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4"/>
  </p:notesMasterIdLst>
  <p:handoutMasterIdLst>
    <p:handoutMasterId r:id="rId45"/>
  </p:handoutMasterIdLst>
  <p:sldIdLst>
    <p:sldId id="494" r:id="rId3"/>
    <p:sldId id="620" r:id="rId4"/>
    <p:sldId id="639" r:id="rId5"/>
    <p:sldId id="499" r:id="rId6"/>
    <p:sldId id="627" r:id="rId7"/>
    <p:sldId id="630" r:id="rId8"/>
    <p:sldId id="631" r:id="rId9"/>
    <p:sldId id="393" r:id="rId10"/>
    <p:sldId id="565" r:id="rId11"/>
    <p:sldId id="628" r:id="rId12"/>
    <p:sldId id="632" r:id="rId13"/>
    <p:sldId id="633" r:id="rId14"/>
    <p:sldId id="603" r:id="rId15"/>
    <p:sldId id="568" r:id="rId16"/>
    <p:sldId id="641" r:id="rId17"/>
    <p:sldId id="606" r:id="rId18"/>
    <p:sldId id="623" r:id="rId19"/>
    <p:sldId id="635" r:id="rId20"/>
    <p:sldId id="585" r:id="rId21"/>
    <p:sldId id="629" r:id="rId22"/>
    <p:sldId id="607" r:id="rId23"/>
    <p:sldId id="586" r:id="rId24"/>
    <p:sldId id="573" r:id="rId25"/>
    <p:sldId id="570" r:id="rId26"/>
    <p:sldId id="587" r:id="rId27"/>
    <p:sldId id="591" r:id="rId28"/>
    <p:sldId id="575" r:id="rId29"/>
    <p:sldId id="541" r:id="rId30"/>
    <p:sldId id="542" r:id="rId31"/>
    <p:sldId id="395" r:id="rId32"/>
    <p:sldId id="636" r:id="rId33"/>
    <p:sldId id="637" r:id="rId34"/>
    <p:sldId id="480" r:id="rId35"/>
    <p:sldId id="394" r:id="rId36"/>
    <p:sldId id="638" r:id="rId37"/>
    <p:sldId id="594" r:id="rId38"/>
    <p:sldId id="595" r:id="rId39"/>
    <p:sldId id="482" r:id="rId40"/>
    <p:sldId id="610" r:id="rId41"/>
    <p:sldId id="611" r:id="rId42"/>
    <p:sldId id="61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2" autoAdjust="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B5A31AFC-771C-4293-836B-592DA8196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11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27B2043-BBAC-49AB-8B61-91298EC5C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44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1C6CCE7-F7BC-4668-9527-957523D99C02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Challenges of Securing information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No simple solution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Many different types of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Defending against attacks is often difficult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2FEC54B-DF6B-4667-BABA-F94B7C5B9485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Protections implemented to secure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Ensures the individual is who they claim to 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Authorization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Provides permission or approval to specific technology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Accounting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Provides tracking of events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9292A56-7B2A-4B56-BB35-F102B961B78F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security is achieved through a process that is a combination of three entities: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and the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Communications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These entities are protected in three layers: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Products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People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Policies and procedures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58DE28-2417-4EE8-8D93-D09604EF3D49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Defining Information Security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Figure 1-3  Information security layers</a:t>
            </a:r>
            <a:endParaRPr lang="en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EEC26FA-DECE-4CD8-9A34-D5EA5D8ADBAC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Defining Information Security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1-3  Information security layers</a:t>
            </a:r>
            <a:endParaRPr lang="en-CA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D40C57E-AD56-4854-9AAF-04402FC9881A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Information Security Terminology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Asset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Item that has 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Threat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Type of action that has the potential to cause harm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Threat agent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person or element with power to carry out a threat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F31C78-FE60-4EFC-B72E-082E59B4A92A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Information Security Terminology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1-4  Information technology assets</a:t>
            </a:r>
            <a:endParaRPr lang="en-CA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05D7CC-3B98-46E0-9FE4-1BAD4C0C53B9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Information Security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Vulnerability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Flaw or weakness that allows a threat agent to bypass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Threat vector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means by which an attack can occur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Threat likelihood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Likelihood that threat agent will exploit vulnerability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Risk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situation that involves exposure to some type of danger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9DD499D-1784-4DC7-B30F-D6B93895B858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Information Security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Options to deal with risk: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Risk avoidance </a:t>
            </a:r>
            <a:r>
              <a:rPr lang="en-US" altLang="en-US" dirty="0">
                <a:ea typeface="+mn-ea"/>
              </a:rPr>
              <a:t>- involves identifying the risk but not engaging in the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Acceptance</a:t>
            </a:r>
            <a:r>
              <a:rPr lang="en-US" altLang="en-US" dirty="0">
                <a:ea typeface="+mn-ea"/>
              </a:rPr>
              <a:t> - risk is acknowledged but no steps are taken to address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Risk mitigation </a:t>
            </a:r>
            <a:r>
              <a:rPr lang="en-US" altLang="en-US" dirty="0">
                <a:ea typeface="+mn-ea"/>
              </a:rPr>
              <a:t>- the attempt to address the risks by making risk less serious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Deterrence</a:t>
            </a:r>
            <a:r>
              <a:rPr lang="en-US" altLang="en-US" dirty="0">
                <a:ea typeface="+mn-ea"/>
              </a:rPr>
              <a:t> - understanding the attacker and then informing him of the consequences of his actions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Transference</a:t>
            </a:r>
            <a:r>
              <a:rPr lang="en-US" altLang="en-US" dirty="0">
                <a:ea typeface="+mn-ea"/>
              </a:rPr>
              <a:t> - transferring the risk to a third party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lvl="2"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E4F1B2D-CA13-4451-82A1-6682EF9CAD83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Information Security Terminology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1-5  Information security terminology</a:t>
            </a:r>
            <a:endParaRPr lang="en-CA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823E442-6786-4064-9D23-0A47A76826D2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10 AM ended here 8/31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Understanding the Importance of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security can be helpful in: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Preventing data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Thwarting identity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Avoiding the legal consequences of not securing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Maintaining productivity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Foiling cyberterrorism 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C9BB048-E723-4547-A6B4-DD9267CA025A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Today’s Security Attacks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Examples of recent attacks 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 on a credit card processing company that handles prepaid debit cards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Taking control of wireless cameras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ATM machine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Taking over Twitter accounts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Serial server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Attackers using online sites such as Craigslist and eBay to lure victims to download malware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Penetration of Apple’s very own network</a:t>
            </a:r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7D6FB4-2041-4A4A-8C2D-EF4218302473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Thwarting Identity Theft</a:t>
            </a:r>
          </a:p>
          <a:p>
            <a:pPr eaLnBrk="1" hangingPunct="1">
              <a:buFontTx/>
              <a:buChar char="•"/>
            </a:pPr>
            <a:endParaRPr lang="en-CA" altLang="en-US"/>
          </a:p>
          <a:p>
            <a:pPr>
              <a:buFontTx/>
              <a:buChar char="•"/>
            </a:pPr>
            <a:r>
              <a:rPr lang="en-US" altLang="en-US"/>
              <a:t>Identity theft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Stealing another person’s personal information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Usually using it for financial gain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Example: 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Steal person’s SSN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Create new credit card account to charge purchases and leave them unpaid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File fraudulent tax returns</a:t>
            </a:r>
          </a:p>
          <a:p>
            <a:pPr marL="1085850" lvl="2" indent="-171450">
              <a:buFontTx/>
              <a:buChar char="•"/>
            </a:pPr>
            <a:endParaRPr lang="en-US" altLang="en-US"/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815CF4-AA9F-44A7-BC23-F1C9B7A6EB29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Avoiding Legal Consequences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Laws protecting electronic data privacy:</a:t>
            </a:r>
          </a:p>
          <a:p>
            <a:pPr marL="628650" lvl="1" indent="-171450">
              <a:buFontTx/>
              <a:buChar char="•"/>
            </a:pPr>
            <a:r>
              <a:rPr lang="en-US" altLang="en-US" i="1" dirty="0"/>
              <a:t>The Health Insurance Portability and Accountability Act of 1996 (HIPAA)</a:t>
            </a:r>
          </a:p>
          <a:p>
            <a:pPr marL="628650" lvl="1" indent="-171450">
              <a:buFontTx/>
              <a:buChar char="•"/>
            </a:pPr>
            <a:r>
              <a:rPr lang="en-US" altLang="en-US" i="1" dirty="0"/>
              <a:t>The Sarbanes-Oxley Act of 2002 (</a:t>
            </a:r>
            <a:r>
              <a:rPr lang="en-US" altLang="en-US" i="1" dirty="0" err="1"/>
              <a:t>Sarbox</a:t>
            </a:r>
            <a:r>
              <a:rPr lang="en-US" altLang="en-US" i="1" dirty="0"/>
              <a:t>)</a:t>
            </a:r>
          </a:p>
          <a:p>
            <a:pPr marL="628650" lvl="1" indent="-171450">
              <a:buFontTx/>
              <a:buChar char="•"/>
            </a:pPr>
            <a:r>
              <a:rPr lang="en-US" altLang="en-US" i="1" dirty="0"/>
              <a:t>The Gramm-Leach-Bliley Act (GLBA)</a:t>
            </a:r>
          </a:p>
          <a:p>
            <a:pPr marL="628650" lvl="1" indent="-171450">
              <a:buFontTx/>
              <a:buChar char="•"/>
            </a:pPr>
            <a:r>
              <a:rPr lang="en-US" altLang="en-US" i="1" dirty="0"/>
              <a:t>Payment Card Industry Data Security Standard (PCI DSS)</a:t>
            </a:r>
          </a:p>
          <a:p>
            <a:pPr marL="628650" lvl="1" indent="-171450">
              <a:buFontTx/>
              <a:buChar char="•"/>
            </a:pPr>
            <a:r>
              <a:rPr lang="en-US" altLang="en-US" i="1" dirty="0"/>
              <a:t>California’s Database Security Breach Notification Act (2003)</a:t>
            </a:r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95FBA04-290C-41F2-9AF3-A09005EEE200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Foiling Cyberterrorism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Cyberterrorism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Any premeditated, politically motivated attack against information, computer systems, computer programs, and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Designed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Cause panic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Provoke violence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Result in financial catastrophe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May be directed at targets such as the banking industry, power plants, air traffic control centers, and water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956F840-C590-43CD-A30C-E194701E3B70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Who Are the Attackers?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i="1"/>
              <a:t>Hacker</a:t>
            </a:r>
            <a:r>
              <a:rPr lang="en-US" altLang="en-US"/>
              <a:t> - person who uses computer skills to attack computers</a:t>
            </a:r>
          </a:p>
          <a:p>
            <a:pPr>
              <a:buFontTx/>
              <a:buChar char="•"/>
            </a:pPr>
            <a:r>
              <a:rPr lang="en-US" altLang="en-US" i="1"/>
              <a:t>Black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Violate computer security for personal gain and the goal is to inflict malicious damage</a:t>
            </a:r>
          </a:p>
          <a:p>
            <a:pPr>
              <a:buFontTx/>
              <a:buChar char="•"/>
            </a:pPr>
            <a:r>
              <a:rPr lang="en-US" altLang="en-US" i="1"/>
              <a:t>White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Goal to expose security flaws, not to steal or corrupt data</a:t>
            </a:r>
          </a:p>
          <a:p>
            <a:pPr>
              <a:buFontTx/>
              <a:buChar char="•"/>
            </a:pPr>
            <a:r>
              <a:rPr lang="en-US" altLang="en-US" i="1"/>
              <a:t>Gray hat hackers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Goal is to break into a system without owner’s permission, but not for their own advantage</a:t>
            </a:r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79C5953-7007-4D3D-9BD7-E60F2B5398CC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Start here 11 AM and </a:t>
            </a:r>
            <a:r>
              <a:rPr lang="en-US" altLang="en-US">
                <a:ea typeface="+mn-ea"/>
              </a:rPr>
              <a:t>10 AM on </a:t>
            </a:r>
            <a:r>
              <a:rPr lang="en-US" altLang="en-US" dirty="0">
                <a:ea typeface="+mn-ea"/>
              </a:rPr>
              <a:t>1/11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Who Are the Attackers?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Categories of attackers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Cybercriminals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Script kiddies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Brokers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Insiders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Cyberterrorists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Hactivists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State-sponsored attackers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F07AE99-3CD1-44D5-AB07-ADD844FF1940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Cybercriminals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network of attackers, identity thieves, spammers, financial fraudsters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More highly motivated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Willing to take more risk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Well-funded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More tenacious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goal of a cybercriminal is financial gain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Cybercrime</a:t>
            </a:r>
            <a:r>
              <a:rPr lang="en-US" altLang="en-US" dirty="0">
                <a:ea typeface="+mn-ea"/>
              </a:rPr>
              <a:t> - targeted attacks against financial networks and the theft of personal information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BBA9C40-DB5A-4C4F-974F-048B2A6B531D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Cybercriminals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Financial cybercrime is divided into two categories: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Individuals and businesses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 stolen data, credit card numbers, online financial account information, or Social Security numbers to profit from victims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Businesses and governments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Attempt to steal research on a new product so they can sell it to an unscrupulous foreign supplier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Advanced Persistent Threat (APT) </a:t>
            </a:r>
            <a:r>
              <a:rPr lang="en-US" altLang="en-US" dirty="0">
                <a:ea typeface="+mn-ea"/>
              </a:rPr>
              <a:t>- multiyear intrusion campaign that targets highly sensitive economic, proprietary, or national security information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EC1F596-E7ED-4C6A-BB68-980C4EAC7BB0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Script Kiddies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Script kiddies </a:t>
            </a:r>
            <a:r>
              <a:rPr lang="en-US" altLang="en-US" dirty="0">
                <a:ea typeface="+mn-ea"/>
              </a:rPr>
              <a:t>- individuals who want to attack computers yet they lack the knowledge of computers and network needed to do so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They download automated hacking software (scripts) from websites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Over 40 percent of attacks require low or no 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Exploit kits </a:t>
            </a:r>
            <a:r>
              <a:rPr lang="en-US" altLang="en-US" dirty="0">
                <a:ea typeface="+mn-ea"/>
              </a:rPr>
              <a:t>- automated attack package that can be used without an advanced knowledge of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Script kiddies either rent or purchase them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9053B0-EAF9-4D94-9B9F-B2A7AE0B47AD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Brokers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Brokers</a:t>
            </a:r>
            <a:r>
              <a:rPr lang="en-US" altLang="en-US" dirty="0">
                <a:ea typeface="+mn-ea"/>
              </a:rPr>
              <a:t> - attackers who sell knowledge of a vulnerability to other attackers or governments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Often hired by the vendor to uncover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Instead they do not report it to the vendor but sell the information about the vulnerabilities to the highest bidder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85C5574-EFDC-4E43-9C98-BEEBB83732D6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Insiders</a:t>
            </a:r>
          </a:p>
          <a:p>
            <a:pPr eaLnBrk="1" hangingPunct="1"/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Employees, contractors, and business partners</a:t>
            </a:r>
          </a:p>
          <a:p>
            <a:pPr>
              <a:buFontTx/>
              <a:buChar char="•"/>
            </a:pPr>
            <a:r>
              <a:rPr lang="en-US" altLang="en-US"/>
              <a:t>Over 48 percent of breaches attributed to insiders</a:t>
            </a:r>
          </a:p>
          <a:p>
            <a:pPr>
              <a:buFontTx/>
              <a:buChar char="•"/>
            </a:pPr>
            <a:r>
              <a:rPr lang="en-US" altLang="en-US"/>
              <a:t>Examples of insider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Health care worker may publicize celebrities’ health records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Disgruntled over upcoming job termination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Stock trader might conceal losses through fake transactions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Employees may be bribed or coerced into stealing data before moving to a new job</a:t>
            </a:r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9C4E2E-9F79-4728-A322-28F2E82E12C1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Today’s Security Attacks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Table 1-1  Selected security breaches involving personal information in a one-month period</a:t>
            </a:r>
            <a:endParaRPr lang="en-CA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61ED756-E9CB-420B-B3CE-9925FDCAFB19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Cyberterrorists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Cyberterrorists </a:t>
            </a:r>
            <a:r>
              <a:rPr lang="en-US" altLang="en-US" dirty="0">
                <a:ea typeface="+mn-ea"/>
              </a:rPr>
              <a:t>- an attacker whose motivation may be ideological or for the sake of principles or beliefs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Almost impossible to predict when or where the attack may occur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Targets may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small group of computers or networks that can affect the largest number of users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Computers that control the electrical power grid of a state or region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Hactivists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Hactivists - attackers who attack for ideological reasons that are generally not as well-defined as a cyberterrorist’s motivation</a:t>
            </a:r>
          </a:p>
          <a:p>
            <a:pPr>
              <a:buFontTx/>
              <a:buChar char="•"/>
            </a:pPr>
            <a:r>
              <a:rPr lang="en-US" altLang="en-US"/>
              <a:t>Examples of hactivist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Breaking into a website and changing the contents on the site to make a political statement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Disabling a website belonging to a bank because the bank stopped accepting payments that were deposited into accounts belonging to the hactivists</a:t>
            </a:r>
          </a:p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B6FF41-1D5C-4AAB-B510-C33C890D07AC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State-Sponsored Attackers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State-sponsored attacker </a:t>
            </a:r>
            <a:r>
              <a:rPr lang="en-US" altLang="en-US"/>
              <a:t>- an attacker commissioned by the governments to attack enemies’ information systems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May target foreign governments or even citizens of the government who are considered hostile or threatening</a:t>
            </a:r>
          </a:p>
          <a:p>
            <a:pPr>
              <a:buFontTx/>
              <a:buChar char="•"/>
            </a:pPr>
            <a:r>
              <a:rPr lang="en-US" altLang="en-US"/>
              <a:t>Examples of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Malware targeting government or military computers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Citizens having their email messages read without their knowledge</a:t>
            </a:r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39152AD-E16C-4A4E-9DEF-4CCF763E1329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B888093-13E8-428F-81E9-368FD5066B71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Attacks and Defenses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wide variety of attacks can be launched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same basic steps are used in most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 protect computers against attacks follow five fundamental security principles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A4A089-3B6C-4A4A-A3E9-78D58EFF1CF5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Steps of an Attack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Cyber Kill Chain </a:t>
            </a:r>
            <a:r>
              <a:rPr lang="en-US" altLang="en-US"/>
              <a:t>outlines the steps of an attack: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1. </a:t>
            </a:r>
            <a:r>
              <a:rPr lang="en-US" altLang="en-US" i="1"/>
              <a:t>Reconnaissance</a:t>
            </a:r>
            <a:r>
              <a:rPr lang="en-US" altLang="en-US"/>
              <a:t> - probe for information about the system: type of hardware or software used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2. </a:t>
            </a:r>
            <a:r>
              <a:rPr lang="en-US" altLang="en-US" i="1"/>
              <a:t>Weaponization</a:t>
            </a:r>
            <a:r>
              <a:rPr lang="en-US" altLang="en-US"/>
              <a:t> - attacker creates an exploit and packages it into a deliverable payload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3. </a:t>
            </a:r>
            <a:r>
              <a:rPr lang="en-US" altLang="en-US" i="1"/>
              <a:t>Delivery</a:t>
            </a:r>
            <a:r>
              <a:rPr lang="en-US" altLang="en-US"/>
              <a:t> - weapon is transmitted to the target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4. </a:t>
            </a:r>
            <a:r>
              <a:rPr lang="en-US" altLang="en-US" i="1"/>
              <a:t>Exploitation</a:t>
            </a:r>
            <a:r>
              <a:rPr lang="en-US" altLang="en-US"/>
              <a:t> - after weapon is delivered, the exploitation stage triggers the intruder’s exploit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5. </a:t>
            </a:r>
            <a:r>
              <a:rPr lang="en-US" altLang="en-US" i="1"/>
              <a:t>Installation</a:t>
            </a:r>
            <a:r>
              <a:rPr lang="en-US" altLang="en-US"/>
              <a:t> - the weapon is installed to either attack the computer or install a remote “backdoor”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0EBEA19-7520-42B0-91D9-542FC243DBE0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Steps of an Attack</a:t>
            </a:r>
          </a:p>
          <a:p>
            <a:pPr eaLnBrk="1" hangingPunct="1"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b="1"/>
              <a:t>Cyber Kill Chain </a:t>
            </a:r>
            <a:r>
              <a:rPr lang="en-US" altLang="en-US"/>
              <a:t>outlines the steps of an attack (cont’d):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6. </a:t>
            </a:r>
            <a:r>
              <a:rPr lang="en-US" altLang="en-US" i="1"/>
              <a:t>Command and Control </a:t>
            </a:r>
            <a:r>
              <a:rPr lang="en-US" altLang="en-US"/>
              <a:t>- the comprised system connects back to the attacker so that the system can be remotely controlled by the attacker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7. </a:t>
            </a:r>
            <a:r>
              <a:rPr lang="en-US" altLang="en-US" i="1"/>
              <a:t>Action on Objectives </a:t>
            </a:r>
            <a:r>
              <a:rPr lang="en-US" altLang="en-US"/>
              <a:t>- now the attackers can start to take actions to achieve their original objectives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E59524A-B48B-4DE7-A12A-C0C89FCCCC27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Defenses Against Attacks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Five fundamental security principles for defenses: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Layering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Limiting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Diversity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Obscurity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Simplicity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1213664-E7BD-4EAD-B0F9-F642BA833C80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Layering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security must be created in layers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single defense mechanism may be easy to circumvent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Making it unlikely that an attacker can break through all defense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Layered security approach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useful in resisting a variety of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Provides the most comprehensive protection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5CA3CC-141D-4DD6-A145-DF2ED1162135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Limiting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Limiting access to information: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Reduces the threat against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Only those who must use data should be granted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Should be limited to only what they need to do their job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Methods of limiting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Technology-based - such as file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Procedural - such as prohibiting document removal from premises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D7EF0A-46A0-4295-ADA7-93580BC4377C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Diversity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Closely related to layering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Layers must be different (diverse)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If attackers penetrate one layer: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Same techniques will be unsuccessful in breaking through other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Breaching one security layer does not compromise the whole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 of diversity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security products from different manufacturers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6E7F69C-EADF-4932-BE1F-F3B38D1FF69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Difficulties in Defending Against Attacks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Universally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Increased speed of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Greater sophistication of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Availability and simplicity of attack tools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Faster detection of vulnerabilities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FB56D58-5489-44D8-823C-9CF937105367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Obscurity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Obscuring inside details to outsiders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not revealing details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Type of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Operating system version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Brand of software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Difficult for attacker to devise attack if system details are unknown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3EA277-0889-4894-B8F5-362674536849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Simplicity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Nature of information security is complex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Complex security systems: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difficult to understand and troubleshoot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Are often compromised for ease of use by trusted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secure system should be simple from the inside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But complex from the outside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B23B9CE-D936-4856-BDA8-1AC0A4282F03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Difficulties in Defending Against Attacks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Delays in security updating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Weak security update distribution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Distributed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Introduction of BYOD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User confusion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Understanding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is: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goal to be free from danger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process that achieves that freedom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Harm/danger may come from one of two sources: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From a direct action that is intended to inflict damage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From an indirect and unintentional action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As security is increased, convenience is often decreased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more secure something is, the less convenient it may become to use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8873270-6659-4EB6-B0D4-2315F6D259E3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Understanding Security</a:t>
            </a:r>
          </a:p>
          <a:p>
            <a:endParaRPr lang="en-US" altLang="en-US"/>
          </a:p>
          <a:p>
            <a:r>
              <a:rPr lang="en-US" altLang="en-US"/>
              <a:t>Figure 1-2  Relationship of security to convenience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EA8FD9-95BE-4156-900E-11C8FFA263EE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8BA9012-EE2B-4929-AAE3-4645657367DC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Information security </a:t>
            </a:r>
            <a:r>
              <a:rPr lang="en-US" altLang="en-US" dirty="0">
                <a:ea typeface="+mn-ea"/>
              </a:rPr>
              <a:t>- the tasks of securing information that is in a digital format: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Manipulated by a microprocessor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Stored on a storage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Transmitted over a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security goal - to ensure that protective measures are properly implemented to ward off attacks and prevent the total collapse of the system when a successful attack occurs</a:t>
            </a:r>
          </a:p>
          <a:p>
            <a:pPr eaLnBrk="1" hangingPunct="1">
              <a:defRPr/>
            </a:pPr>
            <a:endParaRPr lang="en-CA" altLang="en-US" dirty="0"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E8B9ABA-33CF-443A-B9A3-C0C4688ED347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Defining Information Security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Three types of information protection: often called CIA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Confidentiality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Only approved individuals may access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Integrity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is correct and unaltered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Availability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Information is accessible to authorized users</a:t>
            </a:r>
          </a:p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84FEE814-AAE2-46FC-AE8C-A5100CD9C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0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89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3F75C6-BCEF-4051-B3B4-24F53C166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3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A41772-7123-4768-89C8-7097E339C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98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D17511-02CA-4CAD-9895-B680E63A9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27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9FA8C9-BA8B-4D0A-B340-8D466DE25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0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A1D3B6-B949-4FD5-839E-7E4FEB2D5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69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68B33D-DA14-4A45-A360-ABBF62953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96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057B3C-2C27-4825-B15E-4BEA2D6AB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08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54F66B-D514-45A8-8A59-2CB300ED3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6251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49CE59-38B2-4004-89F5-19B7535A2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42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E66DA8-D41F-4063-9A55-01456145C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686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D6102-876C-49CC-B41F-E0492032F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4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3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9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27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7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03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fld id="{4CFD6BC5-7BC3-474C-8A86-5E3CA27292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of Securing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Securing information</a:t>
            </a:r>
          </a:p>
          <a:p>
            <a:pPr lvl="1"/>
            <a:r>
              <a:rPr lang="en-US" altLang="en-US"/>
              <a:t>No simple solution</a:t>
            </a:r>
          </a:p>
          <a:p>
            <a:pPr lvl="1"/>
            <a:r>
              <a:rPr lang="en-US" altLang="en-US"/>
              <a:t>Many different types of attacks</a:t>
            </a:r>
          </a:p>
          <a:p>
            <a:pPr lvl="1"/>
            <a:r>
              <a:rPr lang="en-US" altLang="en-US"/>
              <a:t>Defending against attacks is often difficult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0C8F4-1971-49B4-BB98-6259987643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Protections implemented to secure information (AAA)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Authentication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Ensures the individual is who they claim to be</a:t>
            </a:r>
          </a:p>
          <a:p>
            <a:pPr marL="914400" lvl="2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Authorization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Gives permission to specific technology resources</a:t>
            </a:r>
          </a:p>
          <a:p>
            <a:pPr marL="914400" lvl="2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Accounting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Provides tracking of events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AE34A-715A-46B5-80A4-1FED7EDD4C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Information security is achieved by a combination of three entities: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Information and the hardware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Software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Communications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These entities are protected in three layers: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Products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People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Policies and procedures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75642-CEE6-449F-8142-0ECBCD439C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39AA3-F5EE-480D-9087-7F4A47A7F8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1509" name="Picture 6" descr="Information security layers" title="Figure 1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09663"/>
            <a:ext cx="5473700" cy="5748337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E7CBF-15A7-4C45-A2D7-657265355B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22533" name="Picture 6" descr="Information security layers&#10;" title="Table 1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33600"/>
            <a:ext cx="8916988" cy="22098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Security 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+mn-ea"/>
              </a:rPr>
              <a:t>Asset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Item that has  value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b="1" dirty="0">
                <a:ea typeface="+mn-ea"/>
              </a:rPr>
              <a:t>Threat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Type of action that has the potential to cause harm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b="1" dirty="0">
                <a:ea typeface="+mn-ea"/>
              </a:rPr>
              <a:t>Threat agent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 person or element with power to carry out a threat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51D03-CC3A-40F9-8572-3D960189AD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Security Terminology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C8B5C-9CB4-4805-8F5C-BCB98DB840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24581" name="Picture 2" descr="Information technology assets" title="Table 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9388"/>
            <a:ext cx="8763000" cy="449421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Security 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ea typeface="+mn-ea"/>
              </a:rPr>
              <a:t>Vulnerability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Flaw or weakness that allows a threat agent to bypass security</a:t>
            </a:r>
          </a:p>
          <a:p>
            <a:pPr>
              <a:defRPr/>
            </a:pPr>
            <a:r>
              <a:rPr lang="en-US" altLang="en-US" b="1" dirty="0">
                <a:ea typeface="+mn-ea"/>
              </a:rPr>
              <a:t>Threat vector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The means by which an attack can occur</a:t>
            </a:r>
          </a:p>
          <a:p>
            <a:pPr>
              <a:defRPr/>
            </a:pPr>
            <a:r>
              <a:rPr lang="en-US" altLang="en-US" b="1" dirty="0">
                <a:ea typeface="+mn-ea"/>
              </a:rPr>
              <a:t>Threat likelihood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Likelihood that threat agent will exploit vulnerability</a:t>
            </a:r>
          </a:p>
          <a:p>
            <a:pPr>
              <a:defRPr/>
            </a:pPr>
            <a:r>
              <a:rPr lang="en-US" altLang="en-US" b="1" dirty="0">
                <a:ea typeface="+mn-ea"/>
              </a:rPr>
              <a:t>Risk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 situation that involves exposure to some type of danger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71483-D56D-48B1-B2D5-1ABBBC5E34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/>
              <a:t>Information Security Terminology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r>
              <a:rPr lang="en-US" altLang="en-US"/>
              <a:t>Options to deal with risk:</a:t>
            </a:r>
          </a:p>
          <a:p>
            <a:pPr lvl="1"/>
            <a:r>
              <a:rPr lang="en-US" altLang="en-US" b="1"/>
              <a:t>Risk avoidance </a:t>
            </a:r>
            <a:endParaRPr lang="en-US" altLang="en-US"/>
          </a:p>
          <a:p>
            <a:pPr lvl="2"/>
            <a:r>
              <a:rPr lang="en-US" altLang="en-US"/>
              <a:t>identify risk, don’t engaging in activity</a:t>
            </a:r>
          </a:p>
          <a:p>
            <a:pPr lvl="1"/>
            <a:r>
              <a:rPr lang="en-US" altLang="en-US" b="1"/>
              <a:t>Acceptance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acknowledged risk but do not address it</a:t>
            </a:r>
          </a:p>
          <a:p>
            <a:pPr lvl="1"/>
            <a:r>
              <a:rPr lang="en-US" altLang="en-US" b="1"/>
              <a:t>Risk mitigation</a:t>
            </a:r>
            <a:endParaRPr lang="en-US" altLang="en-US"/>
          </a:p>
          <a:p>
            <a:pPr lvl="2"/>
            <a:r>
              <a:rPr lang="en-US" altLang="en-US"/>
              <a:t>attempt to make risk less serious</a:t>
            </a:r>
          </a:p>
          <a:p>
            <a:pPr lvl="1"/>
            <a:r>
              <a:rPr lang="en-US" altLang="en-US" b="1"/>
              <a:t>Deterrence</a:t>
            </a:r>
            <a:endParaRPr lang="en-US" altLang="en-US"/>
          </a:p>
          <a:p>
            <a:pPr lvl="2"/>
            <a:r>
              <a:rPr lang="en-US" altLang="en-US"/>
              <a:t>Inform attacker of the consequences</a:t>
            </a:r>
          </a:p>
          <a:p>
            <a:pPr lvl="1"/>
            <a:r>
              <a:rPr lang="en-US" altLang="en-US" b="1"/>
              <a:t>Transference</a:t>
            </a:r>
            <a:endParaRPr lang="en-US" altLang="en-US"/>
          </a:p>
          <a:p>
            <a:pPr lvl="2"/>
            <a:r>
              <a:rPr lang="en-US" altLang="en-US"/>
              <a:t>transfer risk to a third party</a:t>
            </a:r>
          </a:p>
          <a:p>
            <a:pPr lvl="2">
              <a:buFontTx/>
              <a:buNone/>
            </a:pPr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3EE2D-21DA-4C19-BF3D-4286AEE531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Security Terminology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2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FDD43-5CC6-486B-9FB0-D73ACAA908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7654" name="Picture 6" descr="Information security terminology" title="Table 1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3" y="1752600"/>
            <a:ext cx="8904287" cy="358140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Importance of Information Security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 security can be helpful in:</a:t>
            </a:r>
          </a:p>
          <a:p>
            <a:pPr lvl="1"/>
            <a:r>
              <a:rPr lang="en-US" altLang="en-US"/>
              <a:t>Preventing data theft</a:t>
            </a:r>
          </a:p>
          <a:p>
            <a:pPr lvl="1"/>
            <a:r>
              <a:rPr lang="en-US" altLang="en-US"/>
              <a:t>Thwarting identity theft</a:t>
            </a:r>
          </a:p>
          <a:p>
            <a:pPr lvl="1"/>
            <a:r>
              <a:rPr lang="en-US" altLang="en-US"/>
              <a:t>Avoiding the legal consequences of not securing information</a:t>
            </a:r>
          </a:p>
          <a:p>
            <a:pPr lvl="1"/>
            <a:r>
              <a:rPr lang="en-US" altLang="en-US"/>
              <a:t>Maintaining productivity</a:t>
            </a:r>
          </a:p>
          <a:p>
            <a:pPr lvl="1"/>
            <a:r>
              <a:rPr lang="en-US" altLang="en-US"/>
              <a:t>Foiling cyberterrorism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16E94-B2EB-49B9-8714-1788B0BCA8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Security Attacks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Examples of recent attacks </a:t>
            </a:r>
          </a:p>
          <a:p>
            <a:pPr lvl="1"/>
            <a:r>
              <a:rPr lang="en-US" altLang="en-US"/>
              <a:t>Attack on a credit card processing company that handles prepaid debit cards</a:t>
            </a:r>
          </a:p>
          <a:p>
            <a:pPr lvl="1"/>
            <a:r>
              <a:rPr lang="en-US" altLang="en-US"/>
              <a:t>Taking control of wireless cameras</a:t>
            </a:r>
          </a:p>
          <a:p>
            <a:pPr lvl="1"/>
            <a:r>
              <a:rPr lang="en-US" altLang="en-US"/>
              <a:t>ATM machine attacks</a:t>
            </a:r>
          </a:p>
          <a:p>
            <a:pPr lvl="1"/>
            <a:r>
              <a:rPr lang="en-US" altLang="en-US"/>
              <a:t>Taking over Twitter accounts</a:t>
            </a:r>
          </a:p>
          <a:p>
            <a:pPr lvl="1"/>
            <a:r>
              <a:rPr lang="en-US" altLang="en-US"/>
              <a:t>Serial server attacks</a:t>
            </a:r>
          </a:p>
          <a:p>
            <a:pPr lvl="1"/>
            <a:r>
              <a:rPr lang="en-US" altLang="en-US"/>
              <a:t>Attackers using online sites such as Craigslist and eBay to lure victims to download malware</a:t>
            </a:r>
          </a:p>
          <a:p>
            <a:pPr lvl="1"/>
            <a:r>
              <a:rPr lang="en-US" altLang="en-US"/>
              <a:t>Penetration of Apple’s very own network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1698E-1785-44AE-BDD4-71E4E15FAF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Thwarting Identity Theft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Identity theft</a:t>
            </a:r>
          </a:p>
          <a:p>
            <a:pPr lvl="1"/>
            <a:r>
              <a:rPr lang="en-US" altLang="en-US"/>
              <a:t>Stealing another person’s personal information</a:t>
            </a:r>
          </a:p>
          <a:p>
            <a:pPr lvl="2"/>
            <a:r>
              <a:rPr lang="en-US" altLang="en-US"/>
              <a:t>Usually using it for financial gain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Example: </a:t>
            </a:r>
          </a:p>
          <a:p>
            <a:pPr lvl="2"/>
            <a:r>
              <a:rPr lang="en-US" altLang="en-US"/>
              <a:t>Steal SSN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Create new credit card account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File fraudulent tax returns</a:t>
            </a:r>
          </a:p>
          <a:p>
            <a:pPr lvl="2"/>
            <a:endParaRPr lang="en-US" altLang="en-US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7180B-1B50-413F-8F13-B586574958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Avoiding Legal Consequences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Laws protecting electronic data privacy:</a:t>
            </a:r>
          </a:p>
          <a:p>
            <a:pPr lvl="1"/>
            <a:r>
              <a:rPr lang="en-US" altLang="en-US" i="1"/>
              <a:t>The Health Insurance Portability and Accountability Act of 1996 (HIPAA)</a:t>
            </a:r>
          </a:p>
          <a:p>
            <a:pPr lvl="1"/>
            <a:r>
              <a:rPr lang="en-US" altLang="en-US" i="1"/>
              <a:t>The Sarbanes-Oxley Act of 2002 (Sarbox)</a:t>
            </a:r>
          </a:p>
          <a:p>
            <a:pPr lvl="1"/>
            <a:r>
              <a:rPr lang="en-US" altLang="en-US" i="1"/>
              <a:t>The Gramm-Leach-Bliley Act (GLBA)</a:t>
            </a:r>
          </a:p>
          <a:p>
            <a:pPr lvl="1"/>
            <a:r>
              <a:rPr lang="en-US" altLang="en-US" i="1"/>
              <a:t>Payment Card Industry Data Security Standard (PCI DSS)</a:t>
            </a:r>
          </a:p>
          <a:p>
            <a:pPr lvl="1"/>
            <a:r>
              <a:rPr lang="en-US" altLang="en-US" i="1"/>
              <a:t>California’s Database Security Breach Notification Act (2003)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79FB5A-7342-4311-A6F7-6E37633BC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Foiling Cyberterrorism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/>
              <a:t>Cyberterrorism </a:t>
            </a:r>
          </a:p>
          <a:p>
            <a:pPr lvl="1"/>
            <a:r>
              <a:rPr lang="en-US" altLang="en-US" dirty="0"/>
              <a:t>premeditated, </a:t>
            </a:r>
          </a:p>
          <a:p>
            <a:pPr lvl="1"/>
            <a:r>
              <a:rPr lang="en-US" altLang="en-US" dirty="0"/>
              <a:t>politically motivated </a:t>
            </a:r>
          </a:p>
          <a:p>
            <a:endParaRPr lang="en-US" altLang="en-US" dirty="0"/>
          </a:p>
          <a:p>
            <a:r>
              <a:rPr lang="en-US" altLang="en-US" dirty="0"/>
              <a:t>Designed to:</a:t>
            </a:r>
          </a:p>
          <a:p>
            <a:pPr lvl="1"/>
            <a:r>
              <a:rPr lang="en-US" altLang="en-US" dirty="0"/>
              <a:t>Cause panic</a:t>
            </a:r>
          </a:p>
          <a:p>
            <a:pPr lvl="1"/>
            <a:r>
              <a:rPr lang="en-US" altLang="en-US" dirty="0"/>
              <a:t>Provoke violence</a:t>
            </a:r>
          </a:p>
          <a:p>
            <a:pPr lvl="1"/>
            <a:r>
              <a:rPr lang="en-US" altLang="en-US" dirty="0"/>
              <a:t>Result in financial catastrophe</a:t>
            </a:r>
          </a:p>
          <a:p>
            <a:endParaRPr lang="en-US" altLang="en-US" dirty="0"/>
          </a:p>
          <a:p>
            <a:r>
              <a:rPr lang="en-US" altLang="en-US" dirty="0"/>
              <a:t>Banking industry, power plants, air traffic control centers, and water systems</a:t>
            </a:r>
          </a:p>
          <a:p>
            <a:endParaRPr lang="en-US" altLang="en-US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C8990-4E7B-4EA8-8A3E-A65FF7F6EF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Are the Attackers?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i="1"/>
              <a:t>Hacker</a:t>
            </a:r>
            <a:r>
              <a:rPr lang="en-US" altLang="en-US"/>
              <a:t> – </a:t>
            </a:r>
          </a:p>
          <a:p>
            <a:pPr lvl="1"/>
            <a:r>
              <a:rPr lang="en-US" altLang="en-US"/>
              <a:t>uses computer skills to attack computers</a:t>
            </a:r>
          </a:p>
          <a:p>
            <a:r>
              <a:rPr lang="en-US" altLang="en-US" i="1"/>
              <a:t>Black hat hackers</a:t>
            </a:r>
          </a:p>
          <a:p>
            <a:pPr lvl="1"/>
            <a:r>
              <a:rPr lang="en-US" altLang="en-US"/>
              <a:t>Violate computer security for personal gain and the goal is to inflict malicious damage</a:t>
            </a:r>
          </a:p>
          <a:p>
            <a:r>
              <a:rPr lang="en-US" altLang="en-US" i="1"/>
              <a:t>White hat hackers</a:t>
            </a:r>
          </a:p>
          <a:p>
            <a:pPr lvl="1"/>
            <a:r>
              <a:rPr lang="en-US" altLang="en-US"/>
              <a:t>Goal to expose security flaws, not to steal or corrupt data</a:t>
            </a:r>
          </a:p>
          <a:p>
            <a:r>
              <a:rPr lang="en-US" altLang="en-US" i="1"/>
              <a:t>Gray hat hackers</a:t>
            </a:r>
          </a:p>
          <a:p>
            <a:pPr lvl="1"/>
            <a:r>
              <a:rPr lang="en-US" altLang="en-US"/>
              <a:t>Goal is to break into a system without owner’s permission, but not for their own advantage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8B5243-0F65-48DD-B5D4-40C70D0C4A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Are the Attackers?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Categories of attackers</a:t>
            </a:r>
          </a:p>
          <a:p>
            <a:pPr lvl="1"/>
            <a:r>
              <a:rPr lang="en-US" altLang="en-US"/>
              <a:t>Cybercriminals</a:t>
            </a:r>
          </a:p>
          <a:p>
            <a:pPr lvl="1"/>
            <a:r>
              <a:rPr lang="en-US" altLang="en-US"/>
              <a:t>Script kiddies</a:t>
            </a:r>
          </a:p>
          <a:p>
            <a:pPr lvl="1"/>
            <a:r>
              <a:rPr lang="en-US" altLang="en-US"/>
              <a:t>Brokers</a:t>
            </a:r>
          </a:p>
          <a:p>
            <a:pPr lvl="1"/>
            <a:r>
              <a:rPr lang="en-US" altLang="en-US"/>
              <a:t>Insiders</a:t>
            </a:r>
          </a:p>
          <a:p>
            <a:pPr lvl="1"/>
            <a:r>
              <a:rPr lang="en-US" altLang="en-US"/>
              <a:t>Cyberterrorists</a:t>
            </a:r>
          </a:p>
          <a:p>
            <a:pPr lvl="1"/>
            <a:r>
              <a:rPr lang="en-US" altLang="en-US"/>
              <a:t>Hactivists </a:t>
            </a:r>
          </a:p>
          <a:p>
            <a:pPr lvl="1"/>
            <a:r>
              <a:rPr lang="en-US" altLang="en-US"/>
              <a:t>State-sponsored attackers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10018-4696-4F8D-BE9D-4C67FE9B73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Cybercriminals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network of attackers, identity thieves, spammers, financial fraudsters</a:t>
            </a:r>
          </a:p>
          <a:p>
            <a:pPr lvl="1"/>
            <a:r>
              <a:rPr lang="en-US" altLang="en-US"/>
              <a:t>More highly motivated</a:t>
            </a:r>
          </a:p>
          <a:p>
            <a:pPr lvl="1"/>
            <a:r>
              <a:rPr lang="en-US" altLang="en-US"/>
              <a:t>Willing to take more risk</a:t>
            </a:r>
          </a:p>
          <a:p>
            <a:pPr lvl="1"/>
            <a:r>
              <a:rPr lang="en-US" altLang="en-US"/>
              <a:t>Well-funded</a:t>
            </a:r>
          </a:p>
          <a:p>
            <a:pPr lvl="1"/>
            <a:r>
              <a:rPr lang="en-US" altLang="en-US"/>
              <a:t>More tenacious</a:t>
            </a:r>
          </a:p>
          <a:p>
            <a:r>
              <a:rPr lang="en-US" altLang="en-US"/>
              <a:t>The goal is financial gain</a:t>
            </a:r>
          </a:p>
          <a:p>
            <a:r>
              <a:rPr lang="en-US" altLang="en-US" b="1"/>
              <a:t>Cybercrime</a:t>
            </a:r>
            <a:r>
              <a:rPr lang="en-US" altLang="en-US"/>
              <a:t> - targeted attacks against financial networks and the theft of personal information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73CF7-6EB4-43EC-AE8B-7305023782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Cybercriminals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/>
              <a:t>Financial cybercrime is divided into two categories:</a:t>
            </a:r>
          </a:p>
          <a:p>
            <a:pPr lvl="1"/>
            <a:r>
              <a:rPr lang="en-US" altLang="en-US"/>
              <a:t>Individuals and businesses</a:t>
            </a:r>
          </a:p>
          <a:p>
            <a:pPr lvl="2"/>
            <a:r>
              <a:rPr lang="en-US" altLang="en-US"/>
              <a:t>Use stolen data, credit card numbers, online financial account information, or Social Security numbers to profit from victims</a:t>
            </a:r>
          </a:p>
          <a:p>
            <a:pPr lvl="1"/>
            <a:r>
              <a:rPr lang="en-US" altLang="en-US"/>
              <a:t>Businesses and governments</a:t>
            </a:r>
          </a:p>
          <a:p>
            <a:pPr lvl="2"/>
            <a:r>
              <a:rPr lang="en-US" altLang="en-US"/>
              <a:t>Attempt to steal research on a new product so they can sell it to an unscrupulous foreign supplier</a:t>
            </a:r>
          </a:p>
          <a:p>
            <a:r>
              <a:rPr lang="en-US" altLang="en-US" b="1"/>
              <a:t>Advanced Persistent Threat (APT)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multiyear intrusion campaign </a:t>
            </a:r>
          </a:p>
          <a:p>
            <a:pPr lvl="1"/>
            <a:r>
              <a:rPr lang="en-US" altLang="en-US"/>
              <a:t>targets highly sensitive economic, proprietary, or national security information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49C3A-D77D-424C-A10F-DA0EA1AC2F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Kiddies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b="1"/>
              <a:t>Script kiddies </a:t>
            </a:r>
          </a:p>
          <a:p>
            <a:pPr lvl="1"/>
            <a:r>
              <a:rPr lang="en-US" altLang="en-US"/>
              <a:t>want to attack computers yet lack knowledge of computers and network needed to do so</a:t>
            </a:r>
          </a:p>
          <a:p>
            <a:pPr lvl="1"/>
            <a:r>
              <a:rPr lang="en-US" altLang="en-US"/>
              <a:t>download automated hacking software (scripts) from websites</a:t>
            </a:r>
          </a:p>
          <a:p>
            <a:pPr lvl="1"/>
            <a:r>
              <a:rPr lang="en-US" altLang="en-US"/>
              <a:t>Over 40 percent of attacks require low or no skills</a:t>
            </a:r>
          </a:p>
          <a:p>
            <a:r>
              <a:rPr lang="en-US" altLang="en-US" b="1"/>
              <a:t>Exploit kits </a:t>
            </a:r>
          </a:p>
          <a:p>
            <a:pPr lvl="1"/>
            <a:r>
              <a:rPr lang="en-US" altLang="en-US"/>
              <a:t>automated attack package </a:t>
            </a:r>
          </a:p>
          <a:p>
            <a:pPr lvl="1"/>
            <a:r>
              <a:rPr lang="en-US" altLang="en-US"/>
              <a:t>can be used without advanced computer knowledge</a:t>
            </a:r>
          </a:p>
          <a:p>
            <a:pPr lvl="1"/>
            <a:r>
              <a:rPr lang="en-US" altLang="en-US"/>
              <a:t>Script kiddies either rent or purchase them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E1BD95-9A66-43C0-A005-AE38304C05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Brokers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72000"/>
          </a:xfrm>
        </p:spPr>
        <p:txBody>
          <a:bodyPr/>
          <a:lstStyle/>
          <a:p>
            <a:r>
              <a:rPr lang="en-US" altLang="en-US"/>
              <a:t>sell knowledge of a vulnerability to other attackers or governments</a:t>
            </a:r>
          </a:p>
          <a:p>
            <a:endParaRPr lang="en-US" altLang="en-US"/>
          </a:p>
          <a:p>
            <a:r>
              <a:rPr lang="en-US" altLang="en-US"/>
              <a:t>Often hired by vendor to uncover vulnerabilities</a:t>
            </a:r>
          </a:p>
          <a:p>
            <a:endParaRPr lang="en-US" altLang="en-US"/>
          </a:p>
          <a:p>
            <a:r>
              <a:rPr lang="en-US" altLang="en-US"/>
              <a:t>however they don’t report it to the vendor </a:t>
            </a:r>
          </a:p>
          <a:p>
            <a:endParaRPr lang="en-US" altLang="en-US"/>
          </a:p>
          <a:p>
            <a:r>
              <a:rPr lang="en-US" altLang="en-US"/>
              <a:t>sell information about vulnerabilities to highest bidder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A8A15-8AF2-4A55-B51D-00A0EBDDD5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Insiders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4572000"/>
          </a:xfrm>
        </p:spPr>
        <p:txBody>
          <a:bodyPr/>
          <a:lstStyle/>
          <a:p>
            <a:r>
              <a:rPr lang="en-US" altLang="en-US"/>
              <a:t>Employees, contractors, and business partners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&gt; 48 percent of breaches attributed to insiders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Health care worker publicize celebrities’ health records</a:t>
            </a:r>
          </a:p>
          <a:p>
            <a:pPr lvl="1"/>
            <a:r>
              <a:rPr lang="en-US" altLang="en-US"/>
              <a:t>Disgruntled over upcoming job termination</a:t>
            </a:r>
          </a:p>
          <a:p>
            <a:pPr lvl="1"/>
            <a:r>
              <a:rPr lang="en-US" altLang="en-US"/>
              <a:t>Stock trader conceals losses using fake transactions</a:t>
            </a:r>
          </a:p>
          <a:p>
            <a:pPr lvl="1"/>
            <a:r>
              <a:rPr lang="en-US" altLang="en-US"/>
              <a:t>Employee bribed /coerced to stealing data before moving to a new job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431F2F-1510-4B18-BB91-0D3B27DAA1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/>
              <a:t>Today’s Security Attacks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48C54-1688-4873-A7F4-8B16C02989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0245" name="Picture 5" descr="Selected security breaches involving personal information in a one-month period&#10;" title="Table 1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31850"/>
            <a:ext cx="6453188" cy="602615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Cyberterrorists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err="1">
                <a:ea typeface="+mn-ea"/>
              </a:rPr>
              <a:t>Cyberterrorists</a:t>
            </a:r>
            <a:r>
              <a:rPr lang="en-US" altLang="en-US" b="1" dirty="0">
                <a:ea typeface="+mn-ea"/>
              </a:rPr>
              <a:t> </a:t>
            </a:r>
            <a:endParaRPr lang="en-US" altLang="en-US" dirty="0">
              <a:ea typeface="+mn-ea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ideological or for the sake of principles or beliefs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Almost impossible to predict when or where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Targets may include: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 group of computers/ networks that can affect the largest number of users 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Example: 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The electrical power grid of a state or region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EB8B5-CBEF-4211-9A9B-967CA1718B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Hactivists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Hactivists – </a:t>
            </a:r>
          </a:p>
          <a:p>
            <a:pPr lvl="1"/>
            <a:r>
              <a:rPr lang="en-US" altLang="en-US"/>
              <a:t>attack for ideological reasons</a:t>
            </a:r>
          </a:p>
          <a:p>
            <a:pPr lvl="1"/>
            <a:r>
              <a:rPr lang="en-US" altLang="en-US"/>
              <a:t>generally not as well-defined as a cyberterrorist’s motivation</a:t>
            </a:r>
          </a:p>
          <a:p>
            <a:r>
              <a:rPr lang="en-US" altLang="en-US"/>
              <a:t>Examples of hactivist attacks:</a:t>
            </a:r>
          </a:p>
          <a:p>
            <a:pPr lvl="1"/>
            <a:r>
              <a:rPr lang="en-US" altLang="en-US"/>
              <a:t>Breaking into a website/ changing the contents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Disabling a bank website </a:t>
            </a:r>
          </a:p>
          <a:p>
            <a:pPr lvl="1"/>
            <a:r>
              <a:rPr lang="en-US" altLang="en-US"/>
              <a:t>because it stopped accepting deposits into accounts belonging to the hactivists</a:t>
            </a: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786D8-E697-447C-852A-FBB48291C7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State-Sponsored Attackers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State-sponsored attacker </a:t>
            </a:r>
            <a:r>
              <a:rPr lang="en-US" altLang="en-US"/>
              <a:t>– </a:t>
            </a:r>
          </a:p>
          <a:p>
            <a:pPr lvl="1"/>
            <a:r>
              <a:rPr lang="en-US" altLang="en-US"/>
              <a:t>commissioned by the government</a:t>
            </a:r>
          </a:p>
          <a:p>
            <a:pPr lvl="1"/>
            <a:r>
              <a:rPr lang="en-US" altLang="en-US"/>
              <a:t> attack enemies’ information systems</a:t>
            </a:r>
          </a:p>
          <a:p>
            <a:pPr lvl="1"/>
            <a:r>
              <a:rPr lang="en-US" altLang="en-US"/>
              <a:t>Target foreign governments or citizens considered hostile or threatening</a:t>
            </a:r>
          </a:p>
          <a:p>
            <a:pPr lvl="1"/>
            <a:endParaRPr lang="en-US" altLang="en-US"/>
          </a:p>
          <a:p>
            <a:r>
              <a:rPr lang="en-US" altLang="en-US"/>
              <a:t>Examples of attacks:</a:t>
            </a:r>
          </a:p>
          <a:p>
            <a:pPr lvl="1"/>
            <a:r>
              <a:rPr lang="en-US" altLang="en-US"/>
              <a:t>Targeting government or military computers</a:t>
            </a:r>
          </a:p>
          <a:p>
            <a:pPr lvl="1"/>
            <a:r>
              <a:rPr lang="en-US" altLang="en-US"/>
              <a:t>Citizens having email messages read without their knowledge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3F7D6-EA57-42CD-82B9-685FBCDB6D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and Defenses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wide variety of attacks can be launched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same basic steps are used in most attacks</a:t>
            </a:r>
          </a:p>
          <a:p>
            <a:endParaRPr lang="en-US" altLang="en-US"/>
          </a:p>
          <a:p>
            <a:r>
              <a:rPr lang="en-US" altLang="en-US"/>
              <a:t>To protect computers against attacks, follow five fundamental security principles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4EC52-C288-4CAF-9E2D-4A9C1C6359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57200"/>
            <a:ext cx="8077200" cy="1143000"/>
          </a:xfrm>
        </p:spPr>
        <p:txBody>
          <a:bodyPr/>
          <a:lstStyle/>
          <a:p>
            <a:r>
              <a:rPr lang="en-US" altLang="en-US"/>
              <a:t>Steps of an Attack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4572000"/>
          </a:xfrm>
        </p:spPr>
        <p:txBody>
          <a:bodyPr/>
          <a:lstStyle/>
          <a:p>
            <a:r>
              <a:rPr lang="en-US" altLang="en-US" b="1"/>
              <a:t>Cyber Kill Chain </a:t>
            </a:r>
            <a:r>
              <a:rPr lang="en-US" altLang="en-US"/>
              <a:t>outlines the steps of an attack:</a:t>
            </a:r>
          </a:p>
          <a:p>
            <a:pPr lvl="1"/>
            <a:r>
              <a:rPr lang="en-US" altLang="en-US"/>
              <a:t>1. </a:t>
            </a:r>
            <a:r>
              <a:rPr lang="en-US" altLang="en-US" i="1"/>
              <a:t>Reconnaissance</a:t>
            </a:r>
            <a:r>
              <a:rPr lang="en-US" altLang="en-US"/>
              <a:t> – </a:t>
            </a:r>
          </a:p>
          <a:p>
            <a:pPr lvl="2"/>
            <a:r>
              <a:rPr lang="en-US" altLang="en-US"/>
              <a:t>probe for info about the system: </a:t>
            </a:r>
          </a:p>
          <a:p>
            <a:pPr lvl="2"/>
            <a:r>
              <a:rPr lang="en-US" altLang="en-US"/>
              <a:t>types of hardware or software used</a:t>
            </a:r>
          </a:p>
          <a:p>
            <a:pPr lvl="1"/>
            <a:r>
              <a:rPr lang="en-US" altLang="en-US"/>
              <a:t>2. </a:t>
            </a:r>
            <a:r>
              <a:rPr lang="en-US" altLang="en-US" i="1"/>
              <a:t>Weaponization</a:t>
            </a:r>
            <a:r>
              <a:rPr lang="en-US" altLang="en-US"/>
              <a:t> – </a:t>
            </a:r>
          </a:p>
          <a:p>
            <a:pPr lvl="2"/>
            <a:r>
              <a:rPr lang="en-US" altLang="en-US"/>
              <a:t>create an exploit and package it into a payload</a:t>
            </a:r>
          </a:p>
          <a:p>
            <a:pPr lvl="1"/>
            <a:r>
              <a:rPr lang="en-US" altLang="en-US"/>
              <a:t>3. </a:t>
            </a:r>
            <a:r>
              <a:rPr lang="en-US" altLang="en-US" i="1"/>
              <a:t>Delivery</a:t>
            </a:r>
            <a:r>
              <a:rPr lang="en-US" altLang="en-US"/>
              <a:t> – </a:t>
            </a:r>
          </a:p>
          <a:p>
            <a:pPr lvl="2"/>
            <a:r>
              <a:rPr lang="en-US" altLang="en-US"/>
              <a:t>weapon transmitted to the target</a:t>
            </a:r>
          </a:p>
          <a:p>
            <a:pPr lvl="1"/>
            <a:r>
              <a:rPr lang="en-US" altLang="en-US"/>
              <a:t>4. </a:t>
            </a:r>
            <a:r>
              <a:rPr lang="en-US" altLang="en-US" i="1"/>
              <a:t>Exploitation</a:t>
            </a:r>
            <a:r>
              <a:rPr lang="en-US" altLang="en-US"/>
              <a:t> – </a:t>
            </a:r>
          </a:p>
          <a:p>
            <a:pPr lvl="2"/>
            <a:r>
              <a:rPr lang="en-US" altLang="en-US"/>
              <a:t>triggers the intruder’s exploit</a:t>
            </a:r>
          </a:p>
          <a:p>
            <a:pPr lvl="1"/>
            <a:r>
              <a:rPr lang="en-US" altLang="en-US"/>
              <a:t>5. </a:t>
            </a:r>
            <a:r>
              <a:rPr lang="en-US" altLang="en-US" i="1"/>
              <a:t>Installation</a:t>
            </a:r>
            <a:r>
              <a:rPr lang="en-US" altLang="en-US"/>
              <a:t> – </a:t>
            </a:r>
          </a:p>
          <a:p>
            <a:pPr lvl="2"/>
            <a:r>
              <a:rPr lang="en-US" altLang="en-US"/>
              <a:t>the weapon is installed to either attack the computer or install a remote “backdoor”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37EB0-B3DA-4A93-8277-5B06FCC420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of an Attack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Cyber Kill Chain </a:t>
            </a:r>
            <a:r>
              <a:rPr lang="en-US" altLang="en-US"/>
              <a:t>outlines the steps of an attack (cont’d):</a:t>
            </a:r>
          </a:p>
          <a:p>
            <a:pPr lvl="1"/>
            <a:r>
              <a:rPr lang="en-US" altLang="en-US"/>
              <a:t>6. </a:t>
            </a:r>
            <a:r>
              <a:rPr lang="en-US" altLang="en-US" i="1"/>
              <a:t>Command and Control </a:t>
            </a:r>
            <a:r>
              <a:rPr lang="en-US" altLang="en-US"/>
              <a:t>– </a:t>
            </a:r>
          </a:p>
          <a:p>
            <a:pPr lvl="2"/>
            <a:r>
              <a:rPr lang="en-US" altLang="en-US"/>
              <a:t>comprised system connects back to attacker so system can be remotely controlled by the attacker</a:t>
            </a:r>
          </a:p>
          <a:p>
            <a:pPr lvl="1"/>
            <a:r>
              <a:rPr lang="en-US" altLang="en-US"/>
              <a:t>7. </a:t>
            </a:r>
            <a:r>
              <a:rPr lang="en-US" altLang="en-US" i="1"/>
              <a:t>Action on Objectives </a:t>
            </a:r>
            <a:endParaRPr lang="en-US" altLang="en-US"/>
          </a:p>
          <a:p>
            <a:pPr lvl="2"/>
            <a:r>
              <a:rPr lang="en-US" altLang="en-US"/>
              <a:t>attackers can start to take actions to achieve their original objectives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BCA10-7A1D-4014-AFF1-06A678DFC8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Defenses Against Attacks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/>
              <a:t>Five fundamental security principles for defenses:</a:t>
            </a:r>
          </a:p>
          <a:p>
            <a:pPr lvl="1"/>
            <a:r>
              <a:rPr lang="en-US" altLang="en-US"/>
              <a:t>Layering</a:t>
            </a:r>
          </a:p>
          <a:p>
            <a:pPr lvl="1"/>
            <a:r>
              <a:rPr lang="en-US" altLang="en-US"/>
              <a:t>Limiting</a:t>
            </a:r>
          </a:p>
          <a:p>
            <a:pPr lvl="1"/>
            <a:r>
              <a:rPr lang="en-US" altLang="en-US"/>
              <a:t>Diversity</a:t>
            </a:r>
          </a:p>
          <a:p>
            <a:pPr lvl="1"/>
            <a:r>
              <a:rPr lang="en-US" altLang="en-US"/>
              <a:t>Obscurity</a:t>
            </a:r>
          </a:p>
          <a:p>
            <a:pPr lvl="1"/>
            <a:r>
              <a:rPr lang="en-US" altLang="en-US"/>
              <a:t>Simplicity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3AB8AB-2FE2-4C8C-9294-D29881F6CC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Must be created in layers</a:t>
            </a:r>
          </a:p>
          <a:p>
            <a:pPr lvl="1"/>
            <a:r>
              <a:rPr lang="en-US" altLang="en-US"/>
              <a:t>Single defense mechanism may circumvented</a:t>
            </a:r>
          </a:p>
          <a:p>
            <a:pPr lvl="1"/>
            <a:r>
              <a:rPr lang="en-US" altLang="en-US"/>
              <a:t>Less likely attacker can break through all layers</a:t>
            </a:r>
          </a:p>
          <a:p>
            <a:pPr lvl="1"/>
            <a:endParaRPr lang="en-US" altLang="en-US"/>
          </a:p>
          <a:p>
            <a:r>
              <a:rPr lang="en-US" altLang="en-US"/>
              <a:t>Layered security approach</a:t>
            </a:r>
          </a:p>
          <a:p>
            <a:pPr lvl="1"/>
            <a:r>
              <a:rPr lang="en-US" altLang="en-US"/>
              <a:t>Useful in resisting a variety of attacks</a:t>
            </a:r>
          </a:p>
          <a:p>
            <a:pPr lvl="1"/>
            <a:r>
              <a:rPr lang="en-US" altLang="en-US"/>
              <a:t>Provides the most comprehensive protection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6383E-DF0C-49FD-92FC-186836D139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Limit access to information:</a:t>
            </a:r>
          </a:p>
          <a:p>
            <a:pPr lvl="1"/>
            <a:r>
              <a:rPr lang="en-US" altLang="en-US"/>
              <a:t>Only those who must use data are granted access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Limited to only what they need to do their job</a:t>
            </a:r>
          </a:p>
          <a:p>
            <a:endParaRPr lang="en-US" altLang="en-US"/>
          </a:p>
          <a:p>
            <a:r>
              <a:rPr lang="en-US" altLang="en-US"/>
              <a:t>Methods of limiting access</a:t>
            </a:r>
          </a:p>
          <a:p>
            <a:pPr lvl="1"/>
            <a:r>
              <a:rPr lang="en-US" altLang="en-US"/>
              <a:t>Technology-based - such as file permissions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Procedural - such as prohibiting document removal from premises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36CAE-3E7F-4210-8323-07A929211E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/>
              <a:t>Diversity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Closely related to layering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Layers must be different (diverse)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If attackers penetrate one layer: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techniques unsuccessful against other layers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Breaching one layer does not compromise whole system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Example of diversity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Use security products from different manufacturers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27778-9061-45D0-88D3-4BCF8378D39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Difficulties in Defending Against Attacks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Universally connected devices</a:t>
            </a:r>
          </a:p>
          <a:p>
            <a:r>
              <a:rPr lang="en-US" altLang="en-US" i="1"/>
              <a:t>Increased speed of attacks</a:t>
            </a:r>
          </a:p>
          <a:p>
            <a:r>
              <a:rPr lang="en-US" altLang="en-US" i="1"/>
              <a:t>Greater sophistication of attacks</a:t>
            </a:r>
          </a:p>
          <a:p>
            <a:r>
              <a:rPr lang="en-US" altLang="en-US" i="1"/>
              <a:t>Availability and simplicity of attack tools</a:t>
            </a:r>
          </a:p>
          <a:p>
            <a:r>
              <a:rPr lang="en-US" altLang="en-US" i="1"/>
              <a:t>Faster detection of vulnerabilities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ED283-AA10-4496-9E24-2C852674A8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Obscurity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Obscuring inside details to outsiders</a:t>
            </a:r>
          </a:p>
          <a:p>
            <a:endParaRPr lang="en-US" altLang="en-US"/>
          </a:p>
          <a:p>
            <a:r>
              <a:rPr lang="en-US" altLang="en-US"/>
              <a:t>Example: not revealing details</a:t>
            </a:r>
          </a:p>
          <a:p>
            <a:pPr lvl="1"/>
            <a:r>
              <a:rPr lang="en-US" altLang="en-US"/>
              <a:t>Type of computer</a:t>
            </a:r>
          </a:p>
          <a:p>
            <a:pPr lvl="1"/>
            <a:r>
              <a:rPr lang="en-US" altLang="en-US"/>
              <a:t>Operating system version</a:t>
            </a:r>
          </a:p>
          <a:p>
            <a:pPr lvl="1"/>
            <a:r>
              <a:rPr lang="en-US" altLang="en-US"/>
              <a:t>Brand of software used</a:t>
            </a:r>
          </a:p>
          <a:p>
            <a:pPr lvl="1"/>
            <a:endParaRPr lang="en-US" altLang="en-US"/>
          </a:p>
          <a:p>
            <a:r>
              <a:rPr lang="en-US" altLang="en-US"/>
              <a:t>Difficult to devise attack if system details are unknown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AE936-9D07-4950-BC58-4FD17CC7432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Simplicity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Nature of information security is complex</a:t>
            </a:r>
          </a:p>
          <a:p>
            <a:endParaRPr lang="en-US" altLang="en-US"/>
          </a:p>
          <a:p>
            <a:r>
              <a:rPr lang="en-US" altLang="en-US"/>
              <a:t>Complex security systems:</a:t>
            </a:r>
          </a:p>
          <a:p>
            <a:pPr lvl="1"/>
            <a:r>
              <a:rPr lang="en-US" altLang="en-US"/>
              <a:t>Difficult to understand and troubleshoot</a:t>
            </a:r>
          </a:p>
          <a:p>
            <a:pPr lvl="1"/>
            <a:r>
              <a:rPr lang="en-US" altLang="en-US"/>
              <a:t>Often compromised for ease of use by trusted users</a:t>
            </a:r>
          </a:p>
          <a:p>
            <a:pPr lvl="1"/>
            <a:endParaRPr lang="en-US" altLang="en-US"/>
          </a:p>
          <a:p>
            <a:r>
              <a:rPr lang="en-US" altLang="en-US"/>
              <a:t>A secure system should be simple from the inside</a:t>
            </a:r>
          </a:p>
          <a:p>
            <a:pPr lvl="1"/>
            <a:r>
              <a:rPr lang="en-US" altLang="en-US"/>
              <a:t>But complex from the outside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4FDD1-C0B6-490C-98B4-D99130836C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Difficulties in Defending Against Attacks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 i="1"/>
              <a:t>Delays in security updating</a:t>
            </a:r>
          </a:p>
          <a:p>
            <a:r>
              <a:rPr lang="en-US" altLang="en-US" i="1"/>
              <a:t>Weak security update distribution </a:t>
            </a:r>
          </a:p>
          <a:p>
            <a:r>
              <a:rPr lang="en-US" altLang="en-US" i="1"/>
              <a:t>Distributed attacks</a:t>
            </a:r>
          </a:p>
          <a:p>
            <a:r>
              <a:rPr lang="en-US" altLang="en-US" i="1"/>
              <a:t>Introduction of BYOD</a:t>
            </a:r>
          </a:p>
          <a:p>
            <a:r>
              <a:rPr lang="en-US" altLang="en-US" i="1"/>
              <a:t>User confusion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85DC6-8D55-46C1-99F3-046DBEEB38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Security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/>
              <a:t>Security is:</a:t>
            </a:r>
          </a:p>
          <a:p>
            <a:pPr lvl="1"/>
            <a:r>
              <a:rPr lang="en-US" altLang="en-US"/>
              <a:t>The goal: free from danger</a:t>
            </a:r>
          </a:p>
          <a:p>
            <a:pPr lvl="1"/>
            <a:r>
              <a:rPr lang="en-US" altLang="en-US"/>
              <a:t>The process that achieves that freedom</a:t>
            </a:r>
          </a:p>
          <a:p>
            <a:r>
              <a:rPr lang="en-US" altLang="en-US"/>
              <a:t>Harm/danger comes from one of two sources:</a:t>
            </a:r>
          </a:p>
          <a:p>
            <a:pPr lvl="1"/>
            <a:r>
              <a:rPr lang="en-US" altLang="en-US"/>
              <a:t>A direct action that is intended to inflict damage</a:t>
            </a:r>
          </a:p>
          <a:p>
            <a:pPr lvl="1"/>
            <a:r>
              <a:rPr lang="en-US" altLang="en-US"/>
              <a:t>An indirect and unintentional action</a:t>
            </a:r>
          </a:p>
          <a:p>
            <a:r>
              <a:rPr lang="en-US" altLang="en-US"/>
              <a:t>Security increases often result in loss of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DDE0A-2436-40DB-9FBF-7C32094B0E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Security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C3C03-1F47-4BDA-9F82-2804D95289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16389" name="Picture 6" descr="Relationship of security to convenience" title="Figure 1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54050" y="1371600"/>
            <a:ext cx="7977188" cy="4419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Information security </a:t>
            </a:r>
          </a:p>
          <a:p>
            <a:pPr lvl="1"/>
            <a:r>
              <a:rPr lang="en-US" altLang="en-US"/>
              <a:t>the tasks of securing digital information</a:t>
            </a:r>
          </a:p>
          <a:p>
            <a:r>
              <a:rPr lang="en-US" altLang="en-US"/>
              <a:t>Manipulated by a microprocessor</a:t>
            </a:r>
          </a:p>
          <a:p>
            <a:pPr lvl="1"/>
            <a:r>
              <a:rPr lang="en-US" altLang="en-US"/>
              <a:t>Stored on a storage device</a:t>
            </a:r>
          </a:p>
          <a:p>
            <a:pPr lvl="1"/>
            <a:r>
              <a:rPr lang="en-US" altLang="en-US"/>
              <a:t>Transmitted over a network</a:t>
            </a:r>
          </a:p>
          <a:p>
            <a:r>
              <a:rPr lang="en-US" altLang="en-US"/>
              <a:t>Information security goal: </a:t>
            </a:r>
          </a:p>
          <a:p>
            <a:pPr lvl="1"/>
            <a:r>
              <a:rPr lang="en-US" altLang="en-US"/>
              <a:t>ensure that protective measures are</a:t>
            </a:r>
          </a:p>
          <a:p>
            <a:pPr lvl="2"/>
            <a:r>
              <a:rPr lang="en-US" altLang="en-US"/>
              <a:t> are properly implemented </a:t>
            </a:r>
          </a:p>
          <a:p>
            <a:pPr lvl="2"/>
            <a:r>
              <a:rPr lang="en-US" altLang="en-US"/>
              <a:t>ward off attacks </a:t>
            </a:r>
          </a:p>
          <a:p>
            <a:pPr lvl="2"/>
            <a:r>
              <a:rPr lang="en-US" altLang="en-US"/>
              <a:t>prevent the total collapse of the system when an attack occurs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D2A6F-0C0D-4EE0-B136-B767BD4515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Information Security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Three types of information protection: (CIA)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Confidentiality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Only approved individuals may access information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Integrity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Information is correct and unaltered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Availability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Information is accessible to authorized users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5334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33921-3ADD-432A-ACC9-2311A0654A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Microsoft Office PowerPoint</Application>
  <PresentationFormat>On-screen Show (4:3)</PresentationFormat>
  <Paragraphs>703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MS PGothic</vt:lpstr>
      <vt:lpstr>MS PGothic</vt:lpstr>
      <vt:lpstr>Arial</vt:lpstr>
      <vt:lpstr>Times New Roman</vt:lpstr>
      <vt:lpstr>Default Design</vt:lpstr>
      <vt:lpstr>3_Default Design</vt:lpstr>
      <vt:lpstr>Challenges of Securing Information</vt:lpstr>
      <vt:lpstr>Today’s Security Attacks</vt:lpstr>
      <vt:lpstr>Today’s Security Attacks</vt:lpstr>
      <vt:lpstr>Difficulties in Defending Against Attacks</vt:lpstr>
      <vt:lpstr>Difficulties in Defending Against Attacks</vt:lpstr>
      <vt:lpstr>Understanding Security</vt:lpstr>
      <vt:lpstr>Understanding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Information Security Terminology</vt:lpstr>
      <vt:lpstr>Information Security Terminology</vt:lpstr>
      <vt:lpstr>Information Security Terminology</vt:lpstr>
      <vt:lpstr>Information Security Terminology</vt:lpstr>
      <vt:lpstr>Information Security Terminology</vt:lpstr>
      <vt:lpstr>Understanding the Importance of Information Security</vt:lpstr>
      <vt:lpstr>Thwarting Identity Theft</vt:lpstr>
      <vt:lpstr>Avoiding Legal Consequences</vt:lpstr>
      <vt:lpstr>Foiling Cyberterrorism</vt:lpstr>
      <vt:lpstr>Who Are the Attackers?</vt:lpstr>
      <vt:lpstr>Who Are the Attackers?</vt:lpstr>
      <vt:lpstr>Cybercriminals</vt:lpstr>
      <vt:lpstr>Cybercriminals</vt:lpstr>
      <vt:lpstr>Script Kiddies</vt:lpstr>
      <vt:lpstr>Brokers</vt:lpstr>
      <vt:lpstr>Insiders</vt:lpstr>
      <vt:lpstr>Cyberterrorists</vt:lpstr>
      <vt:lpstr>Hactivists</vt:lpstr>
      <vt:lpstr>State-Sponsored Attackers</vt:lpstr>
      <vt:lpstr>Attacks and Defenses</vt:lpstr>
      <vt:lpstr>Steps of an Attack</vt:lpstr>
      <vt:lpstr>Steps of an Attack</vt:lpstr>
      <vt:lpstr>Defenses Against Attacks</vt:lpstr>
      <vt:lpstr>Layering</vt:lpstr>
      <vt:lpstr>Limiting</vt:lpstr>
      <vt:lpstr>Diversity</vt:lpstr>
      <vt:lpstr>Obscurity</vt:lpstr>
      <vt:lpstr>Simplicity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367</cp:revision>
  <dcterms:created xsi:type="dcterms:W3CDTF">2002-09-27T23:29:22Z</dcterms:created>
  <dcterms:modified xsi:type="dcterms:W3CDTF">2018-12-11T04:09:04Z</dcterms:modified>
</cp:coreProperties>
</file>