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  <p:sldMasterId id="2147483772" r:id="rId2"/>
  </p:sldMasterIdLst>
  <p:notesMasterIdLst>
    <p:notesMasterId r:id="rId41"/>
  </p:notesMasterIdLst>
  <p:handoutMasterIdLst>
    <p:handoutMasterId r:id="rId42"/>
  </p:handoutMasterIdLst>
  <p:sldIdLst>
    <p:sldId id="494" r:id="rId3"/>
    <p:sldId id="668" r:id="rId4"/>
    <p:sldId id="669" r:id="rId5"/>
    <p:sldId id="670" r:id="rId6"/>
    <p:sldId id="597" r:id="rId7"/>
    <p:sldId id="631" r:id="rId8"/>
    <p:sldId id="671" r:id="rId9"/>
    <p:sldId id="630" r:id="rId10"/>
    <p:sldId id="632" r:id="rId11"/>
    <p:sldId id="633" r:id="rId12"/>
    <p:sldId id="499" r:id="rId13"/>
    <p:sldId id="634" r:id="rId14"/>
    <p:sldId id="635" r:id="rId15"/>
    <p:sldId id="672" r:id="rId16"/>
    <p:sldId id="673" r:id="rId17"/>
    <p:sldId id="639" r:id="rId18"/>
    <p:sldId id="654" r:id="rId19"/>
    <p:sldId id="685" r:id="rId20"/>
    <p:sldId id="641" r:id="rId21"/>
    <p:sldId id="674" r:id="rId22"/>
    <p:sldId id="675" r:id="rId23"/>
    <p:sldId id="676" r:id="rId24"/>
    <p:sldId id="677" r:id="rId25"/>
    <p:sldId id="678" r:id="rId26"/>
    <p:sldId id="679" r:id="rId27"/>
    <p:sldId id="680" r:id="rId28"/>
    <p:sldId id="644" r:id="rId29"/>
    <p:sldId id="646" r:id="rId30"/>
    <p:sldId id="647" r:id="rId31"/>
    <p:sldId id="661" r:id="rId32"/>
    <p:sldId id="686" r:id="rId33"/>
    <p:sldId id="648" r:id="rId34"/>
    <p:sldId id="687" r:id="rId35"/>
    <p:sldId id="649" r:id="rId36"/>
    <p:sldId id="681" r:id="rId37"/>
    <p:sldId id="682" r:id="rId38"/>
    <p:sldId id="683" r:id="rId39"/>
    <p:sldId id="688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14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22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fld id="{4B230C96-F6CB-4B3A-83FB-EC9E321B4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68515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fld id="{7B0F495E-BBB8-44DE-B41C-D8BBD15AB9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3687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7EA95744-C6E3-4CC6-A131-10334565EF31}" type="slidenum">
              <a:rPr lang="en-US" altLang="en-US" sz="1200">
                <a:solidFill>
                  <a:schemeClr val="tx1"/>
                </a:solidFill>
              </a:rPr>
              <a:pPr/>
              <a:t>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Attacks Using Malware</a:t>
            </a:r>
          </a:p>
          <a:p>
            <a:pPr eaLnBrk="1" hangingPunct="1"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Malicious software (malware)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Enters a computer system:</a:t>
            </a:r>
          </a:p>
          <a:p>
            <a:pPr marL="1085850" lvl="2" indent="-171450">
              <a:buFontTx/>
              <a:buChar char="•"/>
            </a:pPr>
            <a:r>
              <a:rPr lang="en-US" altLang="en-US"/>
              <a:t>Without the owner’s knowledge or consent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Uses a threat vector to deliver a malicious “payload” that performs a harmful function once it is invoked</a:t>
            </a:r>
          </a:p>
          <a:p>
            <a:pPr>
              <a:buFontTx/>
              <a:buChar char="•"/>
            </a:pPr>
            <a:r>
              <a:rPr lang="en-US" altLang="en-US"/>
              <a:t>Malware is a general term that refers to a wide variety of damaging or annoying software</a:t>
            </a:r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2562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CF836F64-F83F-4EBD-A27D-7415F12D7615}" type="slidenum">
              <a:rPr lang="en-US" altLang="en-US" sz="1200">
                <a:solidFill>
                  <a:schemeClr val="tx1"/>
                </a:solidFill>
              </a:rPr>
              <a:pPr/>
              <a:t>10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+mn-ea"/>
                <a:cs typeface="+mn-cs"/>
              </a:rPr>
              <a:t>Worms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ea typeface="+mn-ea"/>
                <a:cs typeface="+mn-cs"/>
              </a:rPr>
              <a:t>Worm</a:t>
            </a:r>
            <a:r>
              <a:rPr lang="en-US" altLang="en-US" dirty="0">
                <a:ea typeface="+mn-ea"/>
                <a:cs typeface="+mn-cs"/>
              </a:rPr>
              <a:t> - malicious program that uses a computer network to replicate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Sends copies of itself to other network devices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Worms may: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Consume resources </a:t>
            </a:r>
            <a:r>
              <a:rPr lang="en-US" altLang="en-US" i="1" dirty="0">
                <a:ea typeface="+mn-ea"/>
                <a:cs typeface="+mn-cs"/>
              </a:rPr>
              <a:t>or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Leave behind a payload to harm infected systems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Examples of worm actions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Deleting computer files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Allowing remote control of a computer by an attacker</a:t>
            </a:r>
          </a:p>
          <a:p>
            <a:pPr eaLnBrk="1" hangingPunct="1">
              <a:defRPr/>
            </a:pPr>
            <a:endParaRPr lang="en-CA" altLang="en-US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4670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C1705249-CAC9-4ACB-820F-89C76956F156}" type="slidenum">
              <a:rPr lang="en-US" altLang="en-US" sz="1200">
                <a:solidFill>
                  <a:schemeClr val="tx1"/>
                </a:solidFill>
              </a:rPr>
              <a:pPr/>
              <a:t>11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Trojans</a:t>
            </a:r>
          </a:p>
          <a:p>
            <a:pPr eaLnBrk="1" hangingPunct="1"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r>
              <a:rPr lang="en-US" altLang="en-US" b="1"/>
              <a:t>Trojan horse (Trojan) </a:t>
            </a:r>
            <a:r>
              <a:rPr lang="en-US" altLang="en-US"/>
              <a:t>- an executable program that does something other than advertised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Contain hidden code that launches an attack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Sometimes made to appear as data file</a:t>
            </a:r>
          </a:p>
          <a:p>
            <a:pPr>
              <a:buFontTx/>
              <a:buChar char="•"/>
            </a:pPr>
            <a:r>
              <a:rPr lang="en-US" altLang="en-US"/>
              <a:t>Example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User downloads “free calendar program”</a:t>
            </a:r>
          </a:p>
          <a:p>
            <a:pPr marL="1085850" lvl="2" indent="-171450">
              <a:buFontTx/>
              <a:buChar char="•"/>
            </a:pPr>
            <a:r>
              <a:rPr lang="en-US" altLang="en-US"/>
              <a:t>Program scans system for credit card numbers and passwords</a:t>
            </a:r>
          </a:p>
          <a:p>
            <a:pPr marL="1085850" lvl="2" indent="-171450">
              <a:buFontTx/>
              <a:buChar char="•"/>
            </a:pPr>
            <a:r>
              <a:rPr lang="en-US" altLang="en-US"/>
              <a:t>Transmits information to attacker through network</a:t>
            </a:r>
          </a:p>
          <a:p>
            <a:pPr eaLnBrk="1" hangingPunct="1"/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0049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66B5D739-E8A7-4062-8123-BD7F19E6D634}" type="slidenum">
              <a:rPr lang="en-US" altLang="en-US" sz="1200">
                <a:solidFill>
                  <a:schemeClr val="tx1"/>
                </a:solidFill>
              </a:rPr>
              <a:pPr/>
              <a:t>12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Trojans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Table 2-2  Difference between viruses, worms, and Trojans</a:t>
            </a:r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65164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11B02436-FBB4-4D84-8F76-9DCFD87A2D6A}" type="slidenum">
              <a:rPr lang="en-US" altLang="en-US" sz="1200">
                <a:solidFill>
                  <a:schemeClr val="tx1"/>
                </a:solidFill>
              </a:rPr>
              <a:pPr/>
              <a:t>13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+mn-ea"/>
                <a:cs typeface="+mn-cs"/>
              </a:rPr>
              <a:t>Concealment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ea typeface="+mn-ea"/>
                <a:cs typeface="+mn-cs"/>
              </a:rPr>
              <a:t>Rootkits</a:t>
            </a:r>
            <a:r>
              <a:rPr lang="en-US" altLang="en-US" dirty="0">
                <a:ea typeface="+mn-ea"/>
                <a:cs typeface="+mn-cs"/>
              </a:rPr>
              <a:t> - software tools used by an attacker to hide actions or presence of other types of malicious software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Hide or remove traces of log-in records, log entries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May alter or replace operating system files with modified versions that are specifically designed to ignore malicious activity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Users can no longer trust their computer that contains a rootkit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The rootkit is in charge and hides what is occurring on the computer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  <a:cs typeface="+mn-cs"/>
            </a:endParaRPr>
          </a:p>
          <a:p>
            <a:pPr eaLnBrk="1" hangingPunct="1">
              <a:defRPr/>
            </a:pPr>
            <a:endParaRPr lang="en-CA" altLang="en-US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6576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  <a:cs typeface="+mn-cs"/>
              </a:rPr>
              <a:t>Payload Capabilities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The destructive power of malware can be found in its payload capabilities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Primary payload capabilities are to: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Collect data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Delete data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Modify system security settings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Launch attacks</a:t>
            </a: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491E58FE-A069-43F2-83CC-5B944A360CD5}" type="slidenum">
              <a:rPr lang="en-US" altLang="en-US" sz="1200">
                <a:solidFill>
                  <a:schemeClr val="tx1"/>
                </a:solidFill>
              </a:rPr>
              <a:pPr/>
              <a:t>14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041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Collect Data</a:t>
            </a:r>
          </a:p>
          <a:p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Different types of malware are designed to collect important data from the user’s computer and make it available at the attacker</a:t>
            </a:r>
          </a:p>
          <a:p>
            <a:pPr>
              <a:buFontTx/>
              <a:buChar char="•"/>
            </a:pPr>
            <a:r>
              <a:rPr lang="en-US" altLang="en-US"/>
              <a:t>This type of malware includes: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Spyware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Adware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Ransomware</a:t>
            </a:r>
          </a:p>
          <a:p>
            <a:endParaRPr lang="en-US" altLang="en-US"/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560E3771-DCB3-4F6D-BA6A-FA504F420113}" type="slidenum">
              <a:rPr lang="en-US" altLang="en-US" sz="1200">
                <a:solidFill>
                  <a:schemeClr val="tx1"/>
                </a:solidFill>
              </a:rPr>
              <a:pPr/>
              <a:t>15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249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159CB8C8-31DC-4A72-9620-EBE5DE463906}" type="slidenum">
              <a:rPr lang="en-US" altLang="en-US" sz="1200">
                <a:solidFill>
                  <a:schemeClr val="tx1"/>
                </a:solidFill>
              </a:rPr>
              <a:pPr/>
              <a:t>16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Stopped 10 AM 9/7</a:t>
            </a:r>
          </a:p>
          <a:p>
            <a:pPr eaLnBrk="1" hangingPunct="1">
              <a:buFontTx/>
              <a:buChar char="•"/>
            </a:pPr>
            <a:endParaRPr lang="en-US" altLang="en-US"/>
          </a:p>
          <a:p>
            <a:pPr eaLnBrk="1" hangingPunct="1"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r>
              <a:rPr lang="en-US" altLang="en-US" b="1"/>
              <a:t>Spyware</a:t>
            </a:r>
            <a:r>
              <a:rPr lang="en-US" altLang="en-US"/>
              <a:t> - software that gathers information without user consent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Uses the computer’s resources for the purposes of collecting and distributing personal or sensitive information</a:t>
            </a:r>
          </a:p>
          <a:p>
            <a:pPr>
              <a:buFontTx/>
              <a:buChar char="•"/>
            </a:pPr>
            <a:r>
              <a:rPr lang="en-US" altLang="en-US" b="1"/>
              <a:t>Keylogger </a:t>
            </a:r>
            <a:r>
              <a:rPr lang="en-US" altLang="en-US"/>
              <a:t>- captures and stores each keystroke that a user types on the computer’s keyboard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Attacker searches the captured text for any useful information such as passwords, credit card numbers, or personal information</a:t>
            </a:r>
          </a:p>
          <a:p>
            <a:pPr eaLnBrk="1" hangingPunct="1"/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065597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42A1C338-539A-4DE6-8A23-B1D6A14A0005}" type="slidenum">
              <a:rPr lang="en-US" altLang="en-US" sz="1200">
                <a:solidFill>
                  <a:schemeClr val="tx1"/>
                </a:solidFill>
              </a:rPr>
              <a:pPr/>
              <a:t>17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Collect Data</a:t>
            </a:r>
          </a:p>
          <a:p>
            <a:pPr eaLnBrk="1" hangingPunct="1"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A keylogger can be a small hardware device or a software program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As a hardware device, it is inserted between the computer keyboard connection and USB port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Software keyloggers are programs installed on the computer that silently capture information</a:t>
            </a:r>
          </a:p>
          <a:p>
            <a:pPr>
              <a:buFontTx/>
              <a:buChar char="•"/>
            </a:pPr>
            <a:r>
              <a:rPr lang="en-US" altLang="en-US"/>
              <a:t>An advantage of software keyloggers is that they do not require physical access to the user’s computer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Often installed as a Trojan or virus, can send captured information back to the attacker via Internet</a:t>
            </a:r>
          </a:p>
          <a:p>
            <a:pPr eaLnBrk="1" hangingPunct="1"/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745166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E974082D-B26D-4B2B-A5AB-EA77BD10F4BD}" type="slidenum">
              <a:rPr lang="en-US" altLang="en-US" sz="1200">
                <a:solidFill>
                  <a:schemeClr val="tx1"/>
                </a:solidFill>
              </a:rPr>
              <a:pPr/>
              <a:t>18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Collect Data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Table 2-3  Technologies used by spyware</a:t>
            </a:r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733492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722C6BA4-DDDE-4768-809E-3A120EE418E9}" type="slidenum">
              <a:rPr lang="en-US" altLang="en-US" sz="1200">
                <a:solidFill>
                  <a:schemeClr val="tx1"/>
                </a:solidFill>
              </a:rPr>
              <a:pPr/>
              <a:t>19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+mn-ea"/>
                <a:cs typeface="+mn-cs"/>
              </a:rPr>
              <a:t>Collect Data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ea typeface="+mn-ea"/>
                <a:cs typeface="+mn-cs"/>
              </a:rPr>
              <a:t>Adware </a:t>
            </a:r>
            <a:r>
              <a:rPr lang="en-US" altLang="en-US" dirty="0">
                <a:ea typeface="+mn-ea"/>
                <a:cs typeface="+mn-cs"/>
              </a:rPr>
              <a:t>- program that delivers advertising content in manner unexpected and unwanted by the user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Typically displays advertising banners and pop-up ads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May open new browser windows randomly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Adware can also perform tracking of online activities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Information is gathered by adware and sold to advertisers</a:t>
            </a:r>
          </a:p>
          <a:p>
            <a:pPr eaLnBrk="1" hangingPunct="1">
              <a:defRPr/>
            </a:pPr>
            <a:endParaRPr lang="en-CA" altLang="en-US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5991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BDCDF2C4-CC16-45BF-8AB8-8D687541DD2E}" type="slidenum">
              <a:rPr lang="en-US" altLang="en-US" sz="1200">
                <a:solidFill>
                  <a:schemeClr val="tx1"/>
                </a:solidFill>
              </a:rPr>
              <a:pPr/>
              <a:t>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Attacks Using Malware</a:t>
            </a:r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Attackers can mask the presence of their malware by having it “mutate” or change</a:t>
            </a:r>
          </a:p>
          <a:p>
            <a:pPr>
              <a:buFontTx/>
              <a:buChar char="•"/>
            </a:pPr>
            <a:r>
              <a:rPr lang="en-US" altLang="en-US"/>
              <a:t>Three types of mutating malware:</a:t>
            </a:r>
          </a:p>
          <a:p>
            <a:pPr marL="628650" lvl="1" indent="-171450">
              <a:buFontTx/>
              <a:buChar char="•"/>
            </a:pPr>
            <a:r>
              <a:rPr lang="en-US" altLang="en-US" i="1"/>
              <a:t>Oligomorphic malware </a:t>
            </a:r>
            <a:r>
              <a:rPr lang="en-US" altLang="en-US"/>
              <a:t>- changes its internal code to a predefined mutation whenever executed</a:t>
            </a:r>
          </a:p>
          <a:p>
            <a:pPr marL="628650" lvl="1" indent="-171450">
              <a:buFontTx/>
              <a:buChar char="•"/>
            </a:pPr>
            <a:r>
              <a:rPr lang="en-US" altLang="en-US" i="1"/>
              <a:t>Polymorphic malware </a:t>
            </a:r>
            <a:r>
              <a:rPr lang="en-US" altLang="en-US"/>
              <a:t>- completely changes from its original form whenever it is executed</a:t>
            </a:r>
          </a:p>
          <a:p>
            <a:pPr marL="628650" lvl="1" indent="-171450">
              <a:buFontTx/>
              <a:buChar char="•"/>
            </a:pPr>
            <a:r>
              <a:rPr lang="en-US" altLang="en-US" i="1"/>
              <a:t>Metamorphic malware</a:t>
            </a:r>
            <a:r>
              <a:rPr lang="en-US" altLang="en-US"/>
              <a:t> - can rewrite its own code and thus appears different each time it is executed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82618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00123410-30AC-403F-BA49-15A9D1B9A311}" type="slidenum">
              <a:rPr lang="en-US" altLang="en-US" sz="1200">
                <a:solidFill>
                  <a:schemeClr val="tx1"/>
                </a:solidFill>
              </a:rPr>
              <a:pPr/>
              <a:t>20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Collect Data</a:t>
            </a:r>
          </a:p>
          <a:p>
            <a:pPr eaLnBrk="1" hangingPunct="1"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r>
              <a:rPr lang="en-US" altLang="en-US" b="1"/>
              <a:t>Ransomware </a:t>
            </a:r>
            <a:r>
              <a:rPr lang="en-US" altLang="en-US"/>
              <a:t>- prevents a user’s device from properly operating until a fee is paid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Is highly profitable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Nearly 3 percent of those users who have been infected pay the ransom without questions, generating almost $5 million annually</a:t>
            </a:r>
          </a:p>
          <a:p>
            <a:pPr>
              <a:buFontTx/>
              <a:buChar char="•"/>
            </a:pPr>
            <a:r>
              <a:rPr lang="en-US" altLang="en-US"/>
              <a:t>A variation of ransomware displays a fictitious warning that there is a problem and users must purchase additional software online to fix the problem</a:t>
            </a:r>
          </a:p>
          <a:p>
            <a:pPr eaLnBrk="1" hangingPunct="1"/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29379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08824A3F-5794-4A0A-BD8E-487DA071DC5D}" type="slidenum">
              <a:rPr lang="en-US" altLang="en-US" sz="1200">
                <a:solidFill>
                  <a:schemeClr val="tx1"/>
                </a:solidFill>
              </a:rPr>
              <a:pPr/>
              <a:t>21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Collect Data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Figure 2-7  Ransomware computer infection</a:t>
            </a:r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5636415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  <a:cs typeface="+mn-cs"/>
              </a:rPr>
              <a:t>Delete Data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The payload of other types of malware deletes data on the computer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Logic bomb - computer code that lies dormant until it is triggered by a specific logical event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Difficult to detect before it is triggered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Often embedded in large computer programs that are not routinely scanned</a:t>
            </a: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C9F3A9BC-C443-4746-935B-3E5B40440186}" type="slidenum">
              <a:rPr lang="en-US" altLang="en-US" sz="1200">
                <a:solidFill>
                  <a:schemeClr val="tx1"/>
                </a:solidFill>
              </a:rPr>
              <a:pPr/>
              <a:t>22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0765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  <a:cs typeface="+mn-cs"/>
              </a:rPr>
              <a:t>Modify System Security</a:t>
            </a: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Backdoor - gives access to a computer, program, or service that circumvents normal security to give program access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When installed on a computer, they allow the attacker to return at a later time and bypass security settings</a:t>
            </a: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F6F7A6B2-C97E-40C4-91F9-10D971490A95}" type="slidenum">
              <a:rPr lang="en-US" altLang="en-US" sz="1200">
                <a:solidFill>
                  <a:schemeClr val="tx1"/>
                </a:solidFill>
              </a:rPr>
              <a:pPr/>
              <a:t>23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8026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  <a:cs typeface="+mn-cs"/>
              </a:rPr>
              <a:t>Launch Attacks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ea typeface="+mn-ea"/>
                <a:cs typeface="+mn-cs"/>
              </a:rPr>
              <a:t>Zombie </a:t>
            </a:r>
            <a:r>
              <a:rPr lang="en-US" altLang="en-US" dirty="0">
                <a:ea typeface="+mn-ea"/>
                <a:cs typeface="+mn-cs"/>
              </a:rPr>
              <a:t>- an infected computer that is under the remote control of an attacker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Groups of zombie computers are gathered into a logical computer network called a </a:t>
            </a:r>
            <a:r>
              <a:rPr lang="en-US" altLang="en-US" b="1" dirty="0">
                <a:ea typeface="+mn-ea"/>
                <a:cs typeface="+mn-cs"/>
              </a:rPr>
              <a:t>botnet</a:t>
            </a:r>
            <a:r>
              <a:rPr lang="en-US" altLang="en-US" dirty="0">
                <a:ea typeface="+mn-ea"/>
                <a:cs typeface="+mn-cs"/>
              </a:rPr>
              <a:t> under the control of the attacker (</a:t>
            </a:r>
            <a:r>
              <a:rPr lang="en-US" altLang="en-US" b="1" dirty="0">
                <a:ea typeface="+mn-ea"/>
                <a:cs typeface="+mn-cs"/>
              </a:rPr>
              <a:t>bot herder</a:t>
            </a:r>
            <a:r>
              <a:rPr lang="en-US" altLang="en-US" dirty="0">
                <a:ea typeface="+mn-ea"/>
                <a:cs typeface="+mn-cs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Infected zombie computers wait for instructions through a </a:t>
            </a:r>
            <a:r>
              <a:rPr lang="en-US" altLang="en-US" b="1" dirty="0">
                <a:ea typeface="+mn-ea"/>
                <a:cs typeface="+mn-cs"/>
              </a:rPr>
              <a:t>command and control (C&amp;C) </a:t>
            </a:r>
            <a:r>
              <a:rPr lang="en-US" altLang="en-US" dirty="0">
                <a:ea typeface="+mn-ea"/>
                <a:cs typeface="+mn-cs"/>
              </a:rPr>
              <a:t>structure from bot herders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A common C&amp;C mechanism used today is HTTP, which is more difficult to detect and block</a:t>
            </a: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64E349FE-CA78-4625-BF25-DA4036B43FAE}" type="slidenum">
              <a:rPr lang="en-US" altLang="en-US" sz="1200">
                <a:solidFill>
                  <a:schemeClr val="tx1"/>
                </a:solidFill>
              </a:rPr>
              <a:pPr/>
              <a:t>24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113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Launch Attacks</a:t>
            </a:r>
          </a:p>
          <a:p>
            <a:endParaRPr lang="en-US" altLang="en-US"/>
          </a:p>
          <a:p>
            <a:r>
              <a:rPr lang="en-US" altLang="en-US"/>
              <a:t>Table 2-5  Uses of botnets</a:t>
            </a:r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B4721349-F410-432E-A698-9937F3020B9B}" type="slidenum">
              <a:rPr lang="en-US" altLang="en-US" sz="1200">
                <a:solidFill>
                  <a:schemeClr val="tx1"/>
                </a:solidFill>
              </a:rPr>
              <a:pPr/>
              <a:t>25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6860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  <a:cs typeface="+mn-cs"/>
              </a:rPr>
              <a:t>Social Engineering Attacks</a:t>
            </a: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ea typeface="+mn-ea"/>
                <a:cs typeface="+mn-cs"/>
              </a:rPr>
              <a:t>Social engineering </a:t>
            </a:r>
            <a:r>
              <a:rPr lang="en-US" altLang="en-US" dirty="0">
                <a:ea typeface="+mn-ea"/>
                <a:cs typeface="+mn-cs"/>
              </a:rPr>
              <a:t>- a means of gathering information for an attack by relying on the weaknesses of individuals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Social engineering attacks can involve psychological approaches as well as physical procedures</a:t>
            </a: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1F1CD3A2-1590-4561-A454-EF48A82AB739}" type="slidenum">
              <a:rPr lang="en-US" altLang="en-US" sz="1200">
                <a:solidFill>
                  <a:schemeClr val="tx1"/>
                </a:solidFill>
              </a:rPr>
              <a:pPr/>
              <a:t>26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3539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Psychological Approaches</a:t>
            </a:r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Psychological approaches goal: to persuade the victim to provide information or take action</a:t>
            </a:r>
          </a:p>
          <a:p>
            <a:pPr>
              <a:buFontTx/>
              <a:buChar char="•"/>
            </a:pPr>
            <a:r>
              <a:rPr lang="en-US" altLang="en-US"/>
              <a:t>Attackers use a variety of techniques to gain trust without moving quickly: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Attacker will ask for only small amounts of information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The request needs to be believable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Will use slight flattery or flirtation to “soften up” victim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Attacker “pushes the envelope” to get information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Attacker may smile and ask for help</a:t>
            </a:r>
          </a:p>
          <a:p>
            <a:pPr marL="628650" lvl="1" indent="-171450">
              <a:buFontTx/>
              <a:buChar char="•"/>
            </a:pPr>
            <a:endParaRPr lang="en-US" altLang="en-US"/>
          </a:p>
          <a:p>
            <a:pPr marL="628650" lvl="1" indent="-171450">
              <a:buFontTx/>
              <a:buChar char="•"/>
            </a:pPr>
            <a:endParaRPr lang="en-US" altLang="en-US"/>
          </a:p>
          <a:p>
            <a:endParaRPr lang="en-US" altLang="en-US"/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5B8EBDE7-F906-453F-A334-A4CB87886257}" type="slidenum">
              <a:rPr lang="en-US" altLang="en-US" sz="1200">
                <a:solidFill>
                  <a:schemeClr val="tx1"/>
                </a:solidFill>
              </a:rPr>
              <a:pPr/>
              <a:t>27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5157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Impersonation</a:t>
            </a:r>
          </a:p>
          <a:p>
            <a:endParaRPr lang="en-US" altLang="en-US"/>
          </a:p>
          <a:p>
            <a:pPr>
              <a:buFontTx/>
              <a:buChar char="•"/>
            </a:pPr>
            <a:r>
              <a:rPr lang="en-US" altLang="en-US" b="1"/>
              <a:t>Impersonation </a:t>
            </a:r>
            <a:r>
              <a:rPr lang="en-US" altLang="en-US"/>
              <a:t>- attacker pretends to be someone else: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Help desk support technician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Repairperson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Manager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Trusted third party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Fellow employee</a:t>
            </a:r>
          </a:p>
          <a:p>
            <a:pPr>
              <a:buFontTx/>
              <a:buChar char="•"/>
            </a:pPr>
            <a:r>
              <a:rPr lang="en-US" altLang="en-US"/>
              <a:t>Attacker will often impersonate a person with authority because victims generally resist saying “no” to anyone in power</a:t>
            </a:r>
          </a:p>
          <a:p>
            <a:endParaRPr lang="en-US" altLang="en-US"/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814E1A0F-CF4A-4698-867D-694747FEBAB3}" type="slidenum">
              <a:rPr lang="en-US" altLang="en-US" sz="1200">
                <a:solidFill>
                  <a:schemeClr val="tx1"/>
                </a:solidFill>
              </a:rPr>
              <a:pPr/>
              <a:t>28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6235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  <a:cs typeface="+mn-cs"/>
              </a:rPr>
              <a:t>Phishing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ea typeface="+mn-ea"/>
                <a:cs typeface="+mn-cs"/>
              </a:rPr>
              <a:t>Phishing</a:t>
            </a:r>
            <a:r>
              <a:rPr lang="en-US" altLang="en-US" dirty="0">
                <a:ea typeface="+mn-ea"/>
                <a:cs typeface="+mn-cs"/>
              </a:rPr>
              <a:t> - sending an email claiming to be from legitimate source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Tries to trick user into giving private information</a:t>
            </a:r>
          </a:p>
          <a:p>
            <a:pPr marL="342900" lvl="1" indent="-342900">
              <a:buFontTx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Many phishing attacks have these common features:</a:t>
            </a:r>
          </a:p>
          <a:p>
            <a:pPr marL="742950" lvl="2" indent="-342900">
              <a:buFont typeface="Arial" panose="020B0604020202020204" pitchFamily="34" charset="0"/>
              <a:buChar char="•"/>
              <a:defRPr/>
            </a:pPr>
            <a:r>
              <a:rPr lang="en-US" altLang="en-US" i="1" dirty="0">
                <a:ea typeface="+mn-ea"/>
                <a:cs typeface="+mn-cs"/>
              </a:rPr>
              <a:t>Deceptive web links</a:t>
            </a:r>
          </a:p>
          <a:p>
            <a:pPr marL="742950" lvl="2" indent="-342900">
              <a:buFont typeface="Arial" panose="020B0604020202020204" pitchFamily="34" charset="0"/>
              <a:buChar char="•"/>
              <a:defRPr/>
            </a:pPr>
            <a:r>
              <a:rPr lang="en-US" altLang="en-US" i="1" dirty="0">
                <a:ea typeface="+mn-ea"/>
                <a:cs typeface="+mn-cs"/>
              </a:rPr>
              <a:t>Logos</a:t>
            </a:r>
          </a:p>
          <a:p>
            <a:pPr marL="742950" lvl="2" indent="-342900">
              <a:buFont typeface="Arial" panose="020B0604020202020204" pitchFamily="34" charset="0"/>
              <a:buChar char="•"/>
              <a:defRPr/>
            </a:pPr>
            <a:r>
              <a:rPr lang="en-US" altLang="en-US" i="1" dirty="0">
                <a:ea typeface="+mn-ea"/>
                <a:cs typeface="+mn-cs"/>
              </a:rPr>
              <a:t>Urgent request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Variations of phishing attacks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i="1" dirty="0">
                <a:ea typeface="+mn-ea"/>
                <a:cs typeface="+mn-cs"/>
              </a:rPr>
              <a:t>Pharming</a:t>
            </a:r>
            <a:r>
              <a:rPr lang="en-US" altLang="en-US" b="1" dirty="0">
                <a:ea typeface="+mn-ea"/>
                <a:cs typeface="+mn-cs"/>
              </a:rPr>
              <a:t> </a:t>
            </a:r>
            <a:r>
              <a:rPr lang="en-US" altLang="en-US" dirty="0">
                <a:ea typeface="+mn-ea"/>
                <a:cs typeface="+mn-cs"/>
              </a:rPr>
              <a:t>- automatically redirects user to a fraudulent Web site</a:t>
            </a:r>
          </a:p>
          <a:p>
            <a:pPr>
              <a:defRPr/>
            </a:pPr>
            <a:endParaRPr lang="en-US" altLang="en-US" dirty="0">
              <a:ea typeface="+mn-ea"/>
              <a:cs typeface="+mn-cs"/>
            </a:endParaRPr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8C3F8FBA-7C14-4EA2-A68B-00FBB6EBD9FE}" type="slidenum">
              <a:rPr lang="en-US" altLang="en-US" sz="1200">
                <a:solidFill>
                  <a:schemeClr val="tx1"/>
                </a:solidFill>
              </a:rPr>
              <a:pPr/>
              <a:t>29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440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38305E25-318C-4393-BBC1-FC6765C691FA}" type="slidenum">
              <a:rPr lang="en-US" altLang="en-US" sz="1200">
                <a:solidFill>
                  <a:schemeClr val="tx1"/>
                </a:solidFill>
              </a:rPr>
              <a:pPr/>
              <a:t>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+mn-ea"/>
                <a:cs typeface="+mn-cs"/>
              </a:rPr>
              <a:t>Attacks Using Malware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Malware can be classified by the using the primary trait that the malware possesses: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>
                <a:ea typeface="+mn-ea"/>
                <a:cs typeface="+mn-cs"/>
              </a:rPr>
              <a:t>Circulation</a:t>
            </a:r>
            <a:r>
              <a:rPr lang="en-US" altLang="en-US" dirty="0">
                <a:ea typeface="+mn-ea"/>
                <a:cs typeface="+mn-cs"/>
              </a:rPr>
              <a:t> - spreading rapidly to other systems in order to impact a large number of users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>
                <a:ea typeface="+mn-ea"/>
                <a:cs typeface="+mn-cs"/>
              </a:rPr>
              <a:t>Infection</a:t>
            </a:r>
            <a:r>
              <a:rPr lang="en-US" altLang="en-US" dirty="0">
                <a:ea typeface="+mn-ea"/>
                <a:cs typeface="+mn-cs"/>
              </a:rPr>
              <a:t> - how it embeds itself into a system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>
                <a:ea typeface="+mn-ea"/>
                <a:cs typeface="+mn-cs"/>
              </a:rPr>
              <a:t>Concealment</a:t>
            </a:r>
            <a:r>
              <a:rPr lang="en-US" altLang="en-US" dirty="0">
                <a:ea typeface="+mn-ea"/>
                <a:cs typeface="+mn-cs"/>
              </a:rPr>
              <a:t> - avoid detection by concealing its presence from scanners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>
                <a:ea typeface="+mn-ea"/>
                <a:cs typeface="+mn-cs"/>
              </a:rPr>
              <a:t>Payload capabilities </a:t>
            </a:r>
            <a:r>
              <a:rPr lang="en-US" altLang="en-US" dirty="0">
                <a:ea typeface="+mn-ea"/>
                <a:cs typeface="+mn-cs"/>
              </a:rPr>
              <a:t>- what actions the malware performs</a:t>
            </a:r>
          </a:p>
          <a:p>
            <a:pPr eaLnBrk="1" hangingPunct="1">
              <a:defRPr/>
            </a:pPr>
            <a:endParaRPr lang="en-CA" altLang="en-US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9263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Phishing</a:t>
            </a:r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Variations of phishing (cont’d.)</a:t>
            </a:r>
          </a:p>
          <a:p>
            <a:pPr marL="628650" lvl="1" indent="-171450">
              <a:buFontTx/>
              <a:buChar char="•"/>
            </a:pPr>
            <a:r>
              <a:rPr lang="en-US" altLang="en-US" b="1" i="1"/>
              <a:t>Spear phishing </a:t>
            </a:r>
            <a:r>
              <a:rPr lang="en-US" altLang="en-US"/>
              <a:t>- email messages target specific users</a:t>
            </a:r>
          </a:p>
          <a:p>
            <a:pPr marL="628650" lvl="1" indent="-171450">
              <a:buFontTx/>
              <a:buChar char="•"/>
            </a:pPr>
            <a:r>
              <a:rPr lang="en-US" altLang="en-US" b="1" i="1"/>
              <a:t>Whaling</a:t>
            </a:r>
            <a:r>
              <a:rPr lang="en-US" altLang="en-US"/>
              <a:t> - going after the “big fish”</a:t>
            </a:r>
          </a:p>
          <a:p>
            <a:pPr marL="1085850" lvl="2" indent="-171450">
              <a:buFontTx/>
              <a:buChar char="•"/>
            </a:pPr>
            <a:r>
              <a:rPr lang="en-US" altLang="en-US"/>
              <a:t>Targeting wealthy individuals</a:t>
            </a:r>
          </a:p>
          <a:p>
            <a:pPr marL="628650" lvl="1" indent="-171450">
              <a:buFontTx/>
              <a:buChar char="•"/>
            </a:pPr>
            <a:r>
              <a:rPr lang="en-US" altLang="en-US" b="1" i="1"/>
              <a:t>Vishing </a:t>
            </a:r>
            <a:r>
              <a:rPr lang="en-US" altLang="en-US"/>
              <a:t>(voice phishing)</a:t>
            </a:r>
          </a:p>
          <a:p>
            <a:pPr marL="1085850" lvl="2" indent="-171450">
              <a:buFontTx/>
              <a:buChar char="•"/>
            </a:pPr>
            <a:r>
              <a:rPr lang="en-US" altLang="en-US"/>
              <a:t>Attacker calls victim with recorded “bank” message with callback number</a:t>
            </a:r>
          </a:p>
          <a:p>
            <a:pPr marL="1085850" lvl="2" indent="-171450">
              <a:buFontTx/>
              <a:buChar char="•"/>
            </a:pPr>
            <a:r>
              <a:rPr lang="en-US" altLang="en-US"/>
              <a:t>Victim calls attacker’s number and enters private information</a:t>
            </a:r>
          </a:p>
          <a:p>
            <a:endParaRPr lang="en-US" altLang="en-US"/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CF2047C8-EA0E-4745-8F5A-0D0C405D0463}" type="slidenum">
              <a:rPr lang="en-US" altLang="en-US" sz="1200">
                <a:solidFill>
                  <a:schemeClr val="tx1"/>
                </a:solidFill>
              </a:rPr>
              <a:pPr/>
              <a:t>30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9949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Phishing</a:t>
            </a:r>
          </a:p>
          <a:p>
            <a:endParaRPr lang="en-US" altLang="en-US"/>
          </a:p>
          <a:p>
            <a:r>
              <a:rPr lang="en-US" altLang="en-US"/>
              <a:t>Figure 2-8  Phishing email message</a:t>
            </a:r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F316658F-08EA-4452-8E00-9D6E8B13877A}" type="slidenum">
              <a:rPr lang="en-US" altLang="en-US" sz="1200">
                <a:solidFill>
                  <a:schemeClr val="tx1"/>
                </a:solidFill>
              </a:rPr>
              <a:pPr/>
              <a:t>31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7675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  <a:cs typeface="+mn-cs"/>
              </a:rPr>
              <a:t>End 1 </a:t>
            </a:r>
            <a:r>
              <a:rPr lang="en-US" altLang="en-US">
                <a:ea typeface="+mn-ea"/>
                <a:cs typeface="+mn-cs"/>
              </a:rPr>
              <a:t>PM class 9/9/16</a:t>
            </a:r>
            <a:endParaRPr lang="en-US" altLang="en-US" dirty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ea typeface="+mn-ea"/>
                <a:cs typeface="+mn-cs"/>
              </a:rPr>
              <a:t>Spam</a:t>
            </a:r>
            <a:r>
              <a:rPr lang="en-US" altLang="en-US" dirty="0">
                <a:ea typeface="+mn-ea"/>
                <a:cs typeface="+mn-cs"/>
              </a:rPr>
              <a:t> - unsolicited e-mail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Primary vehicles for distribution of malware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Sending spam is a lucrative business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Cost spammers very little to send millions of spam messages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Filters look for specific words and block the email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>
                <a:ea typeface="+mn-ea"/>
                <a:cs typeface="+mn-cs"/>
              </a:rPr>
              <a:t>Image spam </a:t>
            </a:r>
            <a:r>
              <a:rPr lang="en-US" altLang="en-US" dirty="0">
                <a:ea typeface="+mn-ea"/>
                <a:cs typeface="+mn-cs"/>
              </a:rPr>
              <a:t>- uses graphical images of text in order to circumvent text-based filters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Often contains nonsense text so it appears legitimate</a:t>
            </a:r>
          </a:p>
          <a:p>
            <a:pPr>
              <a:defRPr/>
            </a:pPr>
            <a:endParaRPr lang="en-US" altLang="en-US" dirty="0">
              <a:ea typeface="+mn-ea"/>
              <a:cs typeface="+mn-cs"/>
            </a:endParaRPr>
          </a:p>
        </p:txBody>
      </p:sp>
      <p:sp>
        <p:nvSpPr>
          <p:cNvPr id="921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4774F2FE-48DC-4B1E-A195-7A1B2D34B88A}" type="slidenum">
              <a:rPr lang="en-US" altLang="en-US" sz="1200">
                <a:solidFill>
                  <a:schemeClr val="tx1"/>
                </a:solidFill>
              </a:rPr>
              <a:pPr/>
              <a:t>32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0454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Spam</a:t>
            </a:r>
          </a:p>
          <a:p>
            <a:endParaRPr lang="en-US" altLang="en-US"/>
          </a:p>
          <a:p>
            <a:r>
              <a:rPr lang="en-US" altLang="en-US"/>
              <a:t>Figure 2-9  Image spam</a:t>
            </a:r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2839696E-F86B-48EB-8AFC-FAB8D4591F29}" type="slidenum">
              <a:rPr lang="en-US" altLang="en-US" sz="1200">
                <a:solidFill>
                  <a:schemeClr val="tx1"/>
                </a:solidFill>
              </a:rPr>
              <a:pPr/>
              <a:t>33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787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  <a:cs typeface="+mn-cs"/>
              </a:rPr>
              <a:t>Hoaxes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ea typeface="+mn-ea"/>
                <a:cs typeface="+mn-cs"/>
              </a:rPr>
              <a:t>Hoaxes</a:t>
            </a:r>
            <a:r>
              <a:rPr lang="en-US" altLang="en-US" dirty="0">
                <a:ea typeface="+mn-ea"/>
                <a:cs typeface="+mn-cs"/>
              </a:rPr>
              <a:t> - a false warning, usually claiming to come from the IT department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Attackers try to get victims to change configuration settings on their computers that would allow the attacker to compromise the system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Attackers may also provide a telephone number for the victim to call for help, which will put them in direct contact with the attacker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  <a:cs typeface="+mn-cs"/>
            </a:endParaRPr>
          </a:p>
          <a:p>
            <a:pPr>
              <a:defRPr/>
            </a:pPr>
            <a:endParaRPr lang="en-US" altLang="en-US" dirty="0">
              <a:ea typeface="+mn-ea"/>
              <a:cs typeface="+mn-cs"/>
            </a:endParaRP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0481F8B8-457D-4FFF-A368-62B266099580}" type="slidenum">
              <a:rPr lang="en-US" altLang="en-US" sz="1200">
                <a:solidFill>
                  <a:schemeClr val="tx1"/>
                </a:solidFill>
              </a:rPr>
              <a:pPr/>
              <a:t>34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3924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  <a:cs typeface="+mn-cs"/>
              </a:rPr>
              <a:t>Typo Squatting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ea typeface="+mn-ea"/>
                <a:cs typeface="+mn-cs"/>
              </a:rPr>
              <a:t>Typo squatting </a:t>
            </a:r>
            <a:r>
              <a:rPr lang="en-US" altLang="en-US" dirty="0">
                <a:ea typeface="+mn-ea"/>
                <a:cs typeface="+mn-cs"/>
              </a:rPr>
              <a:t>- redirecting a user to a fictitious website based on a misspelling of the URL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Also called </a:t>
            </a:r>
            <a:r>
              <a:rPr lang="en-US" altLang="en-US" b="1" dirty="0">
                <a:ea typeface="+mn-ea"/>
                <a:cs typeface="+mn-cs"/>
              </a:rPr>
              <a:t>URL hijacking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Example: typing goggle.com instead of google.com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Attackers purchase the domain names of sites that are spelled similarly to actual sites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Many may contain a survey that promises a chance to win prizes or will be filled with ads</a:t>
            </a: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983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0CD4AAC7-DE6F-472D-ACF2-BE8CF9E58C61}" type="slidenum">
              <a:rPr lang="en-US" altLang="en-US" sz="1200">
                <a:solidFill>
                  <a:schemeClr val="tx1"/>
                </a:solidFill>
              </a:rPr>
              <a:pPr/>
              <a:t>35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2465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  <a:cs typeface="+mn-cs"/>
              </a:rPr>
              <a:t>End 10 AM Sept 9 2016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ea typeface="+mn-ea"/>
                <a:cs typeface="+mn-cs"/>
              </a:rPr>
              <a:t>Watering hole attack </a:t>
            </a:r>
            <a:r>
              <a:rPr lang="en-US" altLang="en-US" dirty="0">
                <a:ea typeface="+mn-ea"/>
                <a:cs typeface="+mn-cs"/>
              </a:rPr>
              <a:t>- a malicious attack that is directed toward a small group of specific individuals who visit the same website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Example: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Major executives working for a manufacturing company may visit a common website, such as a parts supplier to the manufacturer</a:t>
            </a: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003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BDE38021-8E2C-42E3-B207-B0859AAB1B84}" type="slidenum">
              <a:rPr lang="en-US" altLang="en-US" sz="1200">
                <a:solidFill>
                  <a:schemeClr val="tx1"/>
                </a:solidFill>
              </a:rPr>
              <a:pPr/>
              <a:t>36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1378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  <a:cs typeface="+mn-cs"/>
              </a:rPr>
              <a:t>Physical Procedures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ea typeface="+mn-ea"/>
                <a:cs typeface="+mn-cs"/>
              </a:rPr>
              <a:t>Dumpster diving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Digging through trash to find information that can be useful in an attack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ea typeface="+mn-ea"/>
                <a:cs typeface="+mn-cs"/>
              </a:rPr>
              <a:t>Tailgating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Following behind an authorized individual through an access door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An employee could conspire with an unauthorized person to allow him to walk in with him (called piggybacking)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Watching an authorized user enter a security code on a keypad is known as </a:t>
            </a:r>
            <a:r>
              <a:rPr lang="en-US" altLang="en-US" b="1" dirty="0">
                <a:ea typeface="+mn-ea"/>
                <a:cs typeface="+mn-cs"/>
              </a:rPr>
              <a:t>shoulder surfing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  <a:cs typeface="+mn-cs"/>
            </a:endParaRP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024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58B2E99F-DDA5-4A26-BE1F-FA2A896F9916}" type="slidenum">
              <a:rPr lang="en-US" altLang="en-US" sz="1200">
                <a:solidFill>
                  <a:schemeClr val="tx1"/>
                </a:solidFill>
              </a:rPr>
              <a:pPr/>
              <a:t>37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6964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Physical Procedures</a:t>
            </a:r>
          </a:p>
          <a:p>
            <a:endParaRPr lang="en-US" altLang="en-US"/>
          </a:p>
          <a:p>
            <a:r>
              <a:rPr lang="en-US" altLang="en-US"/>
              <a:t>Table 2-5  Uses of botnets</a:t>
            </a:r>
          </a:p>
        </p:txBody>
      </p:sp>
      <p:sp>
        <p:nvSpPr>
          <p:cNvPr id="1044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42D557D6-9958-47D3-91C8-1EE6A09A6ED2}" type="slidenum">
              <a:rPr lang="en-US" altLang="en-US" sz="1200">
                <a:solidFill>
                  <a:schemeClr val="tx1"/>
                </a:solidFill>
              </a:rPr>
              <a:pPr/>
              <a:t>38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052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  <a:cs typeface="+mn-cs"/>
              </a:rPr>
              <a:t>Circulation/Infection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Three types of malware have the primary traits of circulation and/or infections: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Viruses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Worms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Trojans</a:t>
            </a: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D8337404-65C3-4769-BB91-5A18094D3E05}" type="slidenum">
              <a:rPr lang="en-US" altLang="en-US" sz="1200">
                <a:solidFill>
                  <a:schemeClr val="tx1"/>
                </a:solidFill>
              </a:rPr>
              <a:pPr/>
              <a:t>4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425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B84F9483-35C6-4894-968E-2D9758CB46B7}" type="slidenum">
              <a:rPr lang="en-US" altLang="en-US" sz="1200">
                <a:solidFill>
                  <a:schemeClr val="tx1"/>
                </a:solidFill>
              </a:rPr>
              <a:pPr/>
              <a:t>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+mn-ea"/>
                <a:cs typeface="+mn-cs"/>
              </a:rPr>
              <a:t>Viruses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ea typeface="+mn-ea"/>
                <a:cs typeface="+mn-cs"/>
              </a:rPr>
              <a:t>Computer virus </a:t>
            </a:r>
            <a:r>
              <a:rPr lang="en-US" altLang="en-US" dirty="0">
                <a:ea typeface="+mn-ea"/>
                <a:cs typeface="+mn-cs"/>
              </a:rPr>
              <a:t>- malicious computer code that reproduces itself on the same computer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ea typeface="+mn-ea"/>
                <a:cs typeface="+mn-cs"/>
              </a:rPr>
              <a:t>Program virus </a:t>
            </a:r>
            <a:r>
              <a:rPr lang="en-US" altLang="en-US" dirty="0">
                <a:ea typeface="+mn-ea"/>
                <a:cs typeface="+mn-cs"/>
              </a:rPr>
              <a:t>- infects an executable program file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ea typeface="+mn-ea"/>
                <a:cs typeface="+mn-cs"/>
              </a:rPr>
              <a:t>Macro</a:t>
            </a:r>
            <a:r>
              <a:rPr lang="en-US" altLang="en-US" dirty="0">
                <a:ea typeface="+mn-ea"/>
                <a:cs typeface="+mn-cs"/>
              </a:rPr>
              <a:t> - a series of instructions that can be grouped together as a single command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Common data file virus is a </a:t>
            </a:r>
            <a:r>
              <a:rPr lang="en-US" altLang="en-US" b="1" dirty="0">
                <a:ea typeface="+mn-ea"/>
                <a:cs typeface="+mn-cs"/>
              </a:rPr>
              <a:t>macro virus </a:t>
            </a:r>
            <a:r>
              <a:rPr lang="en-US" altLang="en-US" dirty="0">
                <a:ea typeface="+mn-ea"/>
                <a:cs typeface="+mn-cs"/>
              </a:rPr>
              <a:t>that is written in a script known as a macro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Virus infection methods: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>
                <a:ea typeface="+mn-ea"/>
                <a:cs typeface="+mn-cs"/>
              </a:rPr>
              <a:t>Appender infection </a:t>
            </a:r>
            <a:r>
              <a:rPr lang="en-US" altLang="en-US" dirty="0">
                <a:ea typeface="+mn-ea"/>
                <a:cs typeface="+mn-cs"/>
              </a:rPr>
              <a:t>- virus appends itself to end of a file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Easily detected by virus scanners</a:t>
            </a:r>
          </a:p>
          <a:p>
            <a:pPr eaLnBrk="1" hangingPunct="1">
              <a:defRPr/>
            </a:pPr>
            <a:endParaRPr lang="en-CA" altLang="en-US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8124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E71F5905-C1FE-4B5F-8C48-E6251A2B1125}" type="slidenum">
              <a:rPr lang="en-US" altLang="en-US" sz="1200">
                <a:solidFill>
                  <a:schemeClr val="tx1"/>
                </a:solidFill>
              </a:rPr>
              <a:pPr/>
              <a:t>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Viruses</a:t>
            </a:r>
          </a:p>
          <a:p>
            <a:pPr eaLnBrk="1" hangingPunct="1"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Virus infection methods (cont’d.)</a:t>
            </a:r>
          </a:p>
          <a:p>
            <a:pPr marL="628650" lvl="1" indent="-171450">
              <a:buFontTx/>
              <a:buChar char="•"/>
            </a:pPr>
            <a:r>
              <a:rPr lang="en-US" altLang="en-US" i="1"/>
              <a:t>Swiss cheese infection </a:t>
            </a:r>
            <a:r>
              <a:rPr lang="en-US" altLang="en-US"/>
              <a:t>- viruses inject themselves into executable code</a:t>
            </a:r>
          </a:p>
          <a:p>
            <a:pPr marL="1085850" lvl="2" indent="-171450">
              <a:buFontTx/>
              <a:buChar char="•"/>
            </a:pPr>
            <a:r>
              <a:rPr lang="en-US" altLang="en-US"/>
              <a:t>Virus code is “scrambled” to make it more difficult to detect</a:t>
            </a:r>
          </a:p>
          <a:p>
            <a:pPr marL="628650" lvl="1" indent="-171450">
              <a:buFontTx/>
              <a:buChar char="•"/>
            </a:pPr>
            <a:r>
              <a:rPr lang="en-US" altLang="en-US" i="1"/>
              <a:t>Split infection </a:t>
            </a:r>
            <a:r>
              <a:rPr lang="en-US" altLang="en-US"/>
              <a:t>- virus splits into several parts</a:t>
            </a:r>
          </a:p>
          <a:p>
            <a:pPr marL="1085850" lvl="2" indent="-171450">
              <a:buFontTx/>
              <a:buChar char="•"/>
            </a:pPr>
            <a:r>
              <a:rPr lang="en-US" altLang="en-US"/>
              <a:t>Parts placed at random positions in host program</a:t>
            </a:r>
          </a:p>
          <a:p>
            <a:pPr marL="1085850" lvl="2" indent="-171450">
              <a:buFontTx/>
              <a:buChar char="•"/>
            </a:pPr>
            <a:r>
              <a:rPr lang="en-US" altLang="en-US"/>
              <a:t>The parts may contain unnecessary “garbage” doe to mask their true purpose</a:t>
            </a:r>
          </a:p>
          <a:p>
            <a:pPr eaLnBrk="1" hangingPunct="1"/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00953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6480347D-9DF5-4587-A00E-10F63725ED04}" type="slidenum">
              <a:rPr lang="en-US" altLang="en-US" sz="1200">
                <a:solidFill>
                  <a:schemeClr val="tx1"/>
                </a:solidFill>
              </a:rPr>
              <a:pPr/>
              <a:t>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Viruses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Figure 2-3  Split infection</a:t>
            </a:r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70878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0B5B9B65-0BB7-4D29-B618-68EE4EDC9881}" type="slidenum">
              <a:rPr lang="en-US" altLang="en-US" sz="1200">
                <a:solidFill>
                  <a:schemeClr val="tx1"/>
                </a:solidFill>
              </a:rPr>
              <a:pPr/>
              <a:t>8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Viruses</a:t>
            </a:r>
          </a:p>
          <a:p>
            <a:pPr eaLnBrk="1" hangingPunct="1"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Viruses perform two actions: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Unloads a payload to perform a malicious action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Reproduces itself by inserting its code into another file on the same computer</a:t>
            </a:r>
          </a:p>
          <a:p>
            <a:pPr>
              <a:buFontTx/>
              <a:buChar char="•"/>
            </a:pPr>
            <a:r>
              <a:rPr lang="en-US" altLang="en-US"/>
              <a:t>Examples of virus actions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Cause a computer to repeatedly crash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Erase files from or reformat hard drive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Turn off computer’s security settings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Reformat the hard disk drive</a:t>
            </a:r>
          </a:p>
          <a:p>
            <a:pPr eaLnBrk="1" hangingPunct="1"/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11005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891D678E-EE1F-450B-8AEE-8F495722A4AE}" type="slidenum">
              <a:rPr lang="en-US" altLang="en-US" sz="1200">
                <a:solidFill>
                  <a:schemeClr val="tx1"/>
                </a:solidFill>
              </a:rPr>
              <a:pPr/>
              <a:t>9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+mn-ea"/>
                <a:cs typeface="+mn-cs"/>
              </a:rPr>
              <a:t>Viruses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Viruses cannot automatically spread to another computer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Relies on user action to spread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Viruses are attached to files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Viruses are spread by transferring infected files</a:t>
            </a:r>
          </a:p>
          <a:p>
            <a:pPr eaLnBrk="1" hangingPunct="1">
              <a:defRPr/>
            </a:pPr>
            <a:endParaRPr lang="en-CA" altLang="en-US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1202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>
                <a:latin typeface="Times New Roman" pitchFamily="18" charset="0"/>
              </a:defRPr>
            </a:lvl1pPr>
          </a:lstStyle>
          <a:p>
            <a:fld id="{0FC1CB59-C2D5-4AD3-8632-D8FCB650F7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788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20DD7-1D0A-457F-8400-B35D21620F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404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7F7E1B-55E5-4F99-9667-79FA1F18D2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5906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1DA6DE-7CA5-4939-A870-8D7ACEA7FB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1643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A16359-9D33-47F5-8937-C7C231A2AF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6830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D1D007-75F6-438D-9152-2ED49AFAB3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8338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B11002-AE14-42ED-A209-98D94DD498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2556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F0C1F5-5222-4681-9426-CE10B82325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8269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1C8BF1-767D-4164-9840-48B6A8BDCD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27300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AFC4A9-AEAC-44F4-A803-5345E7FBDD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70830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A7F999-26E0-4DFD-B865-F0D7870E1E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310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7200" y="6324600"/>
            <a:ext cx="533400" cy="381000"/>
          </a:xfrm>
        </p:spPr>
        <p:txBody>
          <a:bodyPr/>
          <a:lstStyle>
            <a:lvl1pPr>
              <a:defRPr sz="1400"/>
            </a:lvl1pPr>
          </a:lstStyle>
          <a:p>
            <a:fld id="{5209CE82-AA0E-4B56-B23B-B6D7EC8EE6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05973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2293E6-11F4-420A-9D30-5B217A247A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4594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FDDB50-B9BF-4107-8BDC-5FF3CDFB64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0324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480DFD-0313-49FF-B60D-74755A899F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282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A57DF0-903B-4784-A410-56FC87AC91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0878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669B79-0C75-4AA8-BA22-C559CD43B3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451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F690A3-0BE8-4349-9189-C40A48D25E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645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C2558-7C3D-4EA3-A576-6B091AFCBF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350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FDB36C-C5A9-4BC9-9A99-33610646F4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617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FFAE6B-05D5-4830-A784-A40C66D7CF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527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E7642C-20F7-4E5E-8B7C-A704C6CBA3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380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222222"/>
                </a:solidFill>
                <a:latin typeface="Arial" pitchFamily="34" charset="0"/>
              </a:defRPr>
            </a:lvl1pPr>
          </a:lstStyle>
          <a:p>
            <a:fld id="{688703FE-0833-44DB-AAFE-ACC5B894BFF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8" r:id="rId1"/>
    <p:sldLayoutId id="2147484239" r:id="rId2"/>
    <p:sldLayoutId id="2147484218" r:id="rId3"/>
    <p:sldLayoutId id="2147484219" r:id="rId4"/>
    <p:sldLayoutId id="2147484220" r:id="rId5"/>
    <p:sldLayoutId id="2147484221" r:id="rId6"/>
    <p:sldLayoutId id="2147484222" r:id="rId7"/>
    <p:sldLayoutId id="2147484223" r:id="rId8"/>
    <p:sldLayoutId id="2147484224" r:id="rId9"/>
    <p:sldLayoutId id="2147484225" r:id="rId10"/>
    <p:sldLayoutId id="2147484226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222222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</a:defRPr>
            </a:lvl1pPr>
          </a:lstStyle>
          <a:p>
            <a:fld id="{58FF2E6E-6F17-4324-BE38-39AC95E8033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7" r:id="rId1"/>
    <p:sldLayoutId id="2147484228" r:id="rId2"/>
    <p:sldLayoutId id="2147484229" r:id="rId3"/>
    <p:sldLayoutId id="2147484230" r:id="rId4"/>
    <p:sldLayoutId id="2147484231" r:id="rId5"/>
    <p:sldLayoutId id="2147484232" r:id="rId6"/>
    <p:sldLayoutId id="2147484233" r:id="rId7"/>
    <p:sldLayoutId id="2147484234" r:id="rId8"/>
    <p:sldLayoutId id="2147484235" r:id="rId9"/>
    <p:sldLayoutId id="2147484236" r:id="rId10"/>
    <p:sldLayoutId id="214748423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Attacks Using Malware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Enters a computer system:</a:t>
            </a:r>
          </a:p>
          <a:p>
            <a:pPr lvl="1"/>
            <a:r>
              <a:rPr lang="en-US" altLang="en-US"/>
              <a:t>Without the owner’s knowledge or consent</a:t>
            </a:r>
          </a:p>
          <a:p>
            <a:endParaRPr lang="en-US" altLang="en-US"/>
          </a:p>
          <a:p>
            <a:r>
              <a:rPr lang="en-US" altLang="en-US"/>
              <a:t>Uses a threat vector to deliver “payload” </a:t>
            </a:r>
          </a:p>
          <a:p>
            <a:pPr lvl="1"/>
            <a:r>
              <a:rPr lang="en-US" altLang="en-US"/>
              <a:t>performs a harmful function once it is invoked</a:t>
            </a:r>
          </a:p>
          <a:p>
            <a:endParaRPr lang="en-US" altLang="en-US"/>
          </a:p>
          <a:p>
            <a:r>
              <a:rPr lang="en-US" altLang="en-US"/>
              <a:t>Malware is a general term that refers to a wide variety of damaging or annoying software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5E7618C9-D206-4E62-B92D-EFBDD3C5B736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1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Worms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Worm</a:t>
            </a:r>
            <a:r>
              <a:rPr lang="en-US" altLang="en-US"/>
              <a:t> - Uses a computer network to replicate</a:t>
            </a:r>
          </a:p>
          <a:p>
            <a:pPr lvl="1"/>
            <a:r>
              <a:rPr lang="en-US" altLang="en-US"/>
              <a:t>Sends copies of itself to other network devices</a:t>
            </a:r>
          </a:p>
          <a:p>
            <a:pPr lvl="1"/>
            <a:endParaRPr lang="en-US" altLang="en-US"/>
          </a:p>
          <a:p>
            <a:r>
              <a:rPr lang="en-US" altLang="en-US"/>
              <a:t>Worms may:</a:t>
            </a:r>
          </a:p>
          <a:p>
            <a:pPr lvl="1"/>
            <a:r>
              <a:rPr lang="en-US" altLang="en-US"/>
              <a:t>Consume resources</a:t>
            </a:r>
            <a:endParaRPr lang="en-US" altLang="en-US" i="1"/>
          </a:p>
          <a:p>
            <a:pPr lvl="1"/>
            <a:r>
              <a:rPr lang="en-US" altLang="en-US"/>
              <a:t>Leave behind a payload to harm infected systems</a:t>
            </a:r>
          </a:p>
          <a:p>
            <a:pPr lvl="1"/>
            <a:endParaRPr lang="en-US" altLang="en-US"/>
          </a:p>
          <a:p>
            <a:r>
              <a:rPr lang="en-US" altLang="en-US"/>
              <a:t>Examples of worm actions</a:t>
            </a:r>
          </a:p>
          <a:p>
            <a:pPr lvl="1"/>
            <a:r>
              <a:rPr lang="en-US" altLang="en-US"/>
              <a:t>Deleting computer files</a:t>
            </a:r>
          </a:p>
          <a:p>
            <a:pPr lvl="1"/>
            <a:r>
              <a:rPr lang="en-US" altLang="en-US"/>
              <a:t>Allowing remote control of a computer by an attacker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B64EE31D-1F63-436E-8C9D-E7D0944A24B8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10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Trojans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Trojan </a:t>
            </a:r>
          </a:p>
          <a:p>
            <a:pPr lvl="1"/>
            <a:r>
              <a:rPr lang="en-US" altLang="en-US"/>
              <a:t>executable program that does something other than advertised</a:t>
            </a:r>
          </a:p>
          <a:p>
            <a:pPr lvl="1"/>
            <a:r>
              <a:rPr lang="en-US" altLang="en-US"/>
              <a:t>Contain hidden code that launches an attack</a:t>
            </a:r>
          </a:p>
          <a:p>
            <a:pPr lvl="1"/>
            <a:r>
              <a:rPr lang="en-US" altLang="en-US"/>
              <a:t>Sometimes made to appear as data file</a:t>
            </a:r>
          </a:p>
          <a:p>
            <a:pPr lvl="1">
              <a:buFontTx/>
              <a:buNone/>
            </a:pPr>
            <a:endParaRPr lang="en-US" altLang="en-US"/>
          </a:p>
          <a:p>
            <a:r>
              <a:rPr lang="en-US" altLang="en-US"/>
              <a:t>Example</a:t>
            </a:r>
          </a:p>
          <a:p>
            <a:pPr lvl="1"/>
            <a:r>
              <a:rPr lang="en-US" altLang="en-US"/>
              <a:t>User downloads “free calendar program”</a:t>
            </a:r>
          </a:p>
          <a:p>
            <a:pPr lvl="2"/>
            <a:r>
              <a:rPr lang="en-US" altLang="en-US"/>
              <a:t>Scans system for credit card numbers and passwords</a:t>
            </a:r>
          </a:p>
          <a:p>
            <a:pPr lvl="2"/>
            <a:r>
              <a:rPr lang="en-US" altLang="en-US"/>
              <a:t>Transmits information to attacker through network</a:t>
            </a:r>
          </a:p>
        </p:txBody>
      </p:sp>
      <p:sp>
        <p:nvSpPr>
          <p:cNvPr id="4813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310F1D1A-935B-46B9-9D97-D4C9108AA067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11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Trojans</a:t>
            </a:r>
          </a:p>
        </p:txBody>
      </p:sp>
      <p:sp>
        <p:nvSpPr>
          <p:cNvPr id="5017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175F6273-E138-4237-A8F8-DF39953C7CA9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12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  <p:pic>
        <p:nvPicPr>
          <p:cNvPr id="18437" name="Picture 7" descr="Difference between viruses, worms, and Trojans" title="Table 2-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828800"/>
            <a:ext cx="6977063" cy="2651125"/>
          </a:xfrm>
          <a:prstGeom prst="rect">
            <a:avLst/>
          </a:prstGeom>
          <a:noFill/>
          <a:ln>
            <a:noFill/>
          </a:ln>
          <a:ex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Concealment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4572000"/>
          </a:xfrm>
        </p:spPr>
        <p:txBody>
          <a:bodyPr/>
          <a:lstStyle/>
          <a:p>
            <a:r>
              <a:rPr lang="en-US" altLang="en-US" b="1"/>
              <a:t>Rootkits</a:t>
            </a:r>
            <a:r>
              <a:rPr lang="en-US" altLang="en-US"/>
              <a:t> – </a:t>
            </a:r>
          </a:p>
          <a:p>
            <a:pPr lvl="1"/>
            <a:r>
              <a:rPr lang="en-US" altLang="en-US"/>
              <a:t>software tools used by an attacker to hide actions or presence of other types of malicious software</a:t>
            </a:r>
          </a:p>
          <a:p>
            <a:pPr lvl="1"/>
            <a:r>
              <a:rPr lang="en-US" altLang="en-US"/>
              <a:t>Hide or remove traces of log-in records, log entries</a:t>
            </a:r>
          </a:p>
          <a:p>
            <a:endParaRPr lang="en-US" altLang="en-US"/>
          </a:p>
          <a:p>
            <a:r>
              <a:rPr lang="en-US" altLang="en-US"/>
              <a:t>May alter or replace OS files </a:t>
            </a:r>
          </a:p>
          <a:p>
            <a:pPr lvl="1"/>
            <a:r>
              <a:rPr lang="en-US" altLang="en-US"/>
              <a:t>with modified versions which ignore malicious activity</a:t>
            </a:r>
          </a:p>
          <a:p>
            <a:endParaRPr lang="en-US" altLang="en-US"/>
          </a:p>
          <a:p>
            <a:r>
              <a:rPr lang="en-US" altLang="en-US"/>
              <a:t>Users can’t trust computer that contains a rootkit</a:t>
            </a:r>
          </a:p>
          <a:p>
            <a:pPr lvl="1"/>
            <a:r>
              <a:rPr lang="en-US" altLang="en-US"/>
              <a:t>Rootkit is in charge/ hides what’s occurring oncomputer</a:t>
            </a:r>
          </a:p>
          <a:p>
            <a:pPr lvl="2"/>
            <a:endParaRPr lang="en-US" altLang="en-US"/>
          </a:p>
        </p:txBody>
      </p:sp>
      <p:sp>
        <p:nvSpPr>
          <p:cNvPr id="52227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2222F309-12B0-4707-B293-8235C21CA4C0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13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Payload Capabilities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destructive power of malware can be found in its payload capabilities</a:t>
            </a:r>
          </a:p>
          <a:p>
            <a:endParaRPr lang="en-US" altLang="en-US"/>
          </a:p>
          <a:p>
            <a:r>
              <a:rPr lang="en-US" altLang="en-US"/>
              <a:t>Primary payload capabilities include:</a:t>
            </a:r>
          </a:p>
          <a:p>
            <a:pPr lvl="1"/>
            <a:r>
              <a:rPr lang="en-US" altLang="en-US"/>
              <a:t>Collect data</a:t>
            </a:r>
          </a:p>
          <a:p>
            <a:pPr lvl="1"/>
            <a:r>
              <a:rPr lang="en-US" altLang="en-US"/>
              <a:t>Delete data</a:t>
            </a:r>
          </a:p>
          <a:p>
            <a:pPr lvl="1"/>
            <a:r>
              <a:rPr lang="en-US" altLang="en-US"/>
              <a:t>Modify system security settings</a:t>
            </a:r>
          </a:p>
          <a:p>
            <a:pPr lvl="1"/>
            <a:r>
              <a:rPr lang="en-US" altLang="en-US"/>
              <a:t>Launch attacks</a:t>
            </a:r>
          </a:p>
        </p:txBody>
      </p:sp>
      <p:sp>
        <p:nvSpPr>
          <p:cNvPr id="542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FD4713BD-39EE-4291-8AD8-010E7A177BAD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14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Collect Data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Different types of malware designed to </a:t>
            </a:r>
          </a:p>
          <a:p>
            <a:pPr lvl="1"/>
            <a:r>
              <a:rPr lang="en-US" altLang="en-US"/>
              <a:t>collect important data from the user’s computer and </a:t>
            </a:r>
          </a:p>
          <a:p>
            <a:pPr lvl="1"/>
            <a:r>
              <a:rPr lang="en-US" altLang="en-US"/>
              <a:t>make it available to the attacker</a:t>
            </a:r>
          </a:p>
          <a:p>
            <a:endParaRPr lang="en-US" altLang="en-US"/>
          </a:p>
          <a:p>
            <a:r>
              <a:rPr lang="en-US" altLang="en-US"/>
              <a:t>This type of malware includes:</a:t>
            </a:r>
          </a:p>
          <a:p>
            <a:pPr lvl="1"/>
            <a:r>
              <a:rPr lang="en-US" altLang="en-US"/>
              <a:t>Spyware</a:t>
            </a:r>
          </a:p>
          <a:p>
            <a:pPr lvl="1"/>
            <a:r>
              <a:rPr lang="en-US" altLang="en-US"/>
              <a:t>Adware</a:t>
            </a:r>
          </a:p>
          <a:p>
            <a:pPr lvl="1"/>
            <a:r>
              <a:rPr lang="en-US" altLang="en-US"/>
              <a:t>Ransomware</a:t>
            </a:r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79F0C5CB-CF51-4492-A2F8-433FFCBEF7FB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15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295400"/>
          </a:xfrm>
        </p:spPr>
        <p:txBody>
          <a:bodyPr/>
          <a:lstStyle/>
          <a:p>
            <a:r>
              <a:rPr lang="en-US" altLang="en-US"/>
              <a:t>Collect Data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343400"/>
          </a:xfrm>
        </p:spPr>
        <p:txBody>
          <a:bodyPr/>
          <a:lstStyle/>
          <a:p>
            <a:r>
              <a:rPr lang="en-US" altLang="en-US" b="1"/>
              <a:t>Spyware</a:t>
            </a:r>
            <a:r>
              <a:rPr lang="en-US" altLang="en-US"/>
              <a:t> – </a:t>
            </a:r>
          </a:p>
          <a:p>
            <a:pPr lvl="1"/>
            <a:r>
              <a:rPr lang="en-US" altLang="en-US"/>
              <a:t>gathers information without user consent</a:t>
            </a:r>
          </a:p>
          <a:p>
            <a:pPr lvl="1"/>
            <a:r>
              <a:rPr lang="en-US" altLang="en-US"/>
              <a:t>Uses the computer’s resources to collect/distribute personal or sensitive information</a:t>
            </a:r>
          </a:p>
          <a:p>
            <a:pPr lvl="1"/>
            <a:endParaRPr lang="en-US" altLang="en-US"/>
          </a:p>
          <a:p>
            <a:r>
              <a:rPr lang="en-US" altLang="en-US" b="1"/>
              <a:t>Keylogger </a:t>
            </a:r>
            <a:r>
              <a:rPr lang="en-US" altLang="en-US"/>
              <a:t>– </a:t>
            </a:r>
          </a:p>
          <a:p>
            <a:pPr lvl="1"/>
            <a:r>
              <a:rPr lang="en-US" altLang="en-US"/>
              <a:t>captures and stores keystrokes</a:t>
            </a:r>
          </a:p>
          <a:p>
            <a:pPr lvl="1"/>
            <a:r>
              <a:rPr lang="en-US" altLang="en-US"/>
              <a:t>Attacker searches for useful information </a:t>
            </a:r>
          </a:p>
          <a:p>
            <a:pPr lvl="2"/>
            <a:r>
              <a:rPr lang="en-US" altLang="en-US"/>
              <a:t>passwords, credit card numbers, or personal information</a:t>
            </a:r>
          </a:p>
        </p:txBody>
      </p:sp>
      <p:sp>
        <p:nvSpPr>
          <p:cNvPr id="5837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453C8809-579E-4745-A323-02DDEB410453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16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77200" cy="1295400"/>
          </a:xfrm>
        </p:spPr>
        <p:txBody>
          <a:bodyPr/>
          <a:lstStyle/>
          <a:p>
            <a:r>
              <a:rPr lang="en-US" altLang="en-US"/>
              <a:t>Collect Data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343400"/>
          </a:xfrm>
        </p:spPr>
        <p:txBody>
          <a:bodyPr/>
          <a:lstStyle/>
          <a:p>
            <a:r>
              <a:rPr lang="en-US" altLang="en-US"/>
              <a:t>Keylogger can be a small hardware device or a software program</a:t>
            </a:r>
          </a:p>
          <a:p>
            <a:pPr lvl="1"/>
            <a:r>
              <a:rPr lang="en-US" altLang="en-US"/>
              <a:t>Hardware device</a:t>
            </a:r>
          </a:p>
          <a:p>
            <a:pPr lvl="2"/>
            <a:r>
              <a:rPr lang="en-US" altLang="en-US"/>
              <a:t>inserted between keyboard connection and USB port</a:t>
            </a:r>
          </a:p>
          <a:p>
            <a:pPr lvl="1"/>
            <a:r>
              <a:rPr lang="en-US" altLang="en-US"/>
              <a:t>Software keylogger</a:t>
            </a:r>
          </a:p>
          <a:p>
            <a:pPr lvl="2"/>
            <a:r>
              <a:rPr lang="en-US" altLang="en-US"/>
              <a:t>programs installed on the computer that captures info</a:t>
            </a:r>
          </a:p>
          <a:p>
            <a:pPr lvl="2"/>
            <a:endParaRPr lang="en-US" altLang="en-US"/>
          </a:p>
          <a:p>
            <a:r>
              <a:rPr lang="en-US" altLang="en-US"/>
              <a:t>Advantage of software keyloggers - they do not require physical access to the user’s computer</a:t>
            </a:r>
          </a:p>
          <a:p>
            <a:pPr lvl="1"/>
            <a:r>
              <a:rPr lang="en-US" altLang="en-US"/>
              <a:t>Often installed as a Trojan or virus, </a:t>
            </a:r>
          </a:p>
          <a:p>
            <a:pPr lvl="1"/>
            <a:r>
              <a:rPr lang="en-US" altLang="en-US"/>
              <a:t>can send captured data to the attacker via Internet</a:t>
            </a:r>
          </a:p>
        </p:txBody>
      </p:sp>
      <p:sp>
        <p:nvSpPr>
          <p:cNvPr id="604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276C64DE-CEFA-480F-BA76-61433A2C48FA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17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295400"/>
          </a:xfrm>
        </p:spPr>
        <p:txBody>
          <a:bodyPr/>
          <a:lstStyle/>
          <a:p>
            <a:r>
              <a:rPr lang="en-US" altLang="en-US"/>
              <a:t>Collect Data</a:t>
            </a:r>
          </a:p>
        </p:txBody>
      </p:sp>
      <p:sp>
        <p:nvSpPr>
          <p:cNvPr id="6246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31DE89D1-AEDF-4FC8-8EB2-46AC75F5871E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18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  <p:pic>
        <p:nvPicPr>
          <p:cNvPr id="24581" name="Picture 2" descr="Technologies used by spyware" title="Table 2-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828800"/>
            <a:ext cx="7510463" cy="3200400"/>
          </a:xfrm>
          <a:prstGeom prst="rect">
            <a:avLst/>
          </a:prstGeom>
          <a:noFill/>
          <a:ln>
            <a:noFill/>
          </a:ln>
          <a:ex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295400"/>
          </a:xfrm>
        </p:spPr>
        <p:txBody>
          <a:bodyPr/>
          <a:lstStyle/>
          <a:p>
            <a:r>
              <a:rPr lang="en-US" altLang="en-US"/>
              <a:t>Collect Data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343400"/>
          </a:xfrm>
        </p:spPr>
        <p:txBody>
          <a:bodyPr/>
          <a:lstStyle/>
          <a:p>
            <a:r>
              <a:rPr lang="en-US" altLang="en-US" b="1"/>
              <a:t>Adware </a:t>
            </a:r>
            <a:endParaRPr lang="en-US" altLang="en-US"/>
          </a:p>
          <a:p>
            <a:pPr lvl="1"/>
            <a:r>
              <a:rPr lang="en-US" altLang="en-US"/>
              <a:t>Delivers advertising content unexpected and unwanted by the user</a:t>
            </a:r>
          </a:p>
          <a:p>
            <a:pPr lvl="1"/>
            <a:r>
              <a:rPr lang="en-US" altLang="en-US"/>
              <a:t>Typically displays advertising banners and pop-up ads</a:t>
            </a:r>
          </a:p>
          <a:p>
            <a:pPr lvl="1"/>
            <a:r>
              <a:rPr lang="en-US" altLang="en-US"/>
              <a:t>May open new browser windows randomly</a:t>
            </a:r>
          </a:p>
          <a:p>
            <a:pPr lvl="1"/>
            <a:r>
              <a:rPr lang="en-US" altLang="en-US"/>
              <a:t>Can also perform tracking of online activities</a:t>
            </a:r>
          </a:p>
          <a:p>
            <a:pPr lvl="1"/>
            <a:r>
              <a:rPr lang="en-US" altLang="en-US"/>
              <a:t>Information often sold to advertisers</a:t>
            </a:r>
          </a:p>
        </p:txBody>
      </p:sp>
      <p:sp>
        <p:nvSpPr>
          <p:cNvPr id="6451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220A76EC-4F58-41B9-B22E-95747375DC5F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19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76200"/>
            <a:ext cx="8077200" cy="1143000"/>
          </a:xfrm>
        </p:spPr>
        <p:txBody>
          <a:bodyPr/>
          <a:lstStyle/>
          <a:p>
            <a:r>
              <a:rPr lang="en-US" altLang="en-US"/>
              <a:t>Attacks Using Malware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077200" cy="5181600"/>
          </a:xfrm>
        </p:spPr>
        <p:txBody>
          <a:bodyPr/>
          <a:lstStyle/>
          <a:p>
            <a:r>
              <a:rPr lang="en-US" altLang="en-US" dirty="0"/>
              <a:t>Attackers can mask malware by having it “mutate” or change</a:t>
            </a:r>
          </a:p>
          <a:p>
            <a:pPr>
              <a:buFontTx/>
              <a:buNone/>
            </a:pPr>
            <a:endParaRPr lang="en-US" altLang="en-US" dirty="0"/>
          </a:p>
          <a:p>
            <a:r>
              <a:rPr lang="en-US" altLang="en-US" dirty="0"/>
              <a:t>Three types of mutating malware:</a:t>
            </a:r>
          </a:p>
          <a:p>
            <a:pPr lvl="1"/>
            <a:r>
              <a:rPr lang="en-US" altLang="en-US" i="1" dirty="0" err="1"/>
              <a:t>Oligomorphic</a:t>
            </a:r>
            <a:r>
              <a:rPr lang="en-US" altLang="en-US" i="1" dirty="0"/>
              <a:t> malware </a:t>
            </a:r>
            <a:r>
              <a:rPr lang="en-US" altLang="en-US" dirty="0"/>
              <a:t>– </a:t>
            </a:r>
          </a:p>
          <a:p>
            <a:pPr lvl="2"/>
            <a:r>
              <a:rPr lang="en-US" altLang="en-US" dirty="0"/>
              <a:t>changes internal code to predefined mutation when executed</a:t>
            </a:r>
          </a:p>
          <a:p>
            <a:pPr lvl="1"/>
            <a:r>
              <a:rPr lang="en-US" altLang="en-US" i="1" dirty="0"/>
              <a:t>Polymorphic malware </a:t>
            </a:r>
            <a:r>
              <a:rPr lang="en-US" altLang="en-US" dirty="0"/>
              <a:t>–</a:t>
            </a:r>
          </a:p>
          <a:p>
            <a:pPr lvl="2"/>
            <a:r>
              <a:rPr lang="en-US" altLang="en-US" dirty="0"/>
              <a:t> completely changes from original form when executed (scrambled while not running)</a:t>
            </a:r>
          </a:p>
          <a:p>
            <a:pPr lvl="1"/>
            <a:r>
              <a:rPr lang="en-US" altLang="en-US" i="1" dirty="0"/>
              <a:t>Metamorphic malware</a:t>
            </a:r>
            <a:r>
              <a:rPr lang="en-US" altLang="en-US" dirty="0"/>
              <a:t> – </a:t>
            </a:r>
          </a:p>
          <a:p>
            <a:pPr lvl="2"/>
            <a:r>
              <a:rPr lang="en-US" altLang="en-US" dirty="0"/>
              <a:t>can rewrite its own code </a:t>
            </a:r>
          </a:p>
          <a:p>
            <a:pPr lvl="2"/>
            <a:r>
              <a:rPr lang="en-US" altLang="en-US" dirty="0"/>
              <a:t>appears different each time it is executed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9E562D16-8757-4989-BDFE-EB042C3B1844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2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295400"/>
          </a:xfrm>
        </p:spPr>
        <p:txBody>
          <a:bodyPr/>
          <a:lstStyle/>
          <a:p>
            <a:r>
              <a:rPr lang="en-US" altLang="en-US"/>
              <a:t>Collect Data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343400"/>
          </a:xfrm>
        </p:spPr>
        <p:txBody>
          <a:bodyPr/>
          <a:lstStyle/>
          <a:p>
            <a:r>
              <a:rPr lang="en-US" altLang="en-US" b="1"/>
              <a:t>Ransomware </a:t>
            </a:r>
            <a:r>
              <a:rPr lang="en-US" altLang="en-US"/>
              <a:t>– </a:t>
            </a:r>
          </a:p>
          <a:p>
            <a:pPr lvl="1"/>
            <a:r>
              <a:rPr lang="en-US" altLang="en-US"/>
              <a:t>prevents a user device from operating until fee is paid</a:t>
            </a:r>
          </a:p>
          <a:p>
            <a:pPr lvl="1"/>
            <a:r>
              <a:rPr lang="en-US" altLang="en-US"/>
              <a:t>Is highly profitable</a:t>
            </a:r>
          </a:p>
          <a:p>
            <a:pPr lvl="1"/>
            <a:r>
              <a:rPr lang="en-US" altLang="en-US"/>
              <a:t>~3 percent of infected users pay ransom </a:t>
            </a:r>
          </a:p>
          <a:p>
            <a:pPr lvl="1"/>
            <a:r>
              <a:rPr lang="en-US" altLang="en-US"/>
              <a:t>generating almost $5 million annually</a:t>
            </a:r>
          </a:p>
          <a:p>
            <a:r>
              <a:rPr lang="en-US" altLang="en-US"/>
              <a:t>A variation displays fictitious warning </a:t>
            </a:r>
          </a:p>
          <a:p>
            <a:pPr lvl="1"/>
            <a:r>
              <a:rPr lang="en-US" altLang="en-US"/>
              <a:t>There is a problem </a:t>
            </a:r>
          </a:p>
          <a:p>
            <a:pPr lvl="1"/>
            <a:r>
              <a:rPr lang="en-US" altLang="en-US"/>
              <a:t>Users must purchase software online to fix it</a:t>
            </a:r>
          </a:p>
          <a:p>
            <a:pPr lvl="1"/>
            <a:endParaRPr lang="en-US" altLang="en-US"/>
          </a:p>
        </p:txBody>
      </p:sp>
      <p:sp>
        <p:nvSpPr>
          <p:cNvPr id="6656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3000176B-6514-48F0-AAFA-0CDA1E8364AB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20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295400"/>
          </a:xfrm>
        </p:spPr>
        <p:txBody>
          <a:bodyPr/>
          <a:lstStyle/>
          <a:p>
            <a:r>
              <a:rPr lang="en-US" altLang="en-US"/>
              <a:t>Collect Data</a:t>
            </a:r>
          </a:p>
        </p:txBody>
      </p:sp>
      <p:sp>
        <p:nvSpPr>
          <p:cNvPr id="6861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81B7D06C-0E65-45AF-B820-F1C358B2F7E7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21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  <p:pic>
        <p:nvPicPr>
          <p:cNvPr id="68611" name="Picture 6" descr="C:\Users\Julie\Documents\DropBox\InstructorResources\Sec+\Figures\ch02\Figure 2-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76400"/>
            <a:ext cx="53340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2" name="Rounded Rectangle 1"/>
          <p:cNvSpPr>
            <a:spLocks noChangeArrowheads="1"/>
          </p:cNvSpPr>
          <p:nvPr/>
        </p:nvSpPr>
        <p:spPr bwMode="auto">
          <a:xfrm>
            <a:off x="4495800" y="2209800"/>
            <a:ext cx="6096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8613" name="Rounded Rectangle 5"/>
          <p:cNvSpPr>
            <a:spLocks noChangeArrowheads="1"/>
          </p:cNvSpPr>
          <p:nvPr/>
        </p:nvSpPr>
        <p:spPr bwMode="auto">
          <a:xfrm>
            <a:off x="1933575" y="4876800"/>
            <a:ext cx="1419225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Delete Data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Other malware deletes data on the computer</a:t>
            </a:r>
          </a:p>
          <a:p>
            <a:endParaRPr lang="en-US" altLang="en-US"/>
          </a:p>
          <a:p>
            <a:r>
              <a:rPr lang="en-US" altLang="en-US"/>
              <a:t>Logic bomb </a:t>
            </a:r>
          </a:p>
          <a:p>
            <a:pPr lvl="1"/>
            <a:r>
              <a:rPr lang="en-US" altLang="en-US"/>
              <a:t>Lies dormant until triggered by a logical event</a:t>
            </a:r>
          </a:p>
          <a:p>
            <a:pPr lvl="2"/>
            <a:r>
              <a:rPr lang="en-US" altLang="en-US"/>
              <a:t>Date, activity</a:t>
            </a:r>
          </a:p>
          <a:p>
            <a:pPr lvl="1"/>
            <a:r>
              <a:rPr lang="en-US" altLang="en-US"/>
              <a:t>Difficult to detect before it is triggered</a:t>
            </a:r>
          </a:p>
          <a:p>
            <a:pPr lvl="1"/>
            <a:r>
              <a:rPr lang="en-US" altLang="en-US"/>
              <a:t>Often embedded in large programs that aren’t routinely scanned</a:t>
            </a:r>
          </a:p>
          <a:p>
            <a:endParaRPr lang="en-US" altLang="en-US"/>
          </a:p>
        </p:txBody>
      </p:sp>
      <p:sp>
        <p:nvSpPr>
          <p:cNvPr id="706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38AB0286-9B6D-43EC-950B-326BD453309A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22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Modify System Security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Backdoor – </a:t>
            </a:r>
          </a:p>
          <a:p>
            <a:pPr lvl="1"/>
            <a:r>
              <a:rPr lang="en-US" altLang="en-US"/>
              <a:t>gives access to a computer, program, or service 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circumvents normal security to give access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Allows the attacker to return at a later time and bypass security settings</a:t>
            </a:r>
          </a:p>
          <a:p>
            <a:endParaRPr lang="en-US" altLang="en-US"/>
          </a:p>
        </p:txBody>
      </p:sp>
      <p:sp>
        <p:nvSpPr>
          <p:cNvPr id="727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172E028F-89FD-46C6-99EB-45DF43D0DFE6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23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r>
              <a:rPr lang="en-US" altLang="en-US"/>
              <a:t>Launch Attacks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4572000"/>
          </a:xfrm>
        </p:spPr>
        <p:txBody>
          <a:bodyPr/>
          <a:lstStyle/>
          <a:p>
            <a:r>
              <a:rPr lang="en-US" altLang="en-US" b="1"/>
              <a:t>Zombie </a:t>
            </a:r>
            <a:endParaRPr lang="en-US" altLang="en-US"/>
          </a:p>
          <a:p>
            <a:pPr lvl="1"/>
            <a:r>
              <a:rPr lang="en-US" altLang="en-US"/>
              <a:t>infected computer under remote control of an attacker</a:t>
            </a:r>
          </a:p>
          <a:p>
            <a:pPr lvl="1"/>
            <a:r>
              <a:rPr lang="en-US" altLang="en-US"/>
              <a:t>Groups of zombie computers gathered into logical computer network called a </a:t>
            </a:r>
            <a:r>
              <a:rPr lang="en-US" altLang="en-US" b="1"/>
              <a:t>botnet</a:t>
            </a:r>
            <a:r>
              <a:rPr lang="en-US" altLang="en-US"/>
              <a:t> under control of the attacker (</a:t>
            </a:r>
            <a:r>
              <a:rPr lang="en-US" altLang="en-US" b="1"/>
              <a:t>bot herder</a:t>
            </a:r>
            <a:r>
              <a:rPr lang="en-US" altLang="en-US"/>
              <a:t>)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Zombies wait for instructions through </a:t>
            </a:r>
            <a:r>
              <a:rPr lang="en-US" altLang="en-US" b="1"/>
              <a:t>command and control (C&amp;C) </a:t>
            </a:r>
            <a:r>
              <a:rPr lang="en-US" altLang="en-US"/>
              <a:t>structure from bot herders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A common C&amp;C mechanism used today is HTTP, which is more difficult to detect and block</a:t>
            </a:r>
          </a:p>
        </p:txBody>
      </p:sp>
      <p:sp>
        <p:nvSpPr>
          <p:cNvPr id="747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67D4F055-019A-4549-8542-975D20F01979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24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Zombie Attacks!</a:t>
            </a:r>
          </a:p>
        </p:txBody>
      </p:sp>
      <p:sp>
        <p:nvSpPr>
          <p:cNvPr id="768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8F09ECF2-AF0E-4F03-92F1-0EE4CE813722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25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  <p:pic>
        <p:nvPicPr>
          <p:cNvPr id="76803" name="Picture 6" descr="C:\Users\Julie\Documents\DropBox\InstructorResources\Sec+\Figures\ch02\Table 2-5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2057400"/>
            <a:ext cx="7407275" cy="2798763"/>
          </a:xfr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Social Engineering Attacks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Social engineering </a:t>
            </a:r>
            <a:r>
              <a:rPr lang="en-US" altLang="en-US"/>
              <a:t>– </a:t>
            </a:r>
          </a:p>
          <a:p>
            <a:pPr lvl="1"/>
            <a:r>
              <a:rPr lang="en-US" altLang="en-US"/>
              <a:t>a means of gathering information for an attack </a:t>
            </a:r>
          </a:p>
          <a:p>
            <a:pPr lvl="1"/>
            <a:r>
              <a:rPr lang="en-US" altLang="en-US"/>
              <a:t>relies on the weaknesses of individuals</a:t>
            </a:r>
          </a:p>
          <a:p>
            <a:endParaRPr lang="en-US" altLang="en-US"/>
          </a:p>
          <a:p>
            <a:pPr lvl="1"/>
            <a:r>
              <a:rPr lang="en-US" altLang="en-US"/>
              <a:t>Attacks can involve psychological approaches as well as physical procedures</a:t>
            </a:r>
          </a:p>
        </p:txBody>
      </p:sp>
      <p:sp>
        <p:nvSpPr>
          <p:cNvPr id="788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778B0BDD-F964-4BFA-8C96-09A19E0D9685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26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Psychological Approaches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Goal: persuade the victim to provide information or take action</a:t>
            </a:r>
          </a:p>
          <a:p>
            <a:r>
              <a:rPr lang="en-US" altLang="en-US"/>
              <a:t>Attackers use variety of techniques to gain trust without moving quickly:</a:t>
            </a:r>
          </a:p>
          <a:p>
            <a:pPr lvl="1"/>
            <a:r>
              <a:rPr lang="en-US" altLang="en-US"/>
              <a:t>Ask for only small amounts of information</a:t>
            </a:r>
          </a:p>
          <a:p>
            <a:pPr lvl="1"/>
            <a:r>
              <a:rPr lang="en-US" altLang="en-US"/>
              <a:t>Needs to be believable</a:t>
            </a:r>
          </a:p>
          <a:p>
            <a:pPr lvl="1"/>
            <a:r>
              <a:rPr lang="en-US" altLang="en-US"/>
              <a:t>Use slight flattery or flirtation to “soften up” victim</a:t>
            </a:r>
          </a:p>
          <a:p>
            <a:pPr lvl="1"/>
            <a:r>
              <a:rPr lang="en-US" altLang="en-US"/>
              <a:t>Attacker “pushes the envelope” to get information</a:t>
            </a:r>
          </a:p>
          <a:p>
            <a:pPr lvl="1"/>
            <a:r>
              <a:rPr lang="en-US" altLang="en-US"/>
              <a:t>Attacker may smile and ask for help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  <p:sp>
        <p:nvSpPr>
          <p:cNvPr id="808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D8E0887F-FE49-4A83-B282-0FA4454AC449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27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Impersonation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Impersonation </a:t>
            </a:r>
            <a:r>
              <a:rPr lang="en-US" altLang="en-US"/>
              <a:t>- pretends to be someone else:</a:t>
            </a:r>
          </a:p>
          <a:p>
            <a:pPr>
              <a:buFontTx/>
              <a:buNone/>
            </a:pPr>
            <a:endParaRPr lang="en-US" altLang="en-US"/>
          </a:p>
          <a:p>
            <a:pPr lvl="1"/>
            <a:r>
              <a:rPr lang="en-US" altLang="en-US"/>
              <a:t>Help desk support technician</a:t>
            </a:r>
          </a:p>
          <a:p>
            <a:pPr lvl="1"/>
            <a:r>
              <a:rPr lang="en-US" altLang="en-US"/>
              <a:t>Repairperson</a:t>
            </a:r>
          </a:p>
          <a:p>
            <a:pPr lvl="1"/>
            <a:r>
              <a:rPr lang="en-US" altLang="en-US"/>
              <a:t>Manager</a:t>
            </a:r>
          </a:p>
          <a:p>
            <a:pPr lvl="1"/>
            <a:r>
              <a:rPr lang="en-US" altLang="en-US"/>
              <a:t>Trusted third party</a:t>
            </a:r>
          </a:p>
          <a:p>
            <a:pPr lvl="1"/>
            <a:r>
              <a:rPr lang="en-US" altLang="en-US"/>
              <a:t>Fellow employee</a:t>
            </a:r>
          </a:p>
          <a:p>
            <a:r>
              <a:rPr lang="en-US" altLang="en-US"/>
              <a:t>Impersonate a person with authority </a:t>
            </a:r>
          </a:p>
          <a:p>
            <a:pPr lvl="1"/>
            <a:r>
              <a:rPr lang="en-US" altLang="en-US"/>
              <a:t>victims generally resist saying “no” to anyone in power</a:t>
            </a:r>
          </a:p>
        </p:txBody>
      </p:sp>
      <p:sp>
        <p:nvSpPr>
          <p:cNvPr id="829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E2099698-8438-47B8-AFB0-0BFEDCFA0DF2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28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Phishing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Phishing</a:t>
            </a:r>
            <a:r>
              <a:rPr lang="en-US" altLang="en-US"/>
              <a:t> – </a:t>
            </a:r>
          </a:p>
          <a:p>
            <a:pPr lvl="1"/>
            <a:r>
              <a:rPr lang="en-US" altLang="en-US"/>
              <a:t>sending email claiming to be from legitimate source</a:t>
            </a:r>
          </a:p>
          <a:p>
            <a:pPr lvl="1"/>
            <a:r>
              <a:rPr lang="en-US" altLang="en-US"/>
              <a:t>Try to trick user into giving private information</a:t>
            </a:r>
          </a:p>
          <a:p>
            <a:pPr lvl="1">
              <a:buFontTx/>
              <a:buChar char="•"/>
            </a:pPr>
            <a:r>
              <a:rPr lang="en-US" altLang="en-US"/>
              <a:t>Many phishing attacks have common features:</a:t>
            </a:r>
          </a:p>
          <a:p>
            <a:pPr marL="742950" lvl="2" indent="-342900"/>
            <a:r>
              <a:rPr lang="en-US" altLang="en-US" i="1"/>
              <a:t>Deceptive web links</a:t>
            </a:r>
          </a:p>
          <a:p>
            <a:pPr marL="742950" lvl="2" indent="-342900"/>
            <a:r>
              <a:rPr lang="en-US" altLang="en-US" i="1"/>
              <a:t>Logos</a:t>
            </a:r>
          </a:p>
          <a:p>
            <a:pPr marL="742950" lvl="2" indent="-342900"/>
            <a:r>
              <a:rPr lang="en-US" altLang="en-US" i="1"/>
              <a:t>Urgent request</a:t>
            </a:r>
          </a:p>
        </p:txBody>
      </p:sp>
      <p:sp>
        <p:nvSpPr>
          <p:cNvPr id="849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12992302-AC1B-4EB5-8016-68858B2928B6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29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Attacks Using Malware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Malware classified using primary trait</a:t>
            </a:r>
          </a:p>
          <a:p>
            <a:pPr lvl="1"/>
            <a:r>
              <a:rPr lang="en-US" altLang="en-US" i="1"/>
              <a:t>Circulation</a:t>
            </a:r>
            <a:endParaRPr lang="en-US" altLang="en-US"/>
          </a:p>
          <a:p>
            <a:pPr lvl="2"/>
            <a:r>
              <a:rPr lang="en-US" altLang="en-US"/>
              <a:t>spread rapidly to other systems to impact a large number of users</a:t>
            </a:r>
          </a:p>
          <a:p>
            <a:pPr lvl="1"/>
            <a:r>
              <a:rPr lang="en-US" altLang="en-US" i="1"/>
              <a:t>Infection</a:t>
            </a:r>
            <a:r>
              <a:rPr lang="en-US" altLang="en-US"/>
              <a:t> </a:t>
            </a:r>
          </a:p>
          <a:p>
            <a:pPr lvl="2"/>
            <a:r>
              <a:rPr lang="en-US" altLang="en-US"/>
              <a:t>how it embeds itself into a system</a:t>
            </a:r>
          </a:p>
          <a:p>
            <a:pPr lvl="1"/>
            <a:r>
              <a:rPr lang="en-US" altLang="en-US" i="1"/>
              <a:t>Concealment</a:t>
            </a:r>
            <a:r>
              <a:rPr lang="en-US" altLang="en-US"/>
              <a:t> </a:t>
            </a:r>
          </a:p>
          <a:p>
            <a:pPr lvl="2"/>
            <a:r>
              <a:rPr lang="en-US" altLang="en-US"/>
              <a:t>concealing its presence from scanners</a:t>
            </a:r>
          </a:p>
          <a:p>
            <a:pPr lvl="1"/>
            <a:r>
              <a:rPr lang="en-US" altLang="en-US" i="1"/>
              <a:t>Payload capabilities </a:t>
            </a:r>
          </a:p>
          <a:p>
            <a:pPr lvl="2"/>
            <a:r>
              <a:rPr lang="en-US" altLang="en-US"/>
              <a:t>actions the malware performs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549B6D42-AF30-49BE-B38F-EB76C769520B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3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Phishing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Variations of phishing attacks</a:t>
            </a:r>
          </a:p>
          <a:p>
            <a:pPr lvl="1"/>
            <a:r>
              <a:rPr lang="en-US" altLang="en-US" b="1" i="1"/>
              <a:t>Pharming</a:t>
            </a:r>
            <a:r>
              <a:rPr lang="en-US" altLang="en-US" b="1"/>
              <a:t> </a:t>
            </a:r>
            <a:r>
              <a:rPr lang="en-US" altLang="en-US"/>
              <a:t>- automatically redirects user to a fraudulent Web site</a:t>
            </a:r>
          </a:p>
          <a:p>
            <a:pPr lvl="1"/>
            <a:r>
              <a:rPr lang="en-US" altLang="en-US" b="1" i="1"/>
              <a:t>Spear phishing </a:t>
            </a:r>
            <a:r>
              <a:rPr lang="en-US" altLang="en-US"/>
              <a:t>- target specific users</a:t>
            </a:r>
          </a:p>
          <a:p>
            <a:pPr lvl="1"/>
            <a:r>
              <a:rPr lang="en-US" altLang="en-US" b="1" i="1"/>
              <a:t>Whaling</a:t>
            </a:r>
            <a:r>
              <a:rPr lang="en-US" altLang="en-US"/>
              <a:t> - going after the “big fish” (wealthy individuals)</a:t>
            </a:r>
          </a:p>
          <a:p>
            <a:pPr lvl="1"/>
            <a:r>
              <a:rPr lang="en-US" altLang="en-US" b="1" i="1"/>
              <a:t>Vishing </a:t>
            </a:r>
            <a:r>
              <a:rPr lang="en-US" altLang="en-US"/>
              <a:t>(voice phishing)</a:t>
            </a:r>
          </a:p>
          <a:p>
            <a:pPr lvl="2"/>
            <a:r>
              <a:rPr lang="en-US" altLang="en-US"/>
              <a:t>Call victim with recorded “bank” message with callback number</a:t>
            </a:r>
          </a:p>
          <a:p>
            <a:pPr lvl="2"/>
            <a:r>
              <a:rPr lang="en-US" altLang="en-US"/>
              <a:t>Victim calls attacker’s number and enters private information</a:t>
            </a:r>
          </a:p>
        </p:txBody>
      </p:sp>
      <p:sp>
        <p:nvSpPr>
          <p:cNvPr id="870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2F97B8FD-A34C-4870-A0CC-3967074E6780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30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8077200" cy="1143000"/>
          </a:xfrm>
        </p:spPr>
        <p:txBody>
          <a:bodyPr/>
          <a:lstStyle/>
          <a:p>
            <a:r>
              <a:rPr lang="en-US" altLang="en-US"/>
              <a:t>Phishing</a:t>
            </a:r>
          </a:p>
        </p:txBody>
      </p:sp>
      <p:sp>
        <p:nvSpPr>
          <p:cNvPr id="890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1A22DA5B-A1FA-4C1E-8351-C77C5B990381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31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  <p:pic>
        <p:nvPicPr>
          <p:cNvPr id="89091" name="Picture 2" descr="C:\Users\Julie\Documents\DropBox\InstructorResources\Sec+\Figures\ch02\Figure 2-8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0800" y="952500"/>
            <a:ext cx="4648200" cy="5413375"/>
          </a:xfr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Spam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Spam</a:t>
            </a:r>
            <a:r>
              <a:rPr lang="en-US" altLang="en-US"/>
              <a:t> - unsolicited e-mail</a:t>
            </a:r>
          </a:p>
          <a:p>
            <a:pPr lvl="1"/>
            <a:r>
              <a:rPr lang="en-US" altLang="en-US"/>
              <a:t>Primary vehicle for distribution of malware</a:t>
            </a:r>
          </a:p>
          <a:p>
            <a:pPr lvl="1"/>
            <a:r>
              <a:rPr lang="en-US" altLang="en-US"/>
              <a:t>A lucrative business</a:t>
            </a:r>
          </a:p>
          <a:p>
            <a:pPr lvl="2"/>
            <a:r>
              <a:rPr lang="en-US" altLang="en-US"/>
              <a:t>Cost spammers very little to send millions of spam messages</a:t>
            </a:r>
          </a:p>
          <a:p>
            <a:pPr lvl="1"/>
            <a:r>
              <a:rPr lang="en-US" altLang="en-US"/>
              <a:t>Filters </a:t>
            </a:r>
          </a:p>
          <a:p>
            <a:pPr lvl="2"/>
            <a:r>
              <a:rPr lang="en-US" altLang="en-US"/>
              <a:t>look for specific words and block the email</a:t>
            </a:r>
          </a:p>
          <a:p>
            <a:pPr lvl="1"/>
            <a:r>
              <a:rPr lang="en-US" altLang="en-US" i="1"/>
              <a:t>Image spam </a:t>
            </a:r>
            <a:endParaRPr lang="en-US" altLang="en-US"/>
          </a:p>
          <a:p>
            <a:pPr lvl="2"/>
            <a:r>
              <a:rPr lang="en-US" altLang="en-US"/>
              <a:t>uses graphical images to circumvent text-based filters</a:t>
            </a:r>
          </a:p>
          <a:p>
            <a:pPr lvl="2"/>
            <a:r>
              <a:rPr lang="en-US" altLang="en-US"/>
              <a:t>Often contains nonsense text so it appears legitimate</a:t>
            </a:r>
          </a:p>
        </p:txBody>
      </p:sp>
      <p:sp>
        <p:nvSpPr>
          <p:cNvPr id="911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83D068C9-274F-40AC-BD3E-C2526455B207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32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Spam</a:t>
            </a:r>
          </a:p>
        </p:txBody>
      </p:sp>
      <p:sp>
        <p:nvSpPr>
          <p:cNvPr id="931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C590E6D2-CA8B-4D7F-908F-B0F4C7339396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33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  <p:pic>
        <p:nvPicPr>
          <p:cNvPr id="93187" name="Picture 3" descr="C:\Users\Julie\Documents\DropBox\InstructorResources\Sec+\Figures\ch02\Figure 2-9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36650" y="1143000"/>
            <a:ext cx="6924675" cy="5334000"/>
          </a:xfr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Hoaxes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Hoaxes</a:t>
            </a:r>
            <a:r>
              <a:rPr lang="en-US" altLang="en-US"/>
              <a:t> – </a:t>
            </a:r>
          </a:p>
          <a:p>
            <a:pPr lvl="1"/>
            <a:r>
              <a:rPr lang="en-US" altLang="en-US"/>
              <a:t>a false warning, usually claiming to come from the IT department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Try to get victims to change settings on their computers to allow attacker to compromise system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May also provide a phone number for the victim to call for help, putting them in direct contact with attacker</a:t>
            </a:r>
          </a:p>
          <a:p>
            <a:pPr lvl="1"/>
            <a:endParaRPr lang="en-US" altLang="en-US"/>
          </a:p>
          <a:p>
            <a:endParaRPr lang="en-US" altLang="en-US"/>
          </a:p>
        </p:txBody>
      </p:sp>
      <p:sp>
        <p:nvSpPr>
          <p:cNvPr id="952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B2214059-2BE0-4E0E-AC9A-2038D259A74E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34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Typo Squatting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Typo squatting </a:t>
            </a:r>
            <a:r>
              <a:rPr lang="en-US" altLang="en-US"/>
              <a:t>– </a:t>
            </a:r>
          </a:p>
          <a:p>
            <a:pPr lvl="1"/>
            <a:r>
              <a:rPr lang="en-US" altLang="en-US"/>
              <a:t>redirecting user to fictitious website based on a misspelling of the URL</a:t>
            </a:r>
          </a:p>
          <a:p>
            <a:pPr lvl="1"/>
            <a:r>
              <a:rPr lang="en-US" altLang="en-US"/>
              <a:t>Also called </a:t>
            </a:r>
            <a:r>
              <a:rPr lang="en-US" altLang="en-US" b="1"/>
              <a:t>URL hijacking</a:t>
            </a:r>
          </a:p>
          <a:p>
            <a:pPr lvl="1"/>
            <a:r>
              <a:rPr lang="en-US" altLang="en-US"/>
              <a:t>Example: typing goggle.com instead of google.com</a:t>
            </a:r>
          </a:p>
          <a:p>
            <a:pPr lvl="1"/>
            <a:r>
              <a:rPr lang="en-US" altLang="en-US"/>
              <a:t>Attackers purchase the domain names similar to actual sites</a:t>
            </a:r>
          </a:p>
          <a:p>
            <a:pPr lvl="1"/>
            <a:r>
              <a:rPr lang="en-US" altLang="en-US"/>
              <a:t>May contain a survey that promises a chance to win prizes or will be filled with ads</a:t>
            </a:r>
          </a:p>
        </p:txBody>
      </p:sp>
      <p:sp>
        <p:nvSpPr>
          <p:cNvPr id="972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F18F8ECF-12CF-4E07-9557-607821B97200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35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Watering Hole Attack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Watering hole attack </a:t>
            </a:r>
          </a:p>
          <a:p>
            <a:pPr lvl="1"/>
            <a:r>
              <a:rPr lang="en-US" altLang="en-US"/>
              <a:t>Directed toward a small group of specific individuals who visit the same website</a:t>
            </a:r>
          </a:p>
          <a:p>
            <a:pPr lvl="2"/>
            <a:r>
              <a:rPr lang="en-US" altLang="en-US"/>
              <a:t>Attacker needs access to that system</a:t>
            </a:r>
          </a:p>
          <a:p>
            <a:pPr lvl="2"/>
            <a:r>
              <a:rPr lang="en-US" altLang="en-US"/>
              <a:t>Identifies and infects THAT system</a:t>
            </a:r>
          </a:p>
          <a:p>
            <a:pPr lvl="2"/>
            <a:r>
              <a:rPr lang="en-US" altLang="en-US"/>
              <a:t>Eventually, one of the targets is infected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Example:</a:t>
            </a:r>
          </a:p>
          <a:p>
            <a:pPr lvl="2"/>
            <a:r>
              <a:rPr lang="en-US" altLang="en-US"/>
              <a:t>Executives working for a manufacturing company visit a website, such as a parts supplier</a:t>
            </a:r>
          </a:p>
          <a:p>
            <a:endParaRPr lang="en-US" altLang="en-US"/>
          </a:p>
        </p:txBody>
      </p:sp>
      <p:sp>
        <p:nvSpPr>
          <p:cNvPr id="993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8169F2DF-E5C6-49D8-AF8A-6FFAC6FCE8B8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36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Physical Procedures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Dumpster diving </a:t>
            </a:r>
          </a:p>
          <a:p>
            <a:pPr lvl="1"/>
            <a:r>
              <a:rPr lang="en-US" altLang="en-US"/>
              <a:t>Dig through trash to find info useful in an attack</a:t>
            </a:r>
          </a:p>
          <a:p>
            <a:r>
              <a:rPr lang="en-US" altLang="en-US" b="1"/>
              <a:t>Tailgating</a:t>
            </a:r>
          </a:p>
          <a:p>
            <a:pPr lvl="1"/>
            <a:r>
              <a:rPr lang="en-US" altLang="en-US"/>
              <a:t>Follow authorized individual through an access door</a:t>
            </a:r>
          </a:p>
          <a:p>
            <a:pPr lvl="1"/>
            <a:r>
              <a:rPr lang="en-US" altLang="en-US"/>
              <a:t>Employee could conspire with an attacker to allow him to walk in with him (called piggybacking)</a:t>
            </a:r>
          </a:p>
          <a:p>
            <a:r>
              <a:rPr lang="en-US" altLang="en-US" b="1"/>
              <a:t>Shoulder Surfing</a:t>
            </a:r>
          </a:p>
          <a:p>
            <a:pPr lvl="1"/>
            <a:r>
              <a:rPr lang="en-US" altLang="en-US"/>
              <a:t>Watching an authorized user enter a security code on a keypad</a:t>
            </a:r>
            <a:endParaRPr lang="en-US" altLang="en-US" b="1"/>
          </a:p>
          <a:p>
            <a:pPr lvl="1"/>
            <a:endParaRPr lang="en-US" altLang="en-US"/>
          </a:p>
          <a:p>
            <a:endParaRPr lang="en-US" altLang="en-US"/>
          </a:p>
        </p:txBody>
      </p:sp>
      <p:sp>
        <p:nvSpPr>
          <p:cNvPr id="1013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F76D1C49-E8A0-4272-A8FA-C7DCCA2A599E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37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Physical Procedures</a:t>
            </a:r>
          </a:p>
        </p:txBody>
      </p:sp>
      <p:sp>
        <p:nvSpPr>
          <p:cNvPr id="1034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en-US"/>
          </a:p>
          <a:p>
            <a:endParaRPr lang="en-US" altLang="en-US"/>
          </a:p>
        </p:txBody>
      </p:sp>
      <p:sp>
        <p:nvSpPr>
          <p:cNvPr id="1034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4B73DA9A-CAAD-475A-8914-B4F1E36052ED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38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  <p:pic>
        <p:nvPicPr>
          <p:cNvPr id="45062" name="Picture 2" descr="Uses of botnets" title="Table 2-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057400"/>
            <a:ext cx="7607300" cy="2873375"/>
          </a:xfrm>
          <a:prstGeom prst="rect">
            <a:avLst/>
          </a:prstGeom>
          <a:noFill/>
          <a:ln>
            <a:noFill/>
          </a:ln>
          <a:ex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Circulation/Infection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Three types of malware have the primary traits of circulation and/or infections:</a:t>
            </a:r>
          </a:p>
          <a:p>
            <a:pPr lvl="1"/>
            <a:r>
              <a:rPr lang="en-US" altLang="en-US"/>
              <a:t>Viruses</a:t>
            </a:r>
          </a:p>
          <a:p>
            <a:pPr lvl="1"/>
            <a:r>
              <a:rPr lang="en-US" altLang="en-US"/>
              <a:t>Worms</a:t>
            </a:r>
          </a:p>
          <a:p>
            <a:pPr lvl="1"/>
            <a:r>
              <a:rPr lang="en-US" altLang="en-US"/>
              <a:t>Trojans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4DF0D425-9390-476A-965D-DE172CFA619A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4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304800"/>
            <a:ext cx="8077200" cy="1143000"/>
          </a:xfrm>
        </p:spPr>
        <p:txBody>
          <a:bodyPr/>
          <a:lstStyle/>
          <a:p>
            <a:r>
              <a:rPr lang="en-US" altLang="en-US"/>
              <a:t>Viruses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077200" cy="4572000"/>
          </a:xfrm>
        </p:spPr>
        <p:txBody>
          <a:bodyPr/>
          <a:lstStyle/>
          <a:p>
            <a:r>
              <a:rPr lang="en-US" altLang="en-US" b="1"/>
              <a:t>Computer virus</a:t>
            </a:r>
          </a:p>
          <a:p>
            <a:pPr lvl="1"/>
            <a:r>
              <a:rPr lang="en-US" altLang="en-US"/>
              <a:t>reproduces itself on the same computer</a:t>
            </a:r>
          </a:p>
          <a:p>
            <a:r>
              <a:rPr lang="en-US" altLang="en-US" b="1"/>
              <a:t>Program virus </a:t>
            </a:r>
            <a:endParaRPr lang="en-US" altLang="en-US"/>
          </a:p>
          <a:p>
            <a:pPr lvl="1"/>
            <a:r>
              <a:rPr lang="en-US" altLang="en-US"/>
              <a:t>infects an executable program file</a:t>
            </a:r>
          </a:p>
          <a:p>
            <a:r>
              <a:rPr lang="en-US" altLang="en-US" b="1"/>
              <a:t>Macro</a:t>
            </a:r>
            <a:r>
              <a:rPr lang="en-US" altLang="en-US"/>
              <a:t> </a:t>
            </a:r>
          </a:p>
          <a:p>
            <a:pPr lvl="1"/>
            <a:r>
              <a:rPr lang="en-US" altLang="en-US"/>
              <a:t>set of instructions grouped together as single command</a:t>
            </a:r>
          </a:p>
          <a:p>
            <a:pPr lvl="1"/>
            <a:r>
              <a:rPr lang="en-US" altLang="en-US"/>
              <a:t>A data file virus is a </a:t>
            </a:r>
            <a:r>
              <a:rPr lang="en-US" altLang="en-US" b="1"/>
              <a:t>macro </a:t>
            </a:r>
            <a:r>
              <a:rPr lang="en-US" altLang="en-US"/>
              <a:t>that is written in a script</a:t>
            </a:r>
          </a:p>
          <a:p>
            <a:r>
              <a:rPr lang="en-US" altLang="en-US"/>
              <a:t>Virus infection methods:</a:t>
            </a:r>
          </a:p>
          <a:p>
            <a:pPr lvl="1"/>
            <a:r>
              <a:rPr lang="en-US" altLang="en-US" i="1"/>
              <a:t>Appender infection </a:t>
            </a:r>
            <a:r>
              <a:rPr lang="en-US" altLang="en-US"/>
              <a:t>- appends itself to end of a file</a:t>
            </a:r>
          </a:p>
          <a:p>
            <a:pPr lvl="2"/>
            <a:r>
              <a:rPr lang="en-US" altLang="en-US"/>
              <a:t>Easily detected by virus scanners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FDE08CEC-A22B-4330-B973-178358930009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5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Viruses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Virus infection methods (cont’d.)</a:t>
            </a:r>
          </a:p>
          <a:p>
            <a:pPr>
              <a:buFontTx/>
              <a:buNone/>
            </a:pPr>
            <a:endParaRPr lang="en-US" altLang="en-US"/>
          </a:p>
          <a:p>
            <a:pPr lvl="1"/>
            <a:r>
              <a:rPr lang="en-US" altLang="en-US" i="1"/>
              <a:t>Swiss cheese infection </a:t>
            </a:r>
            <a:r>
              <a:rPr lang="en-US" altLang="en-US"/>
              <a:t>- inject themselves into executable code</a:t>
            </a:r>
          </a:p>
          <a:p>
            <a:pPr lvl="2"/>
            <a:r>
              <a:rPr lang="en-US" altLang="en-US"/>
              <a:t>Virus code “scrambled”  = more difficult to detect</a:t>
            </a:r>
          </a:p>
          <a:p>
            <a:pPr lvl="2">
              <a:buFontTx/>
              <a:buNone/>
            </a:pPr>
            <a:endParaRPr lang="en-US" altLang="en-US"/>
          </a:p>
          <a:p>
            <a:pPr lvl="1"/>
            <a:r>
              <a:rPr lang="en-US" altLang="en-US" i="1"/>
              <a:t>Split infection </a:t>
            </a:r>
            <a:r>
              <a:rPr lang="en-US" altLang="en-US"/>
              <a:t>- splits into several parts</a:t>
            </a:r>
          </a:p>
          <a:p>
            <a:pPr lvl="2"/>
            <a:r>
              <a:rPr lang="en-US" altLang="en-US"/>
              <a:t>Parts placed at random positions in host program</a:t>
            </a:r>
          </a:p>
          <a:p>
            <a:pPr lvl="2"/>
            <a:endParaRPr lang="en-US" altLang="en-US"/>
          </a:p>
          <a:p>
            <a:pPr lvl="2"/>
            <a:r>
              <a:rPr lang="en-US" altLang="en-US"/>
              <a:t>The parts may contain unnecessary “garbage” to mask true purpose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55A64FFD-DCA6-4413-B627-06261B05E07B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6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Viruses</a:t>
            </a:r>
          </a:p>
        </p:txBody>
      </p:sp>
      <p:sp>
        <p:nvSpPr>
          <p:cNvPr id="3993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3E4BA454-A880-480C-B8C4-0762DFF6DD86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7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  <p:pic>
        <p:nvPicPr>
          <p:cNvPr id="39939" name="Picture 6" descr="C:\Users\Julie\Documents\DropBox\InstructorResources\Sec+\Figures\ch02\Figure 2-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825625"/>
            <a:ext cx="3375025" cy="411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Viruses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Perform two actions:</a:t>
            </a:r>
          </a:p>
          <a:p>
            <a:pPr lvl="1"/>
            <a:r>
              <a:rPr lang="en-US" altLang="en-US"/>
              <a:t>Unload a payload to perform a malicious action</a:t>
            </a:r>
          </a:p>
          <a:p>
            <a:pPr lvl="1"/>
            <a:r>
              <a:rPr lang="en-US" altLang="en-US"/>
              <a:t>Reproduces itself </a:t>
            </a:r>
          </a:p>
          <a:p>
            <a:pPr lvl="2"/>
            <a:r>
              <a:rPr lang="en-US" altLang="en-US"/>
              <a:t>inserting its code into another file on the same computer</a:t>
            </a:r>
          </a:p>
          <a:p>
            <a:r>
              <a:rPr lang="en-US" altLang="en-US"/>
              <a:t>Examples of virus actions</a:t>
            </a:r>
          </a:p>
          <a:p>
            <a:pPr lvl="1"/>
            <a:r>
              <a:rPr lang="en-US" altLang="en-US"/>
              <a:t>Cause a computer to repeatedly crash</a:t>
            </a:r>
          </a:p>
          <a:p>
            <a:pPr lvl="1"/>
            <a:r>
              <a:rPr lang="en-US" altLang="en-US"/>
              <a:t>Erase files from or reformat hard drive</a:t>
            </a:r>
          </a:p>
          <a:p>
            <a:pPr lvl="1"/>
            <a:r>
              <a:rPr lang="en-US" altLang="en-US"/>
              <a:t>Turn off computer’s security settings</a:t>
            </a:r>
          </a:p>
          <a:p>
            <a:pPr lvl="1"/>
            <a:r>
              <a:rPr lang="en-US" altLang="en-US"/>
              <a:t>Reformat the hard disk drive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4BA7AA2A-135E-4D16-A3B3-D6B9F93DCCD2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8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Viruses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Cannot automatically spread to another computer</a:t>
            </a:r>
          </a:p>
          <a:p>
            <a:pPr lvl="1"/>
            <a:r>
              <a:rPr lang="en-US" altLang="en-US"/>
              <a:t>Relies on user action to spread</a:t>
            </a:r>
          </a:p>
          <a:p>
            <a:endParaRPr lang="en-US" altLang="en-US"/>
          </a:p>
          <a:p>
            <a:r>
              <a:rPr lang="en-US" altLang="en-US"/>
              <a:t>Attached to files</a:t>
            </a:r>
          </a:p>
          <a:p>
            <a:endParaRPr lang="en-US" altLang="en-US"/>
          </a:p>
          <a:p>
            <a:r>
              <a:rPr lang="en-US" altLang="en-US"/>
              <a:t>Spread by transferring infected files</a:t>
            </a: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8B3A0F86-0D5A-4F1D-9F68-48C2EFE1A63E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9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3159</Words>
  <Application>Microsoft Office PowerPoint</Application>
  <PresentationFormat>On-screen Show (4:3)</PresentationFormat>
  <Paragraphs>588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MS PGothic</vt:lpstr>
      <vt:lpstr>Arial</vt:lpstr>
      <vt:lpstr>Times New Roman</vt:lpstr>
      <vt:lpstr>Default Design</vt:lpstr>
      <vt:lpstr>3_Default Design</vt:lpstr>
      <vt:lpstr>Attacks Using Malware</vt:lpstr>
      <vt:lpstr>Attacks Using Malware</vt:lpstr>
      <vt:lpstr>Attacks Using Malware</vt:lpstr>
      <vt:lpstr>Circulation/Infection</vt:lpstr>
      <vt:lpstr>Viruses</vt:lpstr>
      <vt:lpstr>Viruses</vt:lpstr>
      <vt:lpstr>Viruses</vt:lpstr>
      <vt:lpstr>Viruses</vt:lpstr>
      <vt:lpstr>Viruses</vt:lpstr>
      <vt:lpstr>Worms</vt:lpstr>
      <vt:lpstr>Trojans</vt:lpstr>
      <vt:lpstr>Trojans</vt:lpstr>
      <vt:lpstr>Concealment</vt:lpstr>
      <vt:lpstr>Payload Capabilities</vt:lpstr>
      <vt:lpstr>Collect Data</vt:lpstr>
      <vt:lpstr>Collect Data</vt:lpstr>
      <vt:lpstr>Collect Data</vt:lpstr>
      <vt:lpstr>Collect Data</vt:lpstr>
      <vt:lpstr>Collect Data</vt:lpstr>
      <vt:lpstr>Collect Data</vt:lpstr>
      <vt:lpstr>Collect Data</vt:lpstr>
      <vt:lpstr>Delete Data</vt:lpstr>
      <vt:lpstr>Modify System Security</vt:lpstr>
      <vt:lpstr>Launch Attacks</vt:lpstr>
      <vt:lpstr>Zombie Attacks!</vt:lpstr>
      <vt:lpstr>Social Engineering Attacks</vt:lpstr>
      <vt:lpstr>Psychological Approaches</vt:lpstr>
      <vt:lpstr>Impersonation</vt:lpstr>
      <vt:lpstr>Phishing</vt:lpstr>
      <vt:lpstr>Phishing</vt:lpstr>
      <vt:lpstr>Phishing</vt:lpstr>
      <vt:lpstr>Spam</vt:lpstr>
      <vt:lpstr>Spam</vt:lpstr>
      <vt:lpstr>Hoaxes</vt:lpstr>
      <vt:lpstr>Typo Squatting</vt:lpstr>
      <vt:lpstr>Watering Hole Attack</vt:lpstr>
      <vt:lpstr>Physical Procedures</vt:lpstr>
      <vt:lpstr>Physical Procedures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367</cp:revision>
  <dcterms:created xsi:type="dcterms:W3CDTF">2002-09-27T23:29:22Z</dcterms:created>
  <dcterms:modified xsi:type="dcterms:W3CDTF">2018-12-11T04:09:26Z</dcterms:modified>
</cp:coreProperties>
</file>