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50"/>
  </p:notesMasterIdLst>
  <p:handoutMasterIdLst>
    <p:handoutMasterId r:id="rId51"/>
  </p:handoutMasterIdLst>
  <p:sldIdLst>
    <p:sldId id="494" r:id="rId3"/>
    <p:sldId id="620" r:id="rId4"/>
    <p:sldId id="663" r:id="rId5"/>
    <p:sldId id="621" r:id="rId6"/>
    <p:sldId id="640" r:id="rId7"/>
    <p:sldId id="676" r:id="rId8"/>
    <p:sldId id="677" r:id="rId9"/>
    <p:sldId id="622" r:id="rId10"/>
    <p:sldId id="639" r:id="rId11"/>
    <p:sldId id="623" r:id="rId12"/>
    <p:sldId id="644" r:id="rId13"/>
    <p:sldId id="624" r:id="rId14"/>
    <p:sldId id="682" r:id="rId15"/>
    <p:sldId id="645" r:id="rId16"/>
    <p:sldId id="664" r:id="rId17"/>
    <p:sldId id="625" r:id="rId18"/>
    <p:sldId id="646" r:id="rId19"/>
    <p:sldId id="626" r:id="rId20"/>
    <p:sldId id="647" r:id="rId21"/>
    <p:sldId id="648" r:id="rId22"/>
    <p:sldId id="650" r:id="rId23"/>
    <p:sldId id="651" r:id="rId24"/>
    <p:sldId id="652" r:id="rId25"/>
    <p:sldId id="678" r:id="rId26"/>
    <p:sldId id="665" r:id="rId27"/>
    <p:sldId id="666" r:id="rId28"/>
    <p:sldId id="667" r:id="rId29"/>
    <p:sldId id="654" r:id="rId30"/>
    <p:sldId id="679" r:id="rId31"/>
    <p:sldId id="668" r:id="rId32"/>
    <p:sldId id="670" r:id="rId33"/>
    <p:sldId id="631" r:id="rId34"/>
    <p:sldId id="671" r:id="rId35"/>
    <p:sldId id="672" r:id="rId36"/>
    <p:sldId id="656" r:id="rId37"/>
    <p:sldId id="680" r:id="rId38"/>
    <p:sldId id="633" r:id="rId39"/>
    <p:sldId id="673" r:id="rId40"/>
    <p:sldId id="658" r:id="rId41"/>
    <p:sldId id="674" r:id="rId42"/>
    <p:sldId id="634" r:id="rId43"/>
    <p:sldId id="660" r:id="rId44"/>
    <p:sldId id="659" r:id="rId45"/>
    <p:sldId id="681" r:id="rId46"/>
    <p:sldId id="675" r:id="rId47"/>
    <p:sldId id="635" r:id="rId48"/>
    <p:sldId id="66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B51368B2-0A52-4AEC-894F-8518B9813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726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1CA982FE-6FD6-4AAE-AD30-EE9B6D958B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95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42D0DB7-DAD2-4430-8D5E-31D0DCC097CA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  <a:cs typeface="+mn-cs"/>
              </a:rPr>
              <a:t>Application Attacks</a:t>
            </a:r>
          </a:p>
          <a:p>
            <a:pPr eaLnBrk="1" hangingPunct="1"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Attacks on the applications in a networked computer system can be directed toward the server, the client, or both</a:t>
            </a:r>
          </a:p>
          <a:p>
            <a:pPr eaLnBrk="1" hangingPunct="1">
              <a:defRPr/>
            </a:pPr>
            <a:endParaRPr lang="en-CA" altLang="en-US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CA" altLang="en-US" dirty="0">
                <a:ea typeface="+mn-ea"/>
                <a:cs typeface="+mn-cs"/>
              </a:rPr>
              <a:t>Figure 3-1  Conceptual networked computer system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XML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Markup language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Method for adding annotations to text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HTML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tags surrounded by brackets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Instructs browser to display text in specific format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XML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Carries data instead of indicating how to display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No predefined set of tags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define their own tags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194A638-B797-4C8E-805B-5A0E0CDE6B94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XML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XML injection </a:t>
            </a:r>
            <a:r>
              <a:rPr lang="en-US" altLang="en-US" dirty="0">
                <a:ea typeface="+mn-ea"/>
                <a:cs typeface="+mn-cs"/>
              </a:rPr>
              <a:t>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Similar to SQL injection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discovers a Web site that does not filter user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Injects XML tags and data into the database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XPath injection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Specific type of XML injection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Attempts to exploit XML Path Language queries that are built from user input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59E9F66-7AA4-4178-9708-CA1B59AB5841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Directory Traversal/ Command Injection </a:t>
            </a:r>
            <a:br>
              <a:rPr lang="en-US" altLang="en-US" dirty="0">
                <a:ea typeface="+mn-ea"/>
                <a:cs typeface="+mn-cs"/>
              </a:rPr>
            </a:b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Web server users are typically restricted to the root directory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Users may be able to access subdirectories: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But not parallel or higher level directories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Directory traversal </a:t>
            </a:r>
            <a:r>
              <a:rPr lang="en-US" altLang="en-US" dirty="0">
                <a:ea typeface="+mn-ea"/>
                <a:cs typeface="+mn-cs"/>
              </a:rPr>
              <a:t>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malformed input or takes advantage of software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moves from root directory to restricted directories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1B1F682-4837-48DA-99CD-FECB79810C51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Stopped 11 am 9/12/16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Directory Traversal/ Command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Command injection </a:t>
            </a:r>
            <a:r>
              <a:rPr lang="en-US" altLang="en-US" dirty="0">
                <a:ea typeface="+mn-ea"/>
                <a:cs typeface="+mn-cs"/>
              </a:rPr>
              <a:t>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enters commands to execute on a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 directory traversal attack can be launched through: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vulnerability in the web application program that accepts user input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vulnerability in the web server OS 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security misconfiguration on the server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47A5AB1-9B28-4512-8D57-690FA81A89A9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Directory Traversal/ Command Injection</a:t>
            </a:r>
          </a:p>
          <a:p>
            <a:endParaRPr lang="en-US" altLang="en-US"/>
          </a:p>
          <a:p>
            <a:r>
              <a:rPr lang="en-US" altLang="en-US"/>
              <a:t>Figure 3-6  Directory traversal attack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6B5BF97-B182-41CE-A296-685963C54AE4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Client-Side Application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Web application attacks are server-side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Client-side attacks target vulnerabilities in client applications that interact with a compromised server or process malicious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The client initiates connection with the server, which could result in an attack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262944-A0EF-4830-8ABF-BCDB4DB134CC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Client-Side Attacks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 i="1"/>
              <a:t>Drive-by download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Client computer is compromised simply by viewing a Web page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Attackers inject content into vulnerable Web server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Gain access to server’s operating system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Attackers craft a zero pixel Iframe (short for </a:t>
            </a:r>
            <a:r>
              <a:rPr lang="en-US" altLang="en-US" i="1"/>
              <a:t>inline frame</a:t>
            </a:r>
            <a:r>
              <a:rPr lang="en-US" altLang="en-US"/>
              <a:t>) to avoid visual detection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Embed an HTML document inside main document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Client’s browser downloads malicious script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Instructs computer to download malware</a:t>
            </a:r>
          </a:p>
          <a:p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5F48AB3-C3D4-43AB-838C-9127A5520DEA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Client-Side Attacks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Header manipulation</a:t>
            </a:r>
          </a:p>
          <a:p>
            <a:pPr marL="628650" lvl="1" indent="-171450">
              <a:buFontTx/>
              <a:buChar char="•"/>
            </a:pPr>
            <a:r>
              <a:rPr lang="en-US" altLang="en-US" b="1"/>
              <a:t>HTTP header </a:t>
            </a:r>
            <a:r>
              <a:rPr lang="en-US" altLang="en-US"/>
              <a:t>contains fields that characterize data being transmitted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Headers can originate from a Web browser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Browsers do not normally allow this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Attacker’s short program can allow modification</a:t>
            </a:r>
          </a:p>
          <a:p>
            <a:pPr>
              <a:buFontTx/>
              <a:buChar char="•"/>
            </a:pPr>
            <a:r>
              <a:rPr lang="en-US" altLang="en-US"/>
              <a:t>Examples of </a:t>
            </a:r>
            <a:r>
              <a:rPr lang="en-US" altLang="en-US" b="1"/>
              <a:t>HTTP header manipulation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Referrer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Accept-language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Response splitting</a:t>
            </a:r>
          </a:p>
          <a:p>
            <a:endParaRPr lang="en-US" alt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9DF49AF-92FA-4E81-82C6-6F39E8CDFBC0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Client-Side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Referer</a:t>
            </a:r>
            <a:r>
              <a:rPr lang="en-US" altLang="en-US" dirty="0">
                <a:ea typeface="+mn-ea"/>
                <a:cs typeface="+mn-cs"/>
              </a:rPr>
              <a:t> field indicates the site that generated the Web page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can modify this field to hide the fact it came from another site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Accept-language</a:t>
            </a:r>
            <a:r>
              <a:rPr lang="en-US" altLang="en-US" dirty="0">
                <a:ea typeface="+mn-ea"/>
                <a:cs typeface="+mn-cs"/>
              </a:rPr>
              <a:t> field contents may be passed directly to an SQL database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could inject SQL command by modifying this header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  <a:cs typeface="+mn-cs"/>
              </a:rPr>
              <a:t>Response splitting </a:t>
            </a:r>
            <a:r>
              <a:rPr lang="en-US" altLang="en-US" dirty="0">
                <a:ea typeface="+mn-ea"/>
                <a:cs typeface="+mn-cs"/>
              </a:rPr>
              <a:t>is one of the most common HTTP header manipulation attacks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46FCDAC-C5A6-49F6-8B28-450DD7A7EE53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End 10 and 11 </a:t>
            </a:r>
            <a:r>
              <a:rPr lang="en-US" altLang="en-US" dirty="0"/>
              <a:t>AM 1/23/17</a:t>
            </a:r>
          </a:p>
          <a:p>
            <a:endParaRPr lang="en-US" altLang="en-US" dirty="0"/>
          </a:p>
          <a:p>
            <a:r>
              <a:rPr lang="en-US" altLang="en-US" dirty="0"/>
              <a:t>Client-Side Attacks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Cookies</a:t>
            </a:r>
          </a:p>
          <a:p>
            <a:pPr marL="628650" lvl="1" indent="-171450">
              <a:buFontTx/>
              <a:buChar char="•"/>
            </a:pPr>
            <a:r>
              <a:rPr lang="en-US" altLang="en-US" dirty="0"/>
              <a:t>Cookies store user-specific information on user’s local computer</a:t>
            </a:r>
          </a:p>
          <a:p>
            <a:pPr>
              <a:buFontTx/>
              <a:buChar char="•"/>
            </a:pPr>
            <a:r>
              <a:rPr lang="en-US" altLang="en-US" dirty="0"/>
              <a:t>Types of cookies:</a:t>
            </a:r>
          </a:p>
          <a:p>
            <a:pPr marL="628650" lvl="1" indent="-171450">
              <a:buFontTx/>
              <a:buChar char="•"/>
            </a:pPr>
            <a:r>
              <a:rPr lang="en-US" altLang="en-US" b="1" dirty="0"/>
              <a:t>First-party cookie </a:t>
            </a:r>
            <a:r>
              <a:rPr lang="en-US" altLang="en-US" dirty="0"/>
              <a:t>- cookie created by Web site user is currently viewing</a:t>
            </a:r>
          </a:p>
          <a:p>
            <a:pPr marL="628650" lvl="1" indent="-171450">
              <a:buFontTx/>
              <a:buChar char="•"/>
            </a:pPr>
            <a:r>
              <a:rPr lang="en-US" altLang="en-US" b="1" dirty="0"/>
              <a:t>Third-party cookie </a:t>
            </a:r>
            <a:r>
              <a:rPr lang="en-US" altLang="en-US" dirty="0"/>
              <a:t>- site advertisers place a cookie to record user preferences</a:t>
            </a:r>
          </a:p>
          <a:p>
            <a:pPr marL="628650" lvl="1" indent="-171450">
              <a:buFontTx/>
              <a:buChar char="•"/>
            </a:pPr>
            <a:r>
              <a:rPr lang="en-US" altLang="en-US" b="1" dirty="0"/>
              <a:t>Session cookie </a:t>
            </a:r>
            <a:r>
              <a:rPr lang="en-US" altLang="en-US" dirty="0"/>
              <a:t>- stored in RAM and expires when browser is closed</a:t>
            </a:r>
          </a:p>
          <a:p>
            <a:endParaRPr lang="en-US" altLang="en-US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01AE418-4BA9-454D-B961-4381DBC5894B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Server-Side Web Application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Securing server-side web applications of often considered more difficult than protecting other systems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Traditional network security devices can block traditional network attacks, but cannot always block web application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Many network security devices ignore the content of HTTP traffic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  <a:cs typeface="+mn-cs"/>
              </a:rPr>
              <a:t>Zero-day attack </a:t>
            </a:r>
            <a:r>
              <a:rPr lang="en-US" altLang="en-US" dirty="0">
                <a:ea typeface="+mn-ea"/>
                <a:cs typeface="+mn-cs"/>
              </a:rPr>
              <a:t>- an attack that exploits previously unknown vulnerabilities, victims have not time to prepare for or defend against the attack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37BA990-0F4C-4C1E-8B43-88D1F86A25F2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Client-Side Attacks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Types of cookies (cont’d):</a:t>
            </a:r>
          </a:p>
          <a:p>
            <a:pPr marL="628650" lvl="1" indent="-171450">
              <a:buFontTx/>
              <a:buChar char="•"/>
            </a:pPr>
            <a:r>
              <a:rPr lang="en-US" altLang="en-US" b="1"/>
              <a:t>Persistent cookie </a:t>
            </a:r>
            <a:r>
              <a:rPr lang="en-US" altLang="en-US"/>
              <a:t>- recorded on computer’s hard drive and does not expire when the browser closes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Also called a tracking cookie</a:t>
            </a:r>
          </a:p>
          <a:p>
            <a:pPr marL="628650" lvl="1" indent="-171450">
              <a:buFontTx/>
              <a:buChar char="•"/>
            </a:pPr>
            <a:r>
              <a:rPr lang="en-US" altLang="en-US" b="1"/>
              <a:t>Locally shared object (LSO) </a:t>
            </a:r>
            <a:r>
              <a:rPr lang="en-US" altLang="en-US"/>
              <a:t>- can store up to 100 KB of data form a website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More complex than the simple text found in a regular cookie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Also called a Flash cookie</a:t>
            </a:r>
          </a:p>
          <a:p>
            <a:pPr marL="628650" lvl="1" indent="-171450">
              <a:buFontTx/>
              <a:buChar char="•"/>
            </a:pPr>
            <a:endParaRPr lang="en-US" altLang="en-US"/>
          </a:p>
          <a:p>
            <a:pPr marL="1085850" lvl="2" indent="-171450"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38AD231-3396-4488-B40B-E31E259857E4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Client-Side Attacks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Cookies pose security and privacy risks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First-party cookies may be stolen and used to impersonate the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to tailor advertising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exploited by attackers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Attachments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Files that are coupled with email messages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Malicious attachments are commonly used to spread viruses, Trojans, and other malware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F8CED6B-7322-4EB2-82E1-7A76375C45E4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Client-Side Attacks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Session Hijacking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attempts to impersonate user by stealing or guessing session token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Session token is a random string assigned to an interaction between user and web application</a:t>
            </a:r>
          </a:p>
          <a:p>
            <a:pPr>
              <a:buFontTx/>
              <a:buChar char="•"/>
            </a:pPr>
            <a:r>
              <a:rPr lang="en-US" altLang="en-US"/>
              <a:t>An attacker can attempt to obtain the session token: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By using XSS or other attacks to steal the session token cookie from the victim</a:t>
            </a:r>
            <a:r>
              <a:rPr lang="ja-JP" altLang="en-US"/>
              <a:t>’</a:t>
            </a:r>
            <a:r>
              <a:rPr lang="en-US" altLang="ja-JP"/>
              <a:t>s computer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Eavesdropping on the transmission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Guessing the session token</a:t>
            </a:r>
          </a:p>
          <a:p>
            <a:endParaRPr lang="en-US" altLang="en-US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C4F6849-4C71-46E9-A101-634F3B8C58FF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Client-Side Attacks</a:t>
            </a:r>
          </a:p>
          <a:p>
            <a:endParaRPr lang="en-US" altLang="en-US"/>
          </a:p>
          <a:p>
            <a:r>
              <a:rPr lang="en-US" altLang="en-US"/>
              <a:t>Figure 3-7  Session hijacking attack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5CA8BB-54E6-4124-B6F2-995C54174D0C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Client-Side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Malicious Add-ons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Plug-in - a third party library that attaches to a web browser and can be embedded inside a webpage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Add-ons or extensions - add functionality to the web browser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Add-ons can do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Create additional web browser toolbars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Change browser menus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Be aware of other tabs open in the same browser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Process the content of every webpage that is loaded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506AE88-2CE3-4F12-B485-5CD46A3298DB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Client-Side Attacks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Security risks exist when using add-ons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Attackers can create malicious add-ons to launch attacks against the user’s computer</a:t>
            </a:r>
          </a:p>
          <a:p>
            <a:pPr>
              <a:buFontTx/>
              <a:buChar char="•"/>
            </a:pPr>
            <a:r>
              <a:rPr lang="en-US" altLang="en-US"/>
              <a:t>Malicious add-ons can be written by using Microsoft’s </a:t>
            </a:r>
            <a:r>
              <a:rPr lang="en-US" altLang="en-US" b="1"/>
              <a:t>Active X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ActiveX is a set of rules for how applications under the Microsoft Windows OS should share information</a:t>
            </a:r>
          </a:p>
          <a:p>
            <a:pPr>
              <a:buFontTx/>
              <a:buChar char="•"/>
            </a:pPr>
            <a:r>
              <a:rPr lang="en-US" altLang="en-US"/>
              <a:t>Attackers can take advantage of vulnerabilities in ActiveX to perform malicious attacks on a computer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3939FD8-8893-453F-822A-8D37A0F2B590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Impartial Overflow Attacks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Impartial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Attacks designed to “overflow” areas of memory with instructions from the attacker</a:t>
            </a:r>
          </a:p>
          <a:p>
            <a:pPr>
              <a:buFontTx/>
              <a:buChar char="•"/>
            </a:pPr>
            <a:r>
              <a:rPr lang="en-US" altLang="en-US"/>
              <a:t>“Impartial” means they can target either a server or a client</a:t>
            </a:r>
          </a:p>
          <a:p>
            <a:pPr>
              <a:buFontTx/>
              <a:buChar char="•"/>
            </a:pPr>
            <a:r>
              <a:rPr lang="en-US" altLang="en-US"/>
              <a:t>Types of overflow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Buffer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Integer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Arbitrary/remote code execution attacks</a:t>
            </a:r>
          </a:p>
          <a:p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7495EB1-9C89-4312-AD7F-FDDD7A70EECE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End 11 AM 9/14</a:t>
            </a:r>
          </a:p>
          <a:p>
            <a:endParaRPr lang="en-US" altLang="en-US"/>
          </a:p>
          <a:p>
            <a:r>
              <a:rPr lang="en-US" altLang="en-US"/>
              <a:t>Impartial Overflow Attacks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Buffer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Occur when a process attempts to store data in RAM beyond the boundaries of a fixed-length storage buffer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Extra data overflows into adjacent memory locations</a:t>
            </a:r>
          </a:p>
          <a:p>
            <a:pPr>
              <a:buFontTx/>
              <a:buChar char="•"/>
            </a:pPr>
            <a:r>
              <a:rPr lang="en-US" altLang="en-US"/>
              <a:t>An attacker can overflow the buffer with a new address pointing to the attacker</a:t>
            </a:r>
            <a:r>
              <a:rPr lang="ja-JP" altLang="en-US"/>
              <a:t>’</a:t>
            </a:r>
            <a:r>
              <a:rPr lang="en-US" altLang="ja-JP"/>
              <a:t>s malware code</a:t>
            </a:r>
          </a:p>
          <a:p>
            <a:pPr marL="628650" lvl="1" indent="-171450"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FC309E7-BEE9-465E-B5AF-6FF82ACB61E8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Impartial Overflow Attacks</a:t>
            </a:r>
          </a:p>
          <a:p>
            <a:endParaRPr lang="en-US" altLang="en-US"/>
          </a:p>
          <a:p>
            <a:r>
              <a:rPr lang="en-US" altLang="en-US"/>
              <a:t>Figure 3-8  Buffer overflow attack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92B990F-D930-4802-9E81-CCEA921E9F96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Impartial Overflow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Integer Overflow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An </a:t>
            </a:r>
            <a:r>
              <a:rPr lang="en-US" altLang="en-US" i="1" dirty="0">
                <a:ea typeface="+mn-ea"/>
              </a:rPr>
              <a:t>integer overflow </a:t>
            </a:r>
            <a:r>
              <a:rPr lang="en-US" altLang="en-US" dirty="0">
                <a:ea typeface="+mn-ea"/>
              </a:rPr>
              <a:t>is the condition that occurs when the result of an arithmetic operation exceeds the maximum size of the integer type used to store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In an integer overflow attack: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An attacker changes the value of a variable to something outside the range that the programmer had intended by using an integer overflow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6801803-5450-4F83-824A-2D65F9BA1F70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Server-Side Web Application Attacks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Many server-side web application attacks target the input that the applications accept from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Such common web application attacks are: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Cross-site scripting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SQL injection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XML injection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Command injection/directory traversal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0E3411-40CC-4895-A9D6-466D1FD4D5F8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Networking-Based Attacks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Attackers place a high priority on targeting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Exploiting a single vulnerability may expose hundreds or thousands of devices to an attacker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Types of networking-based attacks: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Denial of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Interception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Poisoning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Attacks on access rights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934FCE0-D745-4A5D-82C7-2C87154ADE87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End </a:t>
            </a:r>
            <a:r>
              <a:rPr lang="en-US" altLang="en-US">
                <a:ea typeface="+mn-ea"/>
                <a:cs typeface="+mn-cs"/>
              </a:rPr>
              <a:t>of class 1 PM 9/14/16</a:t>
            </a: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Denial of Service (DoS)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Denial of service (DoS)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deliberate attempt to prevent authorized users from accessing a system by overwhelming it with requests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Most DoS attacks today are </a:t>
            </a:r>
            <a:r>
              <a:rPr lang="en-US" altLang="en-US" b="1" dirty="0">
                <a:ea typeface="+mn-ea"/>
                <a:cs typeface="+mn-cs"/>
              </a:rPr>
              <a:t>distributed denial of service (DDoS)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Using hundreds or thousands of zombie computers in a botnet to flood a device with requests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07894F9-5914-4928-A164-3E7787864E30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Denial of Service (DoS)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Ping flood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ping utility is used to send large number of ICMP echo request messages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 a ping flood attack, multiple computers rapidly send a large number of ICMP echo requests to a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Server will drop legitimate connections and refuse new connections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88288B3-3B7E-413C-9A84-7EEB53AD8F76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Denial of Service (DoS)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Smurf attack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Tricks devices into responding to false requests to an unsuspecting victim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An attacker broadcasts a ping request to all computers on the network but changes the address from which the request came from (called </a:t>
            </a:r>
            <a:r>
              <a:rPr lang="en-US" altLang="en-US" b="1"/>
              <a:t>spoofing</a:t>
            </a:r>
            <a:r>
              <a:rPr lang="en-US" altLang="en-US"/>
              <a:t>)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Appears as if victim’s computer is asking for response from all computers on the network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All computers send a response to the victim’s computer so that it is overwhelmed and crashes or becomes unavailable to legitimate users</a:t>
            </a:r>
          </a:p>
          <a:p>
            <a:endParaRPr lang="en-US" altLang="en-US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2449991-BF0A-40E4-B8F6-CECFA0FA2639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End of class 11 AM 1/25/17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Denial of Service (DoS)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SYN flood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Takes advantage of procedures for initiating a session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In a SYN flood attack against a web server: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attacker sends SYN segments in IP packets to the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modifies the source address of each packet to computer addresses that do not exist or cannot be reached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EDCBD27-3FE2-4B09-B224-1EFA05C1437B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Denial of Service (DoS)</a:t>
            </a:r>
          </a:p>
          <a:p>
            <a:endParaRPr lang="en-US" altLang="en-US"/>
          </a:p>
          <a:p>
            <a:r>
              <a:rPr lang="en-US" altLang="en-US"/>
              <a:t>Figure 3-9  SYN flood attack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A6CB7BB-26BE-4B82-8068-A33DCB24766D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End of class 10 AM 1/25/17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Interception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Some attacks are designed to intercept network communications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Man-in-the-Middle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Interception of legitimate communication and forging a fictitious response to the sender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computers are sending and receiving data with a computer between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 a passive attack, data is captured and recorded before sending it on to the original recipient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 an active attack contents of transmission are altered before they are sent to the recipient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CDA758-D775-458C-BB65-3536F32EEBA3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Interception</a:t>
            </a:r>
          </a:p>
          <a:p>
            <a:endParaRPr lang="en-US" altLang="en-US"/>
          </a:p>
          <a:p>
            <a:r>
              <a:rPr lang="en-US" altLang="en-US"/>
              <a:t>Figure 3-10  Man-in-the-middle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E0E8AC-17C9-4C41-A015-E3AFB44F4797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End 10 AM 9/14/16</a:t>
            </a:r>
          </a:p>
          <a:p>
            <a:endParaRPr lang="en-US" altLang="en-US"/>
          </a:p>
          <a:p>
            <a:r>
              <a:rPr lang="en-US" altLang="en-US"/>
              <a:t>Interception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Replay attacks 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makes copy of transmission before sending it to the original recipient</a:t>
            </a:r>
          </a:p>
          <a:p>
            <a:pPr marL="1085850" lvl="2" indent="-171450">
              <a:buFontTx/>
              <a:buChar char="•"/>
            </a:pPr>
            <a:r>
              <a:rPr lang="en-US" altLang="en-US"/>
              <a:t>Uses copy at a later time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Example: capturing logon credentials</a:t>
            </a:r>
          </a:p>
          <a:p>
            <a:pPr>
              <a:buFontTx/>
              <a:buChar char="•"/>
            </a:pPr>
            <a:r>
              <a:rPr lang="en-US" altLang="en-US"/>
              <a:t>More sophisticated replay attacks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captures network device’s message to server and then later sends original, valid message to server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Establishes a trust relationship between attacker and server</a:t>
            </a:r>
          </a:p>
          <a:p>
            <a:endParaRPr lang="en-US" altLang="en-US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530E827-B9E6-4AF4-AEB2-7C5B65FE8279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Poisoning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Poisoning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The act of introducing a substance that harms or destroys</a:t>
            </a:r>
          </a:p>
          <a:p>
            <a:pPr>
              <a:buFontTx/>
              <a:buChar char="•"/>
            </a:pPr>
            <a:r>
              <a:rPr lang="en-US" altLang="en-US"/>
              <a:t>Two types of attacks inject “poison” into a normal network process to facilitate an attack: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ARP poisoning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DNS poisoning</a:t>
            </a:r>
          </a:p>
          <a:p>
            <a:endParaRPr lang="en-US" altLang="en-US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A4C64EC-DAFF-415D-BA0A-A7E33125C63A}" type="slidenum">
              <a:rPr lang="en-US" altLang="en-US" sz="120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Cross-Site Scripting (XSS)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Injecting scripts into a Web application server to direct attacks at unsuspecting clients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Table 3-1  Customized responses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9C480BA-4006-4379-82B7-E74E208FF638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Poisoning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ARP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modifies MAC address in ARP cache to point to different computer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Table 3-4  ARP poisoning attack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DF9DE17-F289-4EFD-A1A4-16F448D58FCD}" type="slidenum">
              <a:rPr lang="en-US" altLang="en-US" sz="120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Poisoning</a:t>
            </a:r>
          </a:p>
          <a:p>
            <a:endParaRPr lang="en-US" altLang="en-US"/>
          </a:p>
          <a:p>
            <a:r>
              <a:rPr lang="en-US" altLang="en-US"/>
              <a:t>Table 3-5  Attacks from ARP poisoning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36FB13F-DE7D-40FB-85CF-1D9D6D9EAEDD}" type="slidenum">
              <a:rPr lang="en-US" altLang="en-US" sz="1200">
                <a:solidFill>
                  <a:schemeClr val="tx1"/>
                </a:solidFill>
              </a:rPr>
              <a:pPr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Poisoning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DNS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Domain Name System is the current basis for name resolution to IP address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DNS poisoning substitutes DNS addresses to redirect a computer to another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Two locations for DNS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Local host table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External DNS server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282BD7B-CACA-483A-8680-9BDFA8D34388}" type="slidenum">
              <a:rPr lang="en-US" altLang="en-US" sz="1200">
                <a:solidFill>
                  <a:schemeClr val="tx1"/>
                </a:solidFill>
              </a:rPr>
              <a:pPr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Poisoning</a:t>
            </a:r>
          </a:p>
          <a:p>
            <a:endParaRPr lang="en-US" altLang="en-US"/>
          </a:p>
          <a:p>
            <a:r>
              <a:rPr lang="en-US" altLang="en-US"/>
              <a:t>Figure 3-12  DNS poisoning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C57FF79-2067-466B-ACD9-CD969C4D0971}" type="slidenum">
              <a:rPr lang="en-US" altLang="en-US" sz="1200">
                <a:solidFill>
                  <a:schemeClr val="tx1"/>
                </a:solidFill>
              </a:rPr>
              <a:pPr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Attacks on Access Rights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Access rights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Privileges to access hardware and software resources that are granted to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Two attacks that target access rights: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Privilege escalation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Transitive access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FAFCD31-2FF3-4F73-B388-75228351F0AB}" type="slidenum">
              <a:rPr lang="en-US" altLang="en-US" sz="1200">
                <a:solidFill>
                  <a:schemeClr val="tx1"/>
                </a:solidFill>
              </a:rPr>
              <a:pPr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Attacks on Access Rights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Privilege escalation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Exploiting a software vulnerability to gain access to resources that the user normally would be restricted from accessing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Two types of privilege escalation: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When a lower privilege user accesses functions restricted to higher privilege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When a user with restricted privilege accesses different restricted functions of a similar user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1F16B7C-8347-4417-9069-219E35A073A1}" type="slidenum">
              <a:rPr lang="en-US" altLang="en-US" sz="1200">
                <a:solidFill>
                  <a:schemeClr val="tx1"/>
                </a:solidFill>
              </a:rPr>
              <a:pPr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Attacks on Access Rights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Transitive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An attack involving a third party to gain access rights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System 1 can access System 2, and because System 2 can access System 3, then System 1 can access System 3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Has to do with whose credentials should be used when accessing services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Different users have different access rights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0F72315-CD4A-4C62-A986-F50D7C224DEA}" type="slidenum">
              <a:rPr lang="en-US" altLang="en-US" sz="1200">
                <a:solidFill>
                  <a:schemeClr val="tx1"/>
                </a:solidFill>
              </a:rPr>
              <a:pPr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Cross-Site Scripting (XSS)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When victim visits injected Web site: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Malicious instructions are sent to victim’s browser</a:t>
            </a:r>
          </a:p>
          <a:p>
            <a:pPr>
              <a:buFontTx/>
              <a:buChar char="•"/>
            </a:pPr>
            <a:r>
              <a:rPr lang="en-US" altLang="en-US"/>
              <a:t>Some XSS attacks are designed to steal information: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Retained by the browser when visiting specific sites</a:t>
            </a:r>
          </a:p>
          <a:p>
            <a:pPr>
              <a:buFontTx/>
              <a:buChar char="•"/>
            </a:pPr>
            <a:r>
              <a:rPr lang="en-US" altLang="en-US"/>
              <a:t>An XSS attack requires a website meets two criteria: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Accepts user input without validating it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Uses input in a response</a:t>
            </a:r>
          </a:p>
          <a:p>
            <a:endParaRPr lang="en-US" alt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336336C-E4A0-4878-BC7F-760886C39186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Cross-Site Scripting (XSS)</a:t>
            </a:r>
          </a:p>
          <a:p>
            <a:endParaRPr lang="en-US" altLang="en-US"/>
          </a:p>
          <a:p>
            <a:r>
              <a:rPr lang="en-US" altLang="en-US"/>
              <a:t>Figure 3-3  Bookmark page that accepts user input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8FBAB0-12F6-4C79-8E46-278602B8FF23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Cross-Site Scripting (XSS)</a:t>
            </a:r>
          </a:p>
          <a:p>
            <a:endParaRPr lang="en-US" altLang="en-US"/>
          </a:p>
          <a:p>
            <a:r>
              <a:rPr lang="en-US" altLang="en-US"/>
              <a:t>Figure 3-4  Input used in responses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D161A65-4391-414B-AFD2-B40B7EE61E55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SQL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Targets SQL servers by injecting malicious commands into them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SQL (Structured Query Language)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to manipulate data stored in relational database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  <a:cs typeface="+mn-cs"/>
              </a:rPr>
              <a:t>Forgotten password example: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Attacker enters incorrectly formatted e-mail address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Response lets attacker know whether input is being validated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F348EE7-DC1B-4B16-831B-BA7A1738B66A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SQL Injection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Forgotten password example (cont</a:t>
            </a:r>
            <a:r>
              <a:rPr lang="ja-JP" altLang="en-US"/>
              <a:t>’</a:t>
            </a:r>
            <a:r>
              <a:rPr lang="en-US" altLang="ja-JP"/>
              <a:t>d.):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Attacker enters email field in SQL statement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Statement is processed by the database</a:t>
            </a:r>
          </a:p>
          <a:p>
            <a:pPr marL="628650" lvl="1" indent="-171450">
              <a:buFontTx/>
              <a:buChar char="•"/>
            </a:pPr>
            <a:r>
              <a:rPr lang="en-US" altLang="en-US"/>
              <a:t>Example statement:</a:t>
            </a:r>
          </a:p>
          <a:p>
            <a:pPr marL="628650" lvl="1" indent="-171450">
              <a:buFontTx/>
              <a:buChar char="•"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SELECT fieldlist FROM table WHERE field = 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>
                <a:latin typeface="Courier New" pitchFamily="49" charset="0"/>
                <a:cs typeface="Courier New" pitchFamily="49" charset="0"/>
              </a:rPr>
              <a:t>whatever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>
                <a:latin typeface="Courier New" pitchFamily="49" charset="0"/>
                <a:cs typeface="Courier New" pitchFamily="49" charset="0"/>
              </a:rPr>
              <a:t> or 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>
                <a:latin typeface="Courier New" pitchFamily="49" charset="0"/>
                <a:cs typeface="Courier New" pitchFamily="49" charset="0"/>
              </a:rPr>
              <a:t>=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’</a:t>
            </a:r>
            <a:endParaRPr lang="en-US" altLang="ja-JP" b="1">
              <a:latin typeface="Courier New" pitchFamily="49" charset="0"/>
              <a:cs typeface="Courier New" pitchFamily="49" charset="0"/>
            </a:endParaRPr>
          </a:p>
          <a:p>
            <a:pPr marL="628650" lvl="1" indent="-171450">
              <a:buFontTx/>
              <a:buChar char="•"/>
            </a:pPr>
            <a:r>
              <a:rPr lang="en-US" altLang="en-US"/>
              <a:t>Result: All user email addresses will be displayed</a:t>
            </a:r>
          </a:p>
          <a:p>
            <a:pPr marL="628650" lvl="1" indent="-171450"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A07F886-D324-43F6-A1C8-B60CC95C01A1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CC14C89F-03BE-4660-9B28-A1686E61A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11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E834A-575C-4B64-AD05-4C03BFC55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DAAE-6B4D-4960-B4FC-16D3C90F5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3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F2D5C-779F-4DFC-9B67-216600D3E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54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4CBD7-235C-494C-90FE-DD3E84141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BB23F-54F7-42E2-BC1A-1332ED99B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90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89452-2988-4094-BE1E-367F433151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93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0D917-9B26-4DB8-8A7C-0FD7C4990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1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E872-70AB-4734-8034-DA162C18F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86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6F5A0-AE4A-4C29-BA65-67DFDE1EE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7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C0F06-1AC8-4F51-A7AD-5DB1E6832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1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19800" y="64262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Arial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2578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324600"/>
            <a:ext cx="685800" cy="381000"/>
          </a:xfrm>
        </p:spPr>
        <p:txBody>
          <a:bodyPr/>
          <a:lstStyle>
            <a:lvl1pPr>
              <a:defRPr sz="1400"/>
            </a:lvl1pPr>
          </a:lstStyle>
          <a:p>
            <a:fld id="{CD7C16D2-7B30-4438-81E6-B9BD6A5D6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82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D2D82-F665-4842-BD86-A6C9D475D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807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0A234-5EE3-4CBF-BABB-6633EA9EF2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182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7DB2C-56AD-4914-AC07-171D70A76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1415C-9AFF-40FD-832D-FE8805223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9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F5F3C-62ED-4275-A853-F9898C16C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78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F20D3-5DB0-4FB2-9501-ACBCDEFEA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19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47CB5-1BA5-47BE-9114-CE735C6A1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4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090FE-C11C-4E1C-939D-4CC64EE1C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1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7BBA9-C748-4EE2-B6D9-E3DE2C1B7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94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FC236-1EB7-4D62-B6B6-4DC53CC6E4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4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24449464-2A92-446F-8C5D-5A6B1F241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A95AB8C1-27CD-4A93-9C3C-B0F025876D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Attacks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Attacks on the applications in a networked computer system can be directed toward the server, the client, or both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853AD6E-80F6-437B-B22B-52DFEE3EC52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7174" name="Picture 6" descr="Conceptual networked computer system" title="Figure 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438525"/>
            <a:ext cx="74120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Injection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Markup language</a:t>
            </a:r>
          </a:p>
          <a:p>
            <a:pPr lvl="1"/>
            <a:r>
              <a:rPr lang="en-US" altLang="en-US"/>
              <a:t>Method for adding annotations to text</a:t>
            </a:r>
          </a:p>
          <a:p>
            <a:r>
              <a:rPr lang="en-US" altLang="en-US"/>
              <a:t>HTML</a:t>
            </a:r>
          </a:p>
          <a:p>
            <a:pPr lvl="1"/>
            <a:r>
              <a:rPr lang="en-US" altLang="en-US"/>
              <a:t>Uses tags surrounded by brackets</a:t>
            </a:r>
          </a:p>
          <a:p>
            <a:pPr lvl="1"/>
            <a:r>
              <a:rPr lang="en-US" altLang="en-US"/>
              <a:t>Instructs browser to display text in specific format</a:t>
            </a:r>
          </a:p>
          <a:p>
            <a:r>
              <a:rPr lang="en-US" altLang="en-US"/>
              <a:t>XML</a:t>
            </a:r>
          </a:p>
          <a:p>
            <a:pPr lvl="1"/>
            <a:r>
              <a:rPr lang="en-US" altLang="en-US"/>
              <a:t>Carries data instead of indicating how to display it</a:t>
            </a:r>
          </a:p>
          <a:p>
            <a:pPr lvl="1"/>
            <a:r>
              <a:rPr lang="en-US" altLang="en-US"/>
              <a:t>No predefined set of tags</a:t>
            </a:r>
          </a:p>
          <a:p>
            <a:pPr lvl="2"/>
            <a:r>
              <a:rPr lang="en-US" altLang="en-US"/>
              <a:t>Users define their own tags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B2B240-CE72-4209-96FA-EA4A2D30368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Injection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XML injection </a:t>
            </a:r>
            <a:r>
              <a:rPr lang="en-US" altLang="en-US"/>
              <a:t>attack</a:t>
            </a:r>
          </a:p>
          <a:p>
            <a:pPr lvl="1"/>
            <a:r>
              <a:rPr lang="en-US" altLang="en-US"/>
              <a:t>Similar to SQL injection attack</a:t>
            </a:r>
          </a:p>
          <a:p>
            <a:pPr lvl="1"/>
            <a:r>
              <a:rPr lang="en-US" altLang="en-US"/>
              <a:t>Attacker discovers a Web site that does not filter user data</a:t>
            </a:r>
          </a:p>
          <a:p>
            <a:pPr lvl="1"/>
            <a:r>
              <a:rPr lang="en-US" altLang="en-US"/>
              <a:t>Injects XML tags and data into the database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B734A15-6E18-40FB-A25F-CFBE1BA5275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Directory Traversal/ Command Injection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a typeface="+mn-ea"/>
                <a:cs typeface="+mn-cs"/>
              </a:rPr>
              <a:t>Web server users typically restricted to </a:t>
            </a:r>
            <a:r>
              <a:rPr lang="en-US" altLang="en-US" sz="2400" dirty="0" err="1">
                <a:ea typeface="+mn-ea"/>
                <a:cs typeface="+mn-cs"/>
              </a:rPr>
              <a:t>wwwroot</a:t>
            </a:r>
            <a:r>
              <a:rPr lang="en-US" altLang="en-US" sz="2400" dirty="0">
                <a:ea typeface="+mn-ea"/>
                <a:cs typeface="+mn-cs"/>
              </a:rPr>
              <a:t> directory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Users may be able to access subdirectories: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But not parallel or higher level directories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Example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C:\Inetpub\wwwroot           YES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C:\Inetpub\wwwroot\news  YES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C:\Windows                         NO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Prevents unauthorized users from accessing sensitive files on the server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A260425-D4E8-490F-9BB9-90CF9F21738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Traversal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PHP Code: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&lt;?</a:t>
            </a:r>
            <a:r>
              <a:rPr lang="en-US" dirty="0" err="1">
                <a:ea typeface="+mn-ea"/>
                <a:cs typeface="+mn-cs"/>
              </a:rPr>
              <a:t>php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$template = '</a:t>
            </a:r>
            <a:r>
              <a:rPr lang="en-US" sz="2000" dirty="0" err="1">
                <a:ea typeface="+mn-ea"/>
                <a:cs typeface="+mn-cs"/>
              </a:rPr>
              <a:t>red.php</a:t>
            </a:r>
            <a:r>
              <a:rPr lang="en-US" sz="2000" dirty="0">
                <a:ea typeface="+mn-ea"/>
                <a:cs typeface="+mn-cs"/>
              </a:rPr>
              <a:t>';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if (</a:t>
            </a:r>
            <a:r>
              <a:rPr lang="en-US" sz="2000" dirty="0" err="1">
                <a:ea typeface="+mn-ea"/>
                <a:cs typeface="+mn-cs"/>
              </a:rPr>
              <a:t>isset</a:t>
            </a:r>
            <a:r>
              <a:rPr lang="en-US" sz="2000" dirty="0">
                <a:ea typeface="+mn-ea"/>
                <a:cs typeface="+mn-cs"/>
              </a:rPr>
              <a:t>($_COOKIE['TEMPLATE']))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	$template = $_COOKIE['TEMPLATE'];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include ("/home/users/</a:t>
            </a:r>
            <a:r>
              <a:rPr lang="en-US" sz="2000" dirty="0" err="1">
                <a:ea typeface="+mn-ea"/>
                <a:cs typeface="+mn-cs"/>
              </a:rPr>
              <a:t>phpguru</a:t>
            </a:r>
            <a:r>
              <a:rPr lang="en-US" sz="2000" dirty="0">
                <a:ea typeface="+mn-ea"/>
                <a:cs typeface="+mn-cs"/>
              </a:rPr>
              <a:t>/templates/" . $template);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?&gt; 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HTTP Request: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GET /</a:t>
            </a:r>
            <a:r>
              <a:rPr lang="en-US" sz="2000" dirty="0" err="1">
                <a:ea typeface="+mn-ea"/>
                <a:cs typeface="+mn-cs"/>
              </a:rPr>
              <a:t>vulnerable.php</a:t>
            </a:r>
            <a:r>
              <a:rPr lang="en-US" sz="2000" dirty="0">
                <a:ea typeface="+mn-ea"/>
                <a:cs typeface="+mn-cs"/>
              </a:rPr>
              <a:t> HTTP/1.0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Cookie: TEMPLATE=../../../../../../../../../</a:t>
            </a:r>
            <a:r>
              <a:rPr lang="en-US" sz="2000" dirty="0" err="1">
                <a:ea typeface="+mn-ea"/>
                <a:cs typeface="+mn-cs"/>
              </a:rPr>
              <a:t>etc</a:t>
            </a:r>
            <a:r>
              <a:rPr lang="en-US" sz="2000" dirty="0">
                <a:ea typeface="+mn-ea"/>
                <a:cs typeface="+mn-cs"/>
              </a:rPr>
              <a:t>/</a:t>
            </a:r>
            <a:r>
              <a:rPr lang="en-US" sz="2000" dirty="0" err="1">
                <a:ea typeface="+mn-ea"/>
                <a:cs typeface="+mn-cs"/>
              </a:rPr>
              <a:t>passwd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5E9D2B0-0DEC-441C-B04C-15BE11E31F1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Traversal/ Command Injection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Command injection </a:t>
            </a:r>
            <a:r>
              <a:rPr lang="en-US" altLang="en-US"/>
              <a:t>attack</a:t>
            </a:r>
          </a:p>
          <a:p>
            <a:pPr lvl="1"/>
            <a:r>
              <a:rPr lang="en-US" altLang="en-US"/>
              <a:t>Attacker enters commands to execute on a server</a:t>
            </a:r>
          </a:p>
          <a:p>
            <a:endParaRPr lang="en-US" altLang="en-US"/>
          </a:p>
          <a:p>
            <a:r>
              <a:rPr lang="en-US" altLang="en-US"/>
              <a:t>Attack can be launched through:</a:t>
            </a:r>
          </a:p>
          <a:p>
            <a:pPr lvl="1"/>
            <a:r>
              <a:rPr lang="en-US" altLang="en-US"/>
              <a:t>Vulnerability in web app accepting user input</a:t>
            </a:r>
          </a:p>
          <a:p>
            <a:pPr lvl="1"/>
            <a:r>
              <a:rPr lang="en-US" altLang="en-US"/>
              <a:t>Vulnerability in the web server OS software</a:t>
            </a:r>
          </a:p>
          <a:p>
            <a:pPr lvl="1"/>
            <a:r>
              <a:rPr lang="en-US" altLang="en-US"/>
              <a:t>Server security misconfiguration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AF67B09-58A0-4288-8E13-AC3DE3B1993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Traversal/ Command Injection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D32FE00-A415-4455-9B3D-B3F0359E574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21509" name="Picture 6" descr="Figure 3-6  Directory traversal attack" title="Figure 3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905000"/>
            <a:ext cx="3806825" cy="39020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Application Attacks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Web app attacks are server-side attacks</a:t>
            </a:r>
          </a:p>
          <a:p>
            <a:endParaRPr lang="en-US" altLang="en-US"/>
          </a:p>
          <a:p>
            <a:r>
              <a:rPr lang="en-US" altLang="en-US"/>
              <a:t>Client-side attacks </a:t>
            </a:r>
          </a:p>
          <a:p>
            <a:pPr lvl="1"/>
            <a:r>
              <a:rPr lang="en-US" altLang="en-US"/>
              <a:t>target vulnerabilities in client apps that interact with compromised server or process malicious data</a:t>
            </a:r>
          </a:p>
          <a:p>
            <a:endParaRPr lang="en-US" altLang="en-US"/>
          </a:p>
          <a:p>
            <a:r>
              <a:rPr lang="en-US" altLang="en-US"/>
              <a:t>Client initiates connection with the server, which could result in an attack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8F43283-1255-4AC1-A257-5CF163DE9E9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Drive-by download</a:t>
            </a:r>
          </a:p>
          <a:p>
            <a:pPr lvl="1"/>
            <a:r>
              <a:rPr lang="en-US" altLang="en-US"/>
              <a:t>Client computer is compromised simply by viewing a Web page</a:t>
            </a:r>
          </a:p>
          <a:p>
            <a:pPr lvl="1"/>
            <a:r>
              <a:rPr lang="en-US" altLang="en-US"/>
              <a:t>Attackers inject content into vulnerable Web server</a:t>
            </a:r>
          </a:p>
          <a:p>
            <a:pPr lvl="2"/>
            <a:r>
              <a:rPr lang="en-US" altLang="en-US"/>
              <a:t>Gain access to server’s operating system</a:t>
            </a:r>
          </a:p>
          <a:p>
            <a:pPr lvl="1"/>
            <a:r>
              <a:rPr lang="en-US" altLang="en-US"/>
              <a:t>Attackers craft a zero pixel Iframe </a:t>
            </a:r>
          </a:p>
          <a:p>
            <a:pPr lvl="2"/>
            <a:r>
              <a:rPr lang="en-US" altLang="en-US"/>
              <a:t>(short for </a:t>
            </a:r>
            <a:r>
              <a:rPr lang="en-US" altLang="en-US" i="1"/>
              <a:t>inline frame</a:t>
            </a:r>
            <a:r>
              <a:rPr lang="en-US" altLang="en-US"/>
              <a:t>) to avoid visual detection</a:t>
            </a:r>
          </a:p>
          <a:p>
            <a:pPr lvl="1"/>
            <a:r>
              <a:rPr lang="en-US" altLang="en-US"/>
              <a:t>Embed HTML document inside main document</a:t>
            </a:r>
          </a:p>
          <a:p>
            <a:pPr lvl="1"/>
            <a:r>
              <a:rPr lang="en-US" altLang="en-US"/>
              <a:t>Client’s browser downloads malicious script</a:t>
            </a:r>
          </a:p>
          <a:p>
            <a:pPr lvl="1"/>
            <a:r>
              <a:rPr lang="en-US" altLang="en-US"/>
              <a:t>Instructs computer to download malware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BCED53A-2190-44F6-AD79-839E9990C27F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Header manipulation</a:t>
            </a:r>
          </a:p>
          <a:p>
            <a:pPr lvl="1"/>
            <a:r>
              <a:rPr lang="en-US" altLang="en-US" b="1"/>
              <a:t>HTTP header </a:t>
            </a:r>
            <a:r>
              <a:rPr lang="en-US" altLang="en-US"/>
              <a:t>contains fields that characterize data being transmitted</a:t>
            </a:r>
          </a:p>
          <a:p>
            <a:pPr lvl="1"/>
            <a:r>
              <a:rPr lang="en-US" altLang="en-US"/>
              <a:t>Headers can originate from a Web browser</a:t>
            </a:r>
          </a:p>
          <a:p>
            <a:pPr lvl="2"/>
            <a:r>
              <a:rPr lang="en-US" altLang="en-US"/>
              <a:t>Browsers do not normally allow this</a:t>
            </a:r>
          </a:p>
          <a:p>
            <a:pPr lvl="2"/>
            <a:r>
              <a:rPr lang="en-US" altLang="en-US"/>
              <a:t>Attacker’s short program can allow modification</a:t>
            </a:r>
          </a:p>
          <a:p>
            <a:r>
              <a:rPr lang="en-US" altLang="en-US"/>
              <a:t>Examples of </a:t>
            </a:r>
            <a:r>
              <a:rPr lang="en-US" altLang="en-US" b="1"/>
              <a:t>HTTP header manipulation</a:t>
            </a:r>
          </a:p>
          <a:p>
            <a:pPr lvl="1"/>
            <a:r>
              <a:rPr lang="en-US" altLang="en-US"/>
              <a:t>Referrer</a:t>
            </a:r>
          </a:p>
          <a:p>
            <a:pPr lvl="1"/>
            <a:r>
              <a:rPr lang="en-US" altLang="en-US"/>
              <a:t>Accept-language</a:t>
            </a:r>
          </a:p>
          <a:p>
            <a:pPr lvl="1"/>
            <a:r>
              <a:rPr lang="en-US" altLang="en-US"/>
              <a:t>Response splitting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3262788-6346-4094-84AD-FB92A653F0F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Referer</a:t>
            </a:r>
            <a:r>
              <a:rPr lang="en-US" altLang="en-US"/>
              <a:t> field indicates site that generated Web page</a:t>
            </a:r>
          </a:p>
          <a:p>
            <a:pPr lvl="1"/>
            <a:r>
              <a:rPr lang="en-US" altLang="en-US"/>
              <a:t>Attacker modifies field to hide the fact it came from another site</a:t>
            </a:r>
          </a:p>
          <a:p>
            <a:pPr lvl="1"/>
            <a:endParaRPr lang="en-US" altLang="en-US"/>
          </a:p>
          <a:p>
            <a:r>
              <a:rPr lang="en-US" altLang="en-US" i="1"/>
              <a:t>Accept-language</a:t>
            </a:r>
            <a:r>
              <a:rPr lang="en-US" altLang="en-US"/>
              <a:t> field contents may be passed directly to an SQL database</a:t>
            </a:r>
          </a:p>
          <a:p>
            <a:pPr lvl="1"/>
            <a:r>
              <a:rPr lang="en-US" altLang="en-US"/>
              <a:t>Attacker could inject SQL command</a:t>
            </a:r>
          </a:p>
          <a:p>
            <a:pPr lvl="1"/>
            <a:endParaRPr lang="en-US" altLang="en-US"/>
          </a:p>
          <a:p>
            <a:r>
              <a:rPr lang="en-US" altLang="en-US" i="1"/>
              <a:t>Response splitting </a:t>
            </a:r>
            <a:r>
              <a:rPr lang="en-US" altLang="en-US"/>
              <a:t>is one of the most common HTTP header manipulation attacks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77F9281-0F70-4787-A32E-FF0BBB90BB7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Server-Side Web Application Attacks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Securing server-side web apps </a:t>
            </a:r>
          </a:p>
          <a:p>
            <a:pPr lvl="1"/>
            <a:r>
              <a:rPr lang="en-US" altLang="en-US"/>
              <a:t>often more difficult than protecting other systems</a:t>
            </a:r>
          </a:p>
          <a:p>
            <a:pPr lvl="1"/>
            <a:endParaRPr lang="en-US" altLang="en-US"/>
          </a:p>
          <a:p>
            <a:r>
              <a:rPr lang="en-US" altLang="en-US"/>
              <a:t>Traditional network security devices can’t always block web app attacks</a:t>
            </a:r>
          </a:p>
          <a:p>
            <a:pPr lvl="1"/>
            <a:r>
              <a:rPr lang="en-US" altLang="en-US"/>
              <a:t>Many ignore the content of HTTP traffic</a:t>
            </a:r>
          </a:p>
          <a:p>
            <a:pPr lvl="1"/>
            <a:endParaRPr lang="en-US" altLang="en-US"/>
          </a:p>
          <a:p>
            <a:r>
              <a:rPr lang="en-US" altLang="en-US" b="1"/>
              <a:t>Zero-day attack</a:t>
            </a:r>
            <a:endParaRPr lang="en-US" altLang="en-US"/>
          </a:p>
          <a:p>
            <a:pPr lvl="1"/>
            <a:r>
              <a:rPr lang="en-US" altLang="en-US"/>
              <a:t>an attack that exploits previously unknown vulnerabilities, victims have not time to prepare for or defend against the attack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30C0246-EE1B-479C-ADFC-5312064933E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Cookies</a:t>
            </a:r>
          </a:p>
          <a:p>
            <a:pPr lvl="1"/>
            <a:r>
              <a:rPr lang="en-US" altLang="en-US"/>
              <a:t>Cookies store user-specific information on user’s local computer</a:t>
            </a:r>
          </a:p>
          <a:p>
            <a:r>
              <a:rPr lang="en-US" altLang="en-US"/>
              <a:t>Types of cookies:</a:t>
            </a:r>
          </a:p>
          <a:p>
            <a:pPr lvl="1"/>
            <a:r>
              <a:rPr lang="en-US" altLang="en-US" b="1"/>
              <a:t>First-party cookie </a:t>
            </a:r>
            <a:r>
              <a:rPr lang="en-US" altLang="en-US"/>
              <a:t>– </a:t>
            </a:r>
          </a:p>
          <a:p>
            <a:pPr lvl="2"/>
            <a:r>
              <a:rPr lang="en-US" altLang="en-US"/>
              <a:t>cookie created by Web site user is currently viewing</a:t>
            </a:r>
          </a:p>
          <a:p>
            <a:pPr lvl="1"/>
            <a:r>
              <a:rPr lang="en-US" altLang="en-US" b="1"/>
              <a:t>Third-party cookie </a:t>
            </a:r>
            <a:r>
              <a:rPr lang="en-US" altLang="en-US"/>
              <a:t>– </a:t>
            </a:r>
          </a:p>
          <a:p>
            <a:pPr lvl="2"/>
            <a:r>
              <a:rPr lang="en-US" altLang="en-US"/>
              <a:t>advertisers place a cookie to record user preferences</a:t>
            </a:r>
          </a:p>
          <a:p>
            <a:pPr lvl="1"/>
            <a:r>
              <a:rPr lang="en-US" altLang="en-US" b="1"/>
              <a:t>Session cookie </a:t>
            </a:r>
          </a:p>
          <a:p>
            <a:pPr lvl="2"/>
            <a:r>
              <a:rPr lang="en-US" altLang="en-US"/>
              <a:t>stored in RAM and expires when browser is closed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2C5ECCB-05AD-45D9-9716-F832B3DFAFD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Types of cookies (cont’d):</a:t>
            </a:r>
          </a:p>
          <a:p>
            <a:pPr lvl="1"/>
            <a:r>
              <a:rPr lang="en-US" altLang="en-US" b="1"/>
              <a:t>Persistent cookie </a:t>
            </a:r>
            <a:r>
              <a:rPr lang="en-US" altLang="en-US"/>
              <a:t>– </a:t>
            </a:r>
          </a:p>
          <a:p>
            <a:pPr lvl="2"/>
            <a:r>
              <a:rPr lang="en-US" altLang="en-US"/>
              <a:t>recorded on hard drive doesn’t expire when browser closes</a:t>
            </a:r>
          </a:p>
          <a:p>
            <a:pPr lvl="2"/>
            <a:r>
              <a:rPr lang="en-US" altLang="en-US"/>
              <a:t>Also called a tracking cookie</a:t>
            </a:r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 b="1"/>
              <a:t>Locally shared object (LSO) </a:t>
            </a:r>
            <a:r>
              <a:rPr lang="en-US" altLang="en-US"/>
              <a:t>– </a:t>
            </a:r>
          </a:p>
          <a:p>
            <a:pPr lvl="2"/>
            <a:r>
              <a:rPr lang="en-US" altLang="en-US"/>
              <a:t>can store up to 100 KB of data from a website</a:t>
            </a:r>
          </a:p>
          <a:p>
            <a:pPr lvl="2"/>
            <a:r>
              <a:rPr lang="en-US" altLang="en-US"/>
              <a:t>More complex than the data in a regular cookie</a:t>
            </a:r>
          </a:p>
          <a:p>
            <a:pPr lvl="2"/>
            <a:r>
              <a:rPr lang="en-US" altLang="en-US"/>
              <a:t>Also called a Flash cookie</a:t>
            </a:r>
          </a:p>
          <a:p>
            <a:pPr lvl="2"/>
            <a:r>
              <a:rPr lang="en-US" altLang="en-US"/>
              <a:t>Difficult to delete</a:t>
            </a:r>
          </a:p>
          <a:p>
            <a:pPr lvl="1"/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9151C54-30D1-4A5A-BB5D-70F501478BF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Cookies pose security and privacy risks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First-party cookies may be stolen and used to impersonate the user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Used to tailor advertising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Can be exploited by attackers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Attachments 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Files that are coupled with email messages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Commonly used to spread viruses, Trojans, etc.</a:t>
            </a: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  <a:p>
            <a:pPr lvl="2"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CCA24A9-DF5D-463A-A366-BCDEA6AA4F4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Session Hijacking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Attacker impersonates user by stealing\guessing session token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Session token is a random string 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assigned to connection between user and web application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Attacker attempts to obtain the session token: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Using XSS or other attacks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Eavesdropping on the transmission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Guessing the session token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2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9742B26-0106-4D07-A260-9265209FF6D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2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7AB6453-C5E9-41C4-94CB-431684C98A0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0726" name="Picture 2" descr="Session hijacking attack" title="Figure 3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2600"/>
            <a:ext cx="6972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Malicious Add-ons</a:t>
            </a:r>
          </a:p>
          <a:p>
            <a:pPr lvl="1"/>
            <a:r>
              <a:rPr lang="en-US" altLang="en-US"/>
              <a:t>Plug-in - third party library that attaches to browser </a:t>
            </a:r>
          </a:p>
          <a:p>
            <a:pPr lvl="2"/>
            <a:r>
              <a:rPr lang="en-US" altLang="en-US"/>
              <a:t>can be embedded inside a webpage</a:t>
            </a:r>
          </a:p>
          <a:p>
            <a:pPr lvl="1"/>
            <a:r>
              <a:rPr lang="en-US" altLang="en-US"/>
              <a:t>Add-ons or extensions</a:t>
            </a:r>
          </a:p>
          <a:p>
            <a:pPr lvl="2"/>
            <a:r>
              <a:rPr lang="en-US" altLang="en-US"/>
              <a:t>add functionality to the web browser</a:t>
            </a:r>
          </a:p>
          <a:p>
            <a:endParaRPr lang="en-US" altLang="en-US"/>
          </a:p>
          <a:p>
            <a:r>
              <a:rPr lang="en-US" altLang="en-US"/>
              <a:t>Add-ons can do the following:</a:t>
            </a:r>
          </a:p>
          <a:p>
            <a:pPr lvl="1"/>
            <a:r>
              <a:rPr lang="en-US" altLang="en-US"/>
              <a:t>Create additional browser toolbars</a:t>
            </a:r>
          </a:p>
          <a:p>
            <a:pPr lvl="1"/>
            <a:r>
              <a:rPr lang="en-US" altLang="en-US"/>
              <a:t>Change browser menus</a:t>
            </a:r>
          </a:p>
          <a:p>
            <a:pPr lvl="1"/>
            <a:r>
              <a:rPr lang="en-US" altLang="en-US"/>
              <a:t>Process the content of every webpage that is loaded</a:t>
            </a:r>
          </a:p>
          <a:p>
            <a:endParaRPr lang="en-US" altLang="en-US"/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798A145-CA1B-4B1A-B1A6-FBF56CE62AB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Attacks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Security risks exist when using add-ons</a:t>
            </a:r>
          </a:p>
          <a:p>
            <a:pPr lvl="1"/>
            <a:r>
              <a:rPr lang="en-US" altLang="en-US"/>
              <a:t>Attackers create malicious add-ons to launch attacks against the user’s computer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Malicious add-ons can be written by using </a:t>
            </a:r>
            <a:r>
              <a:rPr lang="en-US" altLang="en-US" b="1"/>
              <a:t>Active X</a:t>
            </a:r>
          </a:p>
          <a:p>
            <a:pPr lvl="1"/>
            <a:r>
              <a:rPr lang="en-US" altLang="en-US"/>
              <a:t>ActiveX is a set of rules sharing info under Windows</a:t>
            </a:r>
          </a:p>
          <a:p>
            <a:pPr lvl="1"/>
            <a:r>
              <a:rPr lang="en-US" altLang="en-US"/>
              <a:t>Attackers can take advantage of ActiveX vulnerabilities to attack computers</a:t>
            </a:r>
          </a:p>
          <a:p>
            <a:endParaRPr lang="en-US" altLang="en-US"/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78350D9-487C-435D-B337-9432C77BB56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/>
              <a:t>Impartial Overflow Attacks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2000"/>
          </a:xfrm>
        </p:spPr>
        <p:txBody>
          <a:bodyPr/>
          <a:lstStyle/>
          <a:p>
            <a:r>
              <a:rPr lang="en-US" altLang="en-US"/>
              <a:t>Impartial overflow attacks</a:t>
            </a:r>
          </a:p>
          <a:p>
            <a:pPr lvl="1"/>
            <a:r>
              <a:rPr lang="en-US" altLang="en-US"/>
              <a:t>Designed to “overflow” areas of memory with instructions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“Impartial” means they can target either a server or a client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Types of overflow attacks:</a:t>
            </a:r>
          </a:p>
          <a:p>
            <a:pPr lvl="1"/>
            <a:r>
              <a:rPr lang="en-US" altLang="en-US"/>
              <a:t>Buffer overflow attacks</a:t>
            </a:r>
          </a:p>
          <a:p>
            <a:pPr lvl="1"/>
            <a:r>
              <a:rPr lang="en-US" altLang="en-US"/>
              <a:t>Integer overflow attacks</a:t>
            </a:r>
          </a:p>
          <a:p>
            <a:pPr lvl="1"/>
            <a:r>
              <a:rPr lang="en-US" altLang="en-US"/>
              <a:t>Arbitrary/remote code execution attacks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4CA622-CB3E-4081-B34F-9DCF822B4C6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Impartial Overflow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Buffer overflow attacks</a:t>
            </a:r>
          </a:p>
          <a:p>
            <a:pPr lvl="1"/>
            <a:r>
              <a:rPr lang="en-US" altLang="en-US"/>
              <a:t>A process attempts to store data in RAM beyond the boundaries of a fixed-length storage buffer</a:t>
            </a:r>
          </a:p>
          <a:p>
            <a:pPr lvl="1"/>
            <a:r>
              <a:rPr lang="en-US" altLang="en-US"/>
              <a:t>Extra data overflows into adjacent memory locations</a:t>
            </a:r>
          </a:p>
          <a:p>
            <a:pPr lvl="1"/>
            <a:endParaRPr lang="en-US" altLang="en-US"/>
          </a:p>
          <a:p>
            <a:r>
              <a:rPr lang="en-US" altLang="en-US"/>
              <a:t>Attacker overflows the buffer with the address pointing to the attacker</a:t>
            </a:r>
            <a:r>
              <a:rPr lang="ja-JP" altLang="en-US"/>
              <a:t>’</a:t>
            </a:r>
            <a:r>
              <a:rPr lang="en-US" altLang="ja-JP"/>
              <a:t>s malware code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E6A7174-67E1-42AD-9493-A4D4686C703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Impartial Overflow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2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CAB1DAB-BED9-4EB8-83A7-7A6BBDBE3BA1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5846" name="Picture 2" descr="Buffer overflow attack" title="Figure 3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14513"/>
            <a:ext cx="732472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Server-Side Web Application Attacks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server-side web application attacks target the input that the applications accept from users</a:t>
            </a:r>
          </a:p>
          <a:p>
            <a:r>
              <a:rPr lang="en-US" altLang="en-US"/>
              <a:t>Such common web application attacks are:</a:t>
            </a:r>
          </a:p>
          <a:p>
            <a:pPr lvl="1"/>
            <a:r>
              <a:rPr lang="en-US" altLang="en-US"/>
              <a:t>Cross-site scripting</a:t>
            </a:r>
          </a:p>
          <a:p>
            <a:pPr lvl="1"/>
            <a:r>
              <a:rPr lang="en-US" altLang="en-US"/>
              <a:t>SQL injection</a:t>
            </a:r>
          </a:p>
          <a:p>
            <a:pPr lvl="1"/>
            <a:r>
              <a:rPr lang="en-US" altLang="en-US"/>
              <a:t>XML injection</a:t>
            </a:r>
          </a:p>
          <a:p>
            <a:pPr lvl="1"/>
            <a:r>
              <a:rPr lang="en-US" altLang="en-US"/>
              <a:t>Command injection/directory traversal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3998B19-72DC-46FE-84F7-11D80352A30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Impartial Overflow Attacks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Integer Overflow Attack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An </a:t>
            </a:r>
            <a:r>
              <a:rPr lang="en-US" altLang="en-US" i="1" dirty="0">
                <a:ea typeface="ＭＳ Ｐゴシック" charset="0"/>
              </a:rPr>
              <a:t>integer overflow </a:t>
            </a:r>
            <a:r>
              <a:rPr lang="en-US" altLang="en-US" dirty="0">
                <a:ea typeface="ＭＳ Ｐゴシック" charset="0"/>
              </a:rPr>
              <a:t>is the condition that occurs when the result of an arithmetic operation exceeds the maximum size of the integer type used to store it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In an integer overflow attack: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An attacker changes the value of a variable to something outside the range that the programmer had intended by using an integer overflow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Could change amount owed to getting a refund!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71EA5A9-99A8-4ED2-8A11-56DF7CC6F6A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Networking-Based Attacks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Attackers place a high priority on targeting networks</a:t>
            </a:r>
          </a:p>
          <a:p>
            <a:pPr lvl="1"/>
            <a:r>
              <a:rPr lang="en-US" altLang="en-US"/>
              <a:t>Exploiting a single vulnerability may expose hundreds or thousands of devices to an attacker</a:t>
            </a:r>
          </a:p>
          <a:p>
            <a:r>
              <a:rPr lang="en-US" altLang="en-US"/>
              <a:t>Types of networking-based attacks:</a:t>
            </a:r>
          </a:p>
          <a:p>
            <a:pPr lvl="1"/>
            <a:r>
              <a:rPr lang="en-US" altLang="en-US"/>
              <a:t>Denial of service</a:t>
            </a:r>
          </a:p>
          <a:p>
            <a:pPr lvl="1"/>
            <a:r>
              <a:rPr lang="en-US" altLang="en-US"/>
              <a:t>Interception</a:t>
            </a:r>
          </a:p>
          <a:p>
            <a:pPr lvl="1"/>
            <a:r>
              <a:rPr lang="en-US" altLang="en-US"/>
              <a:t>Poisoning </a:t>
            </a:r>
          </a:p>
          <a:p>
            <a:pPr lvl="1"/>
            <a:r>
              <a:rPr lang="en-US" altLang="en-US"/>
              <a:t>Attacks on access rights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80B0E08-12C4-4835-BAF4-62D44B747B0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 (DoS)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Denial of service (DoS)</a:t>
            </a:r>
          </a:p>
          <a:p>
            <a:pPr lvl="1"/>
            <a:r>
              <a:rPr lang="en-US" altLang="en-US"/>
              <a:t>Attempt to prevent authorized users from accessing a system by overwhelming it with requests</a:t>
            </a:r>
          </a:p>
          <a:p>
            <a:pPr lvl="1"/>
            <a:endParaRPr lang="en-US" altLang="en-US"/>
          </a:p>
          <a:p>
            <a:r>
              <a:rPr lang="en-US" altLang="en-US"/>
              <a:t>Most DoS attacks today are </a:t>
            </a:r>
            <a:r>
              <a:rPr lang="en-US" altLang="en-US" b="1"/>
              <a:t>distributed denial of service (DDoS)</a:t>
            </a:r>
          </a:p>
          <a:p>
            <a:pPr lvl="1"/>
            <a:r>
              <a:rPr lang="en-US" altLang="en-US"/>
              <a:t>Using hundreds or thousands of zombie computers in a botnet to flood a device with requests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178DBC8-4F5D-412C-9C38-C8C03A87316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r>
              <a:rPr lang="en-US" altLang="en-US"/>
              <a:t>Denial of Service (DoS)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8077200" cy="4572000"/>
          </a:xfrm>
        </p:spPr>
        <p:txBody>
          <a:bodyPr/>
          <a:lstStyle/>
          <a:p>
            <a:r>
              <a:rPr lang="en-US" altLang="en-US"/>
              <a:t>Ping flood attack</a:t>
            </a:r>
          </a:p>
          <a:p>
            <a:pPr lvl="1"/>
            <a:r>
              <a:rPr lang="en-US" altLang="en-US"/>
              <a:t>The ping utility is used to send large number of ICMP echo request messages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Multiple computers rapidly send a large number of ICMP echo requests to a server</a:t>
            </a:r>
          </a:p>
          <a:p>
            <a:pPr lvl="2"/>
            <a:r>
              <a:rPr lang="en-US" altLang="en-US"/>
              <a:t>Server drops legitimate connections and refuse new connections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89FEAD-9E94-41EB-969E-2E97539FE62F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267200"/>
            <a:ext cx="7010400" cy="2209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261225" y="3810000"/>
            <a:ext cx="1654175" cy="1185863"/>
          </a:xfrm>
          <a:prstGeom prst="wedgeRoundRectCallout">
            <a:avLst>
              <a:gd name="adj1" fmla="val -47929"/>
              <a:gd name="adj2" fmla="val 670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Faster, more powerful computer!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8425" y="3810000"/>
            <a:ext cx="1654175" cy="1185863"/>
          </a:xfrm>
          <a:prstGeom prst="wedgeRoundRectCallout">
            <a:avLst>
              <a:gd name="adj1" fmla="val 53950"/>
              <a:gd name="adj2" fmla="val 6552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Smaller and slower Web server!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24363"/>
            <a:ext cx="246062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10113"/>
            <a:ext cx="9398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710113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576763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4424363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5462588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473700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5407025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52600" y="60452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ICMP echo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 (DoS)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Smurf attack</a:t>
            </a:r>
          </a:p>
          <a:p>
            <a:pPr lvl="1"/>
            <a:r>
              <a:rPr lang="en-US" altLang="en-US"/>
              <a:t>Trick devices to respond to false requests </a:t>
            </a:r>
          </a:p>
          <a:p>
            <a:pPr lvl="2"/>
            <a:r>
              <a:rPr lang="en-US" altLang="en-US"/>
              <a:t>But send them to an unsuspecting victim!</a:t>
            </a:r>
          </a:p>
          <a:p>
            <a:pPr lvl="1"/>
            <a:r>
              <a:rPr lang="en-US" altLang="en-US"/>
              <a:t>Attacker broadcasts ping request to all computers on the network </a:t>
            </a:r>
          </a:p>
          <a:p>
            <a:pPr lvl="2"/>
            <a:r>
              <a:rPr lang="en-US" altLang="en-US"/>
              <a:t>changes the return address (called </a:t>
            </a:r>
            <a:r>
              <a:rPr lang="en-US" altLang="en-US" b="1"/>
              <a:t>spoofing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All computers send response to the victim’s computer </a:t>
            </a:r>
          </a:p>
          <a:p>
            <a:pPr lvl="2"/>
            <a:r>
              <a:rPr lang="en-US" altLang="en-US"/>
              <a:t>t is overwhelmed and crashes or becomes unavailable to legitimate users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62BD0B7-5D3F-4E9A-9638-5CA15073FF5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 (DoS)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SYN flood attack</a:t>
            </a:r>
          </a:p>
          <a:p>
            <a:pPr lvl="1"/>
            <a:r>
              <a:rPr lang="en-US" altLang="en-US"/>
              <a:t>Takes advantage of procedures for initiating a session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Attacker sends SYN packets to the server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Modifies the source address of each packet to computer addresses that do not exist or cannot be reached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F6CDE3E-FAC5-41F0-820C-379BE23B871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 (DoS)</a:t>
            </a:r>
          </a:p>
        </p:txBody>
      </p:sp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597C65C-250C-48D6-B681-ACB55DF0F8A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4037" name="Picture 2" descr="SYN flood attack" title="Figure 3-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447800"/>
            <a:ext cx="5160963" cy="47371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Interception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attacks are designed to intercept network communications</a:t>
            </a:r>
          </a:p>
          <a:p>
            <a:r>
              <a:rPr lang="en-US" altLang="en-US"/>
              <a:t>Man-in-the-Middle attacks</a:t>
            </a:r>
          </a:p>
          <a:p>
            <a:pPr lvl="1"/>
            <a:r>
              <a:rPr lang="en-US" altLang="en-US"/>
              <a:t>Intercept legitimate packets and forge fictitious response</a:t>
            </a:r>
          </a:p>
          <a:p>
            <a:pPr lvl="1"/>
            <a:r>
              <a:rPr lang="en-US" altLang="en-US"/>
              <a:t>Two computers are sending and receiving data with a computer between them</a:t>
            </a:r>
          </a:p>
          <a:p>
            <a:pPr lvl="1"/>
            <a:r>
              <a:rPr lang="en-US" altLang="en-US"/>
              <a:t>In a passive attack, data is captured and recorded before sending it on to the original recipient</a:t>
            </a:r>
          </a:p>
          <a:p>
            <a:pPr lvl="1"/>
            <a:r>
              <a:rPr lang="en-US" altLang="en-US"/>
              <a:t>In an active attack contents of transmission are altered before they are sent to the recipient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FA212DD-7750-4782-8A13-C05D82629BB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Interception</a:t>
            </a:r>
          </a:p>
        </p:txBody>
      </p:sp>
      <p:sp>
        <p:nvSpPr>
          <p:cNvPr id="102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2A8F9CC-5306-497A-B8F1-86539DEB718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6085" name="Picture 6" descr="Man-in-the-middle" title="Figure 3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68413" y="1524000"/>
            <a:ext cx="6732587" cy="449580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Interception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Replay attacks </a:t>
            </a:r>
          </a:p>
          <a:p>
            <a:pPr lvl="1"/>
            <a:r>
              <a:rPr lang="en-US" altLang="en-US"/>
              <a:t>Attacker makes copy of transmission before sending it to the original recipient</a:t>
            </a:r>
          </a:p>
          <a:p>
            <a:pPr lvl="2"/>
            <a:r>
              <a:rPr lang="en-US" altLang="en-US"/>
              <a:t>Uses copy at a later time</a:t>
            </a:r>
          </a:p>
          <a:p>
            <a:pPr lvl="1"/>
            <a:r>
              <a:rPr lang="en-US" altLang="en-US"/>
              <a:t>Example: capturing logon credentials</a:t>
            </a:r>
          </a:p>
          <a:p>
            <a:r>
              <a:rPr lang="en-US" altLang="en-US"/>
              <a:t>More sophisticated replay attacks</a:t>
            </a:r>
          </a:p>
          <a:p>
            <a:pPr lvl="1"/>
            <a:r>
              <a:rPr lang="en-US" altLang="en-US"/>
              <a:t>Attacker captures network device’s message to server and then later sends original, valid message to server</a:t>
            </a:r>
          </a:p>
          <a:p>
            <a:pPr lvl="1"/>
            <a:r>
              <a:rPr lang="en-US" altLang="en-US"/>
              <a:t>Establishes a trust relationship between attacker and server</a:t>
            </a: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78C1C40-1A55-4C19-BF0D-E784612D995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Cross-Site Scripting (XSS)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72000"/>
          </a:xfrm>
        </p:spPr>
        <p:txBody>
          <a:bodyPr/>
          <a:lstStyle/>
          <a:p>
            <a:r>
              <a:rPr lang="en-US" altLang="en-US"/>
              <a:t>Injecting scripts into a Web application server to direct attacks at unsuspecting clients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FFBE4D5-3BF2-4457-9F5A-F33173D49E9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3796" name="Picture 6" descr="C:\Users\Julie\Documents\DropBox\InstructorResources\Sec+\Figures\ch03\Table 3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3200400"/>
            <a:ext cx="74088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Poisoning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Poisoning</a:t>
            </a:r>
          </a:p>
          <a:p>
            <a:pPr lvl="1"/>
            <a:r>
              <a:rPr lang="en-US" altLang="en-US"/>
              <a:t>The act of introducing a substance that harms or destroys</a:t>
            </a:r>
          </a:p>
          <a:p>
            <a:r>
              <a:rPr lang="en-US" altLang="en-US"/>
              <a:t>Two types of attacks inject “poison” into a normal network process to facilitate an attack:</a:t>
            </a:r>
          </a:p>
          <a:p>
            <a:pPr lvl="1"/>
            <a:r>
              <a:rPr lang="en-US" altLang="en-US"/>
              <a:t>ARP poisoning</a:t>
            </a:r>
          </a:p>
          <a:p>
            <a:pPr lvl="1"/>
            <a:r>
              <a:rPr lang="en-US" altLang="en-US"/>
              <a:t>DNS poisoning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17AFFF9-07FA-482F-AF75-F24CFE1B142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Poisoning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ARP Poisoning</a:t>
            </a:r>
          </a:p>
          <a:p>
            <a:pPr lvl="1"/>
            <a:r>
              <a:rPr lang="en-US" altLang="en-US"/>
              <a:t>Attacker modifies MAC address in ARP cache to point to different computer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BD6DC80-43E7-4953-ABBF-3004165ED17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9158" name="Picture 7" descr="ARP poisoning attack" title="Table 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00400"/>
            <a:ext cx="8026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ounded Rectangle 8"/>
          <p:cNvSpPr>
            <a:spLocks noChangeArrowheads="1"/>
          </p:cNvSpPr>
          <p:nvPr/>
        </p:nvSpPr>
        <p:spPr bwMode="auto">
          <a:xfrm>
            <a:off x="5257800" y="4953000"/>
            <a:ext cx="228600" cy="228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0" name="Rounded Rectangle 9"/>
          <p:cNvSpPr>
            <a:spLocks noChangeArrowheads="1"/>
          </p:cNvSpPr>
          <p:nvPr/>
        </p:nvSpPr>
        <p:spPr bwMode="auto">
          <a:xfrm>
            <a:off x="5257800" y="4457700"/>
            <a:ext cx="228600" cy="228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1" name="Rounded Rectangle 10"/>
          <p:cNvSpPr>
            <a:spLocks noChangeArrowheads="1"/>
          </p:cNvSpPr>
          <p:nvPr/>
        </p:nvSpPr>
        <p:spPr bwMode="auto">
          <a:xfrm>
            <a:off x="8229600" y="4953000"/>
            <a:ext cx="228600" cy="228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2" name="Rounded Rectangle 11"/>
          <p:cNvSpPr>
            <a:spLocks noChangeArrowheads="1"/>
          </p:cNvSpPr>
          <p:nvPr/>
        </p:nvSpPr>
        <p:spPr bwMode="auto">
          <a:xfrm>
            <a:off x="8229600" y="4419600"/>
            <a:ext cx="228600" cy="2667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8553" name="Straight Arrow Connector 4"/>
          <p:cNvCxnSpPr>
            <a:cxnSpLocks noChangeShapeType="1"/>
          </p:cNvCxnSpPr>
          <p:nvPr/>
        </p:nvCxnSpPr>
        <p:spPr bwMode="auto">
          <a:xfrm>
            <a:off x="5486400" y="4648200"/>
            <a:ext cx="27432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554" name="Straight Arrow Connector 14"/>
          <p:cNvCxnSpPr>
            <a:cxnSpLocks noChangeShapeType="1"/>
          </p:cNvCxnSpPr>
          <p:nvPr/>
        </p:nvCxnSpPr>
        <p:spPr bwMode="auto">
          <a:xfrm>
            <a:off x="5486400" y="5181600"/>
            <a:ext cx="27432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Poisoning</a:t>
            </a:r>
          </a:p>
        </p:txBody>
      </p:sp>
      <p:sp>
        <p:nvSpPr>
          <p:cNvPr id="110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9FFF246-7529-484B-AD97-9B4B6EC40E7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50181" name="Picture 6" descr="Attacks from ARP poisoning" title="Table 3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7546975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Poisoning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DNS poisoning</a:t>
            </a:r>
          </a:p>
          <a:p>
            <a:pPr lvl="1"/>
            <a:r>
              <a:rPr lang="en-US" altLang="en-US"/>
              <a:t>Domain Name System </a:t>
            </a:r>
          </a:p>
          <a:p>
            <a:pPr lvl="2"/>
            <a:r>
              <a:rPr lang="en-US" altLang="en-US"/>
              <a:t>The current basis for name resolution to IP address</a:t>
            </a:r>
          </a:p>
          <a:p>
            <a:pPr lvl="1"/>
            <a:r>
              <a:rPr lang="en-US" altLang="en-US"/>
              <a:t>DNS poisoning substitutes DNS addresses </a:t>
            </a:r>
          </a:p>
          <a:p>
            <a:pPr lvl="2"/>
            <a:r>
              <a:rPr lang="en-US" altLang="en-US"/>
              <a:t>redirect a computer to another device</a:t>
            </a:r>
          </a:p>
          <a:p>
            <a:r>
              <a:rPr lang="en-US" altLang="en-US"/>
              <a:t>Two locations for DNS poisoning</a:t>
            </a:r>
          </a:p>
          <a:p>
            <a:pPr lvl="1"/>
            <a:r>
              <a:rPr lang="en-US" altLang="en-US"/>
              <a:t>Local host table</a:t>
            </a:r>
          </a:p>
          <a:p>
            <a:pPr lvl="1"/>
            <a:r>
              <a:rPr lang="en-US" altLang="en-US"/>
              <a:t>External DNS server</a:t>
            </a:r>
          </a:p>
        </p:txBody>
      </p:sp>
      <p:sp>
        <p:nvSpPr>
          <p:cNvPr id="1126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7570F61-6A66-4ADF-84CF-13BECFCE81F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Poisoning</a:t>
            </a:r>
          </a:p>
        </p:txBody>
      </p:sp>
      <p:sp>
        <p:nvSpPr>
          <p:cNvPr id="1146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CAD19FA-0A6C-4E7A-9E02-54C8F987B60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14691" name="Picture 2" descr="C:\Users\Julie\Documents\DropBox\InstructorResources\Sec+\Figures\ch03\Figure 3-1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71600"/>
            <a:ext cx="6138863" cy="4629150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on Access Rights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Access rights</a:t>
            </a:r>
          </a:p>
          <a:p>
            <a:pPr lvl="1"/>
            <a:r>
              <a:rPr lang="en-US" altLang="en-US"/>
              <a:t>Privileges to access hardware and software resources that are granted to users</a:t>
            </a:r>
          </a:p>
          <a:p>
            <a:r>
              <a:rPr lang="en-US" altLang="en-US"/>
              <a:t>Two attacks that target access rights:</a:t>
            </a:r>
          </a:p>
          <a:p>
            <a:pPr lvl="1"/>
            <a:r>
              <a:rPr lang="en-US" altLang="en-US"/>
              <a:t>Privilege escalation</a:t>
            </a:r>
          </a:p>
          <a:p>
            <a:pPr lvl="1"/>
            <a:r>
              <a:rPr lang="en-US" altLang="en-US"/>
              <a:t>Transitive access</a:t>
            </a: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89BA47B-A141-420F-95A0-72B8B462A45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on Access Rights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Privilege escalation</a:t>
            </a:r>
          </a:p>
          <a:p>
            <a:pPr lvl="1"/>
            <a:r>
              <a:rPr lang="en-US" altLang="en-US"/>
              <a:t>Exploiting a software vulnerability to gain access to resources that the user normally would be restricted from accessing</a:t>
            </a:r>
          </a:p>
          <a:p>
            <a:r>
              <a:rPr lang="en-US" altLang="en-US"/>
              <a:t>Two types of privilege escalation:</a:t>
            </a:r>
          </a:p>
          <a:p>
            <a:pPr lvl="1"/>
            <a:r>
              <a:rPr lang="en-US" altLang="en-US"/>
              <a:t>When a lower privilege user accesses functions restricted to higher privilege users</a:t>
            </a:r>
          </a:p>
          <a:p>
            <a:pPr lvl="1"/>
            <a:r>
              <a:rPr lang="en-US" altLang="en-US"/>
              <a:t>When a user with restricted privilege accesses different restricted functions of a similar user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C15C75F-09D0-4BA3-B842-11BDEC9820F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on Access Rights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Transitive access</a:t>
            </a:r>
          </a:p>
          <a:p>
            <a:pPr lvl="1"/>
            <a:r>
              <a:rPr lang="en-US" altLang="en-US"/>
              <a:t>An attack involving a third party to gain access rights</a:t>
            </a:r>
          </a:p>
          <a:p>
            <a:pPr lvl="1"/>
            <a:r>
              <a:rPr lang="en-US" altLang="en-US"/>
              <a:t>Example: System 1 can access System 2, and because System 2 can access System 3, then System 1 can access System 3</a:t>
            </a:r>
          </a:p>
          <a:p>
            <a:pPr lvl="1"/>
            <a:r>
              <a:rPr lang="en-US" altLang="en-US"/>
              <a:t>Has to do with whose credentials should be used when accessing services</a:t>
            </a:r>
          </a:p>
          <a:p>
            <a:pPr lvl="2"/>
            <a:r>
              <a:rPr lang="en-US" altLang="en-US"/>
              <a:t>Different users have different access rights</a:t>
            </a: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8888A0C-7F86-4DD7-AD63-06E0E3FF1DB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Cross-Site Scripting (XSS)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72000"/>
          </a:xfrm>
        </p:spPr>
        <p:txBody>
          <a:bodyPr/>
          <a:lstStyle/>
          <a:p>
            <a:r>
              <a:rPr lang="en-US" altLang="en-US"/>
              <a:t>When victim visits injected Web site:</a:t>
            </a:r>
          </a:p>
          <a:p>
            <a:pPr lvl="1"/>
            <a:r>
              <a:rPr lang="en-US" altLang="en-US"/>
              <a:t>Malicious instructions are sent to victim’s browser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Some XSS attacks designed to steal info:</a:t>
            </a:r>
          </a:p>
          <a:p>
            <a:pPr lvl="1"/>
            <a:r>
              <a:rPr lang="en-US" altLang="en-US"/>
              <a:t>Retained by browser when visiting specific sites</a:t>
            </a:r>
          </a:p>
          <a:p>
            <a:pPr lvl="1"/>
            <a:endParaRPr lang="en-US" altLang="en-US"/>
          </a:p>
          <a:p>
            <a:r>
              <a:rPr lang="en-US" altLang="en-US"/>
              <a:t>An XSS attack requires a website meets two criteria:</a:t>
            </a:r>
          </a:p>
          <a:p>
            <a:pPr lvl="1"/>
            <a:r>
              <a:rPr lang="en-US" altLang="en-US"/>
              <a:t>Accepts user input without validating it</a:t>
            </a:r>
          </a:p>
          <a:p>
            <a:pPr lvl="1"/>
            <a:r>
              <a:rPr lang="en-US" altLang="en-US"/>
              <a:t>Uses input in a response in output to browser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BEA2DB4-AB0A-4F16-9883-F9DE2555EC31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Cross-Site Scripting (XSS)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DEF3C85-FB9F-4B3F-AD1A-F0B836FF0B8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2293" name="Picture 2" descr="Bookmark page that accepts user input" title="Figure 3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600200"/>
            <a:ext cx="5767388" cy="4241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Cross-Site Scripting (XSS)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0006389-2D47-4E63-AB0F-B1F04C7906D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3317" name="Picture 2" descr="Input used in responses&#10;" title="Figure 3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600200"/>
            <a:ext cx="5516563" cy="41878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Injection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72000"/>
          </a:xfrm>
        </p:spPr>
        <p:txBody>
          <a:bodyPr/>
          <a:lstStyle/>
          <a:p>
            <a:r>
              <a:rPr lang="en-US" altLang="en-US"/>
              <a:t>Targets SQL servers </a:t>
            </a:r>
          </a:p>
          <a:p>
            <a:pPr lvl="1"/>
            <a:r>
              <a:rPr lang="en-US" altLang="en-US"/>
              <a:t>injecting malicious commands into them</a:t>
            </a:r>
          </a:p>
          <a:p>
            <a:endParaRPr lang="en-US" altLang="en-US"/>
          </a:p>
          <a:p>
            <a:r>
              <a:rPr lang="en-US" altLang="en-US"/>
              <a:t>SQL (Structured Query Language)</a:t>
            </a:r>
          </a:p>
          <a:p>
            <a:pPr lvl="1"/>
            <a:r>
              <a:rPr lang="en-US" altLang="en-US"/>
              <a:t>Used to manipulate data in relational database</a:t>
            </a:r>
          </a:p>
          <a:p>
            <a:pPr lvl="1"/>
            <a:endParaRPr lang="en-US" altLang="en-US"/>
          </a:p>
          <a:p>
            <a:r>
              <a:rPr lang="en-US" altLang="en-US"/>
              <a:t>Forgotten password example:</a:t>
            </a:r>
          </a:p>
          <a:p>
            <a:pPr lvl="1"/>
            <a:r>
              <a:rPr lang="en-US" altLang="en-US"/>
              <a:t>Attacker enters incorrectly formatted e-mail address</a:t>
            </a:r>
          </a:p>
          <a:p>
            <a:pPr lvl="1"/>
            <a:r>
              <a:rPr lang="en-US" altLang="en-US"/>
              <a:t>Response lets attacker know ifinput is being validated</a:t>
            </a:r>
          </a:p>
          <a:p>
            <a:pPr lvl="1"/>
            <a:endParaRPr lang="en-US" alt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5DEFF5B-A0B9-4EB6-9A28-0962222EE9A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Injection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Forgotten password example (cont</a:t>
            </a:r>
            <a:r>
              <a:rPr lang="ja-JP" altLang="en-US"/>
              <a:t>’</a:t>
            </a:r>
            <a:r>
              <a:rPr lang="en-US" altLang="ja-JP"/>
              <a:t>d.):</a:t>
            </a:r>
          </a:p>
          <a:p>
            <a:pPr lvl="1"/>
            <a:r>
              <a:rPr lang="en-US" altLang="en-US"/>
              <a:t>Attacker enters email field in SQL statement</a:t>
            </a:r>
          </a:p>
          <a:p>
            <a:pPr lvl="1"/>
            <a:r>
              <a:rPr lang="en-US" altLang="en-US"/>
              <a:t>Statement is processed by the database</a:t>
            </a:r>
          </a:p>
          <a:p>
            <a:pPr lvl="1"/>
            <a:r>
              <a:rPr lang="en-US" altLang="en-US"/>
              <a:t>Example statement: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SELECT fieldlist FROM table WHERE field = 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>
                <a:latin typeface="Courier New" pitchFamily="49" charset="0"/>
                <a:cs typeface="Courier New" pitchFamily="49" charset="0"/>
              </a:rPr>
              <a:t>whatever</a:t>
            </a:r>
            <a:r>
              <a:rPr lang="ja-JP" altLang="en-US" b="1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>
                <a:latin typeface="Courier New" pitchFamily="49" charset="0"/>
                <a:cs typeface="Courier New" pitchFamily="49" charset="0"/>
              </a:rPr>
              <a:t> or </a:t>
            </a:r>
            <a:r>
              <a:rPr lang="ja-JP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ja-JP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altLang="ja-JP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/>
              <a:t>Result: All user email addresses will be displayed</a:t>
            </a: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605567D-B9EA-4DB3-A153-236290D1936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3780</Words>
  <Application>Microsoft Office PowerPoint</Application>
  <PresentationFormat>On-screen Show (4:3)</PresentationFormat>
  <Paragraphs>745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PGothic</vt:lpstr>
      <vt:lpstr>MS PGothic</vt:lpstr>
      <vt:lpstr>Arial</vt:lpstr>
      <vt:lpstr>Courier New</vt:lpstr>
      <vt:lpstr>Times New Roman</vt:lpstr>
      <vt:lpstr>Default Design</vt:lpstr>
      <vt:lpstr>3_Default Design</vt:lpstr>
      <vt:lpstr>Application Attacks</vt:lpstr>
      <vt:lpstr>Server-Side Web Application Attacks</vt:lpstr>
      <vt:lpstr>Server-Side Web Application Attacks</vt:lpstr>
      <vt:lpstr>Cross-Site Scripting (XSS)</vt:lpstr>
      <vt:lpstr>Cross-Site Scripting (XSS)</vt:lpstr>
      <vt:lpstr>Cross-Site Scripting (XSS)</vt:lpstr>
      <vt:lpstr>Cross-Site Scripting (XSS)</vt:lpstr>
      <vt:lpstr>SQL Injection</vt:lpstr>
      <vt:lpstr>SQL Injection</vt:lpstr>
      <vt:lpstr>XML Injection</vt:lpstr>
      <vt:lpstr>XML Injection</vt:lpstr>
      <vt:lpstr>  Directory Traversal/ Command Injection  </vt:lpstr>
      <vt:lpstr>Directory Traversal Attack</vt:lpstr>
      <vt:lpstr>Directory Traversal/ Command Injection</vt:lpstr>
      <vt:lpstr>Directory Traversal/ Command Injection</vt:lpstr>
      <vt:lpstr>Client-Side Application Attacks</vt:lpstr>
      <vt:lpstr>Client-Side Attacks</vt:lpstr>
      <vt:lpstr>Client-Side Attacks</vt:lpstr>
      <vt:lpstr>Client-Side Attacks</vt:lpstr>
      <vt:lpstr>Client-Side Attacks</vt:lpstr>
      <vt:lpstr>Client-Side Attacks</vt:lpstr>
      <vt:lpstr>Client-Side Attacks </vt:lpstr>
      <vt:lpstr>Client-Side Attacks</vt:lpstr>
      <vt:lpstr>Client-Side Attacks</vt:lpstr>
      <vt:lpstr>Client-Side Attacks</vt:lpstr>
      <vt:lpstr>Client-Side Attacks</vt:lpstr>
      <vt:lpstr>Impartial Overflow Attacks</vt:lpstr>
      <vt:lpstr>Impartial Overflow Attacks</vt:lpstr>
      <vt:lpstr>Impartial Overflow Attacks</vt:lpstr>
      <vt:lpstr>Impartial Overflow Attacks</vt:lpstr>
      <vt:lpstr>Networking-Based Attacks</vt:lpstr>
      <vt:lpstr>Denial of Service (DoS)</vt:lpstr>
      <vt:lpstr>Denial of Service (DoS)</vt:lpstr>
      <vt:lpstr>Denial of Service (DoS)</vt:lpstr>
      <vt:lpstr>Denial of Service (DoS)</vt:lpstr>
      <vt:lpstr>Denial of Service (DoS)</vt:lpstr>
      <vt:lpstr>Interception</vt:lpstr>
      <vt:lpstr>Interception</vt:lpstr>
      <vt:lpstr>Interception</vt:lpstr>
      <vt:lpstr>Poisoning</vt:lpstr>
      <vt:lpstr>Poisoning</vt:lpstr>
      <vt:lpstr>Poisoning</vt:lpstr>
      <vt:lpstr>Poisoning</vt:lpstr>
      <vt:lpstr>Poisoning</vt:lpstr>
      <vt:lpstr>Attacks on Access Rights</vt:lpstr>
      <vt:lpstr>Attacks on Access Rights</vt:lpstr>
      <vt:lpstr>Attacks on Access 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367</cp:revision>
  <dcterms:created xsi:type="dcterms:W3CDTF">2002-09-27T23:29:22Z</dcterms:created>
  <dcterms:modified xsi:type="dcterms:W3CDTF">2018-12-11T04:09:40Z</dcterms:modified>
</cp:coreProperties>
</file>