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51"/>
  </p:notesMasterIdLst>
  <p:handoutMasterIdLst>
    <p:handoutMasterId r:id="rId52"/>
  </p:handoutMasterIdLst>
  <p:sldIdLst>
    <p:sldId id="625" r:id="rId3"/>
    <p:sldId id="629" r:id="rId4"/>
    <p:sldId id="673" r:id="rId5"/>
    <p:sldId id="672" r:id="rId6"/>
    <p:sldId id="674" r:id="rId7"/>
    <p:sldId id="675" r:id="rId8"/>
    <p:sldId id="676" r:id="rId9"/>
    <p:sldId id="677" r:id="rId10"/>
    <p:sldId id="630" r:id="rId11"/>
    <p:sldId id="631" r:id="rId12"/>
    <p:sldId id="634" r:id="rId13"/>
    <p:sldId id="687" r:id="rId14"/>
    <p:sldId id="626" r:id="rId15"/>
    <p:sldId id="678" r:id="rId16"/>
    <p:sldId id="679" r:id="rId17"/>
    <p:sldId id="639" r:id="rId18"/>
    <p:sldId id="688" r:id="rId19"/>
    <p:sldId id="642" r:id="rId20"/>
    <p:sldId id="627" r:id="rId21"/>
    <p:sldId id="643" r:id="rId22"/>
    <p:sldId id="644" r:id="rId23"/>
    <p:sldId id="645" r:id="rId24"/>
    <p:sldId id="647" r:id="rId25"/>
    <p:sldId id="649" r:id="rId26"/>
    <p:sldId id="689" r:id="rId27"/>
    <p:sldId id="680" r:id="rId28"/>
    <p:sldId id="681" r:id="rId29"/>
    <p:sldId id="650" r:id="rId30"/>
    <p:sldId id="652" r:id="rId31"/>
    <p:sldId id="628" r:id="rId32"/>
    <p:sldId id="653" r:id="rId33"/>
    <p:sldId id="682" r:id="rId34"/>
    <p:sldId id="683" r:id="rId35"/>
    <p:sldId id="660" r:id="rId36"/>
    <p:sldId id="661" r:id="rId37"/>
    <p:sldId id="662" r:id="rId38"/>
    <p:sldId id="684" r:id="rId39"/>
    <p:sldId id="663" r:id="rId40"/>
    <p:sldId id="664" r:id="rId41"/>
    <p:sldId id="665" r:id="rId42"/>
    <p:sldId id="666" r:id="rId43"/>
    <p:sldId id="667" r:id="rId44"/>
    <p:sldId id="668" r:id="rId45"/>
    <p:sldId id="669" r:id="rId46"/>
    <p:sldId id="685" r:id="rId47"/>
    <p:sldId id="686" r:id="rId48"/>
    <p:sldId id="690" r:id="rId49"/>
    <p:sldId id="69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869" autoAdjust="0"/>
  </p:normalViewPr>
  <p:slideViewPr>
    <p:cSldViewPr>
      <p:cViewPr varScale="1">
        <p:scale>
          <a:sx n="75" d="100"/>
          <a:sy n="75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403DE9A-C347-4E79-B2E8-312933396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61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72AB5D6-8CED-4EBB-B449-48D77D815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5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the Host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Securing the host involves: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Protecting the physical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Securing the operating system (OS)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Using antimalware software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F848CA-8DD5-4C63-8F1C-28E41BC500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1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Recommended key management procedures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Inspect locks regularly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Issue keys only to authorized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Keep track of issued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Master keys should not have identifying marks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unused keys in a safe place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Establish a procedure to monitor use of locks and keys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Mark master keys with “Do Not Duplicate”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Change locks after key loss or theft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2AF65D-FE1F-43B1-8322-15E8FDFC3EC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25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Proximity Readers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Uses an object (physical token) to identify persons with authorization to access an area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 badge emits a signal identifying the owner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Proximity reader receives signal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ID badges that can be detected by a proximity reader are often fitted with RFID tags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Badge can remain in bearer’s pocket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3FF317-F852-4E2F-A751-80605CDDE18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37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Internal Physical Access Security</a:t>
            </a:r>
          </a:p>
          <a:p>
            <a:endParaRPr lang="en-US" altLang="en-US"/>
          </a:p>
          <a:p>
            <a:r>
              <a:rPr lang="en-US" altLang="en-US"/>
              <a:t>Figure 4-4  RFID tag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F9CC12-8706-4991-918A-F887352A257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1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 list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Record of individuals who have permission to enter secure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Records time they entered and left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Mantrap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Separates a secured from a nonsecured area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Device monitors and controls two interlocking doors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Only one door may open at any time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6C3637-659A-4455-A118-93B3F7DF960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5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Internal Physical Access Security</a:t>
            </a:r>
          </a:p>
          <a:p>
            <a:endParaRPr lang="en-US" altLang="en-US"/>
          </a:p>
          <a:p>
            <a:r>
              <a:rPr lang="en-US" altLang="en-US"/>
              <a:t>Figure 4-5  Mantrap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A4E754-BC35-4301-9129-9BCAE614F01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33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Protected Distribution Systems (PDS)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system of cable conduits used to protect classified information that is being transmitted between two secure areas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Created by the U.S. Department of Defense (DOD)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types of PDS: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Hardened carrier PDS - conduit constructed of special electrical metallic tubing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Alarm carrier PDS - specialized optical fibers in the conduit that sense acoustic vibrations that occur when an intruder attempts to gain access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5C1AF9-5633-4D37-9FB8-64F9519ACAA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4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Hardware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Hardware security - the physical security protecting the hardware of the host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portable devices have a steel bracket security slot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cable lock can be inserted into slot and secured to device and a cable connected to the lock  can be secured to a desk or chair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Locking cabinets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prewired for power and network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 devices to charge while stored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BC7268-D551-4FF1-9CE7-9C2D404FFA2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09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Hardware Security</a:t>
            </a:r>
          </a:p>
          <a:p>
            <a:endParaRPr lang="en-US" altLang="en-US"/>
          </a:p>
          <a:p>
            <a:r>
              <a:rPr lang="en-US" altLang="en-US"/>
              <a:t>Figure 4-7  Cable lock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8037D0-B50F-4AC5-8F43-A391BBC9DC4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9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the Operating System Software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Five-step process for protecting operating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1. Develop the security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2. Perform host software baselining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3. Configure operating system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4. Deploy and manage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5. Implement patch management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38AB68-E9D6-4D63-9F6E-F065A79213F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666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</a:t>
            </a:r>
            <a:r>
              <a:rPr lang="en-US" altLang="en-US"/>
              <a:t>11 AM class 1-30-17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Securing the Operating System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Develop the security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policy - a document(s) that clearly define organization’s defense mechanisms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Perform host software baselining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Baseline - the standard or checklist against which systems can be evaluated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Configuration settings that are used for each computer in the organization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806BF4-6782-4957-B381-0B5CBE275486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9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control - any device or process that is used to reduce risk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Two levels of security controls: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Administrative controls - processes for developing and ensuring that policies and procedures are carried out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Technical controls - controls that are carried out or managed by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There are five subtypes of controls (sometimes called activity phase controls) described on the following slide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B41B2E-319F-4660-96B4-D9E9AC81204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284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 AM 1/30/17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Securing the Operating System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Configure operating system security and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Modern OSs have hundreds of different security settings that can be manipulated to conform to the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Typical configuration baseline would include: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Changing insecure default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Eliminating unnecessary software, services, protocols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Enabling security features such as a firewall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544BD4-9A9D-4517-926C-3B01302D849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385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End</a:t>
            </a:r>
            <a:r>
              <a:rPr lang="en-US" altLang="en-US" baseline="0" dirty="0"/>
              <a:t> of class 10 AM and 11 AM 9/19/16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baseline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Deploy and Manage Security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Tools to automate the process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template - collections of security configuration settings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Group policy - Windows feature providing centralized computer management; a single configuration may be deployed to many users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37AE8C-1073-4071-8C85-B30217EF57B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2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the Operating System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Implement 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Operating systems have increased in size and complexity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New attack tools have made secure functions vulnerable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Security patch </a:t>
            </a:r>
            <a:r>
              <a:rPr lang="en-US" altLang="en-US" dirty="0"/>
              <a:t>- software security update to repair discovered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Hotfix</a:t>
            </a:r>
            <a:r>
              <a:rPr lang="en-US" altLang="en-US" dirty="0"/>
              <a:t> - addresses specific customer situation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Service pack </a:t>
            </a:r>
            <a:r>
              <a:rPr lang="en-US" altLang="en-US" dirty="0"/>
              <a:t>- accumulates security updates and additional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2AAE4D-8300-402F-B44F-5082A82E41E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4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the Operating System Software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Patches can sometimes create new problems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Vendor should thoroughly test before deploying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Automated patch update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Manage patches locally rather than rely on vendor’s online update service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Advantages of automated patch update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Administrators can force updates to install by specific date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Administrators can approve updates for “detection” only; allows them to see which computers will require the update without actually installing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1684BE-4815-4BB6-BFCA-28269588DF8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9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Securing the Operating System Software</a:t>
            </a:r>
          </a:p>
          <a:p>
            <a:endParaRPr lang="en-US" altLang="en-US"/>
          </a:p>
          <a:p>
            <a:r>
              <a:rPr lang="en-US" altLang="en-US"/>
              <a:t>Advantages of automated patch update service (cont’d)</a:t>
            </a:r>
          </a:p>
          <a:p>
            <a:pPr lvl="1"/>
            <a:r>
              <a:rPr lang="en-US" altLang="en-US"/>
              <a:t>Downloading patches from a local server instead of using the vendor’s online update service can save bandwidth and time</a:t>
            </a:r>
          </a:p>
          <a:p>
            <a:pPr lvl="1"/>
            <a:r>
              <a:rPr lang="en-US" altLang="en-US"/>
              <a:t>Specific types of updates that the organization does not test can be automatically installed </a:t>
            </a:r>
          </a:p>
          <a:p>
            <a:pPr lvl="1"/>
            <a:r>
              <a:rPr lang="en-US" altLang="en-US"/>
              <a:t>Users cannot disable or circumvent updates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22C8E6-8233-4872-8E08-9D06904FEF63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587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Securing the Operating System Software</a:t>
            </a:r>
          </a:p>
          <a:p>
            <a:endParaRPr lang="en-US" altLang="en-US"/>
          </a:p>
          <a:p>
            <a:r>
              <a:rPr lang="en-US" altLang="en-US"/>
              <a:t>Figure 4-8  Automatic patch update service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AD48A7-F5FD-413C-ACA9-EA2B203A911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Securing the Operating System Software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Through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OS hardening </a:t>
            </a:r>
            <a:r>
              <a:rPr lang="en-US" altLang="en-US" dirty="0"/>
              <a:t>- tightening security during the design and coding of the OS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Trusted OS </a:t>
            </a:r>
            <a:r>
              <a:rPr lang="en-US" altLang="en-US" dirty="0"/>
              <a:t>- an OS that has been designed through OS hardening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Table 4-4  OS hardening techniques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52B6E69-0D39-4C88-AB76-4D26AC185BE4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4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Securing with Antimalware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Third-party antimalware software packages can provide added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Antimalware software includes: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Antivirus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Antispam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Popup blockers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Antispyware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Host-based firewalls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48BD180-D3A8-4115-8172-56AA1522CF42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35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Antivirus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Antivirus (AV) </a:t>
            </a:r>
            <a:r>
              <a:rPr lang="en-US" altLang="en-US" dirty="0"/>
              <a:t>- Software that examines a computer for infections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Scans new documents that might contain viruses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Searches for known virus patterns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Weakness of anti-virus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Vendor must continually search for new viruses, update and distribute signature files to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Alternative approach: </a:t>
            </a:r>
            <a:r>
              <a:rPr lang="en-US" altLang="en-US" i="1" dirty="0"/>
              <a:t>code emulation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Questionable code is executed in virtual environment to determine if it is a virus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2D1151-56B9-4106-8A00-216C8D15CF2F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55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Antispam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Spammers can distribute malware through email attachments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 can be used for social engineering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Spam filtering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Bayesian filtering - divides email messages into two piles: spam and nonspam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 a list of approved and nonapproved senders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Blacklist - nonapproved senders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Whitelist - approved senders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Blocking certain file attachment types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19CC3E-2220-4AEC-80CF-D0DB0D3B41FC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Securing Devices</a:t>
            </a:r>
          </a:p>
          <a:p>
            <a:endParaRPr lang="en-US" altLang="en-US"/>
          </a:p>
          <a:p>
            <a:r>
              <a:rPr lang="en-US" altLang="en-US"/>
              <a:t>Table 4-1  Activity phase controls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98D024-8A1D-4284-9D29-9937DCAC05D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509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Pop-up Blockers and Antispyware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Pop-up </a:t>
            </a:r>
            <a:r>
              <a:rPr lang="en-US" altLang="en-US" dirty="0"/>
              <a:t>- small window appearing over Web site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 created by advertisers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Pop-up blockers </a:t>
            </a:r>
            <a:r>
              <a:rPr lang="en-US" altLang="en-US" dirty="0"/>
              <a:t>- a separate program as part of anti-spyware package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Incorporated within a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Allows user to limit or block most pop-ups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Alert can be displayed in the browser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Gives user option to display pop-up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Antispyware</a:t>
            </a:r>
            <a:r>
              <a:rPr lang="en-US" altLang="en-US" dirty="0"/>
              <a:t> - helps prevent computers from becoming infected by different types of spyware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B9319F-D7AE-499E-AEB0-6E80BF421196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992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11 AM 2/1/17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Host</a:t>
            </a:r>
            <a:r>
              <a:rPr lang="en-US" altLang="en-US" dirty="0"/>
              <a:t>-Based Firewalls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Firewall - designed to prevent malicious packets from entering or leaving computers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Sometimes called a packet filter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May be hardware or software-based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Host-based software firewall - runs as a program on local system to protect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Application-based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33A4FE-6BD5-4AA7-B21D-45A2EB1F9F1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67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End of class 10 AM 2/1/17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Securing Static Environments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Static environment </a:t>
            </a:r>
            <a:r>
              <a:rPr lang="en-US" altLang="en-US" dirty="0"/>
              <a:t>- devices in which additional hardware cannot easily be added or attached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Common devices in this category: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Embedded system - a computer system with a dedicated function within a larger electrical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Game consoles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Smartphones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Mainframes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In-vehicle computer systems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SCADA (supervisory control and data acquisition)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5C6E6F1-9E2F-47D6-81A5-8D37CB33607D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70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End of class 9/21/16 10 and 11 AM</a:t>
            </a:r>
          </a:p>
          <a:p>
            <a:r>
              <a:rPr lang="en-US" altLang="en-US" dirty="0"/>
              <a:t>Securing Static Environments</a:t>
            </a:r>
          </a:p>
          <a:p>
            <a:endParaRPr lang="en-US" altLang="en-US" dirty="0"/>
          </a:p>
          <a:p>
            <a:r>
              <a:rPr lang="en-US" altLang="en-US" dirty="0"/>
              <a:t>Table 4-5  Static environment defense methods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2E309BC-1C90-4C37-B0A8-9D1ECA75DA88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52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Besides protecting OS software on hosts, there is a need to protect applications that run on these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Aspects of application security: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 development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 hardening  and patch management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E02FAD-F387-4F86-94BC-8B7F8922B333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537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Security for applications must be considered through all phases of development cycle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 configuration baselines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environment settings can establish a secure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Includes each development system, build system, and test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Must include system and network configurations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991002-BD8E-4671-9ECF-85CDA00A86EB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61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Secure coding concepts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Coding standards increase applications’ consistency, reliability, and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Coding standards allow developers to quickly understand and work with code that has been developed by different members of a team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Coding standards useful in code review process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of a coding standard: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use a </a:t>
            </a:r>
            <a:r>
              <a:rPr lang="en-US" altLang="en-US" b="1" dirty="0"/>
              <a:t>wrapper function </a:t>
            </a:r>
            <a:r>
              <a:rPr lang="en-US" altLang="en-US" dirty="0"/>
              <a:t>(a substitute for a regular function used in testing) to write error-checking routines for preexisting system functions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1DD7E3-01EA-47E5-BDE7-4B477630813C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899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Development Security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Errors and Exception Handling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Errors - faults that occur while application is running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Response to the user should be based on the error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application should be coded so that each error is “caught” and effectively handled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Improper error handling in an application can lead to application failure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EC257-0452-4246-B28E-37438340498D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49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following may indicate potential error-handling issues: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Failure to check return codes or handle exceptions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Improper checking of exceptions or return codes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Handling all return codes or exceptions in the same manner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Error information that divulges potentially sensitive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Fuzz testing (fuzzing) </a:t>
            </a:r>
            <a:r>
              <a:rPr lang="en-US" altLang="en-US" dirty="0"/>
              <a:t>- a software testing technique that deliberately provides invalid, unexpected, or random data as inputs to a program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860A8A-B2BA-4706-934A-B7DCECDEF290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55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Input Validation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specific type of error handling is verifying responses that the user makes to the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Improper verification is the cause for XSS, SQL, or XML injection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Cross-site request forgery (XSRF) </a:t>
            </a:r>
            <a:r>
              <a:rPr lang="en-US" altLang="en-US" dirty="0"/>
              <a:t>- an attack that uses the user’s web browser settings to impersonate the user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To prevent cross-site scripting, the program should trap for these user responses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A2EAB0-3129-4E11-9282-99F03F9E76AA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8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External Perimeter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External perimeter defenses are designed to restrict access to equipment areas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type of defense includes: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Barriers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guards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Motion detection devices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63A4DB-4B35-4C91-975B-32260487D5E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94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class 10 AM</a:t>
            </a:r>
            <a:r>
              <a:rPr lang="en-US" altLang="en-US" baseline="0" dirty="0"/>
              <a:t>  11 AM  9/26</a:t>
            </a:r>
          </a:p>
          <a:p>
            <a:pPr>
              <a:defRPr/>
            </a:pPr>
            <a:endParaRPr lang="en-US" altLang="en-US" baseline="0"/>
          </a:p>
          <a:p>
            <a:pPr>
              <a:defRPr/>
            </a:pPr>
            <a:r>
              <a:rPr lang="en-US" altLang="en-US"/>
              <a:t>Application </a:t>
            </a:r>
            <a:r>
              <a:rPr lang="en-US" altLang="en-US" dirty="0"/>
              <a:t>Development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Input validation generally uses the server to perform the validation (server-side validation)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It is possible to have the client perform the validation (client-side validation)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 client-side validation all input validations and error recovery procedures are performed by the user’s web browser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 approach to preventing SQL injection attacks is avoid using SQL 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NoSQL</a:t>
            </a:r>
            <a:r>
              <a:rPr lang="en-US" altLang="en-US" dirty="0"/>
              <a:t> - a nonrelational database that is better tuned for accessing large data sets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69D751-3D64-469B-ABF9-20A35FB4F479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4053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Hardening and Patch Management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 hardening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Intended to prevent attackers from exploiting vulnerabilities in software applications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Table 4-6  Attacks based on application vulnerabilities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E2A6D5-9BA9-427E-87C5-5FBDE4D64E39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691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Application Hardening and Patch Management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Patch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Rare until recently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Users were unaware of the existence of patches or where to acquire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application patch management systems are being developed to patch vulnerabilities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106961-250B-4AE6-9DBC-46D2B08E6561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798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Data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Work today involves electronic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must flow freely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security is important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Big Data </a:t>
            </a:r>
            <a:r>
              <a:rPr lang="en-US" altLang="en-US" dirty="0"/>
              <a:t>- refers to a collection of data sets so large and complex that it becomes difficult to process using traditional data processing apps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Data loss prevention (DLP)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System of security tools used to recognize and identify critical data and ensure it is protected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Goal: protect data from unauthorized users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4ABBB5-83CE-4D9E-89DA-1946F2533AF3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485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DLP examines data as it resides in any of three states: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Data in use </a:t>
            </a:r>
            <a:r>
              <a:rPr lang="en-US" altLang="en-US" dirty="0"/>
              <a:t>(example: creating a report from a computer)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Data in-transit </a:t>
            </a:r>
            <a:r>
              <a:rPr lang="en-US" altLang="en-US" dirty="0"/>
              <a:t>(data being transmitted)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Data at rest </a:t>
            </a:r>
            <a:r>
              <a:rPr lang="en-US" altLang="en-US" dirty="0"/>
              <a:t>(data that is stored on electronic media)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2880A4-A491-48C5-A226-9C0A79D0E991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038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Most DLP systems use </a:t>
            </a:r>
            <a:r>
              <a:rPr lang="en-US" altLang="en-US" i="1" dirty="0"/>
              <a:t>content inspection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security analysis of the transaction within its approved context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Looks at security level of data, who is requesting it, where the data is stored, when it was requested, and where it is going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DLP systems can also use </a:t>
            </a:r>
            <a:r>
              <a:rPr lang="en-US" altLang="en-US" i="1" dirty="0"/>
              <a:t>index matching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Documents that have been identified as needing protection are analyzed by DLP and complex computations are conducted based on the analysis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F9D619-DB8A-42DC-A01C-095D675D120F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079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Securing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Three types of DLP sensors: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DLP network sensors </a:t>
            </a:r>
            <a:r>
              <a:rPr lang="en-US" altLang="en-US" dirty="0"/>
              <a:t>- installed on the perimeter of the network to protect data in-transit by monitoring all network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DLP storage sensors </a:t>
            </a:r>
            <a:r>
              <a:rPr lang="en-US" altLang="en-US" dirty="0"/>
              <a:t>- designed to protect data at-rest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DLP agent sensors </a:t>
            </a:r>
            <a:r>
              <a:rPr lang="en-US" altLang="en-US" dirty="0"/>
              <a:t>- installed on each host device and protect data in-use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When a policy violation is detected by the DLP agent, it is reported back to the DLP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Different actions can then be taken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0B9602-98E3-42B8-973C-BD3936E13B8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9049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Securing Data</a:t>
            </a:r>
          </a:p>
          <a:p>
            <a:endParaRPr lang="en-US" altLang="en-US"/>
          </a:p>
          <a:p>
            <a:r>
              <a:rPr lang="en-US" altLang="en-US"/>
              <a:t>Figure 4-9  DLP architecture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98A05F-515D-4197-A8CC-A58C22200A8B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319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Securing Data</a:t>
            </a:r>
          </a:p>
          <a:p>
            <a:endParaRPr lang="en-US" altLang="en-US"/>
          </a:p>
          <a:p>
            <a:r>
              <a:rPr lang="en-US" altLang="en-US"/>
              <a:t>Figure 4-10  DLP report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22E43D-DA9A-4846-909C-9DD3AD9224D3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95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End of 10 </a:t>
            </a:r>
            <a:r>
              <a:rPr lang="en-US" altLang="en-US"/>
              <a:t>AM class 9/16/16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 dirty="0"/>
              <a:t>External Perimeter Defenses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Barriers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Fencing - usually a tall, permanent structure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Modern perimeter fences are equipped with other deterrents such as proper lighting and signage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Barricade - large concrete ones should be used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Guards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Human guards are considered active security elements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Video surveillance uses cameras to transmit a signal to a specific and limited set of receivers called closed circuit television (CCTV)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A31C31-7CB4-4BC2-B7BA-36116C924F1B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External Perimeter Defenses</a:t>
            </a:r>
          </a:p>
          <a:p>
            <a:endParaRPr lang="en-US" altLang="en-US"/>
          </a:p>
          <a:p>
            <a:r>
              <a:rPr lang="en-US" altLang="en-US"/>
              <a:t>Table 4-2  Fencing detergents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45E191-BAD1-4973-937D-53D4AC653D9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42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External Perimeter Defenses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Motion Detection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Determining an object’s change in position in relation to its surroundings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This movement usually generates an audible alarm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/>
              <a:t>Table 4-3  Motion detection methods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BF7985-0B7D-4788-B957-E08D20D2744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37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These protections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Hardware locks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Proximity readers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Access lists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Mantraps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Protected distribution systems for cabling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6AA247C-F163-4020-9688-2443A71C7195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Internal Physical Access Security</a:t>
            </a:r>
          </a:p>
          <a:p>
            <a:pPr>
              <a:defRPr/>
            </a:pP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Hardware locks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Standard keyed entry lock provides minimal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Deadbolt locks provide additional security and require that a key be used to both open and lock the door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Cipher locks are combination locks that use buttons that must be pushed in the proper sequence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Can be programmed to allow a certain individual’s code to be valid on specific dates and times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8D41CF-D7E4-4579-8ADE-AC4507BBC2B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6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E31609-1358-418D-A178-5F9C6AA74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58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69A43-2BCA-4496-8A96-5E9DDEB64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7F087-09F2-4895-A936-AD3EE26AC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F0C2C-BC11-47C9-B995-D68DDE785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243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01E2-D3D7-4816-B401-02619026D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8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4170-A670-4B3E-A6DE-38D800DCF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78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ED4D-5C0B-4802-9F14-CD56B197B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14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FAF49-BBCD-4942-BD7B-25E9C1748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6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8034-991A-44D1-A0E6-9AA2958C2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131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48527-D9D2-4745-939E-C3E6CFC2F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16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1BF7-3AFD-4337-BC60-5BC7065C8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3340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82E6DC68-6F5A-4875-BD2B-C25E0AEDD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534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B5C48-2E69-4AB4-8F0E-D5629F62F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761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EB0D-D5CB-4380-85A2-C6496A5C2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81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03360-C74F-4997-AB51-8F78D8E7D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B7F6-63D4-49BB-ACC3-D017A6024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04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A7A28-0935-4FCB-8E9B-0DC78865E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8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B7FA2-8A2C-4D28-B5CB-418B3BE159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3FB02-A3EE-436E-A066-FE9F19248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EFBF8-909B-4AD1-90B7-D6A68C171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8BE56-1321-4A5D-8D0E-D30A671DB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83B9A-AA06-41CF-AD5E-82520139C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FD8042-9C4C-4CEF-B593-2124E95A8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734C0449-6DBE-4024-946D-E823D60E2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Host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Securing the host involves: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Protecting the physical device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Securing the operating system (OS) software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antimalware software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2A5B82-DBBF-4F3D-9C40-B92D8C9C30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Physical Access Security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Recommended key management procedures</a:t>
            </a:r>
          </a:p>
          <a:p>
            <a:pPr lvl="1"/>
            <a:r>
              <a:rPr lang="en-US" altLang="en-US" dirty="0"/>
              <a:t>Inspect locks regularly</a:t>
            </a:r>
          </a:p>
          <a:p>
            <a:pPr lvl="1"/>
            <a:r>
              <a:rPr lang="en-US" altLang="en-US" dirty="0"/>
              <a:t>Issue keys only to authorized users</a:t>
            </a:r>
          </a:p>
          <a:p>
            <a:pPr lvl="1"/>
            <a:r>
              <a:rPr lang="en-US" altLang="en-US" dirty="0"/>
              <a:t>Keep track of issued keys</a:t>
            </a:r>
          </a:p>
          <a:p>
            <a:pPr lvl="1"/>
            <a:r>
              <a:rPr lang="en-US" altLang="en-US" dirty="0"/>
              <a:t>Master keys should not have identifying marks</a:t>
            </a:r>
          </a:p>
          <a:p>
            <a:pPr lvl="1"/>
            <a:r>
              <a:rPr lang="en-US" altLang="en-US" dirty="0"/>
              <a:t>Secure unused keys in a safe place</a:t>
            </a:r>
          </a:p>
          <a:p>
            <a:pPr lvl="1"/>
            <a:r>
              <a:rPr lang="en-US" altLang="en-US" dirty="0"/>
              <a:t>Establish a procedure to monitor use of locks and keys</a:t>
            </a:r>
          </a:p>
          <a:p>
            <a:pPr lvl="1"/>
            <a:r>
              <a:rPr lang="en-US" altLang="en-US" dirty="0"/>
              <a:t>Mark master keys with “Do Not Duplicate”</a:t>
            </a:r>
          </a:p>
          <a:p>
            <a:pPr lvl="1"/>
            <a:r>
              <a:rPr lang="en-US" altLang="en-US" dirty="0"/>
              <a:t>Change locks after key loss or theft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ED68D-ED8F-409A-AF38-BBA9219467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Internal Physical Access Security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Proximity Readers</a:t>
            </a:r>
          </a:p>
          <a:p>
            <a:pPr lvl="1"/>
            <a:r>
              <a:rPr lang="en-US" altLang="en-US" dirty="0"/>
              <a:t>Uses an object (physical token) to identify persons with authorization to access an area</a:t>
            </a:r>
          </a:p>
          <a:p>
            <a:pPr lvl="1"/>
            <a:endParaRPr lang="en-US" altLang="en-US" dirty="0"/>
          </a:p>
          <a:p>
            <a:pPr lvl="2"/>
            <a:r>
              <a:rPr lang="en-US" altLang="en-US" dirty="0"/>
              <a:t>ID badge emits a signal identifying the owner</a:t>
            </a:r>
          </a:p>
          <a:p>
            <a:pPr lvl="2"/>
            <a:r>
              <a:rPr lang="en-US" altLang="en-US" dirty="0"/>
              <a:t>Proximity reader receives signal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These badges are often fitted with RFID tags</a:t>
            </a:r>
          </a:p>
          <a:p>
            <a:pPr lvl="2"/>
            <a:r>
              <a:rPr lang="en-US" altLang="en-US" dirty="0"/>
              <a:t>Badge can remain in bearer’s pocket</a:t>
            </a:r>
          </a:p>
          <a:p>
            <a:pPr lvl="1"/>
            <a:endParaRPr lang="en-US" alt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73B5A1-7E99-442D-8B92-9B424B2ABB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Internal Physical Access Security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E8DC0-B98C-428E-BB66-800CF3BA3E0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18437" name="Picture 2" descr="RFID tag" title="Figure 4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676400"/>
            <a:ext cx="4737100" cy="41179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Physical Access Security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Access list</a:t>
            </a:r>
          </a:p>
          <a:p>
            <a:pPr lvl="1"/>
            <a:r>
              <a:rPr lang="en-US" altLang="en-US" dirty="0"/>
              <a:t>Record of individuals who have permission to enter secure area</a:t>
            </a:r>
          </a:p>
          <a:p>
            <a:pPr lvl="1"/>
            <a:r>
              <a:rPr lang="en-US" altLang="en-US" dirty="0"/>
              <a:t>Records time they entered and left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Mantrap</a:t>
            </a:r>
          </a:p>
          <a:p>
            <a:pPr lvl="1"/>
            <a:r>
              <a:rPr lang="en-US" altLang="en-US" dirty="0"/>
              <a:t>Separates secured area from unsecured area</a:t>
            </a:r>
          </a:p>
          <a:p>
            <a:pPr lvl="1"/>
            <a:r>
              <a:rPr lang="en-US" altLang="en-US" dirty="0"/>
              <a:t>Device monitors and controls two interlocking doors</a:t>
            </a:r>
          </a:p>
          <a:p>
            <a:pPr lvl="2"/>
            <a:r>
              <a:rPr lang="en-US" altLang="en-US" dirty="0"/>
              <a:t>Only one door may open at any time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4540C-90C2-4634-B4B2-1C384BDCF4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Physical Access Security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4EF83-6457-4F0D-A47E-053F669863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20485" name="Picture 6" descr="Mantrap" title="Figure 4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1524000"/>
            <a:ext cx="3736975" cy="47291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Physical Access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Protected Distribution Systems (</a:t>
            </a:r>
            <a:r>
              <a:rPr lang="en-US" altLang="en-US" dirty="0" err="1"/>
              <a:t>PDS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System of cable conduits used to protect classified info being transmitted between secure areas</a:t>
            </a:r>
          </a:p>
          <a:p>
            <a:pPr lvl="2"/>
            <a:r>
              <a:rPr lang="en-US" altLang="en-US" dirty="0"/>
              <a:t>Created by the U.S. Department of Defense (DOD)</a:t>
            </a:r>
          </a:p>
          <a:p>
            <a:pPr marL="9144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Two types of </a:t>
            </a:r>
            <a:r>
              <a:rPr lang="en-US" altLang="en-US" dirty="0" err="1"/>
              <a:t>PDS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Hardened carrier </a:t>
            </a:r>
            <a:r>
              <a:rPr lang="en-US" altLang="en-US" dirty="0" err="1"/>
              <a:t>PDS</a:t>
            </a:r>
            <a:r>
              <a:rPr lang="en-US" altLang="en-US" dirty="0"/>
              <a:t> - conduit constructed of special electrical metallic tubing</a:t>
            </a:r>
          </a:p>
          <a:p>
            <a:pPr lvl="2"/>
            <a:r>
              <a:rPr lang="en-US" altLang="en-US" dirty="0"/>
              <a:t>Alarm carrier </a:t>
            </a:r>
            <a:r>
              <a:rPr lang="en-US" altLang="en-US" dirty="0" err="1"/>
              <a:t>PDS</a:t>
            </a:r>
            <a:r>
              <a:rPr lang="en-US" altLang="en-US" dirty="0"/>
              <a:t> - specialized optical fibers in the conduit sense acoustic vibrations that occur when an intruder attempts to gain access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A4E1D-5450-41BB-A266-BC6BD512B9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Security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Hardware security - the physical security protecting the hardware of the host system</a:t>
            </a:r>
          </a:p>
          <a:p>
            <a:pPr lvl="1"/>
            <a:r>
              <a:rPr lang="en-US" altLang="en-US" dirty="0"/>
              <a:t>Most portable devices have a steel bracket security slot</a:t>
            </a:r>
          </a:p>
          <a:p>
            <a:pPr lvl="2"/>
            <a:r>
              <a:rPr lang="en-US" altLang="en-US" dirty="0"/>
              <a:t>Cable lock inserted into slot and secured to device</a:t>
            </a:r>
          </a:p>
          <a:p>
            <a:pPr lvl="2"/>
            <a:r>
              <a:rPr lang="en-US" altLang="en-US" dirty="0"/>
              <a:t>cable connected to the lock secured to a desk or chair</a:t>
            </a:r>
          </a:p>
          <a:p>
            <a:r>
              <a:rPr lang="en-US" altLang="en-US" dirty="0"/>
              <a:t>Locking cabinets</a:t>
            </a:r>
          </a:p>
          <a:p>
            <a:pPr lvl="1"/>
            <a:r>
              <a:rPr lang="en-US" altLang="en-US" dirty="0"/>
              <a:t>Can be prewired for power and network connections</a:t>
            </a:r>
          </a:p>
          <a:p>
            <a:pPr lvl="1"/>
            <a:r>
              <a:rPr lang="en-US" altLang="en-US" dirty="0"/>
              <a:t>Allow devices to charge while stored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446A8-01BC-4EA6-B237-4066BBA9AE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Security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929B2-E962-4F4B-B524-21E0B8681A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23557" name="Picture 2" descr="Cable lock" title="Figure 4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38400" y="1371600"/>
            <a:ext cx="4419600" cy="48196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Five-step process for protecting operating system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1. Develop the security policy</a:t>
            </a:r>
          </a:p>
          <a:p>
            <a:pPr lvl="1"/>
            <a:r>
              <a:rPr lang="en-US" altLang="en-US" dirty="0"/>
              <a:t>2. Perform host software </a:t>
            </a:r>
            <a:r>
              <a:rPr lang="en-US" altLang="en-US" dirty="0" err="1"/>
              <a:t>baselining</a:t>
            </a:r>
            <a:endParaRPr lang="en-US" altLang="en-US" dirty="0"/>
          </a:p>
          <a:p>
            <a:pPr lvl="1"/>
            <a:r>
              <a:rPr lang="en-US" altLang="en-US" dirty="0"/>
              <a:t>3. Configure operating system security settings</a:t>
            </a:r>
          </a:p>
          <a:p>
            <a:pPr lvl="1"/>
            <a:r>
              <a:rPr lang="en-US" altLang="en-US" dirty="0"/>
              <a:t>4. Deploy and manage security settings</a:t>
            </a:r>
          </a:p>
          <a:p>
            <a:pPr lvl="1"/>
            <a:r>
              <a:rPr lang="en-US" altLang="en-US" dirty="0"/>
              <a:t>5. Implement patch management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96CBD-816E-439A-B6F9-DDC0F6AA2C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Develop the security policy</a:t>
            </a:r>
          </a:p>
          <a:p>
            <a:pPr lvl="1"/>
            <a:r>
              <a:rPr lang="en-US" altLang="en-US" dirty="0"/>
              <a:t>Security policy – </a:t>
            </a:r>
          </a:p>
          <a:p>
            <a:pPr lvl="2"/>
            <a:r>
              <a:rPr lang="en-US" altLang="en-US" dirty="0"/>
              <a:t>document(s) that clearly define organization’s defense mechanisms</a:t>
            </a:r>
          </a:p>
          <a:p>
            <a:pPr lvl="2"/>
            <a:r>
              <a:rPr lang="en-US" altLang="en-US" dirty="0"/>
              <a:t>Every computer on the network must…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Perform host software </a:t>
            </a:r>
            <a:r>
              <a:rPr lang="en-US" altLang="en-US" dirty="0" err="1"/>
              <a:t>baselining</a:t>
            </a:r>
            <a:endParaRPr lang="en-US" altLang="en-US" dirty="0"/>
          </a:p>
          <a:p>
            <a:pPr lvl="1"/>
            <a:r>
              <a:rPr lang="en-US" altLang="en-US" dirty="0"/>
              <a:t>Baseline - the standard or checklist against which systems can be evaluated</a:t>
            </a:r>
          </a:p>
          <a:p>
            <a:pPr lvl="1"/>
            <a:r>
              <a:rPr lang="en-US" altLang="en-US" dirty="0"/>
              <a:t>Configuration settings that are used for each computer in the organization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C4E28-A830-4F48-BAF4-A9AD7F5DC5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Devices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control - any device or process that is used to reduce risk</a:t>
            </a:r>
          </a:p>
          <a:p>
            <a:r>
              <a:rPr lang="en-US" altLang="en-US" dirty="0"/>
              <a:t>Two levels of security controls:</a:t>
            </a:r>
          </a:p>
          <a:p>
            <a:pPr lvl="1"/>
            <a:r>
              <a:rPr lang="en-US" altLang="en-US" dirty="0"/>
              <a:t>Admin controls –</a:t>
            </a:r>
          </a:p>
          <a:p>
            <a:pPr lvl="2"/>
            <a:r>
              <a:rPr lang="en-US" altLang="en-US" dirty="0"/>
              <a:t>developing and ensuring that policies and procedures are carried out</a:t>
            </a:r>
          </a:p>
          <a:p>
            <a:pPr lvl="1"/>
            <a:r>
              <a:rPr lang="en-US" altLang="en-US" dirty="0"/>
              <a:t>Technical controls </a:t>
            </a:r>
          </a:p>
          <a:p>
            <a:pPr lvl="2"/>
            <a:r>
              <a:rPr lang="en-US" altLang="en-US" dirty="0"/>
              <a:t>controls that are carried out or managed by devices</a:t>
            </a:r>
          </a:p>
          <a:p>
            <a:r>
              <a:rPr lang="en-US" altLang="en-US" dirty="0"/>
              <a:t>There are five subtypes of controls (sometimes called activity phase controls)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4F367-C59F-4B1E-8095-6AA2570812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Configure operating system security and settings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Modern </a:t>
            </a:r>
            <a:r>
              <a:rPr lang="en-US" altLang="en-US" dirty="0" err="1"/>
              <a:t>OSs</a:t>
            </a:r>
            <a:r>
              <a:rPr lang="en-US" altLang="en-US" dirty="0"/>
              <a:t> have hundreds of different security settings that can be manipulated to conform to the baseline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Typical configuration baseline would include:</a:t>
            </a:r>
          </a:p>
          <a:p>
            <a:pPr lvl="2"/>
            <a:r>
              <a:rPr lang="en-US" altLang="en-US" dirty="0"/>
              <a:t>Changing insecure default settings</a:t>
            </a:r>
          </a:p>
          <a:p>
            <a:pPr lvl="2"/>
            <a:r>
              <a:rPr lang="en-US" altLang="en-US" dirty="0"/>
              <a:t>Eliminating unnecessary software, services, protocols</a:t>
            </a:r>
          </a:p>
          <a:p>
            <a:pPr lvl="2"/>
            <a:r>
              <a:rPr lang="en-US" altLang="en-US" dirty="0"/>
              <a:t>Enabling security features such as a firewall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E8148-72EC-4C25-B89F-34518133CB4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Deploy and Manage Security Settings</a:t>
            </a:r>
          </a:p>
          <a:p>
            <a:pPr lvl="1"/>
            <a:r>
              <a:rPr lang="en-US" altLang="en-US" dirty="0"/>
              <a:t>Tools to automate the process</a:t>
            </a:r>
          </a:p>
          <a:p>
            <a:pPr lvl="1"/>
            <a:endParaRPr lang="en-US" altLang="en-US" dirty="0"/>
          </a:p>
          <a:p>
            <a:pPr lvl="2"/>
            <a:r>
              <a:rPr lang="en-US" altLang="en-US" dirty="0"/>
              <a:t>Security template - collections of security configuration settings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Group policy - Windows feature provides centralized computer management; a single configuration may be deployed to many users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232C9-FB0E-4B72-BDEB-5BF6D25E7F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 Patch Management</a:t>
            </a:r>
          </a:p>
          <a:p>
            <a:pPr lvl="1"/>
            <a:r>
              <a:rPr lang="en-US" altLang="en-US" dirty="0"/>
              <a:t>OS’s increase in size and complexity</a:t>
            </a:r>
          </a:p>
          <a:p>
            <a:pPr lvl="1"/>
            <a:r>
              <a:rPr lang="en-US" altLang="en-US" dirty="0"/>
              <a:t>New attack tools make secure functions vulnerable</a:t>
            </a:r>
          </a:p>
          <a:p>
            <a:pPr lvl="1"/>
            <a:r>
              <a:rPr lang="en-US" altLang="en-US" b="1" dirty="0"/>
              <a:t>Security patch </a:t>
            </a:r>
            <a:r>
              <a:rPr lang="en-US" altLang="en-US" dirty="0"/>
              <a:t>- update to repair discovered vulnerabilities</a:t>
            </a:r>
          </a:p>
          <a:p>
            <a:pPr lvl="1"/>
            <a:r>
              <a:rPr lang="en-US" altLang="en-US" b="1" dirty="0"/>
              <a:t>Hotfix</a:t>
            </a:r>
            <a:r>
              <a:rPr lang="en-US" altLang="en-US" dirty="0"/>
              <a:t> - addresses specific customer situation</a:t>
            </a:r>
          </a:p>
          <a:p>
            <a:pPr lvl="1"/>
            <a:r>
              <a:rPr lang="en-US" altLang="en-US" b="1" dirty="0"/>
              <a:t>Service pack </a:t>
            </a:r>
            <a:r>
              <a:rPr lang="en-US" altLang="en-US" dirty="0"/>
              <a:t>- accumulates security updates and additional features</a:t>
            </a:r>
          </a:p>
          <a:p>
            <a:pPr lvl="1"/>
            <a:r>
              <a:rPr lang="en-US" altLang="en-US" dirty="0"/>
              <a:t>Patch Tuesday – </a:t>
            </a:r>
            <a:r>
              <a:rPr lang="en-US" altLang="en-US" dirty="0" err="1"/>
              <a:t>Micrsoft</a:t>
            </a:r>
            <a:r>
              <a:rPr lang="en-US" altLang="en-US" dirty="0"/>
              <a:t> releases security patches on 2</a:t>
            </a:r>
            <a:r>
              <a:rPr lang="en-US" altLang="en-US" baseline="30000" dirty="0"/>
              <a:t>nd</a:t>
            </a:r>
            <a:r>
              <a:rPr lang="en-US" altLang="en-US" dirty="0"/>
              <a:t> (sometimes 4</a:t>
            </a:r>
            <a:r>
              <a:rPr lang="en-US" altLang="en-US" baseline="30000" dirty="0"/>
              <a:t>th</a:t>
            </a:r>
            <a:r>
              <a:rPr lang="en-US" altLang="en-US" dirty="0"/>
              <a:t>) Tuesday each month</a:t>
            </a:r>
          </a:p>
          <a:p>
            <a:pPr lvl="1"/>
            <a:endParaRPr lang="en-US" altLang="en-US" dirty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67EA1-CF77-43A0-B2CD-EAAC7EEA56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Patches can create new problems</a:t>
            </a:r>
          </a:p>
          <a:p>
            <a:pPr lvl="1"/>
            <a:r>
              <a:rPr lang="en-US" altLang="en-US" dirty="0"/>
              <a:t>Thoroughly test before deploying</a:t>
            </a:r>
          </a:p>
          <a:p>
            <a:r>
              <a:rPr lang="en-US" altLang="en-US" i="1" dirty="0"/>
              <a:t>Automated patch update service</a:t>
            </a:r>
          </a:p>
          <a:p>
            <a:pPr lvl="1"/>
            <a:r>
              <a:rPr lang="en-US" altLang="en-US" dirty="0"/>
              <a:t>Manage patches locally </a:t>
            </a:r>
          </a:p>
          <a:p>
            <a:pPr lvl="1"/>
            <a:r>
              <a:rPr lang="en-US" altLang="en-US" dirty="0"/>
              <a:t>rather than rely on vendor’s online update service</a:t>
            </a:r>
          </a:p>
          <a:p>
            <a:r>
              <a:rPr lang="en-US" altLang="en-US" dirty="0"/>
              <a:t>Advantages of automated patch update service</a:t>
            </a:r>
          </a:p>
          <a:p>
            <a:pPr lvl="1"/>
            <a:r>
              <a:rPr lang="en-US" altLang="en-US" dirty="0"/>
              <a:t>Admins can force updates to install by specific date</a:t>
            </a:r>
          </a:p>
          <a:p>
            <a:pPr lvl="1"/>
            <a:r>
              <a:rPr lang="en-US" altLang="en-US" dirty="0"/>
              <a:t>Admins can approve updates for “detection</a:t>
            </a:r>
            <a:r>
              <a:rPr lang="en-US" altLang="en-US"/>
              <a:t>” only</a:t>
            </a:r>
          </a:p>
          <a:p>
            <a:pPr lvl="2"/>
            <a:r>
              <a:rPr lang="en-US" altLang="en-US"/>
              <a:t>allows </a:t>
            </a:r>
            <a:r>
              <a:rPr lang="en-US" altLang="en-US" dirty="0"/>
              <a:t>them to see which computers will require the update without actually installing it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8DC10-0C91-4801-B0AB-4C9D69677F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Advantages of automated patch update service (cont’d)</a:t>
            </a:r>
          </a:p>
          <a:p>
            <a:pPr lvl="1"/>
            <a:r>
              <a:rPr lang="en-US" altLang="en-US" dirty="0"/>
              <a:t>Downloading patches from a local server instead of using the vendor’s online update service can save bandwidth and time</a:t>
            </a:r>
          </a:p>
          <a:p>
            <a:pPr lvl="1"/>
            <a:r>
              <a:rPr lang="en-US" altLang="en-US" dirty="0"/>
              <a:t>Specific types of updates that the organization does not test can be automatically installed </a:t>
            </a:r>
          </a:p>
          <a:p>
            <a:pPr lvl="1"/>
            <a:r>
              <a:rPr lang="en-US" altLang="en-US" dirty="0"/>
              <a:t>Users cannot disable or circumvent updates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FAC45-39C2-40D2-ACC8-2A8BC85DCA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A597B-CFFC-4C06-82C7-939635BFBF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pic>
        <p:nvPicPr>
          <p:cNvPr id="31749" name="Picture 2" descr="Automatic patch update service" title="Figure 4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1600200"/>
            <a:ext cx="4627563" cy="447992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the Operating System Software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Through Design</a:t>
            </a:r>
          </a:p>
          <a:p>
            <a:pPr lvl="1"/>
            <a:r>
              <a:rPr lang="en-US" altLang="en-US" b="1" dirty="0"/>
              <a:t>OS hardening </a:t>
            </a:r>
            <a:r>
              <a:rPr lang="en-US" altLang="en-US" dirty="0"/>
              <a:t>- tightening security during the design and coding of the OS</a:t>
            </a:r>
          </a:p>
          <a:p>
            <a:pPr lvl="1"/>
            <a:r>
              <a:rPr lang="en-US" altLang="en-US" b="1" dirty="0"/>
              <a:t>Trusted OS </a:t>
            </a:r>
            <a:r>
              <a:rPr lang="en-US" altLang="en-US" dirty="0"/>
              <a:t>- an OS that has been designed through OS hardening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96468-AE5E-47EB-870E-3FC519A80B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32774" name="Picture 6" descr="OS hardening techniques" title="Table 4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77" y="3733800"/>
            <a:ext cx="831022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with Antimalware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Third-party antimalware software packages can provide added security</a:t>
            </a:r>
          </a:p>
          <a:p>
            <a:r>
              <a:rPr lang="en-US" altLang="en-US" dirty="0"/>
              <a:t>Antimalware software includes:</a:t>
            </a:r>
          </a:p>
          <a:p>
            <a:pPr lvl="1"/>
            <a:r>
              <a:rPr lang="en-US" altLang="en-US" dirty="0"/>
              <a:t>Antivirus</a:t>
            </a:r>
          </a:p>
          <a:p>
            <a:pPr lvl="1"/>
            <a:r>
              <a:rPr lang="en-US" altLang="en-US" dirty="0" err="1"/>
              <a:t>Antispam</a:t>
            </a:r>
            <a:endParaRPr lang="en-US" altLang="en-US" dirty="0"/>
          </a:p>
          <a:p>
            <a:pPr lvl="1"/>
            <a:r>
              <a:rPr lang="en-US" altLang="en-US" dirty="0"/>
              <a:t>Popup blockers</a:t>
            </a:r>
          </a:p>
          <a:p>
            <a:pPr lvl="1"/>
            <a:r>
              <a:rPr lang="en-US" altLang="en-US" dirty="0"/>
              <a:t>Antispyware</a:t>
            </a:r>
          </a:p>
          <a:p>
            <a:pPr lvl="1"/>
            <a:r>
              <a:rPr lang="en-US" altLang="en-US" dirty="0"/>
              <a:t>Host-based firewalls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4EEC9-BFAD-4BE5-84F7-0DFBA3A2C5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Antivirus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Antivirus (AV) </a:t>
            </a:r>
            <a:r>
              <a:rPr lang="en-US" altLang="en-US" dirty="0"/>
              <a:t>- Software that examines a computer for infections</a:t>
            </a:r>
          </a:p>
          <a:p>
            <a:pPr lvl="1"/>
            <a:r>
              <a:rPr lang="en-US" altLang="en-US" dirty="0"/>
              <a:t>Scans new documents that might contain viruses</a:t>
            </a:r>
          </a:p>
          <a:p>
            <a:pPr lvl="1"/>
            <a:r>
              <a:rPr lang="en-US" altLang="en-US" dirty="0"/>
              <a:t>Searches for known virus patterns</a:t>
            </a:r>
          </a:p>
          <a:p>
            <a:r>
              <a:rPr lang="en-US" altLang="en-US" dirty="0"/>
              <a:t>Weakness of anti-virus</a:t>
            </a:r>
          </a:p>
          <a:p>
            <a:pPr lvl="1"/>
            <a:r>
              <a:rPr lang="en-US" altLang="en-US" dirty="0"/>
              <a:t>Vendor must continually search for new viruses, update and distribute signature files to users</a:t>
            </a:r>
          </a:p>
          <a:p>
            <a:r>
              <a:rPr lang="en-US" altLang="en-US" dirty="0"/>
              <a:t>Alternative approach: </a:t>
            </a:r>
            <a:r>
              <a:rPr lang="en-US" altLang="en-US" i="1" dirty="0"/>
              <a:t>code emulation</a:t>
            </a:r>
          </a:p>
          <a:p>
            <a:pPr lvl="1"/>
            <a:r>
              <a:rPr lang="en-US" altLang="en-US" dirty="0"/>
              <a:t>Questionable code is executed in virtual environment to determine if it is a virus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00EA1-DF74-4C8A-895F-461579E7DEE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Antispam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Spammers can distribute malware through email attachments</a:t>
            </a:r>
          </a:p>
          <a:p>
            <a:r>
              <a:rPr lang="en-US" altLang="en-US" dirty="0"/>
              <a:t>Spam can be used for social engineering attacks</a:t>
            </a:r>
          </a:p>
          <a:p>
            <a:r>
              <a:rPr lang="en-US" altLang="en-US" dirty="0"/>
              <a:t>Spam filtering methods</a:t>
            </a:r>
          </a:p>
          <a:p>
            <a:pPr lvl="1"/>
            <a:r>
              <a:rPr lang="en-US" altLang="en-US" dirty="0"/>
              <a:t>Bayesian filtering - divides email messages into two piles: spam and </a:t>
            </a:r>
            <a:r>
              <a:rPr lang="en-US" altLang="en-US" dirty="0" err="1"/>
              <a:t>nonspam</a:t>
            </a:r>
            <a:endParaRPr lang="en-US" altLang="en-US" dirty="0"/>
          </a:p>
          <a:p>
            <a:pPr lvl="1"/>
            <a:r>
              <a:rPr lang="en-US" altLang="en-US" dirty="0"/>
              <a:t>Create a list of approved and </a:t>
            </a:r>
            <a:r>
              <a:rPr lang="en-US" altLang="en-US" dirty="0" err="1"/>
              <a:t>nonapproved</a:t>
            </a:r>
            <a:r>
              <a:rPr lang="en-US" altLang="en-US" dirty="0"/>
              <a:t> senders</a:t>
            </a:r>
          </a:p>
          <a:p>
            <a:pPr lvl="2"/>
            <a:r>
              <a:rPr lang="en-US" altLang="en-US" dirty="0"/>
              <a:t>Blacklist - </a:t>
            </a:r>
            <a:r>
              <a:rPr lang="en-US" altLang="en-US" dirty="0" err="1"/>
              <a:t>nonapproved</a:t>
            </a:r>
            <a:r>
              <a:rPr lang="en-US" altLang="en-US" dirty="0"/>
              <a:t> senders</a:t>
            </a:r>
          </a:p>
          <a:p>
            <a:pPr lvl="2"/>
            <a:r>
              <a:rPr lang="en-US" altLang="en-US" dirty="0"/>
              <a:t>Whitelist - approved senders</a:t>
            </a:r>
          </a:p>
          <a:p>
            <a:pPr lvl="1"/>
            <a:r>
              <a:rPr lang="en-US" altLang="en-US" dirty="0"/>
              <a:t>Blocking certain file attachment types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2A740-D628-4672-8EFC-D756D9A470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Devices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019B9-AF61-4E2F-B4DF-BEB69B1477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9221" name="Picture 6" descr="Activity phase controls" title="Table 4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5377" y="2057400"/>
            <a:ext cx="8952861" cy="33528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Pop-up Blockers and Antispyware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Pop-up </a:t>
            </a:r>
            <a:r>
              <a:rPr lang="en-US" altLang="en-US" dirty="0"/>
              <a:t>- small window appearing over Web site</a:t>
            </a:r>
          </a:p>
          <a:p>
            <a:pPr lvl="1"/>
            <a:r>
              <a:rPr lang="en-US" altLang="en-US" dirty="0"/>
              <a:t>Usually created by advertisers</a:t>
            </a:r>
          </a:p>
          <a:p>
            <a:r>
              <a:rPr lang="en-US" altLang="en-US" b="1" dirty="0"/>
              <a:t>Pop-up blockers </a:t>
            </a:r>
            <a:r>
              <a:rPr lang="en-US" altLang="en-US" dirty="0"/>
              <a:t>- a separate program as part of anti-spyware package</a:t>
            </a:r>
          </a:p>
          <a:p>
            <a:pPr lvl="1"/>
            <a:r>
              <a:rPr lang="en-US" altLang="en-US" dirty="0"/>
              <a:t>Incorporated within a browser</a:t>
            </a:r>
          </a:p>
          <a:p>
            <a:pPr lvl="1"/>
            <a:r>
              <a:rPr lang="en-US" altLang="en-US" dirty="0"/>
              <a:t>Allows user to limit or block most pop-ups</a:t>
            </a:r>
          </a:p>
          <a:p>
            <a:pPr lvl="1"/>
            <a:r>
              <a:rPr lang="en-US" altLang="en-US" dirty="0"/>
              <a:t>Alert can be displayed in the browser</a:t>
            </a:r>
          </a:p>
          <a:p>
            <a:pPr lvl="2"/>
            <a:r>
              <a:rPr lang="en-US" altLang="en-US" dirty="0"/>
              <a:t>Gives user option to display pop-up</a:t>
            </a:r>
          </a:p>
          <a:p>
            <a:r>
              <a:rPr lang="en-US" altLang="en-US" b="1" dirty="0"/>
              <a:t>Antispyware</a:t>
            </a:r>
            <a:r>
              <a:rPr lang="en-US" altLang="en-US" dirty="0"/>
              <a:t> - helps prevent computers from becoming infected by different types of spyware</a:t>
            </a: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3C458-D31B-47D0-B2FA-6380003546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Host-Based Firewalls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Firewall - designed to prevent malicious packets from entering or leaving computers</a:t>
            </a:r>
          </a:p>
          <a:p>
            <a:pPr lvl="1"/>
            <a:r>
              <a:rPr lang="en-US" altLang="en-US" dirty="0"/>
              <a:t>Sometimes called a packet filter</a:t>
            </a:r>
          </a:p>
          <a:p>
            <a:pPr lvl="1"/>
            <a:r>
              <a:rPr lang="en-US" altLang="en-US" dirty="0"/>
              <a:t>May be hardware or software-based</a:t>
            </a:r>
          </a:p>
          <a:p>
            <a:r>
              <a:rPr lang="en-US" altLang="en-US" dirty="0"/>
              <a:t>Host-based software firewall - runs as a program on local system to protect it</a:t>
            </a:r>
          </a:p>
          <a:p>
            <a:pPr lvl="1"/>
            <a:r>
              <a:rPr lang="en-US" altLang="en-US" dirty="0"/>
              <a:t>Application-based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5C011-BCC2-47F6-B378-AA8C7B11CDE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Static Environments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Static environment </a:t>
            </a:r>
            <a:r>
              <a:rPr lang="en-US" altLang="en-US" dirty="0"/>
              <a:t>- devices in which additional hardware cannot easily be added or attached</a:t>
            </a:r>
          </a:p>
          <a:p>
            <a:r>
              <a:rPr lang="en-US" altLang="en-US" dirty="0"/>
              <a:t>Common devices in this category:</a:t>
            </a:r>
          </a:p>
          <a:p>
            <a:pPr lvl="1"/>
            <a:r>
              <a:rPr lang="en-US" altLang="en-US" dirty="0"/>
              <a:t>Embedded system - a computer system with a dedicated function within a larger electrical system</a:t>
            </a:r>
          </a:p>
          <a:p>
            <a:pPr lvl="1"/>
            <a:r>
              <a:rPr lang="en-US" altLang="en-US" dirty="0"/>
              <a:t>Game consoles</a:t>
            </a:r>
          </a:p>
          <a:p>
            <a:pPr lvl="1"/>
            <a:r>
              <a:rPr lang="en-US" altLang="en-US" dirty="0"/>
              <a:t>Smartphones</a:t>
            </a:r>
          </a:p>
          <a:p>
            <a:pPr lvl="1"/>
            <a:r>
              <a:rPr lang="en-US" altLang="en-US" dirty="0"/>
              <a:t>Mainframes</a:t>
            </a:r>
          </a:p>
          <a:p>
            <a:pPr lvl="1"/>
            <a:r>
              <a:rPr lang="en-US" altLang="en-US" dirty="0"/>
              <a:t>In-vehicle computer systems</a:t>
            </a:r>
          </a:p>
          <a:p>
            <a:pPr lvl="1"/>
            <a:r>
              <a:rPr lang="en-US" altLang="en-US" dirty="0" err="1"/>
              <a:t>SCADA</a:t>
            </a:r>
            <a:r>
              <a:rPr lang="en-US" altLang="en-US" dirty="0"/>
              <a:t> (supervisory control and data acquisition)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1DD2B-0AB9-4BE9-AD12-05590180B0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Static Environments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3C4F0-0B8D-4AB2-9CB8-0D1843DA31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39941" name="Picture 6" descr="Static environment defense methods" title="Table 4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8176" y="1905000"/>
            <a:ext cx="8597955" cy="33528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Security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Besides protecting OS software on hosts, there is a need to protect applications that run on these devices</a:t>
            </a:r>
          </a:p>
          <a:p>
            <a:r>
              <a:rPr lang="en-US" altLang="en-US" dirty="0"/>
              <a:t>Aspects of application security:</a:t>
            </a:r>
          </a:p>
          <a:p>
            <a:pPr lvl="1"/>
            <a:r>
              <a:rPr lang="en-US" altLang="en-US" dirty="0"/>
              <a:t>Application development security</a:t>
            </a:r>
          </a:p>
          <a:p>
            <a:pPr lvl="1"/>
            <a:r>
              <a:rPr lang="en-US" altLang="en-US" dirty="0"/>
              <a:t>Application hardening  and patch management</a:t>
            </a: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835FA5-3815-493B-BBF4-600CFEABF4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Security for applications must be considered through all phases of development cycle</a:t>
            </a:r>
          </a:p>
          <a:p>
            <a:r>
              <a:rPr lang="en-US" altLang="en-US" dirty="0"/>
              <a:t>Application configuration baselines</a:t>
            </a:r>
          </a:p>
          <a:p>
            <a:pPr lvl="1"/>
            <a:r>
              <a:rPr lang="en-US" altLang="en-US" dirty="0"/>
              <a:t>Standard environment settings can establish a secure baseline</a:t>
            </a:r>
          </a:p>
          <a:p>
            <a:pPr lvl="1"/>
            <a:r>
              <a:rPr lang="en-US" altLang="en-US" dirty="0"/>
              <a:t>Includes each development system, build system, and test system</a:t>
            </a:r>
          </a:p>
          <a:p>
            <a:pPr lvl="1"/>
            <a:r>
              <a:rPr lang="en-US" altLang="en-US" dirty="0"/>
              <a:t>Must include system and network configurations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68EC2-AA0C-4DA0-84AA-2A00BF1037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Secure coding concepts </a:t>
            </a:r>
          </a:p>
          <a:p>
            <a:pPr lvl="1"/>
            <a:r>
              <a:rPr lang="en-US" altLang="en-US" dirty="0"/>
              <a:t>Coding standards </a:t>
            </a:r>
          </a:p>
          <a:p>
            <a:pPr lvl="2"/>
            <a:r>
              <a:rPr lang="en-US" altLang="en-US" dirty="0"/>
              <a:t>increase applications’ consistency, reliability, and security</a:t>
            </a:r>
          </a:p>
          <a:p>
            <a:pPr lvl="2"/>
            <a:r>
              <a:rPr lang="en-US" altLang="en-US" dirty="0"/>
              <a:t>allow developers to quickly understand and work with code developed by others</a:t>
            </a:r>
          </a:p>
          <a:p>
            <a:pPr lvl="2"/>
            <a:r>
              <a:rPr lang="en-US" altLang="en-US" dirty="0"/>
              <a:t>useful in code review process</a:t>
            </a:r>
          </a:p>
          <a:p>
            <a:r>
              <a:rPr lang="en-US" altLang="en-US" dirty="0"/>
              <a:t>Example of a coding standard:</a:t>
            </a:r>
          </a:p>
          <a:p>
            <a:pPr lvl="1"/>
            <a:r>
              <a:rPr lang="en-US" altLang="en-US" dirty="0"/>
              <a:t>To use a </a:t>
            </a:r>
            <a:r>
              <a:rPr lang="en-US" altLang="en-US" b="1" dirty="0"/>
              <a:t>wrapper function </a:t>
            </a:r>
            <a:r>
              <a:rPr lang="en-US" altLang="en-US" dirty="0"/>
              <a:t>(a substitute for a regular function used in testing) to write error-checking routines for preexisting system functions</a:t>
            </a:r>
          </a:p>
        </p:txBody>
      </p:sp>
      <p:sp>
        <p:nvSpPr>
          <p:cNvPr id="788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E3973-70ED-4A65-A351-12EEF256BA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Errors and Exception Handling</a:t>
            </a:r>
          </a:p>
          <a:p>
            <a:pPr lvl="1"/>
            <a:r>
              <a:rPr lang="en-US" altLang="en-US" dirty="0"/>
              <a:t>Errors - faults that occur while application is running</a:t>
            </a:r>
          </a:p>
          <a:p>
            <a:pPr lvl="1"/>
            <a:r>
              <a:rPr lang="en-US" altLang="en-US" dirty="0"/>
              <a:t>Response to the user should be based on the error</a:t>
            </a:r>
          </a:p>
          <a:p>
            <a:pPr lvl="1"/>
            <a:r>
              <a:rPr lang="en-US" altLang="en-US" dirty="0"/>
              <a:t>The application should be coded so that each error is “caught” and effectively handled</a:t>
            </a:r>
          </a:p>
          <a:p>
            <a:pPr lvl="1"/>
            <a:r>
              <a:rPr lang="en-US" altLang="en-US" dirty="0"/>
              <a:t>Improper error handling in an application can lead to application failure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ACB29B-AF81-477D-9C67-9ADBA4BF85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may indicate potential error-handling issues:</a:t>
            </a:r>
          </a:p>
          <a:p>
            <a:pPr lvl="1"/>
            <a:r>
              <a:rPr lang="en-US" altLang="en-US" dirty="0"/>
              <a:t>Failure to check return codes or handle exceptions</a:t>
            </a:r>
          </a:p>
          <a:p>
            <a:pPr lvl="1"/>
            <a:r>
              <a:rPr lang="en-US" altLang="en-US" dirty="0"/>
              <a:t>Improper checking of exceptions or return codes</a:t>
            </a:r>
          </a:p>
          <a:p>
            <a:pPr lvl="1"/>
            <a:r>
              <a:rPr lang="en-US" altLang="en-US" dirty="0"/>
              <a:t>Handling all return codes or exceptions in the same manner</a:t>
            </a:r>
          </a:p>
          <a:p>
            <a:pPr lvl="1"/>
            <a:r>
              <a:rPr lang="en-US" altLang="en-US" dirty="0"/>
              <a:t>Error information that divulges potentially sensitive data</a:t>
            </a:r>
          </a:p>
          <a:p>
            <a:r>
              <a:rPr lang="en-US" altLang="en-US" b="1" dirty="0"/>
              <a:t>Fuzz testing (fuzzing) </a:t>
            </a:r>
            <a:r>
              <a:rPr lang="en-US" altLang="en-US" dirty="0"/>
              <a:t>- a software testing technique that deliberately provides invalid, unexpected, or random data as inputs to a program</a:t>
            </a:r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0A67D3-A1E8-43A7-98C7-375FA961D29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r>
              <a:rPr lang="en-US" altLang="en-US" dirty="0"/>
              <a:t>Input Validation</a:t>
            </a:r>
          </a:p>
          <a:p>
            <a:pPr lvl="1"/>
            <a:r>
              <a:rPr lang="en-US" altLang="en-US" dirty="0"/>
              <a:t>Verifying responses that the user makes to the application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Is the cause for </a:t>
            </a:r>
            <a:r>
              <a:rPr lang="en-US" altLang="en-US" dirty="0" err="1"/>
              <a:t>XSS</a:t>
            </a:r>
            <a:r>
              <a:rPr lang="en-US" altLang="en-US" dirty="0"/>
              <a:t>, SQL, or XML injection attacks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Cross-site request forgery (</a:t>
            </a:r>
            <a:r>
              <a:rPr lang="en-US" altLang="en-US" b="1" dirty="0" err="1"/>
              <a:t>XSRF</a:t>
            </a:r>
            <a:r>
              <a:rPr lang="en-US" altLang="en-US" b="1" dirty="0"/>
              <a:t>) </a:t>
            </a:r>
            <a:r>
              <a:rPr lang="en-US" altLang="en-US" dirty="0"/>
              <a:t>- uses the user’s web browser settings to impersonate the user</a:t>
            </a:r>
          </a:p>
          <a:p>
            <a:pPr lvl="2"/>
            <a:r>
              <a:rPr lang="en-US" altLang="en-US" dirty="0"/>
              <a:t>User current authenticated on one sight is tricked to load a different webpage which will inherit the privileges of victim on original page</a:t>
            </a:r>
          </a:p>
          <a:p>
            <a:pPr lvl="2"/>
            <a:r>
              <a:rPr lang="en-US" altLang="en-US" dirty="0"/>
              <a:t>To prevent cross-site scripting, the program should trap for these user responses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07FF5-FB24-4AF9-8184-09F6EDF550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Perimeter Defenses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External perimeter defenses 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designed to restrict access to equipment areas</a:t>
            </a:r>
          </a:p>
          <a:p>
            <a:endParaRPr lang="en-US" altLang="en-US" dirty="0"/>
          </a:p>
          <a:p>
            <a:r>
              <a:rPr lang="en-US" altLang="en-US" dirty="0"/>
              <a:t>This type of defense includes: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Barriers</a:t>
            </a:r>
          </a:p>
          <a:p>
            <a:pPr lvl="1"/>
            <a:r>
              <a:rPr lang="en-US" altLang="en-US" dirty="0"/>
              <a:t>guards</a:t>
            </a:r>
          </a:p>
          <a:p>
            <a:pPr lvl="1"/>
            <a:r>
              <a:rPr lang="en-US" altLang="en-US" dirty="0"/>
              <a:t>Motion detection devices</a:t>
            </a:r>
          </a:p>
          <a:p>
            <a:endParaRPr lang="en-US" altLang="en-US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70166-F3E7-4EC4-8BAE-43D7D127A1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Development Security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validation generally server-side</a:t>
            </a:r>
          </a:p>
          <a:p>
            <a:pPr lvl="1"/>
            <a:r>
              <a:rPr lang="en-US" altLang="en-US" dirty="0"/>
              <a:t>It is possible to have the client perform validation</a:t>
            </a:r>
          </a:p>
          <a:p>
            <a:pPr lvl="2"/>
            <a:r>
              <a:rPr lang="en-US" altLang="en-US" dirty="0"/>
              <a:t>all input validations and error recovery procedures  performed by the user’s web browser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An approach to preventing SQL injection attacks is avoid using SQL relational databases</a:t>
            </a:r>
          </a:p>
          <a:p>
            <a:endParaRPr lang="en-US" altLang="en-US" dirty="0"/>
          </a:p>
          <a:p>
            <a:r>
              <a:rPr lang="en-US" altLang="en-US" b="1" dirty="0" err="1"/>
              <a:t>NoSQL</a:t>
            </a:r>
            <a:r>
              <a:rPr lang="en-US" altLang="en-US" dirty="0"/>
              <a:t> - a </a:t>
            </a:r>
            <a:r>
              <a:rPr lang="en-US" altLang="en-US" dirty="0" err="1"/>
              <a:t>nonrelational</a:t>
            </a:r>
            <a:r>
              <a:rPr lang="en-US" altLang="en-US" dirty="0"/>
              <a:t> database that is better tuned for accessing large data sets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E904C-3B55-40A8-AE89-625D8EB612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Hardening and Patch Management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Application hardening </a:t>
            </a:r>
          </a:p>
          <a:p>
            <a:pPr lvl="1"/>
            <a:r>
              <a:rPr lang="en-US" altLang="en-US" dirty="0"/>
              <a:t>Intended to prevent attackers from exploiting vulnerabilities in software applications</a:t>
            </a:r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12860-005C-42A6-BF55-D4B3538818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48134" name="Picture 8" descr="Attacks based on application vulnerabilities" title="Table 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17" y="3053425"/>
            <a:ext cx="8282283" cy="319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Hardening and Patch Management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Patch management</a:t>
            </a:r>
          </a:p>
          <a:p>
            <a:pPr lvl="1"/>
            <a:r>
              <a:rPr lang="en-US" altLang="en-US" dirty="0"/>
              <a:t>Rare until recently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Users unaware of the existence of patches or where to acquire them</a:t>
            </a:r>
          </a:p>
          <a:p>
            <a:pPr lvl="2"/>
            <a:r>
              <a:rPr lang="en-US" altLang="en-US" dirty="0"/>
              <a:t>Very difficult to get vendors to agree on patching method!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More application patch management systems are being developed to patch vulnerabilities</a:t>
            </a:r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D4269-EB17-4A35-8A36-29DA90F882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Data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Work today involves electronic collaboration</a:t>
            </a:r>
          </a:p>
          <a:p>
            <a:pPr lvl="1"/>
            <a:r>
              <a:rPr lang="en-US" altLang="en-US" dirty="0"/>
              <a:t>Data must flow freely</a:t>
            </a:r>
          </a:p>
          <a:p>
            <a:pPr lvl="1"/>
            <a:r>
              <a:rPr lang="en-US" altLang="en-US" dirty="0"/>
              <a:t>Data security is important</a:t>
            </a:r>
          </a:p>
          <a:p>
            <a:r>
              <a:rPr lang="en-US" altLang="en-US" b="1" dirty="0"/>
              <a:t>Big Data </a:t>
            </a:r>
            <a:r>
              <a:rPr lang="en-US" altLang="en-US" dirty="0"/>
              <a:t>– </a:t>
            </a:r>
          </a:p>
          <a:p>
            <a:pPr lvl="1"/>
            <a:r>
              <a:rPr lang="en-US" altLang="en-US" dirty="0"/>
              <a:t>collection of data sets so large and complex that it becomes difficult to process using traditional apps</a:t>
            </a:r>
          </a:p>
          <a:p>
            <a:r>
              <a:rPr lang="en-US" altLang="en-US" b="1" dirty="0"/>
              <a:t>Data loss prevention (</a:t>
            </a:r>
            <a:r>
              <a:rPr lang="en-US" altLang="en-US" b="1" dirty="0" err="1"/>
              <a:t>DLP</a:t>
            </a:r>
            <a:r>
              <a:rPr lang="en-US" altLang="en-US" b="1" dirty="0"/>
              <a:t>)</a:t>
            </a:r>
          </a:p>
          <a:p>
            <a:pPr lvl="1"/>
            <a:r>
              <a:rPr lang="en-US" altLang="en-US" dirty="0"/>
              <a:t>System of security tools used to recognize and identify critical data and ensure it is protected</a:t>
            </a:r>
          </a:p>
          <a:p>
            <a:pPr lvl="1"/>
            <a:r>
              <a:rPr lang="en-US" altLang="en-US" dirty="0"/>
              <a:t>Goal: protect data from unauthorized users</a:t>
            </a:r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53BD8-D685-455F-8D6D-755910113B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Data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DLP</a:t>
            </a:r>
            <a:r>
              <a:rPr lang="en-US" altLang="en-US" dirty="0"/>
              <a:t> examines data as it resides in any of three states:</a:t>
            </a:r>
          </a:p>
          <a:p>
            <a:endParaRPr lang="en-US" altLang="en-US" dirty="0"/>
          </a:p>
          <a:p>
            <a:pPr lvl="1"/>
            <a:r>
              <a:rPr lang="en-US" altLang="en-US" i="1" dirty="0"/>
              <a:t>Data in use </a:t>
            </a:r>
            <a:r>
              <a:rPr lang="en-US" altLang="en-US" dirty="0"/>
              <a:t>(example: creating a report from a computer)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i="1" dirty="0"/>
              <a:t>Data in-transit </a:t>
            </a:r>
            <a:r>
              <a:rPr lang="en-US" altLang="en-US" dirty="0"/>
              <a:t>(data being transmitted)</a:t>
            </a:r>
          </a:p>
          <a:p>
            <a:pPr lvl="1"/>
            <a:endParaRPr lang="en-US" altLang="en-US" i="1" dirty="0"/>
          </a:p>
          <a:p>
            <a:pPr lvl="1"/>
            <a:r>
              <a:rPr lang="en-US" altLang="en-US" i="1" dirty="0"/>
              <a:t>Data at rest </a:t>
            </a:r>
            <a:r>
              <a:rPr lang="en-US" altLang="en-US" dirty="0"/>
              <a:t>(data that is stored on electronic media)</a:t>
            </a:r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68A5D5-254C-47A9-B85A-D827FC54C1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altLang="en-US" dirty="0"/>
              <a:t>Securing Data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r>
              <a:rPr lang="en-US" altLang="en-US" dirty="0"/>
              <a:t>Most </a:t>
            </a:r>
            <a:r>
              <a:rPr lang="en-US" altLang="en-US" dirty="0" err="1"/>
              <a:t>DLP</a:t>
            </a:r>
            <a:r>
              <a:rPr lang="en-US" altLang="en-US" dirty="0"/>
              <a:t> systems use </a:t>
            </a:r>
            <a:r>
              <a:rPr lang="en-US" altLang="en-US" i="1" dirty="0"/>
              <a:t>content inspection</a:t>
            </a:r>
          </a:p>
          <a:p>
            <a:pPr lvl="1"/>
            <a:r>
              <a:rPr lang="en-US" altLang="en-US" dirty="0"/>
              <a:t>A security analysis of the transaction within its approved context</a:t>
            </a:r>
          </a:p>
          <a:p>
            <a:pPr lvl="1"/>
            <a:r>
              <a:rPr lang="en-US" altLang="en-US" dirty="0"/>
              <a:t>Looks at security level of data, </a:t>
            </a:r>
          </a:p>
          <a:p>
            <a:pPr lvl="2"/>
            <a:r>
              <a:rPr lang="en-US" altLang="en-US" dirty="0"/>
              <a:t>who is requesting it</a:t>
            </a:r>
          </a:p>
          <a:p>
            <a:pPr lvl="2"/>
            <a:r>
              <a:rPr lang="en-US" altLang="en-US" dirty="0"/>
              <a:t>where it’s stored</a:t>
            </a:r>
          </a:p>
          <a:p>
            <a:pPr lvl="2"/>
            <a:r>
              <a:rPr lang="en-US" altLang="en-US" dirty="0"/>
              <a:t>when it was requested</a:t>
            </a:r>
          </a:p>
          <a:p>
            <a:pPr lvl="2"/>
            <a:r>
              <a:rPr lang="en-US" altLang="en-US" dirty="0"/>
              <a:t>where it’s going</a:t>
            </a:r>
          </a:p>
          <a:p>
            <a:r>
              <a:rPr lang="en-US" altLang="en-US" dirty="0" err="1"/>
              <a:t>DLP</a:t>
            </a:r>
            <a:r>
              <a:rPr lang="en-US" altLang="en-US" dirty="0"/>
              <a:t> systems can also use </a:t>
            </a:r>
            <a:r>
              <a:rPr lang="en-US" altLang="en-US" i="1" dirty="0"/>
              <a:t>index matching</a:t>
            </a:r>
          </a:p>
          <a:p>
            <a:pPr lvl="1"/>
            <a:r>
              <a:rPr lang="en-US" altLang="en-US" dirty="0"/>
              <a:t>Documents identified as needing protection are analyzed by </a:t>
            </a:r>
            <a:r>
              <a:rPr lang="en-US" altLang="en-US" dirty="0" err="1"/>
              <a:t>DLP</a:t>
            </a:r>
            <a:r>
              <a:rPr lang="en-US" altLang="en-US" dirty="0"/>
              <a:t> and complex computations are conducted based on the analysis</a:t>
            </a:r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06AA3-E73B-4BEC-A6E1-EC191C59AB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Data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types of </a:t>
            </a:r>
            <a:r>
              <a:rPr lang="en-US" altLang="en-US" dirty="0" err="1"/>
              <a:t>DLP</a:t>
            </a:r>
            <a:r>
              <a:rPr lang="en-US" altLang="en-US" dirty="0"/>
              <a:t> sensors:</a:t>
            </a:r>
          </a:p>
          <a:p>
            <a:pPr lvl="1"/>
            <a:r>
              <a:rPr lang="en-US" altLang="en-US" i="1" dirty="0" err="1"/>
              <a:t>DLP</a:t>
            </a:r>
            <a:r>
              <a:rPr lang="en-US" altLang="en-US" i="1" dirty="0"/>
              <a:t> network sensors </a:t>
            </a:r>
          </a:p>
          <a:p>
            <a:pPr lvl="2"/>
            <a:r>
              <a:rPr lang="en-US" altLang="en-US" dirty="0"/>
              <a:t>installed on the perimeter of the network to protect data in-transit by monitoring all network traffic</a:t>
            </a:r>
          </a:p>
          <a:p>
            <a:pPr lvl="1"/>
            <a:r>
              <a:rPr lang="en-US" altLang="en-US" i="1" dirty="0" err="1"/>
              <a:t>DLP</a:t>
            </a:r>
            <a:r>
              <a:rPr lang="en-US" altLang="en-US" i="1" dirty="0"/>
              <a:t> storage sensors </a:t>
            </a:r>
          </a:p>
          <a:p>
            <a:pPr lvl="2"/>
            <a:r>
              <a:rPr lang="en-US" altLang="en-US" dirty="0"/>
              <a:t>designed to protect data at-rest</a:t>
            </a:r>
          </a:p>
          <a:p>
            <a:pPr lvl="1"/>
            <a:r>
              <a:rPr lang="en-US" altLang="en-US" i="1" dirty="0" err="1"/>
              <a:t>DLP</a:t>
            </a:r>
            <a:r>
              <a:rPr lang="en-US" altLang="en-US" i="1" dirty="0"/>
              <a:t> agent sensors </a:t>
            </a:r>
          </a:p>
          <a:p>
            <a:pPr lvl="2"/>
            <a:r>
              <a:rPr lang="en-US" altLang="en-US" dirty="0"/>
              <a:t>installed on each host device and protect data in-use</a:t>
            </a:r>
          </a:p>
          <a:p>
            <a:r>
              <a:rPr lang="en-US" altLang="en-US" dirty="0"/>
              <a:t>When a policy violation is detected by the </a:t>
            </a:r>
            <a:r>
              <a:rPr lang="en-US" altLang="en-US" dirty="0" err="1"/>
              <a:t>DLP</a:t>
            </a:r>
            <a:r>
              <a:rPr lang="en-US" altLang="en-US" dirty="0"/>
              <a:t> agent, it reports back to the </a:t>
            </a:r>
            <a:r>
              <a:rPr lang="en-US" altLang="en-US" dirty="0" err="1"/>
              <a:t>DLP</a:t>
            </a:r>
            <a:r>
              <a:rPr lang="en-US" altLang="en-US" dirty="0"/>
              <a:t> server</a:t>
            </a:r>
          </a:p>
          <a:p>
            <a:pPr lvl="1"/>
            <a:r>
              <a:rPr lang="en-US" altLang="en-US" dirty="0"/>
              <a:t>Actions can then be taken</a:t>
            </a:r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4162C-6136-4BBA-8E72-F0D925DC04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Data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5B3E0-3036-4652-8F8A-221E915F98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pic>
        <p:nvPicPr>
          <p:cNvPr id="54277" name="Picture 2" descr="DLP architecture" title="Figure 4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752600"/>
            <a:ext cx="7578725" cy="3995738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Data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CFC9C-0C48-4F50-B842-73254B0AB48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pic>
        <p:nvPicPr>
          <p:cNvPr id="55301" name="Picture 2" descr="DLP report" title="Figure 4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391150" cy="44323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Perimeter Defenses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Barriers</a:t>
            </a:r>
          </a:p>
          <a:p>
            <a:pPr lvl="1"/>
            <a:r>
              <a:rPr lang="en-US" altLang="en-US" dirty="0"/>
              <a:t>Fencing – </a:t>
            </a:r>
          </a:p>
          <a:p>
            <a:pPr lvl="2"/>
            <a:r>
              <a:rPr lang="en-US" altLang="en-US" dirty="0"/>
              <a:t>a tall, permanent structure </a:t>
            </a:r>
          </a:p>
          <a:p>
            <a:pPr lvl="2"/>
            <a:r>
              <a:rPr lang="en-US" altLang="en-US" dirty="0"/>
              <a:t>often equipped with other deterrents </a:t>
            </a:r>
          </a:p>
          <a:p>
            <a:pPr lvl="3"/>
            <a:r>
              <a:rPr lang="en-US" altLang="en-US" dirty="0"/>
              <a:t>lighting and signage</a:t>
            </a:r>
          </a:p>
          <a:p>
            <a:pPr lvl="1"/>
            <a:r>
              <a:rPr lang="en-US" altLang="en-US" dirty="0"/>
              <a:t>Barricade </a:t>
            </a:r>
          </a:p>
          <a:p>
            <a:pPr lvl="2"/>
            <a:r>
              <a:rPr lang="en-US" altLang="en-US" dirty="0"/>
              <a:t>large concrete ones should be used</a:t>
            </a:r>
          </a:p>
          <a:p>
            <a:r>
              <a:rPr lang="en-US" altLang="en-US" dirty="0"/>
              <a:t>Guards</a:t>
            </a:r>
          </a:p>
          <a:p>
            <a:pPr lvl="1"/>
            <a:r>
              <a:rPr lang="en-US" altLang="en-US" dirty="0"/>
              <a:t>Humans are considered active security elements</a:t>
            </a:r>
          </a:p>
          <a:p>
            <a:pPr lvl="1"/>
            <a:r>
              <a:rPr lang="en-US" altLang="en-US" dirty="0"/>
              <a:t>Cameras to transmit to specific and limited set of receivers called closed circuit television (CCTV)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FB0BF3-D7AB-4130-9702-87144CD940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Perimeter Defenses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98C6E-B3E9-4D60-8169-D8853F779D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12294" name="Picture 6" descr="Fencing detergents" title="Table 4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225" y="1905000"/>
            <a:ext cx="74898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Perimeter Defenses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Motion Detection</a:t>
            </a:r>
          </a:p>
          <a:p>
            <a:pPr lvl="1"/>
            <a:r>
              <a:rPr lang="en-US" altLang="en-US" dirty="0" err="1"/>
              <a:t>Determin</a:t>
            </a:r>
            <a:r>
              <a:rPr lang="en-US" altLang="en-US" dirty="0"/>
              <a:t> object’s change in position in relation to its surroundings</a:t>
            </a:r>
          </a:p>
          <a:p>
            <a:pPr lvl="1"/>
            <a:r>
              <a:rPr lang="en-US" altLang="en-US" dirty="0"/>
              <a:t>This movement usually generates an audible alarm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070F13-BD22-4815-9938-BC12860464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13318" name="Picture 6" descr="Motion detection methods" title="Table 4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59188"/>
            <a:ext cx="71358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Physical Access Security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protections include:</a:t>
            </a:r>
          </a:p>
          <a:p>
            <a:pPr lvl="1"/>
            <a:r>
              <a:rPr lang="en-US" altLang="en-US" dirty="0"/>
              <a:t>Hardware locks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Proximity readers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Access lists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Mantraps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Protected distribution systems for cabling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8DEA5-5E7E-45E6-BF35-E9F414DD01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altLang="en-US" dirty="0"/>
              <a:t>Internal Physical Access Security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Hardware locks</a:t>
            </a:r>
          </a:p>
          <a:p>
            <a:pPr lvl="1">
              <a:defRPr/>
            </a:pPr>
            <a:r>
              <a:rPr lang="en-US" altLang="en-US" dirty="0"/>
              <a:t>Standard keyed lock </a:t>
            </a:r>
          </a:p>
          <a:p>
            <a:pPr lvl="2">
              <a:defRPr/>
            </a:pPr>
            <a:r>
              <a:rPr lang="en-US" altLang="en-US" dirty="0"/>
              <a:t>provides minimal security</a:t>
            </a:r>
          </a:p>
          <a:p>
            <a:pPr lvl="1">
              <a:defRPr/>
            </a:pPr>
            <a:r>
              <a:rPr lang="en-US" altLang="en-US" dirty="0"/>
              <a:t>Deadbolt locks </a:t>
            </a:r>
          </a:p>
          <a:p>
            <a:pPr lvl="2">
              <a:defRPr/>
            </a:pPr>
            <a:r>
              <a:rPr lang="en-US" altLang="en-US" dirty="0"/>
              <a:t>provide additional security </a:t>
            </a:r>
          </a:p>
          <a:p>
            <a:pPr lvl="2">
              <a:defRPr/>
            </a:pPr>
            <a:r>
              <a:rPr lang="en-US" altLang="en-US" dirty="0"/>
              <a:t>require key to both open and lock the door</a:t>
            </a:r>
          </a:p>
          <a:p>
            <a:pPr lvl="1">
              <a:defRPr/>
            </a:pPr>
            <a:r>
              <a:rPr lang="en-US" altLang="en-US" dirty="0"/>
              <a:t>Cipher locks </a:t>
            </a:r>
          </a:p>
          <a:p>
            <a:pPr lvl="2">
              <a:defRPr/>
            </a:pPr>
            <a:r>
              <a:rPr lang="en-US" altLang="en-US" dirty="0"/>
              <a:t>combination locks </a:t>
            </a:r>
          </a:p>
          <a:p>
            <a:pPr lvl="2">
              <a:defRPr/>
            </a:pPr>
            <a:r>
              <a:rPr lang="en-US" altLang="en-US" dirty="0"/>
              <a:t>use buttons that must be pushed in the proper sequence</a:t>
            </a:r>
          </a:p>
          <a:p>
            <a:pPr lvl="2">
              <a:defRPr/>
            </a:pPr>
            <a:r>
              <a:rPr lang="en-US" altLang="en-US" dirty="0"/>
              <a:t>Can be programmed to allow a certain individual’s code to be valid on specific dates and times</a:t>
            </a:r>
          </a:p>
          <a:p>
            <a:pPr marL="914400" lvl="2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19FB87-3031-4560-AE90-1349CA2D1C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4213</Words>
  <Application>Microsoft Office PowerPoint</Application>
  <PresentationFormat>On-screen Show (4:3)</PresentationFormat>
  <Paragraphs>771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ＭＳ Ｐゴシック</vt:lpstr>
      <vt:lpstr>Arial</vt:lpstr>
      <vt:lpstr>Times New Roman</vt:lpstr>
      <vt:lpstr>Default Design</vt:lpstr>
      <vt:lpstr>3_Default Design</vt:lpstr>
      <vt:lpstr>Securing the Host</vt:lpstr>
      <vt:lpstr>Securing Devices</vt:lpstr>
      <vt:lpstr>Securing Devices</vt:lpstr>
      <vt:lpstr>External Perimeter Defenses</vt:lpstr>
      <vt:lpstr>External Perimeter Defenses</vt:lpstr>
      <vt:lpstr>External Perimeter Defenses</vt:lpstr>
      <vt:lpstr>External Perimeter Defenses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Internal Physical Access Security</vt:lpstr>
      <vt:lpstr>Hardware Security</vt:lpstr>
      <vt:lpstr>Hardware Security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the Operating System Software</vt:lpstr>
      <vt:lpstr>Securing with Antimalware</vt:lpstr>
      <vt:lpstr>Antivirus</vt:lpstr>
      <vt:lpstr>Antispam</vt:lpstr>
      <vt:lpstr>Pop-up Blockers and Antispyware</vt:lpstr>
      <vt:lpstr>Host-Based Firewalls</vt:lpstr>
      <vt:lpstr>Securing Static Environments</vt:lpstr>
      <vt:lpstr>Securing Static Environments</vt:lpstr>
      <vt:lpstr>Application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Development Security</vt:lpstr>
      <vt:lpstr>Application Hardening and Patch Management</vt:lpstr>
      <vt:lpstr>Application Hardening and Patch Management</vt:lpstr>
      <vt:lpstr>Securing Data</vt:lpstr>
      <vt:lpstr>Securing Data</vt:lpstr>
      <vt:lpstr>Securing Data</vt:lpstr>
      <vt:lpstr>Securing Data</vt:lpstr>
      <vt:lpstr>Securing Data</vt:lpstr>
      <vt:lpstr>Securing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367</cp:revision>
  <dcterms:created xsi:type="dcterms:W3CDTF">2002-09-27T23:29:22Z</dcterms:created>
  <dcterms:modified xsi:type="dcterms:W3CDTF">2018-12-11T04:09:52Z</dcterms:modified>
</cp:coreProperties>
</file>