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  <p:sldMasterId id="2147483772" r:id="rId2"/>
  </p:sldMasterIdLst>
  <p:notesMasterIdLst>
    <p:notesMasterId r:id="rId49"/>
  </p:notesMasterIdLst>
  <p:handoutMasterIdLst>
    <p:handoutMasterId r:id="rId50"/>
  </p:handoutMasterIdLst>
  <p:sldIdLst>
    <p:sldId id="669" r:id="rId3"/>
    <p:sldId id="761" r:id="rId4"/>
    <p:sldId id="711" r:id="rId5"/>
    <p:sldId id="713" r:id="rId6"/>
    <p:sldId id="762" r:id="rId7"/>
    <p:sldId id="698" r:id="rId8"/>
    <p:sldId id="763" r:id="rId9"/>
    <p:sldId id="755" r:id="rId10"/>
    <p:sldId id="699" r:id="rId11"/>
    <p:sldId id="756" r:id="rId12"/>
    <p:sldId id="715" r:id="rId13"/>
    <p:sldId id="716" r:id="rId14"/>
    <p:sldId id="757" r:id="rId15"/>
    <p:sldId id="764" r:id="rId16"/>
    <p:sldId id="719" r:id="rId17"/>
    <p:sldId id="721" r:id="rId18"/>
    <p:sldId id="722" r:id="rId19"/>
    <p:sldId id="723" r:id="rId20"/>
    <p:sldId id="758" r:id="rId21"/>
    <p:sldId id="700" r:id="rId22"/>
    <p:sldId id="765" r:id="rId23"/>
    <p:sldId id="766" r:id="rId24"/>
    <p:sldId id="734" r:id="rId25"/>
    <p:sldId id="767" r:id="rId26"/>
    <p:sldId id="736" r:id="rId27"/>
    <p:sldId id="737" r:id="rId28"/>
    <p:sldId id="731" r:id="rId29"/>
    <p:sldId id="738" r:id="rId30"/>
    <p:sldId id="768" r:id="rId31"/>
    <p:sldId id="740" r:id="rId32"/>
    <p:sldId id="769" r:id="rId33"/>
    <p:sldId id="770" r:id="rId34"/>
    <p:sldId id="744" r:id="rId35"/>
    <p:sldId id="771" r:id="rId36"/>
    <p:sldId id="746" r:id="rId37"/>
    <p:sldId id="772" r:id="rId38"/>
    <p:sldId id="760" r:id="rId39"/>
    <p:sldId id="703" r:id="rId40"/>
    <p:sldId id="704" r:id="rId41"/>
    <p:sldId id="748" r:id="rId42"/>
    <p:sldId id="749" r:id="rId43"/>
    <p:sldId id="706" r:id="rId44"/>
    <p:sldId id="750" r:id="rId45"/>
    <p:sldId id="751" r:id="rId46"/>
    <p:sldId id="752" r:id="rId47"/>
    <p:sldId id="753" r:id="rId4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FFFFFF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FFFFFF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FFFFFF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FFFFFF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2222"/>
    <a:srgbClr val="FFFFFF"/>
    <a:srgbClr val="18B2B6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14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922"/>
    </p:cViewPr>
  </p:sorterViewPr>
  <p:notesViewPr>
    <p:cSldViewPr>
      <p:cViewPr varScale="1">
        <p:scale>
          <a:sx n="70" d="100"/>
          <a:sy n="70" d="100"/>
        </p:scale>
        <p:origin x="-1422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</a:defRPr>
            </a:lvl1pPr>
          </a:lstStyle>
          <a:p>
            <a:fld id="{C435FAE3-AB58-498F-9984-A85C2779424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3045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4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</a:defRPr>
            </a:lvl1pPr>
          </a:lstStyle>
          <a:p>
            <a:fld id="{3694D3CA-1B5B-49B0-A319-8B039D68C47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8117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>
                <a:ea typeface="+mn-ea"/>
              </a:rPr>
              <a:t>What is Cryptography?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>
              <a:ea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Cryptography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Scrambling information so it cannot be read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Transforms information into secure form so unauthorized  persons cannot access it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Steganography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Hides the existence of data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An image, audio, or video file can contain hidden messages embedded in the file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Achieved by dividing data and hiding in unused portions of the file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endParaRPr lang="en-US" altLang="en-US" dirty="0">
              <a:ea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Cryptography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Scrambling information so it cannot be read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Transforms information into secure form so unauthorized  persons cannot access it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Steganography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Hides the existence of data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An image, audio, or video file can contain hidden messages embedded in the file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Achieved by dividing data and hiding in unused portions of the file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endParaRPr lang="en-US" altLang="en-US" dirty="0">
              <a:ea typeface="+mn-ea"/>
            </a:endParaRPr>
          </a:p>
          <a:p>
            <a:pPr>
              <a:defRPr/>
            </a:pPr>
            <a:endParaRPr lang="en-US" altLang="en-US" dirty="0">
              <a:ea typeface="+mn-ea"/>
            </a:endParaRPr>
          </a:p>
        </p:txBody>
      </p:sp>
      <p:sp>
        <p:nvSpPr>
          <p:cNvPr id="2867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FB88F708-61CB-4EFF-8044-DD16C6C3FBB6}" type="slidenum">
              <a:rPr lang="en-US" sz="1200">
                <a:solidFill>
                  <a:schemeClr val="tx1"/>
                </a:solidFill>
              </a:rPr>
              <a:pPr/>
              <a:t>1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1767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Hash Algorithms</a:t>
            </a:r>
          </a:p>
          <a:p>
            <a:pPr>
              <a:buFontTx/>
              <a:buChar char="•"/>
            </a:pPr>
            <a:endParaRPr lang="en-US"/>
          </a:p>
          <a:p>
            <a:pPr>
              <a:buFontTx/>
              <a:buChar char="•"/>
            </a:pPr>
            <a:r>
              <a:rPr lang="en-US"/>
              <a:t>Hash algorithms</a:t>
            </a:r>
          </a:p>
          <a:p>
            <a:pPr marL="628650" lvl="1" indent="-171450">
              <a:buFontTx/>
              <a:buChar char="•"/>
            </a:pPr>
            <a:r>
              <a:rPr lang="en-US"/>
              <a:t>It is the most basic type of cryptographic algorithm</a:t>
            </a:r>
          </a:p>
          <a:p>
            <a:pPr marL="628650" lvl="1" indent="-171450">
              <a:buFontTx/>
              <a:buChar char="•"/>
            </a:pPr>
            <a:r>
              <a:rPr lang="en-US"/>
              <a:t>Creates a unique </a:t>
            </a:r>
            <a:r>
              <a:rPr lang="en-US" altLang="en-US"/>
              <a:t>“</a:t>
            </a:r>
            <a:r>
              <a:rPr lang="en-US"/>
              <a:t>digital fingerprint</a:t>
            </a:r>
            <a:r>
              <a:rPr lang="en-US" altLang="en-US"/>
              <a:t>”</a:t>
            </a:r>
            <a:r>
              <a:rPr lang="en-US"/>
              <a:t> of a set of data and is commonly called </a:t>
            </a:r>
            <a:r>
              <a:rPr lang="en-US" i="1"/>
              <a:t>hashing</a:t>
            </a:r>
          </a:p>
          <a:p>
            <a:pPr marL="628650" lvl="1" indent="-171450">
              <a:buFontTx/>
              <a:buChar char="•"/>
            </a:pPr>
            <a:r>
              <a:rPr lang="en-US"/>
              <a:t>This fingerprint, called a digest (sometimes called a message digest or hash), represents the contents</a:t>
            </a:r>
          </a:p>
          <a:p>
            <a:pPr marL="628650" lvl="1" indent="-171450">
              <a:buFontTx/>
              <a:buChar char="•"/>
            </a:pPr>
            <a:r>
              <a:rPr lang="en-US"/>
              <a:t>Its contents cannot be used to reveal original data set</a:t>
            </a:r>
          </a:p>
          <a:p>
            <a:pPr marL="628650" lvl="1" indent="-171450">
              <a:buFontTx/>
              <a:buChar char="•"/>
            </a:pPr>
            <a:r>
              <a:rPr lang="en-US"/>
              <a:t>Is primarily used for comparison purposes</a:t>
            </a:r>
          </a:p>
          <a:p>
            <a:pPr>
              <a:buFontTx/>
              <a:buChar char="•"/>
            </a:pPr>
            <a:endParaRPr lang="en-US"/>
          </a:p>
          <a:p>
            <a:endParaRPr lang="en-US"/>
          </a:p>
        </p:txBody>
      </p:sp>
      <p:sp>
        <p:nvSpPr>
          <p:cNvPr id="4710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44D914DB-D8A7-4560-BE77-6CC47ED55643}" type="slidenum">
              <a:rPr lang="en-US" sz="1200">
                <a:solidFill>
                  <a:schemeClr val="tx1"/>
                </a:solidFill>
              </a:rPr>
              <a:pPr/>
              <a:t>10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94835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>
                <a:ea typeface="+mn-ea"/>
              </a:rPr>
              <a:t>Hash Algorithms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>
              <a:ea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Secure hashing algorithm characteristics: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i="1" dirty="0">
                <a:ea typeface="+mn-ea"/>
              </a:rPr>
              <a:t>Fixed size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Short and long data sets have the same size hash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i="1" dirty="0">
                <a:ea typeface="+mn-ea"/>
              </a:rPr>
              <a:t>Unique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Two different data sets cannot produce the same hash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i="1" dirty="0">
                <a:ea typeface="+mn-ea"/>
              </a:rPr>
              <a:t>Original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Data set cannot be created to have a predefined hash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i="1" dirty="0">
                <a:ea typeface="+mn-ea"/>
              </a:rPr>
              <a:t>Secure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Resulting hash cannot be reversed to determine original plaintext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>
              <a:ea typeface="+mn-ea"/>
            </a:endParaRPr>
          </a:p>
          <a:p>
            <a:pPr>
              <a:defRPr/>
            </a:pPr>
            <a:endParaRPr lang="en-US" altLang="en-US" dirty="0">
              <a:ea typeface="+mn-ea"/>
            </a:endParaRPr>
          </a:p>
        </p:txBody>
      </p:sp>
      <p:sp>
        <p:nvSpPr>
          <p:cNvPr id="491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174A14B9-A96C-4CE6-9C1B-F48779226831}" type="slidenum">
              <a:rPr lang="en-US" sz="1200">
                <a:solidFill>
                  <a:schemeClr val="tx1"/>
                </a:solidFill>
              </a:rPr>
              <a:pPr/>
              <a:t>11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37014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Hash Algorithm</a:t>
            </a:r>
          </a:p>
          <a:p>
            <a:pPr>
              <a:buFontTx/>
              <a:buChar char="•"/>
            </a:pPr>
            <a:endParaRPr lang="en-US"/>
          </a:p>
          <a:p>
            <a:pPr>
              <a:buFontTx/>
              <a:buChar char="•"/>
            </a:pPr>
            <a:r>
              <a:rPr lang="en-US"/>
              <a:t>Hashing is used to determine the integrity of a message or the contents of a file</a:t>
            </a:r>
          </a:p>
          <a:p>
            <a:pPr>
              <a:buFontTx/>
              <a:buChar char="•"/>
            </a:pPr>
            <a:r>
              <a:rPr lang="en-US" b="1"/>
              <a:t>Hashed Message Authentication Code (HMAC)</a:t>
            </a:r>
          </a:p>
          <a:p>
            <a:pPr marL="628650" lvl="1" indent="-171450">
              <a:buFontTx/>
              <a:buChar char="•"/>
            </a:pPr>
            <a:r>
              <a:rPr lang="en-US"/>
              <a:t>A hash variation providing improved security</a:t>
            </a:r>
          </a:p>
          <a:p>
            <a:pPr marL="628650" lvl="1" indent="-171450">
              <a:buFontTx/>
              <a:buChar char="•"/>
            </a:pPr>
            <a:r>
              <a:rPr lang="en-US"/>
              <a:t>Uses a </a:t>
            </a:r>
            <a:r>
              <a:rPr lang="en-US" altLang="en-US"/>
              <a:t>“</a:t>
            </a:r>
            <a:r>
              <a:rPr lang="en-US"/>
              <a:t>shared secret key</a:t>
            </a:r>
            <a:r>
              <a:rPr lang="en-US" altLang="en-US"/>
              <a:t>”</a:t>
            </a:r>
            <a:r>
              <a:rPr lang="en-US"/>
              <a:t> possessed by sender and receiver</a:t>
            </a:r>
          </a:p>
          <a:p>
            <a:pPr marL="628650" lvl="1" indent="-171450">
              <a:buFontTx/>
              <a:buChar char="•"/>
            </a:pPr>
            <a:r>
              <a:rPr lang="en-US"/>
              <a:t>Receiver uses a key to decrypt the hash</a:t>
            </a:r>
          </a:p>
          <a:p>
            <a:pPr marL="628650" lvl="1" indent="-171450">
              <a:buFontTx/>
              <a:buChar char="•"/>
            </a:pPr>
            <a:endParaRPr lang="en-US"/>
          </a:p>
          <a:p>
            <a:pPr>
              <a:buFontTx/>
              <a:buChar char="•"/>
            </a:pPr>
            <a:endParaRPr lang="en-US"/>
          </a:p>
          <a:p>
            <a:endParaRPr lang="en-US"/>
          </a:p>
        </p:txBody>
      </p:sp>
      <p:sp>
        <p:nvSpPr>
          <p:cNvPr id="5120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799728B1-A7B3-4D07-B95F-670E566A28BC}" type="slidenum">
              <a:rPr lang="en-US" sz="1200">
                <a:solidFill>
                  <a:schemeClr val="tx1"/>
                </a:solidFill>
              </a:rPr>
              <a:pPr/>
              <a:t>12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4895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Hash Algorithm</a:t>
            </a:r>
          </a:p>
          <a:p>
            <a:endParaRPr lang="en-US"/>
          </a:p>
          <a:p>
            <a:r>
              <a:rPr lang="en-US"/>
              <a:t>Figure 5-5  Verifying file integrity with digests</a:t>
            </a:r>
          </a:p>
        </p:txBody>
      </p:sp>
      <p:sp>
        <p:nvSpPr>
          <p:cNvPr id="5325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57B7C809-CD5D-46AF-B59F-9E8B2EE17E5C}" type="slidenum">
              <a:rPr lang="en-US" sz="1200">
                <a:solidFill>
                  <a:schemeClr val="tx1"/>
                </a:solidFill>
              </a:rPr>
              <a:pPr/>
              <a:t>13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18387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Hash Algorithm</a:t>
            </a:r>
          </a:p>
          <a:p>
            <a:endParaRPr lang="en-US"/>
          </a:p>
          <a:p>
            <a:r>
              <a:rPr lang="en-US"/>
              <a:t>Table 5-2  Information protections by hashing cryptography</a:t>
            </a:r>
          </a:p>
        </p:txBody>
      </p:sp>
      <p:sp>
        <p:nvSpPr>
          <p:cNvPr id="552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8EC1E3D9-DEC1-4C57-8030-3AD6A34AE7E8}" type="slidenum">
              <a:rPr lang="en-US" sz="1200">
                <a:solidFill>
                  <a:schemeClr val="tx1"/>
                </a:solidFill>
              </a:rPr>
              <a:pPr/>
              <a:t>14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5515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>
                <a:ea typeface="+mn-ea"/>
              </a:rPr>
              <a:t>Hash Algorithms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>
              <a:ea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Most common hash algorithms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Message Digest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Secure Hash Algorithm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Whirlpool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RIPEMD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endParaRPr lang="en-US" altLang="en-US" dirty="0">
              <a:ea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>
              <a:ea typeface="+mn-ea"/>
            </a:endParaRPr>
          </a:p>
          <a:p>
            <a:pPr>
              <a:defRPr/>
            </a:pPr>
            <a:endParaRPr lang="en-US" altLang="en-US" dirty="0">
              <a:ea typeface="+mn-ea"/>
            </a:endParaRPr>
          </a:p>
        </p:txBody>
      </p:sp>
      <p:sp>
        <p:nvSpPr>
          <p:cNvPr id="5734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1CBB8386-50EA-4B99-BB93-F39A1F051DD4}" type="slidenum">
              <a:rPr lang="en-US" sz="1200">
                <a:solidFill>
                  <a:schemeClr val="tx1"/>
                </a:solidFill>
              </a:rPr>
              <a:pPr/>
              <a:t>15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29126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>
                <a:ea typeface="+mn-ea"/>
              </a:rPr>
              <a:t>Hash Algorithms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>
              <a:ea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Message Digest (MD)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One of the most common one-way hash algorithms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Three different versions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Message Digest 2 (MD2)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Takes plaintext of any length and creates 128 bit hash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Padding is added to make short messages 128 bits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Considered too slow today and rarely used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Message Digest 4 (MD4)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Has flaws and was not widely accepted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endParaRPr lang="en-US" altLang="en-US" dirty="0">
              <a:ea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>
              <a:ea typeface="+mn-ea"/>
            </a:endParaRPr>
          </a:p>
          <a:p>
            <a:pPr>
              <a:defRPr/>
            </a:pPr>
            <a:endParaRPr lang="en-US" altLang="en-US" dirty="0">
              <a:ea typeface="+mn-ea"/>
            </a:endParaRPr>
          </a:p>
        </p:txBody>
      </p:sp>
      <p:sp>
        <p:nvSpPr>
          <p:cNvPr id="5939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6080B148-043D-4B28-AA33-E02F5400509A}" type="slidenum">
              <a:rPr lang="en-US" sz="1200">
                <a:solidFill>
                  <a:schemeClr val="tx1"/>
                </a:solidFill>
              </a:rPr>
              <a:pPr/>
              <a:t>16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95575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Hash Algorithms</a:t>
            </a:r>
          </a:p>
          <a:p>
            <a:pPr>
              <a:buFontTx/>
              <a:buChar char="•"/>
            </a:pPr>
            <a:endParaRPr lang="en-US"/>
          </a:p>
          <a:p>
            <a:pPr>
              <a:buFontTx/>
              <a:buChar char="•"/>
            </a:pPr>
            <a:r>
              <a:rPr lang="en-US"/>
              <a:t>Message Digest 5 (MD5)</a:t>
            </a:r>
          </a:p>
          <a:p>
            <a:pPr marL="628650" lvl="1" indent="-171450">
              <a:buFontTx/>
              <a:buChar char="•"/>
            </a:pPr>
            <a:r>
              <a:rPr lang="en-US"/>
              <a:t>Designed to address MD4</a:t>
            </a:r>
            <a:r>
              <a:rPr lang="en-US" altLang="en-US"/>
              <a:t>’</a:t>
            </a:r>
            <a:r>
              <a:rPr lang="en-US"/>
              <a:t>s weaknesses</a:t>
            </a:r>
          </a:p>
          <a:p>
            <a:pPr marL="628650" lvl="1" indent="-171450">
              <a:buFontTx/>
              <a:buChar char="•"/>
            </a:pPr>
            <a:r>
              <a:rPr lang="en-US"/>
              <a:t>Message length padded to 512 bits</a:t>
            </a:r>
          </a:p>
          <a:p>
            <a:pPr marL="628650" lvl="1" indent="-171450">
              <a:buFontTx/>
              <a:buChar char="•"/>
            </a:pPr>
            <a:r>
              <a:rPr lang="en-US"/>
              <a:t>Weaknesses in compression function could lead to collisions</a:t>
            </a:r>
          </a:p>
          <a:p>
            <a:pPr marL="628650" lvl="1" indent="-171450">
              <a:buFontTx/>
              <a:buChar char="•"/>
            </a:pPr>
            <a:r>
              <a:rPr lang="en-US"/>
              <a:t>Some security experts recommend using a more secure hash algorithm</a:t>
            </a:r>
          </a:p>
          <a:p>
            <a:pPr>
              <a:buFontTx/>
              <a:buChar char="•"/>
            </a:pPr>
            <a:r>
              <a:rPr lang="en-US"/>
              <a:t>Secure Hash Algorithm (SHA)</a:t>
            </a:r>
          </a:p>
          <a:p>
            <a:pPr marL="628650" lvl="1" indent="-171450">
              <a:buFontTx/>
              <a:buChar char="•"/>
            </a:pPr>
            <a:r>
              <a:rPr lang="en-US"/>
              <a:t>More secure than MD</a:t>
            </a:r>
          </a:p>
          <a:p>
            <a:pPr marL="628650" lvl="1" indent="-171450">
              <a:buFontTx/>
              <a:buChar char="•"/>
            </a:pPr>
            <a:r>
              <a:rPr lang="en-US"/>
              <a:t>SHA-3 uses a sponge function instead of stream or block ciphers</a:t>
            </a:r>
          </a:p>
          <a:p>
            <a:endParaRPr lang="en-US"/>
          </a:p>
        </p:txBody>
      </p:sp>
      <p:sp>
        <p:nvSpPr>
          <p:cNvPr id="6144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E491ECFE-EBD4-4D2A-B038-ED640B137B01}" type="slidenum">
              <a:rPr lang="en-US" sz="1200">
                <a:solidFill>
                  <a:schemeClr val="tx1"/>
                </a:solidFill>
              </a:rPr>
              <a:pPr/>
              <a:t>17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81348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>
                <a:ea typeface="+mn-ea"/>
              </a:rPr>
              <a:t>End</a:t>
            </a:r>
            <a:r>
              <a:rPr lang="en-US" altLang="en-US" baseline="0" dirty="0">
                <a:ea typeface="+mn-ea"/>
              </a:rPr>
              <a:t> of class </a:t>
            </a:r>
            <a:r>
              <a:rPr lang="en-US" altLang="en-US" baseline="0">
                <a:ea typeface="+mn-ea"/>
              </a:rPr>
              <a:t>10 AM, 11 AM </a:t>
            </a:r>
            <a:r>
              <a:rPr lang="en-US" altLang="en-US" baseline="0" dirty="0">
                <a:ea typeface="+mn-ea"/>
              </a:rPr>
              <a:t>2/8/17</a:t>
            </a:r>
            <a:endParaRPr lang="en-US" altLang="en-US" dirty="0">
              <a:ea typeface="+mn-ea"/>
            </a:endParaRPr>
          </a:p>
          <a:p>
            <a:pPr>
              <a:defRPr/>
            </a:pPr>
            <a:endParaRPr lang="en-US" altLang="en-US" dirty="0">
              <a:ea typeface="+mn-ea"/>
            </a:endParaRPr>
          </a:p>
          <a:p>
            <a:pPr>
              <a:defRPr/>
            </a:pPr>
            <a:r>
              <a:rPr lang="en-US" altLang="en-US" dirty="0">
                <a:ea typeface="+mn-ea"/>
              </a:rPr>
              <a:t>Hash Algorithms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>
              <a:ea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Whirlpool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A recent cryptographic hash function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Adopted by standards organizations, including the International Organization for Standardization (ISO)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Creates a hash of 512 bits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Race Integrity Primitives Evaluation Message Digest (RIPEMD)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The primary design feature is two different and independent parallel chains of computation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The results are combined at end of process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>
              <a:ea typeface="+mn-ea"/>
            </a:endParaRPr>
          </a:p>
          <a:p>
            <a:pPr>
              <a:defRPr/>
            </a:pPr>
            <a:endParaRPr lang="en-US" altLang="en-US" dirty="0">
              <a:ea typeface="+mn-ea"/>
            </a:endParaRPr>
          </a:p>
        </p:txBody>
      </p:sp>
      <p:sp>
        <p:nvSpPr>
          <p:cNvPr id="6349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60D7E952-2D21-433E-AAE1-5818D7689742}" type="slidenum">
              <a:rPr lang="en-US" sz="1200">
                <a:solidFill>
                  <a:schemeClr val="tx1"/>
                </a:solidFill>
              </a:rPr>
              <a:pPr/>
              <a:t>18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6967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Hash Algorithms</a:t>
            </a:r>
          </a:p>
          <a:p>
            <a:endParaRPr lang="en-US"/>
          </a:p>
          <a:p>
            <a:r>
              <a:rPr lang="en-US"/>
              <a:t>Table 5-2  Digests generated from one-time hash algorithms</a:t>
            </a:r>
          </a:p>
        </p:txBody>
      </p:sp>
      <p:sp>
        <p:nvSpPr>
          <p:cNvPr id="655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85EFE5C6-195F-4336-A051-A60E2DBFBEF6}" type="slidenum">
              <a:rPr lang="en-US" sz="1200">
                <a:solidFill>
                  <a:schemeClr val="tx1"/>
                </a:solidFill>
              </a:rPr>
              <a:pPr/>
              <a:t>19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5808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What is Cryptography?</a:t>
            </a:r>
          </a:p>
          <a:p>
            <a:endParaRPr lang="en-US"/>
          </a:p>
          <a:p>
            <a:r>
              <a:rPr lang="en-US"/>
              <a:t>Figure 5-1  Data hidden by steganography</a:t>
            </a:r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7C0A633E-D33E-4F89-9F08-30CC875DE4E8}" type="slidenum">
              <a:rPr lang="en-US" sz="1200">
                <a:solidFill>
                  <a:schemeClr val="tx1"/>
                </a:solidFill>
              </a:rPr>
              <a:pPr/>
              <a:t>2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04833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>
                <a:ea typeface="+mn-ea"/>
              </a:rPr>
              <a:t>Symmetric Cryptographic Algorithms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>
              <a:ea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Symmetric cryptographic algorithms - use the same single key to encrypt and decrypt a document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Original cryptographic algorithms were symmetric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Also called private key cryptography (the key is kept private between sender and receiver)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Common algorithms include: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Data Encryption Standard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Triple Data Encryption Standard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Advanced Encryption Standard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Several other algorithms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>
              <a:ea typeface="+mn-ea"/>
            </a:endParaRPr>
          </a:p>
          <a:p>
            <a:pPr>
              <a:defRPr/>
            </a:pPr>
            <a:endParaRPr lang="en-US" altLang="en-US" dirty="0">
              <a:ea typeface="+mn-ea"/>
            </a:endParaRPr>
          </a:p>
        </p:txBody>
      </p:sp>
      <p:sp>
        <p:nvSpPr>
          <p:cNvPr id="6758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1E1D1E75-5DD5-4097-95E8-20C3EB2E3AA6}" type="slidenum">
              <a:rPr lang="en-US" sz="1200">
                <a:solidFill>
                  <a:schemeClr val="tx1"/>
                </a:solidFill>
              </a:rPr>
              <a:pPr/>
              <a:t>20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18038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Symmetric Cryptographic Algorithms</a:t>
            </a:r>
          </a:p>
          <a:p>
            <a:endParaRPr lang="en-US"/>
          </a:p>
          <a:p>
            <a:r>
              <a:rPr lang="en-US"/>
              <a:t>Table 5-4  Information protection by symmetric cryptography</a:t>
            </a:r>
          </a:p>
        </p:txBody>
      </p:sp>
      <p:sp>
        <p:nvSpPr>
          <p:cNvPr id="6963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2785FA34-D59F-4273-AF77-02FA3AEF598C}" type="slidenum">
              <a:rPr lang="en-US" sz="1200">
                <a:solidFill>
                  <a:schemeClr val="tx1"/>
                </a:solidFill>
              </a:rPr>
              <a:pPr/>
              <a:t>21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84352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Symmetric Cryptographic Algorithms</a:t>
            </a:r>
          </a:p>
          <a:p>
            <a:endParaRPr lang="en-US"/>
          </a:p>
          <a:p>
            <a:r>
              <a:rPr lang="en-US"/>
              <a:t>Figure 5-6  Symmetric (private key) cryptography</a:t>
            </a:r>
          </a:p>
        </p:txBody>
      </p:sp>
      <p:sp>
        <p:nvSpPr>
          <p:cNvPr id="7168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8BE828D2-23A2-4BDB-8F24-519CCDD163C7}" type="slidenum">
              <a:rPr lang="en-US" sz="1200">
                <a:solidFill>
                  <a:schemeClr val="tx1"/>
                </a:solidFill>
              </a:rPr>
              <a:pPr/>
              <a:t>22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77859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>
                <a:ea typeface="+mn-ea"/>
              </a:rPr>
              <a:t>Symmetric Cryptographic Algorithms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>
              <a:ea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Data Encryption Standard (DES)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Based on product originally designed in early 1970s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Uses a 56-bit key and is a block cipher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Triple Data Encryption standard (3DES)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Designed to replace DES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Uses three rounds of encryption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Ciphertext of first round becomes input for second iteration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Most secure versions use different keys used for each round</a:t>
            </a:r>
          </a:p>
          <a:p>
            <a:pPr>
              <a:defRPr/>
            </a:pPr>
            <a:endParaRPr lang="en-US" altLang="en-US" dirty="0">
              <a:ea typeface="+mn-ea"/>
            </a:endParaRPr>
          </a:p>
        </p:txBody>
      </p:sp>
      <p:sp>
        <p:nvSpPr>
          <p:cNvPr id="7373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DC2C4F07-9FCA-469A-96AC-2625D0846484}" type="slidenum">
              <a:rPr lang="en-US" sz="1200">
                <a:solidFill>
                  <a:schemeClr val="tx1"/>
                </a:solidFill>
              </a:rPr>
              <a:pPr/>
              <a:t>23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4785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Symmetric Cryptographic Algorithms</a:t>
            </a:r>
          </a:p>
          <a:p>
            <a:endParaRPr lang="en-US"/>
          </a:p>
          <a:p>
            <a:r>
              <a:rPr lang="en-US"/>
              <a:t>Figure 5-7  3DES</a:t>
            </a:r>
          </a:p>
        </p:txBody>
      </p:sp>
      <p:sp>
        <p:nvSpPr>
          <p:cNvPr id="757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493F75A4-CE65-4429-B2DC-509719E6EEE0}" type="slidenum">
              <a:rPr lang="en-US" sz="1200">
                <a:solidFill>
                  <a:schemeClr val="tx1"/>
                </a:solidFill>
              </a:rPr>
              <a:pPr/>
              <a:t>24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56721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>
                <a:ea typeface="+mn-ea"/>
              </a:rPr>
              <a:t>Symmetric Cryptographic Algorithms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>
              <a:ea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Advanced Encryption Standard (AES)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A symmetric cipher approved by the NIST in 2000 as a replacement for DES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Official encryption standard used by the U.S. government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Performs three steps on every block (128 bits) of plaintext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Designed to be secure well into the future</a:t>
            </a:r>
          </a:p>
          <a:p>
            <a:pPr>
              <a:defRPr/>
            </a:pPr>
            <a:endParaRPr lang="en-US" altLang="en-US" dirty="0">
              <a:ea typeface="+mn-ea"/>
            </a:endParaRPr>
          </a:p>
        </p:txBody>
      </p:sp>
      <p:sp>
        <p:nvSpPr>
          <p:cNvPr id="7782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7A39AD18-83F5-4F59-8AFE-56F54F20DF8F}" type="slidenum">
              <a:rPr lang="en-US" sz="1200">
                <a:solidFill>
                  <a:schemeClr val="tx1"/>
                </a:solidFill>
              </a:rPr>
              <a:pPr/>
              <a:t>25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28552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>
                <a:ea typeface="+mn-ea"/>
              </a:rPr>
              <a:t>Symmetric Cryptographic Algorithms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>
              <a:ea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Other Algorithms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Rivest Cipher (RC)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Family of cipher algorithms designed by Ron Rivest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International Data Encryption Algorithm (IDEA)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Used in European nations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Block cipher processing 64 bits with a 128-bit key with 8 rounds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Blowfish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Block cipher operating on 64-bit blocks with key lengths from 32-448 bits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No significant weaknesses have been identified</a:t>
            </a:r>
          </a:p>
          <a:p>
            <a:pPr>
              <a:defRPr/>
            </a:pPr>
            <a:endParaRPr lang="en-US" altLang="en-US" dirty="0">
              <a:ea typeface="+mn-ea"/>
            </a:endParaRPr>
          </a:p>
        </p:txBody>
      </p:sp>
      <p:sp>
        <p:nvSpPr>
          <p:cNvPr id="7987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73BC5E88-DE6A-4C0B-85A0-606C58131F56}" type="slidenum">
              <a:rPr lang="en-US" sz="1200">
                <a:solidFill>
                  <a:schemeClr val="tx1"/>
                </a:solidFill>
              </a:rPr>
              <a:pPr/>
              <a:t>26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743468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/>
              <a:t>End of class 10 AM 9/30/16</a:t>
            </a:r>
          </a:p>
          <a:p>
            <a:endParaRPr lang="en-US"/>
          </a:p>
          <a:p>
            <a:r>
              <a:rPr lang="en-US"/>
              <a:t>Symmetric </a:t>
            </a:r>
            <a:r>
              <a:rPr lang="en-US" dirty="0"/>
              <a:t>Cryptographic Algorithms</a:t>
            </a:r>
          </a:p>
          <a:p>
            <a:pPr>
              <a:buFontTx/>
              <a:buChar char="•"/>
            </a:pPr>
            <a:endParaRPr lang="en-US" dirty="0"/>
          </a:p>
          <a:p>
            <a:pPr>
              <a:buFontTx/>
              <a:buChar char="•"/>
            </a:pPr>
            <a:r>
              <a:rPr lang="en-US" dirty="0"/>
              <a:t>Other Algorithms (cont</a:t>
            </a:r>
            <a:r>
              <a:rPr lang="en-US" altLang="en-US" dirty="0"/>
              <a:t>’</a:t>
            </a:r>
            <a:r>
              <a:rPr lang="en-US" dirty="0"/>
              <a:t>d)</a:t>
            </a:r>
          </a:p>
          <a:p>
            <a:pPr marL="628650" lvl="1" indent="-171450">
              <a:buFontTx/>
              <a:buChar char="•"/>
            </a:pPr>
            <a:r>
              <a:rPr lang="en-US" dirty="0"/>
              <a:t>One-time pad (OTP)</a:t>
            </a:r>
          </a:p>
          <a:p>
            <a:pPr marL="1085850" lvl="2" indent="-171450">
              <a:buFontTx/>
              <a:buChar char="•"/>
            </a:pPr>
            <a:r>
              <a:rPr lang="en-US" dirty="0"/>
              <a:t>Creates a truly random key to combine with the plaintext</a:t>
            </a:r>
          </a:p>
          <a:p>
            <a:pPr marL="1085850" lvl="2" indent="-171450">
              <a:buFontTx/>
              <a:buChar char="•"/>
            </a:pPr>
            <a:r>
              <a:rPr lang="en-US" dirty="0"/>
              <a:t>Considered the only known method to perform encryption that cannot be broken mathematically</a:t>
            </a:r>
          </a:p>
          <a:p>
            <a:pPr marL="1085850" lvl="2" indent="-171450">
              <a:buFontTx/>
              <a:buChar char="•"/>
            </a:pPr>
            <a:r>
              <a:rPr lang="en-US" dirty="0"/>
              <a:t>A </a:t>
            </a:r>
            <a:r>
              <a:rPr lang="en-US" altLang="en-US" dirty="0"/>
              <a:t>“</a:t>
            </a:r>
            <a:r>
              <a:rPr lang="en-US" altLang="ja-JP" i="1" dirty="0"/>
              <a:t>pad</a:t>
            </a:r>
            <a:r>
              <a:rPr lang="en-US" altLang="en-US" dirty="0"/>
              <a:t>”</a:t>
            </a:r>
            <a:r>
              <a:rPr lang="en-US" altLang="ja-JP" dirty="0"/>
              <a:t> is a long sequence of random letters</a:t>
            </a:r>
          </a:p>
          <a:p>
            <a:endParaRPr lang="en-US" dirty="0"/>
          </a:p>
        </p:txBody>
      </p:sp>
      <p:sp>
        <p:nvSpPr>
          <p:cNvPr id="8192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49C42BC6-5D77-452C-B486-298ADD658132}" type="slidenum">
              <a:rPr lang="en-US" sz="1200">
                <a:solidFill>
                  <a:schemeClr val="tx1"/>
                </a:solidFill>
              </a:rPr>
              <a:pPr/>
              <a:t>27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35318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>
                <a:ea typeface="+mn-ea"/>
              </a:rPr>
              <a:t>Asymmetric Cryptographic Algorithms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>
              <a:ea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Weakness of symmetric algorithms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Distributing and maintaining a secure single key among multiple users distributed geographically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Asymmetric cryptographic algorithms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Also known as public key cryptography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Uses two mathematically related keys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Public key available to everyone and freely distributed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Private key known only to individual to whom it belongs</a:t>
            </a:r>
          </a:p>
          <a:p>
            <a:pPr>
              <a:defRPr/>
            </a:pPr>
            <a:endParaRPr lang="en-US" altLang="en-US" dirty="0">
              <a:ea typeface="+mn-ea"/>
            </a:endParaRPr>
          </a:p>
        </p:txBody>
      </p:sp>
      <p:sp>
        <p:nvSpPr>
          <p:cNvPr id="8397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82C19483-22D7-4E67-ABF2-922E3BAF0514}" type="slidenum">
              <a:rPr lang="en-US" sz="1200">
                <a:solidFill>
                  <a:schemeClr val="tx1"/>
                </a:solidFill>
              </a:rPr>
              <a:pPr/>
              <a:t>28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068465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Asymmetric Cryptographic Algorithms</a:t>
            </a:r>
          </a:p>
          <a:p>
            <a:endParaRPr lang="en-US"/>
          </a:p>
          <a:p>
            <a:r>
              <a:rPr lang="en-US"/>
              <a:t>Figure 5-8  Asymmetric (public key) cryptography</a:t>
            </a:r>
          </a:p>
        </p:txBody>
      </p:sp>
      <p:sp>
        <p:nvSpPr>
          <p:cNvPr id="8601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F1751A7E-2EB4-415A-9D0E-CEAC31A0B5EE}" type="slidenum">
              <a:rPr lang="en-US" sz="1200">
                <a:solidFill>
                  <a:schemeClr val="tx1"/>
                </a:solidFill>
              </a:rPr>
              <a:pPr/>
              <a:t>29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26882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>
                <a:ea typeface="+mn-ea"/>
              </a:rPr>
              <a:t>What is Cryptography?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>
              <a:ea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Origins of cryptography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Used by Julius Caesar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Encryption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Changing original text into a secret message using cryptography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Decryption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Changing secret message back to original form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Cleartext data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Data stored or transmitted without encryption</a:t>
            </a:r>
          </a:p>
          <a:p>
            <a:pPr>
              <a:defRPr/>
            </a:pPr>
            <a:endParaRPr lang="en-US" altLang="en-US" dirty="0">
              <a:ea typeface="+mn-ea"/>
            </a:endParaRPr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C1D0E74A-C2EF-4A9A-986A-E66734B2C9A3}" type="slidenum">
              <a:rPr lang="en-US" sz="1200">
                <a:solidFill>
                  <a:schemeClr val="tx1"/>
                </a:solidFill>
              </a:rPr>
              <a:pPr/>
              <a:t>3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264700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>
                <a:ea typeface="+mn-ea"/>
              </a:rPr>
              <a:t>2/10/17</a:t>
            </a:r>
          </a:p>
          <a:p>
            <a:pPr>
              <a:defRPr/>
            </a:pPr>
            <a:r>
              <a:rPr lang="en-US" altLang="en-US" dirty="0">
                <a:ea typeface="+mn-ea"/>
              </a:rPr>
              <a:t>Asymmetric Cryptographic Algorithms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>
              <a:ea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Important principles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Key pairs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Public key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Private key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Both directions - keys can work in both directions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Digital signature - an electronic verification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Verifies the sender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Prevents sender from disowning the message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Proves message integrity</a:t>
            </a:r>
          </a:p>
          <a:p>
            <a:pPr>
              <a:defRPr/>
            </a:pPr>
            <a:endParaRPr lang="en-US" altLang="en-US" dirty="0">
              <a:ea typeface="+mn-ea"/>
            </a:endParaRPr>
          </a:p>
        </p:txBody>
      </p:sp>
      <p:sp>
        <p:nvSpPr>
          <p:cNvPr id="880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845A3B75-ADA8-407A-8C21-8B38417A5D75}" type="slidenum">
              <a:rPr lang="en-US" sz="1200">
                <a:solidFill>
                  <a:schemeClr val="tx1"/>
                </a:solidFill>
              </a:rPr>
              <a:pPr/>
              <a:t>30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29954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Asymmetric Cryptographic Algorithms</a:t>
            </a:r>
          </a:p>
          <a:p>
            <a:endParaRPr lang="en-US"/>
          </a:p>
          <a:p>
            <a:r>
              <a:rPr lang="en-US"/>
              <a:t>Figure 5-9  Digital signature</a:t>
            </a:r>
          </a:p>
        </p:txBody>
      </p:sp>
      <p:sp>
        <p:nvSpPr>
          <p:cNvPr id="9011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D3EBF560-9F0E-478F-9600-E4C3C333BA7B}" type="slidenum">
              <a:rPr lang="en-US" sz="1200">
                <a:solidFill>
                  <a:schemeClr val="tx1"/>
                </a:solidFill>
              </a:rPr>
              <a:pPr/>
              <a:t>31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99379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Asymmetric Cryptographic Algorithms</a:t>
            </a:r>
          </a:p>
          <a:p>
            <a:endParaRPr lang="en-US"/>
          </a:p>
          <a:p>
            <a:r>
              <a:rPr lang="en-US"/>
              <a:t>Table 5-6  Asymmetric cryptography practices</a:t>
            </a:r>
          </a:p>
        </p:txBody>
      </p:sp>
      <p:sp>
        <p:nvSpPr>
          <p:cNvPr id="9216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243C0B7B-5956-45FD-B54B-A1BCF117AFA3}" type="slidenum">
              <a:rPr lang="en-US" sz="1200">
                <a:solidFill>
                  <a:schemeClr val="tx1"/>
                </a:solidFill>
              </a:rPr>
              <a:pPr/>
              <a:t>32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60931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>
                <a:ea typeface="+mn-ea"/>
              </a:rPr>
              <a:t>Asymmetric Cryptographic Algorithms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>
              <a:ea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RSA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Published in 1977 and patented by MIT in 1983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Most common asymmetric cryptography algorithm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Uses two large prime numbers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Elliptic curve cryptography (ECC)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Users share one elliptic curve and one point on the curve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Uses less computing power than prime number-based asymmetric cryptography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Key sizes are smaller</a:t>
            </a:r>
          </a:p>
          <a:p>
            <a:pPr>
              <a:defRPr/>
            </a:pPr>
            <a:endParaRPr lang="en-US" altLang="en-US" dirty="0">
              <a:ea typeface="+mn-ea"/>
            </a:endParaRPr>
          </a:p>
        </p:txBody>
      </p:sp>
      <p:sp>
        <p:nvSpPr>
          <p:cNvPr id="9421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231E14FB-07DE-484F-B562-9E61467D7D28}" type="slidenum">
              <a:rPr lang="en-US" sz="1200">
                <a:solidFill>
                  <a:schemeClr val="tx1"/>
                </a:solidFill>
              </a:rPr>
              <a:pPr/>
              <a:t>33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22760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Asymmetric Cryptographic Algorithms</a:t>
            </a:r>
          </a:p>
          <a:p>
            <a:endParaRPr lang="en-US"/>
          </a:p>
          <a:p>
            <a:r>
              <a:rPr lang="en-US"/>
              <a:t>Figure 5-10  Elliptic curve cryptography (ECC)</a:t>
            </a:r>
          </a:p>
        </p:txBody>
      </p:sp>
      <p:sp>
        <p:nvSpPr>
          <p:cNvPr id="962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6B66EED4-6DEB-46C1-974F-222141868BB7}" type="slidenum">
              <a:rPr lang="en-US" sz="1200">
                <a:solidFill>
                  <a:schemeClr val="tx1"/>
                </a:solidFill>
              </a:rPr>
              <a:pPr/>
              <a:t>34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94774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>
                <a:ea typeface="+mn-ea"/>
              </a:rPr>
              <a:t>Asymmetric Cryptographic Algorithms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>
              <a:ea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Quantum cryptography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Exploits the properties of microscopic objects such as photons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Does not depend on difficult mathematical problems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NTRUEncypt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Uses </a:t>
            </a:r>
            <a:r>
              <a:rPr lang="en-US" altLang="en-US" i="1" dirty="0">
                <a:ea typeface="+mn-ea"/>
              </a:rPr>
              <a:t>lattice-based cryptography </a:t>
            </a:r>
            <a:r>
              <a:rPr lang="en-US" altLang="en-US" dirty="0">
                <a:ea typeface="+mn-ea"/>
              </a:rPr>
              <a:t>which relies on a set of points in space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Faster than RSA and ECC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More resistant to quantum computing attacks</a:t>
            </a:r>
          </a:p>
          <a:p>
            <a:pPr>
              <a:defRPr/>
            </a:pPr>
            <a:endParaRPr lang="en-US" altLang="en-US" dirty="0">
              <a:ea typeface="+mn-ea"/>
            </a:endParaRPr>
          </a:p>
        </p:txBody>
      </p:sp>
      <p:sp>
        <p:nvSpPr>
          <p:cNvPr id="9830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6F1D2AFD-8451-4B93-BE0F-1134BC97BAE6}" type="slidenum">
              <a:rPr lang="en-US" sz="1200">
                <a:solidFill>
                  <a:schemeClr val="tx1"/>
                </a:solidFill>
              </a:rPr>
              <a:pPr/>
              <a:t>35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551081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Asymmetric Cryptographic Algorithms</a:t>
            </a:r>
          </a:p>
          <a:p>
            <a:endParaRPr lang="en-US"/>
          </a:p>
          <a:p>
            <a:r>
              <a:rPr lang="en-US"/>
              <a:t>Figure 5-1  Lattice-based cryptography</a:t>
            </a:r>
          </a:p>
        </p:txBody>
      </p:sp>
      <p:sp>
        <p:nvSpPr>
          <p:cNvPr id="1003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9A4401A8-761C-4F08-AB58-FAEEECDCAF4A}" type="slidenum">
              <a:rPr lang="en-US" sz="1200">
                <a:solidFill>
                  <a:schemeClr val="tx1"/>
                </a:solidFill>
              </a:rPr>
              <a:pPr/>
              <a:t>36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867441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a typeface="+mn-ea"/>
              </a:rPr>
              <a:t>Asymmetric Cryptographic Algorithms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dirty="0">
              <a:ea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Key Exchange 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There are different solutions for a key exchange that occurs within the normal communications channel (in-band) of cryptography: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i="1" dirty="0">
                <a:ea typeface="+mn-ea"/>
              </a:rPr>
              <a:t>Diffie-Hellman (DH)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i="1" dirty="0">
                <a:ea typeface="+mn-ea"/>
              </a:rPr>
              <a:t>Diffie-Hellman Ephemeral (DHE)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i="1" dirty="0">
                <a:ea typeface="+mn-ea"/>
              </a:rPr>
              <a:t>Elliptic Curve Diffie-Hellman (ECDH)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i="1" dirty="0">
                <a:ea typeface="+mn-ea"/>
              </a:rPr>
              <a:t>Perfect forward secrecy</a:t>
            </a:r>
          </a:p>
          <a:p>
            <a:pPr>
              <a:defRPr/>
            </a:pPr>
            <a:endParaRPr lang="en-US" dirty="0">
              <a:ea typeface="+mn-ea"/>
            </a:endParaRPr>
          </a:p>
        </p:txBody>
      </p:sp>
      <p:sp>
        <p:nvSpPr>
          <p:cNvPr id="10240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4868898B-E5D8-46C9-9DAE-1C083D5B52B1}" type="slidenum">
              <a:rPr lang="en-US" sz="1200">
                <a:solidFill>
                  <a:schemeClr val="tx1"/>
                </a:solidFill>
              </a:rPr>
              <a:pPr/>
              <a:t>37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981566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>
                <a:ea typeface="+mn-ea"/>
              </a:rPr>
              <a:t>Using Cryptography</a:t>
            </a:r>
          </a:p>
          <a:p>
            <a:pPr>
              <a:defRPr/>
            </a:pPr>
            <a:endParaRPr lang="en-US" altLang="en-US" dirty="0">
              <a:ea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Cryptography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Should be used to secure data that needs to be protected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Can be applied through either software or hardware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>
              <a:ea typeface="+mn-ea"/>
            </a:endParaRPr>
          </a:p>
        </p:txBody>
      </p:sp>
      <p:sp>
        <p:nvSpPr>
          <p:cNvPr id="10445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3A344692-4FEC-4456-A1E6-0BF60DC680C4}" type="slidenum">
              <a:rPr lang="en-US" sz="1200">
                <a:solidFill>
                  <a:schemeClr val="tx1"/>
                </a:solidFill>
              </a:rPr>
              <a:pPr/>
              <a:t>38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353585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>
                <a:ea typeface="+mn-ea"/>
              </a:rPr>
              <a:t>Encryption Through Software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>
              <a:ea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File and File System Cryptography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Encryption software can be used to encrypt or decrypt files one-by-one 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Protecting groups of files through file system cryptography can be performed using: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Pretty Good Privacy (PGP)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Widely used asymmetric cryptography system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Used for files and e-mails on Windows systems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GNU Privacy Guard (GPG)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Runs on Windows, UNIX, and Linux operating systems</a:t>
            </a:r>
          </a:p>
          <a:p>
            <a:pPr>
              <a:defRPr/>
            </a:pPr>
            <a:endParaRPr lang="en-US" altLang="en-US" dirty="0">
              <a:ea typeface="+mn-ea"/>
            </a:endParaRPr>
          </a:p>
        </p:txBody>
      </p:sp>
      <p:sp>
        <p:nvSpPr>
          <p:cNvPr id="1064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FF5F1566-EB3B-4F33-AD90-6DC6B4072325}" type="slidenum">
              <a:rPr lang="en-US" sz="1200">
                <a:solidFill>
                  <a:schemeClr val="tx1"/>
                </a:solidFill>
              </a:rPr>
              <a:pPr/>
              <a:t>39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4629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>
                <a:ea typeface="+mn-ea"/>
              </a:rPr>
              <a:t>What is Cryptography?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>
              <a:ea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Plaintext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Cleartext data to be encrypted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Plaintext data is input into a </a:t>
            </a:r>
            <a:r>
              <a:rPr lang="en-US" altLang="en-US" b="1" dirty="0">
                <a:ea typeface="+mn-ea"/>
              </a:rPr>
              <a:t>cryptographic algorithm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Consists of procedures based on a mathematical formula used to encrypt and decrypt the data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Key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A mathematical value entered into the algorithm to produce </a:t>
            </a:r>
            <a:r>
              <a:rPr lang="en-US" altLang="en-US" b="1" dirty="0">
                <a:ea typeface="+mn-ea"/>
              </a:rPr>
              <a:t>ciphertext </a:t>
            </a:r>
            <a:r>
              <a:rPr lang="en-US" altLang="en-US" dirty="0">
                <a:ea typeface="+mn-ea"/>
              </a:rPr>
              <a:t>(encrypted data)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The reverse process uses the key to decrypt the message</a:t>
            </a:r>
          </a:p>
          <a:p>
            <a:pPr>
              <a:defRPr/>
            </a:pPr>
            <a:endParaRPr lang="en-US" altLang="en-US" dirty="0">
              <a:ea typeface="+mn-ea"/>
            </a:endParaRPr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975E8E7B-5309-43B8-BBA9-54361FA01881}" type="slidenum">
              <a:rPr lang="en-US" sz="1200">
                <a:solidFill>
                  <a:schemeClr val="tx1"/>
                </a:solidFill>
              </a:rPr>
              <a:pPr/>
              <a:t>4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484848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>
                <a:ea typeface="+mn-ea"/>
              </a:rPr>
              <a:t>Encryption Through Software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>
              <a:ea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Microsoft Windows Encrypting File System (EFS)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en-US" sz="2300" dirty="0">
                <a:ea typeface="+mn-ea"/>
              </a:rPr>
              <a:t>Cryptography system for Windows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en-US" sz="2300" dirty="0">
                <a:ea typeface="+mn-ea"/>
              </a:rPr>
              <a:t>Uses NTFS file system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en-US" sz="2300" dirty="0">
                <a:ea typeface="+mn-ea"/>
              </a:rPr>
              <a:t>Tightly integrated with the file system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en-US" sz="2300" dirty="0">
                <a:ea typeface="+mn-ea"/>
              </a:rPr>
              <a:t>Encryption and decryption are transparent to the user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en-US" sz="2300" dirty="0">
                <a:ea typeface="+mn-ea"/>
              </a:rPr>
              <a:t>Users can set encryption attribute for a file in the Advanced Attributes dialog box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en-US" sz="2300" dirty="0">
                <a:ea typeface="+mn-ea"/>
              </a:rPr>
              <a:t>Storing the file in a file folder set for encryption will automatically encrypt the file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en-US" sz="2300" dirty="0">
                <a:ea typeface="+mn-ea"/>
              </a:rPr>
              <a:t>Use the Cipher.exe command-line utility to encrypt files</a:t>
            </a:r>
          </a:p>
          <a:p>
            <a:pPr>
              <a:defRPr/>
            </a:pPr>
            <a:endParaRPr lang="en-US" altLang="en-US" dirty="0">
              <a:ea typeface="+mn-ea"/>
            </a:endParaRPr>
          </a:p>
        </p:txBody>
      </p:sp>
      <p:sp>
        <p:nvSpPr>
          <p:cNvPr id="10854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72EDD47A-EB16-45A4-B057-349194E2ADCA}" type="slidenum">
              <a:rPr lang="en-US" sz="1200">
                <a:solidFill>
                  <a:schemeClr val="tx1"/>
                </a:solidFill>
              </a:rPr>
              <a:pPr/>
              <a:t>40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222285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>
                <a:ea typeface="+mn-ea"/>
              </a:rPr>
              <a:t>Encryption Through Software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>
              <a:ea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Whole disk encryption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Protects all data on a hard drive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Example: </a:t>
            </a:r>
            <a:r>
              <a:rPr lang="en-US" altLang="en-US" i="1" dirty="0">
                <a:ea typeface="+mn-ea"/>
              </a:rPr>
              <a:t>BitLocker</a:t>
            </a:r>
            <a:r>
              <a:rPr lang="en-US" altLang="en-US" dirty="0">
                <a:ea typeface="+mn-ea"/>
              </a:rPr>
              <a:t> drive encryption software that is included in Microsoft Windows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BitLocker encrypts the entire system volume, including the Windows Registry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Prevents attackers from accessing data by booting from another OS or placing the hard drive in another computer</a:t>
            </a:r>
          </a:p>
          <a:p>
            <a:pPr>
              <a:defRPr/>
            </a:pPr>
            <a:endParaRPr lang="en-US" altLang="en-US" dirty="0">
              <a:ea typeface="+mn-ea"/>
            </a:endParaRPr>
          </a:p>
        </p:txBody>
      </p:sp>
      <p:sp>
        <p:nvSpPr>
          <p:cNvPr id="11059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E174A947-BE38-40B3-B9B8-4508EB7930BD}" type="slidenum">
              <a:rPr lang="en-US" sz="1200">
                <a:solidFill>
                  <a:schemeClr val="tx1"/>
                </a:solidFill>
              </a:rPr>
              <a:pPr/>
              <a:t>41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53502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>
                <a:ea typeface="+mn-ea"/>
              </a:rPr>
              <a:t>Hardware Encryption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>
              <a:ea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Software encryption can be subject to attacks to exploit its vulnerabilities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Cryptography can be embedded in hardware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Provides higher degree of security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Can be applied to USB devices and standard hard drives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Hardware encryption options include: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Trusted platform module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Hardware security model</a:t>
            </a:r>
          </a:p>
          <a:p>
            <a:pPr>
              <a:defRPr/>
            </a:pPr>
            <a:endParaRPr lang="en-US" altLang="en-US" dirty="0">
              <a:ea typeface="+mn-ea"/>
            </a:endParaRPr>
          </a:p>
        </p:txBody>
      </p:sp>
      <p:sp>
        <p:nvSpPr>
          <p:cNvPr id="11264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F5E57C92-0A48-4255-9943-AA622F99C449}" type="slidenum">
              <a:rPr lang="en-US" sz="1200">
                <a:solidFill>
                  <a:schemeClr val="tx1"/>
                </a:solidFill>
              </a:rPr>
              <a:pPr/>
              <a:t>42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830897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>
                <a:ea typeface="+mn-ea"/>
              </a:rPr>
              <a:t>Hardware Encryption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>
              <a:ea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USB device encryption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Encrypted hardware-based flash drives can be used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Will not connect a computer until correct password has been provided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All data copied to the drive is automatically encrypted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Tamper-resistant external cases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Administrators can remotely control and track activity on the devices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Stolen drives can be remotely disabled</a:t>
            </a:r>
          </a:p>
          <a:p>
            <a:pPr>
              <a:defRPr/>
            </a:pPr>
            <a:endParaRPr lang="en-US" altLang="en-US" dirty="0">
              <a:ea typeface="+mn-ea"/>
            </a:endParaRPr>
          </a:p>
        </p:txBody>
      </p:sp>
      <p:sp>
        <p:nvSpPr>
          <p:cNvPr id="11469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E9C74E38-8786-4700-92E2-A71FAADEFD35}" type="slidenum">
              <a:rPr lang="en-US" sz="1200">
                <a:solidFill>
                  <a:schemeClr val="tx1"/>
                </a:solidFill>
              </a:rPr>
              <a:pPr/>
              <a:t>43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398471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>
                <a:ea typeface="+mn-ea"/>
              </a:rPr>
              <a:t>Hardware Encryption</a:t>
            </a:r>
          </a:p>
          <a:p>
            <a:pPr>
              <a:defRPr/>
            </a:pPr>
            <a:endParaRPr lang="en-US" altLang="en-US" dirty="0">
              <a:ea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Hard disk drive encryption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Self-encrypting hard disk drives protect all files stored on them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The drive and host device perform authentication process during initial power up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If authentication fails, the drive can be configured to deny access or even delete encryption keys so all data is permanently unreadable</a:t>
            </a:r>
          </a:p>
          <a:p>
            <a:pPr>
              <a:defRPr/>
            </a:pPr>
            <a:endParaRPr lang="en-US" altLang="en-US" dirty="0">
              <a:ea typeface="+mn-ea"/>
            </a:endParaRPr>
          </a:p>
        </p:txBody>
      </p:sp>
      <p:sp>
        <p:nvSpPr>
          <p:cNvPr id="1167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CB674B89-BECE-4B87-9523-550AF1B6120B}" type="slidenum">
              <a:rPr lang="en-US" sz="1200">
                <a:solidFill>
                  <a:schemeClr val="tx1"/>
                </a:solidFill>
              </a:rPr>
              <a:pPr/>
              <a:t>44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47879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878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Hardware Encryption</a:t>
            </a:r>
          </a:p>
          <a:p>
            <a:pPr>
              <a:buFontTx/>
              <a:buChar char="•"/>
            </a:pPr>
            <a:endParaRPr lang="en-US"/>
          </a:p>
          <a:p>
            <a:pPr>
              <a:buFontTx/>
              <a:buChar char="•"/>
            </a:pPr>
            <a:r>
              <a:rPr lang="en-US"/>
              <a:t>Trusted Platform Module (TPM)</a:t>
            </a:r>
          </a:p>
          <a:p>
            <a:pPr marL="628650" lvl="1" indent="-171450">
              <a:buFontTx/>
              <a:buChar char="•"/>
            </a:pPr>
            <a:r>
              <a:rPr lang="en-US"/>
              <a:t>A chip on a computer</a:t>
            </a:r>
            <a:r>
              <a:rPr lang="en-US" altLang="en-US"/>
              <a:t>’</a:t>
            </a:r>
            <a:r>
              <a:rPr lang="en-US"/>
              <a:t>s motherboard that provides cryptographic services</a:t>
            </a:r>
          </a:p>
          <a:p>
            <a:pPr marL="628650" lvl="1" indent="-171450">
              <a:buFontTx/>
              <a:buChar char="•"/>
            </a:pPr>
            <a:r>
              <a:rPr lang="en-US"/>
              <a:t>Includes a true random number generator</a:t>
            </a:r>
          </a:p>
          <a:p>
            <a:pPr marL="628650" lvl="1" indent="-171450">
              <a:buFontTx/>
              <a:buChar char="•"/>
            </a:pPr>
            <a:r>
              <a:rPr lang="en-US"/>
              <a:t>Entirely done in hardware so it cannot be subject to software attack</a:t>
            </a:r>
          </a:p>
          <a:p>
            <a:pPr marL="628650" lvl="1" indent="-171450">
              <a:buFontTx/>
              <a:buChar char="•"/>
            </a:pPr>
            <a:r>
              <a:rPr lang="en-US"/>
              <a:t>Prevents computer from booting if files or data have been altered</a:t>
            </a:r>
          </a:p>
          <a:p>
            <a:pPr marL="628650" lvl="1" indent="-171450">
              <a:buFontTx/>
              <a:buChar char="•"/>
            </a:pPr>
            <a:r>
              <a:rPr lang="en-US"/>
              <a:t>Prompts for password if hard drive moved to a new computer</a:t>
            </a:r>
          </a:p>
          <a:p>
            <a:endParaRPr lang="en-US"/>
          </a:p>
        </p:txBody>
      </p:sp>
      <p:sp>
        <p:nvSpPr>
          <p:cNvPr id="11878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4D352722-B5C4-44A9-AAA9-928952927D04}" type="slidenum">
              <a:rPr lang="en-US" sz="1200">
                <a:solidFill>
                  <a:schemeClr val="tx1"/>
                </a:solidFill>
              </a:rPr>
              <a:pPr/>
              <a:t>45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318216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>
                <a:ea typeface="+mn-ea"/>
              </a:rPr>
              <a:t>End of class 10/3</a:t>
            </a:r>
            <a:r>
              <a:rPr lang="en-US" altLang="en-US">
                <a:ea typeface="+mn-ea"/>
              </a:rPr>
              <a:t>/16  11 AM</a:t>
            </a:r>
            <a:endParaRPr lang="en-US" altLang="en-US" dirty="0">
              <a:ea typeface="+mn-ea"/>
            </a:endParaRPr>
          </a:p>
          <a:p>
            <a:pPr>
              <a:defRPr/>
            </a:pPr>
            <a:endParaRPr lang="en-US" altLang="en-US" dirty="0">
              <a:ea typeface="+mn-ea"/>
            </a:endParaRPr>
          </a:p>
          <a:p>
            <a:pPr>
              <a:defRPr/>
            </a:pPr>
            <a:r>
              <a:rPr lang="en-US" altLang="en-US" dirty="0">
                <a:ea typeface="+mn-ea"/>
              </a:rPr>
              <a:t>Hardware Encryption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>
              <a:ea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Hardware Security Module (HSM)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A secure cryptographic processor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Includes an onboard key generator and key storage facility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Performs accelerated symmetric and asymmetric encryption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Can provide services to multiple devices over a LAN</a:t>
            </a:r>
          </a:p>
          <a:p>
            <a:pPr>
              <a:defRPr/>
            </a:pPr>
            <a:endParaRPr lang="en-US" altLang="en-US" dirty="0">
              <a:ea typeface="+mn-ea"/>
            </a:endParaRPr>
          </a:p>
        </p:txBody>
      </p:sp>
      <p:sp>
        <p:nvSpPr>
          <p:cNvPr id="12083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0CD2194A-2C7C-40E8-8ABB-403190F30FD4}" type="slidenum">
              <a:rPr lang="en-US" sz="1200">
                <a:solidFill>
                  <a:schemeClr val="tx1"/>
                </a:solidFill>
              </a:rPr>
              <a:pPr/>
              <a:t>46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31973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What is Cryptography?</a:t>
            </a:r>
          </a:p>
          <a:p>
            <a:endParaRPr lang="en-US"/>
          </a:p>
          <a:p>
            <a:r>
              <a:rPr lang="en-US"/>
              <a:t>Figure 5-2  Cryptographic process</a:t>
            </a:r>
          </a:p>
        </p:txBody>
      </p:sp>
      <p:sp>
        <p:nvSpPr>
          <p:cNvPr id="368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BB2D2FBC-E457-4B7E-A5CD-DFA95E6F43C7}" type="slidenum">
              <a:rPr lang="en-US" sz="1200">
                <a:solidFill>
                  <a:schemeClr val="tx1"/>
                </a:solidFill>
              </a:rPr>
              <a:pPr/>
              <a:t>5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82371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>
                <a:ea typeface="+mn-ea"/>
              </a:rPr>
              <a:t>Cryptography and Security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>
              <a:ea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Cryptography can provide five basic protections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i="1" dirty="0">
                <a:ea typeface="+mn-ea"/>
              </a:rPr>
              <a:t>Confidentiality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Ensures only authorized parties can view it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i="1" dirty="0">
                <a:ea typeface="+mn-ea"/>
              </a:rPr>
              <a:t>Integrity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Ensures information is correct and unaltered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i="1" dirty="0">
                <a:ea typeface="+mn-ea"/>
              </a:rPr>
              <a:t>Availability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Ensures authorized users can access it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i="1" dirty="0">
                <a:ea typeface="+mn-ea"/>
              </a:rPr>
              <a:t>Authentication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Ensures sender can be verified through cryptography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i="1" dirty="0">
                <a:ea typeface="+mn-ea"/>
              </a:rPr>
              <a:t>Non-repudiation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Proves that a user performed an action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endParaRPr lang="en-US" altLang="en-US" dirty="0">
              <a:ea typeface="+mn-ea"/>
            </a:endParaRPr>
          </a:p>
          <a:p>
            <a:pPr>
              <a:defRPr/>
            </a:pPr>
            <a:endParaRPr lang="en-US" altLang="en-US" dirty="0">
              <a:ea typeface="+mn-ea"/>
            </a:endParaRPr>
          </a:p>
        </p:txBody>
      </p:sp>
      <p:sp>
        <p:nvSpPr>
          <p:cNvPr id="3891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BD2ACB7A-8B1D-4B1A-983D-D466D16B7F57}" type="slidenum">
              <a:rPr lang="en-US" sz="1200">
                <a:solidFill>
                  <a:schemeClr val="tx1"/>
                </a:solidFill>
              </a:rPr>
              <a:pPr/>
              <a:t>6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84968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Cryptography and Security</a:t>
            </a:r>
          </a:p>
          <a:p>
            <a:endParaRPr lang="en-US"/>
          </a:p>
          <a:p>
            <a:r>
              <a:rPr lang="en-US"/>
              <a:t>Table 5-1  Information protections by cryptography</a:t>
            </a:r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B2BE48D2-6716-4B68-9624-3A32CE1FE8FC}" type="slidenum">
              <a:rPr lang="en-US" sz="1200">
                <a:solidFill>
                  <a:schemeClr val="tx1"/>
                </a:solidFill>
              </a:rPr>
              <a:pPr/>
              <a:t>7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9703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a typeface="+mn-ea"/>
              </a:rPr>
              <a:t>Cryptographic Algorithms</a:t>
            </a:r>
          </a:p>
          <a:p>
            <a:pPr>
              <a:defRPr/>
            </a:pPr>
            <a:endParaRPr lang="en-US" dirty="0">
              <a:ea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A fundamental difference in cryptographic algorithms is the amount of data processed at a time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b="1" dirty="0">
                <a:ea typeface="+mn-ea"/>
              </a:rPr>
              <a:t>Stream cipher </a:t>
            </a:r>
            <a:r>
              <a:rPr lang="en-US" altLang="en-US" dirty="0">
                <a:ea typeface="+mn-ea"/>
              </a:rPr>
              <a:t>- takes one character and replaces it with another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b="1" dirty="0">
                <a:ea typeface="+mn-ea"/>
              </a:rPr>
              <a:t>Block cipher </a:t>
            </a:r>
            <a:r>
              <a:rPr lang="en-US" altLang="en-US" dirty="0">
                <a:ea typeface="+mn-ea"/>
              </a:rPr>
              <a:t>- manipulates an entire block of plaintext at one time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b="1" dirty="0">
                <a:ea typeface="+mn-ea"/>
              </a:rPr>
              <a:t>Sponge function </a:t>
            </a:r>
            <a:r>
              <a:rPr lang="en-US" altLang="en-US" dirty="0">
                <a:ea typeface="+mn-ea"/>
              </a:rPr>
              <a:t>- takes as input a string of any length and returns a string of any requested variable length</a:t>
            </a:r>
          </a:p>
          <a:p>
            <a:pPr>
              <a:defRPr/>
            </a:pPr>
            <a:endParaRPr lang="en-US" dirty="0">
              <a:ea typeface="+mn-ea"/>
            </a:endParaRPr>
          </a:p>
        </p:txBody>
      </p:sp>
      <p:sp>
        <p:nvSpPr>
          <p:cNvPr id="4301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D93A0F71-3FB7-433A-B762-6956F7192097}" type="slidenum">
              <a:rPr lang="en-US" sz="1200">
                <a:solidFill>
                  <a:schemeClr val="tx1"/>
                </a:solidFill>
              </a:rPr>
              <a:pPr/>
              <a:t>8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89872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>
                <a:ea typeface="+mn-ea"/>
              </a:rPr>
              <a:t>Cryptographic Algorithms</a:t>
            </a:r>
          </a:p>
          <a:p>
            <a:pPr>
              <a:defRPr/>
            </a:pPr>
            <a:endParaRPr lang="en-US" altLang="en-US" dirty="0">
              <a:ea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Three categories of cryptographic algorithms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Hash algorithms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Symmetric cryptographic algorithms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Asymmetric cryptographic algorithms</a:t>
            </a:r>
          </a:p>
          <a:p>
            <a:pPr>
              <a:defRPr/>
            </a:pPr>
            <a:endParaRPr lang="en-US" altLang="en-US" dirty="0">
              <a:ea typeface="+mn-ea"/>
            </a:endParaRPr>
          </a:p>
        </p:txBody>
      </p:sp>
      <p:sp>
        <p:nvSpPr>
          <p:cNvPr id="450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BC4850F3-A27E-4CBB-9E7C-CC933C402E00}" type="slidenum">
              <a:rPr lang="en-US" sz="1200">
                <a:solidFill>
                  <a:schemeClr val="tx1"/>
                </a:solidFill>
              </a:rPr>
              <a:pPr/>
              <a:t>9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0612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124200"/>
            <a:ext cx="7772400" cy="8382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Click to edit Master title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91000"/>
            <a:ext cx="6248400" cy="990600"/>
          </a:xfrm>
        </p:spPr>
        <p:txBody>
          <a:bodyPr/>
          <a:lstStyle>
            <a:lvl1pPr marL="0" indent="0" algn="ctr">
              <a:buFontTx/>
              <a:buNone/>
              <a:defRPr sz="4300"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222222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 algn="ctr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z="1400">
                <a:latin typeface="Times New Roman" panose="02020603050405020304" pitchFamily="18" charset="0"/>
              </a:defRPr>
            </a:lvl1pPr>
          </a:lstStyle>
          <a:p>
            <a:fld id="{230FE6BD-9AC0-4E4E-B297-5EF2BEFF8C3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62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C89110-3E8B-4E47-9F9C-A75C2181A5E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253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D5D8D6-E54E-4B4F-B5D8-CD79CD30DD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166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81856D-73A4-48AB-B9B5-D83871907F1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8066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313BAD-50D4-4C1F-AC1F-EA1C0ED331F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5757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487E1F-5C76-495E-A5DD-F136AC14A81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3114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CA014F-21A2-4081-94B0-E6595275F70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8820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08659F-CC02-4AE8-82C2-19290A35658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2269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759C5E-23CD-4428-8047-BE567138462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150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E067B1-A46B-4296-90DB-42F84027B24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556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39C5AA-AC35-40A4-B846-1D20F029944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277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 userDrawn="1"/>
        </p:nvSpPr>
        <p:spPr bwMode="auto">
          <a:xfrm>
            <a:off x="6096000" y="6400800"/>
            <a:ext cx="188118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100">
                <a:solidFill>
                  <a:schemeClr val="tx1"/>
                </a:solidFill>
                <a:latin typeface="Arial" panose="020B0604020202020204" pitchFamily="34" charset="0"/>
              </a:rPr>
              <a:t>© Cengage Learning  2015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xfrm>
            <a:off x="533400" y="6324600"/>
            <a:ext cx="5257800" cy="381000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001000" y="6324600"/>
            <a:ext cx="609600" cy="381000"/>
          </a:xfrm>
        </p:spPr>
        <p:txBody>
          <a:bodyPr/>
          <a:lstStyle>
            <a:lvl1pPr>
              <a:defRPr sz="1400"/>
            </a:lvl1pPr>
          </a:lstStyle>
          <a:p>
            <a:fld id="{2671DDF0-D174-4EFD-A27C-3F15D5EDC85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6529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98D35C-4C34-4226-8E56-D89F0955A2B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4128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7E584A-EA57-49C1-A5EA-CF7C9697ACA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4450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2EBBD1-728D-4157-9422-32F70EC68A1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605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642E70-478E-4F2B-9F08-D8C153FF156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508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67347A-E70C-43D9-A887-10318F9420A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658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892C42-DA47-4774-9F12-D37E9DF2E9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845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728789-DCFE-4AC1-BE40-C64EFEDBDEB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679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7373CC-353C-4187-855E-BF75962E3B4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576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3F6967-38AC-4BC1-BFBE-379EC4BAFD9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240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52D856-9250-4281-9FFE-F123CF68812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634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324600"/>
            <a:ext cx="5867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22222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2057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solidFill>
                  <a:srgbClr val="222222"/>
                </a:solidFill>
                <a:latin typeface="Arial" panose="020B0604020202020204" pitchFamily="34" charset="0"/>
              </a:defRPr>
            </a:lvl1pPr>
          </a:lstStyle>
          <a:p>
            <a:fld id="{FD7BD93F-C53B-432B-9D3F-FF05041C745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78" r:id="rId1"/>
    <p:sldLayoutId id="2147484479" r:id="rId2"/>
    <p:sldLayoutId id="2147484458" r:id="rId3"/>
    <p:sldLayoutId id="2147484459" r:id="rId4"/>
    <p:sldLayoutId id="2147484460" r:id="rId5"/>
    <p:sldLayoutId id="2147484461" r:id="rId6"/>
    <p:sldLayoutId id="2147484462" r:id="rId7"/>
    <p:sldLayoutId id="2147484463" r:id="rId8"/>
    <p:sldLayoutId id="2147484464" r:id="rId9"/>
    <p:sldLayoutId id="2147484465" r:id="rId10"/>
    <p:sldLayoutId id="2147484466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MS PGothic" panose="020B0600070205080204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  <a:ea typeface="MS PGothic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  <a:ea typeface="MS PGothic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  <a:ea typeface="MS PGothic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  <a:ea typeface="MS PGothic" panose="020B0600070205080204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MS PGothic" panose="020B0600070205080204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MS PGothic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222222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222222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222222"/>
                </a:solidFill>
              </a:defRPr>
            </a:lvl1pPr>
          </a:lstStyle>
          <a:p>
            <a:fld id="{5C9B176E-CDDE-492F-8530-36321B702BC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67" r:id="rId1"/>
    <p:sldLayoutId id="2147484468" r:id="rId2"/>
    <p:sldLayoutId id="2147484469" r:id="rId3"/>
    <p:sldLayoutId id="2147484470" r:id="rId4"/>
    <p:sldLayoutId id="2147484471" r:id="rId5"/>
    <p:sldLayoutId id="2147484472" r:id="rId6"/>
    <p:sldLayoutId id="2147484473" r:id="rId7"/>
    <p:sldLayoutId id="2147484474" r:id="rId8"/>
    <p:sldLayoutId id="2147484475" r:id="rId9"/>
    <p:sldLayoutId id="2147484476" r:id="rId10"/>
    <p:sldLayoutId id="2147484477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MS PGothic" panose="020B0600070205080204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  <a:ea typeface="MS PGothic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  <a:ea typeface="MS PGothic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  <a:ea typeface="MS PGothic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  <a:ea typeface="MS PGothic" panose="020B0600070205080204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MS PGothic" panose="020B0600070205080204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MS PGothic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Cryptography?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Cryptography</a:t>
            </a:r>
          </a:p>
          <a:p>
            <a:pPr lvl="1"/>
            <a:r>
              <a:rPr lang="en-US" dirty="0"/>
              <a:t>Scrambling information so it cannot be read</a:t>
            </a:r>
          </a:p>
          <a:p>
            <a:pPr lvl="1"/>
            <a:r>
              <a:rPr lang="en-US" dirty="0"/>
              <a:t>Transforms info into secure form </a:t>
            </a:r>
          </a:p>
          <a:p>
            <a:pPr lvl="2"/>
            <a:r>
              <a:rPr lang="en-US" dirty="0"/>
              <a:t>unauthorized  persons can’t access it</a:t>
            </a:r>
          </a:p>
          <a:p>
            <a:r>
              <a:rPr lang="en-US" dirty="0"/>
              <a:t>Steganography</a:t>
            </a:r>
          </a:p>
          <a:p>
            <a:pPr lvl="1"/>
            <a:r>
              <a:rPr lang="en-US" dirty="0"/>
              <a:t>Hides the existence of data</a:t>
            </a:r>
          </a:p>
          <a:p>
            <a:pPr lvl="1"/>
            <a:r>
              <a:rPr lang="en-US" dirty="0"/>
              <a:t>An image, audio, or video file can contain hidden messages embedded in the file</a:t>
            </a:r>
          </a:p>
          <a:p>
            <a:pPr lvl="1"/>
            <a:r>
              <a:rPr lang="en-US" dirty="0"/>
              <a:t>Divide data </a:t>
            </a:r>
            <a:r>
              <a:rPr lang="en-US"/>
              <a:t>and hide </a:t>
            </a:r>
            <a:r>
              <a:rPr lang="en-US" dirty="0"/>
              <a:t>in unused portions of the file</a:t>
            </a:r>
          </a:p>
          <a:p>
            <a:pPr lvl="1"/>
            <a:endParaRPr lang="en-US" dirty="0"/>
          </a:p>
        </p:txBody>
      </p:sp>
      <p:sp>
        <p:nvSpPr>
          <p:cNvPr id="2765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FF60858E-FB6B-42EC-A08C-FF559776C2A3}" type="slidenum">
              <a:rPr lang="en-US" sz="1400">
                <a:solidFill>
                  <a:srgbClr val="222222"/>
                </a:solidFill>
                <a:latin typeface="Arial" panose="020B0604020202020204" pitchFamily="34" charset="0"/>
              </a:rPr>
              <a:pPr/>
              <a:t>1</a:t>
            </a:fld>
            <a:endParaRPr 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Hash Algorithms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Hash algorithms</a:t>
            </a:r>
          </a:p>
          <a:p>
            <a:pPr lvl="1"/>
            <a:r>
              <a:rPr lang="en-US"/>
              <a:t>It is the most basic type of cryptographic algorithm</a:t>
            </a:r>
          </a:p>
          <a:p>
            <a:pPr lvl="1"/>
            <a:r>
              <a:rPr lang="en-US"/>
              <a:t>Creates a unique </a:t>
            </a:r>
            <a:r>
              <a:rPr lang="en-US" altLang="en-US"/>
              <a:t>“</a:t>
            </a:r>
            <a:r>
              <a:rPr lang="en-US"/>
              <a:t>digital fingerprint</a:t>
            </a:r>
            <a:r>
              <a:rPr lang="en-US" altLang="en-US"/>
              <a:t>”</a:t>
            </a:r>
            <a:r>
              <a:rPr lang="en-US"/>
              <a:t> of a set of data and is commonly called </a:t>
            </a:r>
            <a:r>
              <a:rPr lang="en-US" i="1"/>
              <a:t>hashing</a:t>
            </a:r>
          </a:p>
          <a:p>
            <a:pPr lvl="1"/>
            <a:r>
              <a:rPr lang="en-US"/>
              <a:t>This fingerprint, called a digest (sometimes called a message digest or hash), represents the contents</a:t>
            </a:r>
          </a:p>
          <a:p>
            <a:pPr lvl="1"/>
            <a:r>
              <a:rPr lang="en-US"/>
              <a:t>Its contents cannot be used to reveal original data set</a:t>
            </a:r>
          </a:p>
          <a:p>
            <a:pPr lvl="1"/>
            <a:r>
              <a:rPr lang="en-US"/>
              <a:t>Is primarily used for comparison purposes</a:t>
            </a:r>
          </a:p>
          <a:p>
            <a:endParaRPr lang="en-US"/>
          </a:p>
        </p:txBody>
      </p:sp>
      <p:sp>
        <p:nvSpPr>
          <p:cNvPr id="460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886FF345-0221-4A52-B759-CBB3ED93E918}" type="slidenum">
              <a:rPr lang="en-US" sz="1400">
                <a:solidFill>
                  <a:srgbClr val="222222"/>
                </a:solidFill>
                <a:latin typeface="Arial" panose="020B0604020202020204" pitchFamily="34" charset="0"/>
              </a:rPr>
              <a:pPr/>
              <a:t>10</a:t>
            </a:fld>
            <a:endParaRPr 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Hash Algorithms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Secure hashing algorithm characteristics:</a:t>
            </a:r>
          </a:p>
          <a:p>
            <a:pPr lvl="1"/>
            <a:r>
              <a:rPr lang="en-US" i="1"/>
              <a:t>Fixed size</a:t>
            </a:r>
          </a:p>
          <a:p>
            <a:pPr lvl="2"/>
            <a:r>
              <a:rPr lang="en-US"/>
              <a:t>Short and long data sets have the same size hash</a:t>
            </a:r>
          </a:p>
          <a:p>
            <a:pPr lvl="1"/>
            <a:r>
              <a:rPr lang="en-US" i="1"/>
              <a:t>Unique</a:t>
            </a:r>
          </a:p>
          <a:p>
            <a:pPr lvl="2"/>
            <a:r>
              <a:rPr lang="en-US"/>
              <a:t>Two different data sets cannot produce the same hash</a:t>
            </a:r>
          </a:p>
          <a:p>
            <a:pPr lvl="1"/>
            <a:r>
              <a:rPr lang="en-US" i="1"/>
              <a:t>Original</a:t>
            </a:r>
          </a:p>
          <a:p>
            <a:pPr lvl="2"/>
            <a:r>
              <a:rPr lang="en-US"/>
              <a:t>Data set cannot be created to have a predefined hash</a:t>
            </a:r>
          </a:p>
          <a:p>
            <a:pPr lvl="1"/>
            <a:r>
              <a:rPr lang="en-US" i="1"/>
              <a:t>Secure</a:t>
            </a:r>
          </a:p>
          <a:p>
            <a:pPr lvl="2"/>
            <a:r>
              <a:rPr lang="en-US"/>
              <a:t>Resulting hash cannot be reversed to determine original plaintext</a:t>
            </a:r>
          </a:p>
          <a:p>
            <a:endParaRPr lang="en-US"/>
          </a:p>
        </p:txBody>
      </p:sp>
      <p:sp>
        <p:nvSpPr>
          <p:cNvPr id="4813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B02740AA-5757-4788-AC2F-1C704A2E82C4}" type="slidenum">
              <a:rPr lang="en-US" sz="1400">
                <a:solidFill>
                  <a:srgbClr val="222222"/>
                </a:solidFill>
                <a:latin typeface="Arial" panose="020B0604020202020204" pitchFamily="34" charset="0"/>
              </a:rPr>
              <a:pPr/>
              <a:t>11</a:t>
            </a:fld>
            <a:endParaRPr 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Hash Algorithm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Hashing is used to determine the integrity of a message or the contents of a file</a:t>
            </a:r>
          </a:p>
          <a:p>
            <a:r>
              <a:rPr lang="en-US" b="1"/>
              <a:t>Hashed Message Authentication Code (HMAC)</a:t>
            </a:r>
          </a:p>
          <a:p>
            <a:pPr lvl="1"/>
            <a:r>
              <a:rPr lang="en-US"/>
              <a:t>A hash variation providing improved security</a:t>
            </a:r>
          </a:p>
          <a:p>
            <a:pPr lvl="1"/>
            <a:r>
              <a:rPr lang="en-US"/>
              <a:t>Uses a </a:t>
            </a:r>
            <a:r>
              <a:rPr lang="en-US" altLang="en-US"/>
              <a:t>“</a:t>
            </a:r>
            <a:r>
              <a:rPr lang="en-US"/>
              <a:t>shared secret key</a:t>
            </a:r>
            <a:r>
              <a:rPr lang="en-US" altLang="en-US"/>
              <a:t>”</a:t>
            </a:r>
            <a:r>
              <a:rPr lang="en-US"/>
              <a:t> possessed by sender and receiver</a:t>
            </a:r>
          </a:p>
          <a:p>
            <a:pPr lvl="1"/>
            <a:r>
              <a:rPr lang="en-US"/>
              <a:t>Receiver uses a key to decrypt the hash</a:t>
            </a:r>
          </a:p>
          <a:p>
            <a:pPr lvl="1">
              <a:buFontTx/>
              <a:buNone/>
            </a:pPr>
            <a:endParaRPr lang="en-US"/>
          </a:p>
          <a:p>
            <a:endParaRPr lang="en-US"/>
          </a:p>
        </p:txBody>
      </p:sp>
      <p:sp>
        <p:nvSpPr>
          <p:cNvPr id="5017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54931927-B2E3-4B8C-AB7E-F1C50CD87173}" type="slidenum">
              <a:rPr lang="en-US" sz="1400">
                <a:solidFill>
                  <a:srgbClr val="222222"/>
                </a:solidFill>
                <a:latin typeface="Arial" panose="020B0604020202020204" pitchFamily="34" charset="0"/>
              </a:rPr>
              <a:pPr/>
              <a:t>12</a:t>
            </a:fld>
            <a:endParaRPr 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Hash Algorithm</a:t>
            </a:r>
          </a:p>
        </p:txBody>
      </p:sp>
      <p:sp>
        <p:nvSpPr>
          <p:cNvPr id="5222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00BFEC9E-B399-4384-B08B-78997E7A1E8E}" type="slidenum">
              <a:rPr lang="en-US" sz="1400">
                <a:solidFill>
                  <a:srgbClr val="222222"/>
                </a:solidFill>
                <a:latin typeface="Arial" panose="020B0604020202020204" pitchFamily="34" charset="0"/>
              </a:rPr>
              <a:pPr/>
              <a:t>13</a:t>
            </a:fld>
            <a:endParaRPr 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pic>
        <p:nvPicPr>
          <p:cNvPr id="20485" name="Picture 6" descr="Verifying file integrity with digests&#10;" title="Figure 5-5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2743200" y="1371600"/>
            <a:ext cx="3581400" cy="4676775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Hash Algorithm</a:t>
            </a:r>
          </a:p>
        </p:txBody>
      </p:sp>
      <p:sp>
        <p:nvSpPr>
          <p:cNvPr id="5427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AF09C939-FA4C-4AD9-BAED-F5BE7F41443B}" type="slidenum">
              <a:rPr lang="en-US" sz="1400">
                <a:solidFill>
                  <a:srgbClr val="222222"/>
                </a:solidFill>
                <a:latin typeface="Arial" panose="020B0604020202020204" pitchFamily="34" charset="0"/>
              </a:rPr>
              <a:pPr/>
              <a:t>14</a:t>
            </a:fld>
            <a:endParaRPr 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pic>
        <p:nvPicPr>
          <p:cNvPr id="21509" name="Picture 2" descr="Information protections by hashing cryptography" title="Table 5-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381000" y="2362200"/>
            <a:ext cx="8355013" cy="2309813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Hash Algorithms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Most common hash algorithms</a:t>
            </a:r>
          </a:p>
          <a:p>
            <a:pPr lvl="1"/>
            <a:r>
              <a:rPr lang="en-US"/>
              <a:t>Message Digest</a:t>
            </a:r>
          </a:p>
          <a:p>
            <a:pPr lvl="1"/>
            <a:r>
              <a:rPr lang="en-US"/>
              <a:t>Secure Hash Algorithm</a:t>
            </a:r>
          </a:p>
          <a:p>
            <a:pPr lvl="1"/>
            <a:r>
              <a:rPr lang="en-US"/>
              <a:t>Whirlpool</a:t>
            </a:r>
          </a:p>
          <a:p>
            <a:pPr lvl="1"/>
            <a:r>
              <a:rPr lang="en-US"/>
              <a:t>RIPEMD</a:t>
            </a:r>
          </a:p>
          <a:p>
            <a:pPr lvl="1"/>
            <a:endParaRPr lang="en-US"/>
          </a:p>
          <a:p>
            <a:endParaRPr lang="en-US"/>
          </a:p>
        </p:txBody>
      </p:sp>
      <p:sp>
        <p:nvSpPr>
          <p:cNvPr id="563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792E0FB6-0117-4660-8D7D-FB00A6C26362}" type="slidenum">
              <a:rPr lang="en-US" sz="1400">
                <a:solidFill>
                  <a:srgbClr val="222222"/>
                </a:solidFill>
                <a:latin typeface="Arial" panose="020B0604020202020204" pitchFamily="34" charset="0"/>
              </a:rPr>
              <a:pPr/>
              <a:t>15</a:t>
            </a:fld>
            <a:endParaRPr 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Hash Algorithms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Message Digest (MD)</a:t>
            </a:r>
          </a:p>
          <a:p>
            <a:pPr lvl="1"/>
            <a:r>
              <a:rPr lang="en-US"/>
              <a:t>One of the most common one-way hash algorithms</a:t>
            </a:r>
          </a:p>
          <a:p>
            <a:pPr lvl="1"/>
            <a:r>
              <a:rPr lang="en-US"/>
              <a:t>Three different versions</a:t>
            </a:r>
          </a:p>
          <a:p>
            <a:r>
              <a:rPr lang="en-US"/>
              <a:t>Message Digest 2 (MD2)</a:t>
            </a:r>
          </a:p>
          <a:p>
            <a:pPr lvl="1"/>
            <a:r>
              <a:rPr lang="en-US"/>
              <a:t>Takes plaintext of any length and creates 128 bit hash</a:t>
            </a:r>
          </a:p>
          <a:p>
            <a:pPr lvl="1"/>
            <a:r>
              <a:rPr lang="en-US"/>
              <a:t>Padding is added to make short messages 128 bits</a:t>
            </a:r>
          </a:p>
          <a:p>
            <a:pPr lvl="1"/>
            <a:r>
              <a:rPr lang="en-US"/>
              <a:t>Considered too slow today and rarely used</a:t>
            </a:r>
          </a:p>
          <a:p>
            <a:r>
              <a:rPr lang="en-US"/>
              <a:t>Message Digest 4 (MD4)</a:t>
            </a:r>
          </a:p>
          <a:p>
            <a:pPr lvl="1"/>
            <a:r>
              <a:rPr lang="en-US"/>
              <a:t>Has flaws and was not widely accepted</a:t>
            </a:r>
          </a:p>
          <a:p>
            <a:pPr lvl="1"/>
            <a:endParaRPr lang="en-US"/>
          </a:p>
          <a:p>
            <a:endParaRPr lang="en-US"/>
          </a:p>
        </p:txBody>
      </p:sp>
      <p:sp>
        <p:nvSpPr>
          <p:cNvPr id="583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AE09EDE1-F308-40CB-8D79-54ADF4727496}" type="slidenum">
              <a:rPr lang="en-US" sz="1400">
                <a:solidFill>
                  <a:srgbClr val="222222"/>
                </a:solidFill>
                <a:latin typeface="Arial" panose="020B0604020202020204" pitchFamily="34" charset="0"/>
              </a:rPr>
              <a:pPr/>
              <a:t>16</a:t>
            </a:fld>
            <a:endParaRPr 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Hash Algorithms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077200" cy="4572000"/>
          </a:xfrm>
        </p:spPr>
        <p:txBody>
          <a:bodyPr/>
          <a:lstStyle/>
          <a:p>
            <a:r>
              <a:rPr lang="en-US"/>
              <a:t>Message Digest 5 (MD5)</a:t>
            </a:r>
          </a:p>
          <a:p>
            <a:pPr lvl="1"/>
            <a:r>
              <a:rPr lang="en-US"/>
              <a:t>Designed to address MD4</a:t>
            </a:r>
            <a:r>
              <a:rPr lang="en-US" altLang="en-US"/>
              <a:t>’</a:t>
            </a:r>
            <a:r>
              <a:rPr lang="en-US"/>
              <a:t>s weaknesses</a:t>
            </a:r>
          </a:p>
          <a:p>
            <a:pPr lvl="1"/>
            <a:r>
              <a:rPr lang="en-US"/>
              <a:t>Message length padded to 512 bits</a:t>
            </a:r>
          </a:p>
          <a:p>
            <a:pPr lvl="1"/>
            <a:r>
              <a:rPr lang="en-US"/>
              <a:t>Weaknesses in compression function could lead to collisions</a:t>
            </a:r>
          </a:p>
          <a:p>
            <a:pPr lvl="1"/>
            <a:r>
              <a:rPr lang="en-US"/>
              <a:t>Some security experts recommend using a more secure hash algorithm</a:t>
            </a:r>
          </a:p>
          <a:p>
            <a:r>
              <a:rPr lang="en-US"/>
              <a:t>Secure Hash Algorithm (SHA)</a:t>
            </a:r>
          </a:p>
          <a:p>
            <a:pPr lvl="1"/>
            <a:r>
              <a:rPr lang="en-US"/>
              <a:t>More secure than MD</a:t>
            </a:r>
          </a:p>
          <a:p>
            <a:pPr lvl="1"/>
            <a:r>
              <a:rPr lang="en-US"/>
              <a:t>SHA-3 uses a sponge function instead of stream or block ciphers</a:t>
            </a:r>
          </a:p>
          <a:p>
            <a:endParaRPr lang="en-US"/>
          </a:p>
        </p:txBody>
      </p:sp>
      <p:sp>
        <p:nvSpPr>
          <p:cNvPr id="604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696E4F99-CF51-40C7-B142-46B450291FCF}" type="slidenum">
              <a:rPr lang="en-US" sz="1400">
                <a:solidFill>
                  <a:srgbClr val="222222"/>
                </a:solidFill>
                <a:latin typeface="Arial" panose="020B0604020202020204" pitchFamily="34" charset="0"/>
              </a:rPr>
              <a:pPr/>
              <a:t>17</a:t>
            </a:fld>
            <a:endParaRPr 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Hash Algorithms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Whirlpool</a:t>
            </a:r>
          </a:p>
          <a:p>
            <a:pPr lvl="1"/>
            <a:r>
              <a:rPr lang="en-US"/>
              <a:t>A recent cryptographic hash function</a:t>
            </a:r>
          </a:p>
          <a:p>
            <a:pPr lvl="1"/>
            <a:r>
              <a:rPr lang="en-US"/>
              <a:t>Adopted by standards organizations, including the International Organization for Standardization (ISO)</a:t>
            </a:r>
          </a:p>
          <a:p>
            <a:pPr lvl="1"/>
            <a:r>
              <a:rPr lang="en-US"/>
              <a:t>Creates a hash of 512 bits</a:t>
            </a:r>
          </a:p>
          <a:p>
            <a:r>
              <a:rPr lang="en-US"/>
              <a:t>Race Integrity Primitives Evaluation Message Digest (RIPEMD)</a:t>
            </a:r>
          </a:p>
          <a:p>
            <a:pPr lvl="1"/>
            <a:r>
              <a:rPr lang="en-US"/>
              <a:t>The primary design feature is two different and independent parallel chains of computation</a:t>
            </a:r>
          </a:p>
          <a:p>
            <a:pPr lvl="1"/>
            <a:r>
              <a:rPr lang="en-US"/>
              <a:t>The results are combined at end of process</a:t>
            </a:r>
          </a:p>
          <a:p>
            <a:endParaRPr lang="en-US"/>
          </a:p>
        </p:txBody>
      </p:sp>
      <p:sp>
        <p:nvSpPr>
          <p:cNvPr id="624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9B153594-EF44-42DF-88CF-5FB324C46A1A}" type="slidenum">
              <a:rPr lang="en-US" sz="1400">
                <a:solidFill>
                  <a:srgbClr val="222222"/>
                </a:solidFill>
                <a:latin typeface="Arial" panose="020B0604020202020204" pitchFamily="34" charset="0"/>
              </a:rPr>
              <a:pPr/>
              <a:t>18</a:t>
            </a:fld>
            <a:endParaRPr 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Hash Algorithms</a:t>
            </a:r>
          </a:p>
        </p:txBody>
      </p:sp>
      <p:sp>
        <p:nvSpPr>
          <p:cNvPr id="6451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D3E9C038-4C73-49DC-A875-E92BF3157DED}" type="slidenum">
              <a:rPr lang="en-US" sz="1400">
                <a:solidFill>
                  <a:srgbClr val="222222"/>
                </a:solidFill>
                <a:latin typeface="Arial" panose="020B0604020202020204" pitchFamily="34" charset="0"/>
              </a:rPr>
              <a:pPr/>
              <a:t>19</a:t>
            </a:fld>
            <a:endParaRPr 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pic>
        <p:nvPicPr>
          <p:cNvPr id="64515" name="Picture 6" descr="C:\Users\Julie\Documents\DropBox\InstructorResources\Sec+\Figures\ch05\Table 5-3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07988" y="1600200"/>
            <a:ext cx="8437562" cy="3810000"/>
          </a:xfr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Cryptography?</a:t>
            </a:r>
          </a:p>
        </p:txBody>
      </p:sp>
      <p:sp>
        <p:nvSpPr>
          <p:cNvPr id="2969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D394021D-1A4F-4117-8D7B-AAECA9866D61}" type="slidenum">
              <a:rPr lang="en-US" sz="1400">
                <a:solidFill>
                  <a:srgbClr val="222222"/>
                </a:solidFill>
                <a:latin typeface="Arial" panose="020B0604020202020204" pitchFamily="34" charset="0"/>
              </a:rPr>
              <a:pPr/>
              <a:t>2</a:t>
            </a:fld>
            <a:endParaRPr 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pic>
        <p:nvPicPr>
          <p:cNvPr id="9221" name="Picture 2" descr="Data hidden by steganography" title="Figure 5-1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990600" y="2057400"/>
            <a:ext cx="6977063" cy="3657600"/>
          </a:xfr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Symmetric Cryptographic Algorithms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Symmetric cryptographic algorithms - use the same single key to encrypt and decrypt a document</a:t>
            </a:r>
          </a:p>
          <a:p>
            <a:pPr lvl="1"/>
            <a:r>
              <a:rPr lang="en-US"/>
              <a:t>Original cryptographic algorithms were symmetric</a:t>
            </a:r>
          </a:p>
          <a:p>
            <a:pPr lvl="1"/>
            <a:r>
              <a:rPr lang="en-US"/>
              <a:t>Also called private key cryptography (the key is kept private between sender and receiver)</a:t>
            </a:r>
          </a:p>
          <a:p>
            <a:r>
              <a:rPr lang="en-US"/>
              <a:t>Common algorithms include:</a:t>
            </a:r>
          </a:p>
          <a:p>
            <a:pPr lvl="1"/>
            <a:r>
              <a:rPr lang="en-US"/>
              <a:t>Data Encryption Standard</a:t>
            </a:r>
          </a:p>
          <a:p>
            <a:pPr lvl="1"/>
            <a:r>
              <a:rPr lang="en-US"/>
              <a:t>Triple Data Encryption Standard</a:t>
            </a:r>
          </a:p>
          <a:p>
            <a:pPr lvl="1"/>
            <a:r>
              <a:rPr lang="en-US"/>
              <a:t>Advanced Encryption Standard</a:t>
            </a:r>
          </a:p>
          <a:p>
            <a:pPr lvl="1"/>
            <a:r>
              <a:rPr lang="en-US"/>
              <a:t>Several other algorithms</a:t>
            </a:r>
          </a:p>
          <a:p>
            <a:endParaRPr lang="en-US"/>
          </a:p>
        </p:txBody>
      </p:sp>
      <p:sp>
        <p:nvSpPr>
          <p:cNvPr id="665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0E760CC1-B1CA-41D7-B1E0-59474A7CC46B}" type="slidenum">
              <a:rPr lang="en-US" sz="1400">
                <a:solidFill>
                  <a:srgbClr val="222222"/>
                </a:solidFill>
                <a:latin typeface="Arial" panose="020B0604020202020204" pitchFamily="34" charset="0"/>
              </a:rPr>
              <a:pPr/>
              <a:t>20</a:t>
            </a:fld>
            <a:endParaRPr 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Symmetric Cryptographic Algorithms</a:t>
            </a:r>
          </a:p>
        </p:txBody>
      </p:sp>
      <p:sp>
        <p:nvSpPr>
          <p:cNvPr id="6861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9CC5F415-E5E7-4086-95E9-E64F8A714572}" type="slidenum">
              <a:rPr lang="en-US" sz="1400">
                <a:solidFill>
                  <a:srgbClr val="222222"/>
                </a:solidFill>
                <a:latin typeface="Arial" panose="020B0604020202020204" pitchFamily="34" charset="0"/>
              </a:rPr>
              <a:pPr/>
              <a:t>21</a:t>
            </a:fld>
            <a:endParaRPr 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pic>
        <p:nvPicPr>
          <p:cNvPr id="28677" name="Picture 2" descr="Information protection by symmetric cryptography" title="Table 5-4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315913" y="2286000"/>
            <a:ext cx="8599487" cy="2438400"/>
          </a:xfrm>
        </p:spPr>
      </p:pic>
      <p:cxnSp>
        <p:nvCxnSpPr>
          <p:cNvPr id="3" name="Straight Connector 2"/>
          <p:cNvCxnSpPr>
            <a:cxnSpLocks noChangeShapeType="1"/>
          </p:cNvCxnSpPr>
          <p:nvPr/>
        </p:nvCxnSpPr>
        <p:spPr bwMode="auto">
          <a:xfrm>
            <a:off x="4724400" y="3048000"/>
            <a:ext cx="381000" cy="30480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7" name="Straight Connector 6"/>
          <p:cNvCxnSpPr>
            <a:cxnSpLocks noChangeShapeType="1"/>
          </p:cNvCxnSpPr>
          <p:nvPr/>
        </p:nvCxnSpPr>
        <p:spPr bwMode="auto">
          <a:xfrm flipV="1">
            <a:off x="4724400" y="3048000"/>
            <a:ext cx="381000" cy="30480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Symmetric Cryptographic Algorithms</a:t>
            </a:r>
          </a:p>
        </p:txBody>
      </p:sp>
      <p:sp>
        <p:nvSpPr>
          <p:cNvPr id="7065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58840227-7F2B-4E8C-95AD-EB383CFC5DFB}" type="slidenum">
              <a:rPr lang="en-US" sz="1400">
                <a:solidFill>
                  <a:srgbClr val="222222"/>
                </a:solidFill>
                <a:latin typeface="Arial" panose="020B0604020202020204" pitchFamily="34" charset="0"/>
              </a:rPr>
              <a:pPr/>
              <a:t>22</a:t>
            </a:fld>
            <a:endParaRPr 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pic>
        <p:nvPicPr>
          <p:cNvPr id="29701" name="Picture 2" descr="Symmetric (private key) cryptography" title="Figure 5-6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2209800" y="1600200"/>
            <a:ext cx="4648200" cy="4419600"/>
          </a:xfr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Symmetric Cryptographic Algorithms</a:t>
            </a:r>
          </a:p>
        </p:txBody>
      </p:sp>
      <p:sp>
        <p:nvSpPr>
          <p:cNvPr id="27651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Data Encryption Standard (DES)</a:t>
            </a:r>
          </a:p>
          <a:p>
            <a:pPr lvl="1"/>
            <a:r>
              <a:rPr lang="en-US"/>
              <a:t>Based on product originally designed in early 1970s</a:t>
            </a:r>
          </a:p>
          <a:p>
            <a:pPr lvl="1"/>
            <a:r>
              <a:rPr lang="en-US"/>
              <a:t>Uses a 56-bit key and is a block cipher</a:t>
            </a:r>
          </a:p>
          <a:p>
            <a:r>
              <a:rPr lang="en-US"/>
              <a:t>Triple Data Encryption standard (3DES)</a:t>
            </a:r>
          </a:p>
          <a:p>
            <a:pPr lvl="1"/>
            <a:r>
              <a:rPr lang="en-US"/>
              <a:t>Designed to replace DES</a:t>
            </a:r>
          </a:p>
          <a:p>
            <a:pPr lvl="1"/>
            <a:r>
              <a:rPr lang="en-US"/>
              <a:t>Uses three rounds of encryption</a:t>
            </a:r>
          </a:p>
          <a:p>
            <a:pPr lvl="1"/>
            <a:r>
              <a:rPr lang="en-US"/>
              <a:t>Ciphertext of first round becomes input for second iteration</a:t>
            </a:r>
          </a:p>
          <a:p>
            <a:pPr lvl="1"/>
            <a:r>
              <a:rPr lang="en-US"/>
              <a:t>Most secure versions use different keys used for each round</a:t>
            </a:r>
          </a:p>
        </p:txBody>
      </p:sp>
      <p:sp>
        <p:nvSpPr>
          <p:cNvPr id="727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F9D2216E-EF37-4334-847E-764B40EC9E9B}" type="slidenum">
              <a:rPr lang="en-US" sz="1400">
                <a:solidFill>
                  <a:srgbClr val="222222"/>
                </a:solidFill>
                <a:latin typeface="Arial" panose="020B0604020202020204" pitchFamily="34" charset="0"/>
              </a:rPr>
              <a:pPr/>
              <a:t>23</a:t>
            </a:fld>
            <a:endParaRPr 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Symmetric Cryptographic Algorithms</a:t>
            </a:r>
          </a:p>
        </p:txBody>
      </p:sp>
      <p:sp>
        <p:nvSpPr>
          <p:cNvPr id="7475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EB6B15A5-C957-4ED9-BAB1-83108B08FB5E}" type="slidenum">
              <a:rPr lang="en-US" sz="1400">
                <a:solidFill>
                  <a:srgbClr val="222222"/>
                </a:solidFill>
                <a:latin typeface="Arial" panose="020B0604020202020204" pitchFamily="34" charset="0"/>
              </a:rPr>
              <a:pPr/>
              <a:t>24</a:t>
            </a:fld>
            <a:endParaRPr 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pic>
        <p:nvPicPr>
          <p:cNvPr id="31749" name="Picture 2" descr="3DES" title="Figure 5-7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2819400" y="1524000"/>
            <a:ext cx="3200400" cy="4632325"/>
          </a:xfr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Symmetric Cryptographic Algorithms</a:t>
            </a:r>
          </a:p>
        </p:txBody>
      </p:sp>
      <p:sp>
        <p:nvSpPr>
          <p:cNvPr id="29699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Advanced Encryption Standard (AES)</a:t>
            </a:r>
          </a:p>
          <a:p>
            <a:pPr lvl="1"/>
            <a:r>
              <a:rPr lang="en-US"/>
              <a:t>A symmetric cipher approved by the NIST in 2000 as a replacement for DES</a:t>
            </a:r>
          </a:p>
          <a:p>
            <a:pPr lvl="1"/>
            <a:r>
              <a:rPr lang="en-US"/>
              <a:t>Official encryption standard used by the U.S. government</a:t>
            </a:r>
          </a:p>
          <a:p>
            <a:pPr lvl="1"/>
            <a:r>
              <a:rPr lang="en-US"/>
              <a:t>Performs three steps on every block (128 bits) of plaintext</a:t>
            </a:r>
          </a:p>
          <a:p>
            <a:pPr lvl="1"/>
            <a:r>
              <a:rPr lang="en-US"/>
              <a:t>Designed to be secure well into the future</a:t>
            </a:r>
          </a:p>
        </p:txBody>
      </p:sp>
      <p:sp>
        <p:nvSpPr>
          <p:cNvPr id="7680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E14BF54C-6076-4CA2-AB0A-3E30709F9D7A}" type="slidenum">
              <a:rPr lang="en-US" sz="1400">
                <a:solidFill>
                  <a:srgbClr val="222222"/>
                </a:solidFill>
                <a:latin typeface="Arial" panose="020B0604020202020204" pitchFamily="34" charset="0"/>
              </a:rPr>
              <a:pPr/>
              <a:t>25</a:t>
            </a:fld>
            <a:endParaRPr 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Symmetric Cryptographic Algorithms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Other Algorithms</a:t>
            </a:r>
          </a:p>
          <a:p>
            <a:pPr lvl="1"/>
            <a:r>
              <a:rPr lang="en-US"/>
              <a:t>Rivest Cipher (RC)</a:t>
            </a:r>
          </a:p>
          <a:p>
            <a:pPr lvl="2"/>
            <a:r>
              <a:rPr lang="en-US"/>
              <a:t>Family of cipher algorithms designed by Ron Rivest</a:t>
            </a:r>
          </a:p>
          <a:p>
            <a:pPr lvl="1"/>
            <a:r>
              <a:rPr lang="en-US"/>
              <a:t>International Data Encryption Algorithm (IDEA)</a:t>
            </a:r>
          </a:p>
          <a:p>
            <a:pPr lvl="2"/>
            <a:r>
              <a:rPr lang="en-US"/>
              <a:t>Used in European nations</a:t>
            </a:r>
          </a:p>
          <a:p>
            <a:pPr lvl="2"/>
            <a:r>
              <a:rPr lang="en-US"/>
              <a:t>Block cipher processing 64 bits with a 128-bit key with 8 rounds</a:t>
            </a:r>
          </a:p>
          <a:p>
            <a:pPr lvl="1"/>
            <a:r>
              <a:rPr lang="en-US"/>
              <a:t>Blowfish</a:t>
            </a:r>
          </a:p>
          <a:p>
            <a:pPr lvl="2"/>
            <a:r>
              <a:rPr lang="en-US"/>
              <a:t>Block cipher operating on 64-bit blocks with key lengths from 32-448 bits</a:t>
            </a:r>
          </a:p>
          <a:p>
            <a:pPr lvl="2"/>
            <a:r>
              <a:rPr lang="en-US"/>
              <a:t>No significant weaknesses have been identified</a:t>
            </a:r>
          </a:p>
        </p:txBody>
      </p:sp>
      <p:sp>
        <p:nvSpPr>
          <p:cNvPr id="7885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D31F6A89-EA3A-43FC-A53F-F994F63DFD2C}" type="slidenum">
              <a:rPr lang="en-US" sz="1400">
                <a:solidFill>
                  <a:srgbClr val="222222"/>
                </a:solidFill>
                <a:latin typeface="Arial" panose="020B0604020202020204" pitchFamily="34" charset="0"/>
              </a:rPr>
              <a:pPr/>
              <a:t>26</a:t>
            </a:fld>
            <a:endParaRPr 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Symmetric Cryptographic Algorithms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Other Algorithms (cont</a:t>
            </a:r>
            <a:r>
              <a:rPr lang="en-US" altLang="en-US"/>
              <a:t>’</a:t>
            </a:r>
            <a:r>
              <a:rPr lang="en-US"/>
              <a:t>d)</a:t>
            </a:r>
          </a:p>
          <a:p>
            <a:pPr lvl="1"/>
            <a:r>
              <a:rPr lang="en-US"/>
              <a:t>One-time pad (OTP)</a:t>
            </a:r>
          </a:p>
          <a:p>
            <a:pPr lvl="2"/>
            <a:r>
              <a:rPr lang="en-US"/>
              <a:t>Creates a truly random key to combine with the plaintext</a:t>
            </a:r>
          </a:p>
          <a:p>
            <a:pPr lvl="2"/>
            <a:r>
              <a:rPr lang="en-US"/>
              <a:t>Considered the only known method to perform </a:t>
            </a:r>
            <a:r>
              <a:rPr lang="en-US" b="1">
                <a:solidFill>
                  <a:srgbClr val="FF0000"/>
                </a:solidFill>
              </a:rPr>
              <a:t>encryption that cannot be broken mathematically</a:t>
            </a:r>
          </a:p>
          <a:p>
            <a:pPr lvl="2"/>
            <a:r>
              <a:rPr lang="en-US"/>
              <a:t>A </a:t>
            </a:r>
            <a:r>
              <a:rPr lang="en-US" altLang="en-US"/>
              <a:t>“</a:t>
            </a:r>
            <a:r>
              <a:rPr lang="en-US" altLang="ja-JP" i="1"/>
              <a:t>pad</a:t>
            </a:r>
            <a:r>
              <a:rPr lang="en-US" altLang="en-US"/>
              <a:t>”</a:t>
            </a:r>
            <a:r>
              <a:rPr lang="en-US" altLang="ja-JP"/>
              <a:t> is a long sequence of random letters</a:t>
            </a:r>
            <a:endParaRPr lang="en-US"/>
          </a:p>
        </p:txBody>
      </p:sp>
      <p:sp>
        <p:nvSpPr>
          <p:cNvPr id="808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E680098F-CDB8-464D-8BFC-C472F492D421}" type="slidenum">
              <a:rPr lang="en-US" sz="1400">
                <a:solidFill>
                  <a:srgbClr val="222222"/>
                </a:solidFill>
                <a:latin typeface="Arial" panose="020B0604020202020204" pitchFamily="34" charset="0"/>
              </a:rPr>
              <a:pPr/>
              <a:t>27</a:t>
            </a:fld>
            <a:endParaRPr 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Asymmetric Cryptographic Algorithms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Weakness of symmetric algorithms</a:t>
            </a:r>
          </a:p>
          <a:p>
            <a:pPr lvl="1"/>
            <a:r>
              <a:rPr lang="en-US"/>
              <a:t>Distributing and maintaining a secure single key among multiple users distributed geographically</a:t>
            </a:r>
          </a:p>
          <a:p>
            <a:r>
              <a:rPr lang="en-US"/>
              <a:t>Asymmetric cryptographic algorithms</a:t>
            </a:r>
          </a:p>
          <a:p>
            <a:pPr lvl="1"/>
            <a:r>
              <a:rPr lang="en-US"/>
              <a:t>Also known as public key cryptography</a:t>
            </a:r>
          </a:p>
          <a:p>
            <a:pPr lvl="1"/>
            <a:r>
              <a:rPr lang="en-US"/>
              <a:t>Uses two mathematically related keys</a:t>
            </a:r>
          </a:p>
          <a:p>
            <a:pPr lvl="1"/>
            <a:r>
              <a:rPr lang="en-US"/>
              <a:t>Public key available to everyone and freely distributed</a:t>
            </a:r>
          </a:p>
          <a:p>
            <a:pPr lvl="1"/>
            <a:r>
              <a:rPr lang="en-US"/>
              <a:t>Private key known only to individual to whom it belongs</a:t>
            </a:r>
          </a:p>
        </p:txBody>
      </p:sp>
      <p:sp>
        <p:nvSpPr>
          <p:cNvPr id="829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3A92691C-A1FC-4C49-9F53-745468B7AD1D}" type="slidenum">
              <a:rPr lang="en-US" sz="1400">
                <a:solidFill>
                  <a:srgbClr val="222222"/>
                </a:solidFill>
                <a:latin typeface="Arial" panose="020B0604020202020204" pitchFamily="34" charset="0"/>
              </a:rPr>
              <a:pPr/>
              <a:t>28</a:t>
            </a:fld>
            <a:endParaRPr 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Asymmetric Cryptographic Algorithms</a:t>
            </a:r>
          </a:p>
        </p:txBody>
      </p:sp>
      <p:sp>
        <p:nvSpPr>
          <p:cNvPr id="8499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ABC876D6-2C9A-46ED-A935-A1F100F2C068}" type="slidenum">
              <a:rPr lang="en-US" sz="1400">
                <a:solidFill>
                  <a:srgbClr val="222222"/>
                </a:solidFill>
                <a:latin typeface="Arial" panose="020B0604020202020204" pitchFamily="34" charset="0"/>
              </a:rPr>
              <a:pPr/>
              <a:t>29</a:t>
            </a:fld>
            <a:endParaRPr 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pic>
        <p:nvPicPr>
          <p:cNvPr id="36869" name="Picture 2" descr="Asymmetric (public key) cryptography" title="Figure 5-8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1905000" y="1600200"/>
            <a:ext cx="5181600" cy="4337050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Cryptography?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Origins of cryptography</a:t>
            </a:r>
          </a:p>
          <a:p>
            <a:pPr lvl="1"/>
            <a:r>
              <a:rPr lang="en-US"/>
              <a:t>Used by Julius Caesar</a:t>
            </a:r>
          </a:p>
          <a:p>
            <a:r>
              <a:rPr lang="en-US"/>
              <a:t>Encryption</a:t>
            </a:r>
          </a:p>
          <a:p>
            <a:pPr lvl="1"/>
            <a:r>
              <a:rPr lang="en-US"/>
              <a:t>Changing original text into a secret message using cryptography</a:t>
            </a:r>
          </a:p>
          <a:p>
            <a:r>
              <a:rPr lang="en-US"/>
              <a:t>Decryption</a:t>
            </a:r>
          </a:p>
          <a:p>
            <a:pPr lvl="1"/>
            <a:r>
              <a:rPr lang="en-US"/>
              <a:t>Changing secret message back to original form</a:t>
            </a:r>
          </a:p>
          <a:p>
            <a:r>
              <a:rPr lang="en-US"/>
              <a:t>Cleartext data</a:t>
            </a:r>
          </a:p>
          <a:p>
            <a:pPr lvl="1"/>
            <a:r>
              <a:rPr lang="en-US"/>
              <a:t>Data stored or transmitted without encryption</a:t>
            </a:r>
          </a:p>
        </p:txBody>
      </p:sp>
      <p:sp>
        <p:nvSpPr>
          <p:cNvPr id="317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4E23C09E-3D6B-414F-AED5-7830C83F5635}" type="slidenum">
              <a:rPr lang="en-US" sz="1400">
                <a:solidFill>
                  <a:srgbClr val="222222"/>
                </a:solidFill>
                <a:latin typeface="Arial" panose="020B0604020202020204" pitchFamily="34" charset="0"/>
              </a:rPr>
              <a:pPr/>
              <a:t>3</a:t>
            </a:fld>
            <a:endParaRPr 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Asymmetric Cryptographic Algorithms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Important principles</a:t>
            </a:r>
          </a:p>
          <a:p>
            <a:pPr lvl="1"/>
            <a:r>
              <a:rPr lang="en-US"/>
              <a:t>Key pairs</a:t>
            </a:r>
          </a:p>
          <a:p>
            <a:pPr lvl="1"/>
            <a:r>
              <a:rPr lang="en-US"/>
              <a:t>Public key</a:t>
            </a:r>
          </a:p>
          <a:p>
            <a:pPr lvl="1"/>
            <a:r>
              <a:rPr lang="en-US"/>
              <a:t>Private key</a:t>
            </a:r>
          </a:p>
          <a:p>
            <a:pPr lvl="1"/>
            <a:r>
              <a:rPr lang="en-US"/>
              <a:t>Both directions - keys can work in both directions</a:t>
            </a:r>
          </a:p>
          <a:p>
            <a:r>
              <a:rPr lang="en-US"/>
              <a:t>Digital signature - an electronic verification</a:t>
            </a:r>
          </a:p>
          <a:p>
            <a:pPr lvl="1"/>
            <a:r>
              <a:rPr lang="en-US"/>
              <a:t>Verifies the sender</a:t>
            </a:r>
          </a:p>
          <a:p>
            <a:pPr lvl="1"/>
            <a:r>
              <a:rPr lang="en-US"/>
              <a:t>Prevents sender from disowning the message</a:t>
            </a:r>
          </a:p>
          <a:p>
            <a:pPr lvl="1"/>
            <a:r>
              <a:rPr lang="en-US"/>
              <a:t>Proves message integrity</a:t>
            </a:r>
          </a:p>
        </p:txBody>
      </p:sp>
      <p:sp>
        <p:nvSpPr>
          <p:cNvPr id="870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B514BFBB-2BCD-4C0C-96A8-86109C604F8F}" type="slidenum">
              <a:rPr lang="en-US" sz="1400">
                <a:solidFill>
                  <a:srgbClr val="222222"/>
                </a:solidFill>
                <a:latin typeface="Arial" panose="020B0604020202020204" pitchFamily="34" charset="0"/>
              </a:rPr>
              <a:pPr/>
              <a:t>30</a:t>
            </a:fld>
            <a:endParaRPr 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Asymmetric Cryptographic Algorithms</a:t>
            </a:r>
          </a:p>
        </p:txBody>
      </p:sp>
      <p:sp>
        <p:nvSpPr>
          <p:cNvPr id="8909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AB67FCFD-C781-463E-8E62-C7F6259E070C}" type="slidenum">
              <a:rPr lang="en-US" sz="1400">
                <a:solidFill>
                  <a:srgbClr val="222222"/>
                </a:solidFill>
                <a:latin typeface="Arial" panose="020B0604020202020204" pitchFamily="34" charset="0"/>
              </a:rPr>
              <a:pPr/>
              <a:t>31</a:t>
            </a:fld>
            <a:endParaRPr 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pic>
        <p:nvPicPr>
          <p:cNvPr id="38917" name="Picture 2" descr="Digital signature" title="Figure 5-9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1752600" y="1676400"/>
            <a:ext cx="5484813" cy="4211638"/>
          </a:xfr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Asymmetric Cryptographic Algorithms</a:t>
            </a:r>
          </a:p>
        </p:txBody>
      </p:sp>
      <p:sp>
        <p:nvSpPr>
          <p:cNvPr id="9113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5747144D-8856-4376-B042-374E839AC0FF}" type="slidenum">
              <a:rPr lang="en-US" sz="1400">
                <a:solidFill>
                  <a:srgbClr val="222222"/>
                </a:solidFill>
                <a:latin typeface="Arial" panose="020B0604020202020204" pitchFamily="34" charset="0"/>
              </a:rPr>
              <a:pPr/>
              <a:t>32</a:t>
            </a:fld>
            <a:endParaRPr 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pic>
        <p:nvPicPr>
          <p:cNvPr id="39941" name="Picture 2" descr="Asymmetric cryptography practices" title="Table 5-6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1752600" y="1524000"/>
            <a:ext cx="5992813" cy="4389438"/>
          </a:xfr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Asymmetric Cryptographic Algorithms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RSA</a:t>
            </a:r>
          </a:p>
          <a:p>
            <a:pPr lvl="1"/>
            <a:r>
              <a:rPr lang="en-US"/>
              <a:t>Published in 1977 and patented by MIT in 1983</a:t>
            </a:r>
          </a:p>
          <a:p>
            <a:pPr lvl="1"/>
            <a:r>
              <a:rPr lang="en-US"/>
              <a:t>Most common asymmetric cryptography algorithm</a:t>
            </a:r>
          </a:p>
          <a:p>
            <a:pPr lvl="1"/>
            <a:r>
              <a:rPr lang="en-US"/>
              <a:t>Uses two large prime numbers</a:t>
            </a:r>
          </a:p>
          <a:p>
            <a:r>
              <a:rPr lang="en-US"/>
              <a:t>Elliptic curve cryptography (ECC)</a:t>
            </a:r>
          </a:p>
          <a:p>
            <a:pPr lvl="1"/>
            <a:r>
              <a:rPr lang="en-US"/>
              <a:t>Users share one elliptic curve and one point on the curve</a:t>
            </a:r>
          </a:p>
          <a:p>
            <a:pPr lvl="1"/>
            <a:r>
              <a:rPr lang="en-US"/>
              <a:t>Uses less computing power than prime number-based asymmetric cryptography</a:t>
            </a:r>
          </a:p>
          <a:p>
            <a:pPr lvl="2"/>
            <a:r>
              <a:rPr lang="en-US"/>
              <a:t>Key sizes are smaller</a:t>
            </a:r>
          </a:p>
        </p:txBody>
      </p:sp>
      <p:sp>
        <p:nvSpPr>
          <p:cNvPr id="931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0F756E6E-0099-4BC3-96A2-57248E6B7E76}" type="slidenum">
              <a:rPr lang="en-US" sz="1400">
                <a:solidFill>
                  <a:srgbClr val="222222"/>
                </a:solidFill>
                <a:latin typeface="Arial" panose="020B0604020202020204" pitchFamily="34" charset="0"/>
              </a:rPr>
              <a:pPr/>
              <a:t>33</a:t>
            </a:fld>
            <a:endParaRPr 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Asymmetric Cryptographic Algorithms</a:t>
            </a:r>
          </a:p>
        </p:txBody>
      </p:sp>
      <p:sp>
        <p:nvSpPr>
          <p:cNvPr id="9523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288FBAD5-50B4-4333-9FD6-7EAED4F3A198}" type="slidenum">
              <a:rPr lang="en-US" sz="1400">
                <a:solidFill>
                  <a:srgbClr val="222222"/>
                </a:solidFill>
                <a:latin typeface="Arial" panose="020B0604020202020204" pitchFamily="34" charset="0"/>
              </a:rPr>
              <a:pPr/>
              <a:t>34</a:t>
            </a:fld>
            <a:endParaRPr 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pic>
        <p:nvPicPr>
          <p:cNvPr id="41989" name="Picture 2" descr="Elliptic curve cryptography (ECC)" title="Figure 5-10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2133600" y="1905000"/>
            <a:ext cx="4887913" cy="3565525"/>
          </a:xfr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Asymmetric Cryptographic Algorithms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Quantum cryptography</a:t>
            </a:r>
          </a:p>
          <a:p>
            <a:pPr lvl="1"/>
            <a:r>
              <a:rPr lang="en-US"/>
              <a:t>Attempts to use the unusual and unique behavior of microscopic objects to enable user to securely develop and share keys</a:t>
            </a:r>
          </a:p>
          <a:p>
            <a:pPr lvl="1"/>
            <a:r>
              <a:rPr lang="en-US"/>
              <a:t>Does not depend on difficult mathematical problems</a:t>
            </a:r>
          </a:p>
          <a:p>
            <a:r>
              <a:rPr lang="en-US"/>
              <a:t>NTRUEncypt</a:t>
            </a:r>
          </a:p>
          <a:p>
            <a:pPr lvl="1"/>
            <a:r>
              <a:rPr lang="en-US"/>
              <a:t>Uses </a:t>
            </a:r>
            <a:r>
              <a:rPr lang="en-US" i="1"/>
              <a:t>lattice-based cryptography </a:t>
            </a:r>
            <a:r>
              <a:rPr lang="en-US"/>
              <a:t>which relies on a set of points in space</a:t>
            </a:r>
          </a:p>
          <a:p>
            <a:pPr lvl="1"/>
            <a:r>
              <a:rPr lang="en-US"/>
              <a:t>Faster than RSA and ECC</a:t>
            </a:r>
          </a:p>
          <a:p>
            <a:pPr lvl="1"/>
            <a:r>
              <a:rPr lang="en-US"/>
              <a:t>More resistant to quantum computing attacks</a:t>
            </a:r>
          </a:p>
        </p:txBody>
      </p:sp>
      <p:sp>
        <p:nvSpPr>
          <p:cNvPr id="972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A00C549C-F60A-4DCD-8968-73FC27607325}" type="slidenum">
              <a:rPr lang="en-US" sz="1400">
                <a:solidFill>
                  <a:srgbClr val="222222"/>
                </a:solidFill>
                <a:latin typeface="Arial" panose="020B0604020202020204" pitchFamily="34" charset="0"/>
              </a:rPr>
              <a:pPr/>
              <a:t>35</a:t>
            </a:fld>
            <a:endParaRPr 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Asymmetric Cryptographic Algorithms</a:t>
            </a:r>
          </a:p>
        </p:txBody>
      </p:sp>
      <p:sp>
        <p:nvSpPr>
          <p:cNvPr id="9933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972EB81A-755B-4CFB-B810-C96EF2079D11}" type="slidenum">
              <a:rPr lang="en-US" sz="1400">
                <a:solidFill>
                  <a:srgbClr val="222222"/>
                </a:solidFill>
                <a:latin typeface="Arial" panose="020B0604020202020204" pitchFamily="34" charset="0"/>
              </a:rPr>
              <a:pPr/>
              <a:t>36</a:t>
            </a:fld>
            <a:endParaRPr 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pic>
        <p:nvPicPr>
          <p:cNvPr id="44037" name="Picture 2" descr="Lattice-based cryptography" title="Figure 5-1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1524000" y="1828800"/>
            <a:ext cx="6019800" cy="3767138"/>
          </a:xfr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Asymmetric Cryptographic Algorithms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Key Exchange </a:t>
            </a:r>
          </a:p>
          <a:p>
            <a:pPr lvl="1"/>
            <a:r>
              <a:rPr lang="en-US"/>
              <a:t>There are different solutions for a key exchange that occurs within the normal communications channel (in-band) of cryptography:</a:t>
            </a:r>
          </a:p>
          <a:p>
            <a:pPr lvl="2"/>
            <a:r>
              <a:rPr lang="en-US" i="1"/>
              <a:t>Diffie-Hellman (DH)</a:t>
            </a:r>
          </a:p>
          <a:p>
            <a:pPr lvl="2"/>
            <a:r>
              <a:rPr lang="en-US" i="1"/>
              <a:t>Diffie-Hellman Ephemeral (DHE)</a:t>
            </a:r>
          </a:p>
          <a:p>
            <a:pPr lvl="2"/>
            <a:r>
              <a:rPr lang="en-US" i="1"/>
              <a:t>Elliptic Curve Diffie-Hellman (ECDH)</a:t>
            </a:r>
          </a:p>
          <a:p>
            <a:pPr lvl="2"/>
            <a:r>
              <a:rPr lang="en-US" i="1"/>
              <a:t>Perfect forward secrecy</a:t>
            </a:r>
          </a:p>
        </p:txBody>
      </p:sp>
      <p:sp>
        <p:nvSpPr>
          <p:cNvPr id="10137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982859EA-6BB7-410A-9CFB-37E274997BFE}" type="slidenum">
              <a:rPr lang="en-US" sz="1400">
                <a:solidFill>
                  <a:srgbClr val="222222"/>
                </a:solidFill>
                <a:latin typeface="Arial" panose="020B0604020202020204" pitchFamily="34" charset="0"/>
              </a:rPr>
              <a:pPr/>
              <a:t>37</a:t>
            </a:fld>
            <a:endParaRPr 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Cryptography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Cryptography</a:t>
            </a:r>
          </a:p>
          <a:p>
            <a:pPr lvl="1"/>
            <a:r>
              <a:rPr lang="en-US"/>
              <a:t>Should be used to secure data that needs to be protected</a:t>
            </a:r>
          </a:p>
          <a:p>
            <a:pPr lvl="1"/>
            <a:r>
              <a:rPr lang="en-US"/>
              <a:t>Can be applied through either software or hardware</a:t>
            </a:r>
          </a:p>
        </p:txBody>
      </p:sp>
      <p:sp>
        <p:nvSpPr>
          <p:cNvPr id="10342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146133F6-77AB-46F6-95B4-65AA710F37D1}" type="slidenum">
              <a:rPr lang="en-US" sz="1400">
                <a:solidFill>
                  <a:srgbClr val="222222"/>
                </a:solidFill>
                <a:latin typeface="Arial" panose="020B0604020202020204" pitchFamily="34" charset="0"/>
              </a:rPr>
              <a:pPr/>
              <a:t>38</a:t>
            </a:fld>
            <a:endParaRPr 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Encryption Through Software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File and File System Cryptography</a:t>
            </a:r>
          </a:p>
          <a:p>
            <a:pPr lvl="1"/>
            <a:r>
              <a:rPr lang="en-US"/>
              <a:t>Encryption software can be used to encrypt or decrypt files one-by-one </a:t>
            </a:r>
          </a:p>
          <a:p>
            <a:r>
              <a:rPr lang="en-US"/>
              <a:t>Protecting groups of files through file system cryptography can be performed using:</a:t>
            </a:r>
          </a:p>
          <a:p>
            <a:pPr lvl="1"/>
            <a:r>
              <a:rPr lang="en-US"/>
              <a:t>Pretty Good Privacy (PGP)</a:t>
            </a:r>
          </a:p>
          <a:p>
            <a:pPr lvl="2"/>
            <a:r>
              <a:rPr lang="en-US"/>
              <a:t>Widely used asymmetric cryptography system</a:t>
            </a:r>
          </a:p>
          <a:p>
            <a:pPr lvl="2"/>
            <a:r>
              <a:rPr lang="en-US"/>
              <a:t>Used for files and e-mails on Windows systems</a:t>
            </a:r>
          </a:p>
          <a:p>
            <a:pPr lvl="1"/>
            <a:r>
              <a:rPr lang="en-US"/>
              <a:t>GNU Privacy Guard (GPG)</a:t>
            </a:r>
          </a:p>
          <a:p>
            <a:pPr lvl="2"/>
            <a:r>
              <a:rPr lang="en-US"/>
              <a:t>Runs on Windows, UNIX, and Linux operating systems</a:t>
            </a:r>
          </a:p>
        </p:txBody>
      </p:sp>
      <p:sp>
        <p:nvSpPr>
          <p:cNvPr id="10547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0D76EC65-FBFE-47DF-9C7D-9C8BF264E65C}" type="slidenum">
              <a:rPr lang="en-US" sz="1400">
                <a:solidFill>
                  <a:srgbClr val="222222"/>
                </a:solidFill>
                <a:latin typeface="Arial" panose="020B0604020202020204" pitchFamily="34" charset="0"/>
              </a:rPr>
              <a:pPr/>
              <a:t>39</a:t>
            </a:fld>
            <a:endParaRPr 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Cryptography?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Plaintext</a:t>
            </a:r>
          </a:p>
          <a:p>
            <a:pPr lvl="1"/>
            <a:r>
              <a:rPr lang="en-US"/>
              <a:t>Cleartext data to be encrypted</a:t>
            </a:r>
          </a:p>
          <a:p>
            <a:r>
              <a:rPr lang="en-US"/>
              <a:t>Plaintext data is input into a </a:t>
            </a:r>
            <a:r>
              <a:rPr lang="en-US" b="1"/>
              <a:t>cryptographic algorithm</a:t>
            </a:r>
          </a:p>
          <a:p>
            <a:pPr lvl="1"/>
            <a:r>
              <a:rPr lang="en-US"/>
              <a:t>Consists of procedures based on a mathematical formula used to encrypt and decrypt the data</a:t>
            </a:r>
          </a:p>
          <a:p>
            <a:r>
              <a:rPr lang="en-US"/>
              <a:t>Key</a:t>
            </a:r>
          </a:p>
          <a:p>
            <a:pPr lvl="1"/>
            <a:r>
              <a:rPr lang="en-US"/>
              <a:t>A mathematical value entered into the algorithm to produce </a:t>
            </a:r>
            <a:r>
              <a:rPr lang="en-US" b="1"/>
              <a:t>ciphertext </a:t>
            </a:r>
            <a:r>
              <a:rPr lang="en-US"/>
              <a:t>(encrypted data)</a:t>
            </a:r>
          </a:p>
          <a:p>
            <a:pPr lvl="1"/>
            <a:r>
              <a:rPr lang="en-US"/>
              <a:t>The reverse process uses the key to decrypt the message</a:t>
            </a:r>
          </a:p>
        </p:txBody>
      </p:sp>
      <p:sp>
        <p:nvSpPr>
          <p:cNvPr id="337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5658BE0A-94C8-48EB-BDE8-41F52EC600FE}" type="slidenum">
              <a:rPr lang="en-US" sz="1400">
                <a:solidFill>
                  <a:srgbClr val="222222"/>
                </a:solidFill>
                <a:latin typeface="Arial" panose="020B0604020202020204" pitchFamily="34" charset="0"/>
              </a:rPr>
              <a:pPr/>
              <a:t>4</a:t>
            </a:fld>
            <a:endParaRPr 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Encryption Through Software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Microsoft Windows Encrypting File System (EFS)</a:t>
            </a:r>
          </a:p>
          <a:p>
            <a:pPr lvl="1"/>
            <a:r>
              <a:rPr lang="en-US" sz="2300"/>
              <a:t>Cryptography system for Windows</a:t>
            </a:r>
          </a:p>
          <a:p>
            <a:pPr lvl="1"/>
            <a:r>
              <a:rPr lang="en-US" sz="2300"/>
              <a:t>Uses NTFS file system</a:t>
            </a:r>
          </a:p>
          <a:p>
            <a:pPr lvl="1"/>
            <a:r>
              <a:rPr lang="en-US" sz="2300"/>
              <a:t>Tightly integrated with the file system</a:t>
            </a:r>
          </a:p>
          <a:p>
            <a:pPr lvl="1"/>
            <a:r>
              <a:rPr lang="en-US" sz="2300"/>
              <a:t>Encryption and decryption are transparent to the user</a:t>
            </a:r>
          </a:p>
          <a:p>
            <a:pPr lvl="1"/>
            <a:r>
              <a:rPr lang="en-US" sz="2300"/>
              <a:t>Users can set encryption attribute for a file in the Advanced Attributes dialog box</a:t>
            </a:r>
          </a:p>
          <a:p>
            <a:pPr lvl="1"/>
            <a:r>
              <a:rPr lang="en-US" sz="2300"/>
              <a:t>Storing the file in a file folder set for encryption will automatically encrypt the file</a:t>
            </a:r>
          </a:p>
          <a:p>
            <a:pPr lvl="1"/>
            <a:r>
              <a:rPr lang="en-US" sz="2300"/>
              <a:t>Use the Cipher.exe command-line utility to encrypt files</a:t>
            </a:r>
          </a:p>
        </p:txBody>
      </p:sp>
      <p:sp>
        <p:nvSpPr>
          <p:cNvPr id="1075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18521524-5A24-45FC-A44C-9B758BA5E5EE}" type="slidenum">
              <a:rPr lang="en-US" sz="1400">
                <a:solidFill>
                  <a:srgbClr val="222222"/>
                </a:solidFill>
                <a:latin typeface="Arial" panose="020B0604020202020204" pitchFamily="34" charset="0"/>
              </a:rPr>
              <a:pPr/>
              <a:t>40</a:t>
            </a:fld>
            <a:endParaRPr 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Encryption Through Software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Whole disk encryption</a:t>
            </a:r>
          </a:p>
          <a:p>
            <a:pPr lvl="1"/>
            <a:r>
              <a:rPr lang="en-US"/>
              <a:t>Protects all data on a hard drive</a:t>
            </a:r>
          </a:p>
          <a:p>
            <a:pPr lvl="1"/>
            <a:r>
              <a:rPr lang="en-US"/>
              <a:t>Example: </a:t>
            </a:r>
            <a:r>
              <a:rPr lang="en-US" i="1"/>
              <a:t>BitLocker</a:t>
            </a:r>
            <a:r>
              <a:rPr lang="en-US"/>
              <a:t> drive encryption software that is included in Microsoft Windows</a:t>
            </a:r>
          </a:p>
          <a:p>
            <a:pPr lvl="1"/>
            <a:r>
              <a:rPr lang="en-US"/>
              <a:t>BitLocker encrypts the entire system volume, including the Windows Registry</a:t>
            </a:r>
          </a:p>
          <a:p>
            <a:pPr lvl="1"/>
            <a:r>
              <a:rPr lang="en-US"/>
              <a:t>Prevents attackers from accessing data by booting from another OS or placing the hard drive in another computer</a:t>
            </a:r>
          </a:p>
        </p:txBody>
      </p:sp>
      <p:sp>
        <p:nvSpPr>
          <p:cNvPr id="1095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A6893964-BB52-47DF-9FB4-2E429A94CD60}" type="slidenum">
              <a:rPr lang="en-US" sz="1400">
                <a:solidFill>
                  <a:srgbClr val="222222"/>
                </a:solidFill>
                <a:latin typeface="Arial" panose="020B0604020202020204" pitchFamily="34" charset="0"/>
              </a:rPr>
              <a:pPr/>
              <a:t>41</a:t>
            </a:fld>
            <a:endParaRPr 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Hardware Encryption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Software encryption can be subject to attacks to exploit its vulnerabilities</a:t>
            </a:r>
          </a:p>
          <a:p>
            <a:r>
              <a:rPr lang="en-US"/>
              <a:t>Cryptography can be embedded in hardware</a:t>
            </a:r>
          </a:p>
          <a:p>
            <a:pPr lvl="1"/>
            <a:r>
              <a:rPr lang="en-US"/>
              <a:t>Provides higher degree of security</a:t>
            </a:r>
          </a:p>
          <a:p>
            <a:pPr lvl="1"/>
            <a:r>
              <a:rPr lang="en-US"/>
              <a:t>Can be applied to USB devices and standard hard drives</a:t>
            </a:r>
          </a:p>
          <a:p>
            <a:r>
              <a:rPr lang="en-US"/>
              <a:t>Hardware encryption options include:</a:t>
            </a:r>
          </a:p>
          <a:p>
            <a:pPr lvl="1"/>
            <a:r>
              <a:rPr lang="en-US"/>
              <a:t>Trusted platform module</a:t>
            </a:r>
          </a:p>
          <a:p>
            <a:pPr lvl="1"/>
            <a:r>
              <a:rPr lang="en-US"/>
              <a:t>Hardware security model</a:t>
            </a:r>
          </a:p>
        </p:txBody>
      </p:sp>
      <p:sp>
        <p:nvSpPr>
          <p:cNvPr id="1116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751AE116-6031-43C3-B735-AD99A230C993}" type="slidenum">
              <a:rPr lang="en-US" sz="1400">
                <a:solidFill>
                  <a:srgbClr val="222222"/>
                </a:solidFill>
                <a:latin typeface="Arial" panose="020B0604020202020204" pitchFamily="34" charset="0"/>
              </a:rPr>
              <a:pPr/>
              <a:t>42</a:t>
            </a:fld>
            <a:endParaRPr 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Hardware Encryption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USB device encryption</a:t>
            </a:r>
          </a:p>
          <a:p>
            <a:pPr lvl="1"/>
            <a:r>
              <a:rPr lang="en-US"/>
              <a:t>Encrypted hardware-based flash drives can be used</a:t>
            </a:r>
          </a:p>
          <a:p>
            <a:pPr lvl="2"/>
            <a:r>
              <a:rPr lang="en-US"/>
              <a:t>Will not connect a computer until correct password has been provided</a:t>
            </a:r>
          </a:p>
          <a:p>
            <a:pPr lvl="2"/>
            <a:r>
              <a:rPr lang="en-US"/>
              <a:t>All data copied to the drive is automatically encrypted</a:t>
            </a:r>
          </a:p>
          <a:p>
            <a:pPr lvl="2"/>
            <a:r>
              <a:rPr lang="en-US"/>
              <a:t>Tamper-resistant external cases</a:t>
            </a:r>
          </a:p>
          <a:p>
            <a:pPr lvl="2"/>
            <a:r>
              <a:rPr lang="en-US"/>
              <a:t>Administrators can remotely control and track activity on the devices</a:t>
            </a:r>
          </a:p>
          <a:p>
            <a:pPr lvl="2"/>
            <a:r>
              <a:rPr lang="en-US"/>
              <a:t>Stolen drives can be remotely disabled</a:t>
            </a:r>
          </a:p>
        </p:txBody>
      </p:sp>
      <p:sp>
        <p:nvSpPr>
          <p:cNvPr id="1136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BFB85280-A6FE-488D-8566-A4C79E71BCC2}" type="slidenum">
              <a:rPr lang="en-US" sz="1400">
                <a:solidFill>
                  <a:srgbClr val="222222"/>
                </a:solidFill>
                <a:latin typeface="Arial" panose="020B0604020202020204" pitchFamily="34" charset="0"/>
              </a:rPr>
              <a:pPr/>
              <a:t>43</a:t>
            </a:fld>
            <a:endParaRPr 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Hardware Encryption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Hard disk drive encryption</a:t>
            </a:r>
          </a:p>
          <a:p>
            <a:pPr lvl="1"/>
            <a:r>
              <a:rPr lang="en-US"/>
              <a:t>Self-encrypting hard disk drives protect all files stored on them</a:t>
            </a:r>
          </a:p>
          <a:p>
            <a:pPr lvl="1"/>
            <a:r>
              <a:rPr lang="en-US"/>
              <a:t>The drive and host device perform authentication process during initial power up</a:t>
            </a:r>
          </a:p>
          <a:p>
            <a:pPr lvl="1"/>
            <a:r>
              <a:rPr lang="en-US"/>
              <a:t>If authentication fails, the drive can be configured to deny access or even delete encryption keys so all data is permanently unreadable</a:t>
            </a:r>
          </a:p>
        </p:txBody>
      </p:sp>
      <p:sp>
        <p:nvSpPr>
          <p:cNvPr id="1157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035A6FC8-7627-4361-A509-B36C81DEA87F}" type="slidenum">
              <a:rPr lang="en-US" sz="1400">
                <a:solidFill>
                  <a:srgbClr val="222222"/>
                </a:solidFill>
                <a:latin typeface="Arial" panose="020B0604020202020204" pitchFamily="34" charset="0"/>
              </a:rPr>
              <a:pPr/>
              <a:t>44</a:t>
            </a:fld>
            <a:endParaRPr 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Hardware Encryption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Trusted Platform Module (TPM)</a:t>
            </a:r>
          </a:p>
          <a:p>
            <a:pPr lvl="1"/>
            <a:r>
              <a:rPr lang="en-US"/>
              <a:t>A chip on a computer</a:t>
            </a:r>
            <a:r>
              <a:rPr lang="en-US" altLang="en-US"/>
              <a:t>’</a:t>
            </a:r>
            <a:r>
              <a:rPr lang="en-US"/>
              <a:t>s motherboard that provides cryptographic services</a:t>
            </a:r>
          </a:p>
          <a:p>
            <a:pPr lvl="1"/>
            <a:r>
              <a:rPr lang="en-US"/>
              <a:t>Includes a true random number generator</a:t>
            </a:r>
          </a:p>
          <a:p>
            <a:pPr lvl="1"/>
            <a:r>
              <a:rPr lang="en-US"/>
              <a:t>Entirely done in hardware so it cannot be subject to software attack</a:t>
            </a:r>
          </a:p>
          <a:p>
            <a:pPr lvl="1"/>
            <a:r>
              <a:rPr lang="en-US"/>
              <a:t>Prevents computer from booting if files or data have been altered</a:t>
            </a:r>
          </a:p>
          <a:p>
            <a:pPr lvl="1"/>
            <a:r>
              <a:rPr lang="en-US"/>
              <a:t>Prompts for password if hard drive moved to a new computer</a:t>
            </a:r>
          </a:p>
        </p:txBody>
      </p:sp>
      <p:sp>
        <p:nvSpPr>
          <p:cNvPr id="1177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51834694-D68E-4A2F-93A7-238E2E9DAAC1}" type="slidenum">
              <a:rPr lang="en-US" sz="1400">
                <a:solidFill>
                  <a:srgbClr val="222222"/>
                </a:solidFill>
                <a:latin typeface="Arial" panose="020B0604020202020204" pitchFamily="34" charset="0"/>
              </a:rPr>
              <a:pPr/>
              <a:t>45</a:t>
            </a:fld>
            <a:endParaRPr 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077200" cy="1143000"/>
          </a:xfrm>
        </p:spPr>
        <p:txBody>
          <a:bodyPr/>
          <a:lstStyle/>
          <a:p>
            <a:r>
              <a:rPr lang="en-US"/>
              <a:t>Hardware Encryption</a:t>
            </a:r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Hardware Security Module (HSM)</a:t>
            </a:r>
          </a:p>
          <a:p>
            <a:pPr lvl="1"/>
            <a:r>
              <a:rPr lang="en-US"/>
              <a:t>A secure cryptographic processor</a:t>
            </a:r>
          </a:p>
          <a:p>
            <a:pPr lvl="1"/>
            <a:r>
              <a:rPr lang="en-US"/>
              <a:t>Includes an onboard key generator and key storage facility</a:t>
            </a:r>
          </a:p>
          <a:p>
            <a:pPr lvl="1"/>
            <a:r>
              <a:rPr lang="en-US"/>
              <a:t>Performs accelerated symmetric and asymmetric encryption</a:t>
            </a:r>
          </a:p>
          <a:p>
            <a:pPr lvl="1"/>
            <a:r>
              <a:rPr lang="en-US"/>
              <a:t>Can provide services to multiple devices over a LAN</a:t>
            </a:r>
          </a:p>
        </p:txBody>
      </p:sp>
      <p:sp>
        <p:nvSpPr>
          <p:cNvPr id="1198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3E8D6F5B-37AB-444A-B388-29B5876DF024}" type="slidenum">
              <a:rPr lang="en-US" sz="1400">
                <a:solidFill>
                  <a:srgbClr val="222222"/>
                </a:solidFill>
                <a:latin typeface="Arial" panose="020B0604020202020204" pitchFamily="34" charset="0"/>
              </a:rPr>
              <a:pPr/>
              <a:t>46</a:t>
            </a:fld>
            <a:endParaRPr 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Cryptography?</a:t>
            </a:r>
          </a:p>
        </p:txBody>
      </p:sp>
      <p:sp>
        <p:nvSpPr>
          <p:cNvPr id="3584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2020AA12-0766-4589-8BD9-622161E25367}" type="slidenum">
              <a:rPr lang="en-US" sz="1400">
                <a:solidFill>
                  <a:srgbClr val="222222"/>
                </a:solidFill>
                <a:latin typeface="Arial" panose="020B0604020202020204" pitchFamily="34" charset="0"/>
              </a:rPr>
              <a:pPr/>
              <a:t>5</a:t>
            </a:fld>
            <a:endParaRPr 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pic>
        <p:nvPicPr>
          <p:cNvPr id="12293" name="Picture 2" descr="Cryptographic process" title="Figure 5-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2057400" y="1524000"/>
            <a:ext cx="4892675" cy="4576763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>
          <a:xfrm>
            <a:off x="533400" y="-304800"/>
            <a:ext cx="8077200" cy="1143000"/>
          </a:xfrm>
        </p:spPr>
        <p:txBody>
          <a:bodyPr/>
          <a:lstStyle/>
          <a:p>
            <a:r>
              <a:rPr lang="en-US"/>
              <a:t>Cryptography and Security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533400" y="990600"/>
            <a:ext cx="8077200" cy="4572000"/>
          </a:xfrm>
        </p:spPr>
        <p:txBody>
          <a:bodyPr/>
          <a:lstStyle/>
          <a:p>
            <a:r>
              <a:rPr lang="en-US"/>
              <a:t>Cryptography </a:t>
            </a:r>
            <a:r>
              <a:rPr lang="en-US" b="1">
                <a:solidFill>
                  <a:srgbClr val="FF0000"/>
                </a:solidFill>
              </a:rPr>
              <a:t>can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/>
              <a:t>provide five basic protections</a:t>
            </a:r>
          </a:p>
          <a:p>
            <a:pPr lvl="1"/>
            <a:r>
              <a:rPr lang="en-US" i="1"/>
              <a:t>Confidentiality</a:t>
            </a:r>
          </a:p>
          <a:p>
            <a:pPr lvl="2"/>
            <a:r>
              <a:rPr lang="en-US"/>
              <a:t>Ensures only authorized parties can view it</a:t>
            </a:r>
          </a:p>
          <a:p>
            <a:pPr lvl="1"/>
            <a:r>
              <a:rPr lang="en-US" i="1"/>
              <a:t>Integrity</a:t>
            </a:r>
          </a:p>
          <a:p>
            <a:pPr lvl="2"/>
            <a:r>
              <a:rPr lang="en-US"/>
              <a:t>Ensures information is correct and unaltered</a:t>
            </a:r>
          </a:p>
          <a:p>
            <a:pPr lvl="1"/>
            <a:r>
              <a:rPr lang="en-US" i="1"/>
              <a:t>Availability</a:t>
            </a:r>
          </a:p>
          <a:p>
            <a:pPr lvl="2"/>
            <a:r>
              <a:rPr lang="en-US"/>
              <a:t>Ensures authorized users can access it</a:t>
            </a:r>
          </a:p>
          <a:p>
            <a:pPr lvl="1"/>
            <a:r>
              <a:rPr lang="en-US" i="1"/>
              <a:t>Authentication</a:t>
            </a:r>
          </a:p>
          <a:p>
            <a:pPr lvl="2"/>
            <a:r>
              <a:rPr lang="en-US"/>
              <a:t>Ensures sender can be verified through cryptography</a:t>
            </a:r>
          </a:p>
          <a:p>
            <a:pPr lvl="1"/>
            <a:r>
              <a:rPr lang="en-US" i="1"/>
              <a:t>Non-repudiation</a:t>
            </a:r>
          </a:p>
          <a:p>
            <a:pPr lvl="2"/>
            <a:r>
              <a:rPr lang="en-US"/>
              <a:t>Proves that a user performed an action</a:t>
            </a:r>
          </a:p>
          <a:p>
            <a:r>
              <a:rPr lang="en-US"/>
              <a:t>Different types of cryptography provide different types of protection!</a:t>
            </a:r>
          </a:p>
        </p:txBody>
      </p:sp>
      <p:sp>
        <p:nvSpPr>
          <p:cNvPr id="378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344A837C-803B-488B-B56F-93800392D405}" type="slidenum">
              <a:rPr lang="en-US" sz="1400">
                <a:solidFill>
                  <a:srgbClr val="222222"/>
                </a:solidFill>
                <a:latin typeface="Arial" panose="020B0604020202020204" pitchFamily="34" charset="0"/>
              </a:rPr>
              <a:pPr/>
              <a:t>6</a:t>
            </a:fld>
            <a:endParaRPr 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Cryptography and Security</a:t>
            </a:r>
          </a:p>
        </p:txBody>
      </p:sp>
      <p:sp>
        <p:nvSpPr>
          <p:cNvPr id="3993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3C6B0681-4D82-48E0-AFA9-101598334BD7}" type="slidenum">
              <a:rPr lang="en-US" sz="1400">
                <a:solidFill>
                  <a:srgbClr val="222222"/>
                </a:solidFill>
                <a:latin typeface="Arial" panose="020B0604020202020204" pitchFamily="34" charset="0"/>
              </a:rPr>
              <a:pPr/>
              <a:t>7</a:t>
            </a:fld>
            <a:endParaRPr 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pic>
        <p:nvPicPr>
          <p:cNvPr id="14341" name="Picture 2" descr="Information protections by cryptography" title="Table 5-1 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762000" y="1905000"/>
            <a:ext cx="7551738" cy="3352800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Cryptographic Algorithms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fundamental difference in cryptographic algorithms is the amount of data processed at a time</a:t>
            </a:r>
          </a:p>
          <a:p>
            <a:pPr lvl="1"/>
            <a:r>
              <a:rPr lang="en-US" b="1"/>
              <a:t>Stream cipher </a:t>
            </a:r>
            <a:r>
              <a:rPr lang="en-US"/>
              <a:t>- takes one character and replaces it with another</a:t>
            </a:r>
          </a:p>
          <a:p>
            <a:pPr lvl="1"/>
            <a:r>
              <a:rPr lang="en-US" b="1"/>
              <a:t>Block cipher </a:t>
            </a:r>
            <a:r>
              <a:rPr lang="en-US"/>
              <a:t>- manipulates an entire block of plaintext at one time</a:t>
            </a:r>
          </a:p>
          <a:p>
            <a:pPr lvl="1"/>
            <a:r>
              <a:rPr lang="en-US" b="1"/>
              <a:t>Sponge function </a:t>
            </a:r>
            <a:r>
              <a:rPr lang="en-US"/>
              <a:t>- takes as input a string of any length and returns a string of any requested variable length</a:t>
            </a:r>
          </a:p>
        </p:txBody>
      </p:sp>
      <p:sp>
        <p:nvSpPr>
          <p:cNvPr id="419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D02128F5-AB4E-4FCF-B851-58B4BA363B55}" type="slidenum">
              <a:rPr lang="en-US" sz="1400">
                <a:solidFill>
                  <a:srgbClr val="222222"/>
                </a:solidFill>
                <a:latin typeface="Arial" panose="020B0604020202020204" pitchFamily="34" charset="0"/>
              </a:rPr>
              <a:pPr/>
              <a:t>8</a:t>
            </a:fld>
            <a:endParaRPr 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Cryptographic Algorithms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a typeface="+mn-ea"/>
              </a:rPr>
              <a:t>Three categories of cryptographic algorithms</a:t>
            </a:r>
          </a:p>
          <a:p>
            <a:pPr lvl="1">
              <a:defRPr/>
            </a:pPr>
            <a:r>
              <a:rPr lang="en-US" altLang="en-US" dirty="0">
                <a:ea typeface="ＭＳ Ｐゴシック" charset="0"/>
              </a:rPr>
              <a:t>Hash algorithms</a:t>
            </a:r>
          </a:p>
          <a:p>
            <a:pPr lvl="1">
              <a:defRPr/>
            </a:pPr>
            <a:r>
              <a:rPr lang="en-US" altLang="en-US" dirty="0">
                <a:ea typeface="ＭＳ Ｐゴシック" charset="0"/>
              </a:rPr>
              <a:t>Symmetric cryptographic algorithms</a:t>
            </a:r>
          </a:p>
          <a:p>
            <a:pPr lvl="1">
              <a:defRPr/>
            </a:pPr>
            <a:r>
              <a:rPr lang="en-US" altLang="en-US" dirty="0">
                <a:ea typeface="ＭＳ Ｐゴシック" charset="0"/>
              </a:rPr>
              <a:t>Asymmetric cryptographic algorithms</a:t>
            </a:r>
          </a:p>
          <a:p>
            <a:pPr marL="0" indent="0">
              <a:buFontTx/>
              <a:buNone/>
              <a:defRPr/>
            </a:pPr>
            <a:endParaRPr lang="en-US" altLang="en-US" dirty="0">
              <a:ea typeface="+mn-ea"/>
            </a:endParaRPr>
          </a:p>
        </p:txBody>
      </p:sp>
      <p:sp>
        <p:nvSpPr>
          <p:cNvPr id="4403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A50E5B5A-AFBC-4D7A-B92B-1A05D8D654ED}" type="slidenum">
              <a:rPr lang="en-US" sz="1400">
                <a:solidFill>
                  <a:srgbClr val="222222"/>
                </a:solidFill>
                <a:latin typeface="Arial" panose="020B0604020202020204" pitchFamily="34" charset="0"/>
              </a:rPr>
              <a:pPr/>
              <a:t>9</a:t>
            </a:fld>
            <a:endParaRPr 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Default Design">
  <a:themeElements>
    <a:clrScheme name="3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3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3544</Words>
  <Application>Microsoft Office PowerPoint</Application>
  <PresentationFormat>On-screen Show (4:3)</PresentationFormat>
  <Paragraphs>694</Paragraphs>
  <Slides>46</Slides>
  <Notes>46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MS PGothic</vt:lpstr>
      <vt:lpstr>MS PGothic</vt:lpstr>
      <vt:lpstr>Arial</vt:lpstr>
      <vt:lpstr>Times New Roman</vt:lpstr>
      <vt:lpstr>Default Design</vt:lpstr>
      <vt:lpstr>3_Default Design</vt:lpstr>
      <vt:lpstr>What is Cryptography?</vt:lpstr>
      <vt:lpstr>What is Cryptography?</vt:lpstr>
      <vt:lpstr>What is Cryptography?</vt:lpstr>
      <vt:lpstr>What is Cryptography?</vt:lpstr>
      <vt:lpstr>What is Cryptography?</vt:lpstr>
      <vt:lpstr>Cryptography and Security</vt:lpstr>
      <vt:lpstr>Cryptography and Security</vt:lpstr>
      <vt:lpstr>Cryptographic Algorithms</vt:lpstr>
      <vt:lpstr>Cryptographic Algorithms</vt:lpstr>
      <vt:lpstr>Hash Algorithms</vt:lpstr>
      <vt:lpstr>Hash Algorithms</vt:lpstr>
      <vt:lpstr>Hash Algorithm</vt:lpstr>
      <vt:lpstr>Hash Algorithm</vt:lpstr>
      <vt:lpstr>Hash Algorithm</vt:lpstr>
      <vt:lpstr>Hash Algorithms</vt:lpstr>
      <vt:lpstr>Hash Algorithms</vt:lpstr>
      <vt:lpstr>Hash Algorithms</vt:lpstr>
      <vt:lpstr>Hash Algorithms</vt:lpstr>
      <vt:lpstr>Hash Algorithms</vt:lpstr>
      <vt:lpstr>Symmetric Cryptographic Algorithms</vt:lpstr>
      <vt:lpstr>Symmetric Cryptographic Algorithms</vt:lpstr>
      <vt:lpstr>Symmetric Cryptographic Algorithms</vt:lpstr>
      <vt:lpstr>Symmetric Cryptographic Algorithms</vt:lpstr>
      <vt:lpstr>Symmetric Cryptographic Algorithms</vt:lpstr>
      <vt:lpstr>Symmetric Cryptographic Algorithms</vt:lpstr>
      <vt:lpstr>Symmetric Cryptographic Algorithms</vt:lpstr>
      <vt:lpstr>Symmetric Cryptographic Algorithms</vt:lpstr>
      <vt:lpstr>Asymmetric Cryptographic Algorithms</vt:lpstr>
      <vt:lpstr>Asymmetric Cryptographic Algorithms</vt:lpstr>
      <vt:lpstr>Asymmetric Cryptographic Algorithms</vt:lpstr>
      <vt:lpstr>Asymmetric Cryptographic Algorithms</vt:lpstr>
      <vt:lpstr>Asymmetric Cryptographic Algorithms</vt:lpstr>
      <vt:lpstr>Asymmetric Cryptographic Algorithms</vt:lpstr>
      <vt:lpstr>Asymmetric Cryptographic Algorithms</vt:lpstr>
      <vt:lpstr>Asymmetric Cryptographic Algorithms</vt:lpstr>
      <vt:lpstr>Asymmetric Cryptographic Algorithms</vt:lpstr>
      <vt:lpstr>Asymmetric Cryptographic Algorithms</vt:lpstr>
      <vt:lpstr>Using Cryptography</vt:lpstr>
      <vt:lpstr>Encryption Through Software</vt:lpstr>
      <vt:lpstr>Encryption Through Software</vt:lpstr>
      <vt:lpstr>Encryption Through Software</vt:lpstr>
      <vt:lpstr>Hardware Encryption</vt:lpstr>
      <vt:lpstr>Hardware Encryption</vt:lpstr>
      <vt:lpstr>Hardware Encryption</vt:lpstr>
      <vt:lpstr>Hardware Encryption</vt:lpstr>
      <vt:lpstr>Hardware Encryption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</dc:title>
  <dc:creator/>
  <cp:lastModifiedBy/>
  <cp:revision>367</cp:revision>
  <dcterms:created xsi:type="dcterms:W3CDTF">2002-09-27T23:29:22Z</dcterms:created>
  <dcterms:modified xsi:type="dcterms:W3CDTF">2018-12-11T04:10:05Z</dcterms:modified>
</cp:coreProperties>
</file>