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49"/>
  </p:notesMasterIdLst>
  <p:handoutMasterIdLst>
    <p:handoutMasterId r:id="rId50"/>
  </p:handoutMasterIdLst>
  <p:sldIdLst>
    <p:sldId id="754" r:id="rId3"/>
    <p:sldId id="809" r:id="rId4"/>
    <p:sldId id="768" r:id="rId5"/>
    <p:sldId id="769" r:id="rId6"/>
    <p:sldId id="669" r:id="rId7"/>
    <p:sldId id="770" r:id="rId8"/>
    <p:sldId id="771" r:id="rId9"/>
    <p:sldId id="772" r:id="rId10"/>
    <p:sldId id="773" r:id="rId11"/>
    <p:sldId id="774" r:id="rId12"/>
    <p:sldId id="776" r:id="rId13"/>
    <p:sldId id="775" r:id="rId14"/>
    <p:sldId id="806" r:id="rId15"/>
    <p:sldId id="807" r:id="rId16"/>
    <p:sldId id="755" r:id="rId17"/>
    <p:sldId id="781" r:id="rId18"/>
    <p:sldId id="810" r:id="rId19"/>
    <p:sldId id="783" r:id="rId20"/>
    <p:sldId id="811" r:id="rId21"/>
    <p:sldId id="785" r:id="rId22"/>
    <p:sldId id="812" r:id="rId23"/>
    <p:sldId id="756" r:id="rId24"/>
    <p:sldId id="757" r:id="rId25"/>
    <p:sldId id="758" r:id="rId26"/>
    <p:sldId id="759" r:id="rId27"/>
    <p:sldId id="790" r:id="rId28"/>
    <p:sldId id="814" r:id="rId29"/>
    <p:sldId id="792" r:id="rId30"/>
    <p:sldId id="815" r:id="rId31"/>
    <p:sldId id="816" r:id="rId32"/>
    <p:sldId id="760" r:id="rId33"/>
    <p:sldId id="796" r:id="rId34"/>
    <p:sldId id="762" r:id="rId35"/>
    <p:sldId id="763" r:id="rId36"/>
    <p:sldId id="764" r:id="rId37"/>
    <p:sldId id="797" r:id="rId38"/>
    <p:sldId id="817" r:id="rId39"/>
    <p:sldId id="799" r:id="rId40"/>
    <p:sldId id="765" r:id="rId41"/>
    <p:sldId id="808" r:id="rId42"/>
    <p:sldId id="766" r:id="rId43"/>
    <p:sldId id="818" r:id="rId44"/>
    <p:sldId id="801" r:id="rId45"/>
    <p:sldId id="767" r:id="rId46"/>
    <p:sldId id="804" r:id="rId47"/>
    <p:sldId id="81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 autoAdjust="0"/>
    <p:restoredTop sz="88869" autoAdjust="0"/>
  </p:normalViewPr>
  <p:slideViewPr>
    <p:cSldViewPr>
      <p:cViewPr varScale="1">
        <p:scale>
          <a:sx n="75" d="100"/>
          <a:sy n="75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91E86B-3CC8-4D78-893A-4C48BC1E6F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028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7DBCBB-6EAD-4CB3-B6B4-6D1CBD09E2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17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Defining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to prove a document originated from a valid sender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Weakness of using digital signatures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They only show that the private key of the sender was used to encrypt the 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Imposter could post a public key under a sender’s 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901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Means for a digital certificate requestor to identify themselves to an RA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E-mail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Insufficient for activities that must be very secure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Documents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Birth certificate, employee badge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 person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Providing government-issued passport or driver’s license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682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Repository (CR)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Publicly accessible centralized directory of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used to view certificate status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managed locally by setting it up as a storage area connected to the CA server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80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Revocation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Lists of digital certificate that have been revoked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Reasons a certificate would be revoked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is no longer 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Details of the certificate have changed, such as user’s address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Private key has been lost or exposed (or suspected lost or exposed)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Revocation List (CRL)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list of certificate serial numbers that have been revoked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04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Online Certificate Status Protocol (OCSP)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Performs a real-time lookup of a certificate’s status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Called a request-response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browser sends the certificate’s information to a trusted entity known as an OCSP Responder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OCSP Responder provides immediate revocation information on that certificate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OCSP stapling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variation of OCSP where web servers send queries to the OCSP Responder server at regular intervals to receive a signed time-stamped response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159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Managing Digital Certificates</a:t>
            </a:r>
          </a:p>
          <a:p>
            <a:endParaRPr lang="en-US" altLang="en-US"/>
          </a:p>
          <a:p>
            <a:r>
              <a:rPr lang="en-US" altLang="en-US"/>
              <a:t>Figure 6-4  OCSP stapling</a:t>
            </a:r>
          </a:p>
        </p:txBody>
      </p:sp>
    </p:spTree>
    <p:extLst>
      <p:ext uri="{BB962C8B-B14F-4D97-AF65-F5344CB8AC3E}">
        <p14:creationId xmlns:p14="http://schemas.microsoft.com/office/powerpoint/2010/main" val="247392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Different categories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most common categories are: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Personal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Server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Software publisher digital certificates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219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Class 1: Personal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Issued by an RA directly to individuals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Frequently used to secure e-mail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Typically only require user’s name and e-mail address to receive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Class 2: Server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Issued from a Web server to a client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Ensure authenticity of the Web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Ensure authenticity of the cryptographic connection to the Web server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51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Types of Digital Certificates</a:t>
            </a:r>
          </a:p>
          <a:p>
            <a:endParaRPr lang="en-US" altLang="en-US"/>
          </a:p>
          <a:p>
            <a:r>
              <a:rPr lang="en-US" altLang="en-US"/>
              <a:t>Figure 6-5  Server digital certificate handshake</a:t>
            </a:r>
          </a:p>
        </p:txBody>
      </p:sp>
    </p:spTree>
    <p:extLst>
      <p:ext uri="{BB962C8B-B14F-4D97-AF65-F5344CB8AC3E}">
        <p14:creationId xmlns:p14="http://schemas.microsoft.com/office/powerpoint/2010/main" val="412719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Class 2: server digital certificates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Server authentication and secure communication can be combined into one certificate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Displays padlock icon in the Web browser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Click padlock icon to display information about the digital certificate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Extended Validation SSL Certificate (EV SSL)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Requires more extensive verification of legitimacy of the business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10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Types of Digital Certificates</a:t>
            </a:r>
          </a:p>
          <a:p>
            <a:endParaRPr lang="en-US" altLang="en-US"/>
          </a:p>
          <a:p>
            <a:r>
              <a:rPr lang="en-US" altLang="en-US"/>
              <a:t>Figure 6-6  Padlock icon and certificate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64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Defining Digital Certificates</a:t>
            </a:r>
          </a:p>
          <a:p>
            <a:endParaRPr lang="en-US" altLang="en-US"/>
          </a:p>
          <a:p>
            <a:r>
              <a:rPr lang="en-US" altLang="en-US"/>
              <a:t>Figure 6-1  Imposter public key</a:t>
            </a:r>
          </a:p>
        </p:txBody>
      </p:sp>
    </p:spTree>
    <p:extLst>
      <p:ext uri="{BB962C8B-B14F-4D97-AF65-F5344CB8AC3E}">
        <p14:creationId xmlns:p14="http://schemas.microsoft.com/office/powerpoint/2010/main" val="2367959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Class 3: Software Publisher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Provided by software publishers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Purpose: to verify programs are secure and have not been tampered with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X.509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standard for the most widely accepted format for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Digital certificates following this standard can be read or written by any application that follows X.</a:t>
            </a:r>
            <a:r>
              <a:rPr lang="en-US" altLang="en-US" i="1" dirty="0"/>
              <a:t>509</a:t>
            </a: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current version is X.</a:t>
            </a:r>
            <a:r>
              <a:rPr lang="en-US" altLang="en-US" i="1" dirty="0"/>
              <a:t>509</a:t>
            </a:r>
            <a:r>
              <a:rPr lang="en-US" altLang="en-US" dirty="0"/>
              <a:t> v3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291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Types of Digital Certificates</a:t>
            </a:r>
          </a:p>
          <a:p>
            <a:endParaRPr lang="en-US" altLang="en-US"/>
          </a:p>
          <a:p>
            <a:r>
              <a:rPr lang="en-US" altLang="en-US"/>
              <a:t>Table 6-2  X.509 structure</a:t>
            </a:r>
          </a:p>
        </p:txBody>
      </p:sp>
    </p:spTree>
    <p:extLst>
      <p:ext uri="{BB962C8B-B14F-4D97-AF65-F5344CB8AC3E}">
        <p14:creationId xmlns:p14="http://schemas.microsoft.com/office/powerpoint/2010/main" val="1625436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Public Key Infrastructure (PKI)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Important management tool for the use of: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Digital certificates: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Asymmetric cryptography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Aspects of PKI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Public-key cryptography standards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Trust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Managing PKI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961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 PM 10/5/16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What is Public Key Infrastructure?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There is a need for a consistent means to manage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Public key infrastructure (PKI) </a:t>
            </a:r>
            <a:r>
              <a:rPr lang="en-US" altLang="en-US" dirty="0"/>
              <a:t>- a framework for all entities involved in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management actions facilitated by PKI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Store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Distribute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Revoke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348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Public-Key Cryptographic Standards (PKCS)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PKCS - A numbered set of PKI standards defined by the RSA Corporation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Widely accepted in the industry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Based on the RSA public-key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PKCS is composed of the 15 standards detailed in Table 6-3 on page 241 of the text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158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10 AM, 11 AM 10/5/16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Trust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Trust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Confidence in or reliance on another person or entity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Trust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Refers to the type of trust relationship that can exist between individuals and entities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Direct trust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type of trust model where one person knows the other person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Third-party trust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individuals trust each other because each trusts a third party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92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Trust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Hierarchical Trust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Assigns a single hierarchy with one master CA called the </a:t>
            </a:r>
            <a:r>
              <a:rPr lang="en-US" altLang="en-US" i="1" dirty="0"/>
              <a:t>root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root signs all digital certificate authorities with a single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used in an organization where one CA is responsible for only that organization’s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Hierarchical trust model limitation: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single CA private key may be compromised rendering all certificates worthless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9512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Trust Models</a:t>
            </a:r>
          </a:p>
          <a:p>
            <a:endParaRPr lang="en-US" altLang="en-US"/>
          </a:p>
          <a:p>
            <a:r>
              <a:rPr lang="en-US" altLang="en-US"/>
              <a:t>Figure 6-8  Hierarchical trust model</a:t>
            </a:r>
          </a:p>
        </p:txBody>
      </p:sp>
    </p:spTree>
    <p:extLst>
      <p:ext uri="{BB962C8B-B14F-4D97-AF65-F5344CB8AC3E}">
        <p14:creationId xmlns:p14="http://schemas.microsoft.com/office/powerpoint/2010/main" val="977117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Trust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Distributed Trust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Multiple CAs sign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Eliminates limitations of hierarchical trust model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Bridge Trust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 CA acts as facilitator to interconnect connect all other CAs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Facilitator CA does not issue digital certificates, instead it acts as hub between hierarchical and distributed trust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the different models to be linked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1233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Trust Models</a:t>
            </a:r>
          </a:p>
          <a:p>
            <a:endParaRPr lang="en-US" altLang="en-US"/>
          </a:p>
          <a:p>
            <a:r>
              <a:rPr lang="en-US" altLang="en-US"/>
              <a:t>Figure 6-9  Distributed trust model</a:t>
            </a:r>
          </a:p>
        </p:txBody>
      </p:sp>
    </p:spTree>
    <p:extLst>
      <p:ext uri="{BB962C8B-B14F-4D97-AF65-F5344CB8AC3E}">
        <p14:creationId xmlns:p14="http://schemas.microsoft.com/office/powerpoint/2010/main" val="41992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Defining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Trusted third party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to help solve the problem of verifying identity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Verifies the owner and that the public key belongs to that owner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Helps prevent man-in-the-middle attack that impersonates owner of public key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digital certificate </a:t>
            </a:r>
            <a:r>
              <a:rPr lang="en-US" altLang="en-US" dirty="0"/>
              <a:t>is a technology used to associate a user’s identity to a public key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That has been “digitally signed” by a trusted third party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1165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Trust Models</a:t>
            </a:r>
          </a:p>
          <a:p>
            <a:endParaRPr lang="en-US" altLang="en-US"/>
          </a:p>
          <a:p>
            <a:r>
              <a:rPr lang="en-US" altLang="en-US"/>
              <a:t>Figure 6-10  Bridge trust model</a:t>
            </a:r>
          </a:p>
        </p:txBody>
      </p:sp>
    </p:spTree>
    <p:extLst>
      <p:ext uri="{BB962C8B-B14F-4D97-AF65-F5344CB8AC3E}">
        <p14:creationId xmlns:p14="http://schemas.microsoft.com/office/powerpoint/2010/main" val="1621504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PKI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Policy (CP)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A published set of rules that govern operation of a PKI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Provides recommended baseline security requirements for the use and operation of CA, RA, and other PKI components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Practice Statement (CPS)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A technical document that describes in detail how the CA uses and manages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Also covers how to register for a digital certificate, how to issue them, when to revoke them, procedural controls and key pair management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5303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PKI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life cycle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Creation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Occurs after user is positively identified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Suspension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May occur when employee on leave of absence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Revocation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no longer valid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Expiration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can no longer be used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52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Key Storage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Means of public key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Embedding within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Means of private key storage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Stored on user’s local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Software-based storage may expose keys to attackers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Alternative: storing keys in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Smart-cards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Tokens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213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Key Usage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Multiple pairs of dual keys can be created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more security is needed than a single set of public/private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 pair used to encrypt information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Public key backed up in another location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Second pair used only for digital signatures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Public key in that pair would never be backed up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4311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Key-Handling Procedures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escrow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are managed by a third party, such as a trusted CA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Private key is split and each half is encrypted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halves sent to third party, which stores each half in separate location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 can retrieve and combine two halves and use this new copy of private key for decryption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Expiration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expire after a set period of time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6425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Key-Handling Procedures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Renewal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Existing key can be renewed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may be revoked prior to its expiration date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Revoked keys may not be reinstated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Recovery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Need to recover keys of an employee hospitalized for extended period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recovery agent (KRA) may be used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Group of people may be used (M-of-N control)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116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End of class</a:t>
            </a:r>
            <a:r>
              <a:rPr lang="en-US" altLang="en-US" baseline="0" dirty="0"/>
              <a:t> </a:t>
            </a:r>
            <a:r>
              <a:rPr lang="en-US" altLang="en-US" baseline="0"/>
              <a:t>10 AM, 11 AM </a:t>
            </a:r>
            <a:r>
              <a:rPr lang="en-US" altLang="en-US" baseline="0" dirty="0"/>
              <a:t>2/15/17</a:t>
            </a:r>
          </a:p>
          <a:p>
            <a:endParaRPr lang="en-US" altLang="en-US" dirty="0"/>
          </a:p>
          <a:p>
            <a:r>
              <a:rPr lang="en-US" altLang="en-US" dirty="0"/>
              <a:t>Key-Handling Procedures</a:t>
            </a:r>
          </a:p>
          <a:p>
            <a:endParaRPr lang="en-US" altLang="en-US" dirty="0"/>
          </a:p>
          <a:p>
            <a:r>
              <a:rPr lang="en-US" altLang="en-US" dirty="0"/>
              <a:t>Figure 6-11  M-of-N control</a:t>
            </a:r>
          </a:p>
        </p:txBody>
      </p:sp>
    </p:spTree>
    <p:extLst>
      <p:ext uri="{BB962C8B-B14F-4D97-AF65-F5344CB8AC3E}">
        <p14:creationId xmlns:p14="http://schemas.microsoft.com/office/powerpoint/2010/main" val="4173977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Key-Handling Procedures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Suspension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Suspended for a set period of time and then reinstated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Destruction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Removes all public and private keys and user’s identification from the CA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0241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Cryptographic Transport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Sockets Layer (SSL)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 of the most common transport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Developed by Netscape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Design goal was to create an encrypted data path between a client and 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Transport Layer Security (TLS)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Versions starting with v1.1 are significantly more secure than SSL v3.0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94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Defining Digital Certificates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Information contained in a digital certificate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Owner’s name or alias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Owner’s 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Issuer’s 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Issuer’s 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Digital certificate’s serial number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Expiration date of the 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438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Cryptographic Transport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Cipher suite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named combination of the encryption, authentication, and message authentication code (MAC) algorithms that are used with SSL and TLS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Length of keys - a factor in determining the overall security of a transmission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of less than 2048 bits are considered weak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of 2048 bits are considered good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of 4096 bits are strong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612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Secure Shell (SSH)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encrypted alternative to the Telnet protocol used to access remote computers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a Linux/UNIX-based command interface and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SSH is a suite of three utilities: slogin, ssh, and scp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Client and server ends of the connection are authenticated using a digital certificate and passwords are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used as a tool for secure network backups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519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Secure Shell (SSH)</a:t>
            </a:r>
          </a:p>
          <a:p>
            <a:endParaRPr lang="en-US" altLang="en-US"/>
          </a:p>
          <a:p>
            <a:r>
              <a:rPr lang="en-US" altLang="en-US"/>
              <a:t>Table 6-5  SSH commands</a:t>
            </a:r>
          </a:p>
        </p:txBody>
      </p:sp>
    </p:spTree>
    <p:extLst>
      <p:ext uri="{BB962C8B-B14F-4D97-AF65-F5344CB8AC3E}">
        <p14:creationId xmlns:p14="http://schemas.microsoft.com/office/powerpoint/2010/main" val="639245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Hypertext Transport Protocol Secure (HTTPS)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common use of TLS and SSL: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secure Hypertext Transport Protocol (HTTP) communications between browser and Web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secure version is actually “plain” HTTP sent over SSL or TLS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Called Hypertext Transport Protocol Secure (HTTPS) and uses port 443 instead of HTTP’s port 80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Users must enter URLs with https://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7518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IP Security (IPsec)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Internet Protocol Security (IPsec)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suite of protocols for securing IP communications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Encrypts and authenticates each IP packet of a session between hosts or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IPsec considered to be a transparent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transparent to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Software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69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IP Security (IPsec)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IPsec provides three areas of protection that correspond to three IPsec protocols: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Confidentiality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Supports two encryption modes: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Transport - encrypts only the data portion of each packet and leaves the header unencrypted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Tunnel - encrypts both the header and the data portion</a:t>
            </a:r>
          </a:p>
        </p:txBody>
      </p:sp>
    </p:spTree>
    <p:extLst>
      <p:ext uri="{BB962C8B-B14F-4D97-AF65-F5344CB8AC3E}">
        <p14:creationId xmlns:p14="http://schemas.microsoft.com/office/powerpoint/2010/main" val="1513219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IP Security (IPsec)</a:t>
            </a:r>
          </a:p>
          <a:p>
            <a:endParaRPr lang="en-US" altLang="en-US"/>
          </a:p>
          <a:p>
            <a:r>
              <a:rPr lang="en-US" altLang="en-US"/>
              <a:t>Figure 6-12  New IPsec packet using tunnel mode</a:t>
            </a:r>
          </a:p>
        </p:txBody>
      </p:sp>
    </p:spTree>
    <p:extLst>
      <p:ext uri="{BB962C8B-B14F-4D97-AF65-F5344CB8AC3E}">
        <p14:creationId xmlns:p14="http://schemas.microsoft.com/office/powerpoint/2010/main" val="418773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Technologies used for managing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Authority (CA)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Registration Authority (RA)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Repository (CR)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 Authority (CA)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Serves as the trusted third party agency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Responsible for issuing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CA can be internal or external to an organization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58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Duties of a CA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Generate, issue, an distribute public key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Distribute CA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Generate and publish certificate status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 a means for subscribers to request revocation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Revoke public-key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Maintain security, availability, and continuity of certificate issuance signing functions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67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10 AM 2/13/17</a:t>
            </a: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subscriber requesting a digital certificate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Generates public and private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Generates a Certificate Signing Request (CSR)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specifically formatted encrypted message that validates the information the CA requires to issue a digital certificate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 inserts public key into certificate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Certificates are digitally signed with private key of issuing CA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30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Registration Authority (RA)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subordinate entity designed to handle specific CA tasks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Offloading registration functions creates improved workflow for CA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General duties of an RA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Receive, authenticate, and process certificate revocation requests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Identify and authenticate subscribers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42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General duties of an RA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Obtain a public key from the subscriber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Verify that the subscriber possesses the asymmetric private key corresponding to the public key submitted for certification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Primary function of an RA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Verify identity of an individual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55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1C109F4-C138-4796-B083-5EECF636B2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7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4530-AD53-498D-95E6-32D10B3EB1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65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DC9E9-36E8-4CE0-9251-B7C2C74DD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1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7069-0B6A-4094-887A-832C67EC1D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66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FBC9-7B82-482D-AA91-22796A7EDE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13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48FF-98EF-4EA0-81C7-751C415ED8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45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0769F-1A82-4299-9B32-855CAF1DAA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80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BC42-348F-46AE-B1A3-BEBFF054F0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34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160A-1FD7-4A61-9A18-3B86CA0C08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32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F5B52-0B8C-473B-A051-EEDC53C5B2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2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E420-470F-428D-8CD1-A6E0BF0280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31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2578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4DB59B7-4C7C-4256-9F1A-B281D0114A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3938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B7F2E-4170-47C7-BEBF-55B21F783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23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71B1D-DF36-40E3-A00A-11B7C1D71B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577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0B0F-ECCC-4834-BCC2-7F4CC1DD51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3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4813E-65A0-4548-8271-5FC52C8C4E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1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B8838-4A1C-4BDF-BF63-BD2A563C24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C5AD0-A4EA-43F0-AB30-B6D26F401E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47AE-8D3B-4E35-BC15-D02FCC94E7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6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C8DE-473D-4C2C-BE49-ADFA5EFF81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9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179C3-4C12-463C-8366-78253CAD42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4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652E-33C9-4D33-BFA8-BBD130356B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27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29736191-8510-40D5-9C96-9B28019DA1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1BED2542-B583-4F4E-A431-81C18C2C2E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Digital signature</a:t>
            </a:r>
          </a:p>
          <a:p>
            <a:pPr lvl="1"/>
            <a:r>
              <a:rPr lang="en-US" altLang="en-US" dirty="0"/>
              <a:t>Used to prove a document originated from a valid sender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Weakness of using digital signatures</a:t>
            </a:r>
          </a:p>
          <a:p>
            <a:pPr lvl="1"/>
            <a:r>
              <a:rPr lang="en-US" altLang="en-US" dirty="0"/>
              <a:t>Only shows that the private key was used to encrypt the digital signature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Imposter could post a new public key under a sender’s name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that a digital certificate requestor can identify themselves to an RA</a:t>
            </a:r>
          </a:p>
          <a:p>
            <a:pPr lvl="1"/>
            <a:r>
              <a:rPr lang="en-US" altLang="en-US" dirty="0"/>
              <a:t>E-mail</a:t>
            </a:r>
          </a:p>
          <a:p>
            <a:pPr lvl="2"/>
            <a:r>
              <a:rPr lang="en-US" altLang="en-US" dirty="0"/>
              <a:t>Insufficient for activities that must be very secure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Documents</a:t>
            </a:r>
          </a:p>
          <a:p>
            <a:pPr lvl="2"/>
            <a:r>
              <a:rPr lang="en-US" altLang="en-US" dirty="0"/>
              <a:t>Birth certificate, employee badge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person</a:t>
            </a:r>
          </a:p>
          <a:p>
            <a:pPr lvl="2"/>
            <a:r>
              <a:rPr lang="en-US" altLang="en-US" dirty="0"/>
              <a:t>Government-issued passport or driver’s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Certificate Repository (CR)</a:t>
            </a:r>
          </a:p>
          <a:p>
            <a:pPr lvl="1"/>
            <a:r>
              <a:rPr lang="en-US" altLang="en-US" dirty="0"/>
              <a:t>Publicly accessible central directory of certificates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Can view certificate status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Can be managed locally by setting it up as a storage area connected to the CA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dirty="0"/>
              <a:t>Managing Digital Certificates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572000"/>
          </a:xfrm>
        </p:spPr>
        <p:txBody>
          <a:bodyPr/>
          <a:lstStyle/>
          <a:p>
            <a:r>
              <a:rPr lang="en-US" altLang="en-US" dirty="0"/>
              <a:t>Certificate Revocation</a:t>
            </a:r>
          </a:p>
          <a:p>
            <a:pPr lvl="1"/>
            <a:r>
              <a:rPr lang="en-US" altLang="en-US" dirty="0"/>
              <a:t>List of certificates that have been revoked</a:t>
            </a:r>
          </a:p>
          <a:p>
            <a:endParaRPr lang="en-US" altLang="en-US" dirty="0"/>
          </a:p>
          <a:p>
            <a:r>
              <a:rPr lang="en-US" altLang="en-US" dirty="0"/>
              <a:t>Reasons a certificate would be revoked</a:t>
            </a:r>
          </a:p>
          <a:p>
            <a:pPr lvl="1"/>
            <a:r>
              <a:rPr lang="en-US" altLang="en-US" dirty="0"/>
              <a:t>No longer used</a:t>
            </a:r>
          </a:p>
          <a:p>
            <a:pPr lvl="1"/>
            <a:r>
              <a:rPr lang="en-US" altLang="en-US" dirty="0"/>
              <a:t>Details have changed, such as user’s address</a:t>
            </a:r>
          </a:p>
          <a:p>
            <a:pPr lvl="1"/>
            <a:r>
              <a:rPr lang="en-US" altLang="en-US" dirty="0"/>
              <a:t>Private key has been lost or exposed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Certificate Revocation List (CRL) </a:t>
            </a:r>
          </a:p>
          <a:p>
            <a:pPr lvl="1"/>
            <a:r>
              <a:rPr lang="en-US" altLang="en-US" dirty="0"/>
              <a:t>List of certificate numbers that have been revoked</a:t>
            </a:r>
          </a:p>
          <a:p>
            <a:pPr lvl="1"/>
            <a:r>
              <a:rPr lang="en-US" altLang="en-US" dirty="0"/>
              <a:t>Searchable over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r>
              <a:rPr lang="en-US" altLang="en-US" dirty="0"/>
              <a:t>Online Certificate Status Protocol (OCSP)</a:t>
            </a:r>
          </a:p>
          <a:p>
            <a:pPr lvl="1"/>
            <a:r>
              <a:rPr lang="en-US" altLang="en-US" dirty="0"/>
              <a:t>Real-time lookup of a certificate’s status</a:t>
            </a:r>
          </a:p>
          <a:p>
            <a:pPr lvl="1"/>
            <a:r>
              <a:rPr lang="en-US" altLang="en-US" dirty="0"/>
              <a:t>Called a request-response protocol</a:t>
            </a:r>
          </a:p>
          <a:p>
            <a:pPr lvl="1"/>
            <a:r>
              <a:rPr lang="en-US" altLang="en-US" dirty="0"/>
              <a:t>Browser sends certificate’s info to a trusted entity known as an OCSP Responder</a:t>
            </a:r>
          </a:p>
          <a:p>
            <a:pPr lvl="1"/>
            <a:r>
              <a:rPr lang="en-US" altLang="en-US" dirty="0"/>
              <a:t>Responder provides revocation info on certificate</a:t>
            </a:r>
          </a:p>
          <a:p>
            <a:pPr lvl="1"/>
            <a:r>
              <a:rPr lang="en-US" altLang="en-US" dirty="0"/>
              <a:t>Fails if Responder not available</a:t>
            </a:r>
          </a:p>
          <a:p>
            <a:r>
              <a:rPr lang="en-US" altLang="en-US" dirty="0"/>
              <a:t>OCSP stapling</a:t>
            </a:r>
          </a:p>
          <a:p>
            <a:pPr lvl="1"/>
            <a:r>
              <a:rPr lang="en-US" altLang="en-US" dirty="0"/>
              <a:t>Variation of OCSP </a:t>
            </a:r>
          </a:p>
          <a:p>
            <a:pPr lvl="2"/>
            <a:r>
              <a:rPr lang="en-US" altLang="en-US" dirty="0"/>
              <a:t>Web server includes a signed time-stamped OCSP response with certificate</a:t>
            </a:r>
          </a:p>
          <a:p>
            <a:pPr lvl="2"/>
            <a:r>
              <a:rPr lang="en-US" altLang="en-US" dirty="0"/>
              <a:t>Reduces browser work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pic>
        <p:nvPicPr>
          <p:cNvPr id="21509" name="Picture 6" descr="OCSP stapling" title="Figure 6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00200"/>
            <a:ext cx="7097713" cy="4343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Different categories of digital certificates</a:t>
            </a:r>
          </a:p>
          <a:p>
            <a:endParaRPr lang="en-US" altLang="en-US" dirty="0"/>
          </a:p>
          <a:p>
            <a:r>
              <a:rPr lang="en-US" altLang="en-US" dirty="0"/>
              <a:t>The most common categories are:</a:t>
            </a:r>
          </a:p>
          <a:p>
            <a:pPr lvl="1"/>
            <a:r>
              <a:rPr lang="en-US" altLang="en-US" dirty="0"/>
              <a:t>Personal digital certificates</a:t>
            </a:r>
          </a:p>
          <a:p>
            <a:pPr lvl="1"/>
            <a:r>
              <a:rPr lang="en-US" altLang="en-US" dirty="0"/>
              <a:t>Server digital certificates</a:t>
            </a:r>
          </a:p>
          <a:p>
            <a:pPr lvl="1"/>
            <a:r>
              <a:rPr lang="en-US" altLang="en-US" dirty="0"/>
              <a:t>Software publisher digital certificates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1: Personal Digital Certificates</a:t>
            </a:r>
          </a:p>
          <a:p>
            <a:pPr lvl="1"/>
            <a:r>
              <a:rPr lang="en-US" altLang="en-US" dirty="0"/>
              <a:t>Issued by an RA directly to individuals</a:t>
            </a:r>
          </a:p>
          <a:p>
            <a:pPr lvl="1"/>
            <a:r>
              <a:rPr lang="en-US" altLang="en-US" dirty="0"/>
              <a:t>Frequently used to secure e-mail transmissions</a:t>
            </a:r>
          </a:p>
          <a:p>
            <a:pPr lvl="1"/>
            <a:r>
              <a:rPr lang="en-US" altLang="en-US" dirty="0"/>
              <a:t>Typically only require name and e-mail address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Class 2: Server Digital Certificates</a:t>
            </a:r>
          </a:p>
          <a:p>
            <a:pPr lvl="1"/>
            <a:r>
              <a:rPr lang="en-US" altLang="en-US" dirty="0"/>
              <a:t>Issued from a Web server to a client</a:t>
            </a:r>
          </a:p>
          <a:p>
            <a:pPr lvl="1"/>
            <a:r>
              <a:rPr lang="en-US" altLang="en-US" dirty="0"/>
              <a:t>Ensure authenticity of the Web server and cryptographic connection to the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pic>
        <p:nvPicPr>
          <p:cNvPr id="24581" name="Picture 2" descr="Server digital certificate handshake" title="Figure 6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752600"/>
            <a:ext cx="5511800" cy="4114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2: server digital certificates (cont’d.)</a:t>
            </a:r>
          </a:p>
          <a:p>
            <a:pPr lvl="1"/>
            <a:r>
              <a:rPr lang="en-US" altLang="en-US" dirty="0"/>
              <a:t>Server authentication and secure communication can be combined into one certificate</a:t>
            </a:r>
          </a:p>
          <a:p>
            <a:pPr lvl="2"/>
            <a:r>
              <a:rPr lang="en-US" altLang="en-US" dirty="0"/>
              <a:t>Displays padlock icon in the Web browser</a:t>
            </a:r>
          </a:p>
          <a:p>
            <a:pPr lvl="2"/>
            <a:r>
              <a:rPr lang="en-US" altLang="en-US" dirty="0"/>
              <a:t>Click icon to display info about the certificate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Extended Validation SSL Certificate (EV SSL)</a:t>
            </a:r>
          </a:p>
          <a:p>
            <a:pPr lvl="1"/>
            <a:r>
              <a:rPr lang="en-US" altLang="en-US" dirty="0"/>
              <a:t>More extensive verification of legitimacy of the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pic>
        <p:nvPicPr>
          <p:cNvPr id="26629" name="Picture 2" descr="Padlock icon and certificate information" title="Figure 6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600200"/>
            <a:ext cx="4343400" cy="4305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pic>
        <p:nvPicPr>
          <p:cNvPr id="9221" name="Picture 2" descr="Imposter public key" title="Figure 6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057400"/>
            <a:ext cx="7516813" cy="28956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r>
              <a:rPr lang="en-US" altLang="en-US" dirty="0"/>
              <a:t>Class 3: Software Publisher Digital Certificates</a:t>
            </a:r>
          </a:p>
          <a:p>
            <a:pPr lvl="1"/>
            <a:r>
              <a:rPr lang="en-US" altLang="en-US" dirty="0"/>
              <a:t>Provided by software publishers</a:t>
            </a:r>
          </a:p>
          <a:p>
            <a:pPr lvl="1"/>
            <a:r>
              <a:rPr lang="en-US" altLang="en-US" dirty="0"/>
              <a:t>Purpose: Verify programs are secure and have not been tampered with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X.509 digital certificates</a:t>
            </a:r>
          </a:p>
          <a:p>
            <a:pPr lvl="1"/>
            <a:r>
              <a:rPr lang="en-US" altLang="en-US" dirty="0"/>
              <a:t>Standard - most widely accepted format for certificates</a:t>
            </a:r>
          </a:p>
          <a:p>
            <a:pPr lvl="1"/>
            <a:r>
              <a:rPr lang="en-US" altLang="en-US" dirty="0"/>
              <a:t>Certificates following standard can be read or written by any application that follows X.</a:t>
            </a:r>
            <a:r>
              <a:rPr lang="en-US" altLang="en-US" i="1" dirty="0"/>
              <a:t>509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X.509 Certificate Fields</a:t>
            </a:r>
          </a:p>
        </p:txBody>
      </p:sp>
      <p:pic>
        <p:nvPicPr>
          <p:cNvPr id="28677" name="Picture 2" descr="X.509 structure" title="Table 6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676400"/>
            <a:ext cx="7854950" cy="41179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Infrastructure (PKI)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Important management tool for the use of:</a:t>
            </a:r>
          </a:p>
          <a:p>
            <a:pPr lvl="1"/>
            <a:r>
              <a:rPr lang="en-US" altLang="en-US" dirty="0"/>
              <a:t>Digital certificates:</a:t>
            </a:r>
          </a:p>
          <a:p>
            <a:pPr lvl="1"/>
            <a:r>
              <a:rPr lang="en-US" altLang="en-US" dirty="0"/>
              <a:t>Asymmetric cryptography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Aspects of PKI</a:t>
            </a:r>
          </a:p>
          <a:p>
            <a:pPr lvl="1"/>
            <a:r>
              <a:rPr lang="en-US" altLang="en-US" dirty="0"/>
              <a:t>Public-key cryptography standards</a:t>
            </a:r>
          </a:p>
          <a:p>
            <a:pPr lvl="1"/>
            <a:r>
              <a:rPr lang="en-US" altLang="en-US" dirty="0"/>
              <a:t>Trust models</a:t>
            </a:r>
          </a:p>
          <a:p>
            <a:pPr lvl="1"/>
            <a:r>
              <a:rPr lang="en-US" altLang="en-US" dirty="0"/>
              <a:t>Managing PKI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Public Key Infrastructure?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Guidelines for a consistent way to manage digital certificates</a:t>
            </a:r>
          </a:p>
          <a:p>
            <a:endParaRPr lang="en-US" altLang="en-US" dirty="0"/>
          </a:p>
          <a:p>
            <a:r>
              <a:rPr lang="en-US" altLang="en-US" b="1" dirty="0"/>
              <a:t>Public key infrastructure (PKI) </a:t>
            </a:r>
            <a:r>
              <a:rPr lang="en-US" altLang="en-US" dirty="0"/>
              <a:t>- framework for all entities involved in digital certificates</a:t>
            </a:r>
          </a:p>
          <a:p>
            <a:r>
              <a:rPr lang="en-US" altLang="en-US" dirty="0"/>
              <a:t>Certificate management actions facilitated by PKI</a:t>
            </a:r>
          </a:p>
          <a:p>
            <a:pPr lvl="1"/>
            <a:r>
              <a:rPr lang="en-US" altLang="en-US" dirty="0"/>
              <a:t>Create</a:t>
            </a:r>
          </a:p>
          <a:p>
            <a:pPr lvl="1"/>
            <a:r>
              <a:rPr lang="en-US" altLang="en-US" dirty="0"/>
              <a:t>Store</a:t>
            </a:r>
          </a:p>
          <a:p>
            <a:pPr lvl="1"/>
            <a:r>
              <a:rPr lang="en-US" altLang="en-US" dirty="0"/>
              <a:t>Distribute</a:t>
            </a:r>
          </a:p>
          <a:p>
            <a:pPr lvl="1"/>
            <a:r>
              <a:rPr lang="en-US" altLang="en-US" dirty="0"/>
              <a:t>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Cryptographic Standards (PKCS)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PKCS - A set of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standards defined by the RSA Corporation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Widely accepted in the industry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Based on the RSA public-key algorithm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Composed of the 15 standards detailed in Table 6-3 on page 241 of the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Trust</a:t>
            </a:r>
          </a:p>
          <a:p>
            <a:pPr lvl="1"/>
            <a:r>
              <a:rPr lang="en-US" altLang="en-US" dirty="0"/>
              <a:t>Confidence in or reliance on another person or entity</a:t>
            </a:r>
          </a:p>
          <a:p>
            <a:r>
              <a:rPr lang="en-US" altLang="en-US" dirty="0"/>
              <a:t>Trust model</a:t>
            </a:r>
          </a:p>
          <a:p>
            <a:pPr lvl="1"/>
            <a:r>
              <a:rPr lang="en-US" altLang="en-US" dirty="0"/>
              <a:t>The type of trust relationship that can exist between individuals and entities</a:t>
            </a:r>
          </a:p>
          <a:p>
            <a:r>
              <a:rPr lang="en-US" altLang="en-US" dirty="0"/>
              <a:t>Direct trust</a:t>
            </a:r>
          </a:p>
          <a:p>
            <a:pPr lvl="1"/>
            <a:r>
              <a:rPr lang="en-US" altLang="en-US" dirty="0"/>
              <a:t>Trust model where a person knows the other person</a:t>
            </a:r>
          </a:p>
          <a:p>
            <a:r>
              <a:rPr lang="en-US" altLang="en-US" dirty="0"/>
              <a:t>Third-party trust</a:t>
            </a:r>
          </a:p>
          <a:p>
            <a:pPr lvl="1"/>
            <a:r>
              <a:rPr lang="en-US" altLang="en-US" dirty="0"/>
              <a:t>Individuals trust each other because each trusts a 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Hierarchical Trust Model</a:t>
            </a:r>
          </a:p>
          <a:p>
            <a:pPr lvl="1"/>
            <a:r>
              <a:rPr lang="en-US" altLang="en-US" dirty="0"/>
              <a:t>Assigns a single hierarchy with one master CA called the </a:t>
            </a:r>
            <a:r>
              <a:rPr lang="en-US" altLang="en-US" i="1" dirty="0"/>
              <a:t>root</a:t>
            </a:r>
          </a:p>
          <a:p>
            <a:pPr lvl="1"/>
            <a:r>
              <a:rPr lang="en-US" altLang="en-US" dirty="0"/>
              <a:t>Root signs all digital certificate authorities with a single key</a:t>
            </a:r>
          </a:p>
          <a:p>
            <a:pPr lvl="1"/>
            <a:r>
              <a:rPr lang="en-US" altLang="en-US" dirty="0"/>
              <a:t>Can be used in an organization where one CA is responsible for only that organization’s digital certificates</a:t>
            </a:r>
          </a:p>
          <a:p>
            <a:r>
              <a:rPr lang="en-US" altLang="en-US" dirty="0"/>
              <a:t>Limitation:</a:t>
            </a:r>
          </a:p>
          <a:p>
            <a:pPr lvl="1"/>
            <a:r>
              <a:rPr lang="en-US" altLang="en-US" dirty="0"/>
              <a:t>A single CA private key may be compromised rendering all certificates worthless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pic>
        <p:nvPicPr>
          <p:cNvPr id="35845" name="Picture 2" descr="Hierarchical trust model" title="Figure 6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76400"/>
            <a:ext cx="6629400" cy="3810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Trust Model</a:t>
            </a:r>
          </a:p>
          <a:p>
            <a:pPr lvl="1"/>
            <a:r>
              <a:rPr lang="en-US" altLang="en-US" dirty="0"/>
              <a:t>Multiple CAs sign digital certificates</a:t>
            </a:r>
          </a:p>
          <a:p>
            <a:pPr lvl="1"/>
            <a:r>
              <a:rPr lang="en-US" altLang="en-US" dirty="0"/>
              <a:t>Eliminates limitations of hierarchical trust model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Bridge Trust Model</a:t>
            </a:r>
          </a:p>
          <a:p>
            <a:pPr lvl="1"/>
            <a:r>
              <a:rPr lang="en-US" altLang="en-US" dirty="0"/>
              <a:t>One CA acts as facilitator to interconnect other CAs</a:t>
            </a:r>
          </a:p>
          <a:p>
            <a:pPr lvl="1"/>
            <a:r>
              <a:rPr lang="en-US" altLang="en-US" dirty="0"/>
              <a:t>Facilitator CA does not issue digital certificates, instead it acts as hub between hierarchical and distributed trust model</a:t>
            </a:r>
          </a:p>
          <a:p>
            <a:pPr lvl="1"/>
            <a:r>
              <a:rPr lang="en-US" altLang="en-US" dirty="0"/>
              <a:t>Allows the different models to be linked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pic>
        <p:nvPicPr>
          <p:cNvPr id="37893" name="Picture 2" descr="Distributed trust model" title="Figure 6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676400"/>
            <a:ext cx="6637338" cy="3733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Trusted third party</a:t>
            </a:r>
          </a:p>
          <a:p>
            <a:pPr lvl="1"/>
            <a:r>
              <a:rPr lang="en-US" altLang="en-US" dirty="0"/>
              <a:t>Helps solve the problem of verifying identity</a:t>
            </a:r>
          </a:p>
          <a:p>
            <a:pPr lvl="1"/>
            <a:r>
              <a:rPr lang="en-US" altLang="en-US" dirty="0"/>
              <a:t>Verifies owner IS who owns that public key</a:t>
            </a:r>
          </a:p>
          <a:p>
            <a:pPr lvl="1"/>
            <a:r>
              <a:rPr lang="en-US" altLang="en-US" dirty="0"/>
              <a:t>Helps prevent man-in-the-middle attack that impersonates owner of public key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digital certificate </a:t>
            </a:r>
            <a:r>
              <a:rPr lang="en-US" altLang="en-US" dirty="0"/>
              <a:t>is used to associate user’s identity to a public key </a:t>
            </a:r>
          </a:p>
          <a:p>
            <a:pPr lvl="1"/>
            <a:r>
              <a:rPr lang="en-US" altLang="en-US" dirty="0"/>
              <a:t>“digitally signed” by a trusted third party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Models</a:t>
            </a:r>
          </a:p>
        </p:txBody>
      </p:sp>
      <p:pic>
        <p:nvPicPr>
          <p:cNvPr id="38917" name="Picture 2" descr="Bridge trust model" title="Figure 6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524000"/>
            <a:ext cx="4495800" cy="470217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PKI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Certificate Policy (CP)</a:t>
            </a:r>
          </a:p>
          <a:p>
            <a:pPr lvl="1"/>
            <a:r>
              <a:rPr lang="en-US" altLang="en-US" sz="2300" dirty="0"/>
              <a:t>Published set of rules governing operation of a PKI</a:t>
            </a:r>
          </a:p>
          <a:p>
            <a:pPr lvl="1"/>
            <a:r>
              <a:rPr lang="en-US" altLang="en-US" sz="2300" dirty="0"/>
              <a:t>Recommends base security requirements for use and operation of CA, RA, and other PKI components</a:t>
            </a:r>
          </a:p>
          <a:p>
            <a:pPr lvl="1"/>
            <a:endParaRPr lang="en-US" altLang="en-US" sz="2300" dirty="0"/>
          </a:p>
          <a:p>
            <a:r>
              <a:rPr lang="en-US" altLang="en-US" dirty="0"/>
              <a:t>Certificate Practice Statement (CPS)</a:t>
            </a:r>
          </a:p>
          <a:p>
            <a:pPr lvl="1"/>
            <a:r>
              <a:rPr lang="en-US" altLang="en-US" sz="2300" dirty="0"/>
              <a:t>Document describing how the CA uses and manages certificates</a:t>
            </a:r>
          </a:p>
          <a:p>
            <a:pPr lvl="1"/>
            <a:r>
              <a:rPr lang="en-US" altLang="en-US" sz="2300" dirty="0"/>
              <a:t>Covers how to register for, how to issue, when to revoke, procedural controls and key pair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PKI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Certificate life cycle</a:t>
            </a:r>
          </a:p>
          <a:p>
            <a:pPr lvl="1"/>
            <a:r>
              <a:rPr lang="en-US" altLang="en-US" i="1" dirty="0"/>
              <a:t>Creation</a:t>
            </a:r>
          </a:p>
          <a:p>
            <a:pPr lvl="2"/>
            <a:r>
              <a:rPr lang="en-US" altLang="en-US" dirty="0"/>
              <a:t>Occurs after user is positively identified</a:t>
            </a:r>
          </a:p>
          <a:p>
            <a:pPr lvl="1"/>
            <a:r>
              <a:rPr lang="en-US" altLang="en-US" i="1" dirty="0"/>
              <a:t>Suspension</a:t>
            </a:r>
          </a:p>
          <a:p>
            <a:pPr lvl="2"/>
            <a:r>
              <a:rPr lang="en-US" altLang="en-US" dirty="0"/>
              <a:t>May occur when employee on leave of absence</a:t>
            </a:r>
          </a:p>
          <a:p>
            <a:pPr lvl="1"/>
            <a:r>
              <a:rPr lang="en-US" altLang="en-US" i="1" dirty="0"/>
              <a:t>Revocation</a:t>
            </a:r>
          </a:p>
          <a:p>
            <a:pPr lvl="2"/>
            <a:r>
              <a:rPr lang="en-US" altLang="en-US" dirty="0"/>
              <a:t>Certificate no longer valid</a:t>
            </a:r>
          </a:p>
          <a:p>
            <a:pPr lvl="1"/>
            <a:r>
              <a:rPr lang="en-US" altLang="en-US" i="1" dirty="0"/>
              <a:t>Expiration</a:t>
            </a:r>
          </a:p>
          <a:p>
            <a:pPr lvl="2"/>
            <a:r>
              <a:rPr lang="en-US" altLang="en-US" dirty="0"/>
              <a:t>Key can no longer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Storage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Means of public key storage</a:t>
            </a:r>
          </a:p>
          <a:p>
            <a:pPr lvl="1"/>
            <a:r>
              <a:rPr lang="en-US" altLang="en-US" dirty="0"/>
              <a:t>Embedding within digital certificates</a:t>
            </a:r>
          </a:p>
          <a:p>
            <a:r>
              <a:rPr lang="en-US" altLang="en-US" dirty="0"/>
              <a:t>Means of private key storage</a:t>
            </a:r>
          </a:p>
          <a:p>
            <a:pPr lvl="1"/>
            <a:r>
              <a:rPr lang="en-US" altLang="en-US" dirty="0"/>
              <a:t>Stored on user’s local system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Software-based storage may expose keys to attackers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Alternative: storing keys in hardware</a:t>
            </a:r>
          </a:p>
          <a:p>
            <a:pPr lvl="2"/>
            <a:r>
              <a:rPr lang="en-US" altLang="en-US" dirty="0"/>
              <a:t>Smart-cards</a:t>
            </a:r>
          </a:p>
          <a:p>
            <a:pPr lvl="2"/>
            <a:r>
              <a:rPr lang="en-US" altLang="en-US" dirty="0"/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Usage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pairs of dual keys can be created</a:t>
            </a:r>
          </a:p>
          <a:p>
            <a:pPr lvl="1"/>
            <a:r>
              <a:rPr lang="en-US" altLang="en-US" dirty="0"/>
              <a:t>If more security is needed than a single set of public/private keys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One pair used to encrypt information</a:t>
            </a:r>
          </a:p>
          <a:p>
            <a:pPr lvl="2"/>
            <a:r>
              <a:rPr lang="en-US" altLang="en-US" dirty="0"/>
              <a:t>Public key backed up in another location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Second pair used only for digital signatures</a:t>
            </a:r>
          </a:p>
          <a:p>
            <a:pPr lvl="2"/>
            <a:r>
              <a:rPr lang="en-US" altLang="en-US" dirty="0"/>
              <a:t>Public key in that pair would never be backed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Key-Handling Procedures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escrow</a:t>
            </a:r>
          </a:p>
          <a:p>
            <a:pPr lvl="1"/>
            <a:r>
              <a:rPr lang="en-US" altLang="en-US" dirty="0"/>
              <a:t>Keys managed by a third party, such as a trusted CA</a:t>
            </a:r>
          </a:p>
          <a:p>
            <a:pPr lvl="1"/>
            <a:r>
              <a:rPr lang="en-US" altLang="en-US" dirty="0"/>
              <a:t>Private key is split and each half is encrypted</a:t>
            </a:r>
          </a:p>
          <a:p>
            <a:pPr lvl="1"/>
            <a:r>
              <a:rPr lang="en-US" altLang="en-US" dirty="0"/>
              <a:t>Halves sent to third party, stored in separate locations</a:t>
            </a:r>
          </a:p>
          <a:p>
            <a:pPr lvl="1"/>
            <a:r>
              <a:rPr lang="en-US" altLang="en-US" dirty="0"/>
              <a:t>User can retrieve and combine two halves of key for use as needed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Expiration</a:t>
            </a:r>
          </a:p>
          <a:p>
            <a:pPr lvl="1"/>
            <a:r>
              <a:rPr lang="en-US" altLang="en-US" dirty="0"/>
              <a:t>Keys expire after a set period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/>
              <a:t>Key-Handling Procedures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572000"/>
          </a:xfrm>
        </p:spPr>
        <p:txBody>
          <a:bodyPr/>
          <a:lstStyle/>
          <a:p>
            <a:r>
              <a:rPr lang="en-US" altLang="en-US" dirty="0"/>
              <a:t>Renewal</a:t>
            </a:r>
          </a:p>
          <a:p>
            <a:pPr lvl="1"/>
            <a:r>
              <a:rPr lang="en-US" altLang="en-US" dirty="0"/>
              <a:t>Existing key can be renewed</a:t>
            </a:r>
          </a:p>
          <a:p>
            <a:pPr lvl="1"/>
            <a:r>
              <a:rPr lang="en-US" altLang="en-US" dirty="0"/>
              <a:t>A bit more vulnerable</a:t>
            </a:r>
          </a:p>
          <a:p>
            <a:r>
              <a:rPr lang="en-US" altLang="en-US" dirty="0"/>
              <a:t>Revocation</a:t>
            </a:r>
          </a:p>
          <a:p>
            <a:pPr lvl="1"/>
            <a:r>
              <a:rPr lang="en-US" altLang="en-US" dirty="0"/>
              <a:t>Keys can be revoked prior to expiration date</a:t>
            </a:r>
          </a:p>
          <a:p>
            <a:pPr lvl="1"/>
            <a:r>
              <a:rPr lang="en-US" altLang="en-US" dirty="0"/>
              <a:t>Revoked keys may not be reinstated</a:t>
            </a:r>
          </a:p>
          <a:p>
            <a:r>
              <a:rPr lang="en-US" altLang="en-US" dirty="0"/>
              <a:t>Recovery</a:t>
            </a:r>
          </a:p>
          <a:p>
            <a:pPr lvl="1"/>
            <a:r>
              <a:rPr lang="en-US" altLang="en-US" dirty="0"/>
              <a:t>Example:  recover keys of an employee hospitalized for extended period</a:t>
            </a:r>
          </a:p>
          <a:p>
            <a:pPr lvl="1"/>
            <a:r>
              <a:rPr lang="en-US" altLang="en-US" dirty="0"/>
              <a:t>Key recovery agent (KRA) may be used </a:t>
            </a:r>
          </a:p>
          <a:p>
            <a:pPr lvl="2"/>
            <a:r>
              <a:rPr lang="en-US" altLang="en-US" dirty="0"/>
              <a:t>(trusted person can request the keys of others)</a:t>
            </a:r>
          </a:p>
          <a:p>
            <a:pPr lvl="1"/>
            <a:r>
              <a:rPr lang="en-US" altLang="en-US" dirty="0"/>
              <a:t>Group of people may be used (M-of-N control)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Key-Handling Procedures</a:t>
            </a:r>
          </a:p>
        </p:txBody>
      </p:sp>
      <p:pic>
        <p:nvPicPr>
          <p:cNvPr id="46085" name="Picture 2" descr="M-of-N control" title="Figure 6-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447800"/>
            <a:ext cx="3810000" cy="470217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Key-Handling Procedures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Suspension</a:t>
            </a:r>
          </a:p>
          <a:p>
            <a:pPr lvl="1"/>
            <a:r>
              <a:rPr lang="en-US" altLang="en-US" dirty="0"/>
              <a:t>Suspended for a set period of time and then reinstated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Destruction</a:t>
            </a:r>
          </a:p>
          <a:p>
            <a:pPr lvl="1"/>
            <a:r>
              <a:rPr lang="en-US" altLang="en-US" dirty="0"/>
              <a:t>Removes all public and private keys and user’s identification from the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 Transport Protocols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Secure Sockets Layer (SSL)</a:t>
            </a:r>
          </a:p>
          <a:p>
            <a:pPr lvl="1">
              <a:defRPr/>
            </a:pPr>
            <a:r>
              <a:rPr lang="en-US" altLang="en-US" dirty="0"/>
              <a:t>One of the most common transport algorithms</a:t>
            </a:r>
          </a:p>
          <a:p>
            <a:pPr lvl="1">
              <a:defRPr/>
            </a:pPr>
            <a:r>
              <a:rPr lang="en-US" altLang="en-US" dirty="0"/>
              <a:t>Developed by Netscape</a:t>
            </a:r>
          </a:p>
          <a:p>
            <a:pPr lvl="1">
              <a:defRPr/>
            </a:pPr>
            <a:r>
              <a:rPr lang="en-US" altLang="en-US" dirty="0"/>
              <a:t>Design goal was to create an encrypted data path between a client and a server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Transport Layer Security (TLS)</a:t>
            </a:r>
          </a:p>
          <a:p>
            <a:pPr lvl="1">
              <a:defRPr/>
            </a:pPr>
            <a:r>
              <a:rPr lang="en-US" altLang="en-US" dirty="0"/>
              <a:t>Versions starting with v1.1 are significantly more secure than SSL v3.0 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contained in a digital certificate</a:t>
            </a:r>
          </a:p>
          <a:p>
            <a:pPr lvl="1"/>
            <a:r>
              <a:rPr lang="en-US" altLang="en-US" dirty="0"/>
              <a:t>Owner’s name or alias</a:t>
            </a:r>
          </a:p>
          <a:p>
            <a:pPr lvl="1"/>
            <a:r>
              <a:rPr lang="en-US" altLang="en-US" dirty="0"/>
              <a:t>Owner’s public key</a:t>
            </a:r>
          </a:p>
          <a:p>
            <a:pPr lvl="1"/>
            <a:r>
              <a:rPr lang="en-US" altLang="en-US" dirty="0"/>
              <a:t>Issuer’s name</a:t>
            </a:r>
          </a:p>
          <a:p>
            <a:pPr lvl="1"/>
            <a:r>
              <a:rPr lang="en-US" altLang="en-US" dirty="0"/>
              <a:t>Issuer’s digital signature</a:t>
            </a:r>
          </a:p>
          <a:p>
            <a:pPr lvl="1"/>
            <a:r>
              <a:rPr lang="en-US" altLang="en-US" dirty="0"/>
              <a:t>Digital certificate’s serial number</a:t>
            </a:r>
          </a:p>
          <a:p>
            <a:pPr lvl="1"/>
            <a:r>
              <a:rPr lang="en-US" altLang="en-US" dirty="0"/>
              <a:t>Expiration date of the public key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 Transport Protocols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Cipher suite</a:t>
            </a:r>
          </a:p>
          <a:p>
            <a:pPr lvl="1"/>
            <a:r>
              <a:rPr lang="en-US" altLang="en-US" dirty="0"/>
              <a:t>A named combination of the encryption, authentication, and message authentication code (MAC) algorithms that are used with SSL and TLS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Length of keys - a factor in determining the overall security of a transmission</a:t>
            </a:r>
          </a:p>
          <a:p>
            <a:pPr lvl="1"/>
            <a:r>
              <a:rPr lang="en-US" altLang="en-US" dirty="0"/>
              <a:t>Keys less than 2048 bits are considered weak</a:t>
            </a:r>
          </a:p>
          <a:p>
            <a:pPr lvl="1"/>
            <a:r>
              <a:rPr lang="en-US" altLang="en-US" dirty="0"/>
              <a:t>Keys 2048 bits are considered good</a:t>
            </a:r>
          </a:p>
          <a:p>
            <a:pPr lvl="1"/>
            <a:r>
              <a:rPr lang="en-US" altLang="en-US" dirty="0"/>
              <a:t>Keys 4096 bits are strong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Shell (SSH)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Encrypted alternative to Telnet protocol used to access remote computers</a:t>
            </a:r>
          </a:p>
          <a:p>
            <a:endParaRPr lang="en-US" altLang="en-US" dirty="0"/>
          </a:p>
          <a:p>
            <a:r>
              <a:rPr lang="en-US" altLang="en-US" dirty="0"/>
              <a:t>A Linux/UNIX command interface and protocol</a:t>
            </a:r>
          </a:p>
          <a:p>
            <a:endParaRPr lang="en-US" altLang="en-US" dirty="0"/>
          </a:p>
          <a:p>
            <a:r>
              <a:rPr lang="en-US" altLang="en-US" dirty="0"/>
              <a:t>Client and server are authenticated using a digital certificate and passwords are encrypted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Shell (SSH)</a:t>
            </a:r>
          </a:p>
        </p:txBody>
      </p:sp>
      <p:pic>
        <p:nvPicPr>
          <p:cNvPr id="51205" name="Picture 2" descr="SSH commands" title="Table 6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438400"/>
            <a:ext cx="7875588" cy="211296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Hypertext Transport Protocol Secure (HTTPS)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common use of TLS and SSL:</a:t>
            </a:r>
          </a:p>
          <a:p>
            <a:pPr lvl="1"/>
            <a:r>
              <a:rPr lang="en-US" altLang="en-US" dirty="0"/>
              <a:t>To secure Hypertext Transport Protocol (HTTP) communications between browser and Web server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secure version is actually “plain” HTTP sent over SSL or TLS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Called Hypertext Transport Protocol Secure (HTTPS) uses port 443 instead of HTTP’s port 80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Users must enter URLs with https://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Internet Protocol Security </a:t>
            </a:r>
          </a:p>
          <a:p>
            <a:pPr lvl="1"/>
            <a:r>
              <a:rPr lang="en-US" altLang="en-US" dirty="0"/>
              <a:t>A suite of protocols for securing IP communications</a:t>
            </a:r>
          </a:p>
          <a:p>
            <a:pPr lvl="1"/>
            <a:r>
              <a:rPr lang="en-US" altLang="en-US" dirty="0"/>
              <a:t>Encrypts and authenticates each packet of a session between hosts or networks</a:t>
            </a:r>
          </a:p>
          <a:p>
            <a:pPr lvl="1"/>
            <a:r>
              <a:rPr lang="en-US" altLang="en-US" dirty="0"/>
              <a:t>Implemented in Router or Firewall</a:t>
            </a:r>
          </a:p>
          <a:p>
            <a:pPr lvl="1"/>
            <a:r>
              <a:rPr lang="en-US" altLang="en-US" dirty="0"/>
              <a:t>considered to be a transparent protocol</a:t>
            </a:r>
          </a:p>
          <a:p>
            <a:pPr lvl="1"/>
            <a:r>
              <a:rPr lang="en-US" altLang="en-US" dirty="0"/>
              <a:t>It is transparent to the following:</a:t>
            </a:r>
          </a:p>
          <a:p>
            <a:pPr lvl="2"/>
            <a:r>
              <a:rPr lang="en-US" altLang="en-US" dirty="0"/>
              <a:t>Applications</a:t>
            </a:r>
          </a:p>
          <a:p>
            <a:pPr lvl="2"/>
            <a:r>
              <a:rPr lang="en-US" altLang="en-US" dirty="0"/>
              <a:t>Users</a:t>
            </a:r>
          </a:p>
          <a:p>
            <a:pPr lvl="2"/>
            <a:r>
              <a:rPr lang="en-US" altLang="en-US" dirty="0"/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three areas of protection that correspond to three IPsec protocols:</a:t>
            </a:r>
          </a:p>
          <a:p>
            <a:pPr lvl="1"/>
            <a:r>
              <a:rPr lang="en-US" altLang="en-US" dirty="0"/>
              <a:t>Authentication</a:t>
            </a:r>
          </a:p>
          <a:p>
            <a:pPr lvl="1"/>
            <a:r>
              <a:rPr lang="en-US" altLang="en-US" dirty="0"/>
              <a:t>Confidentiality</a:t>
            </a:r>
          </a:p>
          <a:p>
            <a:pPr lvl="1"/>
            <a:r>
              <a:rPr lang="en-US" altLang="en-US" dirty="0"/>
              <a:t>Key management</a:t>
            </a:r>
          </a:p>
          <a:p>
            <a:r>
              <a:rPr lang="en-US" altLang="en-US" dirty="0"/>
              <a:t>Supports two encryption modes: </a:t>
            </a:r>
          </a:p>
          <a:p>
            <a:pPr lvl="1"/>
            <a:r>
              <a:rPr lang="en-US" altLang="en-US" dirty="0"/>
              <a:t>Transport - encrypts only the data portion of each packet and leaves the header unencrypted</a:t>
            </a:r>
          </a:p>
          <a:p>
            <a:pPr lvl="1"/>
            <a:r>
              <a:rPr lang="en-US" altLang="en-US" dirty="0"/>
              <a:t>Tunnel - encrypts both the header and the data portion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pic>
        <p:nvPicPr>
          <p:cNvPr id="55301" name="Picture 2" descr="New IPsec packet using tunnel mode" title="Figure 6-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286000"/>
            <a:ext cx="6905625" cy="2438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Technologies used for managing digital certificates</a:t>
            </a:r>
          </a:p>
          <a:p>
            <a:pPr lvl="1"/>
            <a:r>
              <a:rPr lang="en-US" altLang="en-US" dirty="0"/>
              <a:t>Certificate Authority (CA)</a:t>
            </a:r>
          </a:p>
          <a:p>
            <a:pPr lvl="1"/>
            <a:r>
              <a:rPr lang="en-US" altLang="en-US" dirty="0"/>
              <a:t>Registration Authority (RA)</a:t>
            </a:r>
          </a:p>
          <a:p>
            <a:pPr lvl="1"/>
            <a:r>
              <a:rPr lang="en-US" altLang="en-US" dirty="0"/>
              <a:t>Certificate Repository (CR)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Certificate Authority (CA)</a:t>
            </a:r>
          </a:p>
          <a:p>
            <a:pPr lvl="1"/>
            <a:r>
              <a:rPr lang="en-US" altLang="en-US" dirty="0"/>
              <a:t>The trusted third party agency</a:t>
            </a:r>
          </a:p>
          <a:p>
            <a:pPr lvl="1"/>
            <a:r>
              <a:rPr lang="en-US" altLang="en-US" dirty="0"/>
              <a:t>Issues digital certificates</a:t>
            </a:r>
          </a:p>
          <a:p>
            <a:pPr lvl="1"/>
            <a:r>
              <a:rPr lang="en-US" altLang="en-US" dirty="0"/>
              <a:t>Can be internal or external to an organization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Duties of a CA</a:t>
            </a:r>
          </a:p>
          <a:p>
            <a:pPr lvl="1"/>
            <a:r>
              <a:rPr lang="en-US" altLang="en-US" dirty="0"/>
              <a:t>Generate, issue, an distribute public key certificates</a:t>
            </a:r>
          </a:p>
          <a:p>
            <a:pPr lvl="1"/>
            <a:r>
              <a:rPr lang="en-US" altLang="en-US" dirty="0"/>
              <a:t>Distribute CA certificates</a:t>
            </a:r>
          </a:p>
          <a:p>
            <a:pPr lvl="1"/>
            <a:r>
              <a:rPr lang="en-US" altLang="en-US" dirty="0"/>
              <a:t>Generate and publish certificate status information</a:t>
            </a:r>
          </a:p>
          <a:p>
            <a:pPr lvl="1"/>
            <a:r>
              <a:rPr lang="en-US" altLang="en-US" dirty="0"/>
              <a:t>Provide a means for subscribers to request revocation</a:t>
            </a:r>
          </a:p>
          <a:p>
            <a:pPr lvl="1"/>
            <a:r>
              <a:rPr lang="en-US" altLang="en-US" dirty="0"/>
              <a:t>Revoke public-key certificates</a:t>
            </a:r>
          </a:p>
          <a:p>
            <a:pPr lvl="1"/>
            <a:r>
              <a:rPr lang="en-US" altLang="en-US" dirty="0"/>
              <a:t>Maintain security, availability, and continuity of certificate issuance signing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subscriber requesting a digital certificate</a:t>
            </a:r>
          </a:p>
          <a:p>
            <a:pPr lvl="1"/>
            <a:r>
              <a:rPr lang="en-US" altLang="en-US" dirty="0"/>
              <a:t>Generates public and private keys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Generates a Certificate Signing Request (CSR)</a:t>
            </a:r>
          </a:p>
          <a:p>
            <a:pPr lvl="2"/>
            <a:r>
              <a:rPr lang="en-US" altLang="en-US" dirty="0"/>
              <a:t>Specifically formatted encrypted message that validates the information the CA requires to issue a digital certificate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CA inserts public key into certificate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Certificate digitally signed with private key of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Registration Authority (RA)</a:t>
            </a:r>
          </a:p>
          <a:p>
            <a:pPr lvl="1"/>
            <a:r>
              <a:rPr lang="en-US" altLang="en-US" dirty="0"/>
              <a:t>Subordinate entity handles specific CA tasks</a:t>
            </a:r>
          </a:p>
          <a:p>
            <a:pPr lvl="2"/>
            <a:r>
              <a:rPr lang="en-US" altLang="en-US" dirty="0"/>
              <a:t>Creates improved workflow for CA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General duties of an RA</a:t>
            </a:r>
          </a:p>
          <a:p>
            <a:pPr lvl="1"/>
            <a:r>
              <a:rPr lang="en-US" altLang="en-US" dirty="0"/>
              <a:t>Receive, authenticate, and process certificate revocation requests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Identify and authenticate subscribers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duties of an RA (cont’d.)</a:t>
            </a:r>
          </a:p>
          <a:p>
            <a:pPr lvl="1"/>
            <a:r>
              <a:rPr lang="en-US" altLang="en-US" dirty="0"/>
              <a:t>Obtain a public key from the subscriber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Verify that the subscriber possesses the private key corresponding to the public key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Primary function of an RA</a:t>
            </a:r>
          </a:p>
          <a:p>
            <a:pPr lvl="1"/>
            <a:r>
              <a:rPr lang="en-US" altLang="en-US" dirty="0"/>
              <a:t>Verify identity of an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3628</Words>
  <Application>Microsoft Office PowerPoint</Application>
  <PresentationFormat>On-screen Show (4:3)</PresentationFormat>
  <Paragraphs>658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ＭＳ Ｐゴシック</vt:lpstr>
      <vt:lpstr>Arial</vt:lpstr>
      <vt:lpstr>Times New Roman</vt:lpstr>
      <vt:lpstr>Default Design</vt:lpstr>
      <vt:lpstr>3_Default Design</vt:lpstr>
      <vt:lpstr>Defining Digital Certificates</vt:lpstr>
      <vt:lpstr>Defining Digital Certificates</vt:lpstr>
      <vt:lpstr>Defining Digital Certificates</vt:lpstr>
      <vt:lpstr>Defining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Managing Digital Certificates</vt:lpstr>
      <vt:lpstr>Types of Digital Certificates</vt:lpstr>
      <vt:lpstr>Types of Digital Certificates</vt:lpstr>
      <vt:lpstr>Types of Digital Certificates</vt:lpstr>
      <vt:lpstr>Types of Digital Certificates</vt:lpstr>
      <vt:lpstr>Types of Digital Certificates</vt:lpstr>
      <vt:lpstr>Types of Digital Certificates</vt:lpstr>
      <vt:lpstr>X.509 Certificate Fields</vt:lpstr>
      <vt:lpstr>Public Key Infrastructure (PKI)</vt:lpstr>
      <vt:lpstr>What is Public Key Infrastructure?</vt:lpstr>
      <vt:lpstr>Public-Key Cryptographic Standards (PKCS)</vt:lpstr>
      <vt:lpstr>Trust Models</vt:lpstr>
      <vt:lpstr>Trust Models</vt:lpstr>
      <vt:lpstr>Trust Models</vt:lpstr>
      <vt:lpstr>Trust Models</vt:lpstr>
      <vt:lpstr>Trust Models</vt:lpstr>
      <vt:lpstr>Trust Models</vt:lpstr>
      <vt:lpstr>Managing PKI</vt:lpstr>
      <vt:lpstr>Managing PKI</vt:lpstr>
      <vt:lpstr>Key Storage</vt:lpstr>
      <vt:lpstr>Key Usage</vt:lpstr>
      <vt:lpstr>Key-Handling Procedures</vt:lpstr>
      <vt:lpstr>Key-Handling Procedures</vt:lpstr>
      <vt:lpstr>Key-Handling Procedures</vt:lpstr>
      <vt:lpstr>Key-Handling Procedures</vt:lpstr>
      <vt:lpstr>Cryptographic Transport Protocols</vt:lpstr>
      <vt:lpstr>Cryptographic Transport Protocols</vt:lpstr>
      <vt:lpstr>Secure Shell (SSH)</vt:lpstr>
      <vt:lpstr>Secure Shell (SSH)</vt:lpstr>
      <vt:lpstr>Hypertext Transport Protocol Secure (HTTPS)</vt:lpstr>
      <vt:lpstr>IP Security (IPsec)</vt:lpstr>
      <vt:lpstr>IP Security (IPsec)</vt:lpstr>
      <vt:lpstr>IP Security (IPsec)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lastModifiedBy/>
  <cp:revision>367</cp:revision>
  <dcterms:created xsi:type="dcterms:W3CDTF">2002-09-27T23:29:22Z</dcterms:created>
  <dcterms:modified xsi:type="dcterms:W3CDTF">2018-12-11T04:10:16Z</dcterms:modified>
</cp:coreProperties>
</file>