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72" r:id="rId2"/>
  </p:sldMasterIdLst>
  <p:notesMasterIdLst>
    <p:notesMasterId r:id="rId55"/>
  </p:notesMasterIdLst>
  <p:handoutMasterIdLst>
    <p:handoutMasterId r:id="rId56"/>
  </p:handoutMasterIdLst>
  <p:sldIdLst>
    <p:sldId id="625" r:id="rId3"/>
    <p:sldId id="657" r:id="rId4"/>
    <p:sldId id="658" r:id="rId5"/>
    <p:sldId id="689" r:id="rId6"/>
    <p:sldId id="660" r:id="rId7"/>
    <p:sldId id="690" r:id="rId8"/>
    <p:sldId id="662" r:id="rId9"/>
    <p:sldId id="691" r:id="rId10"/>
    <p:sldId id="692" r:id="rId11"/>
    <p:sldId id="693" r:id="rId12"/>
    <p:sldId id="661" r:id="rId13"/>
    <p:sldId id="666" r:id="rId14"/>
    <p:sldId id="667" r:id="rId15"/>
    <p:sldId id="694" r:id="rId16"/>
    <p:sldId id="695" r:id="rId17"/>
    <p:sldId id="696" r:id="rId18"/>
    <p:sldId id="627" r:id="rId19"/>
    <p:sldId id="669" r:id="rId20"/>
    <p:sldId id="668" r:id="rId21"/>
    <p:sldId id="670" r:id="rId22"/>
    <p:sldId id="629" r:id="rId23"/>
    <p:sldId id="676" r:id="rId24"/>
    <p:sldId id="697" r:id="rId25"/>
    <p:sldId id="677" r:id="rId26"/>
    <p:sldId id="698" r:id="rId27"/>
    <p:sldId id="630" r:id="rId28"/>
    <p:sldId id="678" r:id="rId29"/>
    <p:sldId id="699" r:id="rId30"/>
    <p:sldId id="631" r:id="rId31"/>
    <p:sldId id="679" r:id="rId32"/>
    <p:sldId id="680" r:id="rId33"/>
    <p:sldId id="681" r:id="rId34"/>
    <p:sldId id="701" r:id="rId35"/>
    <p:sldId id="682" r:id="rId36"/>
    <p:sldId id="684" r:id="rId37"/>
    <p:sldId id="683" r:id="rId38"/>
    <p:sldId id="702" r:id="rId39"/>
    <p:sldId id="703" r:id="rId40"/>
    <p:sldId id="685" r:id="rId41"/>
    <p:sldId id="632" r:id="rId42"/>
    <p:sldId id="633" r:id="rId43"/>
    <p:sldId id="704" r:id="rId44"/>
    <p:sldId id="686" r:id="rId45"/>
    <p:sldId id="705" r:id="rId46"/>
    <p:sldId id="634" r:id="rId47"/>
    <p:sldId id="688" r:id="rId48"/>
    <p:sldId id="706" r:id="rId49"/>
    <p:sldId id="707" r:id="rId50"/>
    <p:sldId id="635" r:id="rId51"/>
    <p:sldId id="687" r:id="rId52"/>
    <p:sldId id="709" r:id="rId53"/>
    <p:sldId id="636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426" autoAdjust="0"/>
    <p:restoredTop sz="88869" autoAdjust="0"/>
  </p:normalViewPr>
  <p:slideViewPr>
    <p:cSldViewPr>
      <p:cViewPr varScale="1">
        <p:scale>
          <a:sx n="64" d="100"/>
          <a:sy n="64" d="100"/>
        </p:scale>
        <p:origin x="9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62" d="100"/>
          <a:sy n="62" d="100"/>
        </p:scale>
        <p:origin x="-269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A096FBD-A8F8-420F-88A7-BD38F1C9E7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41949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0C6454E-49BF-4B00-A917-2E3DF425F0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4667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Security Through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Layered security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defense that uses multiple types of security devices to protect a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Also called </a:t>
            </a:r>
            <a:r>
              <a:rPr lang="en-US" altLang="en-US" i="1" dirty="0"/>
              <a:t>defense in depth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network with layered security will make it more difficult for an attacker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He must have all the tools, knowledge, and skills to break through the various layers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Layered network security can be achieved by using networking devices or hardware designed for security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D3525D1-2806-4CDC-910C-D87434CC2DD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End of class 2/20/17</a:t>
            </a:r>
          </a:p>
          <a:p>
            <a:r>
              <a:rPr lang="en-US" altLang="en-US"/>
              <a:t>11</a:t>
            </a:r>
            <a:r>
              <a:rPr lang="en-US" altLang="en-US" baseline="0"/>
              <a:t> AM</a:t>
            </a:r>
          </a:p>
          <a:p>
            <a:endParaRPr lang="en-US" altLang="en-US"/>
          </a:p>
          <a:p>
            <a:r>
              <a:rPr lang="en-US" altLang="en-US" dirty="0"/>
              <a:t>Standard Network Devices</a:t>
            </a:r>
          </a:p>
          <a:p>
            <a:endParaRPr lang="en-US" altLang="en-US" dirty="0"/>
          </a:p>
          <a:p>
            <a:r>
              <a:rPr lang="en-US" altLang="en-US" dirty="0"/>
              <a:t>Table 7-2  Protecting the switch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8D2E5BB-B5E8-40CB-9A97-BB718350ED64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Standard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Routers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Forward packets across different computer networks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Operate at Network Layer (Layer 3)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be set to filter out specific types of network traffic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Load balancers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Help evenly distribute work across a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Allocate requests among multiple devices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962B184-6110-4D9F-BCCE-51E6E90388D0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Standard Network Devices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Advantages of load-balancing technology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50" dirty="0"/>
              <a:t>Reduces probability of overloading a single server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50" dirty="0"/>
              <a:t>Optimizes bandwidth of network computers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50" dirty="0"/>
              <a:t>Reduces network downtime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Load balancing is achieved through software or hardware device (load balancer)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Load balancers are grouped into two categories: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50" i="1" dirty="0"/>
              <a:t>Layer 4 load balancers </a:t>
            </a:r>
            <a:r>
              <a:rPr lang="en-US" altLang="en-US" sz="2350" dirty="0"/>
              <a:t>- act upon data found in Network and Transport layer protocols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50" i="1" dirty="0"/>
              <a:t>Layer 7 load balancers </a:t>
            </a:r>
            <a:r>
              <a:rPr lang="en-US" altLang="en-US" sz="2350" dirty="0"/>
              <a:t>- distribute requests based on data found in Application layer protocols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D43D9B7-CF27-4328-A0B1-AC52FE325FE6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Standard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Security advantages of load balancing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detect and stop attacks directed at a server or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detect and prevent denial-of-service (DoS) and protocol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Some can deny attackers information about the network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Hide HTTP error pages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Remove server identification headers from HTTP responses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17F5DCB-A074-468A-BB55-58E67D47A2E9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End of class 10 AM 2/20/17</a:t>
            </a:r>
          </a:p>
          <a:p>
            <a:pPr>
              <a:defRPr/>
            </a:pPr>
            <a:r>
              <a:rPr lang="en-US" altLang="en-US" dirty="0"/>
              <a:t>Standard Network Devices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Proxies - there are several types of proxies used in computer networking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Proxy server - a computer or an application program that intercepts user requests from the internal network and processes that request on behalf of the user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Application-aware proxy - a special proxy server that “knows” the application protocols that it supports</a:t>
            </a: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20235ED-E6C3-4634-AD3A-C06B98C387AE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Standard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Advantages of proxy servers: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Increased speed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Reduced costs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Improved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Stronger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Reverse proxy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Does not serve clients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Routes incoming requests to the correct server</a:t>
            </a: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271A02E-841D-4600-AB7A-01072805722F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Standard Network Devices</a:t>
            </a:r>
          </a:p>
          <a:p>
            <a:endParaRPr lang="en-US" altLang="en-US"/>
          </a:p>
          <a:p>
            <a:r>
              <a:rPr lang="en-US" altLang="en-US"/>
              <a:t>Figure 7-3  Proxy server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B6B7F63-CFA1-448E-AC8D-2D1AFF30E624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Specifically designed security hardware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Provide greater protection than standard networking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Network Firewalls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be software-based or hardware-based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Both types inspect packets and either accept or deny entry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Hardware firewalls are usually located outside the network security perimeter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7878BDE-9647-4DA5-9604-E6638683D625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Methods of firewall packet filtering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Stateless packet filtering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Inspects incoming packet and permits or denies based on conditions set by administrator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Stateful packet filtering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Keeps a record of the state of a connection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Makes decisions based on the connection and conditions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F226B81-DA01-4BDD-826E-09BD1262C0B0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Firewall actions on a packet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Allow</a:t>
            </a:r>
            <a:r>
              <a:rPr lang="en-US" altLang="en-US" dirty="0"/>
              <a:t> (let packet pass through)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Drop </a:t>
            </a:r>
            <a:r>
              <a:rPr lang="en-US" altLang="en-US" dirty="0"/>
              <a:t>(prevent the packet from passing into the network and send no response to sender)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Reject</a:t>
            </a:r>
            <a:r>
              <a:rPr lang="en-US" altLang="en-US" dirty="0"/>
              <a:t> (prevent the packet from passing into the network but send a message to the sender)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Rule-based firewalls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 a set of individual instructions to control actions, called firewall rules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Each rule is a separate instruction processed in sequence telling the firewall what action to take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53255B8-A007-41D8-8989-E4836314E876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Standard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Security features found in network hardware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Provide basic level of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Network devices can classified based on their function in the OSI model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Standards released in 1978, revised in 1983, still used today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Illustrates how a network prepares data for delivery and how data is handled once received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9703A71-0E3A-4501-86EF-F44433A7AA4D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Network Security Hardware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Application-Aware Firewalls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Sometimes called a next-generation firewall (NGFW)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Operate at a higher level by identifying applications that send packets through the firewall  and make decisions about actions to take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Web application firewall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Special type of application-aware firewall that looks deeply into packets that carry HTTP traffic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block specific sites or specific types of HTTP traffic</a:t>
            </a:r>
          </a:p>
          <a:p>
            <a:pPr lvl="1"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C0C1654-6D03-41C9-9FA3-30B6279F2D3A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Spam filters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Enterprise-wide spam filters block spam before it reaches the host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Email systems use two protocols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Simple Mail Transfer Protocol (SMTP)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Handles outgoing mail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Post Office Protocol (POP)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Handles incoming mail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AA8A325-5C58-4D82-AE9D-6D68DC5F85A4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Spam filters installed with the SMTP server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Filter configured to listen on port 25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Pass non-spam e-mail to SMTP server listening on another port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This method prevents SMTP server from notifying spammer of failed message delivery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D2197CF-C4AA-4B6C-B9E7-4C2C0B1C736C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Network Security Hardware</a:t>
            </a:r>
          </a:p>
          <a:p>
            <a:endParaRPr lang="en-US" altLang="en-US"/>
          </a:p>
          <a:p>
            <a:r>
              <a:rPr lang="en-US" altLang="en-US"/>
              <a:t>Figure 7-7  Spam filter with SMTP server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D9CE5C6-F0D6-4E0C-B4FD-D93AAC0B087C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End of class 10/10/16 11 AM</a:t>
            </a:r>
          </a:p>
          <a:p>
            <a:pPr>
              <a:defRPr/>
            </a:pPr>
            <a:r>
              <a:rPr lang="en-US" altLang="en-US" dirty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Spam filters installed on the POP3 server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All spam must first pass through SMTP server and be delivered to user’s mailbox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result in increased costs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Storage, transmission, backup, deletion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Third-party entity contracted to filter spam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All email directed to third-party’s remote spam filter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E-mail cleansed before being redirected to organization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E24DCC6-55F4-4A04-9BED-E7070A609988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10AM</a:t>
            </a:r>
            <a:r>
              <a:rPr lang="en-US" altLang="en-US" baseline="0" dirty="0"/>
              <a:t>  </a:t>
            </a:r>
            <a:r>
              <a:rPr lang="en-US" altLang="en-US" dirty="0"/>
              <a:t>End of class 10/10/16  Network Security Hardware</a:t>
            </a:r>
          </a:p>
          <a:p>
            <a:endParaRPr lang="en-US" altLang="en-US" dirty="0"/>
          </a:p>
          <a:p>
            <a:r>
              <a:rPr lang="en-US" altLang="en-US" dirty="0"/>
              <a:t>Figure 7-8  Spam filter on POP3 server</a:t>
            </a: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BCB892C-F489-488A-B6A7-DBB5339A7BBB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End </a:t>
            </a:r>
            <a:r>
              <a:rPr lang="en-US" altLang="en-US"/>
              <a:t>of class 10 AM 2/22/17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 dirty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Virtual private network (VPN) </a:t>
            </a:r>
            <a:r>
              <a:rPr lang="en-US" altLang="en-US" dirty="0"/>
              <a:t>- enables authorized users to use an unsecured public network as if it were a secure private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All data transmitted between remote device and network is encrypted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Types of VPNs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Remote-access VPN </a:t>
            </a:r>
            <a:r>
              <a:rPr lang="en-US" altLang="en-US" dirty="0"/>
              <a:t>- a user-to-LAN connection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Site-to-site</a:t>
            </a:r>
            <a:r>
              <a:rPr lang="en-US" altLang="en-US" dirty="0"/>
              <a:t> - multiple sites can connect to other sites over the Internet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5B2F38A-3522-4B10-9256-825E5AB256D7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End </a:t>
            </a:r>
            <a:r>
              <a:rPr lang="en-US" altLang="en-US"/>
              <a:t>of class 2/22/17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 dirty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Endpoints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 end of the tunnel between VPN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Used in communicating VPN transmissions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May be software on local computer, a VPN concentrator (hardware device), or integrated into another networking device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VPN concentrator </a:t>
            </a:r>
            <a:r>
              <a:rPr lang="en-US" altLang="en-US" dirty="0"/>
              <a:t>- a dedicated hardware device that aggregates hundreds or thousands of VPN connections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B9EA7E0-CB64-4E66-8050-ECEEAC2ABD2A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Network Security Hardware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Tunneling protocols enclose a packet within another packet and are used for VPN transmissions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IPsec has two “subprotocols” that are used in VPN: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Encapsulated Security Payload (ESP)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Authentication Header (AH)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remote-access VPN generally uses either IPsec or the </a:t>
            </a:r>
            <a:r>
              <a:rPr lang="en-US" altLang="en-US" i="1" dirty="0"/>
              <a:t>Layer 2 Tunneling Protocol (L2TP)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C44C63C-D572-488A-86C6-C9C623358946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Internet Content Filters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Monitor Internet traffic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Block access to preselected Web sites and files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Unapproved sites can be restricted based on the URL (</a:t>
            </a:r>
            <a:r>
              <a:rPr lang="en-US" altLang="en-US" b="1" dirty="0"/>
              <a:t>URL filtering</a:t>
            </a:r>
            <a:r>
              <a:rPr lang="en-US" altLang="en-US" dirty="0"/>
              <a:t>) or matching keywords (</a:t>
            </a:r>
            <a:r>
              <a:rPr lang="en-US" altLang="en-US" b="1" dirty="0"/>
              <a:t>content inspection</a:t>
            </a:r>
            <a:r>
              <a:rPr lang="en-US" altLang="en-US" dirty="0"/>
              <a:t>) 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03063D1-59CE-42B1-9DC1-E03457954CC7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Standard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OSI model breaks networking steps into seven layers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Each layer has different networking tasks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Each layer cooperates with adjacent layers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Standard network devices can be classified by the OSI layer at which they function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Some devices include: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Switches, routers, load balancers, and proxies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A8DD0F5-8055-4D48-A8C8-E7C6C221FF24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Web Security Gateways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block malicious content in real time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Block content through application level filtering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Examples of blocked Web traffic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Adware, spyware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Cookies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Instant messengers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P2P (peer to peer) file sharing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Script exploits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TCP/IP malicious code attacks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0B57DAA-C5AB-45FF-912E-B5752DE9072C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Intrusion detection system (IDS)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detect attack as it occurs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IDS systems use different methodologies for monitoring for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be installed on either local hosts or networks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 extension of IDS is an intrusion prevention system (IPS)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1413108-91D4-4C84-B39B-FCDA0AB8122C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Monitoring methodologies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Anomaly-based monitoring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Compares current detected behavior with baseline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Signature-based monitoring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Looks for well-known attack signature patterns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Behavior-based monitoring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Detects abnormal actions by processes or programs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Alerts user who decides whether to allow or block activity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Heuristic monitoring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Uses experience-based techniques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E93C2AB-6201-48D1-BA89-D259F54BCCA1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Network Security Hardware</a:t>
            </a:r>
          </a:p>
          <a:p>
            <a:endParaRPr lang="en-US" altLang="en-US"/>
          </a:p>
          <a:p>
            <a:r>
              <a:rPr lang="en-US" altLang="en-US"/>
              <a:t>Table 7-4  Methodology comparisons to trap port scanning application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6FE8ECA-B236-47F5-A8E7-6F671C48E393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Types of IDS - two basic types if IDS exist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Host intrusion detection system (HIDS)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software-based application that can detect an attack as it occurs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Installed on each system needing protection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Monitors: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System calls and file system access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recognize unauthorized Registry modification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Host input and output communications</a:t>
            </a: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Detects anomalous activity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A994EB2-15D8-4644-ADD8-C79F68BFACD8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Disadvantages of HIDS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Cannot monitor network traffic that does not reach local system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All log data is stored locally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Resource-intensive and can slow system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31679B7-DFA6-45B0-9049-4DCA4F899CD6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Network intrusion detection system (NIDS)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Watches for attacks on the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NIDS sensors installed on firewalls and routers: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Gather information and report back to central device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Passive NIDS will sound an alarm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 NIDS may use one or more of the evaluation techniques listed in Table 7-5 (see the following slide)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D785AF8-7339-4563-BDD9-E5D384CD1906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Network Security Hardware</a:t>
            </a:r>
          </a:p>
          <a:p>
            <a:endParaRPr lang="en-US" altLang="en-US"/>
          </a:p>
          <a:p>
            <a:r>
              <a:rPr lang="en-US" altLang="en-US"/>
              <a:t>Table 7-5  NDIS evaluation techniques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4FDDB9-6D5F-43AA-8397-EB30972EAEFC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Application-aware IDS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specialized IDS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Capable of using “contextual knowledge” in real time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It can know the version of the OS or which application is running 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As well as what vulnerabilities are present in the systems being protected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F1C0BE8-8DD3-4F19-9A45-436B1AB06BBE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Intrusion Prevention System (IPS)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Monitors network traffic to immediately block a malicious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Similar to NIDS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NIPS is located “in line” on the firewall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Allows the NIPS to more quickly take action to block an attack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Application-aware IPS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Knows which applications are running as well as the underlying OS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EA6D2F7-7424-4D0F-A928-3589548B779E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Standard Network Devices</a:t>
            </a:r>
          </a:p>
          <a:p>
            <a:endParaRPr lang="en-US" altLang="en-US"/>
          </a:p>
          <a:p>
            <a:r>
              <a:rPr lang="en-US" altLang="en-US"/>
              <a:t>Table 7-1  OSI references model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7837F6E-25AE-47F8-984C-F186A4864303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End of class 11 AM  10/12</a:t>
            </a:r>
            <a:r>
              <a:rPr lang="en-US" altLang="en-US"/>
              <a:t>/16  1 PM</a:t>
            </a: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Network Security Hardware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Unified Threat Management (UTM) Security Appliances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Network hardware that provides multiple security functions, such as: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Antispam, antiphishing, antivirus, and antispyware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Bandwidth optimization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Content filtering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Encryption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Firewall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Instant messaging control and web filtering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Intrusion protection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0BF48BC-1CB1-4DE6-B17B-FDA936FF6E91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End of class </a:t>
            </a:r>
            <a:r>
              <a:rPr lang="en-US" altLang="en-US"/>
              <a:t>10 AM, 11 AM  </a:t>
            </a:r>
            <a:r>
              <a:rPr lang="en-US" altLang="en-US" dirty="0"/>
              <a:t>2/27/17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Security Through Network Technologies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342900" lvl="1" indent="-342900">
              <a:buFontTx/>
              <a:buChar char="•"/>
              <a:defRPr/>
            </a:pPr>
            <a:r>
              <a:rPr lang="en-US" sz="2600" dirty="0"/>
              <a:t>Internet routers normally drop packet with a private address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Network address translation (NAT)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Allows private IP addresses to be used on the public Internet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Replaces private IP address with public address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Port address translation (PAT)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Variation of NAT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Outgoing packets given same IP address but different TCP port number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14C3724-F844-4084-9886-CDE3FDF43702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Security Through Network Technologies</a:t>
            </a:r>
          </a:p>
          <a:p>
            <a:endParaRPr lang="en-US" altLang="en-US"/>
          </a:p>
          <a:p>
            <a:r>
              <a:rPr lang="en-US" altLang="en-US"/>
              <a:t>Table 7-6  Private IP addresses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6A1DB9A-71D1-4570-929D-C90032164852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Security Through Network Technologies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Advantage of NAT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Masks IP addresses of internal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 attacker who captures the packet on the Internet cannot determine the actual IP address of sender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Network Access Control (NAC)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Examines current state of system or network device: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Before allowing the network connection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Device must meet set of criteria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If not met, NAC allows connection to a “quarantine” network until deficiencies corrected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E4457A1-5BA3-47CD-89EC-AA27299D0A5E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Security Through Network Technologies</a:t>
            </a:r>
          </a:p>
          <a:p>
            <a:endParaRPr lang="en-US" altLang="en-US"/>
          </a:p>
          <a:p>
            <a:r>
              <a:rPr lang="en-US" altLang="en-US"/>
              <a:t>Figure 7-10  Network access control (NAC) framework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C5920D1-C2C4-41F1-B924-78BB88B51B78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End of class 10 AM  10/12/16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Security Through Network Design Elements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Elements of a secure network design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Demilitarized zones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Subnetting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Virtual LANs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Remote access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EAD9B0D-70DF-471D-BDD7-C5E9434118F4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Demilitarized Zone (DMZ)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DMZ - a separate network located outside secure network perimeter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Untrusted outside users can access DMZ but not secure network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B6A9C71-477A-4321-A6E3-D7CBCD960B78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Demilitarized Zone (DMZ)</a:t>
            </a:r>
          </a:p>
          <a:p>
            <a:endParaRPr lang="en-US" altLang="en-US"/>
          </a:p>
          <a:p>
            <a:r>
              <a:rPr lang="en-US" altLang="en-US"/>
              <a:t>Figure 7-11  DMZ with one firewall</a:t>
            </a: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3AD3BCB-C7CA-46D1-BC62-15643774B51E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Demilitarized Zone (DMZ)</a:t>
            </a:r>
          </a:p>
          <a:p>
            <a:endParaRPr lang="en-US" altLang="en-US"/>
          </a:p>
          <a:p>
            <a:r>
              <a:rPr lang="en-US" altLang="en-US"/>
              <a:t>Figure 7-12  DMZ with two firewalls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899E9C4-F245-4A22-ADCA-CD755284E1E5}" type="slidenum">
              <a:rPr lang="en-US" altLang="en-US" smtClean="0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Subnetting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 IP address is used to identify a network and a host on that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One part is a network address and one part is a host address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Subnetting allows a large network to be divided into smaller subnets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Each network can contain several subnets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Each subnet is connected through different routers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Each subnet can contain multiple hosts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AB15074-0BD7-4509-90AD-4C7E6B971F9A}" type="slidenum">
              <a:rPr lang="en-US" altLang="en-US" smtClean="0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Standard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Switches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network switch is a device that connects network devices together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Operates at Data Link Layer (Layer 2)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determine which device is connected to each port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forward frames sent to that specific device (unicast) or frames sent to all devices (broadcast)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Uses MAC addresses to identify devices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65C14EE-A92F-421B-B486-6D6707520E2A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Subnetting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Improves network security by isolating groups of hosts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Administrators can utilize network security tools to make it easier to regulate who has access in and out of a particular subnetwork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Allows network administrators to hide the internal network layout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Makes it more difficult for attackers to target their attacks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0F4E71C-8025-4AD5-B294-004AB8ADBBD3}" type="slidenum">
              <a:rPr lang="en-US" altLang="en-US" smtClean="0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Subnetting</a:t>
            </a:r>
          </a:p>
          <a:p>
            <a:endParaRPr lang="en-US" altLang="en-US"/>
          </a:p>
          <a:p>
            <a:r>
              <a:rPr lang="en-US" altLang="en-US"/>
              <a:t>Table 7-7  Advantages of subnetting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8F33750-5194-433C-9821-5AB2BAD17244}" type="slidenum">
              <a:rPr lang="en-US" altLang="en-US" smtClean="0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Virtual LANs (VLAN)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Allow scattered users to be logically grouped together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Even if attached to different switches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isolate sensitive data to VLAN members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Communication on a VLAN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If connected to same switch, switch handles packet transfer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special “tagging” protocol is used for communicating between switches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CD414E4-A9DD-4025-AC5D-CC5232BE89E6}" type="slidenum">
              <a:rPr lang="en-US" altLang="en-US" smtClean="0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Standard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Switches (cont’d)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 attacker attached to a switch will see only frames that are directed to that device and not others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Earlier networks used hubs to connect devices to a network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Hubs repeated all frames to all attached network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Attackers could use a protocol analyzer to capture all packets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Protocol analyzers could decode and analyze packet contents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5A39B00-0113-4F5A-AD56-2FD24F2EC488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dirty="0"/>
              <a:t>Standard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Network administrators should be able to monitor network traffic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Helps identify and troubleshoot network problems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Traffic monitoring methods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Port mirroring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Allows administrator to configure the switch to copy traffic that occurs on some or all ports to a designated monitoring port on the switch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Network tap (test access point)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Separate device installed between two network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DC4C5C1-5606-4B47-B9FE-DA237382B44E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Standard Network Devices</a:t>
            </a:r>
          </a:p>
          <a:p>
            <a:endParaRPr lang="en-US" altLang="en-US"/>
          </a:p>
          <a:p>
            <a:r>
              <a:rPr lang="en-US" altLang="en-US"/>
              <a:t>Figure 7-1  Port mirroring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3C20E63-D43B-468B-A7F1-93AE7333E75D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Standard Network Devices</a:t>
            </a:r>
          </a:p>
          <a:p>
            <a:endParaRPr lang="en-US" altLang="en-US"/>
          </a:p>
          <a:p>
            <a:r>
              <a:rPr lang="en-US" altLang="en-US"/>
              <a:t>Figure 7-2  Network tap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B6C8288-3572-47C3-8004-72086721F7B4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42222EED-BEF0-4413-BA88-E15C40A343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874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89C74-606D-40BC-AEDF-65A98E2CB06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849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44E51-CC9E-4515-9CA4-5A53BCD83D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054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0F55D-E8DA-4CC6-BCB2-7CBE11C632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6186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8EA7C-01A6-46FE-B1AE-96CF983D893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0136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E7947-9034-49CF-B781-BCD3CACAD23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4865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E5DEE-AF1A-43AE-9C2D-23A63A5BE8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49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859B6-290E-449C-B54E-2E24F679C2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2025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4CED6-9B60-4E39-9AB7-0C8E94FF001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641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E5F9C-B6D1-48FA-8B4E-09142882C2B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3167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38339-D124-480B-97C3-02A4507850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514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096000" y="6400800"/>
            <a:ext cx="18811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© Cengage Learning 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4864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324600"/>
            <a:ext cx="6096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09C11F8-4C36-4471-8AE1-70BB6DC05D9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7944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57571-24D3-4D9F-BC89-7D7D19AFBCD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672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4877B-3BD1-4CE8-894D-01E13EEAAA6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7298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97C36-0C7C-428B-989C-B071B4677B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013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DFD4C-855B-4DE8-BF5A-F257033C1CC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3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58F2C-06AA-4B1D-AF3B-E3B409F41A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71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81D44-8D34-4BC0-A201-53348FECCCB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188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4C2CD-47BC-4FB1-90AD-03E43412FB7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34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3F0D4-D3FA-496D-B5F8-87A717D3DD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228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0D0D1-428B-46D0-A336-C340476912A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016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1BA97-CEF5-425F-9775-C24DD256BC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505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charset="0"/>
              </a:defRPr>
            </a:lvl1pPr>
          </a:lstStyle>
          <a:p>
            <a:pPr>
              <a:defRPr/>
            </a:pPr>
            <a:fld id="{BEC098CC-7622-4637-AE59-C8D0FFAE418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fld id="{6062FD71-F770-47CA-BA65-5B9BD1D306A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Through Network Devices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r>
              <a:rPr lang="en-US" altLang="en-US" b="1"/>
              <a:t>Layered security</a:t>
            </a:r>
          </a:p>
          <a:p>
            <a:pPr lvl="1"/>
            <a:r>
              <a:rPr lang="en-US" altLang="en-US"/>
              <a:t>Multiple types of security devices to protect a network</a:t>
            </a:r>
          </a:p>
          <a:p>
            <a:pPr lvl="1"/>
            <a:r>
              <a:rPr lang="en-US" altLang="en-US"/>
              <a:t>Also called </a:t>
            </a:r>
            <a:r>
              <a:rPr lang="en-US" altLang="en-US" i="1"/>
              <a:t>defense in depth</a:t>
            </a:r>
          </a:p>
          <a:p>
            <a:endParaRPr lang="en-US" altLang="en-US"/>
          </a:p>
          <a:p>
            <a:r>
              <a:rPr lang="en-US" altLang="en-US"/>
              <a:t>Layered security makes it more difficult for attacker </a:t>
            </a:r>
          </a:p>
          <a:p>
            <a:pPr lvl="1"/>
            <a:r>
              <a:rPr lang="en-US" altLang="en-US"/>
              <a:t>Must have tools, knowledge, and skills to break through EACH layer</a:t>
            </a:r>
          </a:p>
          <a:p>
            <a:endParaRPr lang="en-US" altLang="en-US"/>
          </a:p>
          <a:p>
            <a:r>
              <a:rPr lang="en-US" altLang="en-US"/>
              <a:t>Achieved by using networking devices or hardware designed for security</a:t>
            </a: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2FD180-CE2E-4FA7-A6F9-80A2FE78A6C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Network Devices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6CF23D-CD64-4848-93B6-DF5CE38C844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pic>
        <p:nvPicPr>
          <p:cNvPr id="14340" name="Picture 2" descr="C:\Users\Julie\Documents\DropBox\InstructorResources\Sec+\Figures\ch07\Table 7-2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676400"/>
            <a:ext cx="7110413" cy="3810000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Network Devices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Routers</a:t>
            </a:r>
          </a:p>
          <a:p>
            <a:pPr lvl="1"/>
            <a:r>
              <a:rPr lang="en-US" altLang="en-US"/>
              <a:t>Forward packets across different computer networks</a:t>
            </a:r>
          </a:p>
          <a:p>
            <a:pPr lvl="1"/>
            <a:r>
              <a:rPr lang="en-US" altLang="en-US"/>
              <a:t>Operate at Network Layer (Layer 3)</a:t>
            </a:r>
          </a:p>
          <a:p>
            <a:pPr lvl="1"/>
            <a:r>
              <a:rPr lang="en-US" altLang="en-US"/>
              <a:t>Can be set to filter specific types of network traffic</a:t>
            </a:r>
          </a:p>
          <a:p>
            <a:pPr lvl="1"/>
            <a:endParaRPr lang="en-US" altLang="en-US"/>
          </a:p>
          <a:p>
            <a:r>
              <a:rPr lang="en-US" altLang="en-US"/>
              <a:t>Load balancers</a:t>
            </a:r>
          </a:p>
          <a:p>
            <a:pPr lvl="1"/>
            <a:r>
              <a:rPr lang="en-US" altLang="en-US"/>
              <a:t>Help evenly distribute work across a network</a:t>
            </a:r>
          </a:p>
          <a:p>
            <a:pPr lvl="1"/>
            <a:r>
              <a:rPr lang="en-US" altLang="en-US"/>
              <a:t>Allocate requests among multiple devices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4C1AB6-8527-4FA7-8BBF-0CAED2C0E66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Network Devices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Advantages of load-balancing technology</a:t>
            </a:r>
          </a:p>
          <a:p>
            <a:pPr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sz="2350" dirty="0"/>
              <a:t>Reduces probability of overloading a single server</a:t>
            </a:r>
          </a:p>
          <a:p>
            <a:pPr lvl="1">
              <a:defRPr/>
            </a:pPr>
            <a:endParaRPr lang="en-US" altLang="en-US" sz="2350" dirty="0"/>
          </a:p>
          <a:p>
            <a:pPr lvl="1">
              <a:defRPr/>
            </a:pPr>
            <a:r>
              <a:rPr lang="en-US" altLang="en-US" sz="2350" dirty="0"/>
              <a:t>Optimizes bandwidth of network computers</a:t>
            </a:r>
          </a:p>
          <a:p>
            <a:pPr lvl="1">
              <a:defRPr/>
            </a:pPr>
            <a:endParaRPr lang="en-US" altLang="en-US" sz="2350" dirty="0"/>
          </a:p>
          <a:p>
            <a:pPr lvl="1">
              <a:defRPr/>
            </a:pPr>
            <a:r>
              <a:rPr lang="en-US" altLang="en-US" sz="2350" dirty="0"/>
              <a:t>Reduces network downtime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Achieved through software or hardware device (load balancer)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B47ADD-7C00-4749-9D85-16BC8DE482B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Network Devices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Security advantages of load balancing</a:t>
            </a:r>
          </a:p>
          <a:p>
            <a:pPr lvl="1"/>
            <a:r>
              <a:rPr lang="en-US" altLang="en-US"/>
              <a:t>Detect and stop attacks directed at a server or app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Detect and prevent (DoS) and protocol attacks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Some can deny attackers info about the network</a:t>
            </a:r>
          </a:p>
          <a:p>
            <a:pPr lvl="2"/>
            <a:r>
              <a:rPr lang="en-US" altLang="en-US"/>
              <a:t>Hide HTTP error pages</a:t>
            </a:r>
          </a:p>
          <a:p>
            <a:pPr lvl="2"/>
            <a:r>
              <a:rPr lang="en-US" altLang="en-US"/>
              <a:t>Remove server id headers from HTTP responses</a:t>
            </a:r>
          </a:p>
          <a:p>
            <a:pPr lvl="1"/>
            <a:endParaRPr lang="en-US" altLang="en-US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FC2E2F-1031-4846-8CB2-08874650EE7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Network Devices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Proxies - there are several types of proxies used in computer networking</a:t>
            </a:r>
          </a:p>
          <a:p>
            <a:endParaRPr lang="en-US" altLang="en-US"/>
          </a:p>
          <a:p>
            <a:pPr lvl="1"/>
            <a:r>
              <a:rPr lang="en-US" altLang="en-US"/>
              <a:t>Proxy server - a computer or an app program that intercepts requests from the internal network and processes request on behalf of the user 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App-aware proxy - a special proxy server that “knows” the application protocols that it supports</a:t>
            </a:r>
          </a:p>
          <a:p>
            <a:pPr lvl="3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420BB6-3D0A-450F-B230-75192F44D80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Network Devices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Advantages of proxy servers:</a:t>
            </a:r>
          </a:p>
          <a:p>
            <a:pPr lvl="1">
              <a:defRPr/>
            </a:pPr>
            <a:r>
              <a:rPr lang="en-US" altLang="en-US" dirty="0"/>
              <a:t>Increased speed</a:t>
            </a:r>
          </a:p>
          <a:p>
            <a:pPr lvl="1">
              <a:defRPr/>
            </a:pPr>
            <a:r>
              <a:rPr lang="en-US" altLang="en-US" dirty="0"/>
              <a:t>Reduced costs</a:t>
            </a:r>
          </a:p>
          <a:p>
            <a:pPr lvl="1">
              <a:defRPr/>
            </a:pPr>
            <a:r>
              <a:rPr lang="en-US" altLang="en-US" dirty="0"/>
              <a:t>Improved management</a:t>
            </a:r>
          </a:p>
          <a:p>
            <a:pPr lvl="1">
              <a:defRPr/>
            </a:pPr>
            <a:r>
              <a:rPr lang="en-US" altLang="en-US" dirty="0"/>
              <a:t>Stronger security</a:t>
            </a:r>
          </a:p>
          <a:p>
            <a:pPr marL="457200" lvl="1" indent="0">
              <a:buFontTx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Reverse proxy</a:t>
            </a:r>
          </a:p>
          <a:p>
            <a:pPr lvl="1">
              <a:defRPr/>
            </a:pPr>
            <a:r>
              <a:rPr lang="en-US" altLang="en-US" dirty="0"/>
              <a:t>Does not serve clients</a:t>
            </a:r>
          </a:p>
          <a:p>
            <a:pPr lvl="1">
              <a:defRPr/>
            </a:pPr>
            <a:r>
              <a:rPr lang="en-US" altLang="en-US" dirty="0"/>
              <a:t>Routes incoming requests to the correct server</a:t>
            </a:r>
          </a:p>
          <a:p>
            <a:pPr lvl="3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F6919B-9DCE-4C87-9773-2DE6F84D6B5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Network Devices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>
              <a:buFontTx/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FE85F5-CB39-4AB2-A848-7461FAECC1E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pic>
        <p:nvPicPr>
          <p:cNvPr id="22534" name="Picture 2" descr="Proxy server" title="Figure 7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1288" y="1676400"/>
            <a:ext cx="3779837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Specifically designed security hardware devices</a:t>
            </a:r>
          </a:p>
          <a:p>
            <a:pPr lvl="1">
              <a:defRPr/>
            </a:pPr>
            <a:r>
              <a:rPr lang="en-US" altLang="en-US" dirty="0"/>
              <a:t>Greater protection than standard networking devices</a:t>
            </a:r>
          </a:p>
          <a:p>
            <a:pPr marL="457200" lvl="1" indent="0">
              <a:buFontTx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Network Firewalls</a:t>
            </a:r>
          </a:p>
          <a:p>
            <a:pPr lvl="1">
              <a:defRPr/>
            </a:pPr>
            <a:r>
              <a:rPr lang="en-US" altLang="en-US" dirty="0"/>
              <a:t>Can be software-based or hardware-based</a:t>
            </a:r>
          </a:p>
          <a:p>
            <a:pPr lvl="1">
              <a:defRPr/>
            </a:pPr>
            <a:r>
              <a:rPr lang="en-US" altLang="en-US" dirty="0"/>
              <a:t>Inspect packets and either accept or deny entry</a:t>
            </a:r>
          </a:p>
          <a:p>
            <a:pPr lvl="1">
              <a:defRPr/>
            </a:pPr>
            <a:r>
              <a:rPr lang="en-US" altLang="en-US" dirty="0"/>
              <a:t>Hardware firewalls usually outside the network security perimeter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7997CF-4DD6-465C-B2F2-ECECB09362B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Methods of firewall packet filtering</a:t>
            </a:r>
          </a:p>
          <a:p>
            <a:pPr lvl="1">
              <a:defRPr/>
            </a:pPr>
            <a:r>
              <a:rPr lang="en-US" altLang="en-US" i="1" dirty="0"/>
              <a:t>Stateless packet filtering</a:t>
            </a:r>
          </a:p>
          <a:p>
            <a:pPr lvl="2">
              <a:defRPr/>
            </a:pPr>
            <a:r>
              <a:rPr lang="en-US" altLang="en-US" dirty="0"/>
              <a:t>Inspects incoming packet and permit or deny based on conditions set by administrator</a:t>
            </a:r>
          </a:p>
          <a:p>
            <a:pPr marL="914400" lvl="2" indent="0">
              <a:buFontTx/>
              <a:buNone/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i="1" dirty="0" err="1"/>
              <a:t>Stateful</a:t>
            </a:r>
            <a:r>
              <a:rPr lang="en-US" altLang="en-US" i="1" dirty="0"/>
              <a:t> packet filtering</a:t>
            </a:r>
          </a:p>
          <a:p>
            <a:pPr lvl="2">
              <a:defRPr/>
            </a:pPr>
            <a:r>
              <a:rPr lang="en-US" altLang="en-US" dirty="0"/>
              <a:t>Keeps a record of the state connections in/out of network</a:t>
            </a:r>
          </a:p>
          <a:p>
            <a:pPr lvl="2">
              <a:defRPr/>
            </a:pPr>
            <a:r>
              <a:rPr lang="en-US" altLang="en-US" dirty="0"/>
              <a:t>Makes decisions based on the connection and conditions</a:t>
            </a:r>
          </a:p>
          <a:p>
            <a:pPr lvl="1">
              <a:defRPr/>
            </a:pPr>
            <a:endParaRPr lang="en-US" alt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E17322-6DBA-4C9A-ABE7-D6C9DFDFD2F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Firewall actions on a packet</a:t>
            </a:r>
          </a:p>
          <a:p>
            <a:pPr lvl="1"/>
            <a:r>
              <a:rPr lang="en-US" altLang="en-US" i="1"/>
              <a:t>Allow</a:t>
            </a:r>
            <a:r>
              <a:rPr lang="en-US" altLang="en-US"/>
              <a:t> (let packet pass through)</a:t>
            </a:r>
          </a:p>
          <a:p>
            <a:pPr lvl="1"/>
            <a:r>
              <a:rPr lang="en-US" altLang="en-US" i="1"/>
              <a:t>Drop </a:t>
            </a:r>
            <a:r>
              <a:rPr lang="en-US" altLang="en-US"/>
              <a:t>(prevent the packet from passing into the network and send no response to sender)</a:t>
            </a:r>
          </a:p>
          <a:p>
            <a:pPr lvl="1"/>
            <a:r>
              <a:rPr lang="en-US" altLang="en-US" i="1"/>
              <a:t>Reject</a:t>
            </a:r>
            <a:r>
              <a:rPr lang="en-US" altLang="en-US"/>
              <a:t> (prevent the packet from passing into the network but send a message to the sender)</a:t>
            </a:r>
          </a:p>
          <a:p>
            <a:r>
              <a:rPr lang="en-US" altLang="en-US"/>
              <a:t>Rule-based firewalls</a:t>
            </a:r>
          </a:p>
          <a:p>
            <a:pPr lvl="1"/>
            <a:r>
              <a:rPr lang="en-US" altLang="en-US"/>
              <a:t>Use a set of individual instructions to control actions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D7E57A-7DB1-4F6C-AFE7-B2000C8722C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Network Devices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Security features found in network hardware</a:t>
            </a:r>
          </a:p>
          <a:p>
            <a:pPr lvl="1">
              <a:defRPr/>
            </a:pPr>
            <a:r>
              <a:rPr lang="en-US" altLang="en-US" dirty="0"/>
              <a:t>Provide basic level of security</a:t>
            </a:r>
          </a:p>
          <a:p>
            <a:pPr lvl="1"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Network devices classified based on their function in the OSI model</a:t>
            </a:r>
          </a:p>
          <a:p>
            <a:pPr lvl="1">
              <a:defRPr/>
            </a:pPr>
            <a:r>
              <a:rPr lang="en-US" altLang="en-US" dirty="0"/>
              <a:t>Standard released in 1978, revised in 1983, still used today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Defines how networks prepares data for delivery and how data is handled once received</a:t>
            </a:r>
          </a:p>
          <a:p>
            <a:pPr marL="457200" lvl="1" indent="0">
              <a:buFontTx/>
              <a:buNone/>
              <a:defRPr/>
            </a:pPr>
            <a:endParaRPr lang="en-US" altLang="en-US" dirty="0"/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C8F206-998D-479B-A570-2110C9CB3C2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Application-Aware Firewalls</a:t>
            </a:r>
          </a:p>
          <a:p>
            <a:pPr lvl="1"/>
            <a:r>
              <a:rPr lang="en-US" altLang="en-US"/>
              <a:t>Sometimes called a next-generation firewall (NGFW)</a:t>
            </a:r>
          </a:p>
          <a:p>
            <a:pPr lvl="1"/>
            <a:r>
              <a:rPr lang="en-US" altLang="en-US"/>
              <a:t>Operate at a higher level </a:t>
            </a:r>
          </a:p>
          <a:p>
            <a:pPr lvl="2"/>
            <a:r>
              <a:rPr lang="en-US" altLang="en-US"/>
              <a:t>identify applications sending packets through firewall  </a:t>
            </a:r>
          </a:p>
          <a:p>
            <a:pPr lvl="2"/>
            <a:r>
              <a:rPr lang="en-US" altLang="en-US"/>
              <a:t>make decisions about actions to take</a:t>
            </a:r>
          </a:p>
          <a:p>
            <a:r>
              <a:rPr lang="en-US" altLang="en-US"/>
              <a:t>Web app firewall</a:t>
            </a:r>
          </a:p>
          <a:p>
            <a:pPr lvl="1"/>
            <a:r>
              <a:rPr lang="en-US" altLang="en-US"/>
              <a:t>Special application-aware firewall that </a:t>
            </a:r>
          </a:p>
          <a:p>
            <a:pPr lvl="2"/>
            <a:r>
              <a:rPr lang="en-US" altLang="en-US"/>
              <a:t>looks deeply into packets that carry HTTP traffic</a:t>
            </a:r>
          </a:p>
          <a:p>
            <a:pPr lvl="1"/>
            <a:r>
              <a:rPr lang="en-US" altLang="en-US"/>
              <a:t>Can block specific sites or types of HTTP traffic</a:t>
            </a:r>
          </a:p>
          <a:p>
            <a:pPr lvl="1"/>
            <a:endParaRPr lang="en-US" altLang="en-US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01F3B1-6995-4DCF-A179-53177E71974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Spam filters</a:t>
            </a:r>
          </a:p>
          <a:p>
            <a:pPr lvl="1"/>
            <a:r>
              <a:rPr lang="en-US" altLang="en-US"/>
              <a:t>Enterprise-wide spam filters </a:t>
            </a:r>
          </a:p>
          <a:p>
            <a:pPr lvl="2"/>
            <a:r>
              <a:rPr lang="en-US" altLang="en-US"/>
              <a:t>block spam before it reaches the host</a:t>
            </a:r>
          </a:p>
          <a:p>
            <a:endParaRPr lang="en-US" altLang="en-US"/>
          </a:p>
          <a:p>
            <a:r>
              <a:rPr lang="en-US" altLang="en-US"/>
              <a:t>Email systems use two protocols</a:t>
            </a:r>
          </a:p>
          <a:p>
            <a:pPr lvl="1"/>
            <a:r>
              <a:rPr lang="en-US" altLang="en-US"/>
              <a:t>Simple Mail Transfer Protocol (SMTP)</a:t>
            </a:r>
          </a:p>
          <a:p>
            <a:pPr lvl="2"/>
            <a:r>
              <a:rPr lang="en-US" altLang="en-US"/>
              <a:t>Handles outgoing mail</a:t>
            </a:r>
          </a:p>
          <a:p>
            <a:pPr lvl="1"/>
            <a:r>
              <a:rPr lang="en-US" altLang="en-US"/>
              <a:t>Post Office Protocol (POP)</a:t>
            </a:r>
          </a:p>
          <a:p>
            <a:pPr lvl="2"/>
            <a:r>
              <a:rPr lang="en-US" altLang="en-US"/>
              <a:t>Handles incoming mail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3C323E-EAF6-4163-86B2-2E50ADA0EE4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Spam filters installed with the SMTP server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Typically SMTP server listens on port 25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Filter configured to listen on port 25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Pass non-spam e-mail to SMTP server listening on another port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This prevents SMTP server from notifying spammer of failed message delivery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036443-9C09-491B-801B-1A8CDC0494B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10298A-B17F-4C83-9FC7-F8AB18A93DD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pic>
        <p:nvPicPr>
          <p:cNvPr id="29701" name="Picture 2" descr="Spam filter with SMTP server" title="Figure 7-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47800" y="2133600"/>
            <a:ext cx="6432550" cy="28194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r>
              <a:rPr lang="en-US" altLang="en-US"/>
              <a:t>IF Spam filters installed on the POP3 server instead</a:t>
            </a:r>
          </a:p>
          <a:p>
            <a:pPr lvl="1"/>
            <a:r>
              <a:rPr lang="en-US" altLang="en-US"/>
              <a:t>All spam passes through SMTP server and is delivered to user’s mailbox</a:t>
            </a:r>
          </a:p>
          <a:p>
            <a:pPr lvl="1"/>
            <a:r>
              <a:rPr lang="en-US" altLang="en-US"/>
              <a:t>Results in increased costs</a:t>
            </a:r>
          </a:p>
          <a:p>
            <a:pPr lvl="2"/>
            <a:r>
              <a:rPr lang="en-US" altLang="en-US"/>
              <a:t>Storage, transmission, backup, deletion</a:t>
            </a:r>
          </a:p>
          <a:p>
            <a:endParaRPr lang="en-US" altLang="en-US"/>
          </a:p>
          <a:p>
            <a:r>
              <a:rPr lang="en-US" altLang="en-US"/>
              <a:t>Third-party entity contracted to filter spam</a:t>
            </a:r>
          </a:p>
          <a:p>
            <a:pPr lvl="1"/>
            <a:r>
              <a:rPr lang="en-US" altLang="en-US"/>
              <a:t>All email directed to third-party’s remote spam filter</a:t>
            </a:r>
          </a:p>
          <a:p>
            <a:pPr lvl="1"/>
            <a:r>
              <a:rPr lang="en-US" altLang="en-US"/>
              <a:t>E-mail cleansed before being redirected to organization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929ECD-EE74-4C59-ABB8-75247918A00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186A21-6C34-4618-A7B6-BEABB206A86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pic>
        <p:nvPicPr>
          <p:cNvPr id="31749" name="Picture 2" descr="Spam filter on POP3 server" title="Figure 7-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00200" y="2133600"/>
            <a:ext cx="6083300" cy="2657475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/>
              <a:t>Virtual private network (VPN) </a:t>
            </a:r>
          </a:p>
          <a:p>
            <a:pPr lvl="1">
              <a:defRPr/>
            </a:pPr>
            <a:r>
              <a:rPr lang="en-US" altLang="en-US" dirty="0"/>
              <a:t>enables authorized users to use unsecured public network as if it were a secure private network</a:t>
            </a:r>
          </a:p>
          <a:p>
            <a:pPr lvl="1">
              <a:defRPr/>
            </a:pPr>
            <a:r>
              <a:rPr lang="en-US" altLang="en-US" dirty="0"/>
              <a:t>All data sent between remote device and network is encrypted</a:t>
            </a:r>
          </a:p>
          <a:p>
            <a:pPr marL="457200" lvl="1" indent="0">
              <a:buFontTx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Types of VPNs</a:t>
            </a:r>
          </a:p>
          <a:p>
            <a:pPr lvl="1">
              <a:defRPr/>
            </a:pPr>
            <a:r>
              <a:rPr lang="en-US" altLang="en-US" i="1" dirty="0"/>
              <a:t>Remote-access VPN </a:t>
            </a:r>
            <a:r>
              <a:rPr lang="en-US" altLang="en-US" dirty="0"/>
              <a:t>- a user-to-LAN connection</a:t>
            </a:r>
          </a:p>
          <a:p>
            <a:pPr lvl="1">
              <a:defRPr/>
            </a:pPr>
            <a:r>
              <a:rPr lang="en-US" altLang="en-US" i="1" dirty="0"/>
              <a:t>Site-to-site</a:t>
            </a:r>
            <a:r>
              <a:rPr lang="en-US" altLang="en-US" dirty="0"/>
              <a:t> - multiple sites can connect to other sites over the Internet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9F06C4-040F-42AE-A3C5-CE6D0C81A99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Endpoints</a:t>
            </a:r>
          </a:p>
          <a:p>
            <a:pPr lvl="1"/>
            <a:r>
              <a:rPr lang="en-US" altLang="en-US"/>
              <a:t>The ends of the tunnel between VPN devices</a:t>
            </a:r>
          </a:p>
          <a:p>
            <a:pPr lvl="1"/>
            <a:r>
              <a:rPr lang="en-US" altLang="en-US"/>
              <a:t>May be </a:t>
            </a:r>
          </a:p>
          <a:p>
            <a:pPr lvl="2"/>
            <a:r>
              <a:rPr lang="en-US" altLang="en-US"/>
              <a:t>Software on local computer</a:t>
            </a:r>
          </a:p>
          <a:p>
            <a:pPr lvl="2"/>
            <a:r>
              <a:rPr lang="en-US" altLang="en-US"/>
              <a:t>A VPN concentrator (hardware device)</a:t>
            </a:r>
          </a:p>
          <a:p>
            <a:pPr lvl="2"/>
            <a:r>
              <a:rPr lang="en-US" altLang="en-US"/>
              <a:t>Integrated into another networking device</a:t>
            </a:r>
          </a:p>
          <a:p>
            <a:pPr lvl="1"/>
            <a:endParaRPr lang="en-US" altLang="en-US"/>
          </a:p>
          <a:p>
            <a:r>
              <a:rPr lang="en-US" altLang="en-US" b="1"/>
              <a:t>VPN concentrator </a:t>
            </a:r>
            <a:r>
              <a:rPr lang="en-US" altLang="en-US"/>
              <a:t>- dedicated device that aggregates hundreds or thousands of VPN connections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42E7A1-F852-41FD-88A3-C4AA8C96173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Tunneling protocols enclose a packet within another packet -- used for VPN transmissions</a:t>
            </a:r>
          </a:p>
          <a:p>
            <a:endParaRPr lang="en-US" altLang="en-US"/>
          </a:p>
          <a:p>
            <a:r>
              <a:rPr lang="en-US" altLang="en-US"/>
              <a:t>IPsec has two “subprotocols” that are used in VPN:</a:t>
            </a:r>
          </a:p>
          <a:p>
            <a:pPr lvl="1"/>
            <a:r>
              <a:rPr lang="en-US" altLang="en-US"/>
              <a:t>Encapsulated Security Payload (ESP)</a:t>
            </a:r>
          </a:p>
          <a:p>
            <a:pPr lvl="1"/>
            <a:r>
              <a:rPr lang="en-US" altLang="en-US"/>
              <a:t>Authentication Header (AH)</a:t>
            </a:r>
          </a:p>
          <a:p>
            <a:endParaRPr lang="en-US" altLang="en-US"/>
          </a:p>
          <a:p>
            <a:r>
              <a:rPr lang="en-US" altLang="en-US"/>
              <a:t>A remote-access VPN generally uses either IPsec or the </a:t>
            </a:r>
            <a:r>
              <a:rPr lang="en-US" altLang="en-US" i="1"/>
              <a:t>Layer 2 Tunneling Protocol (L2TP)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EA06ED-AD1F-4649-B358-339369F2D14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Internet Content Filters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Monitor Internet traffic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Block access to preselected Web sites and files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Unapproved sites can be restricted based </a:t>
            </a:r>
          </a:p>
          <a:p>
            <a:pPr lvl="2"/>
            <a:r>
              <a:rPr lang="en-US" altLang="en-US"/>
              <a:t>URL (</a:t>
            </a:r>
            <a:r>
              <a:rPr lang="en-US" altLang="en-US" b="1"/>
              <a:t>URL filtering</a:t>
            </a:r>
            <a:r>
              <a:rPr lang="en-US" altLang="en-US"/>
              <a:t>) </a:t>
            </a:r>
          </a:p>
          <a:p>
            <a:pPr lvl="2"/>
            <a:r>
              <a:rPr lang="en-US" altLang="en-US"/>
              <a:t>matching keywords (</a:t>
            </a:r>
            <a:r>
              <a:rPr lang="en-US" altLang="en-US" b="1"/>
              <a:t>content inspection</a:t>
            </a:r>
            <a:r>
              <a:rPr lang="en-US" altLang="en-US"/>
              <a:t>) 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F5264E-11A0-42C7-9AC2-17F83938C67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Network Devices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OSI model breaks networking steps into seven (or 5) layers</a:t>
            </a:r>
          </a:p>
          <a:p>
            <a:pPr lvl="1"/>
            <a:r>
              <a:rPr lang="en-US" altLang="en-US"/>
              <a:t>Each layer has different networking tasks</a:t>
            </a:r>
          </a:p>
          <a:p>
            <a:pPr lvl="1"/>
            <a:r>
              <a:rPr lang="en-US" altLang="en-US"/>
              <a:t>Cooperates with adjacent layers</a:t>
            </a:r>
          </a:p>
          <a:p>
            <a:pPr lvl="1"/>
            <a:endParaRPr lang="en-US" altLang="en-US"/>
          </a:p>
          <a:p>
            <a:r>
              <a:rPr lang="en-US" altLang="en-US"/>
              <a:t>Standard network devices classified by the OSI layer at which they function</a:t>
            </a:r>
          </a:p>
          <a:p>
            <a:r>
              <a:rPr lang="en-US" altLang="en-US"/>
              <a:t>Some devices include:</a:t>
            </a:r>
          </a:p>
          <a:p>
            <a:pPr lvl="1"/>
            <a:r>
              <a:rPr lang="en-US" altLang="en-US"/>
              <a:t>Switches, routers, load balancers, and proxies</a:t>
            </a:r>
          </a:p>
          <a:p>
            <a:pPr lvl="1"/>
            <a:endParaRPr lang="en-US" altLang="en-US"/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0D322-8D09-4228-A42D-06D00235D5E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Web Security Gateways</a:t>
            </a:r>
          </a:p>
          <a:p>
            <a:pPr lvl="1"/>
            <a:r>
              <a:rPr lang="en-US" altLang="en-US"/>
              <a:t>Can block malicious content in real time</a:t>
            </a:r>
          </a:p>
          <a:p>
            <a:pPr lvl="1"/>
            <a:r>
              <a:rPr lang="en-US" altLang="en-US"/>
              <a:t>Block content through application level filtering</a:t>
            </a:r>
          </a:p>
          <a:p>
            <a:r>
              <a:rPr lang="en-US" altLang="en-US"/>
              <a:t>Examples of blocked Web traffic</a:t>
            </a:r>
          </a:p>
          <a:p>
            <a:pPr lvl="1"/>
            <a:r>
              <a:rPr lang="en-US" altLang="en-US"/>
              <a:t>Adware, spyware</a:t>
            </a:r>
          </a:p>
          <a:p>
            <a:pPr lvl="1"/>
            <a:r>
              <a:rPr lang="en-US" altLang="en-US"/>
              <a:t>Cookies</a:t>
            </a:r>
          </a:p>
          <a:p>
            <a:pPr lvl="1"/>
            <a:r>
              <a:rPr lang="en-US" altLang="en-US"/>
              <a:t>Instant messengers</a:t>
            </a:r>
          </a:p>
          <a:p>
            <a:pPr lvl="1"/>
            <a:r>
              <a:rPr lang="en-US" altLang="en-US"/>
              <a:t>P2P (peer to peer) file sharing</a:t>
            </a:r>
          </a:p>
          <a:p>
            <a:pPr lvl="1"/>
            <a:r>
              <a:rPr lang="en-US" altLang="en-US"/>
              <a:t>Script exploits</a:t>
            </a:r>
          </a:p>
          <a:p>
            <a:pPr lvl="1"/>
            <a:r>
              <a:rPr lang="en-US" altLang="en-US"/>
              <a:t>TCP/IP malicious code attacks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3DBF1E-C5E7-42D3-8AAB-DEF00369A10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Intrusion detection system (IDS)</a:t>
            </a:r>
          </a:p>
          <a:p>
            <a:pPr lvl="1"/>
            <a:r>
              <a:rPr lang="en-US" altLang="en-US"/>
              <a:t>Detects attack as it occurs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Use various methods for monitoring for attacks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Can be installed on either local hosts or networks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An extension of IDS is an intrusion prevention system (IPS)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8C50E9-9F77-47E9-9CFA-0911158CE16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Monitoring methodologies</a:t>
            </a:r>
          </a:p>
          <a:p>
            <a:pPr lvl="1"/>
            <a:r>
              <a:rPr lang="en-US" altLang="en-US"/>
              <a:t>Anomaly-based monitoring</a:t>
            </a:r>
          </a:p>
          <a:p>
            <a:pPr lvl="2"/>
            <a:r>
              <a:rPr lang="en-US" altLang="en-US"/>
              <a:t>Compares current behavior with baseline</a:t>
            </a:r>
          </a:p>
          <a:p>
            <a:pPr lvl="1"/>
            <a:r>
              <a:rPr lang="en-US" altLang="en-US"/>
              <a:t>Signature-based monitoring</a:t>
            </a:r>
          </a:p>
          <a:p>
            <a:pPr lvl="2"/>
            <a:r>
              <a:rPr lang="en-US" altLang="en-US"/>
              <a:t>Looks for well-known attack patterns</a:t>
            </a:r>
          </a:p>
          <a:p>
            <a:pPr lvl="1"/>
            <a:r>
              <a:rPr lang="en-US" altLang="en-US"/>
              <a:t>Behavior-based monitoring</a:t>
            </a:r>
          </a:p>
          <a:p>
            <a:pPr lvl="2"/>
            <a:r>
              <a:rPr lang="en-US" altLang="en-US"/>
              <a:t>Detects abnormal actions by processes or programs</a:t>
            </a:r>
          </a:p>
          <a:p>
            <a:pPr lvl="2"/>
            <a:r>
              <a:rPr lang="en-US" altLang="en-US"/>
              <a:t>Alerts user who decides whether to block activity</a:t>
            </a:r>
          </a:p>
          <a:p>
            <a:pPr lvl="1"/>
            <a:r>
              <a:rPr lang="en-US" altLang="en-US"/>
              <a:t>Heuristic monitoring</a:t>
            </a:r>
          </a:p>
          <a:p>
            <a:pPr lvl="2"/>
            <a:r>
              <a:rPr lang="en-US" altLang="en-US"/>
              <a:t>Uses experience-based techniques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880614-D80B-4BC9-A95B-9378B6B8DA4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15C278-F396-4B32-B48B-5306457AE23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pic>
        <p:nvPicPr>
          <p:cNvPr id="40965" name="Picture 2" descr="Methodology comparisons to trap port scanning application" title="Table 7-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38200" y="2057400"/>
            <a:ext cx="7442200" cy="266700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8006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Two basic types of IDS exist</a:t>
            </a:r>
          </a:p>
          <a:p>
            <a:r>
              <a:rPr lang="en-US" altLang="en-US">
                <a:solidFill>
                  <a:schemeClr val="tx1"/>
                </a:solidFill>
              </a:rPr>
              <a:t>Host intrusion detection system (HIDS)</a:t>
            </a:r>
          </a:p>
          <a:p>
            <a:pPr lvl="1"/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A software-based app that detects attack as it occurs</a:t>
            </a:r>
          </a:p>
          <a:p>
            <a:pPr lvl="1"/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Installed on each system needing protection</a:t>
            </a:r>
          </a:p>
          <a:p>
            <a:pPr lvl="1"/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Monitors (for anomalous activitiy):</a:t>
            </a:r>
          </a:p>
          <a:p>
            <a:pPr lvl="2"/>
            <a:r>
              <a:rPr lang="en-US" altLang="en-US">
                <a:solidFill>
                  <a:schemeClr val="tx1"/>
                </a:solidFill>
              </a:rPr>
              <a:t>System calls and file system access</a:t>
            </a:r>
          </a:p>
          <a:p>
            <a:pPr lvl="2"/>
            <a:r>
              <a:rPr lang="en-US" altLang="en-US">
                <a:solidFill>
                  <a:schemeClr val="tx1"/>
                </a:solidFill>
              </a:rPr>
              <a:t>Can recognize unauthorized Registry modification</a:t>
            </a:r>
          </a:p>
          <a:p>
            <a:pPr lvl="2"/>
            <a:r>
              <a:rPr lang="en-US" altLang="en-US">
                <a:solidFill>
                  <a:schemeClr val="tx1"/>
                </a:solidFill>
              </a:rPr>
              <a:t>Host input and output communications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C95C09-323A-4F65-9FE8-68D7601CD47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Disadvantages of HIDS</a:t>
            </a: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Can’t monitor network traffic that does not reach local system</a:t>
            </a:r>
          </a:p>
          <a:p>
            <a:pPr lvl="1"/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All log data is stored locally</a:t>
            </a:r>
          </a:p>
          <a:p>
            <a:pPr lvl="1"/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Resource-intensive and can slow local systems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1A5C49-21DE-47F7-B88D-04279902524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</a:rPr>
              <a:t>Network intrusion detection system (NIDS)</a:t>
            </a:r>
          </a:p>
          <a:p>
            <a:pPr lvl="1">
              <a:defRPr/>
            </a:pPr>
            <a:r>
              <a:rPr lang="en-US" altLang="en-US" dirty="0">
                <a:solidFill>
                  <a:schemeClr val="tx1"/>
                </a:solidFill>
              </a:rPr>
              <a:t>Watches for attacks on the network</a:t>
            </a:r>
          </a:p>
          <a:p>
            <a:pPr lvl="1">
              <a:defRPr/>
            </a:pPr>
            <a:endParaRPr lang="en-US" altLang="en-US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en-US" dirty="0">
                <a:solidFill>
                  <a:schemeClr val="tx1"/>
                </a:solidFill>
              </a:rPr>
              <a:t>Sensors installed on firewalls and routers:</a:t>
            </a:r>
          </a:p>
          <a:p>
            <a:pPr lvl="2">
              <a:defRPr/>
            </a:pPr>
            <a:r>
              <a:rPr lang="en-US" altLang="en-US" dirty="0">
                <a:solidFill>
                  <a:schemeClr val="tx1"/>
                </a:solidFill>
              </a:rPr>
              <a:t>Gather info and report to central device</a:t>
            </a:r>
          </a:p>
          <a:p>
            <a:pPr marL="914400" lvl="2" indent="0">
              <a:buFontTx/>
              <a:buNone/>
              <a:defRPr/>
            </a:pPr>
            <a:endParaRPr lang="en-US" altLang="en-US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en-US" dirty="0">
                <a:solidFill>
                  <a:schemeClr val="tx1"/>
                </a:solidFill>
              </a:rPr>
              <a:t>Passive NIDS will sound an alarm</a:t>
            </a:r>
          </a:p>
          <a:p>
            <a:pPr lvl="1">
              <a:defRPr/>
            </a:pPr>
            <a:endParaRPr lang="en-US" altLang="en-US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en-US" dirty="0">
                <a:solidFill>
                  <a:schemeClr val="tx1"/>
                </a:solidFill>
              </a:rPr>
              <a:t>May use one or more of the evaluation techniques listed in Table 7-5 (see the following slide)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E03797-EF88-4DD9-9255-3E75307F77B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6CE40-BBE4-49F5-98C8-6753DB5772A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pic>
        <p:nvPicPr>
          <p:cNvPr id="45061" name="Picture 3" descr="NDIS evaluation techniques" title="Table 7-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14400" y="2514600"/>
            <a:ext cx="7164388" cy="2109788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F9AA33-6B4E-4DE4-A85F-1E980A63946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4608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Application-aware IDS </a:t>
            </a:r>
          </a:p>
          <a:p>
            <a:endParaRPr lang="en-US" altLang="en-US"/>
          </a:p>
          <a:p>
            <a:pPr lvl="1"/>
            <a:r>
              <a:rPr lang="en-US" altLang="en-US"/>
              <a:t>A specialized IDS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Uses “contextual knowledge” in real time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It can know the version of the OS or which application is running </a:t>
            </a:r>
          </a:p>
          <a:p>
            <a:pPr lvl="2"/>
            <a:r>
              <a:rPr lang="en-US" altLang="en-US"/>
              <a:t>AND what vulnerabilities are present in the systems being protected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Intrusion Prevention System (IPS)</a:t>
            </a: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Similar to NIDS</a:t>
            </a: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Monitors traffic &amp; immediately blocks malicious attack</a:t>
            </a: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Located “in line” on the firewall</a:t>
            </a: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More quickly take action to block an attack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Application-aware IPS</a:t>
            </a: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Knows which apps are running as well as the underlying OS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1E8223-3981-4A55-8B29-0728039B27C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Network Devices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8A7435-298F-4AD4-A8F8-3B11073B674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pic>
        <p:nvPicPr>
          <p:cNvPr id="10245" name="Picture 2" descr="OSI references model" title="Table 7-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133600" y="1524000"/>
            <a:ext cx="4918075" cy="4495800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Security Hardware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Unified Threat Management (UTM) Security Appliances</a:t>
            </a:r>
          </a:p>
          <a:p>
            <a:pPr lvl="1"/>
            <a:r>
              <a:rPr lang="en-US" altLang="en-US"/>
              <a:t>Network hardware that provides multiple security functions, such as:</a:t>
            </a:r>
          </a:p>
          <a:p>
            <a:pPr lvl="2"/>
            <a:r>
              <a:rPr lang="en-US" altLang="en-US"/>
              <a:t>Antispam, antiphishing, antivirus, and antispyware</a:t>
            </a:r>
          </a:p>
          <a:p>
            <a:pPr lvl="2"/>
            <a:r>
              <a:rPr lang="en-US" altLang="en-US"/>
              <a:t>Bandwidth optimization</a:t>
            </a:r>
          </a:p>
          <a:p>
            <a:pPr lvl="2"/>
            <a:r>
              <a:rPr lang="en-US" altLang="en-US"/>
              <a:t>Content filtering</a:t>
            </a:r>
          </a:p>
          <a:p>
            <a:pPr lvl="2"/>
            <a:r>
              <a:rPr lang="en-US" altLang="en-US"/>
              <a:t>Encryption</a:t>
            </a:r>
          </a:p>
          <a:p>
            <a:pPr lvl="2"/>
            <a:r>
              <a:rPr lang="en-US" altLang="en-US"/>
              <a:t>Firewall</a:t>
            </a:r>
          </a:p>
          <a:p>
            <a:pPr lvl="2"/>
            <a:r>
              <a:rPr lang="en-US" altLang="en-US"/>
              <a:t>Instant messaging control and web filtering</a:t>
            </a:r>
          </a:p>
          <a:p>
            <a:pPr lvl="2"/>
            <a:r>
              <a:rPr lang="en-US" altLang="en-US"/>
              <a:t>Intrusion protection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E9A2F-4CF0-430F-B2AA-37FEABE925A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Through Network Technologies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  <a:defRPr/>
            </a:pPr>
            <a:r>
              <a:rPr lang="en-US" sz="2600" dirty="0">
                <a:ea typeface="+mn-ea"/>
                <a:cs typeface="+mn-cs"/>
              </a:rPr>
              <a:t>Routers normally drop packets with private address</a:t>
            </a:r>
          </a:p>
          <a:p>
            <a:pPr>
              <a:defRPr/>
            </a:pPr>
            <a:r>
              <a:rPr lang="en-US" dirty="0"/>
              <a:t>Network address translation (NAT)</a:t>
            </a:r>
          </a:p>
          <a:p>
            <a:pPr lvl="1">
              <a:defRPr/>
            </a:pPr>
            <a:r>
              <a:rPr lang="en-US" dirty="0"/>
              <a:t>Allows private IP addresses to be used on public Internet</a:t>
            </a:r>
          </a:p>
          <a:p>
            <a:pPr lvl="1">
              <a:defRPr/>
            </a:pPr>
            <a:r>
              <a:rPr lang="en-US" dirty="0"/>
              <a:t>Replaces private IP address with public address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Port address translation (PAT)</a:t>
            </a:r>
          </a:p>
          <a:p>
            <a:pPr lvl="1">
              <a:defRPr/>
            </a:pPr>
            <a:r>
              <a:rPr lang="en-US" dirty="0"/>
              <a:t>Variation of NAT</a:t>
            </a:r>
          </a:p>
          <a:p>
            <a:pPr lvl="2">
              <a:defRPr/>
            </a:pPr>
            <a:r>
              <a:rPr lang="en-US" dirty="0"/>
              <a:t>Outgoing packets given same IP address but different TCP port number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497F6A-6BA9-4A1A-AB23-15B59EA8005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Through Network Technologies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EBE74-7902-43C7-9D39-F4F69825993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pic>
        <p:nvPicPr>
          <p:cNvPr id="50181" name="Picture 2" descr="Private IP addresses" title="Table 7-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16000" y="1905000"/>
            <a:ext cx="7381875" cy="1600200"/>
          </a:xfrm>
        </p:spPr>
      </p:pic>
      <p:pic>
        <p:nvPicPr>
          <p:cNvPr id="47109" name="Picture 3" descr="C:\Users\Julie\Documents\DropBox\InstructorResources\Sec+\Figures\ch07\Figure 7-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8600"/>
            <a:ext cx="69754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Through Network Technologies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Advantage of NAT</a:t>
            </a:r>
          </a:p>
          <a:p>
            <a:pPr lvl="1"/>
            <a:r>
              <a:rPr lang="en-US" altLang="en-US"/>
              <a:t>Masks IP addresses of internal devices</a:t>
            </a:r>
          </a:p>
          <a:p>
            <a:pPr lvl="1"/>
            <a:r>
              <a:rPr lang="en-US" altLang="en-US"/>
              <a:t>Attacker can’t determine actual IP address of sender</a:t>
            </a:r>
          </a:p>
          <a:p>
            <a:pPr lvl="1"/>
            <a:endParaRPr lang="en-US" altLang="en-US"/>
          </a:p>
          <a:p>
            <a:r>
              <a:rPr lang="en-US" altLang="en-US"/>
              <a:t>Network Access Control (NAC)</a:t>
            </a:r>
          </a:p>
          <a:p>
            <a:pPr lvl="1"/>
            <a:r>
              <a:rPr lang="en-US" altLang="en-US"/>
              <a:t>Examines current state of system or network device:</a:t>
            </a:r>
          </a:p>
          <a:p>
            <a:pPr lvl="2"/>
            <a:r>
              <a:rPr lang="en-US" altLang="en-US"/>
              <a:t>Before allowing the network connection</a:t>
            </a:r>
          </a:p>
          <a:p>
            <a:pPr lvl="1"/>
            <a:r>
              <a:rPr lang="en-US" altLang="en-US"/>
              <a:t>Device must meet set of criteria</a:t>
            </a:r>
          </a:p>
          <a:p>
            <a:pPr lvl="2"/>
            <a:r>
              <a:rPr lang="en-US" altLang="en-US"/>
              <a:t>If not met, NAC allows connection to a “quarantine” network until deficiencies corrected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8CD713-D5E2-4163-AA13-1F9F17EFCA9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Through Network Technologies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319DF0-CBA2-4D87-A081-98242E9667F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pic>
        <p:nvPicPr>
          <p:cNvPr id="52229" name="Picture 2" descr="Network access control (NAC) framework" title="Figure 7-10 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14600" y="1676400"/>
            <a:ext cx="4019550" cy="4403725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Through Network Design Elements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Elements of a secure network design</a:t>
            </a:r>
          </a:p>
          <a:p>
            <a:pPr lvl="1"/>
            <a:r>
              <a:rPr lang="en-US" altLang="en-US"/>
              <a:t>Demilitarized zones</a:t>
            </a:r>
          </a:p>
          <a:p>
            <a:pPr lvl="1"/>
            <a:r>
              <a:rPr lang="en-US" altLang="en-US"/>
              <a:t>Subnetting</a:t>
            </a:r>
          </a:p>
          <a:p>
            <a:pPr lvl="1"/>
            <a:r>
              <a:rPr lang="en-US" altLang="en-US"/>
              <a:t>Virtual LANs</a:t>
            </a:r>
          </a:p>
          <a:p>
            <a:pPr lvl="1"/>
            <a:r>
              <a:rPr lang="en-US" altLang="en-US"/>
              <a:t>Remote access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A8EA89-806E-4ED1-BF7F-19DEE24F7F9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Demilitarized Zone (DMZ)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DMZ - a separate network located outside secure network perimeter</a:t>
            </a:r>
          </a:p>
          <a:p>
            <a:endParaRPr lang="en-US" altLang="en-US"/>
          </a:p>
          <a:p>
            <a:r>
              <a:rPr lang="en-US" altLang="en-US"/>
              <a:t>Untrusted outside users can access resources within the DMZ but not the secure network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B82ECD-8FF1-4139-8875-D5BD79442E2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Demilitarized Zone (DMZ)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8BD206-B62C-445F-9103-64DBAE0D65A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pic>
        <p:nvPicPr>
          <p:cNvPr id="55301" name="Picture 2" descr="DMZ with one firewall" title="Figure 7-1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057400" y="1828800"/>
            <a:ext cx="5035550" cy="3975100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Demilitarized Zone (DMZ)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B7CF0F-0B77-437D-8ADC-945C5284E38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pic>
        <p:nvPicPr>
          <p:cNvPr id="56325" name="Picture 2" descr="DMZ with two firewalls" title="Figure 7-1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905000" y="1600200"/>
            <a:ext cx="5316538" cy="4233863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Subnetting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IP address is used to identify a network and a host on that network</a:t>
            </a:r>
          </a:p>
          <a:p>
            <a:pPr lvl="1"/>
            <a:r>
              <a:rPr lang="en-US" altLang="en-US"/>
              <a:t>part of address is a network address</a:t>
            </a:r>
          </a:p>
          <a:p>
            <a:pPr lvl="1"/>
            <a:r>
              <a:rPr lang="en-US" altLang="en-US"/>
              <a:t>The rest is a host address</a:t>
            </a:r>
          </a:p>
          <a:p>
            <a:r>
              <a:rPr lang="en-US" altLang="en-US"/>
              <a:t>Subnetting allows a large network to be divided into smaller subnets</a:t>
            </a:r>
          </a:p>
          <a:p>
            <a:r>
              <a:rPr lang="en-US" altLang="en-US"/>
              <a:t>Each network can contain several subnets</a:t>
            </a:r>
          </a:p>
          <a:p>
            <a:pPr lvl="1"/>
            <a:r>
              <a:rPr lang="en-US" altLang="en-US"/>
              <a:t>Subnets connected through different routers</a:t>
            </a:r>
          </a:p>
          <a:p>
            <a:r>
              <a:rPr lang="en-US" altLang="en-US"/>
              <a:t>Subnet can contain multiple hosts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35F5E7-4D50-421E-BE78-048486EEEBF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Network Devices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572000"/>
          </a:xfrm>
        </p:spPr>
        <p:txBody>
          <a:bodyPr/>
          <a:lstStyle/>
          <a:p>
            <a:r>
              <a:rPr lang="en-US" altLang="en-US"/>
              <a:t>Switches</a:t>
            </a:r>
          </a:p>
          <a:p>
            <a:pPr lvl="1"/>
            <a:r>
              <a:rPr lang="en-US" altLang="en-US"/>
              <a:t>A device that connects network devices together</a:t>
            </a:r>
          </a:p>
          <a:p>
            <a:pPr lvl="1"/>
            <a:r>
              <a:rPr lang="en-US" altLang="en-US"/>
              <a:t>Operates at Data Link Layer (Layer 2)</a:t>
            </a:r>
          </a:p>
          <a:p>
            <a:pPr lvl="1"/>
            <a:r>
              <a:rPr lang="en-US" altLang="en-US"/>
              <a:t>Can determine which device is connected to each port</a:t>
            </a:r>
          </a:p>
          <a:p>
            <a:pPr lvl="1"/>
            <a:r>
              <a:rPr lang="en-US" altLang="en-US"/>
              <a:t>Forward frames sent to that specific device (unicast) or frames sent to all devices (broadcast)</a:t>
            </a:r>
          </a:p>
          <a:p>
            <a:pPr lvl="1"/>
            <a:r>
              <a:rPr lang="en-US" altLang="en-US"/>
              <a:t>Uses MAC addresses to identify devices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E459EE-8D6B-4FC0-A508-549940443D8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Subnetting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Better network security by isolating groups of hosts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Admins can utilize network security tools </a:t>
            </a:r>
          </a:p>
          <a:p>
            <a:pPr lvl="1">
              <a:defRPr/>
            </a:pPr>
            <a:r>
              <a:rPr lang="en-US" altLang="en-US" dirty="0"/>
              <a:t>easier to regulate who has access in and out of a particular </a:t>
            </a:r>
            <a:r>
              <a:rPr lang="en-US" altLang="en-US" dirty="0" err="1"/>
              <a:t>subnetwork</a:t>
            </a:r>
            <a:endParaRPr lang="en-US" altLang="en-US" dirty="0"/>
          </a:p>
          <a:p>
            <a:pPr marL="457200" lvl="1" indent="0">
              <a:buFontTx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Allows admins to hide the internal network layout</a:t>
            </a:r>
          </a:p>
          <a:p>
            <a:pPr lvl="1">
              <a:defRPr/>
            </a:pPr>
            <a:r>
              <a:rPr lang="en-US" altLang="en-US" dirty="0"/>
              <a:t>More difficult for attackers to target their attacks</a:t>
            </a:r>
          </a:p>
          <a:p>
            <a:pPr lvl="1">
              <a:defRPr/>
            </a:pPr>
            <a:r>
              <a:rPr lang="en-US" altLang="en-US" dirty="0"/>
              <a:t>Obscurity!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BC144F-E1AD-42FB-9EA7-5ED87A026FE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Subnetting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DD3B02-E5AA-4B79-B927-96DDFB08B1B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pic>
        <p:nvPicPr>
          <p:cNvPr id="60421" name="Picture 2" descr="Advantages of subnetting" title="Table 7-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19200" y="2057400"/>
            <a:ext cx="6550025" cy="3032125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LANs (VLAN)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Scattered users are logically grouped together</a:t>
            </a:r>
          </a:p>
          <a:p>
            <a:pPr lvl="1"/>
            <a:r>
              <a:rPr lang="en-US" altLang="en-US"/>
              <a:t>Even if attached to different switches</a:t>
            </a:r>
          </a:p>
          <a:p>
            <a:pPr lvl="1"/>
            <a:endParaRPr lang="en-US" altLang="en-US"/>
          </a:p>
          <a:p>
            <a:r>
              <a:rPr lang="en-US" altLang="en-US"/>
              <a:t>Can isolate sensitive data to VLAN members</a:t>
            </a:r>
          </a:p>
          <a:p>
            <a:pPr lvl="1"/>
            <a:endParaRPr lang="en-US" altLang="en-US"/>
          </a:p>
          <a:p>
            <a:r>
              <a:rPr lang="en-US" altLang="en-US"/>
              <a:t>Communication on a VLAN</a:t>
            </a:r>
          </a:p>
          <a:p>
            <a:pPr lvl="1"/>
            <a:r>
              <a:rPr lang="en-US" altLang="en-US"/>
              <a:t>Connected to same switch, switch handles packet transfer</a:t>
            </a:r>
          </a:p>
          <a:p>
            <a:pPr lvl="1"/>
            <a:r>
              <a:rPr lang="en-US" altLang="en-US"/>
              <a:t>Special “tagging” protocol is used for communicating between switches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620540-3897-4100-BEC4-5CFD8F79887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Network Devices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572000"/>
          </a:xfrm>
        </p:spPr>
        <p:txBody>
          <a:bodyPr/>
          <a:lstStyle/>
          <a:p>
            <a:r>
              <a:rPr lang="en-US" altLang="en-US"/>
              <a:t>Switches (cont’d)</a:t>
            </a:r>
          </a:p>
          <a:p>
            <a:pPr lvl="1"/>
            <a:r>
              <a:rPr lang="en-US" altLang="en-US"/>
              <a:t>An attacker attached to a switch will see only frames that are directed to that device and not others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Earlier networks used hubs to connect devices to network</a:t>
            </a:r>
          </a:p>
          <a:p>
            <a:pPr lvl="2"/>
            <a:r>
              <a:rPr lang="en-US" altLang="en-US"/>
              <a:t>Repeated all frames to all attached network devices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Attackers could use protocol analyzer to capture all packets</a:t>
            </a:r>
          </a:p>
          <a:p>
            <a:pPr lvl="2"/>
            <a:r>
              <a:rPr lang="en-US" altLang="en-US"/>
              <a:t>Could decode and analyze packet contents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2B4877-7419-4760-9FE0-F86970D2273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Network Devices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Admin should be able to monitor network traffic</a:t>
            </a:r>
          </a:p>
          <a:p>
            <a:pPr lvl="1"/>
            <a:r>
              <a:rPr lang="en-US" altLang="en-US"/>
              <a:t>Helps identify and troubleshoot network problems</a:t>
            </a:r>
          </a:p>
          <a:p>
            <a:pPr lvl="1"/>
            <a:endParaRPr lang="en-US" altLang="en-US"/>
          </a:p>
          <a:p>
            <a:r>
              <a:rPr lang="en-US" altLang="en-US"/>
              <a:t>Traffic monitoring methods</a:t>
            </a:r>
          </a:p>
          <a:p>
            <a:pPr lvl="1"/>
            <a:r>
              <a:rPr lang="en-US" altLang="en-US"/>
              <a:t>Port mirroring</a:t>
            </a:r>
          </a:p>
          <a:p>
            <a:pPr lvl="2"/>
            <a:r>
              <a:rPr lang="en-US" altLang="en-US"/>
              <a:t>Administrator configures the switch to copy traffic from some or all ports to a monitoring port on the switch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Network tap (test access point)</a:t>
            </a:r>
          </a:p>
          <a:p>
            <a:pPr lvl="2"/>
            <a:r>
              <a:rPr lang="en-US" altLang="en-US"/>
              <a:t>Separate device installed between two devices</a:t>
            </a:r>
          </a:p>
          <a:p>
            <a:pPr lvl="1"/>
            <a:endParaRPr lang="en-US" altLang="en-US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5B3286-B0A6-4A99-9263-E6211D799C8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Network Devices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D5E432-20A1-439C-AD88-792E1512865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pic>
        <p:nvPicPr>
          <p:cNvPr id="14341" name="Picture 2" descr="Port mirroring" title="Figure 7-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133600" y="1676400"/>
            <a:ext cx="4953000" cy="379888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Network Devices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72FB33-D377-413F-B17E-51CDA573310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pic>
        <p:nvPicPr>
          <p:cNvPr id="15365" name="Picture 2" descr="Network tap" title="Figure 7-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0" y="1676400"/>
            <a:ext cx="4648200" cy="361632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4021</Words>
  <Application>Microsoft Office PowerPoint</Application>
  <PresentationFormat>On-screen Show (4:3)</PresentationFormat>
  <Paragraphs>821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ＭＳ Ｐゴシック</vt:lpstr>
      <vt:lpstr>Arial</vt:lpstr>
      <vt:lpstr>Times New Roman</vt:lpstr>
      <vt:lpstr>Default Design</vt:lpstr>
      <vt:lpstr>3_Default Design</vt:lpstr>
      <vt:lpstr>Security Through Network Devices</vt:lpstr>
      <vt:lpstr>Standard Network Devices</vt:lpstr>
      <vt:lpstr>Standard Network Devices</vt:lpstr>
      <vt:lpstr>Standard Network Devices</vt:lpstr>
      <vt:lpstr>Standard Network Devices</vt:lpstr>
      <vt:lpstr>Standard Network Devices</vt:lpstr>
      <vt:lpstr>Standard Network Devices</vt:lpstr>
      <vt:lpstr>Standard Network Devices</vt:lpstr>
      <vt:lpstr>Standard Network Devices</vt:lpstr>
      <vt:lpstr>Standard Network Devices</vt:lpstr>
      <vt:lpstr>Standard Network Devices</vt:lpstr>
      <vt:lpstr>Standard Network Devices</vt:lpstr>
      <vt:lpstr>Standard Network Devices</vt:lpstr>
      <vt:lpstr>Standard Network Devices</vt:lpstr>
      <vt:lpstr>Standard Network Devices</vt:lpstr>
      <vt:lpstr>Standard Network Devices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Security Through Network Technologies</vt:lpstr>
      <vt:lpstr>Security Through Network Technologies</vt:lpstr>
      <vt:lpstr>Security Through Network Technologies</vt:lpstr>
      <vt:lpstr>Security Through Network Technologies</vt:lpstr>
      <vt:lpstr>Security Through Network Design Elements</vt:lpstr>
      <vt:lpstr>Demilitarized Zone (DMZ)</vt:lpstr>
      <vt:lpstr>Demilitarized Zone (DMZ)</vt:lpstr>
      <vt:lpstr>Demilitarized Zone (DMZ)</vt:lpstr>
      <vt:lpstr>Subnetting</vt:lpstr>
      <vt:lpstr>Subnetting</vt:lpstr>
      <vt:lpstr>Subnetting</vt:lpstr>
      <vt:lpstr>Virtual LANs (VLAN)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/>
  <cp:lastModifiedBy/>
  <cp:revision>367</cp:revision>
  <dcterms:created xsi:type="dcterms:W3CDTF">2002-09-27T23:29:22Z</dcterms:created>
  <dcterms:modified xsi:type="dcterms:W3CDTF">2018-12-11T04:10:41Z</dcterms:modified>
</cp:coreProperties>
</file>