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44"/>
  </p:notesMasterIdLst>
  <p:handoutMasterIdLst>
    <p:handoutMasterId r:id="rId45"/>
  </p:handoutMasterIdLst>
  <p:sldIdLst>
    <p:sldId id="767" r:id="rId3"/>
    <p:sldId id="768" r:id="rId4"/>
    <p:sldId id="770" r:id="rId5"/>
    <p:sldId id="771" r:id="rId6"/>
    <p:sldId id="772" r:id="rId7"/>
    <p:sldId id="773" r:id="rId8"/>
    <p:sldId id="775" r:id="rId9"/>
    <p:sldId id="776" r:id="rId10"/>
    <p:sldId id="777" r:id="rId11"/>
    <p:sldId id="779" r:id="rId12"/>
    <p:sldId id="778" r:id="rId13"/>
    <p:sldId id="780" r:id="rId14"/>
    <p:sldId id="781" r:id="rId15"/>
    <p:sldId id="782" r:id="rId16"/>
    <p:sldId id="783" r:id="rId17"/>
    <p:sldId id="784" r:id="rId18"/>
    <p:sldId id="785" r:id="rId19"/>
    <p:sldId id="787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95" r:id="rId28"/>
    <p:sldId id="796" r:id="rId29"/>
    <p:sldId id="797" r:id="rId30"/>
    <p:sldId id="798" r:id="rId31"/>
    <p:sldId id="799" r:id="rId32"/>
    <p:sldId id="800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809" r:id="rId42"/>
    <p:sldId id="810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89048" autoAdjust="0"/>
  </p:normalViewPr>
  <p:slideViewPr>
    <p:cSldViewPr>
      <p:cViewPr varScale="1">
        <p:scale>
          <a:sx n="65" d="100"/>
          <a:sy n="65" d="100"/>
        </p:scale>
        <p:origin x="16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28DA4C69-18FC-4369-8F53-798E1FA0EB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612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E73750AD-B130-45B2-A24E-CFD3CEE90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476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Types of Mobile Devices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Characteristics of mobile devices: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Small form factor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data NIC for accessing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Apps that can be acquired through different means, such as downloaded from the Web or provided by the wireless data carrier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synchronization capabilities with a separate computer or remote servers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Local nonremovable data storage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344F206-161B-4EE9-8768-1CC66DC349F9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3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Smartphones</a:t>
            </a:r>
          </a:p>
          <a:p>
            <a:endParaRPr lang="en-US" altLang="en-US"/>
          </a:p>
          <a:p>
            <a:r>
              <a:rPr lang="en-US" altLang="en-US"/>
              <a:t>Table 10-2  Smartphone vs. feature phone worldwide market share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7D4843C-FABC-4761-9068-96A18B26DF7C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5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Wearable Technology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Wearable technology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Devices that can be worn by the user instead of carried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Examples of wearable technology: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Optical head-mounted display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“Google Glass” can be activated in response to a user’s voice commands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Smart watch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serve as an accessory to a smartphone to view messages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52CE44D-EABA-4E1F-AFD9-2EA939721DCE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Wearable Technology</a:t>
            </a:r>
          </a:p>
          <a:p>
            <a:endParaRPr lang="en-US" altLang="en-US"/>
          </a:p>
          <a:p>
            <a:r>
              <a:rPr lang="en-US" altLang="en-US"/>
              <a:t>Figure 10-3  Google Glass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3C7E305-BDC0-4BEA-8E55-8E14C39CDE88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Legacy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Several mobile devices are no longer widely in use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Personal digital assistant (PDA)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Intended to replace paper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Often included an appointment calendar, address book, “to-do” list, calculator, and notepad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Fell out of favor as smartphones gained in popularity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Netbook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small, inexpensive, and lightweight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Featured small screens and could not be upgraded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Lost popularity with introduction of tablet computers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223C350-38D1-4490-9542-BC09E0B0806E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0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Mobile Device Removable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 flash memory for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electrically erased and reused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devices also support removable data storage, which includes: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Large form factor and small form factor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Large Form Factor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credit card-sized peripheral that slides into a slot on a laptop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Originally known as PCMCIA cards and later name was changed to </a:t>
            </a:r>
            <a:r>
              <a:rPr lang="en-US" altLang="en-US" i="1" dirty="0"/>
              <a:t>PC Card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0FC467E-411A-4963-8A34-067FC40D3C30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7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Mobile Device Removable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PC Card standard defines three form factors for three types of PC Cards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Cards differ only in their thickness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See Table 10-3 for comparisons of the three types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CardBus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enhanced type of PC Card that includes a bus mastering feature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PC Card and CardBus are being replaced by </a:t>
            </a:r>
            <a:r>
              <a:rPr lang="en-US" altLang="en-US" i="1" dirty="0"/>
              <a:t>ExpressCard </a:t>
            </a:r>
            <a:r>
              <a:rPr lang="en-US" altLang="en-US" dirty="0"/>
              <a:t>technology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Delivers higher-performance modular expansion in a smaller size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6F0A75A-8338-411A-AC63-34EF7E15B0FE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7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Mobile Device Removable Storage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Small Form Factor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CompactFlash(CF) generally used as a mass storage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Digital (SD) card includes four card “families” available in three different form factors with different speed ratings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Standard-Capacity (SDSC)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High-Capacity (SDHC)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eXtended-Capacity (SDXC)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Digital Input Output (SDIO)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7F1A2DD-A6EF-4363-AD24-C58150E26930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36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Mobile Device Removable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Three sizes of SD cards: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Full SD - typically used in PCs, video cameras, digital cameras, other large electronic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miniSD and microSD - commonly used in smaller devices like smartphones and tablets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SD speed classes were designed to support video recording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There are two types of speed classes: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 and ultra high speed (UHS)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3DEC6F3-C001-4AE8-8DFA-2963782E9CE4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9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Mobile Device Risks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device security risks: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Limited physical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Connecting to public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Location tracking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Installing unsecured 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Accessing untrusted content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Bring your own device (BYOD) risks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8AA7B04-7FD5-46F1-818C-B799F49BC58C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39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Limited Physical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mobile device is stolen on average once every 50 seconds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One-third of all laptops stolen in the U.S. go missing from public schools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Consumer-owned laptops are most often in August and September and November and December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Laptop theft is prevalent at airports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Users must guard against shoulder surfing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Strangers who want to view sensitive information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41D7569-29CF-4E17-95F2-DE08A810EAA1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0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Types of Mobile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Optional features that may be found on mobile devices: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Digital camera(s)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Global Positioning System (GPS)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Microphone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Removable storage media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Support for using the device itself as removable storage for another computing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cellular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personal area network interfaces like Bluetooth or near field communications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C4290D7-77C4-4D99-ABFE-5B0EC0FF18CD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05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Limited Physical Security</a:t>
            </a:r>
          </a:p>
          <a:p>
            <a:endParaRPr lang="en-US" altLang="en-US"/>
          </a:p>
          <a:p>
            <a:r>
              <a:rPr lang="en-US" altLang="en-US"/>
              <a:t>Table 10-5  Top five areas for airport laptop theft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0B9EE75-25AC-48D6-A662-E3BE077E08B8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02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Connecting to Public Networks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Many mobile devices use public external networks for Internet access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Attackers can eavesdrop on the data transmissions and view sensitive information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Open networks may be susceptible to man-in-the-middle or replay attacks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58E91E3-67AD-4D69-BF20-32A5ED7098F9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25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Location Tracking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Location services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identify the location of a person carrying a mobile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extensively by social media, navigation systems, weather systems, and other mobile-aware applications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devices using location services are at risk of targeted physical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 can follow user in order to steal the device or inflict harm upon the person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D398F40-BF00-4909-82AD-F17F49F2DEFC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40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Installing Unsecured Applications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devices are designed to easily locate, acquire, and install apps from a variety of sources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Many apps do not include security features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OSs have different levels of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Apple iOS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closed and proprietary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More difficult for attackers to create an app that could compromise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its App Store as the sole source for distributing apps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6502B3E-E152-4E80-A5A5-904C15861674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6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Installing Unsecured Applications</a:t>
            </a:r>
          </a:p>
          <a:p>
            <a:endParaRPr lang="en-US" altLang="en-US"/>
          </a:p>
          <a:p>
            <a:r>
              <a:rPr lang="en-US" altLang="en-US"/>
              <a:t>Apple iOS (cont’d)</a:t>
            </a:r>
          </a:p>
          <a:p>
            <a:pPr lvl="1"/>
            <a:r>
              <a:rPr lang="en-US" altLang="en-US"/>
              <a:t>A recent study compared the top 200 iOS and Android apps</a:t>
            </a:r>
          </a:p>
          <a:p>
            <a:pPr lvl="2"/>
            <a:r>
              <a:rPr lang="en-US" altLang="en-US"/>
              <a:t>Found that iOS apps exhibited a greater percentage of risky behaviors than Android apps</a:t>
            </a:r>
          </a:p>
          <a:p>
            <a:endParaRPr lang="en-US" altLang="en-US"/>
          </a:p>
          <a:p>
            <a:r>
              <a:rPr lang="en-US" altLang="en-US"/>
              <a:t>Table 10-6  Apple iOS apps risky behavior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3CC4FC3-AFB7-4987-AD77-F55B4CCFB890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36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11/2  1PM </a:t>
            </a:r>
          </a:p>
          <a:p>
            <a:pPr>
              <a:defRPr/>
            </a:pPr>
            <a:r>
              <a:rPr lang="en-US" altLang="en-US" dirty="0"/>
              <a:t>Installing Unsecured Applications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Google Android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Not proprietary and open for anyone to use or modify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Apps can be downloaded from the Google Play store or from an unofficial third-party website (sideloading)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This makes Android apps highly risky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malicious apps are designed to trick users into downloading costly services or may steal user data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F295605-E2C8-4E5E-80E1-B73A3B7D6621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35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End of class 10 AM 3/15/17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Accessing </a:t>
            </a:r>
            <a:r>
              <a:rPr lang="en-US" altLang="en-US" dirty="0"/>
              <a:t>Untrusted Content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Quick Response (QR) codes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matrix or two-dimensional barcode which can be read by an imaging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Applications for these codes include: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Product tracking, item identification, time tracking, document management, and general marketing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attacker can create an advertisement listing a reputable website but include a QR code that contains a malicious URL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Code directs a user’s browser to the attacker’s imposter website or to a site that downloads malware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0E9D4D4-4030-4D51-9EE1-AACDEF5BAF40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25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End of class</a:t>
            </a:r>
            <a:r>
              <a:rPr lang="en-US" altLang="en-US" baseline="0" dirty="0"/>
              <a:t> 11 AM 11/2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Bring Your Own Device (BYOD) Risks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Bring Your Own Device (BYOD)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users to use their own personal mobile device for business or organizational purposes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Risks associated with BYOD: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Users may erase the installed built-in limitations on their smartphone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Often shared with family members and friends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Technical support staff may have to support hundreds of different mobile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If an employee is let go, it may be difficult to erase any corporate data from personal mobile device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1AF73CD-5B82-44A6-A57A-DA97FA0C0828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83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Securing Mobile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Steps to securing mobile devices: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Initial setup of the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Its ongoing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Deal with theft or loss of the device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1CFF986-16D6-4DA3-9FB6-B18F92055F9C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9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Setup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Disable Unused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important to disable unused features and turn off those that do not support the business use of the 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Should disable Bluetooth wireless data communication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 order to prevent bluejacking and bluesnarfing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Enable Lock Screen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Lock screen prevents device from being used until the user enters the correct passcode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Set screen to lock after a period of inactivity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519664B-B26C-444B-846D-5F8D4F8F26B8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1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Portable Computers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Portable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Have similar hardware and run the same OS and application software found on a desktop computer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Primary difference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Portable computers are smaller self-contained devices that can easily be transported from one location to another while operating on battery power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Laptop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Regarded as the earliest portable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Have multiple hardware ports and may accommodate limited hardware upgrades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A29D857-FEF7-45E1-ABA6-546EE9F45FA5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88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Setup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Enable Lock Screen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After a specific number of failed attempts to enter a passcode, additional security protections will occur: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Extend lockout period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Reset to factory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devices have different options for the type of passcode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popular option is to draw or swipe a specific pattern connecting dots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Least effective code is a short PIN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01F6789-9CFD-4B3B-988C-A26CDA9F3BAC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32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Device Setup</a:t>
            </a:r>
          </a:p>
          <a:p>
            <a:endParaRPr lang="en-US" altLang="en-US"/>
          </a:p>
          <a:p>
            <a:r>
              <a:rPr lang="en-US" altLang="en-US"/>
              <a:t>Table 10-7  Most Common PINs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21B5447-0E22-46CE-98D3-FA431CE28650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13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Setup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Neither iOS or Android provide native cryptography, so third-party apps must be installed to provide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encryption options: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Full device 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Separating data storage into containers and encrypt only the sensitive data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A5053BA-7E25-40CA-BFFB-1CE8C35AC052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12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End of class 11/2/16  10 AM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Control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key to securing mobile devices is to control access to the device and its data by limiting who is authorized to use the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 a higher corporate level decisions must be made on who can access the data before it is downloaded onto a mobile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Many organizations are beginning to focus their efforts on the </a:t>
            </a:r>
            <a:r>
              <a:rPr lang="en-US" altLang="en-US" i="1" dirty="0"/>
              <a:t>data</a:t>
            </a:r>
            <a:r>
              <a:rPr lang="en-US" altLang="en-US" dirty="0"/>
              <a:t> instead of just the </a:t>
            </a:r>
            <a:r>
              <a:rPr lang="en-US" altLang="en-US" i="1" dirty="0"/>
              <a:t>device </a:t>
            </a:r>
            <a:r>
              <a:rPr lang="en-US" altLang="en-US" dirty="0"/>
              <a:t>by extending data loss prevention to mobile devices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013FC98-22B8-47DD-B90A-31BBC37854D1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7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and App Management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Device Management (MDM)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Tools that allow a device to be managed remotely by an organization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Usually involve: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server component that sends out management commands to mobile devices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client component to receive and implement the management commands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administrator can perform over the air (OTA) updates or configuration changes to one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59427E1-9CF2-4A56-AC3F-E8804490991D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56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and App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 features that MDM tools provide: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Rapidly enroll new mobile devices (on-boarding) and quickly remove devices (off-boarding)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Apply or modify default device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Enforce encryption settings, antivirus updates, and patch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Display an acceptable use policy that requires consent before allowing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Configure email, calendar, contacts, Wi-Fi, and VPN profiles OTA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Discover devices accessing enterprise systems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58847E3-9A28-4478-ADA0-A07E6A2D4CCD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99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and App Management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 features that MDM tools provide (cont’d):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Approve or quarantine new mobile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Distribute and manage public and corporate apps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Securely share and update documents and corporate policies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Detect and restrict jailbroken and rotted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Selectively erase corporate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Facilitate asset tracking and inventory control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2E5CE10-0119-4819-91C0-8EAC1C4A53CE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33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and App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Mobile Application Management (MAM)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Also called application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Tools and services responsible for distributing and controlling access to apps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Initially controlled apps through app wrapping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Sets up a “dynamic” library of software routines and adds to an existing program to restrict parts of an app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Using a MAM originally required the use of an MDM as well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Newer versions of mobile OSs have MAM incorporated into the software itself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C0BB78F-4582-4DC2-A23E-BC4A4890E3DB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58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Device Loss or Theft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 reduce the risk of theft or loss: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Keep the mobile device out of sight when traveling in a high-risk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Always maintain awareness of your surroundings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When holding the device, use both hands to make it difficult for a thief to snatch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 not use the device on escalators or near train doors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If a device is lost or stolen, it may be necessary to perform a </a:t>
            </a:r>
            <a:r>
              <a:rPr lang="en-US" altLang="en-US" b="1" dirty="0"/>
              <a:t>remote wiping</a:t>
            </a:r>
            <a:r>
              <a:rPr lang="en-US" altLang="en-US" dirty="0"/>
              <a:t>, which erases sensitive data stored on the device</a:t>
            </a:r>
            <a:endParaRPr lang="en-US" altLang="en-US" b="1" dirty="0"/>
          </a:p>
          <a:p>
            <a:pPr>
              <a:defRPr/>
            </a:pPr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FC0C947-2D7A-44CC-8DD9-2605D3FC19C9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20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Device Loss or Theft</a:t>
            </a:r>
          </a:p>
          <a:p>
            <a:endParaRPr lang="en-US" altLang="en-US"/>
          </a:p>
          <a:p>
            <a:r>
              <a:rPr lang="en-US" altLang="en-US"/>
              <a:t>Table 10-8  Security features for locating lost or stolen mobile devices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0A4FEBA-E29D-47AF-B01F-0EEC60C8128A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Portable Computers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Notebook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smaller version of a laptop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Typically weigh less than laptops and are small enough to fit inside a briefcase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Designed to include only basic, frequently used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Have a limited number of hardware ports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 not include optical drives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Often cannot be upgraded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6DC5251-2A72-471B-89A4-52B91D1A3CE8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49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Mobile Device App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Apps on the device should be secured also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Apps can require that the user provide authentication (such as a passcode) before access is granted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MDMs can support: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Application whitelisting </a:t>
            </a:r>
            <a:r>
              <a:rPr lang="en-US" dirty="0"/>
              <a:t>- ensures that only preapproved apps can run on the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Geo-fencing</a:t>
            </a:r>
            <a:r>
              <a:rPr lang="en-US" dirty="0"/>
              <a:t> - uses the device’s GPS to define geographical boundaries where the app can be used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Credential management </a:t>
            </a:r>
            <a:r>
              <a:rPr lang="en-US" dirty="0"/>
              <a:t>- stores authentication information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7CFC2BF-5F82-4A69-BBAD-407DE3539F73}" type="slidenum">
              <a:rPr lang="en-US" altLang="en-US" sz="120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45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BYOD Security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Benefits of BYOD for companies: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Management flexibility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Less oversight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Increased employee 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Simplified IT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Reduced internal service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MDMs and MAMs are important in managing BYOD devices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EDCE871-4659-411F-881A-01AF4BA07F90}" type="slidenum">
              <a:rPr lang="en-US" altLang="en-US" sz="120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6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Portable Computers</a:t>
            </a:r>
          </a:p>
          <a:p>
            <a:endParaRPr lang="en-US" altLang="en-US"/>
          </a:p>
          <a:p>
            <a:r>
              <a:rPr lang="en-US" altLang="en-US"/>
              <a:t>Table 10-1  Laptop vs. notebook computers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6B02750-6E2D-4B1C-A12A-2CDEBA8BC9CC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2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10 AM  10</a:t>
            </a:r>
            <a:r>
              <a:rPr lang="en-US" altLang="en-US"/>
              <a:t>/31 11 AM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Portable Computers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Subnotebook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Sometimes called an </a:t>
            </a:r>
            <a:r>
              <a:rPr lang="en-US" altLang="en-US" i="1" dirty="0"/>
              <a:t>ultrabook</a:t>
            </a:r>
            <a:r>
              <a:rPr lang="en-US" altLang="en-US" dirty="0"/>
              <a:t> (Intel/Windows) or </a:t>
            </a:r>
            <a:r>
              <a:rPr lang="en-US" altLang="en-US" i="1" dirty="0"/>
              <a:t>air</a:t>
            </a:r>
            <a:r>
              <a:rPr lang="en-US" altLang="en-US" dirty="0"/>
              <a:t> (Apple)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Smaller than notebooks and use low-power processors and solid state drives (SSDs)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Generally have a high-definition multimedia interface (HDMI) port and a limited number of USB hardware ports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BD89D59-122A-4A0C-8855-EE4E55C9C3DB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8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Portable Computers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Web-based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Contains a limited version of the Linux OS and a web browser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Has an integrated media player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Designed to be used primarily while connected to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 traditional applications can be installed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 user files are stored locally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Accesses web apps and saves user files on the Internet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7E467E8-2D43-43C6-83A7-37B6400E83A2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5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Tablets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Tablets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Portable computing devices generally larger than smartphones and smaller than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Generally lack a built-in keyboard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Rely on a touch screen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Primary display device with limited user input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popular OSs for tablets are Apple iOS, Google Android, and Microsoft Windows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5AB3945-CA56-4132-86F1-4A3F28414F22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5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Smartphones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Smartphone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Has all the tools that a feature phone has but also includes an OS that allows it to run apps and access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feature phone </a:t>
            </a:r>
            <a:r>
              <a:rPr lang="en-US" altLang="en-US" dirty="0"/>
              <a:t>is a traditional cellular phone with limited features, such as camera, MP3 music player, and the ability to send and receive </a:t>
            </a:r>
            <a:r>
              <a:rPr lang="en-US" altLang="en-US" i="1" dirty="0"/>
              <a:t>short message service (SMS)</a:t>
            </a:r>
            <a:r>
              <a:rPr lang="en-US" altLang="en-US" dirty="0"/>
              <a:t> text messages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Considered handheld personal computers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Because of their ability to run apps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CA67081-FDB4-4DF8-8BEE-BECE033530B8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2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4D261F8-C63F-44E5-951D-7B8CCD333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6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27173-42C6-4B6C-AB58-62F8C6F5D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5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100CE-B76A-44A3-8D10-CFF6FA88E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3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130A4-A51E-40A1-B4FB-772AF1FF3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61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711DE-CFE8-4027-8848-85CC7CC50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06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4CFC5-2D8E-43B4-AEE5-A3EDBA5EE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20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493B9-3DD4-4E5E-A2B7-763B50485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094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6B57F-2F56-4D4A-B881-EF206FD13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17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B9A5F-6D84-4723-8B25-18072B402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046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7E2CC-4ABA-483D-9FF4-E0F3EF24C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21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EA96E-8B7E-4F23-B33E-92D60EB096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1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24600"/>
            <a:ext cx="457200" cy="381000"/>
          </a:xfrm>
        </p:spPr>
        <p:txBody>
          <a:bodyPr/>
          <a:lstStyle>
            <a:lvl1pPr>
              <a:defRPr sz="1400"/>
            </a:lvl1pPr>
          </a:lstStyle>
          <a:p>
            <a:fld id="{A0194487-590D-4517-BF05-420521EB5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38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42DFE-B529-4065-8130-28ECC63C1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80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6859D-E092-4878-AFA7-9E9A87B1A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49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29F5-A52C-437E-BCEC-6E561106A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0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05223-B514-455E-8CB3-241399E1D5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3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02F4E-092E-4643-B30E-4509E70F6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2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FCF8F-5050-44F9-A2E9-84FAAD1BA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4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225D6-A4BF-4570-BBED-F2FEC3AD72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8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4FA13-5FE8-4B96-8FE0-2363D0BB8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0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6C09D-043D-4C6A-A9FB-181006C1F2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1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4379D-11B2-468D-9208-B5A7932DA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7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F670FF73-1C1F-4C20-959E-530256B072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7FA764CF-7B64-4F9A-90DB-EECDF58562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Mobile Devices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Characteristics of mobile devices:</a:t>
            </a:r>
          </a:p>
          <a:p>
            <a:pPr lvl="1"/>
            <a:r>
              <a:rPr lang="en-US" altLang="en-US" dirty="0"/>
              <a:t>Small form factor</a:t>
            </a:r>
          </a:p>
          <a:p>
            <a:pPr lvl="1"/>
            <a:r>
              <a:rPr lang="en-US" altLang="en-US" dirty="0"/>
              <a:t>Wireless data </a:t>
            </a:r>
            <a:r>
              <a:rPr lang="en-US" altLang="en-US" dirty="0" err="1"/>
              <a:t>NIC</a:t>
            </a:r>
            <a:r>
              <a:rPr lang="en-US" altLang="en-US" dirty="0"/>
              <a:t> for accessing the Internet</a:t>
            </a:r>
          </a:p>
          <a:p>
            <a:pPr lvl="1"/>
            <a:r>
              <a:rPr lang="en-US" altLang="en-US" dirty="0"/>
              <a:t>Mobile OS</a:t>
            </a:r>
          </a:p>
          <a:p>
            <a:pPr lvl="1"/>
            <a:r>
              <a:rPr lang="en-US" altLang="en-US" dirty="0"/>
              <a:t>Apps acquired through different means, </a:t>
            </a:r>
          </a:p>
          <a:p>
            <a:pPr lvl="2"/>
            <a:r>
              <a:rPr lang="en-US" altLang="en-US" dirty="0"/>
              <a:t>downloaded from the Web </a:t>
            </a:r>
          </a:p>
          <a:p>
            <a:pPr lvl="2"/>
            <a:r>
              <a:rPr lang="en-US" altLang="en-US" dirty="0"/>
              <a:t>provided by the wireless data carrier</a:t>
            </a:r>
          </a:p>
          <a:p>
            <a:pPr lvl="1"/>
            <a:r>
              <a:rPr lang="en-US" altLang="en-US" dirty="0"/>
              <a:t>Data synchronization possible with separate computer or remote servers</a:t>
            </a:r>
          </a:p>
          <a:p>
            <a:pPr lvl="1"/>
            <a:r>
              <a:rPr lang="en-US" altLang="en-US" dirty="0"/>
              <a:t>Local non-removable data storage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2B770-D3FA-4F32-9699-4D037C727A9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Smartphones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CFA650-B4AF-4024-AEED-509E1E134F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8437" name="Picture 2" descr="Smartphone vs. feature phone worldwide market share" title="Table 10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2057400"/>
            <a:ext cx="7708900" cy="25749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Wearable Technology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Wearable technology</a:t>
            </a:r>
          </a:p>
          <a:p>
            <a:pPr lvl="1"/>
            <a:r>
              <a:rPr lang="en-US" altLang="en-US" dirty="0"/>
              <a:t>Devices that can be worn by the user instead of carried</a:t>
            </a:r>
          </a:p>
          <a:p>
            <a:r>
              <a:rPr lang="en-US" altLang="en-US" dirty="0"/>
              <a:t>Examples of wearable technology:</a:t>
            </a:r>
          </a:p>
          <a:p>
            <a:pPr lvl="1"/>
            <a:r>
              <a:rPr lang="en-US" altLang="en-US" dirty="0"/>
              <a:t>Optical head-mounted display</a:t>
            </a:r>
          </a:p>
          <a:p>
            <a:pPr lvl="2"/>
            <a:r>
              <a:rPr lang="en-US" altLang="en-US" dirty="0"/>
              <a:t>“Google Glass” can be activated in response to a user’s voice commands</a:t>
            </a:r>
          </a:p>
          <a:p>
            <a:pPr lvl="1"/>
            <a:r>
              <a:rPr lang="en-US" altLang="en-US" dirty="0"/>
              <a:t>Smart watch</a:t>
            </a:r>
          </a:p>
          <a:p>
            <a:pPr lvl="2"/>
            <a:r>
              <a:rPr lang="en-US" altLang="en-US" dirty="0"/>
              <a:t>Can serve as an accessory to a smartphone to view messages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AE3162-0AF8-4F1F-B619-0E56521C17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Wearable Technology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D0A0F6-BFE6-46E3-A8CC-BBC3FB1B52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0485" name="Picture 2" descr="Google Glass" title="Figure 10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676400"/>
            <a:ext cx="3740150" cy="41354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077200" cy="1143000"/>
          </a:xfrm>
        </p:spPr>
        <p:txBody>
          <a:bodyPr/>
          <a:lstStyle/>
          <a:p>
            <a:r>
              <a:rPr lang="en-US" altLang="en-US" dirty="0"/>
              <a:t>Legacy Devices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4572000"/>
          </a:xfrm>
        </p:spPr>
        <p:txBody>
          <a:bodyPr/>
          <a:lstStyle/>
          <a:p>
            <a:r>
              <a:rPr lang="en-US" altLang="en-US" dirty="0"/>
              <a:t>Several mobile devices are no longer widely in use</a:t>
            </a:r>
          </a:p>
          <a:p>
            <a:r>
              <a:rPr lang="en-US" altLang="en-US" dirty="0"/>
              <a:t>Personal digital assistant (PDA)</a:t>
            </a:r>
          </a:p>
          <a:p>
            <a:pPr lvl="1"/>
            <a:r>
              <a:rPr lang="en-US" altLang="en-US" dirty="0"/>
              <a:t>Intended to replace paper systems</a:t>
            </a:r>
          </a:p>
          <a:p>
            <a:pPr lvl="1"/>
            <a:r>
              <a:rPr lang="en-US" altLang="en-US" dirty="0"/>
              <a:t>Often included: </a:t>
            </a:r>
          </a:p>
          <a:p>
            <a:pPr lvl="2"/>
            <a:r>
              <a:rPr lang="en-US" altLang="en-US" dirty="0"/>
              <a:t>an appointment calendar, address book, “to-do” list, calculator, and notepad</a:t>
            </a:r>
          </a:p>
          <a:p>
            <a:pPr lvl="1"/>
            <a:r>
              <a:rPr lang="en-US" altLang="en-US" dirty="0"/>
              <a:t>Replaced by smartphones</a:t>
            </a:r>
          </a:p>
          <a:p>
            <a:r>
              <a:rPr lang="en-US" altLang="en-US" dirty="0"/>
              <a:t>Netbook</a:t>
            </a:r>
          </a:p>
          <a:p>
            <a:pPr lvl="1"/>
            <a:r>
              <a:rPr lang="en-US" altLang="en-US" dirty="0"/>
              <a:t>Small, inexpensive, and lightweight computer</a:t>
            </a:r>
          </a:p>
          <a:p>
            <a:pPr lvl="1"/>
            <a:r>
              <a:rPr lang="en-US" altLang="en-US" dirty="0"/>
              <a:t>Small screen</a:t>
            </a:r>
          </a:p>
          <a:p>
            <a:pPr lvl="1"/>
            <a:r>
              <a:rPr lang="en-US" altLang="en-US" dirty="0"/>
              <a:t>Could not be upgraded</a:t>
            </a:r>
          </a:p>
          <a:p>
            <a:pPr lvl="1"/>
            <a:r>
              <a:rPr lang="en-US" altLang="en-US" dirty="0"/>
              <a:t>Lost popularity with introduction of tablet computers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761516-D938-4B01-81F9-B0E6FCCB2D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dirty="0"/>
              <a:t>Mobile Device Removable Storage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4572000"/>
          </a:xfrm>
        </p:spPr>
        <p:txBody>
          <a:bodyPr/>
          <a:lstStyle/>
          <a:p>
            <a:r>
              <a:rPr lang="en-US" altLang="en-US" dirty="0"/>
              <a:t>Mobile devices</a:t>
            </a:r>
          </a:p>
          <a:p>
            <a:pPr lvl="1"/>
            <a:r>
              <a:rPr lang="en-US" altLang="en-US" dirty="0"/>
              <a:t>Use flash memory for permanent storage</a:t>
            </a:r>
          </a:p>
          <a:p>
            <a:pPr lvl="1"/>
            <a:r>
              <a:rPr lang="en-US" altLang="en-US" dirty="0"/>
              <a:t>Can be electrically erased and reused</a:t>
            </a:r>
          </a:p>
          <a:p>
            <a:pPr lvl="1"/>
            <a:r>
              <a:rPr lang="en-US" altLang="en-US" dirty="0"/>
              <a:t>Most devices also support removable data storage, which includes:</a:t>
            </a:r>
          </a:p>
          <a:p>
            <a:pPr lvl="2"/>
            <a:r>
              <a:rPr lang="en-US" altLang="en-US" dirty="0"/>
              <a:t>Large form factor and small form factor storage</a:t>
            </a:r>
          </a:p>
          <a:p>
            <a:r>
              <a:rPr lang="en-US" altLang="en-US" dirty="0"/>
              <a:t>Large Form Factor Storage</a:t>
            </a:r>
          </a:p>
          <a:p>
            <a:pPr lvl="1"/>
            <a:r>
              <a:rPr lang="en-US" altLang="en-US" dirty="0"/>
              <a:t>Credit card-sized slides into a slot on computer</a:t>
            </a:r>
          </a:p>
          <a:p>
            <a:pPr lvl="1"/>
            <a:r>
              <a:rPr lang="en-US" altLang="en-US" dirty="0"/>
              <a:t>Originally known as PCMCIA cards and later name was changed to </a:t>
            </a:r>
            <a:r>
              <a:rPr lang="en-US" altLang="en-US" i="1" dirty="0"/>
              <a:t>PC Card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593E1-E56B-4F76-BFED-B5FD082AA9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5266322"/>
            <a:ext cx="209550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077200" cy="1143000"/>
          </a:xfrm>
        </p:spPr>
        <p:txBody>
          <a:bodyPr/>
          <a:lstStyle/>
          <a:p>
            <a:r>
              <a:rPr lang="en-US" altLang="en-US" dirty="0"/>
              <a:t>Mobile Device Removable Storage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4572000"/>
          </a:xfrm>
        </p:spPr>
        <p:txBody>
          <a:bodyPr/>
          <a:lstStyle/>
          <a:p>
            <a:r>
              <a:rPr lang="en-US" altLang="en-US" dirty="0"/>
              <a:t>The PC Card standard defines three form factors for three types of PC Cards</a:t>
            </a:r>
          </a:p>
          <a:p>
            <a:pPr lvl="1"/>
            <a:r>
              <a:rPr lang="en-US" altLang="en-US" dirty="0"/>
              <a:t>Cards differ only in their thickness</a:t>
            </a:r>
          </a:p>
          <a:p>
            <a:pPr lvl="1"/>
            <a:r>
              <a:rPr lang="en-US" altLang="en-US" dirty="0"/>
              <a:t>See Table 10-3 for comparisons of the three types</a:t>
            </a:r>
          </a:p>
          <a:p>
            <a:r>
              <a:rPr lang="en-US" altLang="en-US" dirty="0" err="1"/>
              <a:t>CardBus</a:t>
            </a:r>
            <a:endParaRPr lang="en-US" altLang="en-US" dirty="0"/>
          </a:p>
          <a:p>
            <a:pPr lvl="1"/>
            <a:r>
              <a:rPr lang="en-US" altLang="en-US" dirty="0"/>
              <a:t>Enhanced type of PC Card includes a bus mastering feature</a:t>
            </a:r>
          </a:p>
          <a:p>
            <a:r>
              <a:rPr lang="en-US" altLang="en-US" dirty="0"/>
              <a:t>Being replaced by </a:t>
            </a:r>
            <a:r>
              <a:rPr lang="en-US" altLang="en-US" i="1" dirty="0" err="1"/>
              <a:t>ExpressCard</a:t>
            </a:r>
            <a:r>
              <a:rPr lang="en-US" altLang="en-US" i="1" dirty="0"/>
              <a:t> </a:t>
            </a:r>
            <a:r>
              <a:rPr lang="en-US" altLang="en-US" dirty="0"/>
              <a:t>technology</a:t>
            </a:r>
          </a:p>
          <a:p>
            <a:pPr lvl="1"/>
            <a:r>
              <a:rPr lang="en-US" altLang="en-US" dirty="0"/>
              <a:t>Higher-performance expansion in a smaller size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E9191-C53B-49F9-9EEA-B278B9DE01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958195"/>
            <a:ext cx="4267200" cy="189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Device Removable Storage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/>
              <a:t>Small Form Factor Storage</a:t>
            </a:r>
          </a:p>
          <a:p>
            <a:pPr lvl="1"/>
            <a:r>
              <a:rPr lang="en-US" altLang="en-US" dirty="0"/>
              <a:t>CompactFlash(CF) generally used as a mass storage device</a:t>
            </a:r>
          </a:p>
          <a:p>
            <a:pPr lvl="1"/>
            <a:r>
              <a:rPr lang="en-US" altLang="en-US" dirty="0"/>
              <a:t>Secure Digital (SD) card includes four card “families” available in three different form factors with different speed ratings</a:t>
            </a:r>
          </a:p>
          <a:p>
            <a:pPr lvl="2"/>
            <a:r>
              <a:rPr lang="en-US" altLang="en-US" dirty="0"/>
              <a:t>Standard-Capacity (</a:t>
            </a:r>
            <a:r>
              <a:rPr lang="en-US" altLang="en-US" dirty="0" err="1"/>
              <a:t>SDSC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High-Capacity (</a:t>
            </a:r>
            <a:r>
              <a:rPr lang="en-US" altLang="en-US" dirty="0" err="1"/>
              <a:t>SDHC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 err="1"/>
              <a:t>eXtended</a:t>
            </a:r>
            <a:r>
              <a:rPr lang="en-US" altLang="en-US" dirty="0"/>
              <a:t>-Capacity (</a:t>
            </a:r>
            <a:r>
              <a:rPr lang="en-US" altLang="en-US" dirty="0" err="1"/>
              <a:t>SDXC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Secure Digital Input Output (</a:t>
            </a:r>
            <a:r>
              <a:rPr lang="en-US" altLang="en-US" dirty="0" err="1"/>
              <a:t>SDIO</a:t>
            </a:r>
            <a:r>
              <a:rPr lang="en-US" altLang="en-US" dirty="0"/>
              <a:t>)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21430-A927-4FF2-B0C0-71C6A2642D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768642"/>
            <a:ext cx="952500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488" y="4038600"/>
            <a:ext cx="1338262" cy="1774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Device Removable Storage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/>
              <a:t>Three sizes of SD cards:</a:t>
            </a:r>
          </a:p>
          <a:p>
            <a:pPr lvl="1"/>
            <a:r>
              <a:rPr lang="en-US" altLang="en-US" dirty="0"/>
              <a:t>Full SD - typically used in PCs, video cameras, digital cameras, other large electronic devices</a:t>
            </a:r>
          </a:p>
          <a:p>
            <a:pPr lvl="1"/>
            <a:r>
              <a:rPr lang="en-US" altLang="en-US" dirty="0" err="1"/>
              <a:t>miniSD</a:t>
            </a:r>
            <a:r>
              <a:rPr lang="en-US" altLang="en-US" dirty="0"/>
              <a:t> and </a:t>
            </a:r>
            <a:r>
              <a:rPr lang="en-US" altLang="en-US" dirty="0" err="1"/>
              <a:t>microSD</a:t>
            </a:r>
            <a:r>
              <a:rPr lang="en-US" altLang="en-US" dirty="0"/>
              <a:t> - commonly used in smaller devices like smartphones and tablets</a:t>
            </a:r>
          </a:p>
          <a:p>
            <a:r>
              <a:rPr lang="en-US" altLang="en-US" dirty="0"/>
              <a:t>SD speed classes were designed to support video recording</a:t>
            </a:r>
          </a:p>
          <a:p>
            <a:r>
              <a:rPr lang="en-US" altLang="en-US" dirty="0"/>
              <a:t>There are two types of speed classes:</a:t>
            </a:r>
          </a:p>
          <a:p>
            <a:pPr lvl="1"/>
            <a:r>
              <a:rPr lang="en-US" altLang="en-US" dirty="0"/>
              <a:t>Standard and ultra high speed (</a:t>
            </a:r>
            <a:r>
              <a:rPr lang="en-US" altLang="en-US" dirty="0" err="1"/>
              <a:t>UHS</a:t>
            </a:r>
            <a:r>
              <a:rPr lang="en-US" altLang="en-US" dirty="0"/>
              <a:t>)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95D7C-E7AB-448C-846C-ACA690E5C1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Device Risks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Mobile device security risks:</a:t>
            </a:r>
          </a:p>
          <a:p>
            <a:pPr lvl="1"/>
            <a:r>
              <a:rPr lang="en-US" altLang="en-US" dirty="0"/>
              <a:t>Limited physical security</a:t>
            </a:r>
          </a:p>
          <a:p>
            <a:pPr lvl="1"/>
            <a:r>
              <a:rPr lang="en-US" altLang="en-US" dirty="0"/>
              <a:t>Connecting to public networks</a:t>
            </a:r>
          </a:p>
          <a:p>
            <a:pPr lvl="1"/>
            <a:r>
              <a:rPr lang="en-US" altLang="en-US" dirty="0"/>
              <a:t>Location tracking</a:t>
            </a:r>
          </a:p>
          <a:p>
            <a:pPr lvl="1"/>
            <a:r>
              <a:rPr lang="en-US" altLang="en-US" dirty="0"/>
              <a:t>Installing unsecured applications</a:t>
            </a:r>
          </a:p>
          <a:p>
            <a:pPr lvl="1"/>
            <a:r>
              <a:rPr lang="en-US" altLang="en-US" dirty="0"/>
              <a:t>Accessing untrusted content</a:t>
            </a:r>
          </a:p>
          <a:p>
            <a:pPr lvl="1"/>
            <a:r>
              <a:rPr lang="en-US" altLang="en-US" dirty="0"/>
              <a:t>Bring your own device (</a:t>
            </a:r>
            <a:r>
              <a:rPr lang="en-US" altLang="en-US" dirty="0" err="1"/>
              <a:t>BYOD</a:t>
            </a:r>
            <a:r>
              <a:rPr lang="en-US" altLang="en-US" dirty="0"/>
              <a:t>) risks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2C8E8C-6F7A-440F-9B7F-D079D7298A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Limited Physical Security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mobile device is stolen on average once every 50 seconds</a:t>
            </a:r>
          </a:p>
          <a:p>
            <a:r>
              <a:rPr lang="en-US" altLang="en-US" dirty="0"/>
              <a:t>One-third of all laptops stolen in the U.S. go missing from public schools</a:t>
            </a:r>
          </a:p>
          <a:p>
            <a:r>
              <a:rPr lang="en-US" altLang="en-US" dirty="0"/>
              <a:t>Consumer-owned laptops are most often in August and September and November and December</a:t>
            </a:r>
          </a:p>
          <a:p>
            <a:r>
              <a:rPr lang="en-US" altLang="en-US" dirty="0"/>
              <a:t>Laptop theft is prevalent at airports</a:t>
            </a:r>
          </a:p>
          <a:p>
            <a:r>
              <a:rPr lang="en-US" altLang="en-US" dirty="0"/>
              <a:t>Users must guard against shoulder surfing</a:t>
            </a:r>
          </a:p>
          <a:p>
            <a:pPr lvl="1"/>
            <a:r>
              <a:rPr lang="en-US" altLang="en-US" dirty="0"/>
              <a:t>Strangers who want to view sensitive information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93AE6-C634-40FB-8BA5-3F4BB5E5E5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Mobile Devices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/>
              <a:t>Optional features that may be found on mobile devices:</a:t>
            </a:r>
          </a:p>
          <a:p>
            <a:pPr lvl="1"/>
            <a:r>
              <a:rPr lang="en-US" altLang="en-US" dirty="0"/>
              <a:t>Digital camera(s)</a:t>
            </a:r>
          </a:p>
          <a:p>
            <a:pPr lvl="1"/>
            <a:r>
              <a:rPr lang="en-US" altLang="en-US" dirty="0"/>
              <a:t>Global Positioning System (GPS)</a:t>
            </a:r>
          </a:p>
          <a:p>
            <a:pPr lvl="1"/>
            <a:r>
              <a:rPr lang="en-US" altLang="en-US" dirty="0"/>
              <a:t>Microphone</a:t>
            </a:r>
          </a:p>
          <a:p>
            <a:pPr lvl="1"/>
            <a:r>
              <a:rPr lang="en-US" altLang="en-US" dirty="0"/>
              <a:t>Removable storage media</a:t>
            </a:r>
          </a:p>
          <a:p>
            <a:pPr lvl="1"/>
            <a:r>
              <a:rPr lang="en-US" altLang="en-US" dirty="0"/>
              <a:t>Support for using the device as removable storage for another computing device</a:t>
            </a:r>
          </a:p>
          <a:p>
            <a:pPr lvl="1"/>
            <a:r>
              <a:rPr lang="en-US" altLang="en-US" dirty="0"/>
              <a:t>Wireless cellular connection</a:t>
            </a:r>
          </a:p>
          <a:p>
            <a:pPr lvl="1"/>
            <a:r>
              <a:rPr lang="en-US" altLang="en-US" dirty="0"/>
              <a:t>Wireless personal area network interfaces like Bluetooth or NFC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BE9BC9-AE64-43C4-B0CF-9C4B83DC9E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Limited Physical Security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4077E-AB77-4DDE-B39F-0BD604B275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29701" name="Picture 2" descr="Top five areas for airport laptop theft" title="Table 10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438400"/>
            <a:ext cx="7862888" cy="223361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Connecting to Public Networks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mobile devices use public external networks for Internet access</a:t>
            </a:r>
          </a:p>
          <a:p>
            <a:endParaRPr lang="en-US" altLang="en-US" dirty="0"/>
          </a:p>
          <a:p>
            <a:r>
              <a:rPr lang="en-US" altLang="en-US" dirty="0"/>
              <a:t>Attackers can eavesdrop on the data transmissions and view sensitive information</a:t>
            </a:r>
          </a:p>
          <a:p>
            <a:endParaRPr lang="en-US" altLang="en-US" dirty="0"/>
          </a:p>
          <a:p>
            <a:r>
              <a:rPr lang="en-US" altLang="en-US" dirty="0"/>
              <a:t>Open networks may be susceptible to man-in-the-middle or replay attacks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92972-54F8-4526-9E07-4B5935B124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Location Tracking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Location services</a:t>
            </a:r>
          </a:p>
          <a:p>
            <a:pPr lvl="1"/>
            <a:r>
              <a:rPr lang="en-US" altLang="en-US" dirty="0"/>
              <a:t>Can identify the location of a person carrying a mobile device</a:t>
            </a:r>
          </a:p>
          <a:p>
            <a:pPr lvl="1"/>
            <a:r>
              <a:rPr lang="en-US" altLang="en-US" dirty="0"/>
              <a:t>Used extensively by social media, navigation systems, weather systems, and other mobile-aware applications</a:t>
            </a:r>
          </a:p>
          <a:p>
            <a:r>
              <a:rPr lang="en-US" altLang="en-US" dirty="0"/>
              <a:t>Mobile devices using location services are at risk of targeted physical attacks</a:t>
            </a:r>
          </a:p>
          <a:p>
            <a:pPr lvl="1"/>
            <a:r>
              <a:rPr lang="en-US" altLang="en-US" dirty="0"/>
              <a:t>Attacker can follow user in order to steal the device or inflict harm upon the person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558B9-AF77-4F02-B66C-BA020928AC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Unsecured Applications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Mobile devices are designed to easily locate, acquire, and install apps from a variety of sources</a:t>
            </a:r>
          </a:p>
          <a:p>
            <a:r>
              <a:rPr lang="en-US" altLang="en-US" dirty="0"/>
              <a:t>Many apps do not include security features</a:t>
            </a:r>
          </a:p>
          <a:p>
            <a:r>
              <a:rPr lang="en-US" altLang="en-US" dirty="0"/>
              <a:t>Mobile </a:t>
            </a:r>
            <a:r>
              <a:rPr lang="en-US" altLang="en-US" dirty="0" err="1"/>
              <a:t>OSs</a:t>
            </a:r>
            <a:r>
              <a:rPr lang="en-US" altLang="en-US" dirty="0"/>
              <a:t> have different levels of security</a:t>
            </a:r>
          </a:p>
          <a:p>
            <a:r>
              <a:rPr lang="en-US" altLang="en-US" dirty="0"/>
              <a:t>Apple </a:t>
            </a:r>
            <a:r>
              <a:rPr lang="en-US" altLang="en-US" dirty="0" err="1"/>
              <a:t>iOS</a:t>
            </a:r>
            <a:endParaRPr lang="en-US" altLang="en-US" dirty="0"/>
          </a:p>
          <a:p>
            <a:pPr lvl="1"/>
            <a:r>
              <a:rPr lang="en-US" altLang="en-US" dirty="0"/>
              <a:t>A closed and proprietary architecture</a:t>
            </a:r>
          </a:p>
          <a:p>
            <a:pPr lvl="1"/>
            <a:r>
              <a:rPr lang="en-US" altLang="en-US" dirty="0"/>
              <a:t>More difficult for attackers to create an app that could compromise it</a:t>
            </a:r>
          </a:p>
          <a:p>
            <a:pPr lvl="1"/>
            <a:r>
              <a:rPr lang="en-US" altLang="en-US" dirty="0"/>
              <a:t>Uses its App Store as the sole source for distributing apps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615FF-0789-4FA2-A780-DF97E6B6DB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Unsecured Applications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Apple </a:t>
            </a:r>
            <a:r>
              <a:rPr lang="en-US" altLang="en-US" dirty="0" err="1"/>
              <a:t>iOS</a:t>
            </a:r>
            <a:r>
              <a:rPr lang="en-US" altLang="en-US" dirty="0"/>
              <a:t> (cont’d)</a:t>
            </a:r>
          </a:p>
          <a:p>
            <a:pPr lvl="1"/>
            <a:r>
              <a:rPr lang="en-US" altLang="en-US" dirty="0"/>
              <a:t>A recent study compared the top 200 </a:t>
            </a:r>
            <a:r>
              <a:rPr lang="en-US" altLang="en-US" dirty="0" err="1"/>
              <a:t>iOS</a:t>
            </a:r>
            <a:r>
              <a:rPr lang="en-US" altLang="en-US" dirty="0"/>
              <a:t> and Android apps</a:t>
            </a:r>
          </a:p>
          <a:p>
            <a:pPr lvl="2"/>
            <a:r>
              <a:rPr lang="en-US" altLang="en-US" dirty="0"/>
              <a:t>Found that </a:t>
            </a:r>
            <a:r>
              <a:rPr lang="en-US" altLang="en-US" dirty="0" err="1"/>
              <a:t>iOS</a:t>
            </a:r>
            <a:r>
              <a:rPr lang="en-US" altLang="en-US" dirty="0"/>
              <a:t> apps exhibited a greater percentage of risky behaviors than Android apps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7F121-9162-4CA0-B131-01963EC443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33798" name="Picture 2" descr="Apple iOS apps risky behavior" title="Table 10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4263" y="3886200"/>
            <a:ext cx="670401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Unsecured Applications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Google Android</a:t>
            </a:r>
          </a:p>
          <a:p>
            <a:pPr lvl="1"/>
            <a:r>
              <a:rPr lang="en-US" altLang="en-US" dirty="0"/>
              <a:t>Not proprietary and open for anyone to use or modify</a:t>
            </a:r>
          </a:p>
          <a:p>
            <a:pPr lvl="1"/>
            <a:r>
              <a:rPr lang="en-US" altLang="en-US" dirty="0"/>
              <a:t>Apps downloaded from Google Play store or from unofficial third-party websites</a:t>
            </a:r>
          </a:p>
          <a:p>
            <a:pPr lvl="1"/>
            <a:r>
              <a:rPr lang="en-US" altLang="en-US" dirty="0"/>
              <a:t>This makes Android apps highly risky</a:t>
            </a:r>
          </a:p>
          <a:p>
            <a:pPr lvl="1"/>
            <a:r>
              <a:rPr lang="en-US" altLang="en-US" dirty="0"/>
              <a:t>Most malicious apps designed to trick users into downloading costly services or steal user data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1E143-9820-43F1-A966-5DB3FAF861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Untrusted Content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Quick Response (</a:t>
            </a:r>
            <a:r>
              <a:rPr lang="en-US" altLang="en-US" dirty="0" err="1"/>
              <a:t>QR</a:t>
            </a:r>
            <a:r>
              <a:rPr lang="en-US" altLang="en-US" dirty="0"/>
              <a:t>) codes</a:t>
            </a:r>
          </a:p>
          <a:p>
            <a:pPr lvl="1"/>
            <a:r>
              <a:rPr lang="en-US" altLang="en-US" dirty="0"/>
              <a:t>A matrix or two-dimensional barcode </a:t>
            </a:r>
          </a:p>
          <a:p>
            <a:pPr lvl="2"/>
            <a:r>
              <a:rPr lang="en-US" altLang="en-US" dirty="0"/>
              <a:t>can be read by an imaging device</a:t>
            </a:r>
          </a:p>
          <a:p>
            <a:pPr lvl="1"/>
            <a:r>
              <a:rPr lang="en-US" altLang="en-US" dirty="0"/>
              <a:t>Applications for these codes include:</a:t>
            </a:r>
          </a:p>
          <a:p>
            <a:pPr lvl="2"/>
            <a:r>
              <a:rPr lang="en-US" altLang="en-US" dirty="0"/>
              <a:t>Product tracking, item identification, time tracking, document management, and general marketing</a:t>
            </a:r>
          </a:p>
          <a:p>
            <a:pPr lvl="1"/>
            <a:r>
              <a:rPr lang="en-US" altLang="en-US" dirty="0"/>
              <a:t>Attacker can create an ad listing a reputable website but </a:t>
            </a:r>
            <a:r>
              <a:rPr lang="en-US" altLang="en-US" dirty="0" err="1"/>
              <a:t>QR</a:t>
            </a:r>
            <a:r>
              <a:rPr lang="en-US" altLang="en-US" dirty="0"/>
              <a:t> code that contains a malicious URL</a:t>
            </a:r>
          </a:p>
          <a:p>
            <a:pPr lvl="2"/>
            <a:r>
              <a:rPr lang="en-US" altLang="en-US" dirty="0"/>
              <a:t>Code directs a user’s browser to attacker’s website or a site that downloads malware</a:t>
            </a:r>
          </a:p>
          <a:p>
            <a:pPr lvl="2"/>
            <a:endParaRPr lang="en-US" altLang="en-US" dirty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0203E-09AA-4DED-ACA6-545295E21F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Bring Your Own Device (BYOD) Risks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Bring Your Own Device (</a:t>
            </a:r>
            <a:r>
              <a:rPr lang="en-US" altLang="en-US" dirty="0" err="1"/>
              <a:t>BYOD</a:t>
            </a:r>
            <a:r>
              <a:rPr lang="en-US" altLang="en-US" dirty="0"/>
              <a:t>) policy</a:t>
            </a:r>
          </a:p>
          <a:p>
            <a:pPr lvl="1"/>
            <a:r>
              <a:rPr lang="en-US" altLang="en-US" dirty="0"/>
              <a:t>Allows users to use own mobile device for business or organizational purposes</a:t>
            </a:r>
          </a:p>
          <a:p>
            <a:r>
              <a:rPr lang="en-US" altLang="en-US" dirty="0"/>
              <a:t>Risks associated with </a:t>
            </a:r>
            <a:r>
              <a:rPr lang="en-US" altLang="en-US" dirty="0" err="1"/>
              <a:t>BYOD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Users may erase the installed/built-in limitations on their smartphone</a:t>
            </a:r>
          </a:p>
          <a:p>
            <a:pPr lvl="1"/>
            <a:r>
              <a:rPr lang="en-US" altLang="en-US" dirty="0"/>
              <a:t>Often shared with family members and friends</a:t>
            </a:r>
          </a:p>
          <a:p>
            <a:pPr lvl="1"/>
            <a:r>
              <a:rPr lang="en-US" altLang="en-US" dirty="0"/>
              <a:t>Technical support staff has to support hundreds of different mobile devices</a:t>
            </a:r>
          </a:p>
          <a:p>
            <a:pPr lvl="1"/>
            <a:r>
              <a:rPr lang="en-US" altLang="en-US" dirty="0"/>
              <a:t>If an employee is let go, difficult to erase any corporate data from personal mobile device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FFB41-7052-464F-8469-BAD635CBB7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Mobile Devices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Steps to securing mobile devices:</a:t>
            </a:r>
          </a:p>
          <a:p>
            <a:pPr lvl="1"/>
            <a:r>
              <a:rPr lang="en-US" altLang="en-US" dirty="0"/>
              <a:t>Initial setup of the device</a:t>
            </a:r>
          </a:p>
          <a:p>
            <a:pPr lvl="1"/>
            <a:r>
              <a:rPr lang="en-US" altLang="en-US" dirty="0"/>
              <a:t>Its ongoing management</a:t>
            </a:r>
          </a:p>
          <a:p>
            <a:pPr lvl="1"/>
            <a:r>
              <a:rPr lang="en-US" altLang="en-US" dirty="0"/>
              <a:t>Deal with theft or loss of the device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3964A-B601-4B2B-B34E-84B0E7A854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Setup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Disable Unused Features</a:t>
            </a:r>
          </a:p>
          <a:p>
            <a:pPr lvl="1"/>
            <a:r>
              <a:rPr lang="en-US" altLang="en-US" dirty="0"/>
              <a:t>Disable unused features and turn off those that do not support the business use of the phone</a:t>
            </a:r>
          </a:p>
          <a:p>
            <a:pPr lvl="1"/>
            <a:r>
              <a:rPr lang="en-US" altLang="en-US" dirty="0"/>
              <a:t>Disable Bluetooth wireless data communication</a:t>
            </a:r>
          </a:p>
          <a:p>
            <a:pPr lvl="2"/>
            <a:r>
              <a:rPr lang="en-US" altLang="en-US" dirty="0"/>
              <a:t>In order to prevent </a:t>
            </a:r>
            <a:r>
              <a:rPr lang="en-US" altLang="en-US" dirty="0" err="1"/>
              <a:t>bluejacking</a:t>
            </a:r>
            <a:r>
              <a:rPr lang="en-US" altLang="en-US" dirty="0"/>
              <a:t> and </a:t>
            </a:r>
            <a:r>
              <a:rPr lang="en-US" altLang="en-US" dirty="0" err="1"/>
              <a:t>bluesnarfing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Enable Lock Screen after inactivity</a:t>
            </a:r>
          </a:p>
          <a:p>
            <a:pPr lvl="1"/>
            <a:r>
              <a:rPr lang="en-US" altLang="en-US" dirty="0"/>
              <a:t>Prevents device from being used until the user enters the correct passcode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6C5D5-F287-45F7-B50F-5520AB6EE7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Portable Computers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/>
              <a:t>Portable computers</a:t>
            </a:r>
          </a:p>
          <a:p>
            <a:pPr lvl="1"/>
            <a:r>
              <a:rPr lang="en-US" altLang="en-US" dirty="0"/>
              <a:t>Similar hardware and the same OS/application software found on a desktop computers</a:t>
            </a:r>
          </a:p>
          <a:p>
            <a:r>
              <a:rPr lang="en-US" altLang="en-US" dirty="0"/>
              <a:t>Primary difference</a:t>
            </a:r>
          </a:p>
          <a:p>
            <a:pPr lvl="1"/>
            <a:r>
              <a:rPr lang="en-US" altLang="en-US" dirty="0"/>
              <a:t>Smaller self-contained devices </a:t>
            </a:r>
          </a:p>
          <a:p>
            <a:pPr lvl="1"/>
            <a:r>
              <a:rPr lang="en-US" altLang="en-US" dirty="0"/>
              <a:t>easily transported from one location to another </a:t>
            </a:r>
          </a:p>
          <a:p>
            <a:pPr lvl="1"/>
            <a:r>
              <a:rPr lang="en-US" altLang="en-US" dirty="0"/>
              <a:t>while operating on battery power</a:t>
            </a:r>
          </a:p>
          <a:p>
            <a:r>
              <a:rPr lang="en-US" altLang="en-US" dirty="0"/>
              <a:t>Laptop</a:t>
            </a:r>
          </a:p>
          <a:p>
            <a:pPr lvl="1"/>
            <a:r>
              <a:rPr lang="en-US" altLang="en-US" dirty="0"/>
              <a:t>Regarded as the earliest portable computer</a:t>
            </a:r>
          </a:p>
          <a:p>
            <a:pPr lvl="1"/>
            <a:r>
              <a:rPr lang="en-US" altLang="en-US" dirty="0"/>
              <a:t>Multiple hardware ports and may accommodate limited hardware upgrades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4D65D-9014-4708-8645-963FAF41FB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Setup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Enable Lock Screen (cont’d)</a:t>
            </a:r>
          </a:p>
          <a:p>
            <a:pPr lvl="1"/>
            <a:r>
              <a:rPr lang="en-US" altLang="en-US" dirty="0"/>
              <a:t>After a number of failed attempts to enter passcode, additional security protections will occur:</a:t>
            </a:r>
          </a:p>
          <a:p>
            <a:pPr lvl="2"/>
            <a:r>
              <a:rPr lang="en-US" altLang="en-US" dirty="0"/>
              <a:t>Extend lockout period</a:t>
            </a:r>
          </a:p>
          <a:p>
            <a:pPr lvl="2"/>
            <a:r>
              <a:rPr lang="en-US" altLang="en-US" dirty="0"/>
              <a:t>Reset to factory settings</a:t>
            </a:r>
          </a:p>
          <a:p>
            <a:pPr lvl="1"/>
            <a:r>
              <a:rPr lang="en-US" altLang="en-US" dirty="0"/>
              <a:t>Most devices have options for the type of passcode</a:t>
            </a:r>
          </a:p>
          <a:p>
            <a:pPr lvl="2"/>
            <a:r>
              <a:rPr lang="en-US" altLang="en-US" dirty="0"/>
              <a:t>A popular option is to draw or swipe a specific pattern connecting dots</a:t>
            </a:r>
          </a:p>
          <a:p>
            <a:pPr lvl="2"/>
            <a:r>
              <a:rPr lang="en-US" altLang="en-US" dirty="0"/>
              <a:t>Least effective code is a short PIN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4BEEF-1A90-4FAE-96A2-E2F61874B6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Setup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1FB6F7-C430-480C-AF4B-A91B68B3FC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pic>
        <p:nvPicPr>
          <p:cNvPr id="40965" name="Picture 2" descr="Most Common PINs" title="Table 10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54038" y="2286000"/>
            <a:ext cx="8034337" cy="245427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Setup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6CDD4D-DDCB-41DC-8AB3-D7F9DF23EB6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19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Encryption</a:t>
            </a:r>
          </a:p>
          <a:p>
            <a:pPr lvl="1"/>
            <a:r>
              <a:rPr lang="en-US" altLang="en-US" dirty="0"/>
              <a:t>Neither </a:t>
            </a:r>
            <a:r>
              <a:rPr lang="en-US" altLang="en-US" dirty="0" err="1"/>
              <a:t>iOS</a:t>
            </a:r>
            <a:r>
              <a:rPr lang="en-US" altLang="en-US" dirty="0"/>
              <a:t> or Android provide native cryptography,</a:t>
            </a:r>
          </a:p>
          <a:p>
            <a:pPr lvl="2"/>
            <a:r>
              <a:rPr lang="en-US" altLang="en-US" dirty="0"/>
              <a:t>third-party apps must be installed to provide encryption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Two encryption options:</a:t>
            </a:r>
          </a:p>
          <a:p>
            <a:pPr lvl="2"/>
            <a:r>
              <a:rPr lang="en-US" altLang="en-US" dirty="0"/>
              <a:t>Full device encryption</a:t>
            </a:r>
          </a:p>
          <a:p>
            <a:pPr lvl="2"/>
            <a:r>
              <a:rPr lang="en-US" altLang="en-US" dirty="0"/>
              <a:t>Separating data storage into containers and encrypt only sensitive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Setup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1AA85-795C-4FD2-A168-876B957BB16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Control Access</a:t>
            </a:r>
          </a:p>
          <a:p>
            <a:pPr lvl="1"/>
            <a:r>
              <a:rPr lang="en-US" altLang="en-US" dirty="0"/>
              <a:t>A key to securing mobile devices </a:t>
            </a:r>
          </a:p>
          <a:p>
            <a:pPr lvl="2"/>
            <a:r>
              <a:rPr lang="en-US" altLang="en-US" dirty="0"/>
              <a:t>reduce access to the device and its data by </a:t>
            </a:r>
          </a:p>
          <a:p>
            <a:pPr lvl="2"/>
            <a:r>
              <a:rPr lang="en-US" altLang="en-US" dirty="0"/>
              <a:t>limiting who is authorized to use the information</a:t>
            </a:r>
          </a:p>
          <a:p>
            <a:pPr lvl="1"/>
            <a:r>
              <a:rPr lang="en-US" altLang="en-US" dirty="0"/>
              <a:t>At a higher corporate level decisions must be made on who can access the data before it is downloaded onto a mobile device</a:t>
            </a:r>
          </a:p>
          <a:p>
            <a:pPr lvl="1"/>
            <a:r>
              <a:rPr lang="en-US" altLang="en-US" dirty="0"/>
              <a:t>Many organizations are beginning to focus their efforts on the </a:t>
            </a:r>
            <a:r>
              <a:rPr lang="en-US" altLang="en-US" i="1" dirty="0"/>
              <a:t>data</a:t>
            </a:r>
            <a:r>
              <a:rPr lang="en-US" altLang="en-US" dirty="0"/>
              <a:t> instead of just the </a:t>
            </a:r>
            <a:r>
              <a:rPr lang="en-US" altLang="en-US" i="1" dirty="0"/>
              <a:t>device </a:t>
            </a:r>
            <a:r>
              <a:rPr lang="en-US" altLang="en-US" dirty="0"/>
              <a:t>by extending data loss prevention to mobile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and App Management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Mobile Device Management (MDM)</a:t>
            </a:r>
          </a:p>
          <a:p>
            <a:pPr lvl="1"/>
            <a:r>
              <a:rPr lang="en-US" altLang="en-US" dirty="0"/>
              <a:t>Tools that allow a device to be managed remotely by an organization</a:t>
            </a:r>
          </a:p>
          <a:p>
            <a:pPr lvl="1"/>
            <a:r>
              <a:rPr lang="en-US" altLang="en-US" dirty="0"/>
              <a:t>Usually involve:</a:t>
            </a:r>
          </a:p>
          <a:p>
            <a:pPr lvl="2"/>
            <a:r>
              <a:rPr lang="en-US" altLang="en-US" dirty="0"/>
              <a:t>A server component that sends out management commands to mobile devices</a:t>
            </a:r>
          </a:p>
          <a:p>
            <a:pPr lvl="2"/>
            <a:r>
              <a:rPr lang="en-US" altLang="en-US" dirty="0"/>
              <a:t>A client component to receive and implement the management commands</a:t>
            </a:r>
          </a:p>
          <a:p>
            <a:pPr lvl="1"/>
            <a:r>
              <a:rPr lang="en-US" altLang="en-US" dirty="0"/>
              <a:t>An administrator can perform over the air (OTA) updates or configuration changes to one device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5D794-9581-42A4-BD9B-108A36F99C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and App Management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features that MDM tools provide:</a:t>
            </a:r>
          </a:p>
          <a:p>
            <a:pPr lvl="1"/>
            <a:r>
              <a:rPr lang="en-US" altLang="en-US" dirty="0"/>
              <a:t>Rapidly enroll new mobile devices (on-boarding) and quickly remove devices (off-boarding)</a:t>
            </a:r>
          </a:p>
          <a:p>
            <a:pPr lvl="1"/>
            <a:r>
              <a:rPr lang="en-US" altLang="en-US" dirty="0"/>
              <a:t>Apply or modify default device settings</a:t>
            </a:r>
          </a:p>
          <a:p>
            <a:pPr lvl="1"/>
            <a:r>
              <a:rPr lang="en-US" altLang="en-US" dirty="0"/>
              <a:t>Enforce encryption settings, antivirus updates, and patch management</a:t>
            </a:r>
          </a:p>
          <a:p>
            <a:pPr lvl="1"/>
            <a:r>
              <a:rPr lang="en-US" altLang="en-US" dirty="0"/>
              <a:t>Display an acceptable use policy that requires consent before allowing access</a:t>
            </a:r>
          </a:p>
          <a:p>
            <a:pPr lvl="1"/>
            <a:r>
              <a:rPr lang="en-US" altLang="en-US" dirty="0"/>
              <a:t>Configure email, calendar, contacts, Wi-Fi, and VPN profiles OTA</a:t>
            </a:r>
          </a:p>
          <a:p>
            <a:pPr lvl="1"/>
            <a:r>
              <a:rPr lang="en-US" altLang="en-US" dirty="0"/>
              <a:t>Discover devices accessing enterprise systems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A12F7-011E-4E82-A30A-02623BFB7A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and App Management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features that MDM tools provide (cont’d):</a:t>
            </a:r>
          </a:p>
          <a:p>
            <a:pPr lvl="1"/>
            <a:r>
              <a:rPr lang="en-US" altLang="en-US" dirty="0"/>
              <a:t>Approve or quarantine new mobile devices</a:t>
            </a:r>
          </a:p>
          <a:p>
            <a:pPr lvl="1"/>
            <a:r>
              <a:rPr lang="en-US" altLang="en-US" dirty="0"/>
              <a:t>Distribute and manage public and corporate apps</a:t>
            </a:r>
          </a:p>
          <a:p>
            <a:pPr lvl="1"/>
            <a:r>
              <a:rPr lang="en-US" altLang="en-US" dirty="0"/>
              <a:t>Securely share and update documents and corporate policies</a:t>
            </a:r>
          </a:p>
          <a:p>
            <a:pPr lvl="1"/>
            <a:r>
              <a:rPr lang="en-US" altLang="en-US" dirty="0"/>
              <a:t>Detect and restrict </a:t>
            </a:r>
            <a:r>
              <a:rPr lang="en-US" altLang="en-US" dirty="0" err="1"/>
              <a:t>jailbroken</a:t>
            </a:r>
            <a:r>
              <a:rPr lang="en-US" altLang="en-US" dirty="0"/>
              <a:t> and rooted devices</a:t>
            </a:r>
          </a:p>
          <a:p>
            <a:pPr lvl="1"/>
            <a:r>
              <a:rPr lang="en-US" altLang="en-US" dirty="0"/>
              <a:t>Selectively erase corporate data</a:t>
            </a:r>
          </a:p>
          <a:p>
            <a:pPr lvl="1"/>
            <a:r>
              <a:rPr lang="en-US" altLang="en-US" dirty="0"/>
              <a:t>Facilitate asset tracking and inventory control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7973E-F41D-4842-88AE-753E60CA50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and App Management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Mobile Application Management (MAM)</a:t>
            </a:r>
          </a:p>
          <a:p>
            <a:pPr lvl="1"/>
            <a:r>
              <a:rPr lang="en-US" altLang="en-US" dirty="0"/>
              <a:t>Also called application control</a:t>
            </a:r>
          </a:p>
          <a:p>
            <a:pPr lvl="1"/>
            <a:r>
              <a:rPr lang="en-US" altLang="en-US" dirty="0"/>
              <a:t>Tools and services responsible for distributing and controlling access to apps</a:t>
            </a:r>
          </a:p>
          <a:p>
            <a:pPr lvl="1"/>
            <a:r>
              <a:rPr lang="en-US" altLang="en-US" dirty="0"/>
              <a:t>Initially controlled apps through app wrapping</a:t>
            </a:r>
          </a:p>
          <a:p>
            <a:pPr lvl="2"/>
            <a:r>
              <a:rPr lang="en-US" altLang="en-US" dirty="0"/>
              <a:t>Sets up a “dynamic” library of software routines and adds to an existing program to restrict parts of an app</a:t>
            </a:r>
          </a:p>
          <a:p>
            <a:pPr lvl="1"/>
            <a:r>
              <a:rPr lang="en-US" altLang="en-US" dirty="0"/>
              <a:t>Using a MAM originally required the use of an MDM as well</a:t>
            </a:r>
          </a:p>
          <a:p>
            <a:pPr lvl="1"/>
            <a:r>
              <a:rPr lang="en-US" altLang="en-US" dirty="0"/>
              <a:t>Newer versions of mobile </a:t>
            </a:r>
            <a:r>
              <a:rPr lang="en-US" altLang="en-US" dirty="0" err="1"/>
              <a:t>OSs</a:t>
            </a:r>
            <a:r>
              <a:rPr lang="en-US" altLang="en-US" dirty="0"/>
              <a:t> have MAM incorporated into the software itself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5F1AE-A8B8-43CB-933B-33916AEB11C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Loss or Theft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reduce the risk of theft or loss:</a:t>
            </a:r>
          </a:p>
          <a:p>
            <a:pPr lvl="1"/>
            <a:r>
              <a:rPr lang="en-US" altLang="en-US" dirty="0"/>
              <a:t>Keep the mobile device out of sight when traveling</a:t>
            </a:r>
          </a:p>
          <a:p>
            <a:pPr lvl="1"/>
            <a:r>
              <a:rPr lang="en-US" altLang="en-US" dirty="0"/>
              <a:t>Always maintain awareness of your surroundings</a:t>
            </a:r>
          </a:p>
          <a:p>
            <a:pPr lvl="1"/>
            <a:r>
              <a:rPr lang="en-US" altLang="en-US" dirty="0"/>
              <a:t>When holding the device, use both hands to make it difficult for a thief to snatch</a:t>
            </a:r>
          </a:p>
          <a:p>
            <a:pPr lvl="1"/>
            <a:r>
              <a:rPr lang="en-US" altLang="en-US" dirty="0"/>
              <a:t>Don’t use device on escalators or near train doors</a:t>
            </a:r>
          </a:p>
          <a:p>
            <a:endParaRPr lang="en-US" altLang="en-US" dirty="0"/>
          </a:p>
          <a:p>
            <a:r>
              <a:rPr lang="en-US" altLang="en-US" dirty="0"/>
              <a:t>If a device is lost or stolen, it may be necessary to perform a </a:t>
            </a:r>
            <a:r>
              <a:rPr lang="en-US" altLang="en-US" b="1" dirty="0"/>
              <a:t>remote wiping</a:t>
            </a:r>
            <a:r>
              <a:rPr lang="en-US" altLang="en-US" dirty="0"/>
              <a:t>, which erases sensitive data stored on the device</a:t>
            </a:r>
            <a:endParaRPr lang="en-US" altLang="en-US" b="1" dirty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6970CC-0179-4FBD-B478-45099B0D0F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Loss or Theft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AB443-5817-40A5-A23D-0364CDE03D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pic>
        <p:nvPicPr>
          <p:cNvPr id="88069" name="Picture 2" descr="Security features for locating lost or stolen mobile devices" title="Table 10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438400"/>
            <a:ext cx="7078663" cy="25019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Portable Computers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/>
              <a:t>Notebook computers</a:t>
            </a:r>
          </a:p>
          <a:p>
            <a:pPr lvl="1"/>
            <a:r>
              <a:rPr lang="en-US" altLang="en-US" dirty="0"/>
              <a:t>Smaller version of a laptop computer</a:t>
            </a:r>
          </a:p>
          <a:p>
            <a:pPr lvl="1"/>
            <a:r>
              <a:rPr lang="en-US" altLang="en-US" dirty="0"/>
              <a:t>Typically lighter than laptops </a:t>
            </a:r>
          </a:p>
          <a:p>
            <a:pPr lvl="1"/>
            <a:r>
              <a:rPr lang="en-US" altLang="en-US" dirty="0"/>
              <a:t>Small enough to fit inside a briefcase</a:t>
            </a:r>
          </a:p>
          <a:p>
            <a:pPr lvl="1"/>
            <a:r>
              <a:rPr lang="en-US" altLang="en-US" dirty="0"/>
              <a:t>Include only basic, frequently used features</a:t>
            </a:r>
          </a:p>
          <a:p>
            <a:pPr lvl="1"/>
            <a:r>
              <a:rPr lang="en-US" altLang="en-US" dirty="0"/>
              <a:t>Limited number of hardware ports</a:t>
            </a:r>
          </a:p>
          <a:p>
            <a:pPr lvl="2"/>
            <a:r>
              <a:rPr lang="en-US" altLang="en-US" dirty="0"/>
              <a:t>Do not include optical drives</a:t>
            </a:r>
          </a:p>
          <a:p>
            <a:pPr lvl="1"/>
            <a:r>
              <a:rPr lang="en-US" altLang="en-US" dirty="0"/>
              <a:t>Often cannot be upgraded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81C654-3DF8-42B2-9CAE-C0B2B9E6C6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Device App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Apps on the device should be secured also</a:t>
            </a:r>
          </a:p>
          <a:p>
            <a:pPr>
              <a:defRPr/>
            </a:pPr>
            <a:r>
              <a:rPr lang="en-US" dirty="0"/>
              <a:t>Apps can require that the user provide authentication (such as a passcode) before access is granted</a:t>
            </a:r>
          </a:p>
          <a:p>
            <a:pPr>
              <a:defRPr/>
            </a:pPr>
            <a:r>
              <a:rPr lang="en-US" dirty="0"/>
              <a:t>MDMs can support:</a:t>
            </a:r>
          </a:p>
          <a:p>
            <a:pPr lvl="1">
              <a:defRPr/>
            </a:pPr>
            <a:r>
              <a:rPr lang="en-US" b="1" dirty="0"/>
              <a:t>Application whitelisting </a:t>
            </a:r>
            <a:r>
              <a:rPr lang="en-US" dirty="0"/>
              <a:t>- ensures that only preapproved apps can run on the device</a:t>
            </a:r>
          </a:p>
          <a:p>
            <a:pPr lvl="1">
              <a:defRPr/>
            </a:pPr>
            <a:r>
              <a:rPr lang="en-US" b="1" dirty="0"/>
              <a:t>Geo-fencing</a:t>
            </a:r>
            <a:r>
              <a:rPr lang="en-US" dirty="0"/>
              <a:t> - uses the device’s GPS to define geographical boundaries where the app can be used</a:t>
            </a:r>
          </a:p>
          <a:p>
            <a:pPr lvl="1">
              <a:defRPr/>
            </a:pPr>
            <a:r>
              <a:rPr lang="en-US" b="1" dirty="0"/>
              <a:t>Credential management </a:t>
            </a:r>
            <a:r>
              <a:rPr lang="en-US" dirty="0"/>
              <a:t>- stores authentication information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EC7BD-1E35-45A6-8F43-5CFFFE8A445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BYOD Security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Benefits of </a:t>
            </a:r>
            <a:r>
              <a:rPr lang="en-US" altLang="en-US" dirty="0" err="1"/>
              <a:t>BYOD</a:t>
            </a:r>
            <a:r>
              <a:rPr lang="en-US" altLang="en-US" dirty="0"/>
              <a:t> for companies:</a:t>
            </a:r>
          </a:p>
          <a:p>
            <a:pPr lvl="1"/>
            <a:r>
              <a:rPr lang="en-US" altLang="en-US" dirty="0"/>
              <a:t>Management flexibility</a:t>
            </a:r>
          </a:p>
          <a:p>
            <a:pPr lvl="1"/>
            <a:r>
              <a:rPr lang="en-US" altLang="en-US" dirty="0"/>
              <a:t>Less oversight</a:t>
            </a:r>
          </a:p>
          <a:p>
            <a:pPr lvl="1"/>
            <a:r>
              <a:rPr lang="en-US" altLang="en-US" dirty="0"/>
              <a:t>Cost savings</a:t>
            </a:r>
          </a:p>
          <a:p>
            <a:pPr lvl="1"/>
            <a:r>
              <a:rPr lang="en-US" altLang="en-US" dirty="0"/>
              <a:t>Increased employee performance</a:t>
            </a:r>
          </a:p>
          <a:p>
            <a:pPr lvl="1"/>
            <a:r>
              <a:rPr lang="en-US" altLang="en-US" dirty="0"/>
              <a:t>Simplified IT infrastructure</a:t>
            </a:r>
          </a:p>
          <a:p>
            <a:pPr lvl="1"/>
            <a:r>
              <a:rPr lang="en-US" altLang="en-US" dirty="0"/>
              <a:t>Reduced internal service</a:t>
            </a:r>
          </a:p>
          <a:p>
            <a:r>
              <a:rPr lang="en-US" altLang="en-US" dirty="0" err="1"/>
              <a:t>MDMs</a:t>
            </a:r>
            <a:r>
              <a:rPr lang="en-US" altLang="en-US" dirty="0"/>
              <a:t> and </a:t>
            </a:r>
            <a:r>
              <a:rPr lang="en-US" altLang="en-US" dirty="0" err="1"/>
              <a:t>MAMs</a:t>
            </a:r>
            <a:r>
              <a:rPr lang="en-US" altLang="en-US" dirty="0"/>
              <a:t> are important in managing </a:t>
            </a:r>
            <a:r>
              <a:rPr lang="en-US" altLang="en-US" dirty="0" err="1"/>
              <a:t>BYOD</a:t>
            </a:r>
            <a:r>
              <a:rPr lang="en-US" altLang="en-US" dirty="0"/>
              <a:t> devices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2BF31-E16B-43C1-9C13-7429A6D7BC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Portable Computers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69390-9A0B-4C11-8D47-F15196AB14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2293" name="Picture 2" descr="Laptop vs. notebook computers" title="Table 10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981200"/>
            <a:ext cx="7854950" cy="29416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Portable Computers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F01331-0618-4913-AF7B-CEFAC0F3E5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Subnotebook computers</a:t>
            </a:r>
          </a:p>
          <a:p>
            <a:pPr lvl="1"/>
            <a:r>
              <a:rPr lang="en-US" altLang="en-US" dirty="0"/>
              <a:t>Sometimes called an </a:t>
            </a:r>
            <a:r>
              <a:rPr lang="en-US" altLang="en-US" i="1" dirty="0" err="1"/>
              <a:t>ultrabook</a:t>
            </a:r>
            <a:r>
              <a:rPr lang="en-US" altLang="en-US" dirty="0"/>
              <a:t> (Intel/Windows) or </a:t>
            </a:r>
            <a:r>
              <a:rPr lang="en-US" altLang="en-US" i="1" dirty="0"/>
              <a:t>air</a:t>
            </a:r>
            <a:r>
              <a:rPr lang="en-US" altLang="en-US" dirty="0"/>
              <a:t> (Apple)</a:t>
            </a:r>
          </a:p>
          <a:p>
            <a:pPr lvl="1"/>
            <a:r>
              <a:rPr lang="en-US" altLang="en-US" dirty="0"/>
              <a:t>Smaller than notebooks </a:t>
            </a:r>
          </a:p>
          <a:p>
            <a:pPr lvl="2"/>
            <a:r>
              <a:rPr lang="en-US" altLang="en-US" dirty="0"/>
              <a:t>low-power processors </a:t>
            </a:r>
          </a:p>
          <a:p>
            <a:pPr lvl="2"/>
            <a:r>
              <a:rPr lang="en-US" altLang="en-US" dirty="0"/>
              <a:t>solid state drives (</a:t>
            </a:r>
            <a:r>
              <a:rPr lang="en-US" altLang="en-US" dirty="0" err="1"/>
              <a:t>SSDs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HDMI</a:t>
            </a:r>
            <a:r>
              <a:rPr lang="en-US" altLang="en-US" dirty="0"/>
              <a:t> port </a:t>
            </a:r>
          </a:p>
          <a:p>
            <a:pPr lvl="1"/>
            <a:r>
              <a:rPr lang="en-US" altLang="en-US" dirty="0"/>
              <a:t>limited number of USB hardware ports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Portable Computers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21D33-E330-4EB9-9486-B3102A547EF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Web-based computer</a:t>
            </a:r>
          </a:p>
          <a:p>
            <a:pPr lvl="1"/>
            <a:r>
              <a:rPr lang="en-US" altLang="en-US" dirty="0"/>
              <a:t>Contains a limited version of the Linux OS and a web browser </a:t>
            </a:r>
          </a:p>
          <a:p>
            <a:pPr lvl="1"/>
            <a:r>
              <a:rPr lang="en-US" altLang="en-US" dirty="0"/>
              <a:t>Has an integrated media player</a:t>
            </a:r>
          </a:p>
          <a:p>
            <a:pPr lvl="1"/>
            <a:r>
              <a:rPr lang="en-US" altLang="en-US" dirty="0"/>
              <a:t>Designed to be used primarily while connected to the Internet</a:t>
            </a:r>
          </a:p>
          <a:p>
            <a:pPr lvl="1"/>
            <a:r>
              <a:rPr lang="en-US" altLang="en-US" dirty="0"/>
              <a:t>No traditional applications can be installed</a:t>
            </a:r>
          </a:p>
          <a:p>
            <a:pPr lvl="1"/>
            <a:r>
              <a:rPr lang="en-US" altLang="en-US" dirty="0"/>
              <a:t>No user files stored locally</a:t>
            </a:r>
          </a:p>
          <a:p>
            <a:pPr lvl="1"/>
            <a:r>
              <a:rPr lang="en-US" altLang="en-US" dirty="0"/>
              <a:t>Accesses web apps and saves user files on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Tablets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58A4-444E-4D43-B5C3-28737C9F239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Tablets</a:t>
            </a:r>
          </a:p>
          <a:p>
            <a:pPr lvl="1"/>
            <a:r>
              <a:rPr lang="en-US" altLang="en-US" dirty="0"/>
              <a:t>Generally larger than smartphones and smaller than notebooks</a:t>
            </a:r>
          </a:p>
          <a:p>
            <a:pPr lvl="1"/>
            <a:r>
              <a:rPr lang="en-US" altLang="en-US" dirty="0"/>
              <a:t>Typically no built-in keyboard</a:t>
            </a:r>
          </a:p>
          <a:p>
            <a:pPr lvl="1"/>
            <a:r>
              <a:rPr lang="en-US" altLang="en-US" dirty="0"/>
              <a:t>Rely on a touch screen</a:t>
            </a:r>
          </a:p>
          <a:p>
            <a:pPr lvl="1"/>
            <a:r>
              <a:rPr lang="en-US" altLang="en-US" dirty="0"/>
              <a:t>Primary display device with limited user input</a:t>
            </a:r>
          </a:p>
          <a:p>
            <a:pPr lvl="1"/>
            <a:r>
              <a:rPr lang="en-US" altLang="en-US" dirty="0"/>
              <a:t>Most popular </a:t>
            </a:r>
            <a:r>
              <a:rPr lang="en-US" altLang="en-US" dirty="0" err="1"/>
              <a:t>OSs</a:t>
            </a:r>
            <a:r>
              <a:rPr lang="en-US" altLang="en-US" dirty="0"/>
              <a:t> for tablets are Apple </a:t>
            </a:r>
            <a:r>
              <a:rPr lang="en-US" altLang="en-US" dirty="0" err="1"/>
              <a:t>iOS</a:t>
            </a:r>
            <a:r>
              <a:rPr lang="en-US" altLang="en-US" dirty="0"/>
              <a:t>, Google Android, and Microsoft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Smartphones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Smartphone</a:t>
            </a:r>
          </a:p>
          <a:p>
            <a:pPr lvl="1"/>
            <a:r>
              <a:rPr lang="en-US" altLang="en-US" dirty="0"/>
              <a:t>Has all the tools that a feature phone has </a:t>
            </a:r>
          </a:p>
          <a:p>
            <a:pPr lvl="1"/>
            <a:r>
              <a:rPr lang="en-US" altLang="en-US" dirty="0"/>
              <a:t>Also includes an OS!</a:t>
            </a:r>
          </a:p>
          <a:p>
            <a:pPr lvl="2"/>
            <a:r>
              <a:rPr lang="en-US" altLang="en-US" dirty="0"/>
              <a:t>allows it to run apps and access the Internet</a:t>
            </a:r>
          </a:p>
          <a:p>
            <a:pPr lvl="1"/>
            <a:r>
              <a:rPr lang="en-US" altLang="en-US" dirty="0"/>
              <a:t>Considered handheld personal computers</a:t>
            </a:r>
          </a:p>
          <a:p>
            <a:pPr lvl="2"/>
            <a:r>
              <a:rPr lang="en-US" altLang="en-US" dirty="0"/>
              <a:t>Because of their ability to run apps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 err="1"/>
              <a:t>Vs</a:t>
            </a:r>
            <a:r>
              <a:rPr lang="en-US" altLang="en-US" dirty="0"/>
              <a:t> A </a:t>
            </a:r>
            <a:r>
              <a:rPr lang="en-US" altLang="en-US" i="1" dirty="0"/>
              <a:t>feature phone:</a:t>
            </a:r>
          </a:p>
          <a:p>
            <a:pPr lvl="2"/>
            <a:r>
              <a:rPr lang="en-US" altLang="en-US" dirty="0"/>
              <a:t>traditional cellular phone with limited features, </a:t>
            </a:r>
          </a:p>
          <a:p>
            <a:pPr lvl="3"/>
            <a:r>
              <a:rPr lang="en-US" altLang="en-US" dirty="0"/>
              <a:t>camera, MP3 music player, ability to send and receive </a:t>
            </a:r>
            <a:r>
              <a:rPr lang="en-US" altLang="en-US" i="1" dirty="0"/>
              <a:t>short message service (</a:t>
            </a:r>
            <a:r>
              <a:rPr lang="en-US" altLang="en-US" i="1" dirty="0" err="1"/>
              <a:t>SMS</a:t>
            </a:r>
            <a:r>
              <a:rPr lang="en-US" altLang="en-US" i="1" dirty="0"/>
              <a:t>)</a:t>
            </a:r>
            <a:r>
              <a:rPr lang="en-US" altLang="en-US" dirty="0"/>
              <a:t> text messages</a:t>
            </a:r>
          </a:p>
          <a:p>
            <a:pPr lvl="1"/>
            <a:endParaRPr lang="en-US" altLang="en-US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0D832-7D84-4160-A5E0-A819511A4D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4155</Words>
  <Application>Microsoft Office PowerPoint</Application>
  <PresentationFormat>On-screen Show (4:3)</PresentationFormat>
  <Paragraphs>678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Times New Roman</vt:lpstr>
      <vt:lpstr>Default Design</vt:lpstr>
      <vt:lpstr>3_Default Design</vt:lpstr>
      <vt:lpstr>Types of Mobile Devices</vt:lpstr>
      <vt:lpstr>Types of Mobile Devices</vt:lpstr>
      <vt:lpstr>Portable Computers</vt:lpstr>
      <vt:lpstr>Portable Computers</vt:lpstr>
      <vt:lpstr>Portable Computers</vt:lpstr>
      <vt:lpstr>Portable Computers</vt:lpstr>
      <vt:lpstr>Portable Computers</vt:lpstr>
      <vt:lpstr>Tablets</vt:lpstr>
      <vt:lpstr>Smartphones</vt:lpstr>
      <vt:lpstr>Smartphones</vt:lpstr>
      <vt:lpstr>Wearable Technology</vt:lpstr>
      <vt:lpstr>Wearable Technology</vt:lpstr>
      <vt:lpstr>Legacy Devices</vt:lpstr>
      <vt:lpstr>Mobile Device Removable Storage</vt:lpstr>
      <vt:lpstr>Mobile Device Removable Storage</vt:lpstr>
      <vt:lpstr>Mobile Device Removable Storage</vt:lpstr>
      <vt:lpstr>Mobile Device Removable Storage</vt:lpstr>
      <vt:lpstr>Mobile Device Risks</vt:lpstr>
      <vt:lpstr>Limited Physical Security</vt:lpstr>
      <vt:lpstr>Limited Physical Security</vt:lpstr>
      <vt:lpstr>Connecting to Public Networks</vt:lpstr>
      <vt:lpstr>Location Tracking</vt:lpstr>
      <vt:lpstr>Installing Unsecured Applications</vt:lpstr>
      <vt:lpstr>Installing Unsecured Applications</vt:lpstr>
      <vt:lpstr>Installing Unsecured Applications</vt:lpstr>
      <vt:lpstr>Accessing Untrusted Content</vt:lpstr>
      <vt:lpstr>Bring Your Own Device (BYOD) Risks</vt:lpstr>
      <vt:lpstr>Securing Mobile Devices</vt:lpstr>
      <vt:lpstr>Device Setup</vt:lpstr>
      <vt:lpstr>Device Setup</vt:lpstr>
      <vt:lpstr>Device Setup</vt:lpstr>
      <vt:lpstr>Device Setup</vt:lpstr>
      <vt:lpstr>Device Setup</vt:lpstr>
      <vt:lpstr>Device and App Management</vt:lpstr>
      <vt:lpstr>Device and App Management</vt:lpstr>
      <vt:lpstr>Device and App Management</vt:lpstr>
      <vt:lpstr>Device and App Management</vt:lpstr>
      <vt:lpstr>Device Loss or Theft</vt:lpstr>
      <vt:lpstr>Device Loss or Theft</vt:lpstr>
      <vt:lpstr>Mobile Device App Security</vt:lpstr>
      <vt:lpstr>BYOD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/>
  <cp:lastModifiedBy/>
  <cp:revision>367</cp:revision>
  <dcterms:created xsi:type="dcterms:W3CDTF">2002-09-27T23:29:22Z</dcterms:created>
  <dcterms:modified xsi:type="dcterms:W3CDTF">2018-12-11T04:11:19Z</dcterms:modified>
</cp:coreProperties>
</file>