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72" r:id="rId2"/>
  </p:sldMasterIdLst>
  <p:notesMasterIdLst>
    <p:notesMasterId r:id="rId57"/>
  </p:notesMasterIdLst>
  <p:handoutMasterIdLst>
    <p:handoutMasterId r:id="rId58"/>
  </p:handoutMasterIdLst>
  <p:sldIdLst>
    <p:sldId id="669" r:id="rId3"/>
    <p:sldId id="741" r:id="rId4"/>
    <p:sldId id="781" r:id="rId5"/>
    <p:sldId id="791" r:id="rId6"/>
    <p:sldId id="826" r:id="rId7"/>
    <p:sldId id="754" r:id="rId8"/>
    <p:sldId id="792" r:id="rId9"/>
    <p:sldId id="793" r:id="rId10"/>
    <p:sldId id="827" r:id="rId11"/>
    <p:sldId id="828" r:id="rId12"/>
    <p:sldId id="795" r:id="rId13"/>
    <p:sldId id="796" r:id="rId14"/>
    <p:sldId id="797" r:id="rId15"/>
    <p:sldId id="847" r:id="rId16"/>
    <p:sldId id="848" r:id="rId17"/>
    <p:sldId id="849" r:id="rId18"/>
    <p:sldId id="850" r:id="rId19"/>
    <p:sldId id="829" r:id="rId20"/>
    <p:sldId id="782" r:id="rId21"/>
    <p:sldId id="830" r:id="rId22"/>
    <p:sldId id="798" r:id="rId23"/>
    <p:sldId id="799" r:id="rId24"/>
    <p:sldId id="831" r:id="rId25"/>
    <p:sldId id="800" r:id="rId26"/>
    <p:sldId id="801" r:id="rId27"/>
    <p:sldId id="832" r:id="rId28"/>
    <p:sldId id="833" r:id="rId29"/>
    <p:sldId id="834" r:id="rId30"/>
    <p:sldId id="783" r:id="rId31"/>
    <p:sldId id="835" r:id="rId32"/>
    <p:sldId id="837" r:id="rId33"/>
    <p:sldId id="836" r:id="rId34"/>
    <p:sldId id="811" r:id="rId35"/>
    <p:sldId id="838" r:id="rId36"/>
    <p:sldId id="784" r:id="rId37"/>
    <p:sldId id="839" r:id="rId38"/>
    <p:sldId id="814" r:id="rId39"/>
    <p:sldId id="819" r:id="rId40"/>
    <p:sldId id="841" r:id="rId41"/>
    <p:sldId id="840" r:id="rId42"/>
    <p:sldId id="815" r:id="rId43"/>
    <p:sldId id="842" r:id="rId44"/>
    <p:sldId id="817" r:id="rId45"/>
    <p:sldId id="843" r:id="rId46"/>
    <p:sldId id="785" r:id="rId47"/>
    <p:sldId id="786" r:id="rId48"/>
    <p:sldId id="820" r:id="rId49"/>
    <p:sldId id="787" r:id="rId50"/>
    <p:sldId id="821" r:id="rId51"/>
    <p:sldId id="788" r:id="rId52"/>
    <p:sldId id="789" r:id="rId53"/>
    <p:sldId id="844" r:id="rId54"/>
    <p:sldId id="845" r:id="rId55"/>
    <p:sldId id="846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DD05C46D-F694-45F6-8615-BCD9A94A58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0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7AD97061-5F74-44B5-9898-E31E5BE3C2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16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Authentication Credentials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Types of authentication credentials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Where you are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a military base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What you have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key fob to lock your car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What you are 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facial characteristics recognized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What you know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combination to health club locker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What you do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do something to prove authenticity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4EDD748-D9C4-4F69-85DA-BD8FF445C64F}" type="slidenum">
              <a:rPr lang="en-US" sz="1200">
                <a:solidFill>
                  <a:schemeClr val="tx1"/>
                </a:solidFill>
              </a:rPr>
              <a:pPr/>
              <a:t>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9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Pre-image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dictionary attack that uses a set of dictionary words and compares it with the stolen digests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Birthday attack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search for any two digests that are the same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33EEC9F-0E97-4507-BB71-93BA5EE5BE0E}" type="slidenum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83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Hybrid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Combines a dictionary attack with a brute force attack and will slightly alter dictionary words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Adding numbers to the end of the password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Spelling words backward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Slightly misspelling words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Including special characters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Rainbow tables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Creates a large pregenerated data set of candidate digests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0B089D-F4B9-4D22-9014-745896EEE498}" type="slidenum">
              <a:rPr lang="en-US" sz="120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79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Steps for using a rainbow table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Creating the table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Chain of plaintext passwords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Encrypt initial password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Feed into a function that produces different plaintext passwords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Repeat for a set number of rounds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Using the table to crack a password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Run encrypted password though same procedure used to create initial table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Results in initial chain password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1D1529A-3833-4292-B8DA-BE3A8FB00126}" type="slidenum">
              <a:rPr lang="en-US" sz="1200">
                <a:solidFill>
                  <a:schemeClr val="tx1"/>
                </a:solidFill>
              </a:rPr>
              <a:pPr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22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End</a:t>
            </a:r>
            <a:r>
              <a:rPr lang="en-US" baseline="0" dirty="0"/>
              <a:t> </a:t>
            </a:r>
            <a:r>
              <a:rPr lang="en-US" baseline="0"/>
              <a:t>of class 4/5/17</a:t>
            </a:r>
            <a:endParaRPr lang="en-US"/>
          </a:p>
          <a:p>
            <a:r>
              <a:rPr lang="en-US" dirty="0"/>
              <a:t>Attacks on Passwords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Using the table to crack a password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Repeat, starting with this initial password until original encryption is found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Password used at last iteration is the cracked password</a:t>
            </a:r>
          </a:p>
          <a:p>
            <a:pPr>
              <a:buFontTx/>
              <a:buChar char="•"/>
            </a:pPr>
            <a:r>
              <a:rPr lang="en-US" dirty="0"/>
              <a:t>Rainbow table advantages over other attack methods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Can be used repeatedly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Faster than dictionary attacks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Less memory on the attacking machine is required</a:t>
            </a:r>
          </a:p>
          <a:p>
            <a:endParaRPr lang="en-US" dirty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9551AA-317F-405F-8DA7-0A240527D700}" type="slidenum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28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DB494E1-B671-4808-A5C3-4E2E1859ABFC}" type="slidenum">
              <a:rPr lang="en-US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59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1562A40-E23C-4187-A351-2D673EE2D524}" type="slidenum">
              <a:rPr lang="en-US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0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Reference: http://en.wikipedia.org/wiki/Rainbow_table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10E06F9-9A98-49FF-9D1B-3B3FEDAF789E}" type="slidenum">
              <a:rPr lang="en-US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11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Collections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It is estimated that over 100 million passwords were stolen and published online in one year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Websites now host lists of leaked passwords along with statistical analysis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mask attacks can significantly reduce the amount of time needed to break a password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Compared to a raw brute force attack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7327CD6-8287-49FD-9957-AD2774DD73F8}" type="slidenum">
              <a:rPr lang="en-US" sz="1200">
                <a:solidFill>
                  <a:schemeClr val="tx1"/>
                </a:solidFill>
              </a:rPr>
              <a:pPr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9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Password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Four primary defenses against password attacks: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complexity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Credential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hashing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Salts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2ADA186-D92C-455E-B9F1-5DD10291B041}" type="slidenum">
              <a:rPr lang="en-US" sz="1200">
                <a:solidFill>
                  <a:schemeClr val="tx1"/>
                </a:solidFill>
              </a:rPr>
              <a:pPr/>
              <a:t>19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63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11/16 11 AM 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Password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Complexity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One insight into creating complex passwords is to examine password attack methods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Most passwords consist of: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Root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Attachment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Prefix or suffix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 program method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Tests password against 1000 common passwords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B1F6BF8-CE7C-49D7-A404-CC45D4E3B020}" type="slidenum">
              <a:rPr lang="en-US" sz="1200">
                <a:solidFill>
                  <a:schemeClr val="tx1"/>
                </a:solidFill>
              </a:rPr>
              <a:pPr/>
              <a:t>20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6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What You Know: Passwords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 logging in to a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Asked to identify himself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 enters </a:t>
            </a:r>
            <a:r>
              <a:rPr lang="en-US" altLang="en-US" b="1" dirty="0">
                <a:ea typeface="+mn-ea"/>
              </a:rPr>
              <a:t>username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 asked to authenticate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 enters </a:t>
            </a:r>
            <a:r>
              <a:rPr lang="en-US" altLang="en-US" b="1" dirty="0">
                <a:ea typeface="+mn-ea"/>
              </a:rPr>
              <a:t>password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Passwords are the most common type of authentication today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Passwords provide only weak protection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Actions can be taken to strengthen passwords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524BC70-A344-402D-973C-A065084335EB}" type="slidenum">
              <a:rPr lang="en-US" sz="1200">
                <a:solidFill>
                  <a:schemeClr val="tx1"/>
                </a:solidFill>
              </a:rPr>
              <a:pPr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04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11/16 1 PM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Password Defenses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Attack program method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Combines common passwords with common suffixes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Uses 5000 common dictionary words, 10,000 names, 100,000 comprehensive dictionary words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Uses lowercase, initial uppercase, all uppercase, and final character uppercase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Makes common substitutions for letters in the dictionary words</a:t>
            </a:r>
          </a:p>
          <a:p>
            <a:pPr marL="1085850" lvl="2" indent="-171450">
              <a:buFontTx/>
              <a:buChar char="•"/>
            </a:pPr>
            <a:r>
              <a:rPr lang="en-US" dirty="0"/>
              <a:t>Examples: $ for s, @ for a</a:t>
            </a:r>
          </a:p>
          <a:p>
            <a:endParaRPr lang="en-US" dirty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6F0D46D-F369-4398-BEA9-FD7436B61A7F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10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End of class 11/16  10 AM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Password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General observations to create strong passwords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 not use dictionary words or phonetic words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 not repeat characters or use sequences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 not use birthdays, family member or pet names, addresses or any personal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 not use short passwords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Table 12-2  Number of possible passwords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2108E6D-F99A-4322-9972-75BA9F2FB6BC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75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Password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Credential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One important defense: prevent attacker from capturing the password digest files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Defenses against theft of digest files: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 not leave computer unattended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Screensavers should be set to resume with a password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protect the ROM BIOS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Physically lock the computer case so it cannot be opened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34DA433-D9C5-4367-B121-1EFA46655D1D}" type="slidenum">
              <a:rPr lang="en-US" sz="120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46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Password Defenses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Good password management practices</a:t>
            </a:r>
          </a:p>
          <a:p>
            <a:pPr marL="628650" lvl="1" indent="-171450">
              <a:buFontTx/>
              <a:buChar char="•"/>
            </a:pPr>
            <a:r>
              <a:rPr lang="en-US"/>
              <a:t>Change passwords frequently</a:t>
            </a:r>
          </a:p>
          <a:p>
            <a:pPr marL="628650" lvl="1" indent="-171450">
              <a:buFontTx/>
              <a:buChar char="•"/>
            </a:pPr>
            <a:r>
              <a:rPr lang="en-US"/>
              <a:t>Do not reuse old passwords</a:t>
            </a:r>
          </a:p>
          <a:p>
            <a:pPr marL="628650" lvl="1" indent="-171450">
              <a:buFontTx/>
              <a:buChar char="•"/>
            </a:pPr>
            <a:r>
              <a:rPr lang="en-US"/>
              <a:t>Never write password down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 unique passwords for each account</a:t>
            </a:r>
          </a:p>
          <a:p>
            <a:pPr marL="628650" lvl="1" indent="-171450">
              <a:buFontTx/>
              <a:buChar char="•"/>
            </a:pPr>
            <a:r>
              <a:rPr lang="en-US"/>
              <a:t>Set up temporary password for another user</a:t>
            </a:r>
            <a:r>
              <a:rPr lang="en-US" altLang="en-US"/>
              <a:t>’</a:t>
            </a:r>
            <a:r>
              <a:rPr lang="en-US"/>
              <a:t>s access</a:t>
            </a:r>
          </a:p>
          <a:p>
            <a:pPr marL="628650" lvl="1" indent="-171450">
              <a:buFontTx/>
              <a:buChar char="•"/>
            </a:pPr>
            <a:r>
              <a:rPr lang="en-US"/>
              <a:t>Do not allow computer to automatically sign in to an account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pPr marL="628650" lvl="1" indent="-171450"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7C211F3-5F30-42AA-873E-35E1DD504FEB}" type="slidenum">
              <a:rPr lang="en-US" sz="120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17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Password Defenses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Good password management practices (cont</a:t>
            </a:r>
            <a:r>
              <a:rPr lang="en-US" altLang="en-US"/>
              <a:t>’</a:t>
            </a:r>
            <a:r>
              <a:rPr lang="en-US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/>
              <a:t>Do not enter passwords on public access computers</a:t>
            </a:r>
          </a:p>
          <a:p>
            <a:pPr marL="628650" lvl="1" indent="-171450">
              <a:buFontTx/>
              <a:buChar char="•"/>
            </a:pPr>
            <a:r>
              <a:rPr lang="en-US"/>
              <a:t>Never enter a password while connected to an unencrypted wireless network</a:t>
            </a:r>
          </a:p>
          <a:p>
            <a:pPr>
              <a:buFontTx/>
              <a:buChar char="•"/>
            </a:pPr>
            <a:r>
              <a:rPr lang="en-US"/>
              <a:t>Password management applications</a:t>
            </a:r>
          </a:p>
          <a:p>
            <a:pPr marL="628650" lvl="1" indent="-171450">
              <a:buFontTx/>
              <a:buChar char="•"/>
            </a:pPr>
            <a:r>
              <a:rPr lang="en-US"/>
              <a:t>Programs that let a user create and store multiple strong passwords in a single file protected by one strong master password</a:t>
            </a:r>
          </a:p>
          <a:p>
            <a:pPr marL="628650" lvl="1" indent="-171450">
              <a:buFontTx/>
              <a:buChar char="•"/>
            </a:pPr>
            <a:r>
              <a:rPr lang="en-US"/>
              <a:t>Many include enhanced encryption, in-memory protection that prevents OS cache from being exposed to reveal retrieved passwords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7F0655A-F740-4E87-A6D3-2325C1DD717C}" type="slidenum">
              <a:rPr lang="en-US" sz="1200">
                <a:solidFill>
                  <a:schemeClr val="tx1"/>
                </a:solidFill>
              </a:rPr>
              <a:pPr/>
              <a:t>25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Password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Hashing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Microsoft Windows OS has passwords in two ways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LM (LAN Manager) hash - uses a cryptographic one-way function where the password itself is the key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NTLM (New Technology LAN Manager) hash - addresses security issues in the LM hash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Current version is NTLMv2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Key stretching - a hashing algorithm that requires significantly more time than standard hashing algorithms to create the digest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bcrypt and PBKDF2 are two popular options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3B4CB0D-5804-4F90-B0DE-53BA80EC9207}" type="slidenum">
              <a:rPr lang="en-US" sz="1200">
                <a:solidFill>
                  <a:schemeClr val="tx1"/>
                </a:solidFill>
              </a:rPr>
              <a:pPr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60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Password Defenses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Salts</a:t>
            </a:r>
          </a:p>
          <a:p>
            <a:pPr marL="628650" lvl="1" indent="-171450">
              <a:buFontTx/>
              <a:buChar char="•"/>
            </a:pPr>
            <a:r>
              <a:rPr lang="en-US"/>
              <a:t>Consists of a random string that is used in hash algorithms</a:t>
            </a:r>
          </a:p>
          <a:p>
            <a:pPr marL="628650" lvl="1" indent="-171450">
              <a:buFontTx/>
              <a:buChar char="•"/>
            </a:pPr>
            <a:r>
              <a:rPr lang="en-US"/>
              <a:t>Passwords can be protected by adding a random strong to the user</a:t>
            </a:r>
            <a:r>
              <a:rPr lang="en-US" altLang="en-US"/>
              <a:t>’</a:t>
            </a:r>
            <a:r>
              <a:rPr lang="en-US"/>
              <a:t>s cleartext password before it is hashed</a:t>
            </a:r>
          </a:p>
          <a:p>
            <a:pPr marL="628650" lvl="1" indent="-171450">
              <a:buFontTx/>
              <a:buChar char="•"/>
            </a:pPr>
            <a:r>
              <a:rPr lang="en-US"/>
              <a:t>Make dictionary attacks and brute force attacks much slower and limit the impact of rainbow tables</a:t>
            </a:r>
          </a:p>
          <a:p>
            <a:endParaRPr lang="en-US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401B7F-B4B6-491F-B962-31673AA63B97}" type="slidenum">
              <a:rPr lang="en-US" sz="1200">
                <a:solidFill>
                  <a:schemeClr val="tx1"/>
                </a:solidFill>
              </a:rPr>
              <a:pPr/>
              <a:t>27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64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Password Defenses</a:t>
            </a:r>
          </a:p>
          <a:p>
            <a:endParaRPr lang="en-US"/>
          </a:p>
          <a:p>
            <a:r>
              <a:rPr lang="en-US"/>
              <a:t>Table 12-3  Unsalted and salted passwords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ADE0775-1445-45C9-B3C1-1EA91A0FB365}" type="slidenum">
              <a:rPr lang="en-US" sz="1200">
                <a:solidFill>
                  <a:schemeClr val="tx1"/>
                </a:solidFill>
              </a:rPr>
              <a:pPr/>
              <a:t>28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35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What You Have: Tokens, Cards, and Cell Phones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Multifactor 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When a user is using more than one type of authentication credential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what a user knows and what a user has could be used together for authentication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Single-factor authentication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Using just one type of authentication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7227859-2259-4EA8-90BB-1F616AA7DB1A}" type="slidenum">
              <a:rPr lang="en-US" sz="1200">
                <a:solidFill>
                  <a:schemeClr val="tx1"/>
                </a:solidFill>
              </a:rPr>
              <a:pPr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7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What You Have: Tokens, Cards, and Cell Phones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Tokens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Small devices with a window display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Used to create a one-time password (OTP)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Authentication code that can be used only once or for a limited period of time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Two types of OTPs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Time-based one-time password (TOTP)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Synched with an authentication server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Code is generated from an algorithm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Code changes every 30 to 60 seconds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1053B67-10E8-46BC-B511-3B2B0090EB95}" type="slidenum">
              <a:rPr lang="en-US" sz="1200">
                <a:solidFill>
                  <a:schemeClr val="tx1"/>
                </a:solidFill>
              </a:rPr>
              <a:pPr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5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Password Weaknesses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Weakness of passwords is linked to human memory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Humans can memorize only a limited number of items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Long, complex passwords are most effective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Most difficult to memorize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Users must remember passwords for many different accounts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Security policies mandate passwords must expire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Users must repeatedly memorize passwords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DB5DFFD-F907-4D84-9572-7C67519109A5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56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Have: Tokens, Cards, and Cell Phones</a:t>
            </a:r>
          </a:p>
          <a:p>
            <a:endParaRPr lang="en-US"/>
          </a:p>
          <a:p>
            <a:r>
              <a:rPr lang="en-US"/>
              <a:t>Figure 12-5  Time-based one-time password (TOTP)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9363BED-2B87-4E69-B7E1-D4F7678283CE}" type="slidenum">
              <a:rPr lang="en-US" sz="1200">
                <a:solidFill>
                  <a:schemeClr val="tx1"/>
                </a:solidFill>
              </a:rPr>
              <a:pPr/>
              <a:t>31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22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Have: Tokens, Cards, and Cell Phones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Two types of OTPs (cont</a:t>
            </a:r>
            <a:r>
              <a:rPr lang="en-US" altLang="en-US"/>
              <a:t>’</a:t>
            </a:r>
            <a:r>
              <a:rPr lang="en-US"/>
              <a:t>d)</a:t>
            </a:r>
          </a:p>
          <a:p>
            <a:pPr marL="628650" lvl="1" indent="-171450">
              <a:buFontTx/>
              <a:buChar char="•"/>
            </a:pPr>
            <a:r>
              <a:rPr lang="en-US"/>
              <a:t>HMAC-based one-time password (HOTP)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“</a:t>
            </a:r>
            <a:r>
              <a:rPr lang="en-US"/>
              <a:t>Event-driven</a:t>
            </a:r>
            <a:r>
              <a:rPr lang="en-US" altLang="en-US"/>
              <a:t>”</a:t>
            </a:r>
            <a:r>
              <a:rPr lang="en-US"/>
              <a:t> and changes when a specific event occurs</a:t>
            </a:r>
          </a:p>
          <a:p>
            <a:pPr>
              <a:buFontTx/>
              <a:buChar char="•"/>
            </a:pPr>
            <a:r>
              <a:rPr lang="en-US"/>
              <a:t>Advantages over passwords</a:t>
            </a:r>
          </a:p>
          <a:p>
            <a:pPr marL="628650" lvl="1" indent="-171450">
              <a:buFontTx/>
              <a:buChar char="•"/>
            </a:pPr>
            <a:r>
              <a:rPr lang="en-US"/>
              <a:t>Token code changes frequently</a:t>
            </a:r>
          </a:p>
          <a:p>
            <a:pPr marL="1085850" lvl="2" indent="-171450">
              <a:buFontTx/>
              <a:buChar char="•"/>
            </a:pPr>
            <a:r>
              <a:rPr lang="en-US"/>
              <a:t>Attacker would have to crack code within time limit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User may not know if password has been stolen</a:t>
            </a:r>
          </a:p>
          <a:p>
            <a:pPr marL="1085850" lvl="2" indent="-171450">
              <a:buFontTx/>
              <a:buChar char="•"/>
            </a:pPr>
            <a:r>
              <a:rPr lang="en-US"/>
              <a:t>If token is stolen, it becomes obvious and steps could be taken to disable account</a:t>
            </a:r>
          </a:p>
          <a:p>
            <a:endParaRPr lang="en-US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0B07D8D-EEA5-4594-9DE4-999E88E89493}" type="slidenum">
              <a:rPr lang="en-US" sz="1200">
                <a:solidFill>
                  <a:schemeClr val="tx1"/>
                </a:solidFill>
              </a:rPr>
              <a:pPr/>
              <a:t>32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74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Have: Tokens, Cards, and Cell Phones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Cards</a:t>
            </a:r>
          </a:p>
          <a:p>
            <a:pPr marL="628650" lvl="1" indent="-171450">
              <a:buFontTx/>
              <a:buChar char="•"/>
            </a:pPr>
            <a:r>
              <a:rPr lang="en-US"/>
              <a:t>Smart card contains integrated circuit chip that holds information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Contact pad allows electronic access to chip contents</a:t>
            </a:r>
          </a:p>
          <a:p>
            <a:pPr marL="628650" lvl="1" indent="-171450">
              <a:buFontTx/>
              <a:buChar char="•"/>
            </a:pPr>
            <a:r>
              <a:rPr lang="en-US"/>
              <a:t>Contactless cards</a:t>
            </a:r>
          </a:p>
          <a:p>
            <a:pPr marL="1085850" lvl="2" indent="-171450">
              <a:buFontTx/>
              <a:buChar char="•"/>
            </a:pPr>
            <a:r>
              <a:rPr lang="en-US"/>
              <a:t>Require no physical access to the card</a:t>
            </a:r>
          </a:p>
          <a:p>
            <a:pPr marL="628650" lvl="1" indent="-171450">
              <a:buFontTx/>
              <a:buChar char="•"/>
            </a:pPr>
            <a:r>
              <a:rPr lang="en-US"/>
              <a:t>Common access card (CAC)</a:t>
            </a:r>
          </a:p>
          <a:p>
            <a:pPr marL="1085850" lvl="2" indent="-171450">
              <a:buFontTx/>
              <a:buChar char="•"/>
            </a:pPr>
            <a:r>
              <a:rPr lang="en-US"/>
              <a:t>Issued by US Department of Defense</a:t>
            </a:r>
          </a:p>
          <a:p>
            <a:pPr marL="1085850" lvl="2" indent="-171450">
              <a:buFontTx/>
              <a:buChar char="•"/>
            </a:pPr>
            <a:r>
              <a:rPr lang="en-US"/>
              <a:t>Bar code, magnetic strip, and bearer</a:t>
            </a:r>
            <a:r>
              <a:rPr lang="en-US" altLang="en-US"/>
              <a:t>’</a:t>
            </a:r>
            <a:r>
              <a:rPr lang="en-US"/>
              <a:t>s picture</a:t>
            </a:r>
          </a:p>
          <a:p>
            <a:endParaRPr lang="en-US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0D1CD42-17D5-4253-A264-D66706042C21}" type="slidenum">
              <a:rPr lang="en-US" sz="1200">
                <a:solidFill>
                  <a:schemeClr val="tx1"/>
                </a:solidFill>
              </a:rPr>
              <a:pPr/>
              <a:t>33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363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Have: Tokens, Cards, and Cell Phones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Cards (cont</a:t>
            </a:r>
            <a:r>
              <a:rPr lang="en-US" altLang="en-US"/>
              <a:t>’</a:t>
            </a:r>
            <a:r>
              <a:rPr lang="en-US"/>
              <a:t>d)</a:t>
            </a:r>
          </a:p>
          <a:p>
            <a:pPr marL="628650" lvl="1" indent="-171450">
              <a:buFontTx/>
              <a:buChar char="•"/>
            </a:pPr>
            <a:r>
              <a:rPr lang="en-US"/>
              <a:t>The smart card standard covering all U.S. government employees is the Personal Identity Verification (PIV) standard</a:t>
            </a:r>
          </a:p>
          <a:p>
            <a:pPr>
              <a:buFontTx/>
              <a:buChar char="•"/>
            </a:pPr>
            <a:r>
              <a:rPr lang="en-US"/>
              <a:t>Cell Phones</a:t>
            </a:r>
          </a:p>
          <a:p>
            <a:pPr marL="628650" lvl="1" indent="-171450">
              <a:buFontTx/>
              <a:buChar char="•"/>
            </a:pPr>
            <a:r>
              <a:rPr lang="en-US"/>
              <a:t>Increasingly replacing tokens and cards </a:t>
            </a:r>
          </a:p>
          <a:p>
            <a:pPr marL="628650" lvl="1" indent="-171450">
              <a:buFontTx/>
              <a:buChar char="•"/>
            </a:pPr>
            <a:r>
              <a:rPr lang="en-US"/>
              <a:t>A code can be sent to a user</a:t>
            </a:r>
            <a:r>
              <a:rPr lang="en-US" altLang="en-US"/>
              <a:t>’</a:t>
            </a:r>
            <a:r>
              <a:rPr lang="en-US"/>
              <a:t>s cell phone through an app on the device</a:t>
            </a:r>
          </a:p>
          <a:p>
            <a:pPr marL="628650" lvl="1" indent="-171450">
              <a:buFontTx/>
              <a:buChar char="•"/>
            </a:pPr>
            <a:r>
              <a:rPr lang="en-US"/>
              <a:t>Allow a user to send a request via the phone to receive an HOTP authorization code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35F00E-945A-4697-AC6C-007DADC4E393}" type="slidenum">
              <a:rPr lang="en-US" sz="1200">
                <a:solidFill>
                  <a:schemeClr val="tx1"/>
                </a:solidFill>
              </a:rPr>
              <a:pPr/>
              <a:t>34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64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Biometrics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Standard biometrics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Uses a person</a:t>
            </a:r>
            <a:r>
              <a:rPr lang="en-US" altLang="en-US"/>
              <a:t>’</a:t>
            </a:r>
            <a:r>
              <a:rPr lang="en-US"/>
              <a:t>s unique physical characteristics for authentication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Fingerprint scanners are the most common type</a:t>
            </a:r>
          </a:p>
          <a:p>
            <a:pPr marL="628650" lvl="1" indent="-171450">
              <a:buFontTx/>
              <a:buChar char="•"/>
            </a:pPr>
            <a:r>
              <a:rPr lang="en-US"/>
              <a:t>Face, hand, or eye characteristics also used</a:t>
            </a:r>
          </a:p>
          <a:p>
            <a:pPr>
              <a:buFontTx/>
              <a:buChar char="•"/>
            </a:pPr>
            <a:r>
              <a:rPr lang="en-US"/>
              <a:t>Fingerprint scanner types</a:t>
            </a:r>
          </a:p>
          <a:p>
            <a:pPr marL="628650" lvl="1" indent="-171450">
              <a:buFontTx/>
              <a:buChar char="•"/>
            </a:pPr>
            <a:r>
              <a:rPr lang="en-US"/>
              <a:t>Static fingerprint scanner</a:t>
            </a:r>
          </a:p>
          <a:p>
            <a:pPr marL="1085850" lvl="2" indent="-171450">
              <a:buFontTx/>
              <a:buChar char="•"/>
            </a:pPr>
            <a:r>
              <a:rPr lang="en-US"/>
              <a:t>Takes a picture and compares with image on file</a:t>
            </a:r>
          </a:p>
          <a:p>
            <a:pPr marL="628650" lvl="1" indent="-171450">
              <a:buFontTx/>
              <a:buChar char="•"/>
            </a:pPr>
            <a:r>
              <a:rPr lang="en-US"/>
              <a:t>Dynamic fingerprint scanner</a:t>
            </a:r>
          </a:p>
          <a:p>
            <a:pPr marL="1085850" lvl="2" indent="-171450">
              <a:buFontTx/>
              <a:buChar char="•"/>
            </a:pPr>
            <a:r>
              <a:rPr lang="en-US"/>
              <a:t>Uses small slit or opening</a:t>
            </a:r>
          </a:p>
          <a:p>
            <a:endParaRPr lang="en-US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6C55230-2DDB-4135-A0FC-4994916EFD51}" type="slidenum">
              <a:rPr lang="en-US" sz="1200">
                <a:solidFill>
                  <a:schemeClr val="tx1"/>
                </a:solidFill>
              </a:rPr>
              <a:pPr/>
              <a:t>35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62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Biometrics</a:t>
            </a:r>
          </a:p>
          <a:p>
            <a:endParaRPr lang="en-US"/>
          </a:p>
          <a:p>
            <a:r>
              <a:rPr lang="en-US"/>
              <a:t>Figure 12-7  Dynamic fingerprint scanner</a:t>
            </a: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511015B-63B0-4538-B5BF-6AFDC5F67AD7}" type="slidenum">
              <a:rPr lang="en-US" sz="1200">
                <a:solidFill>
                  <a:schemeClr val="tx1"/>
                </a:solidFill>
              </a:rPr>
              <a:pPr/>
              <a:t>36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851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End </a:t>
            </a:r>
            <a:r>
              <a:rPr lang="en-US"/>
              <a:t>of class 4/7/17</a:t>
            </a:r>
          </a:p>
          <a:p>
            <a:r>
              <a:rPr lang="en-US" dirty="0"/>
              <a:t>What You Are: Biometrics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Disadvantages of standard biometrics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Cost of hardware scanning devices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Readers have some amount of error</a:t>
            </a:r>
          </a:p>
          <a:p>
            <a:pPr marL="1085850" lvl="2" indent="-171450">
              <a:buFontTx/>
              <a:buChar char="•"/>
            </a:pPr>
            <a:r>
              <a:rPr lang="en-US" dirty="0"/>
              <a:t>Reject authorized users</a:t>
            </a:r>
          </a:p>
          <a:p>
            <a:pPr marL="1085850" lvl="2" indent="-171450">
              <a:buFontTx/>
              <a:buChar char="•"/>
            </a:pPr>
            <a:r>
              <a:rPr lang="en-US" dirty="0"/>
              <a:t>Accept unauthorized users</a:t>
            </a:r>
          </a:p>
          <a:p>
            <a:pPr>
              <a:buFontTx/>
              <a:buChar char="•"/>
            </a:pPr>
            <a:r>
              <a:rPr lang="en-US" dirty="0"/>
              <a:t>Cognitive biometrics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Relates to perception, thought process, and understanding of the user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Easier for user to remember because it is based on user</a:t>
            </a:r>
            <a:r>
              <a:rPr lang="en-US" altLang="en-US" dirty="0"/>
              <a:t>’</a:t>
            </a:r>
            <a:r>
              <a:rPr lang="en-US" dirty="0"/>
              <a:t>s life experiences</a:t>
            </a:r>
          </a:p>
          <a:p>
            <a:pPr marL="628650" lvl="1" indent="-171450"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A53A86D-997A-403F-8F20-BBBF23775021}" type="slidenum">
              <a:rPr lang="en-US" sz="1200">
                <a:solidFill>
                  <a:schemeClr val="tx1"/>
                </a:solidFill>
              </a:rPr>
              <a:pPr/>
              <a:t>37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541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Biometrics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Cognitive biometrics (cont</a:t>
            </a:r>
            <a:r>
              <a:rPr lang="en-US" altLang="en-US"/>
              <a:t>’</a:t>
            </a:r>
            <a:r>
              <a:rPr lang="en-US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/>
              <a:t>Difficult for an attacker to imitate</a:t>
            </a:r>
          </a:p>
          <a:p>
            <a:pPr marL="628650" lvl="1" indent="-171450">
              <a:buFontTx/>
              <a:buChar char="•"/>
            </a:pPr>
            <a:r>
              <a:rPr lang="en-US"/>
              <a:t>Picture gesture authentication (PGA)</a:t>
            </a:r>
          </a:p>
          <a:p>
            <a:pPr marL="1085850" lvl="2" indent="-171450">
              <a:buFontTx/>
              <a:buChar char="•"/>
            </a:pPr>
            <a:r>
              <a:rPr lang="en-US"/>
              <a:t>A user reproduces gestures seen on a previous photograph</a:t>
            </a:r>
          </a:p>
          <a:p>
            <a:pPr marL="628650" lvl="1" indent="-171450">
              <a:buFontTx/>
              <a:buChar char="•"/>
            </a:pPr>
            <a:r>
              <a:rPr lang="en-US"/>
              <a:t>Example: identifying specific faces</a:t>
            </a:r>
          </a:p>
          <a:p>
            <a:pPr marL="628650" lvl="1" indent="-171450">
              <a:buFontTx/>
              <a:buChar char="•"/>
            </a:pPr>
            <a:r>
              <a:rPr lang="en-US"/>
              <a:t>Predicted to become a key element of authentication in the future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9498D89-C610-42E8-87C1-7F63D461A249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94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Biometrics</a:t>
            </a:r>
          </a:p>
          <a:p>
            <a:endParaRPr lang="en-US"/>
          </a:p>
          <a:p>
            <a:r>
              <a:rPr lang="en-US"/>
              <a:t>Figure 12-8  Picture gesture authentication</a:t>
            </a: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83C51F7-B9A5-438E-B64E-A85A3EEDB714}" type="slidenum">
              <a:rPr lang="en-US" sz="1200">
                <a:solidFill>
                  <a:schemeClr val="tx1"/>
                </a:solidFill>
              </a:rPr>
              <a:pPr/>
              <a:t>39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38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What You Do: Behavioral Biometrics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Behavioral biometrics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Authenticates by normal actions the user performs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Two examples of behavioral biometrics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Keystroke dynamics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Voice recognition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4BBA881-7CF7-4F01-B274-046BDAB6E975}" type="slidenum">
              <a:rPr lang="en-US" sz="1200">
                <a:solidFill>
                  <a:schemeClr val="tx1"/>
                </a:solidFill>
              </a:rPr>
              <a:pPr/>
              <a:t>40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1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Password Weaknesses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Users often take shortcuts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Using a weak password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Examples: common words, short password, or personal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Reuse the same password for multiple accounts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Easier for attacker who compromises one account to access others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BFE0EF-2088-4CF4-AFEA-0062E4DCBCC7}" type="slidenum">
              <a:rPr lang="en-US" sz="1200">
                <a:solidFill>
                  <a:schemeClr val="tx1"/>
                </a:solidFill>
              </a:rPr>
              <a:pPr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121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Behavioral Biometrics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Keystroke dynamics</a:t>
            </a:r>
          </a:p>
          <a:p>
            <a:pPr marL="628650" lvl="1" indent="-171450">
              <a:buFontTx/>
              <a:buChar char="•"/>
            </a:pPr>
            <a:r>
              <a:rPr lang="en-US"/>
              <a:t>Attempts to recognize user</a:t>
            </a:r>
            <a:r>
              <a:rPr lang="en-US" altLang="en-US"/>
              <a:t>’</a:t>
            </a:r>
            <a:r>
              <a:rPr lang="en-US"/>
              <a:t>s typing rhythm</a:t>
            </a:r>
          </a:p>
          <a:p>
            <a:pPr marL="1085850" lvl="2" indent="-171450">
              <a:buFontTx/>
              <a:buChar char="•"/>
            </a:pPr>
            <a:r>
              <a:rPr lang="en-US"/>
              <a:t>All users type at a different pace</a:t>
            </a:r>
          </a:p>
          <a:p>
            <a:pPr marL="1085850" lvl="2" indent="-171450">
              <a:buFontTx/>
              <a:buChar char="•"/>
            </a:pPr>
            <a:r>
              <a:rPr lang="en-US"/>
              <a:t>Provides up to 98 percent accuracy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Uses two unique typing variables</a:t>
            </a:r>
          </a:p>
          <a:p>
            <a:pPr marL="1085850" lvl="2" indent="-171450">
              <a:buFontTx/>
              <a:buChar char="•"/>
            </a:pPr>
            <a:r>
              <a:rPr lang="en-US"/>
              <a:t>Dwell time (time it takes to press and release a key)</a:t>
            </a:r>
          </a:p>
          <a:p>
            <a:pPr marL="1085850" lvl="2" indent="-171450">
              <a:buFontTx/>
              <a:buChar char="•"/>
            </a:pPr>
            <a:r>
              <a:rPr lang="en-US"/>
              <a:t>Flight time (time between keystrokes)</a:t>
            </a:r>
          </a:p>
          <a:p>
            <a:pPr marL="628650" lvl="1" indent="-171450">
              <a:buFontTx/>
              <a:buChar char="•"/>
            </a:pPr>
            <a:r>
              <a:rPr lang="en-US"/>
              <a:t>Holds a great amount of potential</a:t>
            </a:r>
          </a:p>
          <a:p>
            <a:pPr marL="1085850" lvl="2" indent="-171450">
              <a:buFontTx/>
              <a:buChar char="•"/>
            </a:pPr>
            <a:r>
              <a:rPr lang="en-US"/>
              <a:t>It requires no specialized hardware 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0A8A83B-76EC-42E6-BF75-B5A4537BC29C}" type="slidenum">
              <a:rPr lang="en-US" sz="1200">
                <a:solidFill>
                  <a:schemeClr val="tx1"/>
                </a:solidFill>
              </a:rPr>
              <a:pPr/>
              <a:t>41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668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Behavioral Biometrics</a:t>
            </a:r>
          </a:p>
          <a:p>
            <a:endParaRPr lang="en-US"/>
          </a:p>
          <a:p>
            <a:r>
              <a:rPr lang="en-US"/>
              <a:t>Figure 12-10  Authentication by keystroke dynamics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AA41BAE-4805-47D4-A5DD-82CC6CB53191}" type="slidenum">
              <a:rPr lang="en-US" sz="1200">
                <a:solidFill>
                  <a:schemeClr val="tx1"/>
                </a:solidFill>
              </a:rPr>
              <a:pPr/>
              <a:t>42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252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You Are: Behavioral Biometrics 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Voice recognition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Several characteristics make each person</a:t>
            </a:r>
            <a:r>
              <a:rPr lang="en-US" altLang="en-US"/>
              <a:t>’</a:t>
            </a:r>
            <a:r>
              <a:rPr lang="en-US"/>
              <a:t>s voice unique</a:t>
            </a:r>
          </a:p>
          <a:p>
            <a:pPr marL="628650" lvl="1" indent="-171450">
              <a:buFontTx/>
              <a:buChar char="•"/>
            </a:pPr>
            <a:r>
              <a:rPr lang="en-US"/>
              <a:t>Voice template can be created</a:t>
            </a:r>
          </a:p>
          <a:p>
            <a:pPr marL="628650" lvl="1" indent="-171450">
              <a:buFontTx/>
              <a:buChar char="•"/>
            </a:pPr>
            <a:r>
              <a:rPr lang="en-US"/>
              <a:t>Difficult for an attacker to authenticate using a  recording of user</a:t>
            </a:r>
            <a:r>
              <a:rPr lang="en-US" altLang="en-US"/>
              <a:t>’</a:t>
            </a:r>
            <a:r>
              <a:rPr lang="en-US"/>
              <a:t>s voice</a:t>
            </a:r>
          </a:p>
          <a:p>
            <a:pPr marL="1085850" lvl="2" indent="-171450">
              <a:buFontTx/>
              <a:buChar char="•"/>
            </a:pPr>
            <a:r>
              <a:rPr lang="en-US"/>
              <a:t>Phonetic cadence of putting words together is part of real speech pattern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8F4DC44-DA95-42E5-8A87-F960E07D4219}" type="slidenum">
              <a:rPr lang="en-US" sz="1200">
                <a:solidFill>
                  <a:schemeClr val="tx1"/>
                </a:solidFill>
              </a:rPr>
              <a:pPr/>
              <a:t>43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51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End</a:t>
            </a:r>
            <a:r>
              <a:rPr lang="en-US" altLang="en-US" baseline="0" dirty="0">
                <a:ea typeface="+mn-ea"/>
              </a:rPr>
              <a:t> </a:t>
            </a:r>
            <a:r>
              <a:rPr lang="en-US" altLang="en-US" baseline="0">
                <a:ea typeface="+mn-ea"/>
              </a:rPr>
              <a:t>of class 11/18 1 PM</a:t>
            </a:r>
            <a:endParaRPr lang="en-US" altLang="en-US">
              <a:ea typeface="+mn-ea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Where You Are: Geolocation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Geolocation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identification of the location of a person or object using technology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indicate if an attacker is trying to perform a malicious action from a location different from the normal location of the user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Many websites will not allow a user to access an account if the computer is located in a different state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Some websites may require a second type of authentication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code sent as a text message to a cell phone number on file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877FFD4-947E-4369-B989-E32B7BDD8922}" type="slidenum">
              <a:rPr lang="en-US" sz="1200">
                <a:solidFill>
                  <a:schemeClr val="tx1"/>
                </a:solidFill>
              </a:rPr>
              <a:pPr/>
              <a:t>44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545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End of class 11/18 10 AM 11 AM</a:t>
            </a:r>
          </a:p>
          <a:p>
            <a:pPr>
              <a:defRPr/>
            </a:pPr>
            <a:r>
              <a:rPr lang="en-US" altLang="en-US" dirty="0">
                <a:ea typeface="+mn-ea"/>
              </a:rPr>
              <a:t>Single Sign-On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Identity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Using a single authentication credential shared across multiple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It is called federated identity management (FIM) when networks are owned by different organizations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Single sign-on (SSO) holds promise to reduce burden of usernames and passwords to just one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Examples of popular SSOs: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Microsoft Account, OpenID, and OAuth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C5191BE-9BDA-433F-B30B-26CA71D6BBF8}" type="slidenum">
              <a:rPr lang="en-US" sz="1200">
                <a:solidFill>
                  <a:schemeClr val="tx1"/>
                </a:solidFill>
              </a:rPr>
              <a:pPr/>
              <a:t>45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903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Microsoft Account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Introduced in 1999 as .NET passport</a:t>
            </a:r>
          </a:p>
          <a:p>
            <a:pPr>
              <a:buFontTx/>
              <a:buChar char="•"/>
            </a:pPr>
            <a:r>
              <a:rPr lang="en-US"/>
              <a:t>Name changed to Microsoft Passport Network, then Windows Live ID in 2006</a:t>
            </a:r>
          </a:p>
          <a:p>
            <a:pPr marL="628650" lvl="1" indent="-171450">
              <a:buFontTx/>
              <a:buChar char="•"/>
            </a:pPr>
            <a:r>
              <a:rPr lang="en-US"/>
              <a:t>Designed as an SSO for Web commerce</a:t>
            </a:r>
          </a:p>
          <a:p>
            <a:pPr>
              <a:buFontTx/>
              <a:buChar char="•"/>
            </a:pPr>
            <a:r>
              <a:rPr lang="en-US"/>
              <a:t>Today it is known as Microsoft Account</a:t>
            </a:r>
          </a:p>
          <a:p>
            <a:pPr>
              <a:buFontTx/>
              <a:buChar char="•"/>
            </a:pPr>
            <a:r>
              <a:rPr lang="en-US"/>
              <a:t>Authentication process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User enters username and password</a:t>
            </a:r>
          </a:p>
          <a:p>
            <a:pPr marL="628650" lvl="1" indent="-171450">
              <a:buFontTx/>
              <a:buChar char="•"/>
            </a:pPr>
            <a:r>
              <a:rPr lang="en-US"/>
              <a:t>Once, authenticated, the user is given a time limited </a:t>
            </a:r>
            <a:r>
              <a:rPr lang="en-US" altLang="en-US"/>
              <a:t>“</a:t>
            </a:r>
            <a:r>
              <a:rPr lang="en-US"/>
              <a:t>global</a:t>
            </a:r>
            <a:r>
              <a:rPr lang="en-US" altLang="en-US"/>
              <a:t>”</a:t>
            </a:r>
            <a:r>
              <a:rPr lang="en-US"/>
              <a:t> cookie stored on computer with encrypted ID tag</a:t>
            </a:r>
          </a:p>
          <a:p>
            <a:endParaRPr lang="en-US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54A7E0E-DDD9-4337-95D6-D1F993D502D3}" type="slidenum">
              <a:rPr lang="en-US" sz="1200">
                <a:solidFill>
                  <a:schemeClr val="tx1"/>
                </a:solidFill>
              </a:rPr>
              <a:pPr/>
              <a:t>46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547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Microsoft Account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Authentication process (cont</a:t>
            </a:r>
            <a:r>
              <a:rPr lang="en-US" altLang="en-US"/>
              <a:t>’</a:t>
            </a:r>
            <a:r>
              <a:rPr lang="en-US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/>
              <a:t>ID tag sent to website the user wants to log into</a:t>
            </a:r>
          </a:p>
          <a:p>
            <a:pPr marL="628650" lvl="1" indent="-171450">
              <a:buFontTx/>
              <a:buChar char="•"/>
            </a:pPr>
            <a:r>
              <a:rPr lang="en-US"/>
              <a:t>Web site uses ID tag for authentication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Web site stores encrypted, time-limited </a:t>
            </a:r>
            <a:r>
              <a:rPr lang="en-US" altLang="en-US"/>
              <a:t>“</a:t>
            </a:r>
            <a:r>
              <a:rPr lang="en-US"/>
              <a:t>local</a:t>
            </a:r>
            <a:r>
              <a:rPr lang="en-US" altLang="en-US"/>
              <a:t>”</a:t>
            </a:r>
            <a:r>
              <a:rPr lang="en-US"/>
              <a:t> cookie on user</a:t>
            </a:r>
            <a:r>
              <a:rPr lang="en-US" altLang="en-US"/>
              <a:t>’</a:t>
            </a:r>
            <a:r>
              <a:rPr lang="en-US"/>
              <a:t>s computer</a:t>
            </a:r>
          </a:p>
          <a:p>
            <a:pPr>
              <a:buFontTx/>
              <a:buChar char="•"/>
            </a:pPr>
            <a:r>
              <a:rPr lang="en-US"/>
              <a:t>The use of </a:t>
            </a:r>
            <a:r>
              <a:rPr lang="en-US" altLang="en-US"/>
              <a:t>“</a:t>
            </a:r>
            <a:r>
              <a:rPr lang="en-US"/>
              <a:t>global</a:t>
            </a:r>
            <a:r>
              <a:rPr lang="en-US" altLang="en-US"/>
              <a:t>”</a:t>
            </a:r>
            <a:r>
              <a:rPr lang="en-US"/>
              <a:t> and </a:t>
            </a:r>
            <a:r>
              <a:rPr lang="en-US" altLang="en-US"/>
              <a:t>“</a:t>
            </a:r>
            <a:r>
              <a:rPr lang="en-US"/>
              <a:t>local</a:t>
            </a:r>
            <a:r>
              <a:rPr lang="en-US" altLang="en-US"/>
              <a:t>”</a:t>
            </a:r>
            <a:r>
              <a:rPr lang="en-US"/>
              <a:t> cookies is the basis of Microsoft Account</a:t>
            </a:r>
          </a:p>
          <a:p>
            <a:pPr>
              <a:buFontTx/>
              <a:buChar char="•"/>
            </a:pPr>
            <a:r>
              <a:rPr lang="en-US"/>
              <a:t>Cookies are erased when the user logs out of her Microsoft account</a:t>
            </a:r>
          </a:p>
          <a:p>
            <a:endParaRPr lang="en-US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6757466-5A38-422D-87F8-71368AC71622}" type="slidenum">
              <a:rPr lang="en-US" sz="1200">
                <a:solidFill>
                  <a:schemeClr val="tx1"/>
                </a:solidFill>
              </a:rPr>
              <a:pPr/>
              <a:t>47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175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OpenID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decentralized open source FIM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Does not require specific software to be installed on the desktop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URL-based identity system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OpenID provides a means to prove a user owns the URL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Authentication process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 goes to free site and given OpenID account of Me.myopenID.com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5F87F29-6D8E-46B7-9A06-5B1402D97FDC}" type="slidenum">
              <a:rPr lang="en-US" sz="1200">
                <a:solidFill>
                  <a:schemeClr val="tx1"/>
                </a:solidFill>
              </a:rPr>
              <a:pPr/>
              <a:t>48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864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OpenID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Authentication process (cont</a:t>
            </a:r>
            <a:r>
              <a:rPr lang="en-US" altLang="en-US"/>
              <a:t>’</a:t>
            </a:r>
            <a:r>
              <a:rPr lang="en-US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User visits Web commerce or other site and signs in using his Open ID</a:t>
            </a:r>
          </a:p>
          <a:p>
            <a:pPr marL="628650" lvl="1" indent="-171450">
              <a:buFontTx/>
              <a:buChar char="•"/>
            </a:pPr>
            <a:r>
              <a:rPr lang="en-US"/>
              <a:t>Site redirects user to MyOpenID.com where he enters password to authenticate</a:t>
            </a:r>
          </a:p>
          <a:p>
            <a:pPr marL="628650" lvl="1" indent="-171450">
              <a:buFontTx/>
              <a:buChar char="•"/>
            </a:pPr>
            <a:r>
              <a:rPr lang="en-US"/>
              <a:t>MyOpenID.com sends him back to Web site, now authenticated</a:t>
            </a:r>
          </a:p>
          <a:p>
            <a:pPr>
              <a:buFontTx/>
              <a:buChar char="•"/>
            </a:pPr>
            <a:r>
              <a:rPr lang="en-US"/>
              <a:t>Security weaknesses</a:t>
            </a:r>
          </a:p>
          <a:p>
            <a:pPr marL="628650" lvl="1" indent="-171450">
              <a:buFontTx/>
              <a:buChar char="•"/>
            </a:pPr>
            <a:r>
              <a:rPr lang="en-US"/>
              <a:t>Relies on DNS which may have own weaknesses</a:t>
            </a:r>
          </a:p>
          <a:p>
            <a:pPr marL="628650" lvl="1" indent="-171450">
              <a:buFontTx/>
              <a:buChar char="•"/>
            </a:pPr>
            <a:r>
              <a:rPr lang="en-US"/>
              <a:t>Not considered strong enough for most banking and e-commerce Web sites</a:t>
            </a:r>
          </a:p>
          <a:p>
            <a:endParaRPr lang="en-US"/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D74816F-1044-46F3-A0F0-40C3FE00B733}" type="slidenum">
              <a:rPr lang="en-US" sz="1200">
                <a:solidFill>
                  <a:schemeClr val="tx1"/>
                </a:solidFill>
              </a:rPr>
              <a:pPr/>
              <a:t>49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Open Authorization (OAuth)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Permits users to share resources stored on one site with a second site</a:t>
            </a:r>
          </a:p>
          <a:p>
            <a:pPr marL="628650" lvl="1" indent="-171450">
              <a:buFontTx/>
              <a:buChar char="•"/>
            </a:pPr>
            <a:r>
              <a:rPr lang="en-US"/>
              <a:t>Without forwarding authentication credentials</a:t>
            </a:r>
          </a:p>
          <a:p>
            <a:pPr>
              <a:buFontTx/>
              <a:buChar char="•"/>
            </a:pPr>
            <a:r>
              <a:rPr lang="en-US"/>
              <a:t>Allows seamless data sharing among sites</a:t>
            </a:r>
          </a:p>
          <a:p>
            <a:pPr>
              <a:buFontTx/>
              <a:buChar char="•"/>
            </a:pPr>
            <a:r>
              <a:rPr lang="en-US"/>
              <a:t>Relies on token credentials</a:t>
            </a:r>
          </a:p>
          <a:p>
            <a:pPr marL="628650" lvl="1" indent="-171450">
              <a:buFontTx/>
              <a:buChar char="•"/>
            </a:pPr>
            <a:r>
              <a:rPr lang="en-US"/>
              <a:t>Replaces need to transfer user</a:t>
            </a:r>
            <a:r>
              <a:rPr lang="en-US" altLang="en-US"/>
              <a:t>’</a:t>
            </a:r>
            <a:r>
              <a:rPr lang="en-US"/>
              <a:t>s username and password</a:t>
            </a:r>
          </a:p>
          <a:p>
            <a:pPr marL="628650" lvl="1" indent="-171450">
              <a:buFontTx/>
              <a:buChar char="•"/>
            </a:pPr>
            <a:r>
              <a:rPr lang="en-US"/>
              <a:t>Tokens are for specific resources on a site</a:t>
            </a:r>
          </a:p>
          <a:p>
            <a:pPr marL="1085850" lvl="2" indent="-171450">
              <a:buFontTx/>
              <a:buChar char="•"/>
            </a:pPr>
            <a:r>
              <a:rPr lang="en-US"/>
              <a:t>For a limited time period</a:t>
            </a:r>
          </a:p>
          <a:p>
            <a:endParaRPr 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EA930D2-3CD0-4C74-807D-2160A0DD7417}" type="slidenum">
              <a:rPr lang="en-US" sz="1200">
                <a:solidFill>
                  <a:schemeClr val="tx1"/>
                </a:solidFill>
              </a:rPr>
              <a:pPr/>
              <a:t>50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6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Password Weaknesses</a:t>
            </a:r>
          </a:p>
          <a:p>
            <a:endParaRPr lang="en-US"/>
          </a:p>
          <a:p>
            <a:r>
              <a:rPr lang="en-US"/>
              <a:t>Table 12-1  Ten most common passwords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6A0811-6FF7-492C-B98F-D459CF2E25EE}" type="slidenum">
              <a:rPr lang="en-US" sz="120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948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Account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Managing user account passwords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be done by setting password rules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Too cumbersome to manage on a user-by-user basis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Security risk if one user setting is overlooked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Preferred approach: assign privileges by group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Microsoft Windows group password settings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Policy Settings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Account Lockout Policy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719AE27-85FA-410B-86C3-5F543E297077}" type="slidenum">
              <a:rPr lang="en-US" sz="1200">
                <a:solidFill>
                  <a:schemeClr val="tx1"/>
                </a:solidFill>
              </a:rPr>
              <a:pPr/>
              <a:t>51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683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Account Management</a:t>
            </a:r>
          </a:p>
          <a:p>
            <a:endParaRPr lang="en-US"/>
          </a:p>
          <a:p>
            <a:r>
              <a:rPr lang="en-US"/>
              <a:t>Table 12-4  Password policy settings (Windows Group Policy)</a:t>
            </a: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CD75595-8330-42B4-B7FD-0BB5C5E31173}" type="slidenum">
              <a:rPr lang="en-US" sz="1200">
                <a:solidFill>
                  <a:schemeClr val="tx1"/>
                </a:solidFill>
              </a:rPr>
              <a:pPr/>
              <a:t>52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409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Account Management</a:t>
            </a:r>
          </a:p>
          <a:p>
            <a:endParaRPr lang="en-US"/>
          </a:p>
          <a:p>
            <a:r>
              <a:rPr lang="en-US"/>
              <a:t>Table 12-5  Account lockout policy settings (Windows Active Directory)</a:t>
            </a: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84F458D-677E-4141-8261-95EF1DB5DB5C}" type="slidenum">
              <a:rPr lang="en-US" sz="1200">
                <a:solidFill>
                  <a:schemeClr val="tx1"/>
                </a:solidFill>
              </a:rPr>
              <a:pPr/>
              <a:t>53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559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Account Management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Transitive trust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two-way relationship that is automatically created between parent and child domains in a Microsoft Active Directory Forest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When a new domain is created, it shares resources with its parent domain by default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enable an authenticated user to access resources in both the child and the parent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923615-FF5E-4BF4-B9F1-3F0639D3C704}" type="slidenum">
              <a:rPr lang="en-US" sz="1200">
                <a:solidFill>
                  <a:schemeClr val="tx1"/>
                </a:solidFill>
              </a:rPr>
              <a:pPr/>
              <a:t>54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6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Attacks that can be used to discover passwords: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Social engineering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Phishing, shoulder surfing, dumpster diving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Capturing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Keylogger, protocol analyzer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Man-in-the-middle and replay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Resetting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 gains physical access to computer and resets password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E190391-DEB0-44C1-AA86-F522AC21CF10}" type="slidenum">
              <a:rPr lang="en-US" sz="1200">
                <a:solidFill>
                  <a:schemeClr val="tx1"/>
                </a:solidFill>
              </a:rPr>
              <a:pPr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4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Offline cracking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Method used by most password attacks today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Attackers steal file of password digests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Compare with their own digests they have created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Offline cracking types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Brute force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Every possible combination of letters, numbers, and characters used to create encrypted passwords and matched against stolen file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Slowest, most thorough method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2257A12-C0AB-4BA4-A50D-69C7C0F94084}" type="slidenum">
              <a:rPr lang="en-US" sz="1200">
                <a:solidFill>
                  <a:schemeClr val="tx1"/>
                </a:solidFill>
              </a:rPr>
              <a:pPr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0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Attacks on Passwords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Automated brute force attack program parameters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Password length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Character set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Language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Pattern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Skips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Dictionary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 creates digests of common dictionary words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Compares against stolen digest file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AF49A2-AB43-49FA-B80D-2FBCE3EB42E7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3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Attacks on Passwords</a:t>
            </a:r>
          </a:p>
          <a:p>
            <a:endParaRPr lang="en-US"/>
          </a:p>
          <a:p>
            <a:r>
              <a:rPr lang="en-US"/>
              <a:t>Figure 12-2  Dictionary attack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4EDBF44-65D8-40D4-80D9-4229AC9FFC13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112ED112-9EB0-4F97-83FE-2A23AE25A1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2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AA9E0-F119-41F3-A96C-DD92196F75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26554-5CCF-4238-9C46-5D2FCCA49A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84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C9B78-063A-4150-88FF-CF4F0E4E6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3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CAF85-ED5B-4DE3-8B2D-0C1AE6179B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71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BAB97-F6A0-4EA8-B359-C9384DCFDE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0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3D1AD-FB4D-4875-B81D-73F0900423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2085E-9D4F-4B71-9D0D-C601AFC42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5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A07B4-5A17-48E6-A6D3-31D01C4677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5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D3576-6F49-46E9-B788-471D05016B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62151-F886-4AE7-B445-A61B186AC0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5626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324600"/>
            <a:ext cx="609600" cy="381000"/>
          </a:xfrm>
        </p:spPr>
        <p:txBody>
          <a:bodyPr/>
          <a:lstStyle>
            <a:lvl1pPr>
              <a:defRPr sz="1400"/>
            </a:lvl1pPr>
          </a:lstStyle>
          <a:p>
            <a:fld id="{6BEECCE8-E97F-42B9-B353-3B61AB4AA8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8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F6776-A9B7-46A5-9CDB-5CE72B17DE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3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802E8-2838-40A0-994B-FF7DC5B69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6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7269B-673E-4144-9556-86EC0B01DE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8D8AA-804D-44D6-A12E-49490AA7D7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89B54-602B-4C47-AC6F-8559D3E2CB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2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FB814-16A7-4634-8D57-D63A08BAA7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4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3B990-D60F-4582-A6A4-5B665BA508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4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86F9D-75D3-4894-865D-56519055B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5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877BB-DA9A-46C0-81F8-B0EE33C6F7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D6C33-C4FB-41AF-AF52-BC1CB5D7A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6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fld id="{DE66319A-0D75-4767-86C9-DB81C0F0AA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fld id="{3D8B5B60-F5F3-4410-8B44-28B0604DC3E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9" r:id="rId1"/>
    <p:sldLayoutId id="2147484660" r:id="rId2"/>
    <p:sldLayoutId id="2147484661" r:id="rId3"/>
    <p:sldLayoutId id="2147484662" r:id="rId4"/>
    <p:sldLayoutId id="2147484663" r:id="rId5"/>
    <p:sldLayoutId id="2147484664" r:id="rId6"/>
    <p:sldLayoutId id="2147484665" r:id="rId7"/>
    <p:sldLayoutId id="2147484666" r:id="rId8"/>
    <p:sldLayoutId id="2147484667" r:id="rId9"/>
    <p:sldLayoutId id="2147484668" r:id="rId10"/>
    <p:sldLayoutId id="214748466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Credentials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dirty="0"/>
              <a:t>Types of authentication credentials</a:t>
            </a:r>
          </a:p>
          <a:p>
            <a:pPr lvl="1"/>
            <a:r>
              <a:rPr lang="en-US" dirty="0"/>
              <a:t>Where you are </a:t>
            </a:r>
          </a:p>
          <a:p>
            <a:pPr lvl="2"/>
            <a:r>
              <a:rPr lang="en-US" dirty="0"/>
              <a:t>Example: a military base</a:t>
            </a:r>
          </a:p>
          <a:p>
            <a:pPr lvl="1"/>
            <a:r>
              <a:rPr lang="en-US" dirty="0"/>
              <a:t>What you have </a:t>
            </a:r>
          </a:p>
          <a:p>
            <a:pPr lvl="2"/>
            <a:r>
              <a:rPr lang="en-US" dirty="0"/>
              <a:t>Example: key fob to lock your car</a:t>
            </a:r>
          </a:p>
          <a:p>
            <a:pPr lvl="1"/>
            <a:r>
              <a:rPr lang="en-US" dirty="0"/>
              <a:t>What you are  </a:t>
            </a:r>
          </a:p>
          <a:p>
            <a:pPr lvl="2"/>
            <a:r>
              <a:rPr lang="en-US" dirty="0"/>
              <a:t>Example: facial characteristics recognized </a:t>
            </a:r>
          </a:p>
          <a:p>
            <a:pPr lvl="1"/>
            <a:r>
              <a:rPr lang="en-US" dirty="0"/>
              <a:t>What you know</a:t>
            </a:r>
          </a:p>
          <a:p>
            <a:pPr lvl="2"/>
            <a:r>
              <a:rPr lang="en-US" dirty="0"/>
              <a:t>Example: combination to health club locker</a:t>
            </a:r>
          </a:p>
          <a:p>
            <a:pPr lvl="1"/>
            <a:r>
              <a:rPr lang="en-US" dirty="0"/>
              <a:t>What you do</a:t>
            </a:r>
          </a:p>
          <a:p>
            <a:pPr lvl="2"/>
            <a:r>
              <a:rPr lang="en-US" dirty="0"/>
              <a:t>Example: do something to prove authenticity</a:t>
            </a:r>
          </a:p>
          <a:p>
            <a:pPr lvl="1"/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568A89B-33CB-4927-BBEB-A896C223137D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9847ACB-36BA-4541-A9BD-2B52E154D8A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Pre-image attack</a:t>
            </a:r>
          </a:p>
          <a:p>
            <a:pPr lvl="1"/>
            <a:r>
              <a:rPr lang="en-US" dirty="0"/>
              <a:t>A dictionary attack that uses a set of dictionary words and compares it with the stolen digests</a:t>
            </a:r>
          </a:p>
          <a:p>
            <a:r>
              <a:rPr lang="en-US" dirty="0"/>
              <a:t>Birthday attack </a:t>
            </a:r>
          </a:p>
          <a:p>
            <a:pPr lvl="1"/>
            <a:r>
              <a:rPr lang="en-US" dirty="0"/>
              <a:t>The search for any two digests that are 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attack</a:t>
            </a:r>
          </a:p>
          <a:p>
            <a:pPr lvl="1"/>
            <a:r>
              <a:rPr lang="en-US" dirty="0"/>
              <a:t>Combines a dictionary attack with a brute force attack and will slightly alter dictionary words</a:t>
            </a:r>
          </a:p>
          <a:p>
            <a:pPr lvl="2"/>
            <a:r>
              <a:rPr lang="en-US" dirty="0"/>
              <a:t>Adding numbers to the end of the password</a:t>
            </a:r>
          </a:p>
          <a:p>
            <a:pPr lvl="2"/>
            <a:r>
              <a:rPr lang="en-US" dirty="0"/>
              <a:t>Spelling words backward</a:t>
            </a:r>
          </a:p>
          <a:p>
            <a:pPr lvl="2"/>
            <a:r>
              <a:rPr lang="en-US" dirty="0"/>
              <a:t>Slightly misspelling words</a:t>
            </a:r>
          </a:p>
          <a:p>
            <a:pPr lvl="2"/>
            <a:r>
              <a:rPr lang="en-US" dirty="0"/>
              <a:t>Including special characters</a:t>
            </a:r>
          </a:p>
          <a:p>
            <a:r>
              <a:rPr lang="en-US" dirty="0"/>
              <a:t>Rainbow tables</a:t>
            </a:r>
          </a:p>
          <a:p>
            <a:pPr lvl="1"/>
            <a:r>
              <a:rPr lang="en-US" dirty="0"/>
              <a:t>Creates a large pre-generated data set of candidate digests</a:t>
            </a:r>
          </a:p>
          <a:p>
            <a:pPr lvl="2"/>
            <a:endParaRPr lang="en-US" dirty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88BBDBD-37E2-4B53-A864-7AA1C5D1EA20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for using a rainbow table</a:t>
            </a:r>
          </a:p>
          <a:p>
            <a:pPr lvl="1"/>
            <a:r>
              <a:rPr lang="en-US" dirty="0"/>
              <a:t>Creating the table</a:t>
            </a:r>
          </a:p>
          <a:p>
            <a:pPr lvl="2"/>
            <a:r>
              <a:rPr lang="en-US" dirty="0"/>
              <a:t>Chain of plaintext passwords</a:t>
            </a:r>
          </a:p>
          <a:p>
            <a:pPr lvl="2"/>
            <a:r>
              <a:rPr lang="en-US" dirty="0"/>
              <a:t>Encrypt initial password</a:t>
            </a:r>
          </a:p>
          <a:p>
            <a:pPr lvl="2"/>
            <a:r>
              <a:rPr lang="en-US" dirty="0"/>
              <a:t>Feed into a function that produces different plaintext passwords</a:t>
            </a:r>
          </a:p>
          <a:p>
            <a:pPr lvl="2"/>
            <a:r>
              <a:rPr lang="en-US" dirty="0"/>
              <a:t>Repeat for a set number of rounds</a:t>
            </a:r>
          </a:p>
          <a:p>
            <a:pPr lvl="1"/>
            <a:r>
              <a:rPr lang="en-US" dirty="0"/>
              <a:t>Using the table to crack a password</a:t>
            </a:r>
          </a:p>
          <a:p>
            <a:pPr lvl="2"/>
            <a:r>
              <a:rPr lang="en-US" dirty="0"/>
              <a:t>Run encrypted password though same procedure used to create initial table</a:t>
            </a:r>
          </a:p>
          <a:p>
            <a:pPr lvl="2"/>
            <a:r>
              <a:rPr lang="en-US" dirty="0"/>
              <a:t>Results in initial chain password</a:t>
            </a:r>
          </a:p>
          <a:p>
            <a:pPr lvl="2"/>
            <a:endParaRPr lang="en-US" dirty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49DCD69-46CD-41E6-94E2-958170755F33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table to crack a password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Repeat, starting with this initial password until original encryption is found</a:t>
            </a:r>
          </a:p>
          <a:p>
            <a:pPr lvl="1"/>
            <a:r>
              <a:rPr lang="en-US" dirty="0"/>
              <a:t>Password used at last iteration is the cracked password</a:t>
            </a:r>
          </a:p>
          <a:p>
            <a:r>
              <a:rPr lang="en-US" dirty="0"/>
              <a:t>Rainbow table advantages over other attack methods</a:t>
            </a:r>
          </a:p>
          <a:p>
            <a:pPr lvl="1"/>
            <a:r>
              <a:rPr lang="en-US" dirty="0"/>
              <a:t>Can be used repeatedly</a:t>
            </a:r>
          </a:p>
          <a:p>
            <a:pPr lvl="1"/>
            <a:r>
              <a:rPr lang="en-US" dirty="0"/>
              <a:t>Faster than dictionary attacks</a:t>
            </a:r>
          </a:p>
          <a:p>
            <a:pPr lvl="1"/>
            <a:r>
              <a:rPr lang="en-US" dirty="0"/>
              <a:t>Less memory on the attacking machine is required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781B102-818A-4080-9ECD-C14A44D5343F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685800"/>
          </a:xfrm>
        </p:spPr>
        <p:txBody>
          <a:bodyPr/>
          <a:lstStyle/>
          <a:p>
            <a:r>
              <a:rPr lang="en-US" sz="3200" dirty="0"/>
              <a:t>Attacks on Passwords (Rainbow Table)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610600" cy="3429000"/>
          </a:xfrm>
        </p:spPr>
        <p:txBody>
          <a:bodyPr/>
          <a:lstStyle/>
          <a:p>
            <a:r>
              <a:rPr lang="en-US" sz="2000"/>
              <a:t>Problem</a:t>
            </a:r>
          </a:p>
          <a:p>
            <a:pPr lvl="1"/>
            <a:r>
              <a:rPr lang="en-US" sz="2000"/>
              <a:t>We have:</a:t>
            </a:r>
          </a:p>
          <a:p>
            <a:pPr lvl="2"/>
            <a:r>
              <a:rPr lang="en-US" sz="1800"/>
              <a:t>a password hash function H </a:t>
            </a:r>
          </a:p>
          <a:p>
            <a:pPr lvl="2"/>
            <a:r>
              <a:rPr lang="en-US" sz="1800"/>
              <a:t>finite set of passwords P</a:t>
            </a:r>
          </a:p>
          <a:p>
            <a:pPr lvl="2"/>
            <a:r>
              <a:rPr lang="en-US" sz="1800"/>
              <a:t>Passwords are stored/used as h = H(p)</a:t>
            </a:r>
          </a:p>
          <a:p>
            <a:pPr lvl="2"/>
            <a:r>
              <a:rPr lang="en-US" sz="1800"/>
              <a:t>Attacker NEEDS p…steals a list of hashed passwords {h1, h2, etc}</a:t>
            </a:r>
          </a:p>
          <a:p>
            <a:pPr lvl="1"/>
            <a:r>
              <a:rPr lang="en-US" sz="2000"/>
              <a:t>Pre-compute a data structure for all passwords</a:t>
            </a:r>
          </a:p>
          <a:p>
            <a:pPr lvl="2"/>
            <a:r>
              <a:rPr lang="en-US" sz="1800"/>
              <a:t>given h, find p where H(p) = h</a:t>
            </a:r>
          </a:p>
          <a:p>
            <a:r>
              <a:rPr lang="en-US" sz="2000"/>
              <a:t>Simplest way: </a:t>
            </a:r>
          </a:p>
          <a:p>
            <a:pPr lvl="1"/>
            <a:r>
              <a:rPr lang="en-US" sz="2000"/>
              <a:t>Compute H(p) for all p in P</a:t>
            </a:r>
          </a:p>
          <a:p>
            <a:pPr lvl="1"/>
            <a:r>
              <a:rPr lang="en-US" sz="2000"/>
              <a:t>Space cost is high!</a:t>
            </a:r>
          </a:p>
          <a:p>
            <a:pPr lvl="1"/>
            <a:r>
              <a:rPr lang="en-US" sz="2000"/>
              <a:t>Better way?</a:t>
            </a:r>
          </a:p>
          <a:p>
            <a:pPr lvl="2"/>
            <a:r>
              <a:rPr lang="en-US" sz="1800"/>
              <a:t>Chains:</a:t>
            </a: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19600"/>
            <a:ext cx="6592888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r>
              <a:rPr lang="en-US"/>
              <a:t>Attacks on Passwords (Rainbow Table)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Rainbow Table</a:t>
            </a:r>
          </a:p>
          <a:p>
            <a:pPr lvl="1"/>
            <a:r>
              <a:rPr lang="en-US" sz="2000"/>
              <a:t>Hash chain</a:t>
            </a:r>
          </a:p>
          <a:p>
            <a:pPr lvl="1"/>
            <a:r>
              <a:rPr lang="en-US" sz="2000"/>
              <a:t>Reduction function R maps hash value back to some password</a:t>
            </a:r>
            <a:endParaRPr lang="en-US"/>
          </a:p>
          <a:p>
            <a:r>
              <a:rPr lang="en-US"/>
              <a:t>Steps for using a rainbow table</a:t>
            </a:r>
          </a:p>
          <a:p>
            <a:pPr lvl="1"/>
            <a:r>
              <a:rPr lang="en-US"/>
              <a:t>Creating the table</a:t>
            </a:r>
          </a:p>
          <a:p>
            <a:pPr lvl="2"/>
            <a:r>
              <a:rPr lang="en-US"/>
              <a:t> choose a subset of </a:t>
            </a:r>
            <a:r>
              <a:rPr lang="en-US" i="1"/>
              <a:t>initial passwords</a:t>
            </a:r>
            <a:r>
              <a:rPr lang="en-US"/>
              <a:t> from P</a:t>
            </a:r>
          </a:p>
          <a:p>
            <a:pPr lvl="2"/>
            <a:r>
              <a:rPr lang="en-US"/>
              <a:t>compute chains of some fixed length </a:t>
            </a:r>
            <a:r>
              <a:rPr lang="en-US" i="1"/>
              <a:t>k</a:t>
            </a:r>
            <a:r>
              <a:rPr lang="en-US"/>
              <a:t> for each</a:t>
            </a:r>
          </a:p>
          <a:p>
            <a:pPr lvl="2"/>
            <a:r>
              <a:rPr lang="en-US"/>
              <a:t>store </a:t>
            </a:r>
            <a:r>
              <a:rPr lang="en-US" i="1"/>
              <a:t>only</a:t>
            </a:r>
            <a:r>
              <a:rPr lang="en-US"/>
              <a:t> the first and last password in each chain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533400" y="6324600"/>
            <a:ext cx="6096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Security+ Guide to Network Security Fundamentals, Fourth Edition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9732C2E-D7D3-43B2-A184-BF4BCD2D220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88836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87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39950"/>
            <a:ext cx="35718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-76200" y="1371600"/>
            <a:ext cx="8077200" cy="4038600"/>
          </a:xfrm>
        </p:spPr>
        <p:txBody>
          <a:bodyPr/>
          <a:lstStyle/>
          <a:p>
            <a:pPr lvl="1"/>
            <a:r>
              <a:rPr lang="en-US"/>
              <a:t>Using the table to crack a password:</a:t>
            </a:r>
          </a:p>
          <a:p>
            <a:pPr lvl="2"/>
            <a:r>
              <a:rPr lang="en-US"/>
              <a:t>given a hash value </a:t>
            </a:r>
            <a:r>
              <a:rPr lang="en-US" i="1"/>
              <a:t>h</a:t>
            </a:r>
          </a:p>
          <a:p>
            <a:pPr lvl="2"/>
            <a:r>
              <a:rPr lang="en-US"/>
              <a:t>Apply the reduction function R(h)</a:t>
            </a:r>
          </a:p>
          <a:p>
            <a:pPr lvl="2"/>
            <a:r>
              <a:rPr lang="en-US"/>
              <a:t>Check each chain in the table</a:t>
            </a:r>
          </a:p>
          <a:p>
            <a:pPr lvl="2"/>
            <a:r>
              <a:rPr lang="en-US"/>
              <a:t>If at any point we observe R(h) matching one of the endpoints in the table, we get the corresponding starting point and use it to recreate the chain.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9B5B0D7-C450-4065-858C-41CFF8368F78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2600"/>
            <a:ext cx="1600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00600"/>
            <a:ext cx="88836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/>
          <p:cNvSpPr/>
          <p:nvPr/>
        </p:nvSpPr>
        <p:spPr bwMode="auto">
          <a:xfrm>
            <a:off x="-2667000" y="4038600"/>
            <a:ext cx="8839200" cy="2438400"/>
          </a:xfrm>
          <a:prstGeom prst="arc">
            <a:avLst/>
          </a:prstGeom>
          <a:solidFill>
            <a:schemeClr val="accent1"/>
          </a:solidFill>
          <a:ln w="1270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Build chains from passwords: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ea typeface="+mn-ea"/>
              </a:rPr>
              <a:t>a</a:t>
            </a:r>
            <a:r>
              <a:rPr lang="en-US" dirty="0">
                <a:ea typeface="+mn-ea"/>
              </a:rPr>
              <a:t> 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</a:t>
            </a:r>
            <a:r>
              <a:rPr lang="en-US" dirty="0">
                <a:ea typeface="+mn-ea"/>
              </a:rPr>
              <a:t>H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4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c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H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27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h 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H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19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k 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ea typeface="+mn-ea"/>
              </a:rPr>
              <a:t>b</a:t>
            </a:r>
            <a:r>
              <a:rPr lang="en-US" dirty="0">
                <a:ea typeface="+mn-ea"/>
              </a:rPr>
              <a:t> 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</a:t>
            </a:r>
            <a:r>
              <a:rPr lang="en-US" dirty="0">
                <a:ea typeface="+mn-ea"/>
              </a:rPr>
              <a:t>H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6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z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H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17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 err="1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m</a:t>
            </a:r>
            <a:r>
              <a:rPr lang="en-US" dirty="0" err="1">
                <a:ea typeface="+mn-ea"/>
                <a:sym typeface="Wingdings" panose="05000000000000000000" pitchFamily="2" charset="2"/>
              </a:rPr>
              <a:t>H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9 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q 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ea typeface="+mn-ea"/>
              </a:rPr>
              <a:t>d</a:t>
            </a:r>
            <a:r>
              <a:rPr lang="en-US" dirty="0">
                <a:ea typeface="+mn-ea"/>
              </a:rPr>
              <a:t> 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</a:t>
            </a:r>
            <a:r>
              <a:rPr lang="en-US" dirty="0">
                <a:ea typeface="+mn-ea"/>
              </a:rPr>
              <a:t>H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81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y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H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13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 err="1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w</a:t>
            </a:r>
            <a:r>
              <a:rPr lang="en-US" dirty="0" err="1">
                <a:ea typeface="+mn-ea"/>
                <a:sym typeface="Wingdings" panose="05000000000000000000" pitchFamily="2" charset="2"/>
              </a:rPr>
              <a:t>H</a:t>
            </a:r>
            <a:r>
              <a:rPr lang="en-US" dirty="0">
                <a:ea typeface="+mn-ea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2</a:t>
            </a:r>
            <a:r>
              <a:rPr lang="en-US" dirty="0">
                <a:ea typeface="+mn-ea"/>
                <a:sym typeface="Wingdings" panose="05000000000000000000" pitchFamily="2" charset="2"/>
              </a:rPr>
              <a:t> R </a:t>
            </a:r>
            <a:r>
              <a:rPr lang="en-US" b="1" dirty="0">
                <a:solidFill>
                  <a:srgbClr val="FF0000"/>
                </a:solidFill>
                <a:ea typeface="+mn-ea"/>
                <a:sym typeface="Wingdings" panose="05000000000000000000" pitchFamily="2" charset="2"/>
              </a:rPr>
              <a:t>t</a:t>
            </a:r>
          </a:p>
          <a:p>
            <a:pPr>
              <a:defRPr/>
            </a:pPr>
            <a:r>
              <a:rPr lang="en-US" dirty="0">
                <a:ea typeface="+mn-ea"/>
                <a:sym typeface="Wingdings" panose="05000000000000000000" pitchFamily="2" charset="2"/>
              </a:rPr>
              <a:t>Store a lookup table of start/end points: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  <a:sym typeface="Wingdings" panose="05000000000000000000" pitchFamily="2" charset="2"/>
              </a:rPr>
              <a:t>a  k 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  <a:sym typeface="Wingdings" panose="05000000000000000000" pitchFamily="2" charset="2"/>
              </a:rPr>
              <a:t>b  q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  <a:sym typeface="Wingdings" panose="05000000000000000000" pitchFamily="2" charset="2"/>
              </a:rPr>
              <a:t>c  t</a:t>
            </a:r>
          </a:p>
          <a:p>
            <a:pPr>
              <a:defRPr/>
            </a:pPr>
            <a:r>
              <a:rPr lang="en-US" dirty="0">
                <a:ea typeface="+mn-ea"/>
              </a:rPr>
              <a:t>Stolen hash of password:  27		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Run chain: 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</a:rPr>
              <a:t>27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R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h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H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19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R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k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    FOUND CHAIN!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We know that the </a:t>
            </a:r>
            <a:r>
              <a:rPr lang="en-US" dirty="0" err="1">
                <a:ea typeface="ＭＳ Ｐゴシック" charset="0"/>
                <a:sym typeface="Wingdings" panose="05000000000000000000" pitchFamily="2" charset="2"/>
              </a:rPr>
              <a:t>pwd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 is on the a chain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Start at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a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H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4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R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c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H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sym typeface="Wingdings" panose="05000000000000000000" pitchFamily="2" charset="2"/>
              </a:rPr>
              <a:t>27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    </a:t>
            </a:r>
            <a:r>
              <a:rPr lang="en-US" dirty="0" err="1">
                <a:ea typeface="ＭＳ Ｐゴシック" charset="0"/>
                <a:sym typeface="Wingdings" panose="05000000000000000000" pitchFamily="2" charset="2"/>
              </a:rPr>
              <a:t>pwd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 is c!!!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Collections</a:t>
            </a:r>
          </a:p>
          <a:p>
            <a:pPr lvl="1"/>
            <a:r>
              <a:rPr lang="en-US" dirty="0"/>
              <a:t>It is estimated that over 100 million passwords were stolen and published online in one year</a:t>
            </a:r>
          </a:p>
          <a:p>
            <a:pPr lvl="1"/>
            <a:r>
              <a:rPr lang="en-US" dirty="0"/>
              <a:t>Websites now host lists of leaked passwords along with statistical analysis</a:t>
            </a:r>
          </a:p>
          <a:p>
            <a:pPr lvl="1"/>
            <a:r>
              <a:rPr lang="en-US" dirty="0"/>
              <a:t>Password mask attacks can significantly reduce the amount of time needed to break a password</a:t>
            </a:r>
          </a:p>
          <a:p>
            <a:pPr lvl="2"/>
            <a:r>
              <a:rPr lang="en-US" dirty="0"/>
              <a:t>Compared to a raw brute force attack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B4BA9A-642D-4414-B106-A79E5BDF2317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primary defenses against password attacks:</a:t>
            </a:r>
          </a:p>
          <a:p>
            <a:pPr lvl="1"/>
            <a:r>
              <a:rPr lang="en-US" dirty="0"/>
              <a:t>Password complexity</a:t>
            </a:r>
          </a:p>
          <a:p>
            <a:pPr lvl="1"/>
            <a:r>
              <a:rPr lang="en-US" dirty="0"/>
              <a:t>Credential management</a:t>
            </a:r>
          </a:p>
          <a:p>
            <a:pPr lvl="1"/>
            <a:r>
              <a:rPr lang="en-US" dirty="0"/>
              <a:t>Password hashing algorithms</a:t>
            </a:r>
          </a:p>
          <a:p>
            <a:pPr lvl="1"/>
            <a:r>
              <a:rPr lang="en-US" dirty="0"/>
              <a:t>Salts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2EE216B-4507-4034-B875-25647B9D2E10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Know: Passwords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logging in</a:t>
            </a:r>
          </a:p>
          <a:p>
            <a:pPr lvl="1"/>
            <a:r>
              <a:rPr lang="en-US" dirty="0"/>
              <a:t>Asked to identify himself</a:t>
            </a:r>
          </a:p>
          <a:p>
            <a:pPr lvl="2"/>
            <a:r>
              <a:rPr lang="en-US" dirty="0"/>
              <a:t>enters </a:t>
            </a:r>
            <a:r>
              <a:rPr lang="en-US" b="1" dirty="0"/>
              <a:t>username</a:t>
            </a:r>
          </a:p>
          <a:p>
            <a:pPr lvl="1"/>
            <a:r>
              <a:rPr lang="en-US" dirty="0"/>
              <a:t>Asked to authenticate</a:t>
            </a:r>
          </a:p>
          <a:p>
            <a:pPr lvl="2"/>
            <a:r>
              <a:rPr lang="en-US" dirty="0"/>
              <a:t>enters </a:t>
            </a:r>
            <a:r>
              <a:rPr lang="en-US" b="1" dirty="0"/>
              <a:t>password</a:t>
            </a:r>
          </a:p>
          <a:p>
            <a:r>
              <a:rPr lang="en-US" dirty="0"/>
              <a:t>Passwords most common type of authentication </a:t>
            </a:r>
          </a:p>
          <a:p>
            <a:pPr lvl="1"/>
            <a:r>
              <a:rPr lang="en-US" dirty="0"/>
              <a:t>Provide weak protection</a:t>
            </a:r>
          </a:p>
          <a:p>
            <a:pPr lvl="2"/>
            <a:r>
              <a:rPr lang="en-US" dirty="0"/>
              <a:t>Actions can be taken to strengthen passwords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DD1EFD0-4A59-4C38-9B22-D0F756E9ABF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Complexity</a:t>
            </a:r>
          </a:p>
          <a:p>
            <a:pPr lvl="1"/>
            <a:r>
              <a:rPr lang="en-US" dirty="0"/>
              <a:t>One insight into creating complex passwords is to examine password attack methods</a:t>
            </a:r>
          </a:p>
          <a:p>
            <a:r>
              <a:rPr lang="en-US" dirty="0"/>
              <a:t>Most passwords consist of:</a:t>
            </a:r>
          </a:p>
          <a:p>
            <a:pPr lvl="1"/>
            <a:r>
              <a:rPr lang="en-US" dirty="0"/>
              <a:t>Root</a:t>
            </a:r>
          </a:p>
          <a:p>
            <a:pPr lvl="1"/>
            <a:r>
              <a:rPr lang="en-US" dirty="0"/>
              <a:t>Attachment</a:t>
            </a:r>
          </a:p>
          <a:p>
            <a:pPr lvl="2"/>
            <a:r>
              <a:rPr lang="en-US" dirty="0"/>
              <a:t>Prefix or suffix</a:t>
            </a:r>
          </a:p>
          <a:p>
            <a:r>
              <a:rPr lang="en-US" dirty="0"/>
              <a:t>Attack program method</a:t>
            </a:r>
          </a:p>
          <a:p>
            <a:pPr lvl="1"/>
            <a:r>
              <a:rPr lang="en-US" dirty="0"/>
              <a:t>Tests password against 1000 common passwords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ABE6CB4-CB67-482E-A800-A58676DF7659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program method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Combines common passwords with common suffixes</a:t>
            </a:r>
          </a:p>
          <a:p>
            <a:pPr lvl="1"/>
            <a:r>
              <a:rPr lang="en-US" dirty="0"/>
              <a:t>Uses 5000 common dictionary words, 10,000 names, 100,000 comprehensive dictionary words</a:t>
            </a:r>
          </a:p>
          <a:p>
            <a:pPr lvl="1"/>
            <a:r>
              <a:rPr lang="en-US" dirty="0"/>
              <a:t>Uses lowercase, initial uppercase, all uppercase, and final character uppercase</a:t>
            </a:r>
          </a:p>
          <a:p>
            <a:pPr lvl="1"/>
            <a:r>
              <a:rPr lang="en-US" dirty="0"/>
              <a:t>Makes common substitutions for letters in the dictionary words</a:t>
            </a:r>
          </a:p>
          <a:p>
            <a:pPr lvl="2"/>
            <a:r>
              <a:rPr lang="en-US" dirty="0"/>
              <a:t>Examples: $ for s, @ for a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72AF8BB-EF9C-4384-9373-34FFFCA9D3D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General observations to create strong passwords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Do not use dictionary words or phonetic words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Do not repeat characters or use sequences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Do not use birthdays, family member or pet names, addresses or any personal information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Do not use short passwords</a:t>
            </a:r>
          </a:p>
          <a:p>
            <a:pPr marL="0" indent="0">
              <a:buFontTx/>
              <a:buNone/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22E512-F607-4114-8893-4EFB50547A1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5606" name="Picture 6" descr="Number of possible passwords" title="Table 12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343400"/>
            <a:ext cx="62484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Credential Management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One important defense: prevent attacker from capturing the password digest files</a:t>
            </a:r>
          </a:p>
          <a:p>
            <a:pPr>
              <a:defRPr/>
            </a:pPr>
            <a:r>
              <a:rPr lang="en-US" altLang="en-US" dirty="0">
                <a:ea typeface="+mn-ea"/>
              </a:rPr>
              <a:t>Defenses against theft of digest files: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Do not leave computer unattended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Screensavers should be set to resume with a password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Password protect the ROM BIOS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Physically lock the computer case so it cannot be opened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0D5F12-3317-47CE-BD08-0A30FABA034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password management practices</a:t>
            </a:r>
          </a:p>
          <a:p>
            <a:pPr lvl="1"/>
            <a:r>
              <a:rPr lang="en-US" dirty="0"/>
              <a:t>Change passwords frequently</a:t>
            </a:r>
          </a:p>
          <a:p>
            <a:pPr lvl="1"/>
            <a:r>
              <a:rPr lang="en-US" dirty="0"/>
              <a:t>Do not reuse old passwords</a:t>
            </a:r>
          </a:p>
          <a:p>
            <a:pPr lvl="1"/>
            <a:r>
              <a:rPr lang="en-US" dirty="0"/>
              <a:t>Never write password down</a:t>
            </a:r>
          </a:p>
          <a:p>
            <a:pPr lvl="1"/>
            <a:r>
              <a:rPr lang="en-US" dirty="0"/>
              <a:t>Use unique passwords for each account</a:t>
            </a:r>
          </a:p>
          <a:p>
            <a:pPr lvl="1"/>
            <a:r>
              <a:rPr lang="en-US" dirty="0"/>
              <a:t>Set up temporary password for another user</a:t>
            </a:r>
            <a:r>
              <a:rPr lang="en-US" altLang="en-US" dirty="0"/>
              <a:t>’</a:t>
            </a:r>
            <a:r>
              <a:rPr lang="en-US" dirty="0"/>
              <a:t>s access</a:t>
            </a:r>
          </a:p>
          <a:p>
            <a:pPr lvl="1"/>
            <a:r>
              <a:rPr lang="en-US" dirty="0"/>
              <a:t>Do not allow computer to automatically sign in to an account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BC0F948-C713-4ACD-9882-393D552620C0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password management practices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Do not enter passwords on public access computers</a:t>
            </a:r>
          </a:p>
          <a:p>
            <a:pPr lvl="1"/>
            <a:r>
              <a:rPr lang="en-US" dirty="0"/>
              <a:t>Never enter a password while connected to an unencrypted wireless network</a:t>
            </a:r>
          </a:p>
          <a:p>
            <a:r>
              <a:rPr lang="en-US" dirty="0"/>
              <a:t>Password management applications</a:t>
            </a:r>
          </a:p>
          <a:p>
            <a:pPr lvl="1"/>
            <a:r>
              <a:rPr lang="en-US" dirty="0"/>
              <a:t>Programs that let a user create and store multiple strong passwords in a single file protected by one strong master password</a:t>
            </a:r>
          </a:p>
          <a:p>
            <a:pPr lvl="1"/>
            <a:r>
              <a:rPr lang="en-US" dirty="0"/>
              <a:t>Many include enhanced encryption, in-memory protection that prevents OS cache from being exposed to reveal retrieved passwords</a:t>
            </a:r>
          </a:p>
          <a:p>
            <a:pPr lvl="1"/>
            <a:endParaRPr lang="en-US" dirty="0"/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C4ED54E-4125-49AB-AFE7-2BFC44F32789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Hashing Algorithms</a:t>
            </a:r>
          </a:p>
          <a:p>
            <a:pPr lvl="1"/>
            <a:r>
              <a:rPr lang="en-US" dirty="0"/>
              <a:t>Microsoft Windows OS has passwords in two ways</a:t>
            </a:r>
          </a:p>
          <a:p>
            <a:pPr lvl="2"/>
            <a:r>
              <a:rPr lang="en-US" dirty="0"/>
              <a:t>LM (LAN Manager) hash - uses a cryptographic one-way function where the password itself is the key</a:t>
            </a:r>
          </a:p>
          <a:p>
            <a:pPr lvl="2"/>
            <a:r>
              <a:rPr lang="en-US" dirty="0" err="1"/>
              <a:t>NTLM</a:t>
            </a:r>
            <a:r>
              <a:rPr lang="en-US" dirty="0"/>
              <a:t> (New Technology LAN Manager) hash - addresses security issues in the LM hash</a:t>
            </a:r>
          </a:p>
          <a:p>
            <a:pPr lvl="3"/>
            <a:r>
              <a:rPr lang="en-US" dirty="0"/>
              <a:t>Current version is NTLMv2</a:t>
            </a:r>
          </a:p>
          <a:p>
            <a:pPr lvl="1"/>
            <a:r>
              <a:rPr lang="en-US" dirty="0"/>
              <a:t>Key stretching - a hashing algorithm that requires significantly more time than standard hashing algorithms to create the digest</a:t>
            </a:r>
          </a:p>
          <a:p>
            <a:pPr lvl="2"/>
            <a:r>
              <a:rPr lang="en-US" dirty="0" err="1"/>
              <a:t>bcrypt</a:t>
            </a:r>
            <a:r>
              <a:rPr lang="en-US" dirty="0"/>
              <a:t> and PBKDF2 are two popular options</a:t>
            </a:r>
          </a:p>
          <a:p>
            <a:pPr lvl="1"/>
            <a:endParaRPr lang="en-US" dirty="0"/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AA140EC-0537-4B91-AD26-16E52D6AD8A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Salts</a:t>
            </a:r>
          </a:p>
          <a:p>
            <a:pPr lvl="1"/>
            <a:r>
              <a:rPr lang="en-US" dirty="0"/>
              <a:t>Consists of a random string that is used in hash algorithms</a:t>
            </a:r>
          </a:p>
          <a:p>
            <a:pPr lvl="1"/>
            <a:r>
              <a:rPr lang="en-US" dirty="0"/>
              <a:t>Passwords can be protected by adding a random string to the user</a:t>
            </a:r>
            <a:r>
              <a:rPr lang="en-US" altLang="en-US" dirty="0"/>
              <a:t>’</a:t>
            </a:r>
            <a:r>
              <a:rPr lang="en-US" dirty="0"/>
              <a:t>s </a:t>
            </a:r>
            <a:r>
              <a:rPr lang="en-US" dirty="0" err="1"/>
              <a:t>cleartext</a:t>
            </a:r>
            <a:r>
              <a:rPr lang="en-US" dirty="0"/>
              <a:t> password before it is hashed</a:t>
            </a:r>
          </a:p>
          <a:p>
            <a:pPr lvl="1"/>
            <a:r>
              <a:rPr lang="en-US" dirty="0"/>
              <a:t>Make dictionary attacks and brute force attacks much slower and limit the impact of rainbow tables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46B950-3444-4BE2-92DD-4B831C5ABCB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Defenses</a:t>
            </a:r>
          </a:p>
        </p:txBody>
      </p:sp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4EBC562-B92C-4B29-A739-75790B09062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1749" name="Picture 2" descr="Unsalted and salted passwords" title="Table 12-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2209800"/>
            <a:ext cx="7967663" cy="244792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Have: Tokens, Cards, and Cell Phones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343400"/>
          </a:xfrm>
        </p:spPr>
        <p:txBody>
          <a:bodyPr/>
          <a:lstStyle/>
          <a:p>
            <a:r>
              <a:rPr lang="en-US" dirty="0"/>
              <a:t>Multifactor authentication</a:t>
            </a:r>
          </a:p>
          <a:p>
            <a:pPr lvl="1"/>
            <a:r>
              <a:rPr lang="en-US" dirty="0"/>
              <a:t>When a user is using more than one type of authentication credential</a:t>
            </a:r>
          </a:p>
          <a:p>
            <a:pPr lvl="1"/>
            <a:r>
              <a:rPr lang="en-US" dirty="0"/>
              <a:t>Example: what a user knows and what a user has could be used together for authentication</a:t>
            </a:r>
          </a:p>
          <a:p>
            <a:r>
              <a:rPr lang="en-US" dirty="0"/>
              <a:t>Single-factor authentication </a:t>
            </a:r>
          </a:p>
          <a:p>
            <a:pPr lvl="1"/>
            <a:r>
              <a:rPr lang="en-US" dirty="0"/>
              <a:t>Using just one type of authentication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AA7215-2BC5-4AB5-949A-FC483BA8917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Weaknesses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Weakness of is linked to human memory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memorize only a limited number of items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Long, complex = most effective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Most difficult to memorize</a:t>
            </a:r>
          </a:p>
          <a:p>
            <a:pPr marL="914400" lvl="2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Must remember passwords for different accounts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Security policies mandate passwords must expire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Users must repeatedly memorize passwords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86FBBB9-0EDB-49F0-A858-6C263B86E298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Have: Tokens, Cards, and Cell Phones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495800"/>
          </a:xfrm>
        </p:spPr>
        <p:txBody>
          <a:bodyPr/>
          <a:lstStyle/>
          <a:p>
            <a:r>
              <a:rPr lang="en-US" dirty="0"/>
              <a:t>Tokens</a:t>
            </a:r>
          </a:p>
          <a:p>
            <a:pPr lvl="1"/>
            <a:r>
              <a:rPr lang="en-US" dirty="0"/>
              <a:t>Small devices with a window display</a:t>
            </a:r>
          </a:p>
          <a:p>
            <a:pPr lvl="1"/>
            <a:r>
              <a:rPr lang="en-US" dirty="0"/>
              <a:t>Used to create a one-time password (</a:t>
            </a:r>
            <a:r>
              <a:rPr lang="en-US" dirty="0" err="1"/>
              <a:t>OTP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Authentication code that can be used only once or for a limited period of time</a:t>
            </a:r>
          </a:p>
          <a:p>
            <a:r>
              <a:rPr lang="en-US" dirty="0"/>
              <a:t>Two types of </a:t>
            </a:r>
            <a:r>
              <a:rPr lang="en-US" dirty="0" err="1"/>
              <a:t>OTPs</a:t>
            </a:r>
            <a:endParaRPr lang="en-US" dirty="0"/>
          </a:p>
          <a:p>
            <a:pPr lvl="1"/>
            <a:r>
              <a:rPr lang="en-US" dirty="0"/>
              <a:t>Time-based one-time password (</a:t>
            </a:r>
            <a:r>
              <a:rPr lang="en-US" dirty="0" err="1"/>
              <a:t>TOTP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Synched with an authentication server</a:t>
            </a:r>
          </a:p>
          <a:p>
            <a:pPr lvl="2"/>
            <a:r>
              <a:rPr lang="en-US" dirty="0"/>
              <a:t>Code is generated from an algorithm</a:t>
            </a:r>
          </a:p>
          <a:p>
            <a:pPr lvl="2"/>
            <a:r>
              <a:rPr lang="en-US" dirty="0"/>
              <a:t>Code changes every 30 to 60 seconds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AA2A37F-4781-450C-AB6D-869BE1B36B1F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Have: Tokens, Cards, and Cell Phones</a:t>
            </a:r>
          </a:p>
        </p:txBody>
      </p:sp>
      <p:sp>
        <p:nvSpPr>
          <p:cNvPr id="808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F29F47-4205-463E-A79F-7D911244D4E8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4821" name="Picture 2" descr="Time-based one-time password (TOTP)" title="Figure 12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76400" y="1752600"/>
            <a:ext cx="5784850" cy="425291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Have: Tokens, Cards, and Cell Phones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495800"/>
          </a:xfrm>
        </p:spPr>
        <p:txBody>
          <a:bodyPr/>
          <a:lstStyle/>
          <a:p>
            <a:r>
              <a:rPr lang="en-US" dirty="0"/>
              <a:t>Two types of </a:t>
            </a:r>
            <a:r>
              <a:rPr lang="en-US" dirty="0" err="1"/>
              <a:t>OTPs</a:t>
            </a:r>
            <a:r>
              <a:rPr lang="en-US" dirty="0"/>
              <a:t> (cont</a:t>
            </a:r>
            <a:r>
              <a:rPr lang="en-US" altLang="en-US" dirty="0"/>
              <a:t>’</a:t>
            </a:r>
            <a:r>
              <a:rPr lang="en-US" dirty="0"/>
              <a:t>d)</a:t>
            </a:r>
          </a:p>
          <a:p>
            <a:pPr lvl="1"/>
            <a:r>
              <a:rPr lang="en-US" dirty="0" err="1"/>
              <a:t>HMAC</a:t>
            </a:r>
            <a:r>
              <a:rPr lang="en-US" dirty="0"/>
              <a:t>-based one-time password (</a:t>
            </a:r>
            <a:r>
              <a:rPr lang="en-US" dirty="0" err="1"/>
              <a:t>HOTP</a:t>
            </a:r>
            <a:r>
              <a:rPr lang="en-US" dirty="0"/>
              <a:t>)</a:t>
            </a:r>
          </a:p>
          <a:p>
            <a:pPr lvl="2"/>
            <a:r>
              <a:rPr lang="en-US" altLang="en-US" dirty="0"/>
              <a:t>“</a:t>
            </a:r>
            <a:r>
              <a:rPr lang="en-US" dirty="0"/>
              <a:t>Event-driven</a:t>
            </a:r>
            <a:r>
              <a:rPr lang="en-US" altLang="en-US" dirty="0"/>
              <a:t>”</a:t>
            </a:r>
            <a:r>
              <a:rPr lang="en-US" dirty="0"/>
              <a:t> and changes when a specific event occurs</a:t>
            </a:r>
          </a:p>
          <a:p>
            <a:r>
              <a:rPr lang="en-US" dirty="0"/>
              <a:t>Advantages over passwords</a:t>
            </a:r>
          </a:p>
          <a:p>
            <a:pPr lvl="1"/>
            <a:r>
              <a:rPr lang="en-US" dirty="0"/>
              <a:t>Token code changes frequently</a:t>
            </a:r>
          </a:p>
          <a:p>
            <a:pPr lvl="2"/>
            <a:r>
              <a:rPr lang="en-US" dirty="0"/>
              <a:t>Attacker would have to crack code within time limit</a:t>
            </a:r>
          </a:p>
          <a:p>
            <a:pPr lvl="1"/>
            <a:r>
              <a:rPr lang="en-US" dirty="0"/>
              <a:t>User may not know if password has been stolen</a:t>
            </a:r>
          </a:p>
          <a:p>
            <a:pPr lvl="2"/>
            <a:r>
              <a:rPr lang="en-US" dirty="0"/>
              <a:t>If token is stolen, it becomes obvious and steps could be taken to disable account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E33650B-BCC8-4E81-ABE4-4AA24555B92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Have: Tokens, Cards, and Cell Phones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  <a:p>
            <a:pPr lvl="1"/>
            <a:r>
              <a:rPr lang="en-US" dirty="0"/>
              <a:t>Smart card contains integrated circuit chip that holds information</a:t>
            </a:r>
          </a:p>
          <a:p>
            <a:pPr lvl="1"/>
            <a:r>
              <a:rPr lang="en-US" dirty="0"/>
              <a:t>Contact pad allows electronic access to chip contents</a:t>
            </a:r>
          </a:p>
          <a:p>
            <a:pPr lvl="1"/>
            <a:r>
              <a:rPr lang="en-US" dirty="0"/>
              <a:t>Contactless cards</a:t>
            </a:r>
          </a:p>
          <a:p>
            <a:pPr lvl="2"/>
            <a:r>
              <a:rPr lang="en-US" dirty="0"/>
              <a:t>Require no physical access to the card</a:t>
            </a:r>
          </a:p>
          <a:p>
            <a:pPr lvl="1"/>
            <a:r>
              <a:rPr lang="en-US" dirty="0"/>
              <a:t>Common access card (</a:t>
            </a:r>
            <a:r>
              <a:rPr lang="en-US" dirty="0" err="1"/>
              <a:t>CAC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Issued by US Department of Defense</a:t>
            </a:r>
          </a:p>
          <a:p>
            <a:pPr lvl="2"/>
            <a:r>
              <a:rPr lang="en-US" dirty="0"/>
              <a:t>Bar code, magnetic strip, and bearer</a:t>
            </a:r>
            <a:r>
              <a:rPr lang="en-US" altLang="en-US" dirty="0"/>
              <a:t>’</a:t>
            </a:r>
            <a:r>
              <a:rPr lang="en-US" dirty="0"/>
              <a:t>s picture</a:t>
            </a:r>
          </a:p>
          <a:p>
            <a:pPr lvl="1"/>
            <a:endParaRPr lang="en-US" dirty="0"/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F69B7D1-2727-40DD-ABC3-0046BDF5686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Have: Tokens, Cards, and Cell Phones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Cards (cont</a:t>
            </a:r>
            <a:r>
              <a:rPr lang="en-US" altLang="en-US" dirty="0"/>
              <a:t>’</a:t>
            </a:r>
            <a:r>
              <a:rPr lang="en-US" dirty="0"/>
              <a:t>d)</a:t>
            </a:r>
          </a:p>
          <a:p>
            <a:pPr lvl="1"/>
            <a:r>
              <a:rPr lang="en-US" dirty="0"/>
              <a:t>The smart card standard covering all U.S. government employees is the Personal Identity Verification (</a:t>
            </a:r>
            <a:r>
              <a:rPr lang="en-US" dirty="0" err="1"/>
              <a:t>PIV</a:t>
            </a:r>
            <a:r>
              <a:rPr lang="en-US" dirty="0"/>
              <a:t>) standard</a:t>
            </a:r>
          </a:p>
          <a:p>
            <a:r>
              <a:rPr lang="en-US" dirty="0"/>
              <a:t>Cell Phones</a:t>
            </a:r>
          </a:p>
          <a:p>
            <a:pPr lvl="1"/>
            <a:r>
              <a:rPr lang="en-US" dirty="0"/>
              <a:t>Increasingly replacing tokens and cards </a:t>
            </a:r>
          </a:p>
          <a:p>
            <a:pPr lvl="1"/>
            <a:r>
              <a:rPr lang="en-US" dirty="0"/>
              <a:t>A code can be sent to a user</a:t>
            </a:r>
            <a:r>
              <a:rPr lang="en-US" altLang="en-US" dirty="0"/>
              <a:t>’</a:t>
            </a:r>
            <a:r>
              <a:rPr lang="en-US" dirty="0"/>
              <a:t>s cell phone through an app on the device</a:t>
            </a:r>
          </a:p>
          <a:p>
            <a:pPr lvl="1"/>
            <a:r>
              <a:rPr lang="en-US" dirty="0"/>
              <a:t>Allow a user to send a request via the phone to receive an </a:t>
            </a:r>
            <a:r>
              <a:rPr lang="en-US" dirty="0" err="1"/>
              <a:t>HOTP</a:t>
            </a:r>
            <a:r>
              <a:rPr lang="en-US" dirty="0"/>
              <a:t> authorization code</a:t>
            </a:r>
          </a:p>
          <a:p>
            <a:pPr lvl="1"/>
            <a:endParaRPr lang="en-US" dirty="0"/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39CAD35-4542-4FDF-894C-95231065FCE4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Biometrics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biometrics</a:t>
            </a:r>
          </a:p>
          <a:p>
            <a:pPr lvl="1"/>
            <a:r>
              <a:rPr lang="en-US" dirty="0"/>
              <a:t>Uses a person</a:t>
            </a:r>
            <a:r>
              <a:rPr lang="en-US" altLang="en-US" dirty="0"/>
              <a:t>’</a:t>
            </a:r>
            <a:r>
              <a:rPr lang="en-US" dirty="0"/>
              <a:t>s unique physical characteristics for authentication</a:t>
            </a:r>
          </a:p>
          <a:p>
            <a:pPr lvl="1"/>
            <a:r>
              <a:rPr lang="en-US" dirty="0"/>
              <a:t>Fingerprint scanners are the most common type</a:t>
            </a:r>
          </a:p>
          <a:p>
            <a:pPr lvl="1"/>
            <a:r>
              <a:rPr lang="en-US" dirty="0"/>
              <a:t>Face, hand, or eye characteristics also used</a:t>
            </a:r>
          </a:p>
          <a:p>
            <a:r>
              <a:rPr lang="en-US" dirty="0"/>
              <a:t>Fingerprint scanner types</a:t>
            </a:r>
          </a:p>
          <a:p>
            <a:pPr lvl="1"/>
            <a:r>
              <a:rPr lang="en-US" dirty="0"/>
              <a:t>Static fingerprint scanner</a:t>
            </a:r>
          </a:p>
          <a:p>
            <a:pPr lvl="2"/>
            <a:r>
              <a:rPr lang="en-US" dirty="0"/>
              <a:t>Takes a picture and compares with image on file</a:t>
            </a:r>
          </a:p>
          <a:p>
            <a:pPr lvl="1"/>
            <a:r>
              <a:rPr lang="en-US" dirty="0"/>
              <a:t>Dynamic fingerprint scanner</a:t>
            </a:r>
          </a:p>
          <a:p>
            <a:pPr lvl="2"/>
            <a:r>
              <a:rPr lang="en-US" dirty="0"/>
              <a:t>Uses small slit or opening</a:t>
            </a:r>
          </a:p>
          <a:p>
            <a:pPr lvl="1"/>
            <a:endParaRPr lang="en-US" dirty="0"/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978D887-B0CF-4684-9E0E-38581C20745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Biometrics</a:t>
            </a:r>
          </a:p>
        </p:txBody>
      </p:sp>
      <p:sp>
        <p:nvSpPr>
          <p:cNvPr id="911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8092871-4B1F-4271-AFA7-BB08751D30D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9941" name="Picture 2" descr="Dynamic fingerprint scanner" title="Figure 12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09800" y="1981200"/>
            <a:ext cx="4470400" cy="356870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Biometrics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standard biometrics</a:t>
            </a:r>
          </a:p>
          <a:p>
            <a:pPr lvl="1"/>
            <a:r>
              <a:rPr lang="en-US" dirty="0"/>
              <a:t>Cost of hardware scanning devices</a:t>
            </a:r>
          </a:p>
          <a:p>
            <a:pPr lvl="1"/>
            <a:r>
              <a:rPr lang="en-US" dirty="0"/>
              <a:t>Readers have some amount of error</a:t>
            </a:r>
          </a:p>
          <a:p>
            <a:pPr lvl="2"/>
            <a:r>
              <a:rPr lang="en-US" dirty="0"/>
              <a:t>Reject authorized users</a:t>
            </a:r>
          </a:p>
          <a:p>
            <a:pPr lvl="2"/>
            <a:r>
              <a:rPr lang="en-US" dirty="0"/>
              <a:t>Accept unauthorized users</a:t>
            </a:r>
          </a:p>
          <a:p>
            <a:r>
              <a:rPr lang="en-US" dirty="0"/>
              <a:t>Cognitive biometrics</a:t>
            </a:r>
          </a:p>
          <a:p>
            <a:pPr lvl="1"/>
            <a:r>
              <a:rPr lang="en-US" dirty="0"/>
              <a:t>Relates to perception, thought process, and understanding of the user</a:t>
            </a:r>
          </a:p>
          <a:p>
            <a:pPr lvl="1"/>
            <a:r>
              <a:rPr lang="en-US" dirty="0"/>
              <a:t>Easier for user to remember because it is based on user</a:t>
            </a:r>
            <a:r>
              <a:rPr lang="en-US" altLang="en-US" dirty="0"/>
              <a:t>’</a:t>
            </a:r>
            <a:r>
              <a:rPr lang="en-US" dirty="0"/>
              <a:t>s life experiences</a:t>
            </a:r>
          </a:p>
          <a:p>
            <a:pPr lvl="1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3223742-DFED-41FC-908B-98A3D4B26EB0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Biometrics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biometrics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Difficult for an attacker to imitate</a:t>
            </a:r>
          </a:p>
          <a:p>
            <a:pPr lvl="1"/>
            <a:r>
              <a:rPr lang="en-US" dirty="0"/>
              <a:t>Picture gesture authentication (PGA)</a:t>
            </a:r>
          </a:p>
          <a:p>
            <a:pPr lvl="2"/>
            <a:r>
              <a:rPr lang="en-US" dirty="0"/>
              <a:t>A user reproduces gestures seen on a previous photograph</a:t>
            </a:r>
          </a:p>
          <a:p>
            <a:pPr lvl="1"/>
            <a:r>
              <a:rPr lang="en-US" dirty="0"/>
              <a:t>Example: identifying specific faces</a:t>
            </a:r>
          </a:p>
          <a:p>
            <a:pPr lvl="1"/>
            <a:r>
              <a:rPr lang="en-US" dirty="0"/>
              <a:t>Predicted to become a key element of authentication in the future</a:t>
            </a:r>
          </a:p>
          <a:p>
            <a:pPr lvl="1"/>
            <a:endParaRPr lang="en-US" dirty="0"/>
          </a:p>
        </p:txBody>
      </p:sp>
      <p:sp>
        <p:nvSpPr>
          <p:cNvPr id="952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E7550B8-D962-4AD7-BC6D-129AD8BB023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Biometrics</a:t>
            </a:r>
          </a:p>
        </p:txBody>
      </p:sp>
      <p:sp>
        <p:nvSpPr>
          <p:cNvPr id="972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2D9CCA2-173E-4891-B715-213EDD9C3B6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3013" name="Picture 2" descr="Picture gesture authentication" title="Figure 12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05000" y="1905000"/>
            <a:ext cx="5340350" cy="38893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Weaknesses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Users take shortcuts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Using weak passwords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Examples: common words, short password, or personal information</a:t>
            </a:r>
          </a:p>
          <a:p>
            <a:pPr marL="914400" lvl="2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Reuse the same password for multiple accounts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Easier for attacker who compromises one account to access others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FDEC7C9-D170-47EA-85F7-310586E6710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Do: Behavioral Biometrics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Behavioral biometrics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Authenticates by normal actions the user performs</a:t>
            </a:r>
          </a:p>
          <a:p>
            <a:pPr>
              <a:defRPr/>
            </a:pPr>
            <a:r>
              <a:rPr lang="en-US" altLang="en-US" dirty="0">
                <a:ea typeface="+mn-ea"/>
              </a:rPr>
              <a:t>Two examples of behavioral biometrics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Keystroke dynamics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Voice recognition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993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B8C6FE1-94C0-4F6C-AF7B-4AAC9DA1B1C6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Behavioral Biometrics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Keystroke dynamics</a:t>
            </a:r>
          </a:p>
          <a:p>
            <a:pPr lvl="1"/>
            <a:r>
              <a:rPr lang="en-US" dirty="0"/>
              <a:t>Attempts to recognize user</a:t>
            </a:r>
            <a:r>
              <a:rPr lang="en-US" altLang="en-US" dirty="0"/>
              <a:t>’</a:t>
            </a:r>
            <a:r>
              <a:rPr lang="en-US" dirty="0"/>
              <a:t>s typing rhythm</a:t>
            </a:r>
          </a:p>
          <a:p>
            <a:pPr lvl="2"/>
            <a:r>
              <a:rPr lang="en-US" dirty="0"/>
              <a:t>All users type at a different pace</a:t>
            </a:r>
          </a:p>
          <a:p>
            <a:pPr lvl="2"/>
            <a:r>
              <a:rPr lang="en-US" dirty="0"/>
              <a:t>Provides up to 98 percent accuracy</a:t>
            </a:r>
          </a:p>
          <a:p>
            <a:pPr lvl="1"/>
            <a:r>
              <a:rPr lang="en-US" dirty="0"/>
              <a:t>Uses two unique typing variables</a:t>
            </a:r>
          </a:p>
          <a:p>
            <a:pPr lvl="2"/>
            <a:r>
              <a:rPr lang="en-US" dirty="0"/>
              <a:t>Dwell time (time it takes to press and release a key)</a:t>
            </a:r>
          </a:p>
          <a:p>
            <a:pPr lvl="2"/>
            <a:r>
              <a:rPr lang="en-US" dirty="0"/>
              <a:t>Flight time (time between keystrokes)</a:t>
            </a:r>
          </a:p>
          <a:p>
            <a:pPr lvl="1"/>
            <a:r>
              <a:rPr lang="en-US" dirty="0"/>
              <a:t>Holds a great amount of potential</a:t>
            </a:r>
          </a:p>
          <a:p>
            <a:pPr lvl="2"/>
            <a:r>
              <a:rPr lang="en-US" dirty="0"/>
              <a:t>It requires no specialized hardware </a:t>
            </a:r>
          </a:p>
          <a:p>
            <a:pPr lvl="1"/>
            <a:endParaRPr lang="en-US" dirty="0"/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BC9D7DB-5021-4D50-AADB-A3D541AF660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Behavioral Biometrics</a:t>
            </a:r>
          </a:p>
        </p:txBody>
      </p:sp>
      <p:sp>
        <p:nvSpPr>
          <p:cNvPr id="1034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D9AD7E6-CF33-420B-8535-994552253A9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03427" name="Picture 2" descr="C:\Users\Julie\Documents\DropBox\InstructorResources\Sec+\Figures\ch12\Figure 12-9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524000"/>
            <a:ext cx="3213100" cy="1884363"/>
          </a:xfrm>
          <a:noFill/>
        </p:spPr>
      </p:pic>
      <p:pic>
        <p:nvPicPr>
          <p:cNvPr id="46086" name="Picture 3" descr="Authentication by keystroke dynamics" title="Figure 12-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0238" y="3429000"/>
            <a:ext cx="503555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Are: Behavioral Biometrics 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recognition</a:t>
            </a:r>
          </a:p>
          <a:p>
            <a:pPr lvl="1"/>
            <a:r>
              <a:rPr lang="en-US" dirty="0"/>
              <a:t>Several characteristics make each person</a:t>
            </a:r>
            <a:r>
              <a:rPr lang="en-US" altLang="en-US" dirty="0"/>
              <a:t>’</a:t>
            </a:r>
            <a:r>
              <a:rPr lang="en-US" dirty="0"/>
              <a:t>s voice unique</a:t>
            </a:r>
          </a:p>
          <a:p>
            <a:pPr lvl="1"/>
            <a:r>
              <a:rPr lang="en-US" dirty="0"/>
              <a:t>Voice template can be created</a:t>
            </a:r>
          </a:p>
          <a:p>
            <a:pPr lvl="1"/>
            <a:r>
              <a:rPr lang="en-US" dirty="0"/>
              <a:t>Difficult for an attacker to authenticate using a  recording of user</a:t>
            </a:r>
            <a:r>
              <a:rPr lang="en-US" altLang="en-US" dirty="0"/>
              <a:t>’</a:t>
            </a:r>
            <a:r>
              <a:rPr lang="en-US" dirty="0"/>
              <a:t>s voice</a:t>
            </a:r>
          </a:p>
          <a:p>
            <a:pPr lvl="2"/>
            <a:r>
              <a:rPr lang="en-US" dirty="0"/>
              <a:t>Phonetic cadence of putting words together is part of real speech pattern</a:t>
            </a:r>
          </a:p>
          <a:p>
            <a:pPr lvl="1"/>
            <a:endParaRPr lang="en-US" dirty="0"/>
          </a:p>
        </p:txBody>
      </p:sp>
      <p:sp>
        <p:nvSpPr>
          <p:cNvPr id="1054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94F533D-7CC9-409C-BA9B-8ADFEC3E7B67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You Are: Geolocation 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dirty="0" err="1"/>
              <a:t>Geolocation</a:t>
            </a:r>
            <a:endParaRPr lang="en-US" dirty="0"/>
          </a:p>
          <a:p>
            <a:pPr lvl="1"/>
            <a:r>
              <a:rPr lang="en-US" dirty="0"/>
              <a:t>The identification of the location of a person or object using technology</a:t>
            </a:r>
          </a:p>
          <a:p>
            <a:pPr lvl="1"/>
            <a:r>
              <a:rPr lang="en-US" dirty="0"/>
              <a:t>Can indicate if an attacker is trying to perform a malicious action from a location different from the normal location of the user</a:t>
            </a:r>
          </a:p>
          <a:p>
            <a:pPr lvl="1"/>
            <a:r>
              <a:rPr lang="en-US" dirty="0"/>
              <a:t>Many websites will not allow a user to access an account if the computer is located in a different state </a:t>
            </a:r>
          </a:p>
          <a:p>
            <a:pPr lvl="1"/>
            <a:r>
              <a:rPr lang="en-US" dirty="0"/>
              <a:t>Some websites may require a second type of authentication</a:t>
            </a:r>
          </a:p>
          <a:p>
            <a:pPr lvl="2"/>
            <a:r>
              <a:rPr lang="en-US" dirty="0"/>
              <a:t>A code sent as a text message to a cell phone number on file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2E5009A-A0CA-43EC-94D9-9A5F7B3CA39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Sign-On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management</a:t>
            </a:r>
          </a:p>
          <a:p>
            <a:pPr lvl="1"/>
            <a:r>
              <a:rPr lang="en-US" dirty="0"/>
              <a:t>Using a single authentication credential shared across multiple networks</a:t>
            </a:r>
          </a:p>
          <a:p>
            <a:pPr lvl="1"/>
            <a:r>
              <a:rPr lang="en-US" dirty="0"/>
              <a:t>It is called federated identity management (</a:t>
            </a:r>
            <a:r>
              <a:rPr lang="en-US" dirty="0" err="1"/>
              <a:t>FIM</a:t>
            </a:r>
            <a:r>
              <a:rPr lang="en-US" dirty="0"/>
              <a:t>) when networks are owned by different organizations</a:t>
            </a:r>
          </a:p>
          <a:p>
            <a:pPr lvl="1"/>
            <a:r>
              <a:rPr lang="en-US" dirty="0"/>
              <a:t>Single sign-on (</a:t>
            </a:r>
            <a:r>
              <a:rPr lang="en-US" dirty="0" err="1"/>
              <a:t>SSO</a:t>
            </a:r>
            <a:r>
              <a:rPr lang="en-US" dirty="0"/>
              <a:t>) holds promise to reduce burden of usernames and passwords to just one</a:t>
            </a:r>
          </a:p>
          <a:p>
            <a:r>
              <a:rPr lang="en-US" dirty="0"/>
              <a:t>Examples of popular </a:t>
            </a:r>
            <a:r>
              <a:rPr lang="en-US" dirty="0" err="1"/>
              <a:t>SSOs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Microsoft Account, </a:t>
            </a:r>
            <a:r>
              <a:rPr lang="en-US" dirty="0" err="1"/>
              <a:t>OpenID</a:t>
            </a:r>
            <a:r>
              <a:rPr lang="en-US" dirty="0"/>
              <a:t>, and </a:t>
            </a:r>
            <a:r>
              <a:rPr lang="en-US" dirty="0" err="1"/>
              <a:t>OAuth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95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592E07C-ED3A-4A3F-9EA8-A94013D8934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Account</a:t>
            </a:r>
          </a:p>
        </p:txBody>
      </p:sp>
      <p:sp>
        <p:nvSpPr>
          <p:cNvPr id="1116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1999 as .NET passport</a:t>
            </a:r>
          </a:p>
          <a:p>
            <a:r>
              <a:rPr lang="en-US" dirty="0"/>
              <a:t>Name changed to Microsoft Passport Network, then Windows Live ID in 2006</a:t>
            </a:r>
          </a:p>
          <a:p>
            <a:pPr lvl="1"/>
            <a:r>
              <a:rPr lang="en-US" dirty="0"/>
              <a:t>Designed as an </a:t>
            </a:r>
            <a:r>
              <a:rPr lang="en-US" dirty="0" err="1"/>
              <a:t>SSO</a:t>
            </a:r>
            <a:r>
              <a:rPr lang="en-US" dirty="0"/>
              <a:t> for Web commerce</a:t>
            </a:r>
          </a:p>
          <a:p>
            <a:r>
              <a:rPr lang="en-US" dirty="0"/>
              <a:t>Today it is known as Microsoft Account</a:t>
            </a:r>
          </a:p>
          <a:p>
            <a:r>
              <a:rPr lang="en-US" dirty="0"/>
              <a:t>Authentication process</a:t>
            </a:r>
          </a:p>
          <a:p>
            <a:pPr lvl="1"/>
            <a:r>
              <a:rPr lang="en-US" dirty="0"/>
              <a:t>User enters username and password</a:t>
            </a:r>
          </a:p>
          <a:p>
            <a:pPr lvl="1"/>
            <a:r>
              <a:rPr lang="en-US" dirty="0"/>
              <a:t>Once, authenticated, the user is given a time limited </a:t>
            </a:r>
            <a:r>
              <a:rPr lang="en-US" altLang="en-US" dirty="0"/>
              <a:t>“</a:t>
            </a:r>
            <a:r>
              <a:rPr lang="en-US" dirty="0"/>
              <a:t>global</a:t>
            </a:r>
            <a:r>
              <a:rPr lang="en-US" altLang="en-US" dirty="0"/>
              <a:t>”</a:t>
            </a:r>
            <a:r>
              <a:rPr lang="en-US" dirty="0"/>
              <a:t> cookie stored on computer with encrypted ID tag</a:t>
            </a:r>
          </a:p>
        </p:txBody>
      </p:sp>
      <p:sp>
        <p:nvSpPr>
          <p:cNvPr id="1116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DB4BB59-B851-4C8A-81A9-270172066E1A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Account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process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ID tag sent to website the user wants to log into</a:t>
            </a:r>
          </a:p>
          <a:p>
            <a:pPr lvl="1"/>
            <a:r>
              <a:rPr lang="en-US" dirty="0"/>
              <a:t>Web site uses ID tag for authentication</a:t>
            </a:r>
          </a:p>
          <a:p>
            <a:pPr lvl="1"/>
            <a:r>
              <a:rPr lang="en-US" dirty="0"/>
              <a:t>Web site stores encrypted, time-limited </a:t>
            </a:r>
            <a:r>
              <a:rPr lang="en-US" altLang="en-US" dirty="0"/>
              <a:t>“</a:t>
            </a:r>
            <a:r>
              <a:rPr lang="en-US" dirty="0"/>
              <a:t>local</a:t>
            </a:r>
            <a:r>
              <a:rPr lang="en-US" altLang="en-US" dirty="0"/>
              <a:t>”</a:t>
            </a:r>
            <a:r>
              <a:rPr lang="en-US" dirty="0"/>
              <a:t> cookie on user</a:t>
            </a:r>
            <a:r>
              <a:rPr lang="en-US" altLang="en-US" dirty="0"/>
              <a:t>’</a:t>
            </a:r>
            <a:r>
              <a:rPr lang="en-US" dirty="0"/>
              <a:t>s computer</a:t>
            </a:r>
          </a:p>
          <a:p>
            <a:r>
              <a:rPr lang="en-US" dirty="0"/>
              <a:t>The use of </a:t>
            </a:r>
            <a:r>
              <a:rPr lang="en-US" altLang="en-US" dirty="0"/>
              <a:t>“</a:t>
            </a:r>
            <a:r>
              <a:rPr lang="en-US" dirty="0"/>
              <a:t>global</a:t>
            </a:r>
            <a:r>
              <a:rPr lang="en-US" altLang="en-US" dirty="0"/>
              <a:t>”</a:t>
            </a:r>
            <a:r>
              <a:rPr lang="en-US" dirty="0"/>
              <a:t> and </a:t>
            </a:r>
            <a:r>
              <a:rPr lang="en-US" altLang="en-US" dirty="0"/>
              <a:t>“</a:t>
            </a:r>
            <a:r>
              <a:rPr lang="en-US" dirty="0"/>
              <a:t>local</a:t>
            </a:r>
            <a:r>
              <a:rPr lang="en-US" altLang="en-US" dirty="0"/>
              <a:t>”</a:t>
            </a:r>
            <a:r>
              <a:rPr lang="en-US" dirty="0"/>
              <a:t> cookies is the basis of Microsoft Account</a:t>
            </a:r>
          </a:p>
          <a:p>
            <a:r>
              <a:rPr lang="en-US" dirty="0"/>
              <a:t>Cookies are erased when the user logs out of her Microsoft account</a:t>
            </a:r>
          </a:p>
        </p:txBody>
      </p:sp>
      <p:sp>
        <p:nvSpPr>
          <p:cNvPr id="1136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F794D03-C719-480D-BC71-45A19EFE49A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OpenID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decentralized open source </a:t>
            </a:r>
            <a:r>
              <a:rPr lang="en-US" dirty="0" err="1"/>
              <a:t>FIM</a:t>
            </a:r>
            <a:endParaRPr lang="en-US" dirty="0"/>
          </a:p>
          <a:p>
            <a:r>
              <a:rPr lang="en-US" dirty="0"/>
              <a:t>Does not require specific software to be installed on the desktop</a:t>
            </a:r>
          </a:p>
          <a:p>
            <a:r>
              <a:rPr lang="en-US" dirty="0"/>
              <a:t>URL-based identity system</a:t>
            </a:r>
          </a:p>
          <a:p>
            <a:r>
              <a:rPr lang="en-US" dirty="0" err="1"/>
              <a:t>OpenID</a:t>
            </a:r>
            <a:r>
              <a:rPr lang="en-US" dirty="0"/>
              <a:t> provides a means to prove a user owns the URL</a:t>
            </a:r>
          </a:p>
          <a:p>
            <a:r>
              <a:rPr lang="en-US" dirty="0"/>
              <a:t>Authentication process</a:t>
            </a:r>
          </a:p>
          <a:p>
            <a:pPr lvl="1"/>
            <a:r>
              <a:rPr lang="en-US" dirty="0"/>
              <a:t>User goes to free site and given </a:t>
            </a:r>
            <a:r>
              <a:rPr lang="en-US" dirty="0" err="1"/>
              <a:t>OpenID</a:t>
            </a:r>
            <a:r>
              <a:rPr lang="en-US" dirty="0"/>
              <a:t> account of Me.myopenID.com</a:t>
            </a:r>
          </a:p>
        </p:txBody>
      </p:sp>
      <p:sp>
        <p:nvSpPr>
          <p:cNvPr id="1157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22CE726-91FA-4368-AC3B-9D8775FE3C8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OpenID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process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User visits Web commerce or other site and signs in using his Open ID</a:t>
            </a:r>
          </a:p>
          <a:p>
            <a:pPr lvl="1"/>
            <a:r>
              <a:rPr lang="en-US" dirty="0"/>
              <a:t>Site redirects user to MyOpenID.com where he enters password to authenticate</a:t>
            </a:r>
          </a:p>
          <a:p>
            <a:pPr lvl="1"/>
            <a:r>
              <a:rPr lang="en-US" dirty="0"/>
              <a:t>MyOpenID.com sends him back to Web site, now authenticated</a:t>
            </a:r>
          </a:p>
          <a:p>
            <a:r>
              <a:rPr lang="en-US" dirty="0"/>
              <a:t>Security weaknesses</a:t>
            </a:r>
          </a:p>
          <a:p>
            <a:pPr lvl="1"/>
            <a:r>
              <a:rPr lang="en-US" dirty="0"/>
              <a:t>Relies on DNS which may have own weaknesses</a:t>
            </a:r>
          </a:p>
          <a:p>
            <a:pPr lvl="1"/>
            <a:r>
              <a:rPr lang="en-US" dirty="0"/>
              <a:t>Not considered strong enough for most banking and e-commerce Web sites</a:t>
            </a:r>
          </a:p>
        </p:txBody>
      </p:sp>
      <p:sp>
        <p:nvSpPr>
          <p:cNvPr id="1177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9522FC8-1824-4809-B12D-D56654996D5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Weaknesses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5FFBAE-B9A3-4682-AAE1-F25FAAC9E984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2293" name="Picture 2" descr="Ten most common passwords" title="Table 12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1828800"/>
            <a:ext cx="6850063" cy="3352800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Authorization (OAuth)</a:t>
            </a:r>
          </a:p>
        </p:txBody>
      </p:sp>
      <p:sp>
        <p:nvSpPr>
          <p:cNvPr id="1198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Permits users to share resources stored on one site with a second site</a:t>
            </a:r>
          </a:p>
          <a:p>
            <a:pPr lvl="1"/>
            <a:r>
              <a:rPr lang="en-US" dirty="0"/>
              <a:t>Without forwarding authentication credentials</a:t>
            </a:r>
          </a:p>
          <a:p>
            <a:r>
              <a:rPr lang="en-US" dirty="0"/>
              <a:t>Allows seamless data sharing among sites</a:t>
            </a:r>
          </a:p>
          <a:p>
            <a:r>
              <a:rPr lang="en-US" dirty="0"/>
              <a:t>Relies on token credentials</a:t>
            </a:r>
          </a:p>
          <a:p>
            <a:pPr lvl="1"/>
            <a:r>
              <a:rPr lang="en-US" dirty="0"/>
              <a:t>Replaces need to transfer user</a:t>
            </a:r>
            <a:r>
              <a:rPr lang="en-US" altLang="en-US" dirty="0"/>
              <a:t>’</a:t>
            </a:r>
            <a:r>
              <a:rPr lang="en-US" dirty="0"/>
              <a:t>s username and password</a:t>
            </a:r>
          </a:p>
          <a:p>
            <a:pPr lvl="1"/>
            <a:r>
              <a:rPr lang="en-US" dirty="0"/>
              <a:t>Tokens are for specific resources on a site</a:t>
            </a:r>
          </a:p>
          <a:p>
            <a:pPr lvl="2"/>
            <a:r>
              <a:rPr lang="en-US" dirty="0"/>
              <a:t>For a limited time period</a:t>
            </a:r>
          </a:p>
          <a:p>
            <a:pPr lvl="1"/>
            <a:endParaRPr lang="en-US" dirty="0"/>
          </a:p>
        </p:txBody>
      </p:sp>
      <p:sp>
        <p:nvSpPr>
          <p:cNvPr id="1198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91C9A80-D2E2-42CA-B00C-2B11D40BBAA9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Management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Managing user account passwords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be done by setting password rules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cumbersome to manage on a user-by-user basis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Security risk if one user setting is overlooked</a:t>
            </a:r>
          </a:p>
          <a:p>
            <a:r>
              <a:rPr lang="en-US" dirty="0">
                <a:solidFill>
                  <a:schemeClr val="tx1"/>
                </a:solidFill>
              </a:rPr>
              <a:t>Preferred approach: assign privileges by group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Microsoft Windows group password settings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Password Policy Settings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Account Lockout Policy</a:t>
            </a:r>
          </a:p>
        </p:txBody>
      </p:sp>
      <p:sp>
        <p:nvSpPr>
          <p:cNvPr id="1218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E1A964D-BD25-428A-A1A5-3C912AF7CF39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Management</a:t>
            </a:r>
          </a:p>
        </p:txBody>
      </p:sp>
      <p:sp>
        <p:nvSpPr>
          <p:cNvPr id="1239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BDC2C6-BE98-4567-BCEE-92BA6CAD946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6325" name="Picture 2" descr="Password policy settings (Windows Group Policy)" title="Table 12-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28800" y="1524000"/>
            <a:ext cx="5494338" cy="4572000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Management</a:t>
            </a:r>
          </a:p>
        </p:txBody>
      </p:sp>
      <p:sp>
        <p:nvSpPr>
          <p:cNvPr id="1259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151D7A7-26E0-4633-8151-337A14B19F34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7349" name="Picture 2" descr="Account lockout policy settings (Windows Active Directory)" title="Table 12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1905000"/>
            <a:ext cx="6865938" cy="3444875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Management</a:t>
            </a:r>
          </a:p>
        </p:txBody>
      </p:sp>
      <p:sp>
        <p:nvSpPr>
          <p:cNvPr id="1280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833D8E-256F-4B01-B175-86F1C6DD49D6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800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Transitive trust</a:t>
            </a:r>
          </a:p>
          <a:p>
            <a:pPr lvl="1"/>
            <a:r>
              <a:rPr lang="en-US" dirty="0"/>
              <a:t>A two-way relationship that is automatically created between parent and child domains in a Microsoft Active Directory Forest</a:t>
            </a:r>
          </a:p>
          <a:p>
            <a:pPr lvl="1"/>
            <a:r>
              <a:rPr lang="en-US" dirty="0"/>
              <a:t>When a new domain is created, it shares resources with its parent domain by default</a:t>
            </a:r>
          </a:p>
          <a:p>
            <a:pPr lvl="2"/>
            <a:r>
              <a:rPr lang="en-US" dirty="0"/>
              <a:t>Can enable an authenticated user to access resources in both the child and the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Attacks used to discover passwords:</a:t>
            </a:r>
          </a:p>
          <a:p>
            <a:pPr lvl="1"/>
            <a:r>
              <a:rPr lang="en-US" dirty="0"/>
              <a:t>Social engineering</a:t>
            </a:r>
          </a:p>
          <a:p>
            <a:pPr lvl="2"/>
            <a:r>
              <a:rPr lang="en-US" dirty="0"/>
              <a:t>Phishing, shoulder surfing, dumpster diving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Capturing</a:t>
            </a:r>
          </a:p>
          <a:p>
            <a:pPr lvl="2"/>
            <a:r>
              <a:rPr lang="en-US" dirty="0" err="1"/>
              <a:t>Keylogger</a:t>
            </a:r>
            <a:r>
              <a:rPr lang="en-US" dirty="0"/>
              <a:t>, protocol analyzer</a:t>
            </a:r>
          </a:p>
          <a:p>
            <a:pPr lvl="2"/>
            <a:r>
              <a:rPr lang="en-US" dirty="0"/>
              <a:t>Man-in-the-middle and replay attacks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Resetting</a:t>
            </a:r>
          </a:p>
          <a:p>
            <a:pPr lvl="2"/>
            <a:r>
              <a:rPr lang="en-US" dirty="0"/>
              <a:t>Attacker gains access to computer /resets password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E6E1F6C-F1EA-47F3-BF18-7A69221F621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cracking</a:t>
            </a:r>
          </a:p>
          <a:p>
            <a:pPr lvl="1"/>
            <a:r>
              <a:rPr lang="en-US" dirty="0"/>
              <a:t>Used by most password attacks today</a:t>
            </a:r>
          </a:p>
          <a:p>
            <a:pPr lvl="1"/>
            <a:r>
              <a:rPr lang="en-US" dirty="0"/>
              <a:t>Attackers steal file of password digests</a:t>
            </a:r>
          </a:p>
          <a:p>
            <a:pPr lvl="2"/>
            <a:r>
              <a:rPr lang="en-US" dirty="0"/>
              <a:t>Compare with their own digests they have created</a:t>
            </a:r>
          </a:p>
          <a:p>
            <a:endParaRPr lang="en-US" dirty="0"/>
          </a:p>
          <a:p>
            <a:r>
              <a:rPr lang="en-US" dirty="0"/>
              <a:t>Offline cracking methods</a:t>
            </a:r>
          </a:p>
          <a:p>
            <a:pPr lvl="1"/>
            <a:r>
              <a:rPr lang="en-US" dirty="0"/>
              <a:t>Brute force</a:t>
            </a:r>
          </a:p>
          <a:p>
            <a:pPr lvl="2"/>
            <a:r>
              <a:rPr lang="en-US" dirty="0"/>
              <a:t>Every possible combination of letters, numbers, and characters used to create digests of passwords and matched against stolen file</a:t>
            </a:r>
          </a:p>
          <a:p>
            <a:pPr lvl="2"/>
            <a:r>
              <a:rPr lang="en-US" dirty="0"/>
              <a:t>Slowest, most thorough method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CC961DE-5DAB-443F-A84D-EECCB60E5CEA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brute force attack program parameters</a:t>
            </a:r>
          </a:p>
          <a:p>
            <a:pPr lvl="1"/>
            <a:r>
              <a:rPr lang="en-US" dirty="0"/>
              <a:t>Password length</a:t>
            </a:r>
          </a:p>
          <a:p>
            <a:pPr lvl="1"/>
            <a:r>
              <a:rPr lang="en-US" dirty="0"/>
              <a:t>Character set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Pattern</a:t>
            </a:r>
          </a:p>
          <a:p>
            <a:pPr lvl="1"/>
            <a:r>
              <a:rPr lang="en-US" dirty="0"/>
              <a:t>Skips  -  groups of letters that aren’t likely to be in a password</a:t>
            </a:r>
          </a:p>
          <a:p>
            <a:r>
              <a:rPr lang="en-US" dirty="0"/>
              <a:t>Dictionary attack</a:t>
            </a:r>
          </a:p>
          <a:p>
            <a:pPr lvl="1"/>
            <a:r>
              <a:rPr lang="en-US" dirty="0"/>
              <a:t>Attacker creates digests of common dictionary words</a:t>
            </a:r>
          </a:p>
          <a:p>
            <a:pPr lvl="1"/>
            <a:r>
              <a:rPr lang="en-US" dirty="0"/>
              <a:t>Compares against stolen digest file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C9DF493-0EB7-4539-A870-7D169F7BF177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Passwords</a:t>
            </a:r>
          </a:p>
        </p:txBody>
      </p:sp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5BB2092-8C26-484A-8278-3A0E586A581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6389" name="Picture 2" descr="Dictionary attack" title="Figure 12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2286000"/>
            <a:ext cx="6891338" cy="247808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4868</Words>
  <Application>Microsoft Office PowerPoint</Application>
  <PresentationFormat>On-screen Show (4:3)</PresentationFormat>
  <Paragraphs>888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MS PGothic</vt:lpstr>
      <vt:lpstr>MS PGothic</vt:lpstr>
      <vt:lpstr>Arial</vt:lpstr>
      <vt:lpstr>Times New Roman</vt:lpstr>
      <vt:lpstr>Wingdings</vt:lpstr>
      <vt:lpstr>Default Design</vt:lpstr>
      <vt:lpstr>3_Default Design</vt:lpstr>
      <vt:lpstr>Authentication Credentials</vt:lpstr>
      <vt:lpstr>What You Know: Passwords</vt:lpstr>
      <vt:lpstr>Password Weaknesses</vt:lpstr>
      <vt:lpstr>Password Weaknesses</vt:lpstr>
      <vt:lpstr>Password Weaknesses</vt:lpstr>
      <vt:lpstr>Attacks on Passwords</vt:lpstr>
      <vt:lpstr>Attacks on Passwords</vt:lpstr>
      <vt:lpstr>Attacks on Passwords</vt:lpstr>
      <vt:lpstr>Attacks on Passwords</vt:lpstr>
      <vt:lpstr>Attacks on Passwords</vt:lpstr>
      <vt:lpstr>Attacks on Passwords</vt:lpstr>
      <vt:lpstr>Attacks on Passwords</vt:lpstr>
      <vt:lpstr>Attacks on Passwords</vt:lpstr>
      <vt:lpstr>Attacks on Passwords (Rainbow Table)</vt:lpstr>
      <vt:lpstr>Attacks on Passwords (Rainbow Table)</vt:lpstr>
      <vt:lpstr>Attacks on Passwords</vt:lpstr>
      <vt:lpstr>Attacks on Passwords</vt:lpstr>
      <vt:lpstr>Attacks on Passwords</vt:lpstr>
      <vt:lpstr>Password Defenses</vt:lpstr>
      <vt:lpstr>Password Defenses</vt:lpstr>
      <vt:lpstr>Password Defenses</vt:lpstr>
      <vt:lpstr>Password Defenses</vt:lpstr>
      <vt:lpstr>Password Defenses</vt:lpstr>
      <vt:lpstr>Password Defenses</vt:lpstr>
      <vt:lpstr>Password Defenses</vt:lpstr>
      <vt:lpstr>Password Defenses</vt:lpstr>
      <vt:lpstr>Password Defenses</vt:lpstr>
      <vt:lpstr>Password Defenses</vt:lpstr>
      <vt:lpstr>What You Have: Tokens, Cards, and Cell Phones</vt:lpstr>
      <vt:lpstr>What You Have: Tokens, Cards, and Cell Phones</vt:lpstr>
      <vt:lpstr>What You Have: Tokens, Cards, and Cell Phones</vt:lpstr>
      <vt:lpstr>What You Have: Tokens, Cards, and Cell Phones</vt:lpstr>
      <vt:lpstr>What You Have: Tokens, Cards, and Cell Phones</vt:lpstr>
      <vt:lpstr>What You Have: Tokens, Cards, and Cell Phones</vt:lpstr>
      <vt:lpstr>What You Are: Biometrics</vt:lpstr>
      <vt:lpstr>What You Are: Biometrics</vt:lpstr>
      <vt:lpstr>What You Are: Biometrics</vt:lpstr>
      <vt:lpstr>What You Are: Biometrics</vt:lpstr>
      <vt:lpstr>What You Are: Biometrics</vt:lpstr>
      <vt:lpstr>What You Do: Behavioral Biometrics</vt:lpstr>
      <vt:lpstr>What You Are: Behavioral Biometrics</vt:lpstr>
      <vt:lpstr>What You Are: Behavioral Biometrics</vt:lpstr>
      <vt:lpstr>What You Are: Behavioral Biometrics </vt:lpstr>
      <vt:lpstr>Where You Are: Geolocation </vt:lpstr>
      <vt:lpstr>Single Sign-On</vt:lpstr>
      <vt:lpstr>Microsoft Account</vt:lpstr>
      <vt:lpstr>Microsoft Account</vt:lpstr>
      <vt:lpstr>OpenID</vt:lpstr>
      <vt:lpstr>OpenID</vt:lpstr>
      <vt:lpstr>Open Authorization (OAuth)</vt:lpstr>
      <vt:lpstr>Account Management</vt:lpstr>
      <vt:lpstr>Account Management</vt:lpstr>
      <vt:lpstr>Account Management</vt:lpstr>
      <vt:lpstr>Account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/>
  <cp:lastModifiedBy/>
  <cp:revision>367</cp:revision>
  <dcterms:created xsi:type="dcterms:W3CDTF">2002-09-27T23:29:22Z</dcterms:created>
  <dcterms:modified xsi:type="dcterms:W3CDTF">2018-12-11T04:11:44Z</dcterms:modified>
</cp:coreProperties>
</file>