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0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1.xml" ContentType="application/vnd.openxmlformats-officedocument.presentationml.notesSlide+xml"/>
  <Override PartName="/ppt/theme/themeOverride1.xml" ContentType="application/vnd.openxmlformats-officedocument.themeOverr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7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8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9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20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21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25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26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29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30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31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6" r:id="rId1"/>
  </p:sldMasterIdLst>
  <p:notesMasterIdLst>
    <p:notesMasterId r:id="rId43"/>
  </p:notesMasterIdLst>
  <p:handoutMasterIdLst>
    <p:handoutMasterId r:id="rId44"/>
  </p:handoutMasterIdLst>
  <p:sldIdLst>
    <p:sldId id="256" r:id="rId2"/>
    <p:sldId id="307" r:id="rId3"/>
    <p:sldId id="308" r:id="rId4"/>
    <p:sldId id="309" r:id="rId5"/>
    <p:sldId id="310" r:id="rId6"/>
    <p:sldId id="340" r:id="rId7"/>
    <p:sldId id="311" r:id="rId8"/>
    <p:sldId id="312" r:id="rId9"/>
    <p:sldId id="316" r:id="rId10"/>
    <p:sldId id="314" r:id="rId11"/>
    <p:sldId id="328" r:id="rId12"/>
    <p:sldId id="331" r:id="rId13"/>
    <p:sldId id="325" r:id="rId14"/>
    <p:sldId id="337" r:id="rId15"/>
    <p:sldId id="338" r:id="rId16"/>
    <p:sldId id="315" r:id="rId17"/>
    <p:sldId id="317" r:id="rId18"/>
    <p:sldId id="318" r:id="rId19"/>
    <p:sldId id="326" r:id="rId20"/>
    <p:sldId id="320" r:id="rId21"/>
    <p:sldId id="324" r:id="rId22"/>
    <p:sldId id="284" r:id="rId23"/>
    <p:sldId id="285" r:id="rId24"/>
    <p:sldId id="286" r:id="rId25"/>
    <p:sldId id="287" r:id="rId26"/>
    <p:sldId id="329" r:id="rId27"/>
    <p:sldId id="334" r:id="rId28"/>
    <p:sldId id="281" r:id="rId29"/>
    <p:sldId id="298" r:id="rId30"/>
    <p:sldId id="301" r:id="rId31"/>
    <p:sldId id="335" r:id="rId32"/>
    <p:sldId id="339" r:id="rId33"/>
    <p:sldId id="302" r:id="rId34"/>
    <p:sldId id="303" r:id="rId35"/>
    <p:sldId id="341" r:id="rId36"/>
    <p:sldId id="342" r:id="rId37"/>
    <p:sldId id="343" r:id="rId38"/>
    <p:sldId id="344" r:id="rId39"/>
    <p:sldId id="345" r:id="rId40"/>
    <p:sldId id="297" r:id="rId41"/>
    <p:sldId id="283" r:id="rId42"/>
  </p:sldIdLst>
  <p:sldSz cx="9144000" cy="6858000" type="screen4x3"/>
  <p:notesSz cx="6858000" cy="9144000"/>
  <p:custDataLst>
    <p:tags r:id="rId4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outline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1" autoAdjust="0"/>
    <p:restoredTop sz="86375" autoAdjust="0"/>
  </p:normalViewPr>
  <p:slideViewPr>
    <p:cSldViewPr>
      <p:cViewPr varScale="1">
        <p:scale>
          <a:sx n="64" d="100"/>
          <a:sy n="64" d="100"/>
        </p:scale>
        <p:origin x="9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00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4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7264DBF-F6C2-45E6-BB77-E601C8CDD7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120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2506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6668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5815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3950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8013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528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986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6597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586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7110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92135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6324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88850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44990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88371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88865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888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539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10200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59457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86590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0780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2155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56868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08188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21709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569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5000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6738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709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35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8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14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6850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8506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640C89F-DC97-4A6D-AFFC-FD042D025F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CA7DE-50BD-4A16-A51B-0E566AEC2E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93425-FBED-4A82-ADE3-7BCDAC1591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EEF4B-9D27-4B78-9F0D-38B096D072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BEC6B-95AB-45EB-A448-8CC1B36F4F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F1C34-E63E-43B6-A234-936C0DCA01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9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3A13A-78D2-4FB0-8E9B-A01CE979C9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5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DAB73-0895-4829-924B-172345698F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4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23EAC-3B94-4D84-AC42-5A8520D797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AC8DF-73C4-47D2-A001-36A20D84DC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4EE6B-ABC4-44AB-AEC9-FE7C7D2AD3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1026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684035" name="Rectangle 1027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684036" name="Rectangle 1028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684037" name="Rectangle 1029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684038" name="Rectangle 1030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684039" name="Rectangle 1031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684040" name="Rectangle 1032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4105" name="Rectangle 1033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6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84043" name="Rectangle 103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76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84044" name="Rectangle 103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66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684045" name="Rectangle 10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BF963409-52D0-4838-BCCA-DDF1F1048A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hemeOverride" Target="../theme/themeOverride1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javase/tutorial/java/concepts/interface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docs/books/tutorial/java/concepts/interface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29.xml"/><Relationship Id="rId7" Type="http://schemas.openxmlformats.org/officeDocument/2006/relationships/notesSlide" Target="../notesSlides/notesSlide19.xml"/><Relationship Id="rId2" Type="http://schemas.openxmlformats.org/officeDocument/2006/relationships/tags" Target="../tags/tag28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image" Target="../media/image1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33.xml"/><Relationship Id="rId7" Type="http://schemas.openxmlformats.org/officeDocument/2006/relationships/notesSlide" Target="../notesSlides/notesSlide20.xml"/><Relationship Id="rId2" Type="http://schemas.openxmlformats.org/officeDocument/2006/relationships/tags" Target="../tags/tag32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9" Type="http://schemas.openxmlformats.org/officeDocument/2006/relationships/image" Target="../media/image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image" Target="../media/image3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4" Type="http://schemas.openxmlformats.org/officeDocument/2006/relationships/notesSlide" Target="../notesSlides/notesSlide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javase/tutorial/java/concepts/interface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533400" y="609600"/>
            <a:ext cx="7924800" cy="1143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dirty="0" smtClean="0"/>
              <a:t>Abstract Classes and Interfaces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 lIns="92075" tIns="46038" rIns="92075" bIns="46038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interfaces in Java are similar to classes, except</a:t>
            </a:r>
          </a:p>
          <a:p>
            <a:pPr lvl="1"/>
            <a:r>
              <a:rPr lang="en-US" i="1" dirty="0" smtClean="0"/>
              <a:t>all</a:t>
            </a:r>
            <a:r>
              <a:rPr lang="en-US" dirty="0" smtClean="0"/>
              <a:t> methods are abstract*</a:t>
            </a:r>
          </a:p>
          <a:p>
            <a:pPr lvl="1"/>
            <a:r>
              <a:rPr lang="en-US" i="1" dirty="0" smtClean="0"/>
              <a:t>all</a:t>
            </a:r>
            <a:r>
              <a:rPr lang="en-US" i="0" baseline="0" dirty="0" smtClean="0"/>
              <a:t> methods are public</a:t>
            </a:r>
            <a:endParaRPr lang="en-US" i="1" dirty="0" smtClean="0"/>
          </a:p>
          <a:p>
            <a:pPr lvl="1"/>
            <a:r>
              <a:rPr lang="en-US" dirty="0" smtClean="0"/>
              <a:t>they have no instance variables (but they may have constants)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*Java 1.8 introduced default methods – we will talk about those next week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EEF4B-9D27-4B78-9F0D-38B096D072F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AC9898-847E-4382-8AAE-432B6ED4F69B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Interfaces in Java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295400" y="1696100"/>
            <a:ext cx="7772400" cy="4608513"/>
          </a:xfrm>
        </p:spPr>
        <p:txBody>
          <a:bodyPr/>
          <a:lstStyle/>
          <a:p>
            <a:pPr eaLnBrk="1" hangingPunct="1"/>
            <a:r>
              <a:rPr lang="en-US" dirty="0" smtClean="0"/>
              <a:t>because methods in an interface are </a:t>
            </a:r>
            <a:r>
              <a:rPr lang="en-US" b="1" dirty="0" smtClean="0">
                <a:latin typeface="Courier New" pitchFamily="49" charset="0"/>
              </a:rPr>
              <a:t>public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</a:rPr>
              <a:t>abstract </a:t>
            </a:r>
            <a:r>
              <a:rPr lang="en-US" dirty="0" smtClean="0"/>
              <a:t>by default, the keywords </a:t>
            </a:r>
            <a:r>
              <a:rPr lang="en-US" b="1" dirty="0" smtClean="0">
                <a:latin typeface="Courier New" pitchFamily="49" charset="0"/>
              </a:rPr>
              <a:t>public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</a:rPr>
              <a:t>abstract </a:t>
            </a:r>
            <a:r>
              <a:rPr lang="en-US" dirty="0" smtClean="0"/>
              <a:t>are omitted from the method header</a:t>
            </a:r>
          </a:p>
          <a:p>
            <a:pPr eaLnBrk="1" hangingPunct="1"/>
            <a:r>
              <a:rPr lang="en-US" dirty="0" smtClean="0"/>
              <a:t>by default any constant is </a:t>
            </a:r>
            <a:r>
              <a:rPr lang="en-US" b="1" dirty="0" smtClean="0">
                <a:latin typeface="Courier New" pitchFamily="49" charset="0"/>
              </a:rPr>
              <a:t>public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itchFamily="49" charset="0"/>
              </a:rPr>
              <a:t>static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itchFamily="49" charset="0"/>
              </a:rPr>
              <a:t>final</a:t>
            </a:r>
            <a:r>
              <a:rPr lang="en-US" dirty="0" smtClean="0"/>
              <a:t>, so these keywords are omitted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7692C8-E632-4916-BE08-7630A8D3141D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Sample Declarations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</a:rPr>
              <a:t>	// sample constant declaration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</a:rPr>
              <a:t>	// in an interface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</a:rPr>
              <a:t>	int MAX_SIZE = 1000;</a:t>
            </a:r>
          </a:p>
          <a:p>
            <a:pPr eaLnBrk="1" hangingPunct="1">
              <a:buFont typeface="Wingdings" pitchFamily="2" charset="2"/>
              <a:buNone/>
            </a:pPr>
            <a:endParaRPr lang="en-US" sz="2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</a:rPr>
              <a:t>	// sample method declaration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</a:rPr>
              <a:t>	// in an interface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</a:rPr>
              <a:t>	double calculateAverage();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of an Interface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1182688" y="1524000"/>
            <a:ext cx="7772400" cy="4800600"/>
          </a:xfrm>
        </p:spPr>
        <p:txBody>
          <a:bodyPr/>
          <a:lstStyle/>
          <a:p>
            <a:pPr eaLnBrk="1" hangingPunct="1"/>
            <a:r>
              <a:rPr lang="en-US" dirty="0" smtClean="0"/>
              <a:t>Java provides many interfaces, including several that we will work with in the Java Collections Framework (to be discussed later)</a:t>
            </a:r>
          </a:p>
          <a:p>
            <a:pPr eaLnBrk="1" hangingPunct="1"/>
            <a:r>
              <a:rPr lang="en-US" dirty="0" smtClean="0"/>
              <a:t>example: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java.util.List</a:t>
            </a:r>
            <a:r>
              <a:rPr lang="en-US" dirty="0" smtClean="0"/>
              <a:t> is an interface that provides methods for working with ordered collections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7692C8-E632-4916-BE08-7630A8D3141D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</a:t>
            </a:r>
            <a:r>
              <a:rPr lang="en-US" baseline="0" dirty="0" smtClean="0"/>
              <a:t> an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r>
              <a:rPr lang="en-US" baseline="0" dirty="0" smtClean="0"/>
              <a:t> in </a:t>
            </a:r>
            <a:r>
              <a:rPr lang="en-US" b="1" baseline="0" dirty="0" err="1" smtClean="0">
                <a:latin typeface="Courier New" pitchFamily="49" charset="0"/>
                <a:cs typeface="Courier New" pitchFamily="49" charset="0"/>
              </a:rPr>
              <a:t>java.util.list</a:t>
            </a:r>
            <a:r>
              <a:rPr lang="en-US" baseline="0" dirty="0" smtClean="0"/>
              <a:t> include</a:t>
            </a:r>
          </a:p>
          <a:p>
            <a:pPr lvl="1"/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add</a:t>
            </a:r>
          </a:p>
          <a:p>
            <a:pPr lvl="1"/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remove</a:t>
            </a:r>
          </a:p>
          <a:p>
            <a:pPr lvl="1"/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isEmpty</a:t>
            </a:r>
            <a:endParaRPr lang="en-US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size</a:t>
            </a:r>
          </a:p>
          <a:p>
            <a:pPr lvl="1"/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get</a:t>
            </a:r>
          </a:p>
          <a:p>
            <a:pPr lvl="1"/>
            <a:r>
              <a:rPr lang="en-US" dirty="0" smtClean="0"/>
              <a:t>many more…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Abstract Classes and Interfaces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EEF4B-9D27-4B78-9F0D-38B096D072F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r>
              <a:rPr lang="en-US" baseline="0" dirty="0" smtClean="0"/>
              <a:t> in the </a:t>
            </a:r>
            <a:r>
              <a:rPr lang="en-US" b="1" baseline="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baseline="0" dirty="0" smtClean="0"/>
              <a:t> interface are not implemented, since</a:t>
            </a:r>
            <a:r>
              <a:rPr lang="en-US" dirty="0" smtClean="0"/>
              <a:t> all methods in an interface are abstract</a:t>
            </a:r>
          </a:p>
          <a:p>
            <a:r>
              <a:rPr lang="en-US" dirty="0" smtClean="0"/>
              <a:t>however, the specifications for the method are clearly defined in the Java API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Abstract Classes and Interfaces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EEF4B-9D27-4B78-9F0D-38B096D072F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</a:t>
            </a:r>
            <a:r>
              <a:rPr lang="en-US" i="1" dirty="0" smtClean="0"/>
              <a:t>implement </a:t>
            </a:r>
            <a:r>
              <a:rPr lang="en-US" dirty="0" smtClean="0"/>
              <a:t>interfaces</a:t>
            </a:r>
          </a:p>
          <a:p>
            <a:pPr lvl="1"/>
            <a:r>
              <a:rPr lang="en-US" dirty="0" smtClean="0"/>
              <a:t>the interface is an interconnection between the user of the class and the class itself</a:t>
            </a:r>
          </a:p>
          <a:p>
            <a:pPr lvl="1"/>
            <a:r>
              <a:rPr lang="en-US" dirty="0" smtClean="0"/>
              <a:t>the interface specifies the required behavior of all implementing classes, but does </a:t>
            </a:r>
            <a:r>
              <a:rPr lang="en-US" i="1" dirty="0" smtClean="0"/>
              <a:t>not</a:t>
            </a:r>
            <a:r>
              <a:rPr lang="en-US" dirty="0" smtClean="0"/>
              <a:t> specify how the behavior is to be implemented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EEF4B-9D27-4B78-9F0D-38B096D072F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an interface allows a class to become more formal about the behavior it promises to provide</a:t>
            </a:r>
          </a:p>
          <a:p>
            <a:pPr lvl="1"/>
            <a:r>
              <a:rPr lang="en-US" dirty="0" smtClean="0"/>
              <a:t>interfaces form a contract between the class and the outside world</a:t>
            </a:r>
          </a:p>
          <a:p>
            <a:pPr lvl="1"/>
            <a:r>
              <a:rPr lang="en-US" dirty="0" smtClean="0"/>
              <a:t>the contract is enforced at build time by the compiler</a:t>
            </a:r>
          </a:p>
          <a:p>
            <a:pPr lvl="1"/>
            <a:endParaRPr lang="en-US" dirty="0" smtClean="0"/>
          </a:p>
          <a:p>
            <a:pPr lvl="1"/>
            <a:endParaRPr lang="en-US" sz="1400" dirty="0" smtClean="0"/>
          </a:p>
          <a:p>
            <a:pPr lvl="1">
              <a:buNone/>
            </a:pPr>
            <a:r>
              <a:rPr lang="en-US" sz="1600" dirty="0" smtClean="0"/>
              <a:t>from </a:t>
            </a:r>
            <a:r>
              <a:rPr lang="en-US" sz="1600" dirty="0" smtClean="0">
                <a:hlinkClick r:id="rId3"/>
              </a:rPr>
              <a:t>http://download.oracle.com/javase/tutorial/java/concepts/interface.html</a:t>
            </a:r>
            <a:r>
              <a:rPr lang="en-US" sz="1600" dirty="0" smtClean="0"/>
              <a:t> 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EEF4B-9D27-4B78-9F0D-38B096D072F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if your class claims to implement an interface, all methods defined by that interface must appear in its source code before the class will successfully compile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sz="1600" dirty="0" smtClean="0"/>
              <a:t>from </a:t>
            </a:r>
            <a:r>
              <a:rPr lang="en-US" sz="1600" dirty="0" smtClean="0">
                <a:hlinkClick r:id="rId3"/>
              </a:rPr>
              <a:t>http://download.oracle.com/javase/tutorial/java/concepts/interface.html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EEF4B-9D27-4B78-9F0D-38B096D072F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945438" cy="1143000"/>
          </a:xfrm>
        </p:spPr>
        <p:txBody>
          <a:bodyPr/>
          <a:lstStyle/>
          <a:p>
            <a:r>
              <a:rPr lang="en-US" dirty="0" smtClean="0"/>
              <a:t>Implementation of an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/>
              <a:t> class implements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interface</a:t>
            </a:r>
          </a:p>
          <a:p>
            <a:pPr lvl="1"/>
            <a:r>
              <a:rPr lang="en-US" sz="2800" dirty="0" smtClean="0"/>
              <a:t>all methods of the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800" dirty="0" smtClean="0"/>
              <a:t> interface are implemented in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800" dirty="0" smtClean="0"/>
              <a:t>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EEF4B-9D27-4B78-9F0D-38B096D072F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47016-A3B6-42B3-8636-53C8234312A3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b="1" dirty="0" smtClean="0">
                <a:latin typeface="Courier New" pitchFamily="49" charset="0"/>
              </a:rPr>
              <a:t>Employee</a:t>
            </a:r>
            <a:r>
              <a:rPr lang="en-US" dirty="0" smtClean="0"/>
              <a:t> Class Revisited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914400" y="1524000"/>
            <a:ext cx="8040688" cy="46085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we previously defined an </a:t>
            </a:r>
            <a:r>
              <a:rPr lang="en-US" b="1" dirty="0" smtClean="0">
                <a:latin typeface="Courier New" pitchFamily="49" charset="0"/>
              </a:rPr>
              <a:t>Employee</a:t>
            </a:r>
            <a:r>
              <a:rPr lang="en-US" dirty="0" smtClean="0"/>
              <a:t> class with a subclass </a:t>
            </a:r>
            <a:r>
              <a:rPr lang="en-US" b="1" dirty="0" smtClean="0">
                <a:latin typeface="Courier New" pitchFamily="49" charset="0"/>
              </a:rPr>
              <a:t>HourlyEmployee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suppose we want to insist that all subclasses of </a:t>
            </a:r>
            <a:r>
              <a:rPr lang="en-US" b="1" dirty="0" smtClean="0">
                <a:latin typeface="Courier New" pitchFamily="49" charset="0"/>
              </a:rPr>
              <a:t>Employee</a:t>
            </a:r>
            <a:r>
              <a:rPr lang="en-US" dirty="0" smtClean="0"/>
              <a:t> implement a method </a:t>
            </a:r>
            <a:r>
              <a:rPr lang="en-US" b="1" dirty="0" smtClean="0">
                <a:latin typeface="Courier New" pitchFamily="49" charset="0"/>
              </a:rPr>
              <a:t>estimateMonthlySalary()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however, we do not want to provide an implementation of this method in </a:t>
            </a:r>
            <a:r>
              <a:rPr lang="en-US" b="1" dirty="0" smtClean="0">
                <a:latin typeface="Courier New" pitchFamily="49" charset="0"/>
              </a:rPr>
              <a:t>Employee</a:t>
            </a:r>
            <a:r>
              <a:rPr lang="en-US" dirty="0" smtClean="0"/>
              <a:t>, because it is too dependent on the type of employee</a:t>
            </a:r>
            <a:endParaRPr lang="en-US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AEDDB2-0165-4568-BF49-4EB1C17B535D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Why Use Interfaces?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66800" y="1524000"/>
            <a:ext cx="7888288" cy="4608513"/>
          </a:xfrm>
        </p:spPr>
        <p:txBody>
          <a:bodyPr/>
          <a:lstStyle/>
          <a:p>
            <a:pPr eaLnBrk="1" hangingPunct="1"/>
            <a:r>
              <a:rPr lang="en-US" dirty="0" smtClean="0"/>
              <a:t>helpful in establishing a framework for a collection of classes</a:t>
            </a:r>
          </a:p>
          <a:p>
            <a:pPr eaLnBrk="1" hangingPunct="1"/>
            <a:r>
              <a:rPr lang="en-US" dirty="0" smtClean="0"/>
              <a:t>helps with the multiple inheritance problem in Java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5301C0-8DF8-47DF-93C3-363AF409A069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Establishing Frameworks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interfaces are useful in establishing a framework for a collection of related interfaces and classes</a:t>
            </a:r>
          </a:p>
          <a:p>
            <a:pPr eaLnBrk="1" hangingPunct="1"/>
            <a:r>
              <a:rPr lang="en-US" dirty="0" smtClean="0"/>
              <a:t>for example, classes in the Java Collections Framework are designed to handle collections of objects, including sets, sorted sets, lists, and so forth</a:t>
            </a:r>
          </a:p>
          <a:p>
            <a:pPr eaLnBrk="1" hangingPunct="1"/>
            <a:r>
              <a:rPr lang="en-US" dirty="0" smtClean="0"/>
              <a:t>we will look more closely at the Java Collections Framework later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E376CB-4FB6-45CD-A87C-8664A3D43E02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Multiple Inheritance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multiple inheritance occurs when a class is a subclass of two different superclasses</a:t>
            </a:r>
          </a:p>
        </p:txBody>
      </p:sp>
      <p:graphicFrame>
        <p:nvGraphicFramePr>
          <p:cNvPr id="1026" name="Object 0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3886200" y="2971800"/>
          <a:ext cx="4038600" cy="317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RFFlow" r:id="rId8" imgW="2116800" imgH="1663200" progId="RFFlow4">
                  <p:embed/>
                </p:oleObj>
              </mc:Choice>
              <mc:Fallback>
                <p:oleObj name="RFFlow" r:id="rId8" imgW="2116800" imgH="1663200" progId="RFFlow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971800"/>
                        <a:ext cx="4038600" cy="317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85800" y="5029200"/>
            <a:ext cx="3429000" cy="11969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TeachingAssistant</a:t>
            </a:r>
            <a:r>
              <a:rPr lang="en-US" dirty="0"/>
              <a:t> extends both </a:t>
            </a:r>
            <a:r>
              <a:rPr lang="en-US" b="1" dirty="0">
                <a:latin typeface="Courier New" pitchFamily="49" charset="0"/>
              </a:rPr>
              <a:t>Student</a:t>
            </a:r>
            <a:r>
              <a:rPr lang="en-US" dirty="0"/>
              <a:t> and </a:t>
            </a:r>
            <a:r>
              <a:rPr lang="en-US" b="1" dirty="0">
                <a:latin typeface="Courier New" pitchFamily="49" charset="0"/>
              </a:rPr>
              <a:t>Employee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BF2F-9FE7-4637-8254-F23E657D4EED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Multiple Inheritance and Java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multiple inheritance is forbidden in Java</a:t>
            </a:r>
          </a:p>
        </p:txBody>
      </p:sp>
      <p:graphicFrame>
        <p:nvGraphicFramePr>
          <p:cNvPr id="2050" name="Object 0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295400" y="2743200"/>
          <a:ext cx="41910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RFFlow" r:id="rId8" imgW="2116800" imgH="1058400" progId="RFFlow4">
                  <p:embed/>
                </p:oleObj>
              </mc:Choice>
              <mc:Fallback>
                <p:oleObj name="RFFlow" r:id="rId8" imgW="2116800" imgH="1058400" progId="RFFlow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743200"/>
                        <a:ext cx="419100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867400" y="3276600"/>
            <a:ext cx="2590800" cy="15621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/>
              <a:t>not</a:t>
            </a:r>
            <a:r>
              <a:rPr lang="en-US" dirty="0"/>
              <a:t> allowed in Java – a subclass can extend only one superclass in Java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B9058D-C5BC-495D-AA51-E56FDA1FADFB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Multiple Inheritance Problems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if a subclass extends two different superclasses, the two superclasses might have two different implementations of a method with the same signature</a:t>
            </a:r>
          </a:p>
          <a:p>
            <a:pPr eaLnBrk="1" hangingPunct="1"/>
            <a:r>
              <a:rPr lang="en-US" dirty="0" smtClean="0"/>
              <a:t>in this case, it would not be clear which method is inherited by the subclass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5527D-88E2-4FA4-8FE4-74F25082B4B9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0"/>
            <a:ext cx="847883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 Solution to Multiple Inheritance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there are good reasons for not allowing multiple inheritance, but there are times when it would be convenient</a:t>
            </a:r>
          </a:p>
          <a:p>
            <a:pPr eaLnBrk="1" hangingPunct="1"/>
            <a:r>
              <a:rPr lang="en-US" dirty="0" smtClean="0"/>
              <a:t>interfaces help get around some of the problems that result from not allowing multiple inheritance</a:t>
            </a:r>
          </a:p>
          <a:p>
            <a:pPr lvl="1" eaLnBrk="1" hangingPunct="1"/>
            <a:r>
              <a:rPr lang="en-US" dirty="0" smtClean="0"/>
              <a:t>a class can extend only one other class, </a:t>
            </a:r>
            <a:r>
              <a:rPr lang="en-US" i="1" dirty="0" smtClean="0"/>
              <a:t>but</a:t>
            </a:r>
          </a:p>
          <a:p>
            <a:pPr lvl="1" eaLnBrk="1" hangingPunct="1"/>
            <a:r>
              <a:rPr lang="en-US" dirty="0" smtClean="0"/>
              <a:t>a class can implement multiple interfaces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402638" cy="1143000"/>
          </a:xfrm>
        </p:spPr>
        <p:txBody>
          <a:bodyPr/>
          <a:lstStyle/>
          <a:p>
            <a:r>
              <a:rPr lang="en-US" dirty="0" smtClean="0"/>
              <a:t>Implementing Multiple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uppose you have two interfaces named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Employer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Employee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and a class named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 </a:t>
            </a:r>
          </a:p>
          <a:p>
            <a:r>
              <a:rPr lang="en-US" dirty="0" smtClean="0"/>
              <a:t>we want to define a class that can be used to create objects representing students</a:t>
            </a:r>
            <a:r>
              <a:rPr lang="en-US" baseline="0" dirty="0" smtClean="0"/>
              <a:t> who work on campus and </a:t>
            </a:r>
            <a:r>
              <a:rPr lang="en-US" dirty="0" smtClean="0"/>
              <a:t>who also run their own business on the side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EEF4B-9D27-4B78-9F0D-38B096D072F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555038" cy="1143000"/>
          </a:xfrm>
        </p:spPr>
        <p:txBody>
          <a:bodyPr/>
          <a:lstStyle/>
          <a:p>
            <a:r>
              <a:rPr lang="en-US" dirty="0" smtClean="0"/>
              <a:t>Implementing Multiple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create such a class as follows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class StudentEntrepreneur extends Student implements Employer, Employee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EEF4B-9D27-4B78-9F0D-38B096D072F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D69EC3-531F-406D-AE95-82766ACB105F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2292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Implementing an Interface</a:t>
            </a:r>
          </a:p>
        </p:txBody>
      </p:sp>
      <p:sp>
        <p:nvSpPr>
          <p:cNvPr id="12293" name="Rectangle 1027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1295400"/>
            <a:ext cx="8193088" cy="4953000"/>
          </a:xfrm>
        </p:spPr>
        <p:txBody>
          <a:bodyPr/>
          <a:lstStyle/>
          <a:p>
            <a:pPr eaLnBrk="1" hangingPunct="1"/>
            <a:r>
              <a:rPr lang="en-US" dirty="0" smtClean="0"/>
              <a:t>a class that implements an interface </a:t>
            </a:r>
            <a:r>
              <a:rPr lang="en-US" i="1" dirty="0" smtClean="0"/>
              <a:t>must</a:t>
            </a:r>
            <a:r>
              <a:rPr lang="en-US" dirty="0" smtClean="0"/>
              <a:t> implement each of the methods declared in the interface; the word </a:t>
            </a:r>
            <a:r>
              <a:rPr lang="en-US" b="1" dirty="0" smtClean="0">
                <a:latin typeface="Courier New" pitchFamily="49" charset="0"/>
              </a:rPr>
              <a:t>public</a:t>
            </a:r>
            <a:r>
              <a:rPr lang="en-US" dirty="0" smtClean="0"/>
              <a:t> must be included in the headers of methods inherited from the interface</a:t>
            </a:r>
          </a:p>
          <a:p>
            <a:pPr eaLnBrk="1" hangingPunct="1"/>
            <a:r>
              <a:rPr lang="en-US" dirty="0" smtClean="0"/>
              <a:t>an interface can extend (multiple) interfaces  but a class </a:t>
            </a:r>
            <a:r>
              <a:rPr lang="en-US" i="1" dirty="0" smtClean="0"/>
              <a:t>cannot</a:t>
            </a:r>
            <a:r>
              <a:rPr lang="en-US" dirty="0" smtClean="0"/>
              <a:t> extend an interface</a:t>
            </a:r>
          </a:p>
          <a:p>
            <a:pPr lvl="1" eaLnBrk="1" hangingPunct="1"/>
            <a:r>
              <a:rPr lang="en-US" dirty="0" smtClean="0"/>
              <a:t>example: the </a:t>
            </a:r>
            <a:r>
              <a:rPr lang="en-US" sz="3200" b="1" dirty="0" smtClean="0">
                <a:latin typeface="Courier New" pitchFamily="49" charset="0"/>
                <a:ea typeface="+mn-ea"/>
                <a:cs typeface="+mn-cs"/>
              </a:rPr>
              <a:t>List</a:t>
            </a:r>
            <a:r>
              <a:rPr lang="en-US" dirty="0" smtClean="0"/>
              <a:t> interface </a:t>
            </a:r>
            <a:r>
              <a:rPr lang="en-US" i="1" dirty="0" smtClean="0"/>
              <a:t>extends</a:t>
            </a:r>
            <a:r>
              <a:rPr lang="en-US" dirty="0" smtClean="0"/>
              <a:t> the </a:t>
            </a:r>
            <a:r>
              <a:rPr lang="en-US" sz="3200" b="1" dirty="0" smtClean="0">
                <a:latin typeface="Courier New" pitchFamily="49" charset="0"/>
                <a:ea typeface="+mn-ea"/>
                <a:cs typeface="+mn-cs"/>
              </a:rPr>
              <a:t>Collection</a:t>
            </a:r>
            <a:r>
              <a:rPr lang="en-US" dirty="0" smtClean="0"/>
              <a:t> interface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772B75-74B0-4A89-8ADE-F3F0479F4DDD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81000" y="0"/>
            <a:ext cx="855503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Interfaces and Polymorphism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reference variable's type may be that of an interface, but no object's type can be an interface</a:t>
            </a:r>
          </a:p>
          <a:p>
            <a:pPr eaLnBrk="1" hangingPunct="1"/>
            <a:r>
              <a:rPr lang="en-US" dirty="0" smtClean="0"/>
              <a:t>the following statements are legal</a:t>
            </a:r>
          </a:p>
          <a:p>
            <a:pPr rtl="0" eaLnBrk="1" fontAlgn="base" hangingPunct="1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List list1;        			// OK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rtl="0" eaLnBrk="1" fontAlgn="base" hangingPunct="1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list1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&lt;Integer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&gt;();// OK</a:t>
            </a:r>
          </a:p>
          <a:p>
            <a:pPr eaLnBrk="1" hangingPunct="1"/>
            <a:r>
              <a:rPr lang="en-US" dirty="0" smtClean="0"/>
              <a:t>however, you can't do this!</a:t>
            </a:r>
          </a:p>
          <a:p>
            <a:pPr eaLnBrk="1" hangingPunct="1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list1 = new List&lt;Integer&gt;(); 	// NO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21C96-F845-411E-8794-AA70558195AD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124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Abstract Methods</a:t>
            </a:r>
          </a:p>
        </p:txBody>
      </p:sp>
      <p:sp>
        <p:nvSpPr>
          <p:cNvPr id="5125" name="Rectangle 1027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04800" y="2209800"/>
            <a:ext cx="8839200" cy="3922713"/>
          </a:xfrm>
        </p:spPr>
        <p:txBody>
          <a:bodyPr/>
          <a:lstStyle/>
          <a:p>
            <a:pPr eaLnBrk="1" hangingPunct="1"/>
            <a:r>
              <a:rPr lang="en-US" dirty="0" smtClean="0"/>
              <a:t>we can accomplish this by declaring an </a:t>
            </a:r>
            <a:r>
              <a:rPr lang="en-US" i="1" dirty="0" smtClean="0"/>
              <a:t>abstract method</a:t>
            </a:r>
            <a:r>
              <a:rPr lang="en-US" dirty="0" smtClean="0"/>
              <a:t> in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Employee</a:t>
            </a:r>
            <a:r>
              <a:rPr lang="en-US" dirty="0" smtClean="0"/>
              <a:t> class</a:t>
            </a:r>
          </a:p>
          <a:p>
            <a:pPr eaLnBrk="1" hangingPunct="1">
              <a:buFont typeface="Wingdings" pitchFamily="2" charset="2"/>
              <a:buNone/>
            </a:pPr>
            <a:endParaRPr lang="en-US" sz="2800" b="1" dirty="0" smtClean="0">
              <a:solidFill>
                <a:srgbClr val="7F0055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 pitchFamily="49" charset="0"/>
              </a:rPr>
              <a:t>abstract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 pitchFamily="49" charset="0"/>
              </a:rPr>
              <a:t>double</a:t>
            </a:r>
            <a:r>
              <a:rPr lang="en-US" sz="2400" b="1" dirty="0" smtClean="0">
                <a:latin typeface="Courier New" pitchFamily="49" charset="0"/>
              </a:rPr>
              <a:t> e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</a:rPr>
              <a:t>stimateMonthlySalary();</a:t>
            </a:r>
            <a:endParaRPr lang="en-US" dirty="0" smtClean="0"/>
          </a:p>
        </p:txBody>
      </p:sp>
      <p:sp>
        <p:nvSpPr>
          <p:cNvPr id="5126" name="Text Box 102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4724400"/>
            <a:ext cx="3886200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declaring a method as abstract</a:t>
            </a:r>
          </a:p>
        </p:txBody>
      </p:sp>
      <p:sp>
        <p:nvSpPr>
          <p:cNvPr id="5127" name="Line 102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23622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5128" name="Text Box 103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48200" y="4724400"/>
            <a:ext cx="4114800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no body, semicolon is required</a:t>
            </a:r>
          </a:p>
        </p:txBody>
      </p:sp>
      <p:sp>
        <p:nvSpPr>
          <p:cNvPr id="5129" name="Line 1031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8001000" y="4267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F9CC7C-CDC2-4ECB-876D-3EB15FCACD3D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81000" y="0"/>
            <a:ext cx="855503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Interfaces and Polymorphism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class </a:t>
            </a:r>
            <a:r>
              <a:rPr lang="en-US" b="1" dirty="0" err="1" smtClean="0">
                <a:latin typeface="Courier New" pitchFamily="49" charset="0"/>
              </a:rPr>
              <a:t>java.util.Vector</a:t>
            </a:r>
            <a:r>
              <a:rPr lang="en-US" dirty="0" smtClean="0"/>
              <a:t> also implements the </a:t>
            </a:r>
            <a:r>
              <a:rPr lang="en-US" b="1" dirty="0" smtClean="0">
                <a:latin typeface="Courier New" pitchFamily="49" charset="0"/>
              </a:rPr>
              <a:t>List</a:t>
            </a:r>
            <a:r>
              <a:rPr lang="en-US" dirty="0" smtClean="0"/>
              <a:t> interface</a:t>
            </a:r>
          </a:p>
          <a:p>
            <a:pPr eaLnBrk="1" hangingPunct="1"/>
            <a:r>
              <a:rPr lang="en-US" dirty="0" smtClean="0"/>
              <a:t>this means we can define a second variable of type </a:t>
            </a:r>
            <a:r>
              <a:rPr lang="en-US" b="1" dirty="0" smtClean="0">
                <a:latin typeface="Courier New" pitchFamily="49" charset="0"/>
              </a:rPr>
              <a:t>List</a:t>
            </a:r>
            <a:r>
              <a:rPr lang="en-US" dirty="0" smtClean="0"/>
              <a:t> and assign a reference to a </a:t>
            </a:r>
            <a:r>
              <a:rPr lang="en-US" b="1" dirty="0" smtClean="0">
                <a:latin typeface="Courier New" pitchFamily="49" charset="0"/>
              </a:rPr>
              <a:t>Vector</a:t>
            </a:r>
            <a:r>
              <a:rPr lang="en-US" dirty="0" smtClean="0"/>
              <a:t> as its value</a:t>
            </a:r>
          </a:p>
          <a:p>
            <a:pPr indent="3175" eaLnBrk="1" hangingPunct="1">
              <a:buNone/>
            </a:pPr>
            <a:r>
              <a:rPr lang="en-US" sz="2400" b="1" dirty="0" smtClean="0">
                <a:latin typeface="Courier New" pitchFamily="49" charset="0"/>
              </a:rPr>
              <a:t>List list2 = new Vector&lt;Integer&gt;();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and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both </a:t>
            </a:r>
            <a:r>
              <a:rPr lang="en-US" b="1" dirty="0" err="1" smtClean="0">
                <a:latin typeface="Courier New" pitchFamily="49" charset="0"/>
              </a:rPr>
              <a:t>ArrayList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</a:rPr>
              <a:t>Vector</a:t>
            </a:r>
            <a:r>
              <a:rPr lang="en-US" dirty="0" smtClean="0"/>
              <a:t> have an </a:t>
            </a:r>
            <a:r>
              <a:rPr lang="en-US" b="1" dirty="0" smtClean="0">
                <a:latin typeface="Courier New" pitchFamily="49" charset="0"/>
              </a:rPr>
              <a:t>add</a:t>
            </a:r>
            <a:r>
              <a:rPr lang="en-US" dirty="0" smtClean="0"/>
              <a:t> method with the same signature</a:t>
            </a:r>
          </a:p>
          <a:p>
            <a:pPr marL="800100" eaLnBrk="1" hangingPunct="1">
              <a:buNone/>
            </a:pPr>
            <a:r>
              <a:rPr lang="en-US" b="1" dirty="0" smtClean="0">
                <a:latin typeface="Courier New" pitchFamily="49" charset="0"/>
              </a:rPr>
              <a:t>add(E </a:t>
            </a:r>
            <a:r>
              <a:rPr lang="en-US" b="1" dirty="0" err="1" smtClean="0">
                <a:latin typeface="Courier New" pitchFamily="49" charset="0"/>
              </a:rPr>
              <a:t>e</a:t>
            </a:r>
            <a:r>
              <a:rPr lang="en-US" b="1" dirty="0" smtClean="0">
                <a:latin typeface="Courier New" pitchFamily="49" charset="0"/>
              </a:rPr>
              <a:t>)</a:t>
            </a:r>
          </a:p>
          <a:p>
            <a:pPr eaLnBrk="1" hangingPunct="1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EEF4B-9D27-4B78-9F0D-38B096D072F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and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this means we can invoke the </a:t>
            </a:r>
            <a:r>
              <a:rPr lang="en-US" b="1" dirty="0" smtClean="0">
                <a:latin typeface="Courier New" pitchFamily="49" charset="0"/>
              </a:rPr>
              <a:t>add</a:t>
            </a:r>
            <a:r>
              <a:rPr lang="en-US" dirty="0" smtClean="0"/>
              <a:t> method using either </a:t>
            </a:r>
            <a:r>
              <a:rPr lang="en-US" b="1" dirty="0" smtClean="0">
                <a:latin typeface="Courier New" pitchFamily="49" charset="0"/>
              </a:rPr>
              <a:t>list1</a:t>
            </a:r>
            <a:r>
              <a:rPr lang="en-US" dirty="0" smtClean="0"/>
              <a:t> or </a:t>
            </a:r>
            <a:r>
              <a:rPr lang="en-US" b="1" dirty="0" smtClean="0">
                <a:latin typeface="Courier New" pitchFamily="49" charset="0"/>
              </a:rPr>
              <a:t>list2</a:t>
            </a:r>
            <a:r>
              <a:rPr lang="en-US" dirty="0" smtClean="0"/>
              <a:t> (both of type </a:t>
            </a:r>
            <a:r>
              <a:rPr lang="en-US" b="1" dirty="0" smtClean="0">
                <a:latin typeface="Courier New" pitchFamily="49" charset="0"/>
              </a:rPr>
              <a:t>List</a:t>
            </a:r>
            <a:r>
              <a:rPr lang="en-US" dirty="0" smtClean="0"/>
              <a:t>, but with </a:t>
            </a:r>
            <a:r>
              <a:rPr lang="en-US" b="1" dirty="0" smtClean="0">
                <a:latin typeface="Courier New" pitchFamily="49" charset="0"/>
              </a:rPr>
              <a:t>list1</a:t>
            </a:r>
            <a:r>
              <a:rPr lang="en-US" dirty="0" smtClean="0"/>
              <a:t> referencing an </a:t>
            </a:r>
            <a:r>
              <a:rPr lang="en-US" b="1" dirty="0" err="1" smtClean="0">
                <a:latin typeface="Courier New" pitchFamily="49" charset="0"/>
              </a:rPr>
              <a:t>ArrayList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</a:rPr>
              <a:t>list2</a:t>
            </a:r>
            <a:r>
              <a:rPr lang="en-US" dirty="0" smtClean="0"/>
              <a:t> referencing a </a:t>
            </a:r>
            <a:r>
              <a:rPr lang="en-US" b="1" dirty="0" smtClean="0">
                <a:latin typeface="Courier New" pitchFamily="49" charset="0"/>
              </a:rPr>
              <a:t>Vector</a:t>
            </a:r>
            <a:r>
              <a:rPr lang="en-US" dirty="0" smtClean="0"/>
              <a:t>)</a:t>
            </a:r>
          </a:p>
          <a:p>
            <a:pPr indent="3175" eaLnBrk="1" hangingPunct="1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list1.add(5);</a:t>
            </a:r>
          </a:p>
          <a:p>
            <a:pPr indent="3175" eaLnBrk="1" hangingPunct="1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list2.add(10);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Abstract Classes and Interfaces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EEF4B-9D27-4B78-9F0D-38B096D072F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813B58-CF5B-4D03-81BC-D406406EB857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81000" y="0"/>
            <a:ext cx="855503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Interfaces and Polymorphism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Java determines the correct version of </a:t>
            </a:r>
            <a:r>
              <a:rPr lang="en-US" b="1" dirty="0" smtClean="0">
                <a:latin typeface="Courier New" pitchFamily="49" charset="0"/>
              </a:rPr>
              <a:t>add </a:t>
            </a:r>
            <a:r>
              <a:rPr lang="en-US" dirty="0" smtClean="0"/>
              <a:t>to call by looking at the actual type of the objects referenced by </a:t>
            </a:r>
            <a:r>
              <a:rPr lang="en-US" b="1" dirty="0" smtClean="0">
                <a:latin typeface="Courier New" pitchFamily="49" charset="0"/>
              </a:rPr>
              <a:t>list1 </a:t>
            </a:r>
            <a:r>
              <a:rPr lang="en-US" dirty="0" smtClean="0"/>
              <a:t>and</a:t>
            </a:r>
            <a:r>
              <a:rPr lang="en-US" b="1" dirty="0" smtClean="0">
                <a:latin typeface="Courier New" pitchFamily="49" charset="0"/>
              </a:rPr>
              <a:t> list2</a:t>
            </a:r>
          </a:p>
          <a:p>
            <a:pPr eaLnBrk="1" hangingPunct="1"/>
            <a:r>
              <a:rPr lang="en-US" dirty="0" smtClean="0"/>
              <a:t>this is another example of polymorphism</a:t>
            </a:r>
          </a:p>
          <a:p>
            <a:pPr eaLnBrk="1" hangingPunct="1"/>
            <a:r>
              <a:rPr lang="en-US" dirty="0" smtClean="0"/>
              <a:t>note that the type determination occurs dynamically at runtime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ED140B-D230-4242-B4D7-146AFA7E87BC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b="1" dirty="0" smtClean="0">
                <a:latin typeface="Courier New" pitchFamily="49" charset="0"/>
              </a:rPr>
              <a:t>instanceof</a:t>
            </a:r>
            <a:r>
              <a:rPr lang="en-US" dirty="0" smtClean="0"/>
              <a:t> Operator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 determine the exact type of an object, Java provides the </a:t>
            </a:r>
            <a:r>
              <a:rPr lang="en-US" b="1" dirty="0" smtClean="0">
                <a:latin typeface="Courier New" pitchFamily="49" charset="0"/>
              </a:rPr>
              <a:t>instanceof</a:t>
            </a:r>
            <a:r>
              <a:rPr lang="en-US" dirty="0" smtClean="0"/>
              <a:t> operator </a:t>
            </a:r>
          </a:p>
          <a:p>
            <a:pPr eaLnBrk="1" hangingPunct="1"/>
            <a:r>
              <a:rPr lang="en-US" dirty="0" smtClean="0"/>
              <a:t>the following statement returns </a:t>
            </a:r>
            <a:r>
              <a:rPr lang="en-US" b="1" dirty="0" smtClean="0">
                <a:latin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b="1" dirty="0" smtClean="0">
                <a:latin typeface="Courier New" pitchFamily="49" charset="0"/>
              </a:rPr>
              <a:t>list1 </a:t>
            </a:r>
            <a:r>
              <a:rPr lang="en-US" dirty="0" smtClean="0"/>
              <a:t>is an instance of </a:t>
            </a:r>
            <a:r>
              <a:rPr lang="en-US" b="1" dirty="0" err="1" smtClean="0">
                <a:latin typeface="Courier New" pitchFamily="49" charset="0"/>
              </a:rPr>
              <a:t>ArrayList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latin typeface="Courier New" pitchFamily="49" charset="0"/>
              </a:rPr>
              <a:t>false</a:t>
            </a:r>
            <a:r>
              <a:rPr lang="en-US" dirty="0" smtClean="0"/>
              <a:t> otherwise</a:t>
            </a:r>
          </a:p>
          <a:p>
            <a:pPr eaLnBrk="1" hangingPunct="1">
              <a:buNone/>
            </a:pPr>
            <a:r>
              <a:rPr lang="en-US" dirty="0" smtClean="0"/>
              <a:t>	</a:t>
            </a:r>
            <a:r>
              <a:rPr lang="en-US" sz="2800" b="1" dirty="0" smtClean="0">
                <a:latin typeface="Courier New" pitchFamily="49" charset="0"/>
              </a:rPr>
              <a:t> list1 </a:t>
            </a:r>
            <a:r>
              <a:rPr lang="en-US" sz="2800" b="1" dirty="0" err="1" smtClean="0">
                <a:latin typeface="Courier New" pitchFamily="49" charset="0"/>
              </a:rPr>
              <a:t>instanceof</a:t>
            </a:r>
            <a:r>
              <a:rPr lang="en-US" sz="2800" b="1" dirty="0" smtClean="0">
                <a:latin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</a:rPr>
              <a:t>ArrayList</a:t>
            </a:r>
            <a:r>
              <a:rPr lang="en-US" sz="2800" b="1" dirty="0" smtClean="0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Iterable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>
                <a:latin typeface="Courier New"/>
                <a:cs typeface="Courier New"/>
              </a:rPr>
              <a:t>Iterable</a:t>
            </a:r>
            <a:r>
              <a:rPr lang="en-US" dirty="0" smtClean="0"/>
              <a:t> interface</a:t>
            </a:r>
            <a:r>
              <a:rPr lang="en-US" baseline="0" dirty="0" smtClean="0"/>
              <a:t> can be used to extend the usage of the enhanced </a:t>
            </a:r>
            <a:r>
              <a:rPr lang="en-US" b="1" dirty="0">
                <a:latin typeface="Courier New"/>
                <a:cs typeface="Courier New"/>
              </a:rPr>
              <a:t>for</a:t>
            </a:r>
            <a:r>
              <a:rPr lang="en-US" baseline="0" dirty="0" smtClean="0"/>
              <a:t> loop</a:t>
            </a:r>
          </a:p>
          <a:p>
            <a:r>
              <a:rPr lang="en-US" dirty="0" smtClean="0"/>
              <a:t>example:  suppose we have a class </a:t>
            </a:r>
            <a:r>
              <a:rPr lang="en-US" b="1" dirty="0" smtClean="0">
                <a:latin typeface="Courier New"/>
                <a:cs typeface="Courier New"/>
              </a:rPr>
              <a:t>Employee</a:t>
            </a:r>
            <a:r>
              <a:rPr lang="en-US" dirty="0" smtClean="0"/>
              <a:t> and a second class </a:t>
            </a:r>
            <a:r>
              <a:rPr lang="en-US" b="1" dirty="0" err="1">
                <a:latin typeface="Courier New"/>
                <a:cs typeface="Courier New"/>
              </a:rPr>
              <a:t>EmployeeList</a:t>
            </a:r>
            <a:endParaRPr lang="en-US" b="1" dirty="0">
              <a:latin typeface="Courier New"/>
              <a:cs typeface="Courier New"/>
            </a:endParaRPr>
          </a:p>
          <a:p>
            <a:pPr lvl="1"/>
            <a:r>
              <a:rPr lang="en-US" b="1" dirty="0" err="1">
                <a:latin typeface="Courier New"/>
                <a:ea typeface="+mn-ea"/>
                <a:cs typeface="Courier New"/>
              </a:rPr>
              <a:t>EmployeeList</a:t>
            </a:r>
            <a:r>
              <a:rPr lang="en-US" dirty="0" smtClean="0"/>
              <a:t> has a private instance variable</a:t>
            </a:r>
          </a:p>
          <a:p>
            <a:pPr lvl="2"/>
            <a:r>
              <a:rPr lang="en-US" sz="1800" b="1" baseline="0" dirty="0" smtClean="0">
                <a:latin typeface="Courier New"/>
                <a:cs typeface="Courier New"/>
              </a:rPr>
              <a:t>private</a:t>
            </a:r>
            <a:r>
              <a:rPr lang="en-US" sz="1800" b="1" dirty="0" smtClean="0">
                <a:latin typeface="Courier New"/>
                <a:cs typeface="Courier New"/>
              </a:rPr>
              <a:t> </a:t>
            </a:r>
            <a:r>
              <a:rPr lang="en-US" sz="1800" b="1" dirty="0" err="1" smtClean="0">
                <a:latin typeface="Courier New"/>
                <a:cs typeface="Courier New"/>
              </a:rPr>
              <a:t>ArrayList</a:t>
            </a:r>
            <a:r>
              <a:rPr lang="en-US" sz="1800" b="1" dirty="0" smtClean="0">
                <a:latin typeface="Courier New"/>
                <a:cs typeface="Courier New"/>
              </a:rPr>
              <a:t>&lt;Employee&gt; employees;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Abstract Classes and Interfaces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EEF4B-9D27-4B78-9F0D-38B096D072F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8962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Iterable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inside the </a:t>
            </a:r>
            <a:r>
              <a:rPr lang="en-US" b="1" dirty="0" err="1" smtClean="0">
                <a:latin typeface="Courier New"/>
                <a:cs typeface="Courier New"/>
              </a:rPr>
              <a:t>Employee</a:t>
            </a:r>
            <a:r>
              <a:rPr lang="en-US" b="1" baseline="0" dirty="0" err="1" smtClean="0">
                <a:latin typeface="Courier New"/>
                <a:cs typeface="Courier New"/>
              </a:rPr>
              <a:t>List</a:t>
            </a:r>
            <a:r>
              <a:rPr lang="en-US" baseline="0" dirty="0" smtClean="0"/>
              <a:t> class we can use an enhanced </a:t>
            </a:r>
            <a:r>
              <a:rPr lang="en-US" b="1" dirty="0">
                <a:latin typeface="Courier New"/>
                <a:cs typeface="Courier New"/>
              </a:rPr>
              <a:t>for</a:t>
            </a:r>
            <a:r>
              <a:rPr lang="en-US" baseline="0" dirty="0" smtClean="0"/>
              <a:t> loop to traverse the objects in </a:t>
            </a:r>
            <a:r>
              <a:rPr lang="en-US" b="1" dirty="0" smtClean="0">
                <a:latin typeface="Courier New"/>
                <a:cs typeface="Courier New"/>
              </a:rPr>
              <a:t>employees</a:t>
            </a:r>
            <a:r>
              <a:rPr lang="en-US" dirty="0"/>
              <a:t> </a:t>
            </a:r>
            <a:r>
              <a:rPr lang="en-US" dirty="0" smtClean="0"/>
              <a:t>(because </a:t>
            </a:r>
            <a:r>
              <a:rPr lang="en-US" b="1" dirty="0">
                <a:latin typeface="Courier New"/>
                <a:cs typeface="Courier New"/>
              </a:rPr>
              <a:t>employees</a:t>
            </a:r>
            <a:r>
              <a:rPr lang="en-US" dirty="0" smtClean="0"/>
              <a:t> is an </a:t>
            </a:r>
            <a:r>
              <a:rPr lang="en-US" b="1" dirty="0" err="1">
                <a:latin typeface="Courier New"/>
                <a:cs typeface="Courier New"/>
              </a:rPr>
              <a:t>ArrayList</a:t>
            </a:r>
            <a:r>
              <a:rPr lang="en-US" dirty="0" smtClean="0"/>
              <a:t>)</a:t>
            </a:r>
            <a:endParaRPr lang="en-US" dirty="0"/>
          </a:p>
          <a:p>
            <a:pPr marL="395288" indent="0">
              <a:lnSpc>
                <a:spcPct val="70000"/>
              </a:lnSpc>
              <a:buNone/>
              <a:tabLst>
                <a:tab pos="915988" algn="l"/>
                <a:tab pos="1374775" algn="l"/>
              </a:tabLst>
            </a:pPr>
            <a:endParaRPr lang="en-US" sz="1800" b="1" dirty="0" smtClean="0">
              <a:latin typeface="Courier New"/>
              <a:cs typeface="Courier New"/>
            </a:endParaRPr>
          </a:p>
          <a:p>
            <a:pPr marL="395288" indent="0">
              <a:lnSpc>
                <a:spcPct val="70000"/>
              </a:lnSpc>
              <a:buNone/>
              <a:tabLst>
                <a:tab pos="915988" algn="l"/>
                <a:tab pos="1374775" algn="l"/>
              </a:tabLst>
            </a:pPr>
            <a:r>
              <a:rPr lang="en-US" sz="1800" b="1" dirty="0" smtClean="0">
                <a:latin typeface="Courier New"/>
                <a:cs typeface="Courier New"/>
              </a:rPr>
              <a:t>@Override</a:t>
            </a:r>
          </a:p>
          <a:p>
            <a:pPr marL="395288" indent="0">
              <a:lnSpc>
                <a:spcPct val="70000"/>
              </a:lnSpc>
              <a:buNone/>
              <a:tabLst>
                <a:tab pos="915988" algn="l"/>
                <a:tab pos="1374775" algn="l"/>
              </a:tabLst>
            </a:pPr>
            <a:r>
              <a:rPr lang="en-US" sz="1800" b="1" dirty="0" smtClean="0">
                <a:latin typeface="Courier New"/>
                <a:cs typeface="Courier New"/>
              </a:rPr>
              <a:t>public String </a:t>
            </a:r>
            <a:r>
              <a:rPr lang="en-US" sz="1800" b="1" dirty="0" err="1" smtClean="0">
                <a:latin typeface="Courier New"/>
                <a:cs typeface="Courier New"/>
              </a:rPr>
              <a:t>toString</a:t>
            </a:r>
            <a:r>
              <a:rPr lang="en-US" sz="1800" b="1" dirty="0" smtClean="0">
                <a:latin typeface="Courier New"/>
                <a:cs typeface="Courier New"/>
              </a:rPr>
              <a:t>()</a:t>
            </a:r>
          </a:p>
          <a:p>
            <a:pPr marL="395288" indent="0">
              <a:lnSpc>
                <a:spcPct val="70000"/>
              </a:lnSpc>
              <a:buNone/>
              <a:tabLst>
                <a:tab pos="915988" algn="l"/>
                <a:tab pos="1374775" algn="l"/>
              </a:tabLst>
            </a:pPr>
            <a:r>
              <a:rPr lang="en-US" sz="1800" b="1" dirty="0" smtClean="0">
                <a:latin typeface="Courier New"/>
                <a:cs typeface="Courier New"/>
              </a:rPr>
              <a:t>{</a:t>
            </a:r>
          </a:p>
          <a:p>
            <a:pPr marL="395288" indent="0">
              <a:lnSpc>
                <a:spcPct val="70000"/>
              </a:lnSpc>
              <a:buNone/>
              <a:tabLst>
                <a:tab pos="915988" algn="l"/>
                <a:tab pos="1374775" algn="l"/>
              </a:tabLst>
            </a:pPr>
            <a:r>
              <a:rPr lang="en-US" sz="1800" b="1" dirty="0" smtClean="0">
                <a:latin typeface="Courier New"/>
                <a:cs typeface="Courier New"/>
              </a:rPr>
              <a:t>	</a:t>
            </a:r>
            <a:r>
              <a:rPr lang="en-US" sz="1800" b="1" dirty="0">
                <a:latin typeface="Courier New"/>
                <a:cs typeface="Courier New"/>
              </a:rPr>
              <a:t>String </a:t>
            </a:r>
            <a:r>
              <a:rPr lang="en-US" sz="1800" b="1" dirty="0" err="1">
                <a:latin typeface="Courier New"/>
                <a:cs typeface="Courier New"/>
              </a:rPr>
              <a:t>str</a:t>
            </a:r>
            <a:r>
              <a:rPr lang="en-US" sz="1800" b="1" dirty="0">
                <a:latin typeface="Courier New"/>
                <a:cs typeface="Courier New"/>
              </a:rPr>
              <a:t> = "";</a:t>
            </a:r>
          </a:p>
          <a:p>
            <a:pPr marL="395288" lvl="1" indent="0">
              <a:lnSpc>
                <a:spcPct val="70000"/>
              </a:lnSpc>
              <a:buClr>
                <a:schemeClr val="folHlink"/>
              </a:buClr>
              <a:buSzPct val="60000"/>
              <a:buNone/>
              <a:tabLst>
                <a:tab pos="915988" algn="l"/>
                <a:tab pos="1374775" algn="l"/>
              </a:tabLst>
            </a:pPr>
            <a:r>
              <a:rPr lang="en-US" sz="1800" b="1" dirty="0" smtClean="0">
                <a:latin typeface="Courier New"/>
                <a:ea typeface="+mn-ea"/>
                <a:cs typeface="Courier New"/>
              </a:rPr>
              <a:t>	for</a:t>
            </a:r>
            <a:r>
              <a:rPr lang="en-US" sz="1800" b="1" dirty="0">
                <a:latin typeface="Courier New"/>
                <a:ea typeface="+mn-ea"/>
                <a:cs typeface="Courier New"/>
              </a:rPr>
              <a:t>(Employee </a:t>
            </a:r>
            <a:r>
              <a:rPr lang="en-US" sz="1800" b="1" dirty="0" err="1">
                <a:latin typeface="Courier New"/>
                <a:ea typeface="+mn-ea"/>
                <a:cs typeface="Courier New"/>
              </a:rPr>
              <a:t>emp</a:t>
            </a:r>
            <a:r>
              <a:rPr lang="en-US" sz="1800" b="1" dirty="0">
                <a:latin typeface="Courier New"/>
                <a:ea typeface="+mn-ea"/>
                <a:cs typeface="Courier New"/>
              </a:rPr>
              <a:t> : employees)</a:t>
            </a:r>
          </a:p>
          <a:p>
            <a:pPr marL="395288" indent="0">
              <a:lnSpc>
                <a:spcPct val="70000"/>
              </a:lnSpc>
              <a:buNone/>
              <a:tabLst>
                <a:tab pos="915988" algn="l"/>
                <a:tab pos="1374775" algn="l"/>
              </a:tabLst>
            </a:pPr>
            <a:r>
              <a:rPr lang="en-US" sz="1800" b="1" dirty="0" smtClean="0">
                <a:latin typeface="Courier New"/>
                <a:cs typeface="Courier New"/>
              </a:rPr>
              <a:t>	{</a:t>
            </a:r>
            <a:endParaRPr lang="en-US" sz="1800" b="1" dirty="0">
              <a:latin typeface="Courier New"/>
              <a:cs typeface="Courier New"/>
            </a:endParaRPr>
          </a:p>
          <a:p>
            <a:pPr marL="395288" indent="0">
              <a:lnSpc>
                <a:spcPct val="70000"/>
              </a:lnSpc>
              <a:buNone/>
              <a:tabLst>
                <a:tab pos="915988" algn="l"/>
                <a:tab pos="1374775" algn="l"/>
              </a:tabLst>
            </a:pPr>
            <a:r>
              <a:rPr lang="en-US" sz="1800" b="1" dirty="0" smtClean="0">
                <a:latin typeface="Courier New"/>
                <a:cs typeface="Courier New"/>
              </a:rPr>
              <a:t>		</a:t>
            </a:r>
            <a:r>
              <a:rPr lang="en-US" sz="1800" b="1" dirty="0" err="1" smtClean="0">
                <a:latin typeface="Courier New"/>
                <a:cs typeface="Courier New"/>
              </a:rPr>
              <a:t>str</a:t>
            </a:r>
            <a:r>
              <a:rPr lang="en-US" sz="1800" b="1" dirty="0" smtClean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+= </a:t>
            </a:r>
            <a:r>
              <a:rPr lang="en-US" sz="1800" b="1" dirty="0" err="1">
                <a:latin typeface="Courier New"/>
                <a:cs typeface="Courier New"/>
              </a:rPr>
              <a:t>emp</a:t>
            </a:r>
            <a:r>
              <a:rPr lang="en-US" sz="1800" b="1" dirty="0">
                <a:latin typeface="Courier New"/>
                <a:cs typeface="Courier New"/>
              </a:rPr>
              <a:t> + "\n";</a:t>
            </a:r>
          </a:p>
          <a:p>
            <a:pPr marL="395288" indent="0">
              <a:lnSpc>
                <a:spcPct val="70000"/>
              </a:lnSpc>
              <a:buNone/>
              <a:tabLst>
                <a:tab pos="915988" algn="l"/>
                <a:tab pos="1374775" algn="l"/>
              </a:tabLst>
            </a:pPr>
            <a:r>
              <a:rPr lang="en-US" sz="1800" b="1" dirty="0" smtClean="0">
                <a:latin typeface="Courier New"/>
                <a:cs typeface="Courier New"/>
              </a:rPr>
              <a:t>	}</a:t>
            </a:r>
            <a:endParaRPr lang="en-US" sz="1800" b="1" dirty="0">
              <a:latin typeface="Courier New"/>
              <a:cs typeface="Courier New"/>
            </a:endParaRPr>
          </a:p>
          <a:p>
            <a:pPr marL="395288" indent="0">
              <a:lnSpc>
                <a:spcPct val="70000"/>
              </a:lnSpc>
              <a:buNone/>
              <a:tabLst>
                <a:tab pos="915988" algn="l"/>
                <a:tab pos="1374775" algn="l"/>
              </a:tabLst>
            </a:pPr>
            <a:r>
              <a:rPr lang="en-US" sz="1800" b="1" dirty="0" smtClean="0">
                <a:latin typeface="Courier New"/>
                <a:cs typeface="Courier New"/>
              </a:rPr>
              <a:t>	return </a:t>
            </a:r>
            <a:r>
              <a:rPr lang="en-US" sz="1800" b="1" dirty="0" err="1">
                <a:latin typeface="Courier New"/>
                <a:cs typeface="Courier New"/>
              </a:rPr>
              <a:t>str</a:t>
            </a:r>
            <a:r>
              <a:rPr lang="en-US" sz="1800" b="1" dirty="0">
                <a:latin typeface="Courier New"/>
                <a:cs typeface="Courier New"/>
              </a:rPr>
              <a:t>;</a:t>
            </a:r>
          </a:p>
          <a:p>
            <a:pPr marL="395288" indent="0">
              <a:lnSpc>
                <a:spcPct val="70000"/>
              </a:lnSpc>
              <a:buNone/>
              <a:tabLst>
                <a:tab pos="915988" algn="l"/>
                <a:tab pos="1374775" algn="l"/>
              </a:tabLst>
            </a:pPr>
            <a:r>
              <a:rPr lang="en-US" sz="1800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Abstract Classes and Interfaces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EEF4B-9D27-4B78-9F0D-38B096D072FA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6543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Iterable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en-US" baseline="0" dirty="0" smtClean="0"/>
              <a:t> suppose we have a driver class with this code in method </a:t>
            </a:r>
            <a:r>
              <a:rPr lang="en-US" b="1" baseline="0" dirty="0" smtClean="0">
                <a:latin typeface="Courier New"/>
                <a:cs typeface="Courier New"/>
              </a:rPr>
              <a:t>main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/>
                <a:cs typeface="Courier New"/>
              </a:rPr>
              <a:t>EmployeeList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err="1">
                <a:latin typeface="Courier New"/>
                <a:cs typeface="Courier New"/>
              </a:rPr>
              <a:t>myEmployees</a:t>
            </a:r>
            <a:r>
              <a:rPr lang="en-US" sz="1800" b="1" dirty="0">
                <a:latin typeface="Courier New"/>
                <a:cs typeface="Courier New"/>
              </a:rPr>
              <a:t> = new </a:t>
            </a:r>
            <a:r>
              <a:rPr lang="en-US" sz="1800" b="1" dirty="0" err="1">
                <a:latin typeface="Courier New"/>
                <a:cs typeface="Courier New"/>
              </a:rPr>
              <a:t>EmployeeList</a:t>
            </a:r>
            <a:r>
              <a:rPr lang="en-US" sz="1800" b="1" dirty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Courier New"/>
                <a:cs typeface="Courier New"/>
              </a:rPr>
              <a:t>myEmployees.addEmployee</a:t>
            </a:r>
            <a:r>
              <a:rPr lang="en-US" sz="1800" b="1" dirty="0">
                <a:latin typeface="Courier New"/>
                <a:cs typeface="Courier New"/>
              </a:rPr>
              <a:t>(new Employee("111", "Sue"));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Courier New"/>
                <a:cs typeface="Courier New"/>
              </a:rPr>
              <a:t>myEmployees.addEmployee</a:t>
            </a:r>
            <a:r>
              <a:rPr lang="en-US" sz="1800" b="1" dirty="0">
                <a:latin typeface="Courier New"/>
                <a:cs typeface="Courier New"/>
              </a:rPr>
              <a:t>(new Employee("222", "Joe"));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Courier New"/>
                <a:cs typeface="Courier New"/>
              </a:rPr>
              <a:t>myEmployees.addEmployee</a:t>
            </a:r>
            <a:r>
              <a:rPr lang="en-US" sz="1800" b="1" dirty="0">
                <a:latin typeface="Courier New"/>
                <a:cs typeface="Courier New"/>
              </a:rPr>
              <a:t>(new Employee("333", "Alex"));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for</a:t>
            </a:r>
            <a:r>
              <a:rPr lang="en-US" sz="1800" b="1" dirty="0">
                <a:latin typeface="Courier New"/>
                <a:cs typeface="Courier New"/>
              </a:rPr>
              <a:t>(Employee </a:t>
            </a:r>
            <a:r>
              <a:rPr lang="en-US" sz="1800" b="1" dirty="0" err="1">
                <a:latin typeface="Courier New"/>
                <a:cs typeface="Courier New"/>
              </a:rPr>
              <a:t>emp</a:t>
            </a:r>
            <a:r>
              <a:rPr lang="en-US" sz="1800" b="1" dirty="0">
                <a:latin typeface="Courier New"/>
                <a:cs typeface="Courier New"/>
              </a:rPr>
              <a:t> : </a:t>
            </a:r>
            <a:r>
              <a:rPr lang="en-US" sz="1800" b="1" dirty="0" err="1">
                <a:latin typeface="Courier New"/>
                <a:cs typeface="Courier New"/>
              </a:rPr>
              <a:t>myEmployees</a:t>
            </a:r>
            <a:r>
              <a:rPr lang="en-US" sz="1800" b="1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  <a:tabLst>
                <a:tab pos="458788" algn="l"/>
              </a:tabLst>
            </a:pPr>
            <a:r>
              <a:rPr lang="en-US" sz="1800" b="1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  <a:tabLst>
                <a:tab pos="458788" algn="l"/>
              </a:tabLst>
            </a:pPr>
            <a:r>
              <a:rPr lang="en-US" sz="1800" b="1" dirty="0">
                <a:latin typeface="Courier New"/>
                <a:cs typeface="Courier New"/>
              </a:rPr>
              <a:t>	</a:t>
            </a:r>
            <a:r>
              <a:rPr lang="en-US" sz="18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800" b="1" dirty="0">
                <a:latin typeface="Courier New"/>
                <a:cs typeface="Courier New"/>
              </a:rPr>
              <a:t>(</a:t>
            </a:r>
            <a:r>
              <a:rPr lang="en-US" sz="1800" b="1" dirty="0" err="1">
                <a:latin typeface="Courier New"/>
                <a:cs typeface="Courier New"/>
              </a:rPr>
              <a:t>emp.getEmpName</a:t>
            </a:r>
            <a:r>
              <a:rPr lang="en-US" sz="1800" b="1" dirty="0">
                <a:latin typeface="Courier New"/>
                <a:cs typeface="Courier New"/>
              </a:rPr>
              <a:t>());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EEF4B-9D27-4B78-9F0D-38B096D072FA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5334000"/>
            <a:ext cx="7924800" cy="10156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</a:t>
            </a:r>
            <a:r>
              <a:rPr lang="en-US" sz="2000" dirty="0" smtClean="0"/>
              <a:t>he enhanced </a:t>
            </a:r>
            <a:r>
              <a:rPr lang="en-US" sz="2000" b="1" dirty="0">
                <a:latin typeface="Courier New"/>
                <a:cs typeface="Courier New"/>
              </a:rPr>
              <a:t>for</a:t>
            </a:r>
            <a:r>
              <a:rPr lang="en-US" sz="2000" dirty="0" smtClean="0"/>
              <a:t> loop will not work!</a:t>
            </a:r>
          </a:p>
          <a:p>
            <a:r>
              <a:rPr lang="en-US" sz="2000" b="1" dirty="0" err="1" smtClean="0">
                <a:latin typeface="Courier New"/>
                <a:cs typeface="Courier New"/>
              </a:rPr>
              <a:t>myEmployees</a:t>
            </a:r>
            <a:r>
              <a:rPr lang="en-US" sz="2000" dirty="0" smtClean="0"/>
              <a:t> is </a:t>
            </a:r>
            <a:r>
              <a:rPr lang="en-US" sz="2000" b="1" i="1" dirty="0" smtClean="0"/>
              <a:t>not </a:t>
            </a:r>
            <a:r>
              <a:rPr lang="en-US" sz="2000" dirty="0" smtClean="0"/>
              <a:t>an </a:t>
            </a:r>
            <a:r>
              <a:rPr lang="en-US" sz="2000" b="1" dirty="0" err="1">
                <a:latin typeface="Courier New"/>
                <a:cs typeface="Courier New"/>
              </a:rPr>
              <a:t>ArrayList</a:t>
            </a:r>
            <a:r>
              <a:rPr lang="en-US" sz="2000" dirty="0" smtClean="0"/>
              <a:t>; it is an </a:t>
            </a:r>
            <a:r>
              <a:rPr lang="en-US" sz="2000" b="1" dirty="0" err="1">
                <a:latin typeface="Courier New"/>
                <a:cs typeface="Courier New"/>
              </a:rPr>
              <a:t>EmployeeList</a:t>
            </a:r>
            <a:r>
              <a:rPr lang="en-US" sz="2000" dirty="0" smtClean="0"/>
              <a:t> object.</a:t>
            </a:r>
          </a:p>
          <a:p>
            <a:r>
              <a:rPr lang="en-US" sz="2000" dirty="0" smtClean="0"/>
              <a:t>Error message:  </a:t>
            </a:r>
            <a:r>
              <a:rPr lang="en-US" sz="2000" b="1" dirty="0" err="1">
                <a:latin typeface="Courier New"/>
                <a:cs typeface="Courier New"/>
              </a:rPr>
              <a:t>foreach</a:t>
            </a:r>
            <a:r>
              <a:rPr lang="en-US" sz="2000" b="1" dirty="0">
                <a:latin typeface="Courier New"/>
                <a:cs typeface="Courier New"/>
              </a:rPr>
              <a:t> not </a:t>
            </a:r>
            <a:r>
              <a:rPr lang="en-US" sz="2000" b="1" dirty="0" smtClean="0">
                <a:latin typeface="Courier New"/>
                <a:cs typeface="Courier New"/>
              </a:rPr>
              <a:t>applicable...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238056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Iterable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fix this by making the </a:t>
            </a:r>
            <a:r>
              <a:rPr lang="en-US" b="1" dirty="0" err="1" smtClean="0">
                <a:latin typeface="Courier New"/>
                <a:cs typeface="Courier New"/>
              </a:rPr>
              <a:t>EmployeeList</a:t>
            </a:r>
            <a:r>
              <a:rPr lang="en-US" dirty="0" smtClean="0"/>
              <a:t> class </a:t>
            </a:r>
            <a:r>
              <a:rPr lang="en-US" b="1" dirty="0" err="1">
                <a:latin typeface="Courier New"/>
                <a:cs typeface="Courier New"/>
              </a:rPr>
              <a:t>Iterable</a:t>
            </a:r>
            <a:r>
              <a:rPr lang="en-US" dirty="0" smtClean="0"/>
              <a:t> and adding the </a:t>
            </a:r>
            <a:r>
              <a:rPr lang="en-US" b="1" dirty="0" smtClean="0">
                <a:latin typeface="Courier New"/>
                <a:cs typeface="Courier New"/>
              </a:rPr>
              <a:t>iterator</a:t>
            </a:r>
            <a:r>
              <a:rPr lang="en-US" dirty="0" smtClean="0"/>
              <a:t> method </a:t>
            </a:r>
          </a:p>
          <a:p>
            <a:pPr marL="0" indent="0" defTabSz="915988">
              <a:lnSpc>
                <a:spcPct val="70000"/>
              </a:lnSpc>
              <a:buNone/>
              <a:tabLst>
                <a:tab pos="395288" algn="l"/>
                <a:tab pos="915988" algn="l"/>
              </a:tabLst>
            </a:pPr>
            <a:endParaRPr lang="en-US" sz="1800" b="1" dirty="0" smtClean="0">
              <a:latin typeface="Courier New"/>
              <a:cs typeface="Courier New"/>
            </a:endParaRPr>
          </a:p>
          <a:p>
            <a:pPr marL="0" indent="0" defTabSz="915988">
              <a:lnSpc>
                <a:spcPct val="70000"/>
              </a:lnSpc>
              <a:buNone/>
              <a:tabLst>
                <a:tab pos="395288" algn="l"/>
                <a:tab pos="915988" algn="l"/>
              </a:tabLst>
            </a:pPr>
            <a:r>
              <a:rPr lang="en-US" sz="1800" b="1" dirty="0" smtClean="0">
                <a:latin typeface="Courier New"/>
                <a:cs typeface="Courier New"/>
              </a:rPr>
              <a:t>public </a:t>
            </a:r>
            <a:r>
              <a:rPr lang="en-US" sz="1800" b="1" dirty="0">
                <a:latin typeface="Courier New"/>
                <a:cs typeface="Courier New"/>
              </a:rPr>
              <a:t>class </a:t>
            </a:r>
            <a:r>
              <a:rPr lang="en-US" sz="1800" b="1" dirty="0" err="1">
                <a:latin typeface="Courier New"/>
                <a:cs typeface="Courier New"/>
              </a:rPr>
              <a:t>EmployeeList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implements </a:t>
            </a:r>
            <a:r>
              <a:rPr lang="en-US" sz="1800" b="1" dirty="0" err="1">
                <a:solidFill>
                  <a:srgbClr val="FF0000"/>
                </a:solidFill>
                <a:latin typeface="Courier New"/>
                <a:cs typeface="Courier New"/>
              </a:rPr>
              <a:t>Iterable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&lt;Employee&gt;</a:t>
            </a:r>
          </a:p>
          <a:p>
            <a:pPr marL="0" indent="0" defTabSz="915988">
              <a:lnSpc>
                <a:spcPct val="70000"/>
              </a:lnSpc>
              <a:buNone/>
              <a:tabLst>
                <a:tab pos="395288" algn="l"/>
                <a:tab pos="915988" algn="l"/>
              </a:tabLst>
            </a:pPr>
            <a:r>
              <a:rPr lang="en-US" sz="1800" b="1" dirty="0">
                <a:latin typeface="Courier New"/>
                <a:cs typeface="Courier New"/>
              </a:rPr>
              <a:t>{</a:t>
            </a:r>
          </a:p>
          <a:p>
            <a:pPr marL="0" indent="0" defTabSz="915988">
              <a:lnSpc>
                <a:spcPct val="70000"/>
              </a:lnSpc>
              <a:buNone/>
              <a:tabLst>
                <a:tab pos="395288" algn="l"/>
                <a:tab pos="915988" algn="l"/>
              </a:tabLst>
            </a:pPr>
            <a:r>
              <a:rPr lang="en-US" sz="1800" b="1" dirty="0">
                <a:latin typeface="Courier New"/>
                <a:cs typeface="Courier New"/>
              </a:rPr>
              <a:t>	private </a:t>
            </a:r>
            <a:r>
              <a:rPr lang="en-US" sz="1800" b="1" dirty="0" err="1">
                <a:latin typeface="Courier New"/>
                <a:cs typeface="Courier New"/>
              </a:rPr>
              <a:t>ArrayList</a:t>
            </a:r>
            <a:r>
              <a:rPr lang="en-US" sz="1800" b="1" dirty="0">
                <a:latin typeface="Courier New"/>
                <a:cs typeface="Courier New"/>
              </a:rPr>
              <a:t>&lt;Employee&gt; employees</a:t>
            </a:r>
            <a:r>
              <a:rPr lang="en-US" sz="1800" b="1" dirty="0" smtClean="0">
                <a:latin typeface="Courier New"/>
                <a:cs typeface="Courier New"/>
              </a:rPr>
              <a:t>;</a:t>
            </a:r>
          </a:p>
          <a:p>
            <a:pPr marL="0" indent="0" defTabSz="915988">
              <a:lnSpc>
                <a:spcPct val="70000"/>
              </a:lnSpc>
              <a:buNone/>
              <a:tabLst>
                <a:tab pos="395288" algn="l"/>
                <a:tab pos="915988" algn="l"/>
              </a:tabLst>
            </a:pPr>
            <a:r>
              <a:rPr lang="en-US" sz="1800" b="1" dirty="0">
                <a:latin typeface="Courier New"/>
                <a:cs typeface="Courier New"/>
              </a:rPr>
              <a:t>	</a:t>
            </a:r>
            <a:r>
              <a:rPr lang="en-US" sz="1800" b="1" dirty="0" smtClean="0">
                <a:latin typeface="Courier New"/>
                <a:cs typeface="Courier New"/>
              </a:rPr>
              <a:t>...</a:t>
            </a:r>
            <a:endParaRPr lang="en-US" sz="1800" b="1" dirty="0">
              <a:latin typeface="Courier New"/>
              <a:cs typeface="Courier New"/>
            </a:endParaRPr>
          </a:p>
          <a:p>
            <a:pPr marL="0" indent="0" defTabSz="915988">
              <a:lnSpc>
                <a:spcPct val="70000"/>
              </a:lnSpc>
              <a:buNone/>
              <a:tabLst>
                <a:tab pos="395288" algn="l"/>
                <a:tab pos="915988" algn="l"/>
              </a:tabLst>
            </a:pPr>
            <a:r>
              <a:rPr lang="en-US" sz="1800" b="1" dirty="0">
                <a:latin typeface="Courier New"/>
                <a:cs typeface="Courier New"/>
              </a:rPr>
              <a:t>	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@Override</a:t>
            </a:r>
          </a:p>
          <a:p>
            <a:pPr marL="0" indent="0" defTabSz="915988">
              <a:lnSpc>
                <a:spcPct val="70000"/>
              </a:lnSpc>
              <a:buNone/>
              <a:tabLst>
                <a:tab pos="395288" algn="l"/>
                <a:tab pos="915988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	public Iterator&lt;Employee&gt; iterator()</a:t>
            </a:r>
          </a:p>
          <a:p>
            <a:pPr marL="0" indent="0" defTabSz="915988">
              <a:lnSpc>
                <a:spcPct val="70000"/>
              </a:lnSpc>
              <a:buNone/>
              <a:tabLst>
                <a:tab pos="395288" algn="l"/>
                <a:tab pos="915988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	{</a:t>
            </a:r>
          </a:p>
          <a:p>
            <a:pPr marL="0" indent="0" defTabSz="915988">
              <a:lnSpc>
                <a:spcPct val="70000"/>
              </a:lnSpc>
              <a:buNone/>
              <a:tabLst>
                <a:tab pos="395288" algn="l"/>
                <a:tab pos="915988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		return </a:t>
            </a:r>
            <a:r>
              <a:rPr lang="en-US" sz="1800" b="1" dirty="0" err="1">
                <a:solidFill>
                  <a:srgbClr val="FF0000"/>
                </a:solidFill>
                <a:latin typeface="Courier New"/>
                <a:cs typeface="Courier New"/>
              </a:rPr>
              <a:t>employees.iterator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();</a:t>
            </a:r>
          </a:p>
          <a:p>
            <a:pPr marL="0" indent="0" defTabSz="915988">
              <a:lnSpc>
                <a:spcPct val="70000"/>
              </a:lnSpc>
              <a:buNone/>
              <a:tabLst>
                <a:tab pos="395288" algn="l"/>
                <a:tab pos="915988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	}</a:t>
            </a:r>
          </a:p>
          <a:p>
            <a:pPr marL="0" indent="0" defTabSz="915988">
              <a:lnSpc>
                <a:spcPct val="70000"/>
              </a:lnSpc>
              <a:buNone/>
              <a:tabLst>
                <a:tab pos="395288" algn="l"/>
                <a:tab pos="915988" algn="l"/>
              </a:tabLst>
            </a:pPr>
            <a:r>
              <a:rPr lang="en-US" sz="1800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Abstract Classes and Interfaces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EEF4B-9D27-4B78-9F0D-38B096D072FA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8014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Iterable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these changes the enhanced </a:t>
            </a:r>
            <a:r>
              <a:rPr lang="en-US" b="1" dirty="0" smtClean="0">
                <a:latin typeface="Courier New"/>
                <a:cs typeface="Courier New"/>
              </a:rPr>
              <a:t>for</a:t>
            </a:r>
            <a:r>
              <a:rPr lang="en-US" dirty="0" smtClean="0"/>
              <a:t> loop</a:t>
            </a:r>
            <a:r>
              <a:rPr lang="en-US" baseline="0" dirty="0" smtClean="0"/>
              <a:t> in the driver class, shown on an earlier slide, will work correctly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Abstract Classes and Interfaces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EEF4B-9D27-4B78-9F0D-38B096D072FA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23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F0A7E-87BD-4695-8FC7-97ACDB1780E2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Abstract Methods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 abstract method</a:t>
            </a:r>
          </a:p>
          <a:p>
            <a:pPr lvl="1" eaLnBrk="1" hangingPunct="1"/>
            <a:r>
              <a:rPr lang="en-US" dirty="0" smtClean="0"/>
              <a:t>is declared with the keyword </a:t>
            </a:r>
            <a:r>
              <a:rPr lang="en-US" b="1" dirty="0" smtClean="0">
                <a:latin typeface="Courier New" pitchFamily="49" charset="0"/>
              </a:rPr>
              <a:t>abstract</a:t>
            </a:r>
          </a:p>
          <a:p>
            <a:pPr lvl="1" eaLnBrk="1" hangingPunct="1"/>
            <a:r>
              <a:rPr lang="en-US" dirty="0" smtClean="0"/>
              <a:t>has no method body – that is, it is not implemented in the superclass</a:t>
            </a:r>
          </a:p>
          <a:p>
            <a:pPr lvl="1" eaLnBrk="1" hangingPunct="1"/>
            <a:r>
              <a:rPr lang="en-US" dirty="0" smtClean="0"/>
              <a:t>must be overridden by all subclasses, except for subclasses also declared as </a:t>
            </a:r>
            <a:r>
              <a:rPr lang="en-US" b="1" dirty="0" smtClean="0">
                <a:latin typeface="Courier New" pitchFamily="49" charset="0"/>
              </a:rPr>
              <a:t>abstract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30F299-2F88-4A3E-B382-0481E92CB54E}" type="slidenum">
              <a:rPr lang="en-US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Interfaces and UML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 </a:t>
            </a:r>
          </a:p>
        </p:txBody>
      </p:sp>
      <p:sp>
        <p:nvSpPr>
          <p:cNvPr id="3079" name="Text Box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71600" y="4495800"/>
            <a:ext cx="2362200" cy="64633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/>
              <a:t>dotted line signifies </a:t>
            </a:r>
            <a:endParaRPr lang="en-US" sz="1800" dirty="0" smtClean="0"/>
          </a:p>
          <a:p>
            <a:r>
              <a:rPr lang="en-US" sz="1800" dirty="0" smtClean="0"/>
              <a:t>“</a:t>
            </a:r>
            <a:r>
              <a:rPr lang="en-US" sz="1800" dirty="0"/>
              <a:t>implements”</a:t>
            </a:r>
          </a:p>
        </p:txBody>
      </p:sp>
      <p:sp>
        <p:nvSpPr>
          <p:cNvPr id="3080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95400" y="2743200"/>
            <a:ext cx="2209800" cy="64633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/>
              <a:t>solid line signifies “extends”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38600" y="1447800"/>
            <a:ext cx="4495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533400" y="762000"/>
            <a:ext cx="8001000" cy="1143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dirty="0" smtClean="0"/>
              <a:t>Abstract Classes and Interfaces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The End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8F471C-F1D0-46FA-AE53-B34C19260CDB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Abstract Classes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 </a:t>
            </a:r>
            <a:r>
              <a:rPr lang="en-US" i="1" dirty="0" smtClean="0"/>
              <a:t>abstract class</a:t>
            </a:r>
            <a:r>
              <a:rPr lang="en-US" dirty="0" smtClean="0"/>
              <a:t> is a class that is declared to be abstract</a:t>
            </a:r>
          </a:p>
          <a:p>
            <a:pPr lvl="1" eaLnBrk="1" hangingPunct="1"/>
            <a:r>
              <a:rPr lang="en-US" dirty="0" smtClean="0"/>
              <a:t>an abstract class cannot be instantiated – it serves only as a parent class</a:t>
            </a:r>
          </a:p>
          <a:p>
            <a:pPr lvl="1" eaLnBrk="1" hangingPunct="1"/>
            <a:r>
              <a:rPr lang="en-US" dirty="0" smtClean="0"/>
              <a:t>an abstract class can have subclasses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r>
              <a:rPr lang="en-US" baseline="0" dirty="0" smtClean="0"/>
              <a:t> Classes</a:t>
            </a:r>
            <a:r>
              <a:rPr lang="en-US" dirty="0" smtClean="0"/>
              <a:t> and </a:t>
            </a:r>
            <a:r>
              <a:rPr lang="en-US" baseline="0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dirty="0" smtClean="0"/>
              <a:t>usually an abstract class has at least one abstract method, </a:t>
            </a:r>
            <a:r>
              <a:rPr lang="en-US" dirty="0" smtClean="0">
                <a:solidFill>
                  <a:srgbClr val="FF0000"/>
                </a:solidFill>
              </a:rPr>
              <a:t>but this is not a requirement</a:t>
            </a:r>
          </a:p>
          <a:p>
            <a:pPr lvl="2" eaLnBrk="1" hangingPunct="1"/>
            <a:r>
              <a:rPr lang="en-US" dirty="0" smtClean="0"/>
              <a:t>example: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java.awt.event.KeyAdapter</a:t>
            </a:r>
            <a:r>
              <a:rPr lang="en-US" dirty="0" smtClean="0"/>
              <a:t> is an abstract class, but has no abstract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 class that contains an abstract method </a:t>
            </a:r>
            <a:r>
              <a:rPr lang="en-US" i="1" dirty="0" smtClean="0"/>
              <a:t>must</a:t>
            </a:r>
            <a:r>
              <a:rPr lang="en-US" dirty="0" smtClean="0"/>
              <a:t> be declared as </a:t>
            </a:r>
            <a:r>
              <a:rPr lang="en-US" b="1" dirty="0" smtClean="0">
                <a:latin typeface="Courier New" pitchFamily="49" charset="0"/>
              </a:rPr>
              <a:t>abstract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Abstract Classes and Interfaces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EEF4B-9D27-4B78-9F0D-38B096D072F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90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3E2952-4CD8-4FA7-BE6A-B8D2E2C313D9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Abstract Classes</a:t>
            </a:r>
          </a:p>
        </p:txBody>
      </p:sp>
      <p:sp>
        <p:nvSpPr>
          <p:cNvPr id="8197" name="Rectangle 1027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43000" y="1295400"/>
            <a:ext cx="7772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declaring a class to be abstract: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urier New" pitchFamily="49" charset="0"/>
              </a:rPr>
              <a:t>abstract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Employee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classes that have all methods fully implemented and are not declared as abstract are sometimes referred to as </a:t>
            </a:r>
            <a:r>
              <a:rPr lang="en-US" i="1" dirty="0" smtClean="0"/>
              <a:t>concrete</a:t>
            </a:r>
            <a:r>
              <a:rPr lang="en-US" dirty="0" smtClean="0"/>
              <a:t>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interface is a boundary or interconnection between two entities</a:t>
            </a:r>
          </a:p>
          <a:p>
            <a:r>
              <a:rPr lang="en-US" dirty="0" smtClean="0"/>
              <a:t>for example, </a:t>
            </a:r>
          </a:p>
          <a:p>
            <a:pPr lvl="1"/>
            <a:r>
              <a:rPr lang="en-US" dirty="0" smtClean="0"/>
              <a:t>the remote control for your television is an interface between you and your television</a:t>
            </a:r>
          </a:p>
          <a:p>
            <a:pPr lvl="1"/>
            <a:r>
              <a:rPr lang="en-US" dirty="0" smtClean="0"/>
              <a:t>an order form on the web is an interface between you and the ordering system (usually referred to as the “user interface”)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EEF4B-9D27-4B78-9F0D-38B096D072F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define their interaction with the outside world through the methods that they expose</a:t>
            </a:r>
          </a:p>
          <a:p>
            <a:r>
              <a:rPr lang="en-US" dirty="0" smtClean="0"/>
              <a:t>methods form the object's </a:t>
            </a:r>
            <a:r>
              <a:rPr lang="en-US" i="1" dirty="0" smtClean="0"/>
              <a:t>interface</a:t>
            </a:r>
            <a:r>
              <a:rPr lang="en-US" dirty="0" smtClean="0"/>
              <a:t> with the outside world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1600" dirty="0" smtClean="0"/>
              <a:t>from </a:t>
            </a:r>
            <a:r>
              <a:rPr lang="en-US" sz="1600" dirty="0" smtClean="0">
                <a:hlinkClick r:id="rId3"/>
              </a:rPr>
              <a:t>http://download.oracle.com/javase/tutorial/java/concepts/interface.html</a:t>
            </a:r>
            <a:r>
              <a:rPr lang="en-US" sz="1600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EEF4B-9D27-4B78-9F0D-38B096D072F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urseSlidesMM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4595</TotalTime>
  <Words>1612</Words>
  <Application>Microsoft Office PowerPoint</Application>
  <PresentationFormat>On-screen Show (4:3)</PresentationFormat>
  <Paragraphs>284</Paragraphs>
  <Slides>41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Courier New</vt:lpstr>
      <vt:lpstr>Tahoma</vt:lpstr>
      <vt:lpstr>Times New Roman</vt:lpstr>
      <vt:lpstr>Wingdings</vt:lpstr>
      <vt:lpstr>courseSlidesMM</vt:lpstr>
      <vt:lpstr>RFFlow</vt:lpstr>
      <vt:lpstr>Abstract Classes and Interfaces</vt:lpstr>
      <vt:lpstr>The Employee Class Revisited</vt:lpstr>
      <vt:lpstr>Abstract Methods</vt:lpstr>
      <vt:lpstr>Abstract Methods</vt:lpstr>
      <vt:lpstr>Abstract Classes</vt:lpstr>
      <vt:lpstr>Abstract Classes and Methods</vt:lpstr>
      <vt:lpstr>Abstract Classes</vt:lpstr>
      <vt:lpstr>Interfaces</vt:lpstr>
      <vt:lpstr>Interfaces in Java</vt:lpstr>
      <vt:lpstr>Interfaces in Java</vt:lpstr>
      <vt:lpstr>Interfaces in Java</vt:lpstr>
      <vt:lpstr>Sample Declarations</vt:lpstr>
      <vt:lpstr>Example of an Interface</vt:lpstr>
      <vt:lpstr>Example of an Interface</vt:lpstr>
      <vt:lpstr>Example of an Interface</vt:lpstr>
      <vt:lpstr>Classes and Interfaces</vt:lpstr>
      <vt:lpstr>Classes and Interfaces</vt:lpstr>
      <vt:lpstr>Classes and Interfaces</vt:lpstr>
      <vt:lpstr>Implementation of an Interface</vt:lpstr>
      <vt:lpstr>Why Use Interfaces?</vt:lpstr>
      <vt:lpstr>Establishing Frameworks</vt:lpstr>
      <vt:lpstr>Multiple Inheritance</vt:lpstr>
      <vt:lpstr>Multiple Inheritance and Java</vt:lpstr>
      <vt:lpstr>Multiple Inheritance Problems</vt:lpstr>
      <vt:lpstr>A Solution to Multiple Inheritance</vt:lpstr>
      <vt:lpstr>Implementing Multiple Interfaces</vt:lpstr>
      <vt:lpstr>Implementing Multiple Interfaces</vt:lpstr>
      <vt:lpstr>Implementing an Interface</vt:lpstr>
      <vt:lpstr>Interfaces and Polymorphism</vt:lpstr>
      <vt:lpstr>Interfaces and Polymorphism</vt:lpstr>
      <vt:lpstr>Interfaces and Polymorphism</vt:lpstr>
      <vt:lpstr>Interfaces and Polymorphism</vt:lpstr>
      <vt:lpstr>Interfaces and Polymorphism</vt:lpstr>
      <vt:lpstr>The instanceof Operator</vt:lpstr>
      <vt:lpstr>The Iterable Interface</vt:lpstr>
      <vt:lpstr>The Iterable Interface</vt:lpstr>
      <vt:lpstr>The Iterable Interface</vt:lpstr>
      <vt:lpstr>The Iterable Interface</vt:lpstr>
      <vt:lpstr>The Iterable Interface</vt:lpstr>
      <vt:lpstr>Interfaces and UML</vt:lpstr>
      <vt:lpstr>Abstract Classes and Interfaces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Merry &amp; Gary McDonald</dc:creator>
  <cp:lastModifiedBy>Vemula,Reshma</cp:lastModifiedBy>
  <cp:revision>373</cp:revision>
  <cp:lastPrinted>1997-08-18T23:55:32Z</cp:lastPrinted>
  <dcterms:created xsi:type="dcterms:W3CDTF">1995-06-02T22:19:30Z</dcterms:created>
  <dcterms:modified xsi:type="dcterms:W3CDTF">2015-10-13T15:53:51Z</dcterms:modified>
</cp:coreProperties>
</file>