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77" r:id="rId4"/>
    <p:sldId id="258" r:id="rId5"/>
    <p:sldId id="259" r:id="rId6"/>
    <p:sldId id="260" r:id="rId7"/>
    <p:sldId id="267" r:id="rId8"/>
    <p:sldId id="279" r:id="rId9"/>
    <p:sldId id="268" r:id="rId10"/>
    <p:sldId id="278" r:id="rId11"/>
    <p:sldId id="288" r:id="rId12"/>
    <p:sldId id="294" r:id="rId13"/>
    <p:sldId id="285" r:id="rId14"/>
    <p:sldId id="291" r:id="rId15"/>
    <p:sldId id="272" r:id="rId16"/>
    <p:sldId id="273" r:id="rId17"/>
    <p:sldId id="274" r:id="rId18"/>
    <p:sldId id="286" r:id="rId19"/>
    <p:sldId id="295" r:id="rId20"/>
    <p:sldId id="292" r:id="rId21"/>
    <p:sldId id="287" r:id="rId22"/>
    <p:sldId id="293" r:id="rId23"/>
    <p:sldId id="276"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D5AEAD-C9FD-44B2-B57B-FEE19A4931E8}" v="44" dt="2018-11-16T13:44:18.049"/>
    <p1510:client id="{430141BC-4E45-6280-C0DF-37102BC1F2B3}" v="52" dt="2018-11-16T14:09:16.812"/>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82873" autoAdjust="0"/>
  </p:normalViewPr>
  <p:slideViewPr>
    <p:cSldViewPr snapToGrid="0">
      <p:cViewPr varScale="1">
        <p:scale>
          <a:sx n="60" d="100"/>
          <a:sy n="60" d="100"/>
        </p:scale>
        <p:origin x="11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4</a:t>
            </a:fld>
            <a:endParaRPr lang="en-US"/>
          </a:p>
        </p:txBody>
      </p:sp>
    </p:spTree>
    <p:extLst>
      <p:ext uri="{BB962C8B-B14F-4D97-AF65-F5344CB8AC3E}">
        <p14:creationId xmlns:p14="http://schemas.microsoft.com/office/powerpoint/2010/main" val="238198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client meeting, the client has discussed some key requirements and their accessibility to the audience and the admin. </a:t>
            </a:r>
          </a:p>
        </p:txBody>
      </p:sp>
      <p:sp>
        <p:nvSpPr>
          <p:cNvPr id="4" name="Slide Number Placeholder 3"/>
          <p:cNvSpPr>
            <a:spLocks noGrp="1"/>
          </p:cNvSpPr>
          <p:nvPr>
            <p:ph type="sldNum" sz="quarter" idx="10"/>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47590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Vue.js </a:t>
            </a:r>
            <a:r>
              <a:rPr lang="en-US" dirty="0"/>
              <a:t>– It is an open source JavaScript framework for building interactive user interfaces. The main advantage of using Vue.js for the</a:t>
            </a:r>
            <a:r>
              <a:rPr lang="en-US" b="1" dirty="0"/>
              <a:t> frontend </a:t>
            </a:r>
            <a:r>
              <a:rPr lang="en-US" dirty="0"/>
              <a:t>development is that it is very simple to use and understand (as it is a mix of HTML, CSS and JavaScript languages) and it can be easily integrated into any existing application. (As Vue.js is a JavaScript framework it can be easily integrated into any application built using the JavaScript). </a:t>
            </a:r>
          </a:p>
          <a:p>
            <a:pPr algn="just"/>
            <a:endParaRPr lang="en-US" dirty="0">
              <a:cs typeface="Calibri"/>
            </a:endParaRPr>
          </a:p>
          <a:p>
            <a:pPr algn="just"/>
            <a:r>
              <a:rPr lang="en-US" dirty="0">
                <a:cs typeface="Calibri"/>
              </a:rPr>
              <a:t>Bootstrap – Open source front end framework It contains html and CSS based templates.</a:t>
            </a:r>
          </a:p>
          <a:p>
            <a:pPr algn="just"/>
            <a:endParaRPr lang="en-US" dirty="0"/>
          </a:p>
          <a:p>
            <a:pPr algn="just"/>
            <a:r>
              <a:rPr lang="en-US" b="1" dirty="0"/>
              <a:t>https://vuejs.org/v2/guide/comparison.html </a:t>
            </a:r>
            <a:endParaRPr lang="en-US" b="1" dirty="0">
              <a:cs typeface="Calibri"/>
            </a:endParaRPr>
          </a:p>
          <a:p>
            <a:pPr algn="just"/>
            <a:r>
              <a:rPr lang="en-US" b="1" dirty="0"/>
              <a:t>(Please refer to the link to find out what makes Vue.js a little better than Angular)</a:t>
            </a:r>
            <a:endParaRPr lang="en-US" b="1" dirty="0">
              <a:cs typeface="Calibri"/>
            </a:endParaRPr>
          </a:p>
          <a:p>
            <a:pPr algn="just"/>
            <a:endParaRPr lang="en-US" dirty="0"/>
          </a:p>
          <a:p>
            <a:pPr algn="just"/>
            <a:r>
              <a:rPr lang="en-US" dirty="0"/>
              <a:t>Nodejs -  </a:t>
            </a:r>
            <a:r>
              <a:rPr lang="en-US" b="0" i="0" dirty="0">
                <a:effectLst/>
                <a:latin typeface="Verdana" panose="020B0604030504040204" pitchFamily="34" charset="0"/>
              </a:rPr>
              <a:t>Node.js is a </a:t>
            </a:r>
            <a:r>
              <a:rPr lang="en-US" b="1" i="0" dirty="0">
                <a:effectLst/>
                <a:latin typeface="Verdana" panose="020B0604030504040204" pitchFamily="34" charset="0"/>
              </a:rPr>
              <a:t>server-side</a:t>
            </a:r>
            <a:r>
              <a:rPr lang="en-US" b="0" i="0" dirty="0">
                <a:effectLst/>
                <a:latin typeface="Verdana" panose="020B0604030504040204" pitchFamily="34" charset="0"/>
              </a:rPr>
              <a:t> platform built on Google Chrome's JavaScript Engine (V8 Engine). </a:t>
            </a:r>
            <a:r>
              <a:rPr lang="en-US" b="0" i="0" kern="1200" dirty="0">
                <a:effectLst/>
                <a:latin typeface="+mn-lt"/>
                <a:ea typeface="+mn-ea"/>
                <a:cs typeface="+mn-cs"/>
              </a:rPr>
              <a:t>Node.js is an open source platform for developing server-side and networking applications. </a:t>
            </a:r>
            <a:r>
              <a:rPr lang="en-US" b="0" i="0" dirty="0">
                <a:effectLst/>
                <a:latin typeface="Verdana" panose="020B0604030504040204" pitchFamily="34" charset="0"/>
              </a:rPr>
              <a:t>Node.js applications are written in JavaScript, and can be run within the Node.js.</a:t>
            </a:r>
            <a:r>
              <a:rPr lang="en-US" dirty="0">
                <a:latin typeface="Verdana" panose="020B0604030504040204" pitchFamily="34" charset="0"/>
              </a:rPr>
              <a:t> </a:t>
            </a:r>
            <a:endParaRPr lang="en-US" dirty="0">
              <a:latin typeface="Verdana" panose="020B0604030504040204" pitchFamily="34" charset="0"/>
              <a:ea typeface="Verdana"/>
            </a:endParaRPr>
          </a:p>
          <a:p>
            <a:pPr algn="just"/>
            <a:endParaRPr lang="en-US" b="0" i="0" dirty="0">
              <a:latin typeface="Verdana" panose="020B0604030504040204" pitchFamily="34" charset="0"/>
              <a:ea typeface="Verdana"/>
            </a:endParaRPr>
          </a:p>
          <a:p>
            <a:pPr algn="just"/>
            <a:r>
              <a:rPr lang="en-US" dirty="0"/>
              <a:t>running scripts server-side to produce dynamic web page content </a:t>
            </a:r>
            <a:r>
              <a:rPr lang="en-US" i="1" dirty="0"/>
              <a:t>before</a:t>
            </a:r>
            <a:r>
              <a:rPr lang="en-US" dirty="0"/>
              <a:t> the page is sent to the user's web browser.</a:t>
            </a:r>
            <a:endParaRPr lang="en-US" dirty="0">
              <a:cs typeface="Calibri"/>
            </a:endParaRPr>
          </a:p>
          <a:p>
            <a:pPr algn="just"/>
            <a:r>
              <a:rPr lang="en-US" b="1" i="0" dirty="0">
                <a:effectLst/>
                <a:latin typeface="Verdana" panose="020B0604030504040204" pitchFamily="34" charset="0"/>
              </a:rPr>
              <a:t>Advantages:</a:t>
            </a:r>
            <a:r>
              <a:rPr lang="en-US" b="1" dirty="0">
                <a:latin typeface="Verdana" panose="020B0604030504040204" pitchFamily="34" charset="0"/>
              </a:rPr>
              <a:t> </a:t>
            </a:r>
            <a:endParaRPr lang="en-US" b="1" i="0" dirty="0">
              <a:latin typeface="Verdana" panose="020B0604030504040204" pitchFamily="34" charset="0"/>
              <a:ea typeface="Verdana"/>
            </a:endParaRPr>
          </a:p>
          <a:p>
            <a:pPr algn="just"/>
            <a:r>
              <a:rPr lang="en-US" b="0" i="0" dirty="0">
                <a:effectLst/>
                <a:latin typeface="Verdana" panose="020B0604030504040204" pitchFamily="34" charset="0"/>
              </a:rPr>
              <a:t>1. </a:t>
            </a:r>
            <a:r>
              <a:rPr lang="en-US" b="1" i="0" dirty="0">
                <a:effectLst/>
                <a:latin typeface="Verdana" panose="020B0604030504040204" pitchFamily="34" charset="0"/>
              </a:rPr>
              <a:t>Very Fast </a:t>
            </a:r>
            <a:r>
              <a:rPr lang="en-US" b="0" i="0" dirty="0">
                <a:effectLst/>
                <a:latin typeface="Verdana" panose="020B0604030504040204" pitchFamily="34" charset="0"/>
              </a:rPr>
              <a:t>as it is built on Google Chrome's JavaScript Engine (V8 Engine).</a:t>
            </a:r>
            <a:r>
              <a:rPr lang="en-US" dirty="0">
                <a:latin typeface="Verdana" panose="020B0604030504040204" pitchFamily="34" charset="0"/>
              </a:rPr>
              <a:t> </a:t>
            </a:r>
            <a:endParaRPr lang="en-US" b="0" i="0" dirty="0">
              <a:latin typeface="Verdana" panose="020B0604030504040204" pitchFamily="34" charset="0"/>
              <a:ea typeface="Verdana"/>
            </a:endParaRPr>
          </a:p>
          <a:p>
            <a:pPr algn="just"/>
            <a:r>
              <a:rPr lang="en-US" b="0" i="0" dirty="0">
                <a:effectLst/>
                <a:latin typeface="Verdana" panose="020B0604030504040204" pitchFamily="34" charset="0"/>
              </a:rPr>
              <a:t>2. </a:t>
            </a:r>
            <a:r>
              <a:rPr lang="en-US" b="1" i="0" kern="1200" dirty="0">
                <a:effectLst/>
                <a:latin typeface="+mn-lt"/>
                <a:ea typeface="+mn-ea"/>
                <a:cs typeface="+mn-cs"/>
              </a:rPr>
              <a:t>Asynchronous and Event Driven </a:t>
            </a:r>
            <a:r>
              <a:rPr lang="en-US" b="0" i="0" kern="1200" dirty="0">
                <a:effectLst/>
                <a:latin typeface="+mn-lt"/>
                <a:ea typeface="+mn-ea"/>
                <a:cs typeface="+mn-cs"/>
              </a:rPr>
              <a:t>means a Node.js based server never waits for an API to return data. The server moves to the next API after calling it and a notification mechanism helps the server to get a response from the previous API call.</a:t>
            </a:r>
            <a:endParaRPr lang="en-US" b="0" i="0" dirty="0">
              <a:effectLst/>
              <a:latin typeface="Verdana" panose="020B0604030504040204" pitchFamily="34" charset="0"/>
            </a:endParaRPr>
          </a:p>
          <a:p>
            <a:pPr algn="just"/>
            <a:endParaRPr lang="en-US" b="0" i="0" dirty="0">
              <a:solidFill>
                <a:srgbClr val="000000"/>
              </a:solidFill>
              <a:effectLst/>
              <a:latin typeface="Verdana" panose="020B0604030504040204" pitchFamily="34" charset="0"/>
            </a:endParaRPr>
          </a:p>
          <a:p>
            <a:pPr algn="just"/>
            <a:r>
              <a:rPr lang="en-US" b="1" i="0" dirty="0">
                <a:effectLst/>
                <a:latin typeface="Verdana" panose="020B0604030504040204" pitchFamily="34" charset="0"/>
              </a:rPr>
              <a:t>MongoDB</a:t>
            </a:r>
            <a:r>
              <a:rPr lang="en-US" b="0" i="0" dirty="0">
                <a:effectLst/>
                <a:latin typeface="Verdana" panose="020B0604030504040204" pitchFamily="34" charset="0"/>
              </a:rPr>
              <a:t> -</a:t>
            </a:r>
            <a:r>
              <a:rPr lang="en-US" dirty="0">
                <a:latin typeface="Verdana" panose="020B0604030504040204" pitchFamily="34" charset="0"/>
              </a:rPr>
              <a:t> </a:t>
            </a:r>
            <a:r>
              <a:rPr lang="en-US" b="0" i="0" dirty="0">
                <a:effectLst/>
                <a:latin typeface="Verdana" panose="020B0604030504040204" pitchFamily="34" charset="0"/>
              </a:rPr>
              <a:t> MongoDB is a popular No-SQL database. It stores data in </a:t>
            </a:r>
            <a:r>
              <a:rPr lang="en-US" b="0" i="0" kern="1200" dirty="0">
                <a:effectLst/>
                <a:latin typeface="+mn-lt"/>
                <a:ea typeface="+mn-ea"/>
                <a:cs typeface="+mn-cs"/>
              </a:rPr>
              <a:t>flexible, JSON-like documents making data easy to work with and analyze. MongoDB is free and open-source database and it is distributed in nature which means that data is located locally where it is mostly used, then the communication costs for data manipulation can be minimized. The advantage of having a distributed database is that even if there is a single point of failure, the system performance is not affected.</a:t>
            </a:r>
            <a:endParaRPr lang="en-US" dirty="0">
              <a:cs typeface="Calibri"/>
            </a:endParaRPr>
          </a:p>
          <a:p>
            <a:pPr algn="just"/>
            <a:endParaRPr lang="en-US" dirty="0"/>
          </a:p>
        </p:txBody>
      </p:sp>
      <p:sp>
        <p:nvSpPr>
          <p:cNvPr id="4" name="Slide Number Placeholder 3"/>
          <p:cNvSpPr>
            <a:spLocks noGrp="1"/>
          </p:cNvSpPr>
          <p:nvPr>
            <p:ph type="sldNum" sz="quarter" idx="10"/>
          </p:nvPr>
        </p:nvSpPr>
        <p:spPr/>
        <p:txBody>
          <a:bodyPr/>
          <a:lstStyle/>
          <a:p>
            <a:fld id="{EDC17F1F-E773-4BAF-8FCE-005674C8D8EE}" type="slidenum">
              <a:rPr lang="en-US" smtClean="0"/>
              <a:t>9</a:t>
            </a:fld>
            <a:endParaRPr lang="en-US"/>
          </a:p>
        </p:txBody>
      </p:sp>
    </p:spTree>
    <p:extLst>
      <p:ext uri="{BB962C8B-B14F-4D97-AF65-F5344CB8AC3E}">
        <p14:creationId xmlns:p14="http://schemas.microsoft.com/office/powerpoint/2010/main" val="309676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GitHub -</a:t>
            </a:r>
            <a:r>
              <a:rPr lang="en-US"/>
              <a:t> </a:t>
            </a:r>
            <a:r>
              <a:rPr lang="en-US" sz="1200" b="1" i="0" kern="1200">
                <a:solidFill>
                  <a:schemeClr val="tx1"/>
                </a:solidFill>
                <a:effectLst/>
                <a:latin typeface="+mn-lt"/>
                <a:ea typeface="+mn-ea"/>
                <a:cs typeface="+mn-cs"/>
              </a:rPr>
              <a:t>GitHub Inc.</a:t>
            </a:r>
            <a:r>
              <a:rPr lang="en-US" sz="1200" b="0" i="0" kern="1200">
                <a:solidFill>
                  <a:schemeClr val="tx1"/>
                </a:solidFill>
                <a:effectLst/>
                <a:latin typeface="+mn-lt"/>
                <a:ea typeface="+mn-ea"/>
                <a:cs typeface="+mn-cs"/>
              </a:rPr>
              <a:t> is a web-based </a:t>
            </a:r>
            <a:r>
              <a:rPr lang="en-US" sz="1200" b="0" i="0" u="none" strike="noStrike" kern="1200">
                <a:solidFill>
                  <a:schemeClr val="tx1"/>
                </a:solidFill>
                <a:effectLst/>
                <a:latin typeface="+mn-lt"/>
                <a:ea typeface="+mn-ea"/>
                <a:cs typeface="+mn-cs"/>
              </a:rPr>
              <a:t>hosting service. </a:t>
            </a:r>
            <a:r>
              <a:rPr lang="en-US" sz="1200" b="0" i="0" kern="1200">
                <a:solidFill>
                  <a:schemeClr val="tx1"/>
                </a:solidFill>
                <a:effectLst/>
                <a:latin typeface="+mn-lt"/>
                <a:ea typeface="+mn-ea"/>
                <a:cs typeface="+mn-cs"/>
              </a:rPr>
              <a:t> It is mostly used for storing, sharing and retrieving </a:t>
            </a:r>
            <a:r>
              <a:rPr lang="en-US" sz="1200" b="0" i="0" u="none" strike="noStrike" kern="1200">
                <a:solidFill>
                  <a:schemeClr val="tx1"/>
                </a:solidFill>
                <a:effectLst/>
                <a:latin typeface="+mn-lt"/>
                <a:ea typeface="+mn-ea"/>
                <a:cs typeface="+mn-cs"/>
              </a:rPr>
              <a:t>computer code. </a:t>
            </a:r>
            <a:r>
              <a:rPr lang="en-US" sz="1200" b="0" i="0" kern="1200">
                <a:solidFill>
                  <a:schemeClr val="tx1"/>
                </a:solidFill>
                <a:effectLst/>
                <a:latin typeface="+mn-lt"/>
                <a:ea typeface="+mn-ea"/>
                <a:cs typeface="+mn-cs"/>
              </a:rPr>
              <a:t>GitHub offers plans for both private repositories and free accounts. In our project we have created a private repository (using a student account) and added all the team members along with Hemanth. We have created a developer branch for our repository so that all the commits are made to the developer instead of the main branch to avoid any conflicts.</a:t>
            </a:r>
          </a:p>
          <a:p>
            <a:r>
              <a:rPr lang="en-US" sz="1200" b="1" i="0" kern="1200">
                <a:solidFill>
                  <a:schemeClr val="tx1"/>
                </a:solidFill>
                <a:effectLst/>
                <a:latin typeface="+mn-lt"/>
                <a:ea typeface="+mn-ea"/>
                <a:cs typeface="+mn-cs"/>
              </a:rPr>
              <a:t>Postman - Postman</a:t>
            </a:r>
            <a:r>
              <a:rPr lang="en-US" sz="1200" b="0" i="0" kern="1200">
                <a:solidFill>
                  <a:schemeClr val="tx1"/>
                </a:solidFill>
                <a:effectLst/>
                <a:latin typeface="+mn-lt"/>
                <a:ea typeface="+mn-ea"/>
                <a:cs typeface="+mn-cs"/>
              </a:rPr>
              <a:t> is a powerful HTTP client for testing web services. </a:t>
            </a:r>
            <a:r>
              <a:rPr lang="en-US" sz="1200" b="1" i="0" kern="1200">
                <a:solidFill>
                  <a:schemeClr val="tx1"/>
                </a:solidFill>
                <a:effectLst/>
                <a:latin typeface="+mn-lt"/>
                <a:ea typeface="+mn-ea"/>
                <a:cs typeface="+mn-cs"/>
              </a:rPr>
              <a:t>Postman</a:t>
            </a:r>
            <a:r>
              <a:rPr lang="en-US" sz="1200" b="0" i="0" kern="1200">
                <a:solidFill>
                  <a:schemeClr val="tx1"/>
                </a:solidFill>
                <a:effectLst/>
                <a:latin typeface="+mn-lt"/>
                <a:ea typeface="+mn-ea"/>
                <a:cs typeface="+mn-cs"/>
              </a:rPr>
              <a:t> makes it easy to test, develop and document APIs by allowing users to quickly put together both simple and complex HTTP requests. </a:t>
            </a:r>
          </a:p>
          <a:p>
            <a:r>
              <a:rPr lang="en-US" sz="1200" b="1" i="0" kern="1200">
                <a:solidFill>
                  <a:schemeClr val="tx1"/>
                </a:solidFill>
                <a:effectLst/>
                <a:latin typeface="+mn-lt"/>
                <a:ea typeface="+mn-ea"/>
                <a:cs typeface="+mn-cs"/>
              </a:rPr>
              <a:t>MongoDB Compass – </a:t>
            </a:r>
            <a:r>
              <a:rPr lang="en-US" sz="1200" b="0" i="0" kern="1200">
                <a:solidFill>
                  <a:schemeClr val="tx1"/>
                </a:solidFill>
                <a:effectLst/>
                <a:latin typeface="+mn-lt"/>
                <a:ea typeface="+mn-ea"/>
                <a:cs typeface="+mn-cs"/>
              </a:rPr>
              <a:t>MongoDB Compass is a GUI which displays the information about the MongoDB database and can also be used to perform queries. </a:t>
            </a:r>
          </a:p>
          <a:p>
            <a:r>
              <a:rPr lang="en-US" sz="1200" b="1" i="0" kern="1200">
                <a:solidFill>
                  <a:schemeClr val="tx1"/>
                </a:solidFill>
                <a:effectLst/>
                <a:latin typeface="+mn-lt"/>
                <a:ea typeface="+mn-ea"/>
                <a:cs typeface="+mn-cs"/>
              </a:rPr>
              <a:t>Visual Studio Code </a:t>
            </a:r>
            <a:r>
              <a:rPr lang="en-US" sz="1200" b="0" i="0" kern="1200">
                <a:solidFill>
                  <a:schemeClr val="tx1"/>
                </a:solidFill>
                <a:effectLst/>
                <a:latin typeface="+mn-lt"/>
                <a:ea typeface="+mn-ea"/>
                <a:cs typeface="+mn-cs"/>
              </a:rPr>
              <a:t>- Visual Studio Code is a </a:t>
            </a:r>
            <a:r>
              <a:rPr lang="en-US" sz="1200" b="0" i="0" u="none" strike="noStrike" kern="1200">
                <a:solidFill>
                  <a:schemeClr val="tx1"/>
                </a:solidFill>
                <a:effectLst/>
                <a:latin typeface="+mn-lt"/>
                <a:ea typeface="+mn-ea"/>
                <a:cs typeface="+mn-cs"/>
              </a:rPr>
              <a:t>source code editor.</a:t>
            </a:r>
            <a:r>
              <a:rPr lang="en-US" sz="1200" b="0" i="0" kern="1200">
                <a:solidFill>
                  <a:schemeClr val="tx1"/>
                </a:solidFill>
                <a:effectLst/>
                <a:latin typeface="+mn-lt"/>
                <a:ea typeface="+mn-ea"/>
                <a:cs typeface="+mn-cs"/>
              </a:rPr>
              <a:t> It supports a number of programming languages and a set of features that may or may not be available for a given language.</a:t>
            </a:r>
          </a:p>
          <a:p>
            <a:r>
              <a:rPr lang="en-US" b="1"/>
              <a:t>TortoiseGit -</a:t>
            </a:r>
            <a:r>
              <a:rPr lang="en-US"/>
              <a:t> </a:t>
            </a:r>
            <a:r>
              <a:rPr lang="en-US" sz="1200" b="1" i="0" kern="1200">
                <a:solidFill>
                  <a:schemeClr val="tx1"/>
                </a:solidFill>
                <a:effectLst/>
                <a:latin typeface="+mn-lt"/>
                <a:ea typeface="+mn-ea"/>
                <a:cs typeface="+mn-cs"/>
              </a:rPr>
              <a:t>TortoiseGit</a:t>
            </a:r>
            <a:r>
              <a:rPr lang="en-US" sz="1200" b="0" i="0" kern="1200">
                <a:solidFill>
                  <a:schemeClr val="tx1"/>
                </a:solidFill>
                <a:effectLst/>
                <a:latin typeface="+mn-lt"/>
                <a:ea typeface="+mn-ea"/>
                <a:cs typeface="+mn-cs"/>
              </a:rPr>
              <a:t> is a </a:t>
            </a:r>
            <a:r>
              <a:rPr lang="en-US" sz="1200" b="0" i="0" u="none" strike="noStrike" kern="1200">
                <a:solidFill>
                  <a:schemeClr val="tx1"/>
                </a:solidFill>
                <a:effectLst/>
                <a:latin typeface="+mn-lt"/>
                <a:ea typeface="+mn-ea"/>
                <a:cs typeface="+mn-cs"/>
              </a:rPr>
              <a:t>Git </a:t>
            </a:r>
            <a:r>
              <a:rPr lang="en-US" sz="1200" b="0" i="0" kern="1200">
                <a:solidFill>
                  <a:schemeClr val="tx1"/>
                </a:solidFill>
                <a:effectLst/>
                <a:latin typeface="+mn-lt"/>
                <a:ea typeface="+mn-ea"/>
                <a:cs typeface="+mn-cs"/>
              </a:rPr>
              <a:t>revision control client, implemented as a </a:t>
            </a:r>
            <a:r>
              <a:rPr lang="en-US" sz="1200" b="0" i="0" u="none" strike="noStrike" kern="1200">
                <a:solidFill>
                  <a:schemeClr val="tx1"/>
                </a:solidFill>
                <a:effectLst/>
                <a:latin typeface="+mn-lt"/>
                <a:ea typeface="+mn-ea"/>
                <a:cs typeface="+mn-cs"/>
              </a:rPr>
              <a:t>Windows shell extension (free software). B</a:t>
            </a:r>
            <a:r>
              <a:rPr lang="en-US" sz="1200" b="0" i="0" kern="1200">
                <a:solidFill>
                  <a:schemeClr val="tx1"/>
                </a:solidFill>
                <a:effectLst/>
                <a:latin typeface="+mn-lt"/>
                <a:ea typeface="+mn-ea"/>
                <a:cs typeface="+mn-cs"/>
              </a:rPr>
              <a:t>esides showing context menu items for Git commands, TortoiseGit provides the status of Git working trees and files. It also comes with the </a:t>
            </a:r>
            <a:r>
              <a:rPr lang="en-US" sz="1200" b="1" i="0" kern="1200" err="1">
                <a:solidFill>
                  <a:schemeClr val="tx1"/>
                </a:solidFill>
                <a:effectLst/>
                <a:latin typeface="+mn-lt"/>
                <a:ea typeface="+mn-ea"/>
                <a:cs typeface="+mn-cs"/>
              </a:rPr>
              <a:t>TortoiseGitMerge</a:t>
            </a:r>
            <a:r>
              <a:rPr lang="en-US" sz="1200" b="1" i="0" kern="1200">
                <a:solidFill>
                  <a:schemeClr val="tx1"/>
                </a:solidFill>
                <a:effectLst/>
                <a:latin typeface="+mn-lt"/>
                <a:ea typeface="+mn-ea"/>
                <a:cs typeface="+mn-cs"/>
              </a:rPr>
              <a:t> utility </a:t>
            </a:r>
            <a:r>
              <a:rPr lang="en-US" sz="1200" b="0" i="0" kern="1200">
                <a:solidFill>
                  <a:schemeClr val="tx1"/>
                </a:solidFill>
                <a:effectLst/>
                <a:latin typeface="+mn-lt"/>
                <a:ea typeface="+mn-ea"/>
                <a:cs typeface="+mn-cs"/>
              </a:rPr>
              <a:t>to visually compare two files and resolve conflicts.</a:t>
            </a:r>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10</a:t>
            </a:fld>
            <a:endParaRPr lang="en-US"/>
          </a:p>
        </p:txBody>
      </p:sp>
    </p:spTree>
    <p:extLst>
      <p:ext uri="{BB962C8B-B14F-4D97-AF65-F5344CB8AC3E}">
        <p14:creationId xmlns:p14="http://schemas.microsoft.com/office/powerpoint/2010/main" val="284796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Chai</a:t>
            </a:r>
            <a:r>
              <a:rPr lang="en-US" sz="1200" dirty="0"/>
              <a:t> is a assertion library. Can be used on both the node and the browser. It can be paired with any JavaScript testing framework in use today.</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Mocha</a:t>
            </a:r>
            <a:r>
              <a:rPr lang="en-US" sz="1200" b="0" i="0" kern="1200" dirty="0">
                <a:solidFill>
                  <a:schemeClr val="tx1"/>
                </a:solidFill>
                <a:effectLst/>
                <a:latin typeface="+mn-lt"/>
                <a:ea typeface="+mn-ea"/>
                <a:cs typeface="+mn-cs"/>
              </a:rPr>
              <a:t> is a feature-rich JavaScript </a:t>
            </a:r>
            <a:r>
              <a:rPr lang="en-US" sz="1200" b="1" i="0" kern="1200" dirty="0">
                <a:solidFill>
                  <a:schemeClr val="tx1"/>
                </a:solidFill>
                <a:effectLst/>
                <a:latin typeface="+mn-lt"/>
                <a:ea typeface="+mn-ea"/>
                <a:cs typeface="+mn-cs"/>
              </a:rPr>
              <a:t>test</a:t>
            </a:r>
            <a:r>
              <a:rPr lang="en-US" sz="1200" b="0" i="0" kern="1200" dirty="0">
                <a:solidFill>
                  <a:schemeClr val="tx1"/>
                </a:solidFill>
                <a:effectLst/>
                <a:latin typeface="+mn-lt"/>
                <a:ea typeface="+mn-ea"/>
                <a:cs typeface="+mn-cs"/>
              </a:rPr>
              <a:t> framework running on Node.js and in the browser, making asynchronous </a:t>
            </a:r>
            <a:r>
              <a:rPr lang="en-US" sz="1200" b="1" i="0" kern="1200" dirty="0">
                <a:solidFill>
                  <a:schemeClr val="tx1"/>
                </a:solidFill>
                <a:effectLst/>
                <a:latin typeface="+mn-lt"/>
                <a:ea typeface="+mn-ea"/>
                <a:cs typeface="+mn-cs"/>
              </a:rPr>
              <a:t>testing</a:t>
            </a:r>
            <a:r>
              <a:rPr lang="en-US" sz="1200" b="0" i="0" kern="1200" dirty="0">
                <a:solidFill>
                  <a:schemeClr val="tx1"/>
                </a:solidFill>
                <a:effectLst/>
                <a:latin typeface="+mn-lt"/>
                <a:ea typeface="+mn-ea"/>
                <a:cs typeface="+mn-cs"/>
              </a:rPr>
              <a:t> simple and fun. Mocha tests run serially, allowing for flexible and accurate reporting, while mapping uncaught exceptions to the correct test cases. Hosted on </a:t>
            </a:r>
            <a:r>
              <a:rPr lang="en-US" sz="1200" b="0" i="0" kern="1200" dirty="0" err="1">
                <a:solidFill>
                  <a:schemeClr val="tx1"/>
                </a:solidFill>
                <a:effectLst/>
                <a:latin typeface="+mn-lt"/>
                <a:ea typeface="+mn-ea"/>
                <a:cs typeface="+mn-cs"/>
              </a:rPr>
              <a:t>Github</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Chai and Mocha are commonly used together for unit testing. Unit testing means testing the behavior of code in small, independent units. Units are typically designed to be the smallest meaningful chunk of independently testable code</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Karma</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testing </a:t>
            </a:r>
            <a:r>
              <a:rPr lang="en-US" sz="1200" b="0" i="0" kern="1200" dirty="0">
                <a:solidFill>
                  <a:schemeClr val="tx1"/>
                </a:solidFill>
                <a:effectLst/>
                <a:latin typeface="+mn-lt"/>
                <a:ea typeface="+mn-ea"/>
                <a:cs typeface="+mn-cs"/>
              </a:rPr>
              <a:t>tool for JavaScript that runs on Node.js and in the browser. Using </a:t>
            </a:r>
            <a:r>
              <a:rPr lang="en-US" sz="1200" b="1" i="0" kern="1200" dirty="0">
                <a:solidFill>
                  <a:schemeClr val="tx1"/>
                </a:solidFill>
                <a:effectLst/>
                <a:latin typeface="+mn-lt"/>
                <a:ea typeface="+mn-ea"/>
                <a:cs typeface="+mn-cs"/>
              </a:rPr>
              <a:t>Karma</a:t>
            </a:r>
            <a:r>
              <a:rPr lang="en-US" sz="1200" b="0" i="0" kern="1200" dirty="0">
                <a:solidFill>
                  <a:schemeClr val="tx1"/>
                </a:solidFill>
                <a:effectLst/>
                <a:latin typeface="+mn-lt"/>
                <a:ea typeface="+mn-ea"/>
                <a:cs typeface="+mn-cs"/>
              </a:rPr>
              <a:t> to run </a:t>
            </a:r>
            <a:r>
              <a:rPr lang="en-US" sz="1200" b="1" i="0" kern="1200" dirty="0">
                <a:solidFill>
                  <a:schemeClr val="tx1"/>
                </a:solidFill>
                <a:effectLst/>
                <a:latin typeface="+mn-lt"/>
                <a:ea typeface="+mn-ea"/>
                <a:cs typeface="+mn-cs"/>
              </a:rPr>
              <a:t>tests</a:t>
            </a:r>
            <a:r>
              <a:rPr lang="en-US" sz="1200" b="0" i="0" kern="1200" dirty="0">
                <a:solidFill>
                  <a:schemeClr val="tx1"/>
                </a:solidFill>
                <a:effectLst/>
                <a:latin typeface="+mn-lt"/>
                <a:ea typeface="+mn-ea"/>
                <a:cs typeface="+mn-cs"/>
              </a:rPr>
              <a:t> using one of many popular JavaScript </a:t>
            </a:r>
            <a:r>
              <a:rPr lang="en-US" sz="1200" b="1" i="0" kern="1200" dirty="0">
                <a:solidFill>
                  <a:schemeClr val="tx1"/>
                </a:solidFill>
                <a:effectLst/>
                <a:latin typeface="+mn-lt"/>
                <a:ea typeface="+mn-ea"/>
                <a:cs typeface="+mn-cs"/>
              </a:rPr>
              <a:t>testing</a:t>
            </a:r>
            <a:r>
              <a:rPr lang="en-US" sz="1200" b="0" i="0" kern="1200" dirty="0">
                <a:solidFill>
                  <a:schemeClr val="tx1"/>
                </a:solidFill>
                <a:effectLst/>
                <a:latin typeface="+mn-lt"/>
                <a:ea typeface="+mn-ea"/>
                <a:cs typeface="+mn-cs"/>
              </a:rPr>
              <a:t> suites (Jasmine, Mocha, </a:t>
            </a:r>
            <a:r>
              <a:rPr lang="en-US" sz="1200" b="0" i="0" kern="1200" dirty="0" err="1">
                <a:solidFill>
                  <a:schemeClr val="tx1"/>
                </a:solidFill>
                <a:effectLst/>
                <a:latin typeface="+mn-lt"/>
                <a:ea typeface="+mn-ea"/>
                <a:cs typeface="+mn-cs"/>
              </a:rPr>
              <a:t>QUnit</a:t>
            </a:r>
            <a:r>
              <a:rPr lang="en-US" sz="1200" b="0" i="0" kern="1200" dirty="0">
                <a:solidFill>
                  <a:schemeClr val="tx1"/>
                </a:solidFill>
                <a:effectLst/>
                <a:latin typeface="+mn-lt"/>
                <a:ea typeface="+mn-ea"/>
                <a:cs typeface="+mn-cs"/>
              </a:rPr>
              <a:t>, etc.) and have those </a:t>
            </a:r>
            <a:r>
              <a:rPr lang="en-US" sz="1200" b="1" i="0" kern="1200" dirty="0">
                <a:solidFill>
                  <a:schemeClr val="tx1"/>
                </a:solidFill>
                <a:effectLst/>
                <a:latin typeface="+mn-lt"/>
                <a:ea typeface="+mn-ea"/>
                <a:cs typeface="+mn-cs"/>
              </a:rPr>
              <a:t>tests</a:t>
            </a:r>
            <a:r>
              <a:rPr lang="en-US" sz="1200" b="0" i="0" kern="1200" dirty="0">
                <a:solidFill>
                  <a:schemeClr val="tx1"/>
                </a:solidFill>
                <a:effectLst/>
                <a:latin typeface="+mn-lt"/>
                <a:ea typeface="+mn-ea"/>
                <a:cs typeface="+mn-cs"/>
              </a:rPr>
              <a:t> executed not only in the browsers of your choice, but also on the platform of your choice (desktop, phone, tablet.)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goal for Karma is to bring a productive testing environment to developers. This environment is where the users don't have to set up loads of configurations, but rather a place where developers can just write the code and get instant feedback from their tests.</a:t>
            </a:r>
            <a:endParaRPr lang="en-US" dirty="0"/>
          </a:p>
        </p:txBody>
      </p:sp>
      <p:sp>
        <p:nvSpPr>
          <p:cNvPr id="4" name="Slide Number Placeholder 3"/>
          <p:cNvSpPr>
            <a:spLocks noGrp="1"/>
          </p:cNvSpPr>
          <p:nvPr>
            <p:ph type="sldNum" sz="quarter" idx="10"/>
          </p:nvPr>
        </p:nvSpPr>
        <p:spPr/>
        <p:txBody>
          <a:bodyPr/>
          <a:lstStyle/>
          <a:p>
            <a:fld id="{EDC17F1F-E773-4BAF-8FCE-005674C8D8EE}" type="slidenum">
              <a:rPr lang="en-US" smtClean="0"/>
              <a:t>11</a:t>
            </a:fld>
            <a:endParaRPr lang="en-US"/>
          </a:p>
        </p:txBody>
      </p:sp>
    </p:spTree>
    <p:extLst>
      <p:ext uri="{BB962C8B-B14F-4D97-AF65-F5344CB8AC3E}">
        <p14:creationId xmlns:p14="http://schemas.microsoft.com/office/powerpoint/2010/main" val="455442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65000"/>
                    <a:lumOff val="35000"/>
                  </a:schemeClr>
                </a:solidFill>
              </a:rPr>
              <a:t>Mocha</a:t>
            </a:r>
            <a:r>
              <a:rPr lang="en-US" sz="1000" b="1" dirty="0">
                <a:solidFill>
                  <a:schemeClr val="tx1">
                    <a:lumMod val="65000"/>
                    <a:lumOff val="35000"/>
                  </a:schemeClr>
                </a:solidFill>
              </a:rPr>
              <a:t> </a:t>
            </a:r>
            <a:r>
              <a:rPr lang="en-US" sz="1200" b="1" dirty="0">
                <a:solidFill>
                  <a:schemeClr val="tx1">
                    <a:lumMod val="65000"/>
                    <a:lumOff val="35000"/>
                  </a:schemeClr>
                </a:solidFill>
              </a:rPr>
              <a:t>Awesome</a:t>
            </a:r>
            <a:r>
              <a:rPr lang="en-US" sz="1200" dirty="0">
                <a:solidFill>
                  <a:schemeClr val="tx1">
                    <a:lumMod val="65000"/>
                    <a:lumOff val="35000"/>
                  </a:schemeClr>
                </a:solidFill>
              </a:rPr>
              <a:t>: </a:t>
            </a:r>
            <a:r>
              <a:rPr lang="en-US" sz="1200" b="0" i="0" kern="1200" dirty="0">
                <a:solidFill>
                  <a:schemeClr val="tx1"/>
                </a:solidFill>
                <a:effectLst/>
                <a:latin typeface="+mn-lt"/>
                <a:ea typeface="+mn-ea"/>
                <a:cs typeface="+mn-cs"/>
              </a:rPr>
              <a:t>Mocha awesome is a custom reporter tool that can be used with the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testing framework, </a:t>
            </a:r>
            <a:r>
              <a:rPr lang="en-US" sz="1200" b="1" i="0" kern="1200" dirty="0">
                <a:solidFill>
                  <a:schemeClr val="tx1"/>
                </a:solidFill>
                <a:effectLst/>
                <a:latin typeface="+mn-lt"/>
                <a:ea typeface="+mn-ea"/>
                <a:cs typeface="+mn-cs"/>
              </a:rPr>
              <a:t>mocha.</a:t>
            </a:r>
            <a:endParaRPr lang="en-US" sz="1200" dirty="0">
              <a:solidFill>
                <a:schemeClr val="tx1">
                  <a:lumMod val="65000"/>
                  <a:lumOff val="35000"/>
                </a:schemeClr>
              </a:solidFill>
            </a:endParaRPr>
          </a:p>
          <a:p>
            <a:endParaRPr lang="en-US" dirty="0"/>
          </a:p>
          <a:p>
            <a:endParaRPr lang="en-US" dirty="0"/>
          </a:p>
          <a:p>
            <a:r>
              <a:rPr lang="en-US" b="1" dirty="0" err="1"/>
              <a:t>Vue</a:t>
            </a:r>
            <a:r>
              <a:rPr lang="en-US" b="1" dirty="0"/>
              <a:t> </a:t>
            </a:r>
            <a:r>
              <a:rPr lang="en-US" b="1" dirty="0" err="1"/>
              <a:t>Utils</a:t>
            </a:r>
            <a:r>
              <a:rPr lang="en-US" b="1" dirty="0"/>
              <a:t>: </a:t>
            </a:r>
            <a:r>
              <a:rPr lang="en-US" sz="1200" b="0" i="0" kern="1200" dirty="0" err="1">
                <a:solidFill>
                  <a:schemeClr val="tx1"/>
                </a:solidFill>
                <a:effectLst/>
                <a:latin typeface="+mn-lt"/>
                <a:ea typeface="+mn-ea"/>
                <a:cs typeface="+mn-cs"/>
              </a:rPr>
              <a:t>VueTestUtils</a:t>
            </a:r>
            <a:r>
              <a:rPr lang="en-US" sz="1200" b="0" i="0" kern="1200" dirty="0">
                <a:solidFill>
                  <a:schemeClr val="tx1"/>
                </a:solidFill>
                <a:effectLst/>
                <a:latin typeface="+mn-lt"/>
                <a:ea typeface="+mn-ea"/>
                <a:cs typeface="+mn-cs"/>
              </a:rPr>
              <a:t> is the official unit testing utility library for Vue.js. It can be used for frontend testing.</a:t>
            </a:r>
            <a:endParaRPr lang="en-US" dirty="0"/>
          </a:p>
        </p:txBody>
      </p:sp>
      <p:sp>
        <p:nvSpPr>
          <p:cNvPr id="4" name="Slide Number Placeholder 3"/>
          <p:cNvSpPr>
            <a:spLocks noGrp="1"/>
          </p:cNvSpPr>
          <p:nvPr>
            <p:ph type="sldNum" sz="quarter" idx="10"/>
          </p:nvPr>
        </p:nvSpPr>
        <p:spPr/>
        <p:txBody>
          <a:bodyPr/>
          <a:lstStyle/>
          <a:p>
            <a:fld id="{EDC17F1F-E773-4BAF-8FCE-005674C8D8EE}" type="slidenum">
              <a:rPr lang="en-US" smtClean="0"/>
              <a:t>12</a:t>
            </a:fld>
            <a:endParaRPr lang="en-US"/>
          </a:p>
        </p:txBody>
      </p:sp>
    </p:spTree>
    <p:extLst>
      <p:ext uri="{BB962C8B-B14F-4D97-AF65-F5344CB8AC3E}">
        <p14:creationId xmlns:p14="http://schemas.microsoft.com/office/powerpoint/2010/main" val="301730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Reminder Emails : </a:t>
            </a:r>
            <a:r>
              <a:rPr lang="en-US">
                <a:cs typeface="Calibri"/>
              </a:rPr>
              <a:t> These are emails which are preset with subject and body, they are sent to the audience one day before their show time.</a:t>
            </a:r>
            <a:endParaRPr lang="en-US"/>
          </a:p>
          <a:p>
            <a:r>
              <a:rPr lang="en-US" b="1">
                <a:cs typeface="Calibri"/>
              </a:rPr>
              <a:t>User Show reservation :  </a:t>
            </a:r>
            <a:r>
              <a:rPr lang="en-US">
                <a:cs typeface="Calibri"/>
              </a:rPr>
              <a:t>We need to develop a model for the user where he/she can reserve ticket</a:t>
            </a:r>
          </a:p>
          <a:p>
            <a:r>
              <a:rPr lang="en-US" b="1">
                <a:cs typeface="Calibri"/>
              </a:rPr>
              <a:t>Report generation : </a:t>
            </a:r>
            <a:r>
              <a:rPr lang="en-US">
                <a:cs typeface="Calibri"/>
              </a:rPr>
              <a:t>A excel report will be generated for the admin with consisting of various sheets like audice of a particular show, only theatere appreciation students</a:t>
            </a:r>
          </a:p>
          <a:p>
            <a:r>
              <a:rPr lang="en-US">
                <a:cs typeface="Calibri"/>
              </a:rPr>
              <a:t>Cancel : Admin shall be</a:t>
            </a:r>
          </a:p>
          <a:p>
            <a:r>
              <a:rPr lang="en-US">
                <a:cs typeface="Calibri"/>
              </a:rPr>
              <a:t>Confirmation emails: It is sent to the audience once he/she reserves a ticket</a:t>
            </a:r>
          </a:p>
          <a:p>
            <a:r>
              <a:rPr lang="en-US">
                <a:cs typeface="Calibri"/>
              </a:rPr>
              <a:t>Deployment: we need to deploy the application on platforms like heroku</a:t>
            </a:r>
          </a:p>
          <a:p>
            <a:r>
              <a:rPr lang="en-US">
                <a:cs typeface="Calibri"/>
              </a:rPr>
              <a:t>Finally we </a:t>
            </a:r>
          </a:p>
        </p:txBody>
      </p:sp>
      <p:sp>
        <p:nvSpPr>
          <p:cNvPr id="4" name="Slide Number Placeholder 3"/>
          <p:cNvSpPr>
            <a:spLocks noGrp="1"/>
          </p:cNvSpPr>
          <p:nvPr>
            <p:ph type="sldNum" sz="quarter" idx="5"/>
          </p:nvPr>
        </p:nvSpPr>
        <p:spPr/>
        <p:txBody>
          <a:bodyPr/>
          <a:lstStyle/>
          <a:p>
            <a:fld id="{EDC17F1F-E773-4BAF-8FCE-005674C8D8EE}" type="slidenum">
              <a:rPr lang="en-US" smtClean="0"/>
              <a:t>21</a:t>
            </a:fld>
            <a:endParaRPr lang="en-US"/>
          </a:p>
        </p:txBody>
      </p:sp>
    </p:spTree>
    <p:extLst>
      <p:ext uri="{BB962C8B-B14F-4D97-AF65-F5344CB8AC3E}">
        <p14:creationId xmlns:p14="http://schemas.microsoft.com/office/powerpoint/2010/main" val="67434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17F1F-E773-4BAF-8FCE-005674C8D8EE}" type="slidenum">
              <a:rPr lang="en-US" smtClean="0"/>
              <a:t>24</a:t>
            </a:fld>
            <a:endParaRPr lang="en-US"/>
          </a:p>
        </p:txBody>
      </p:sp>
    </p:spTree>
    <p:extLst>
      <p:ext uri="{BB962C8B-B14F-4D97-AF65-F5344CB8AC3E}">
        <p14:creationId xmlns:p14="http://schemas.microsoft.com/office/powerpoint/2010/main" val="133654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844-1723-4F3F-B0A3-E27CE7E48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B45E4-0FFC-4E59-98C9-9DBC1BD8A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E1C66-BB20-4FE7-BF24-68BDB6E4023D}"/>
              </a:ext>
            </a:extLst>
          </p:cNvPr>
          <p:cNvSpPr>
            <a:spLocks noGrp="1"/>
          </p:cNvSpPr>
          <p:nvPr>
            <p:ph type="dt" sz="half" idx="10"/>
          </p:nvPr>
        </p:nvSpPr>
        <p:spPr/>
        <p:txBody>
          <a:bodyPr/>
          <a:lstStyle/>
          <a:p>
            <a:fld id="{5CADA722-3F95-4088-86F3-B237B67B2298}" type="datetime1">
              <a:rPr lang="en-US" smtClean="0"/>
              <a:t>12/10/2018</a:t>
            </a:fld>
            <a:endParaRPr lang="en-US"/>
          </a:p>
        </p:txBody>
      </p:sp>
      <p:sp>
        <p:nvSpPr>
          <p:cNvPr id="5" name="Footer Placeholder 4">
            <a:extLst>
              <a:ext uri="{FF2B5EF4-FFF2-40B4-BE49-F238E27FC236}">
                <a16:creationId xmlns:a16="http://schemas.microsoft.com/office/drawing/2014/main" id="{70478A5A-A075-49DB-8BD8-B9C910382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613AD-CA6A-4E6B-B8D9-D9CA1463A3FA}"/>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41597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36F-B232-401E-BA38-040656BC4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6AD138-AEF2-45FB-A753-605F2E0230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1308C-0917-43EE-A563-EB16ACD3B7C9}"/>
              </a:ext>
            </a:extLst>
          </p:cNvPr>
          <p:cNvSpPr>
            <a:spLocks noGrp="1"/>
          </p:cNvSpPr>
          <p:nvPr>
            <p:ph type="dt" sz="half" idx="10"/>
          </p:nvPr>
        </p:nvSpPr>
        <p:spPr/>
        <p:txBody>
          <a:bodyPr/>
          <a:lstStyle/>
          <a:p>
            <a:fld id="{F07F194C-5D42-4AFC-AE18-AE4293FD6D58}" type="datetime1">
              <a:rPr lang="en-US" smtClean="0"/>
              <a:t>12/10/2018</a:t>
            </a:fld>
            <a:endParaRPr lang="en-US"/>
          </a:p>
        </p:txBody>
      </p:sp>
      <p:sp>
        <p:nvSpPr>
          <p:cNvPr id="5" name="Footer Placeholder 4">
            <a:extLst>
              <a:ext uri="{FF2B5EF4-FFF2-40B4-BE49-F238E27FC236}">
                <a16:creationId xmlns:a16="http://schemas.microsoft.com/office/drawing/2014/main" id="{357ADEC0-18E7-4D7A-84EA-5E7CEEADF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8B94-AA63-4FD2-BF39-BDAF28D20C12}"/>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98917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5C381-D2DF-406B-B0D4-7F771CE52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6D24F-F226-4405-9F91-ABF39AB876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5321F-026B-42B9-A649-F697FC4BC49A}"/>
              </a:ext>
            </a:extLst>
          </p:cNvPr>
          <p:cNvSpPr>
            <a:spLocks noGrp="1"/>
          </p:cNvSpPr>
          <p:nvPr>
            <p:ph type="dt" sz="half" idx="10"/>
          </p:nvPr>
        </p:nvSpPr>
        <p:spPr/>
        <p:txBody>
          <a:bodyPr/>
          <a:lstStyle/>
          <a:p>
            <a:fld id="{33BC88FA-094D-4587-9F6B-99E0E14021EA}" type="datetime1">
              <a:rPr lang="en-US" smtClean="0"/>
              <a:t>12/10/2018</a:t>
            </a:fld>
            <a:endParaRPr lang="en-US"/>
          </a:p>
        </p:txBody>
      </p:sp>
      <p:sp>
        <p:nvSpPr>
          <p:cNvPr id="5" name="Footer Placeholder 4">
            <a:extLst>
              <a:ext uri="{FF2B5EF4-FFF2-40B4-BE49-F238E27FC236}">
                <a16:creationId xmlns:a16="http://schemas.microsoft.com/office/drawing/2014/main" id="{F41F2B17-D7FC-48C5-841E-67BD32EC4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B649E-9827-43C8-A013-ED42F98EEAD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86739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B3D2-465C-4936-895F-131C671D5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F9127-163A-4DE2-B451-248521D232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1CC6F-E090-46C5-835F-1635309995E7}"/>
              </a:ext>
            </a:extLst>
          </p:cNvPr>
          <p:cNvSpPr>
            <a:spLocks noGrp="1"/>
          </p:cNvSpPr>
          <p:nvPr>
            <p:ph type="dt" sz="half" idx="10"/>
          </p:nvPr>
        </p:nvSpPr>
        <p:spPr/>
        <p:txBody>
          <a:bodyPr/>
          <a:lstStyle/>
          <a:p>
            <a:fld id="{F62080D8-7066-423D-8E76-ED1565BD1A59}" type="datetime1">
              <a:rPr lang="en-US" smtClean="0"/>
              <a:t>12/10/2018</a:t>
            </a:fld>
            <a:endParaRPr lang="en-US"/>
          </a:p>
        </p:txBody>
      </p:sp>
      <p:sp>
        <p:nvSpPr>
          <p:cNvPr id="5" name="Footer Placeholder 4">
            <a:extLst>
              <a:ext uri="{FF2B5EF4-FFF2-40B4-BE49-F238E27FC236}">
                <a16:creationId xmlns:a16="http://schemas.microsoft.com/office/drawing/2014/main" id="{DB4D8B22-712B-46D5-92F9-0BECE3FE8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0723-06B0-4B87-89D0-14B3A087AED3}"/>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3429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1A99-1098-4331-B399-3AD2AC095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19656E-818D-4537-A7D9-2CC5DBBC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5D8D2D-AA1D-46E2-84B8-F040F2EEC68E}"/>
              </a:ext>
            </a:extLst>
          </p:cNvPr>
          <p:cNvSpPr>
            <a:spLocks noGrp="1"/>
          </p:cNvSpPr>
          <p:nvPr>
            <p:ph type="dt" sz="half" idx="10"/>
          </p:nvPr>
        </p:nvSpPr>
        <p:spPr/>
        <p:txBody>
          <a:bodyPr/>
          <a:lstStyle/>
          <a:p>
            <a:fld id="{7758284D-A024-4C51-99A8-89500B804ADB}" type="datetime1">
              <a:rPr lang="en-US" smtClean="0"/>
              <a:t>12/10/2018</a:t>
            </a:fld>
            <a:endParaRPr lang="en-US"/>
          </a:p>
        </p:txBody>
      </p:sp>
      <p:sp>
        <p:nvSpPr>
          <p:cNvPr id="5" name="Footer Placeholder 4">
            <a:extLst>
              <a:ext uri="{FF2B5EF4-FFF2-40B4-BE49-F238E27FC236}">
                <a16:creationId xmlns:a16="http://schemas.microsoft.com/office/drawing/2014/main" id="{9704CBC5-D6D9-4CF0-AC78-F9D0F8F89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DFE0-B50C-4715-95AB-49A75AC662D9}"/>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40326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4AB-F8ED-4B18-8AF0-5CA8F1729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4CD77-7162-46E0-A212-D5AA24D115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37E2A-9BF2-4F27-A501-506149913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DB1A3-8542-4D83-A3B0-D4C1C1E29B00}"/>
              </a:ext>
            </a:extLst>
          </p:cNvPr>
          <p:cNvSpPr>
            <a:spLocks noGrp="1"/>
          </p:cNvSpPr>
          <p:nvPr>
            <p:ph type="dt" sz="half" idx="10"/>
          </p:nvPr>
        </p:nvSpPr>
        <p:spPr/>
        <p:txBody>
          <a:bodyPr/>
          <a:lstStyle/>
          <a:p>
            <a:fld id="{D8BDEBC0-8E8D-49F1-926F-F39DBD333253}" type="datetime1">
              <a:rPr lang="en-US" smtClean="0"/>
              <a:t>12/10/2018</a:t>
            </a:fld>
            <a:endParaRPr lang="en-US"/>
          </a:p>
        </p:txBody>
      </p:sp>
      <p:sp>
        <p:nvSpPr>
          <p:cNvPr id="6" name="Footer Placeholder 5">
            <a:extLst>
              <a:ext uri="{FF2B5EF4-FFF2-40B4-BE49-F238E27FC236}">
                <a16:creationId xmlns:a16="http://schemas.microsoft.com/office/drawing/2014/main" id="{DE91D7D4-4083-482A-BFF6-8B84A0F6C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5B514-55ED-4F2D-ACEC-EFD76FFEC0E5}"/>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67121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5A41-72F6-44AE-9647-50C108AB95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16A85-FEF6-4F67-9311-A5F5EC4D3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3BFF64-66F2-48B8-A4A6-AE294E6050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75C0F-58B1-44E3-A930-3D5E980CF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4FA8B-3193-4A78-8C19-02CB483180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4B50C-871B-433C-97FF-43BBA6C004BD}"/>
              </a:ext>
            </a:extLst>
          </p:cNvPr>
          <p:cNvSpPr>
            <a:spLocks noGrp="1"/>
          </p:cNvSpPr>
          <p:nvPr>
            <p:ph type="dt" sz="half" idx="10"/>
          </p:nvPr>
        </p:nvSpPr>
        <p:spPr/>
        <p:txBody>
          <a:bodyPr/>
          <a:lstStyle/>
          <a:p>
            <a:fld id="{E6E7B4FE-B414-4FC1-8D4A-B6B413586DC2}" type="datetime1">
              <a:rPr lang="en-US" smtClean="0"/>
              <a:t>12/10/2018</a:t>
            </a:fld>
            <a:endParaRPr lang="en-US"/>
          </a:p>
        </p:txBody>
      </p:sp>
      <p:sp>
        <p:nvSpPr>
          <p:cNvPr id="8" name="Footer Placeholder 7">
            <a:extLst>
              <a:ext uri="{FF2B5EF4-FFF2-40B4-BE49-F238E27FC236}">
                <a16:creationId xmlns:a16="http://schemas.microsoft.com/office/drawing/2014/main" id="{7B4B2B67-0523-4F20-A924-80AD82195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A6BC6-E879-4301-9E1D-E32ED5C0107D}"/>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2890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5A4F-CFE8-46D9-9889-6716A690D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9D990-022D-47AF-B077-53A342844EFB}"/>
              </a:ext>
            </a:extLst>
          </p:cNvPr>
          <p:cNvSpPr>
            <a:spLocks noGrp="1"/>
          </p:cNvSpPr>
          <p:nvPr>
            <p:ph type="dt" sz="half" idx="10"/>
          </p:nvPr>
        </p:nvSpPr>
        <p:spPr/>
        <p:txBody>
          <a:bodyPr/>
          <a:lstStyle/>
          <a:p>
            <a:fld id="{4F2798B6-E723-4389-97B4-C31F924EBC2D}" type="datetime1">
              <a:rPr lang="en-US" smtClean="0"/>
              <a:t>12/10/2018</a:t>
            </a:fld>
            <a:endParaRPr lang="en-US"/>
          </a:p>
        </p:txBody>
      </p:sp>
      <p:sp>
        <p:nvSpPr>
          <p:cNvPr id="4" name="Footer Placeholder 3">
            <a:extLst>
              <a:ext uri="{FF2B5EF4-FFF2-40B4-BE49-F238E27FC236}">
                <a16:creationId xmlns:a16="http://schemas.microsoft.com/office/drawing/2014/main" id="{77DC8619-8029-4502-81AF-3A0D95EF2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BC68F-317E-4CD6-82EB-9F4E872B161F}"/>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8344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348A1-C921-4024-A4FB-1BF12762189F}"/>
              </a:ext>
            </a:extLst>
          </p:cNvPr>
          <p:cNvSpPr>
            <a:spLocks noGrp="1"/>
          </p:cNvSpPr>
          <p:nvPr>
            <p:ph type="dt" sz="half" idx="10"/>
          </p:nvPr>
        </p:nvSpPr>
        <p:spPr/>
        <p:txBody>
          <a:bodyPr/>
          <a:lstStyle/>
          <a:p>
            <a:fld id="{F7C6AEF5-3845-456B-AA37-137A0989A95B}" type="datetime1">
              <a:rPr lang="en-US" smtClean="0"/>
              <a:t>12/10/2018</a:t>
            </a:fld>
            <a:endParaRPr lang="en-US"/>
          </a:p>
        </p:txBody>
      </p:sp>
      <p:sp>
        <p:nvSpPr>
          <p:cNvPr id="3" name="Footer Placeholder 2">
            <a:extLst>
              <a:ext uri="{FF2B5EF4-FFF2-40B4-BE49-F238E27FC236}">
                <a16:creationId xmlns:a16="http://schemas.microsoft.com/office/drawing/2014/main" id="{AB1A0978-EE80-4A9F-821B-57146B709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284E05-64BB-47CC-9572-742540B2A921}"/>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44248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743-FE3B-4406-9B87-CF4915AC0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55D415-A243-498A-9FB1-A96BD3D7A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77289-237C-46AC-A881-0E1E2FAE1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92D6A-7950-4C27-9848-22DE9C22ECC6}"/>
              </a:ext>
            </a:extLst>
          </p:cNvPr>
          <p:cNvSpPr>
            <a:spLocks noGrp="1"/>
          </p:cNvSpPr>
          <p:nvPr>
            <p:ph type="dt" sz="half" idx="10"/>
          </p:nvPr>
        </p:nvSpPr>
        <p:spPr/>
        <p:txBody>
          <a:bodyPr/>
          <a:lstStyle/>
          <a:p>
            <a:fld id="{D7A53A48-1948-4E73-8B89-83D5D9A633F1}" type="datetime1">
              <a:rPr lang="en-US" smtClean="0"/>
              <a:t>12/10/2018</a:t>
            </a:fld>
            <a:endParaRPr lang="en-US"/>
          </a:p>
        </p:txBody>
      </p:sp>
      <p:sp>
        <p:nvSpPr>
          <p:cNvPr id="6" name="Footer Placeholder 5">
            <a:extLst>
              <a:ext uri="{FF2B5EF4-FFF2-40B4-BE49-F238E27FC236}">
                <a16:creationId xmlns:a16="http://schemas.microsoft.com/office/drawing/2014/main" id="{8F237922-86A0-412C-9895-E7BE369A3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ABD36-71D9-468C-B345-C85041CA1F0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2217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B203-F45D-4A3D-9A6D-744BF99DF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057CD-3FE5-4414-9EEA-6A010BD25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66323-D658-44D6-9954-B62351B92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9BD03-AFB4-405A-A82E-59998E59E767}"/>
              </a:ext>
            </a:extLst>
          </p:cNvPr>
          <p:cNvSpPr>
            <a:spLocks noGrp="1"/>
          </p:cNvSpPr>
          <p:nvPr>
            <p:ph type="dt" sz="half" idx="10"/>
          </p:nvPr>
        </p:nvSpPr>
        <p:spPr/>
        <p:txBody>
          <a:bodyPr/>
          <a:lstStyle/>
          <a:p>
            <a:fld id="{41A1FA04-5C9B-43C6-9EE9-228DD20D0F96}" type="datetime1">
              <a:rPr lang="en-US" smtClean="0"/>
              <a:t>12/10/2018</a:t>
            </a:fld>
            <a:endParaRPr lang="en-US"/>
          </a:p>
        </p:txBody>
      </p:sp>
      <p:sp>
        <p:nvSpPr>
          <p:cNvPr id="6" name="Footer Placeholder 5">
            <a:extLst>
              <a:ext uri="{FF2B5EF4-FFF2-40B4-BE49-F238E27FC236}">
                <a16:creationId xmlns:a16="http://schemas.microsoft.com/office/drawing/2014/main" id="{E44F367B-CD9B-4FA1-9966-9A8D30B17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49B-4086-4C86-BF95-C7CDBE8CFB07}"/>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156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ACAE7-8739-44FE-A8D3-45E19EC12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D4F74-6931-4013-937F-91E051D32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930A8-9011-44CE-8252-B78B9974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31EF4-B17E-48E4-AED8-8A6D506C3695}" type="datetime1">
              <a:rPr lang="en-US" smtClean="0"/>
              <a:t>12/10/2018</a:t>
            </a:fld>
            <a:endParaRPr lang="en-US"/>
          </a:p>
        </p:txBody>
      </p:sp>
      <p:sp>
        <p:nvSpPr>
          <p:cNvPr id="5" name="Footer Placeholder 4">
            <a:extLst>
              <a:ext uri="{FF2B5EF4-FFF2-40B4-BE49-F238E27FC236}">
                <a16:creationId xmlns:a16="http://schemas.microsoft.com/office/drawing/2014/main" id="{27D3D3F8-1399-4D9C-9C93-93C6B7B33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17523-7C60-4005-BF80-0A8C655BC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6F01A-99B6-407D-AC36-D8F996900DD0}" type="slidenum">
              <a:rPr lang="en-US" smtClean="0"/>
              <a:t>‹#›</a:t>
            </a:fld>
            <a:endParaRPr lang="en-US"/>
          </a:p>
        </p:txBody>
      </p:sp>
    </p:spTree>
    <p:extLst>
      <p:ext uri="{BB962C8B-B14F-4D97-AF65-F5344CB8AC3E}">
        <p14:creationId xmlns:p14="http://schemas.microsoft.com/office/powerpoint/2010/main" val="134962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6.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7.jp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186906" y="-464349"/>
            <a:ext cx="12493925" cy="1582468"/>
          </a:xfrm>
        </p:spPr>
        <p:txBody>
          <a:bodyPr>
            <a:normAutofit/>
          </a:bodyPr>
          <a:lstStyle/>
          <a:p>
            <a:r>
              <a:rPr lang="en-US" b="1" dirty="0">
                <a:cs typeface="Calibri Light"/>
              </a:rPr>
              <a:t>THEATRE NORTHWEST </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3113160"/>
            <a:ext cx="9805358" cy="3644151"/>
          </a:xfrm>
        </p:spPr>
        <p:txBody>
          <a:bodyPr vert="horz" lIns="91440" tIns="45720" rIns="91440" bIns="45720" rtlCol="0" anchor="t">
            <a:normAutofit/>
          </a:bodyPr>
          <a:lstStyle/>
          <a:p>
            <a:pPr algn="l"/>
            <a:r>
              <a:rPr lang="en-US" sz="2800" b="1" dirty="0"/>
              <a:t>TEAM MEMBERS:</a:t>
            </a:r>
            <a:endParaRPr lang="en-US" sz="2800" b="1" dirty="0">
              <a:cs typeface="Calibri"/>
            </a:endParaRPr>
          </a:p>
          <a:p>
            <a:pPr marL="342900" indent="-342900" algn="l">
              <a:buFont typeface="Arial" panose="020B0604020202020204" pitchFamily="34" charset="0"/>
              <a:buChar char="•"/>
            </a:pPr>
            <a:r>
              <a:rPr lang="en-US" sz="2800" dirty="0">
                <a:cs typeface="Calibri"/>
              </a:rPr>
              <a:t>Supraja Kumbam</a:t>
            </a:r>
          </a:p>
          <a:p>
            <a:pPr marL="342900" indent="-342900" algn="l">
              <a:buFont typeface="Arial" panose="020B0604020202020204" pitchFamily="34" charset="0"/>
              <a:buChar char="•"/>
            </a:pPr>
            <a:r>
              <a:rPr lang="en-US" sz="2800" dirty="0">
                <a:cs typeface="Calibri"/>
              </a:rPr>
              <a:t>Keerthi Chiduruppa</a:t>
            </a:r>
          </a:p>
          <a:p>
            <a:pPr marL="342900" indent="-342900" algn="l">
              <a:buFont typeface="Arial" panose="020B0604020202020204" pitchFamily="34" charset="0"/>
              <a:buChar char="•"/>
            </a:pPr>
            <a:r>
              <a:rPr lang="en-US" sz="2800" dirty="0">
                <a:cs typeface="Calibri"/>
              </a:rPr>
              <a:t>Saivarun Illendula</a:t>
            </a:r>
          </a:p>
          <a:p>
            <a:pPr marL="342900" indent="-342900" algn="l">
              <a:buChar char="•"/>
            </a:pPr>
            <a:r>
              <a:rPr lang="en-US" sz="2800" dirty="0">
                <a:cs typeface="Calibri"/>
              </a:rPr>
              <a:t>Rahul Reddy Lankala</a:t>
            </a:r>
          </a:p>
          <a:p>
            <a:pPr marL="342900" indent="-342900" algn="l">
              <a:buChar char="•"/>
            </a:pPr>
            <a:r>
              <a:rPr lang="en-US" sz="2800" dirty="0">
                <a:cs typeface="Calibri"/>
              </a:rPr>
              <a:t>Ashwith Gundu </a:t>
            </a:r>
          </a:p>
          <a:p>
            <a:pPr marL="342900" indent="-342900" algn="l">
              <a:buChar char="•"/>
            </a:pPr>
            <a:r>
              <a:rPr lang="en-US" sz="2800" dirty="0">
                <a:cs typeface="Calibri"/>
              </a:rPr>
              <a:t>Santhosh Bonala</a:t>
            </a:r>
          </a:p>
        </p:txBody>
      </p:sp>
      <p:sp>
        <p:nvSpPr>
          <p:cNvPr id="5" name="TextBox 4">
            <a:extLst>
              <a:ext uri="{FF2B5EF4-FFF2-40B4-BE49-F238E27FC236}">
                <a16:creationId xmlns:a16="http://schemas.microsoft.com/office/drawing/2014/main" id="{F0D9F4AE-835F-4448-B5D2-C594E3C93546}"/>
              </a:ext>
            </a:extLst>
          </p:cNvPr>
          <p:cNvSpPr txBox="1"/>
          <p:nvPr/>
        </p:nvSpPr>
        <p:spPr>
          <a:xfrm>
            <a:off x="3387771" y="987630"/>
            <a:ext cx="5029199" cy="584775"/>
          </a:xfrm>
          <a:prstGeom prst="rect">
            <a:avLst/>
          </a:prstGeom>
          <a:noFill/>
        </p:spPr>
        <p:txBody>
          <a:bodyPr wrap="square" rtlCol="0">
            <a:spAutoFit/>
          </a:bodyPr>
          <a:lstStyle/>
          <a:p>
            <a:pPr algn="ctr"/>
            <a:r>
              <a:rPr lang="en-US" sz="3200" dirty="0"/>
              <a:t>Team Sparklers</a:t>
            </a:r>
          </a:p>
        </p:txBody>
      </p:sp>
      <p:sp>
        <p:nvSpPr>
          <p:cNvPr id="7" name="TextBox 6">
            <a:extLst>
              <a:ext uri="{FF2B5EF4-FFF2-40B4-BE49-F238E27FC236}">
                <a16:creationId xmlns:a16="http://schemas.microsoft.com/office/drawing/2014/main" id="{E77339CD-4523-4AB4-8315-8F069EB91940}"/>
              </a:ext>
            </a:extLst>
          </p:cNvPr>
          <p:cNvSpPr txBox="1"/>
          <p:nvPr/>
        </p:nvSpPr>
        <p:spPr>
          <a:xfrm>
            <a:off x="891396" y="1957048"/>
            <a:ext cx="4558748" cy="1231106"/>
          </a:xfrm>
          <a:prstGeom prst="rect">
            <a:avLst/>
          </a:prstGeom>
          <a:noFill/>
        </p:spPr>
        <p:txBody>
          <a:bodyPr wrap="square" rtlCol="0" anchor="t">
            <a:spAutoFit/>
          </a:bodyPr>
          <a:lstStyle/>
          <a:p>
            <a:r>
              <a:rPr lang="en-US" sz="2800" b="1" dirty="0"/>
              <a:t>CLIENT: </a:t>
            </a:r>
            <a:r>
              <a:rPr lang="en-US" sz="2800" dirty="0"/>
              <a:t>1. Dr. Patrick Immel</a:t>
            </a:r>
            <a:endParaRPr lang="en-US" sz="2800" dirty="0">
              <a:cs typeface="Calibri"/>
            </a:endParaRPr>
          </a:p>
          <a:p>
            <a:r>
              <a:rPr lang="en-US" sz="2800" dirty="0"/>
              <a:t>               2. Ms. Wendy Eloe</a:t>
            </a:r>
            <a:endParaRPr lang="en-US" sz="2800" dirty="0">
              <a:cs typeface="Calibri"/>
            </a:endParaRPr>
          </a:p>
          <a:p>
            <a:endParaRPr lang="en-US" b="1" dirty="0"/>
          </a:p>
        </p:txBody>
      </p:sp>
      <p:cxnSp>
        <p:nvCxnSpPr>
          <p:cNvPr id="6" name="Straight Arrow Connector 5">
            <a:extLst>
              <a:ext uri="{FF2B5EF4-FFF2-40B4-BE49-F238E27FC236}">
                <a16:creationId xmlns:a16="http://schemas.microsoft.com/office/drawing/2014/main" id="{D48DDAF1-BAF4-4A88-A4C3-1AAAF79883EC}"/>
              </a:ext>
            </a:extLst>
          </p:cNvPr>
          <p:cNvCxnSpPr/>
          <p:nvPr/>
        </p:nvCxnSpPr>
        <p:spPr>
          <a:xfrm>
            <a:off x="2619553" y="1023668"/>
            <a:ext cx="6852249" cy="8627"/>
          </a:xfrm>
          <a:prstGeom prst="straightConnector1">
            <a:avLst/>
          </a:prstGeom>
        </p:spPr>
        <p:style>
          <a:lnRef idx="1">
            <a:schemeClr val="dk1"/>
          </a:lnRef>
          <a:fillRef idx="0">
            <a:schemeClr val="dk1"/>
          </a:fillRef>
          <a:effectRef idx="0">
            <a:schemeClr val="dk1"/>
          </a:effectRef>
          <a:fontRef idx="minor">
            <a:schemeClr val="tx1"/>
          </a:fontRef>
        </p:style>
      </p:cxnSp>
      <p:pic>
        <p:nvPicPr>
          <p:cNvPr id="1026"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CD40B4EA-013B-47DA-8828-576DDA162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456" y="1622298"/>
            <a:ext cx="3451601" cy="473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6925172-1A71-454F-8B5F-F07A92DDF177}"/>
              </a:ext>
            </a:extLst>
          </p:cNvPr>
          <p:cNvSpPr/>
          <p:nvPr/>
        </p:nvSpPr>
        <p:spPr>
          <a:xfrm>
            <a:off x="-119332" y="-218552"/>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F36B3C94-90F0-4D5C-93FD-8255D3845ED4}"/>
              </a:ext>
            </a:extLst>
          </p:cNvPr>
          <p:cNvSpPr>
            <a:spLocks noGrp="1"/>
          </p:cNvSpPr>
          <p:nvPr>
            <p:ph type="title"/>
          </p:nvPr>
        </p:nvSpPr>
        <p:spPr>
          <a:xfrm>
            <a:off x="195980" y="-207557"/>
            <a:ext cx="10515600" cy="1325563"/>
          </a:xfrm>
        </p:spPr>
        <p:txBody>
          <a:bodyPr/>
          <a:lstStyle/>
          <a:p>
            <a:r>
              <a:rPr lang="en-US" b="1" dirty="0">
                <a:cs typeface="Calibri Light"/>
              </a:rPr>
              <a:t>Tools</a:t>
            </a:r>
            <a:endParaRPr lang="en-US" b="1" dirty="0"/>
          </a:p>
        </p:txBody>
      </p:sp>
      <p:sp>
        <p:nvSpPr>
          <p:cNvPr id="4" name="Slide Number Placeholder 3">
            <a:extLst>
              <a:ext uri="{FF2B5EF4-FFF2-40B4-BE49-F238E27FC236}">
                <a16:creationId xmlns:a16="http://schemas.microsoft.com/office/drawing/2014/main" id="{9669B109-2F2E-46EA-8A2A-FD1031E8E060}"/>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10</a:t>
            </a:fld>
            <a:endParaRPr lang="en-US" sz="2000"/>
          </a:p>
        </p:txBody>
      </p:sp>
      <p:pic>
        <p:nvPicPr>
          <p:cNvPr id="7" name="Picture 7" descr="A picture containing clipart&#10;&#10;Description generated with very high confidence">
            <a:extLst>
              <a:ext uri="{FF2B5EF4-FFF2-40B4-BE49-F238E27FC236}">
                <a16:creationId xmlns:a16="http://schemas.microsoft.com/office/drawing/2014/main" id="{694D841C-44B0-4E88-8247-BBC9D160E1C8}"/>
              </a:ext>
            </a:extLst>
          </p:cNvPr>
          <p:cNvPicPr>
            <a:picLocks noChangeAspect="1"/>
          </p:cNvPicPr>
          <p:nvPr/>
        </p:nvPicPr>
        <p:blipFill>
          <a:blip r:embed="rId3"/>
          <a:stretch>
            <a:fillRect/>
          </a:stretch>
        </p:blipFill>
        <p:spPr>
          <a:xfrm>
            <a:off x="960352" y="3719242"/>
            <a:ext cx="1543050" cy="1543050"/>
          </a:xfrm>
          <a:prstGeom prst="rect">
            <a:avLst/>
          </a:prstGeom>
        </p:spPr>
      </p:pic>
      <p:pic>
        <p:nvPicPr>
          <p:cNvPr id="11" name="Picture 11">
            <a:extLst>
              <a:ext uri="{FF2B5EF4-FFF2-40B4-BE49-F238E27FC236}">
                <a16:creationId xmlns:a16="http://schemas.microsoft.com/office/drawing/2014/main" id="{9AB19179-3C1B-4832-A9B6-67DDABA9B45D}"/>
              </a:ext>
            </a:extLst>
          </p:cNvPr>
          <p:cNvPicPr>
            <a:picLocks noChangeAspect="1"/>
          </p:cNvPicPr>
          <p:nvPr/>
        </p:nvPicPr>
        <p:blipFill>
          <a:blip r:embed="rId4"/>
          <a:stretch>
            <a:fillRect/>
          </a:stretch>
        </p:blipFill>
        <p:spPr>
          <a:xfrm>
            <a:off x="3126628" y="1218056"/>
            <a:ext cx="1885950" cy="1885950"/>
          </a:xfrm>
          <a:prstGeom prst="rect">
            <a:avLst/>
          </a:prstGeom>
        </p:spPr>
      </p:pic>
      <p:pic>
        <p:nvPicPr>
          <p:cNvPr id="13" name="Picture 13">
            <a:extLst>
              <a:ext uri="{FF2B5EF4-FFF2-40B4-BE49-F238E27FC236}">
                <a16:creationId xmlns:a16="http://schemas.microsoft.com/office/drawing/2014/main" id="{505BF57F-DD5F-4C79-B608-C20AB9D06917}"/>
              </a:ext>
            </a:extLst>
          </p:cNvPr>
          <p:cNvPicPr>
            <a:picLocks noChangeAspect="1"/>
          </p:cNvPicPr>
          <p:nvPr/>
        </p:nvPicPr>
        <p:blipFill>
          <a:blip r:embed="rId5"/>
          <a:stretch>
            <a:fillRect/>
          </a:stretch>
        </p:blipFill>
        <p:spPr>
          <a:xfrm>
            <a:off x="5453780" y="4185399"/>
            <a:ext cx="1514475" cy="1514475"/>
          </a:xfrm>
          <a:prstGeom prst="rect">
            <a:avLst/>
          </a:prstGeom>
        </p:spPr>
      </p:pic>
      <p:pic>
        <p:nvPicPr>
          <p:cNvPr id="15" name="Picture 15" descr="A close up of a sign&#10;&#10;Description generated with high confidence">
            <a:extLst>
              <a:ext uri="{FF2B5EF4-FFF2-40B4-BE49-F238E27FC236}">
                <a16:creationId xmlns:a16="http://schemas.microsoft.com/office/drawing/2014/main" id="{CF66A9A9-2815-41D4-87B2-234A6A48CCDA}"/>
              </a:ext>
            </a:extLst>
          </p:cNvPr>
          <p:cNvPicPr>
            <a:picLocks noChangeAspect="1"/>
          </p:cNvPicPr>
          <p:nvPr/>
        </p:nvPicPr>
        <p:blipFill>
          <a:blip r:embed="rId6"/>
          <a:stretch>
            <a:fillRect/>
          </a:stretch>
        </p:blipFill>
        <p:spPr>
          <a:xfrm>
            <a:off x="7301005" y="1218056"/>
            <a:ext cx="2190750" cy="2190750"/>
          </a:xfrm>
          <a:prstGeom prst="rect">
            <a:avLst/>
          </a:prstGeom>
        </p:spPr>
      </p:pic>
      <p:pic>
        <p:nvPicPr>
          <p:cNvPr id="17" name="Picture 17" descr="A picture containing clipart&#10;&#10;Description generated with high confidence">
            <a:extLst>
              <a:ext uri="{FF2B5EF4-FFF2-40B4-BE49-F238E27FC236}">
                <a16:creationId xmlns:a16="http://schemas.microsoft.com/office/drawing/2014/main" id="{525ED9C9-616C-411A-9EBF-F9F0870C1400}"/>
              </a:ext>
            </a:extLst>
          </p:cNvPr>
          <p:cNvPicPr>
            <a:picLocks noChangeAspect="1"/>
          </p:cNvPicPr>
          <p:nvPr/>
        </p:nvPicPr>
        <p:blipFill>
          <a:blip r:embed="rId7"/>
          <a:stretch>
            <a:fillRect/>
          </a:stretch>
        </p:blipFill>
        <p:spPr>
          <a:xfrm>
            <a:off x="9491755" y="4003540"/>
            <a:ext cx="2057400" cy="1143000"/>
          </a:xfrm>
          <a:prstGeom prst="rect">
            <a:avLst/>
          </a:prstGeom>
        </p:spPr>
      </p:pic>
      <p:sp>
        <p:nvSpPr>
          <p:cNvPr id="14" name="TextBox 13">
            <a:extLst>
              <a:ext uri="{FF2B5EF4-FFF2-40B4-BE49-F238E27FC236}">
                <a16:creationId xmlns:a16="http://schemas.microsoft.com/office/drawing/2014/main" id="{8EDC4CD3-C20C-4163-AED4-FB3FC0A90C0C}"/>
              </a:ext>
            </a:extLst>
          </p:cNvPr>
          <p:cNvSpPr txBox="1"/>
          <p:nvPr/>
        </p:nvSpPr>
        <p:spPr>
          <a:xfrm>
            <a:off x="381000" y="6370320"/>
            <a:ext cx="3409337" cy="369332"/>
          </a:xfrm>
          <a:prstGeom prst="rect">
            <a:avLst/>
          </a:prstGeom>
          <a:noFill/>
        </p:spPr>
        <p:txBody>
          <a:bodyPr wrap="square" rtlCol="0">
            <a:spAutoFit/>
          </a:bodyPr>
          <a:lstStyle/>
          <a:p>
            <a:pPr algn="ctr"/>
            <a:r>
              <a:rPr lang="en-US" dirty="0"/>
              <a:t>Saivarun Illendula</a:t>
            </a:r>
          </a:p>
        </p:txBody>
      </p:sp>
      <p:sp>
        <p:nvSpPr>
          <p:cNvPr id="3" name="TextBox 2">
            <a:extLst>
              <a:ext uri="{FF2B5EF4-FFF2-40B4-BE49-F238E27FC236}">
                <a16:creationId xmlns:a16="http://schemas.microsoft.com/office/drawing/2014/main" id="{1B6D7D5A-3F4D-4756-9577-945E32C7A360}"/>
              </a:ext>
            </a:extLst>
          </p:cNvPr>
          <p:cNvSpPr txBox="1"/>
          <p:nvPr/>
        </p:nvSpPr>
        <p:spPr>
          <a:xfrm>
            <a:off x="1229075" y="5428602"/>
            <a:ext cx="1701205" cy="461665"/>
          </a:xfrm>
          <a:prstGeom prst="rect">
            <a:avLst/>
          </a:prstGeom>
          <a:noFill/>
        </p:spPr>
        <p:txBody>
          <a:bodyPr wrap="square" rtlCol="0">
            <a:spAutoFit/>
          </a:bodyPr>
          <a:lstStyle/>
          <a:p>
            <a:r>
              <a:rPr lang="en-US" sz="2400" b="1" dirty="0"/>
              <a:t>GitHub</a:t>
            </a:r>
          </a:p>
        </p:txBody>
      </p:sp>
      <p:sp>
        <p:nvSpPr>
          <p:cNvPr id="5" name="TextBox 4">
            <a:extLst>
              <a:ext uri="{FF2B5EF4-FFF2-40B4-BE49-F238E27FC236}">
                <a16:creationId xmlns:a16="http://schemas.microsoft.com/office/drawing/2014/main" id="{43822E74-AB17-4C88-8FA8-66F890E0AACE}"/>
              </a:ext>
            </a:extLst>
          </p:cNvPr>
          <p:cNvSpPr txBox="1"/>
          <p:nvPr/>
        </p:nvSpPr>
        <p:spPr>
          <a:xfrm>
            <a:off x="3329259" y="3430739"/>
            <a:ext cx="1480687" cy="461665"/>
          </a:xfrm>
          <a:prstGeom prst="rect">
            <a:avLst/>
          </a:prstGeom>
          <a:noFill/>
        </p:spPr>
        <p:txBody>
          <a:bodyPr wrap="square" rtlCol="0">
            <a:spAutoFit/>
          </a:bodyPr>
          <a:lstStyle/>
          <a:p>
            <a:r>
              <a:rPr lang="en-US" sz="2400" b="1" dirty="0"/>
              <a:t>Postman</a:t>
            </a:r>
          </a:p>
        </p:txBody>
      </p:sp>
      <p:sp>
        <p:nvSpPr>
          <p:cNvPr id="6" name="TextBox 5">
            <a:extLst>
              <a:ext uri="{FF2B5EF4-FFF2-40B4-BE49-F238E27FC236}">
                <a16:creationId xmlns:a16="http://schemas.microsoft.com/office/drawing/2014/main" id="{B893D7BB-F861-498F-89DC-8370994F0CD0}"/>
              </a:ext>
            </a:extLst>
          </p:cNvPr>
          <p:cNvSpPr txBox="1"/>
          <p:nvPr/>
        </p:nvSpPr>
        <p:spPr>
          <a:xfrm>
            <a:off x="4866968" y="6047841"/>
            <a:ext cx="2808515" cy="461665"/>
          </a:xfrm>
          <a:prstGeom prst="rect">
            <a:avLst/>
          </a:prstGeom>
          <a:noFill/>
        </p:spPr>
        <p:txBody>
          <a:bodyPr wrap="square" rtlCol="0">
            <a:spAutoFit/>
          </a:bodyPr>
          <a:lstStyle/>
          <a:p>
            <a:r>
              <a:rPr lang="en-US" sz="2400" b="1" dirty="0"/>
              <a:t>MongoDB Compass</a:t>
            </a:r>
          </a:p>
        </p:txBody>
      </p:sp>
      <p:sp>
        <p:nvSpPr>
          <p:cNvPr id="8" name="TextBox 7">
            <a:extLst>
              <a:ext uri="{FF2B5EF4-FFF2-40B4-BE49-F238E27FC236}">
                <a16:creationId xmlns:a16="http://schemas.microsoft.com/office/drawing/2014/main" id="{645E10F0-B982-4E71-B717-AB04F0903B5E}"/>
              </a:ext>
            </a:extLst>
          </p:cNvPr>
          <p:cNvSpPr txBox="1"/>
          <p:nvPr/>
        </p:nvSpPr>
        <p:spPr>
          <a:xfrm>
            <a:off x="7155739" y="3430740"/>
            <a:ext cx="2686693" cy="461665"/>
          </a:xfrm>
          <a:prstGeom prst="rect">
            <a:avLst/>
          </a:prstGeom>
          <a:noFill/>
        </p:spPr>
        <p:txBody>
          <a:bodyPr wrap="square" rtlCol="0">
            <a:spAutoFit/>
          </a:bodyPr>
          <a:lstStyle/>
          <a:p>
            <a:r>
              <a:rPr lang="en-US" sz="2400" b="1" dirty="0"/>
              <a:t>Visual Studio Code</a:t>
            </a:r>
          </a:p>
        </p:txBody>
      </p:sp>
      <p:sp>
        <p:nvSpPr>
          <p:cNvPr id="10" name="TextBox 9">
            <a:extLst>
              <a:ext uri="{FF2B5EF4-FFF2-40B4-BE49-F238E27FC236}">
                <a16:creationId xmlns:a16="http://schemas.microsoft.com/office/drawing/2014/main" id="{EFB22DA6-C1D7-4D20-B22B-9C259060947E}"/>
              </a:ext>
            </a:extLst>
          </p:cNvPr>
          <p:cNvSpPr txBox="1"/>
          <p:nvPr/>
        </p:nvSpPr>
        <p:spPr>
          <a:xfrm>
            <a:off x="9687110" y="5289779"/>
            <a:ext cx="1862045" cy="461665"/>
          </a:xfrm>
          <a:prstGeom prst="rect">
            <a:avLst/>
          </a:prstGeom>
          <a:noFill/>
        </p:spPr>
        <p:txBody>
          <a:bodyPr wrap="square" rtlCol="0">
            <a:spAutoFit/>
          </a:bodyPr>
          <a:lstStyle/>
          <a:p>
            <a:r>
              <a:rPr lang="en-US" sz="2400" b="1" dirty="0"/>
              <a:t>TortoiseGit</a:t>
            </a:r>
          </a:p>
        </p:txBody>
      </p:sp>
      <p:pic>
        <p:nvPicPr>
          <p:cNvPr id="18"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45A8FA85-82D1-492C-9E7D-69D6E56E923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C47CB77-1C9D-4C28-95ED-3423D95B0F9D}"/>
              </a:ext>
            </a:extLst>
          </p:cNvPr>
          <p:cNvSpPr/>
          <p:nvPr/>
        </p:nvSpPr>
        <p:spPr>
          <a:xfrm>
            <a:off x="-119332" y="-218552"/>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pic>
        <p:nvPicPr>
          <p:cNvPr id="7" name="Picture 2" descr="Image result for mocha npm">
            <a:extLst>
              <a:ext uri="{FF2B5EF4-FFF2-40B4-BE49-F238E27FC236}">
                <a16:creationId xmlns:a16="http://schemas.microsoft.com/office/drawing/2014/main" id="{9241C0C8-E196-4B73-8642-1236E4919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424" y="2479633"/>
            <a:ext cx="2815322" cy="24669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hai npm image">
            <a:extLst>
              <a:ext uri="{FF2B5EF4-FFF2-40B4-BE49-F238E27FC236}">
                <a16:creationId xmlns:a16="http://schemas.microsoft.com/office/drawing/2014/main" id="{F8557C63-49A5-48E1-AE60-252D966255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525" y="2479633"/>
            <a:ext cx="2328691" cy="246693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Image result for karma testing">
            <a:extLst>
              <a:ext uri="{FF2B5EF4-FFF2-40B4-BE49-F238E27FC236}">
                <a16:creationId xmlns:a16="http://schemas.microsoft.com/office/drawing/2014/main" id="{3E92067E-F4C1-43B3-BAD2-D5556466A285}"/>
              </a:ext>
            </a:extLst>
          </p:cNvPr>
          <p:cNvSpPr>
            <a:spLocks noChangeAspect="1" noChangeArrowheads="1"/>
          </p:cNvSpPr>
          <p:nvPr/>
        </p:nvSpPr>
        <p:spPr bwMode="auto">
          <a:xfrm>
            <a:off x="5943599" y="3276599"/>
            <a:ext cx="3643745" cy="36437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288E1FF2-2057-4431-AAA3-035B30C66C70}"/>
              </a:ext>
            </a:extLst>
          </p:cNvPr>
          <p:cNvSpPr/>
          <p:nvPr/>
        </p:nvSpPr>
        <p:spPr>
          <a:xfrm>
            <a:off x="7765471" y="3045877"/>
            <a:ext cx="3643745" cy="1421113"/>
          </a:xfrm>
          <a:prstGeom prst="rect">
            <a:avLst/>
          </a:prstGeom>
          <a:blipFill dpi="0"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A0D488C-AA25-4495-BBB2-1484A914FAD0}"/>
              </a:ext>
            </a:extLst>
          </p:cNvPr>
          <p:cNvSpPr>
            <a:spLocks noGrp="1"/>
          </p:cNvSpPr>
          <p:nvPr/>
        </p:nvSpPr>
        <p:spPr>
          <a:xfrm>
            <a:off x="353285" y="-1432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cs typeface="Calibri Light"/>
              </a:rPr>
              <a:t>Testing Tools</a:t>
            </a:r>
            <a:endParaRPr lang="en-US" b="1" dirty="0"/>
          </a:p>
        </p:txBody>
      </p:sp>
      <p:pic>
        <p:nvPicPr>
          <p:cNvPr id="16"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DE556218-B352-400B-AC1C-553B5D391E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3">
            <a:extLst>
              <a:ext uri="{FF2B5EF4-FFF2-40B4-BE49-F238E27FC236}">
                <a16:creationId xmlns:a16="http://schemas.microsoft.com/office/drawing/2014/main" id="{D348ED71-217D-4E3E-8DF3-BD50303917A3}"/>
              </a:ext>
            </a:extLst>
          </p:cNvPr>
          <p:cNvSpPr txBox="1">
            <a:spLocks/>
          </p:cNvSpPr>
          <p:nvPr/>
        </p:nvSpPr>
        <p:spPr>
          <a:xfrm>
            <a:off x="8630823" y="63305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6F01A-99B6-407D-AC36-D8F996900DD0}" type="slidenum">
              <a:rPr lang="en-US" sz="2000" smtClean="0"/>
              <a:pPr/>
              <a:t>11</a:t>
            </a:fld>
            <a:endParaRPr lang="en-US" sz="2000"/>
          </a:p>
        </p:txBody>
      </p:sp>
      <p:sp>
        <p:nvSpPr>
          <p:cNvPr id="18" name="TextBox 17">
            <a:extLst>
              <a:ext uri="{FF2B5EF4-FFF2-40B4-BE49-F238E27FC236}">
                <a16:creationId xmlns:a16="http://schemas.microsoft.com/office/drawing/2014/main" id="{6AB49453-D28B-4891-96CB-B9D5C872A9FE}"/>
              </a:ext>
            </a:extLst>
          </p:cNvPr>
          <p:cNvSpPr txBox="1"/>
          <p:nvPr/>
        </p:nvSpPr>
        <p:spPr>
          <a:xfrm>
            <a:off x="364368" y="6488668"/>
            <a:ext cx="3409337" cy="369332"/>
          </a:xfrm>
          <a:prstGeom prst="rect">
            <a:avLst/>
          </a:prstGeom>
          <a:noFill/>
        </p:spPr>
        <p:txBody>
          <a:bodyPr wrap="square" rtlCol="0">
            <a:spAutoFit/>
          </a:bodyPr>
          <a:lstStyle/>
          <a:p>
            <a:pPr algn="ctr"/>
            <a:r>
              <a:rPr lang="en-US" dirty="0"/>
              <a:t>Saivarun Illendula</a:t>
            </a:r>
          </a:p>
        </p:txBody>
      </p:sp>
    </p:spTree>
    <p:extLst>
      <p:ext uri="{BB962C8B-B14F-4D97-AF65-F5344CB8AC3E}">
        <p14:creationId xmlns:p14="http://schemas.microsoft.com/office/powerpoint/2010/main" val="245469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37F905-996C-4FE9-A784-431559E33183}"/>
              </a:ext>
            </a:extLst>
          </p:cNvPr>
          <p:cNvSpPr>
            <a:spLocks noGrp="1"/>
          </p:cNvSpPr>
          <p:nvPr>
            <p:ph type="sldNum" sz="quarter" idx="12"/>
          </p:nvPr>
        </p:nvSpPr>
        <p:spPr/>
        <p:txBody>
          <a:bodyPr/>
          <a:lstStyle/>
          <a:p>
            <a:fld id="{E646F01A-99B6-407D-AC36-D8F996900DD0}" type="slidenum">
              <a:rPr lang="en-US" smtClean="0"/>
              <a:t>12</a:t>
            </a:fld>
            <a:endParaRPr lang="en-US"/>
          </a:p>
        </p:txBody>
      </p:sp>
      <p:grpSp>
        <p:nvGrpSpPr>
          <p:cNvPr id="13" name="Group 12">
            <a:extLst>
              <a:ext uri="{FF2B5EF4-FFF2-40B4-BE49-F238E27FC236}">
                <a16:creationId xmlns:a16="http://schemas.microsoft.com/office/drawing/2014/main" id="{31C7F49F-5433-4E91-A34E-3135063F34FD}"/>
              </a:ext>
            </a:extLst>
          </p:cNvPr>
          <p:cNvGrpSpPr/>
          <p:nvPr/>
        </p:nvGrpSpPr>
        <p:grpSpPr>
          <a:xfrm>
            <a:off x="-119332" y="-143246"/>
            <a:ext cx="12430663" cy="7145562"/>
            <a:chOff x="-119332" y="-218552"/>
            <a:chExt cx="12430663" cy="7145562"/>
          </a:xfrm>
        </p:grpSpPr>
        <p:sp>
          <p:nvSpPr>
            <p:cNvPr id="7" name="Rectangle 6">
              <a:extLst>
                <a:ext uri="{FF2B5EF4-FFF2-40B4-BE49-F238E27FC236}">
                  <a16:creationId xmlns:a16="http://schemas.microsoft.com/office/drawing/2014/main" id="{674C0C52-1D05-495A-B5DB-5BF018AB586C}"/>
                </a:ext>
              </a:extLst>
            </p:cNvPr>
            <p:cNvSpPr/>
            <p:nvPr/>
          </p:nvSpPr>
          <p:spPr>
            <a:xfrm>
              <a:off x="6096000" y="2875"/>
              <a:ext cx="6093123" cy="6924135"/>
            </a:xfrm>
            <a:prstGeom prst="rect">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834FE77-22B9-484D-BA39-B3CA694C3456}"/>
                </a:ext>
              </a:extLst>
            </p:cNvPr>
            <p:cNvSpPr/>
            <p:nvPr/>
          </p:nvSpPr>
          <p:spPr>
            <a:xfrm>
              <a:off x="2875" y="2875"/>
              <a:ext cx="6093123" cy="6924135"/>
            </a:xfrm>
            <a:prstGeom prst="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DA7FF8F-2014-4B25-BF31-41AF46BF3AD4}"/>
                </a:ext>
              </a:extLst>
            </p:cNvPr>
            <p:cNvSpPr/>
            <p:nvPr/>
          </p:nvSpPr>
          <p:spPr>
            <a:xfrm>
              <a:off x="-119332" y="-218552"/>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grpSp>
      <p:sp>
        <p:nvSpPr>
          <p:cNvPr id="6" name="Title 1">
            <a:extLst>
              <a:ext uri="{FF2B5EF4-FFF2-40B4-BE49-F238E27FC236}">
                <a16:creationId xmlns:a16="http://schemas.microsoft.com/office/drawing/2014/main" id="{65002C8C-547E-4AEB-B99E-99A2B355A6AE}"/>
              </a:ext>
            </a:extLst>
          </p:cNvPr>
          <p:cNvSpPr>
            <a:spLocks noGrp="1"/>
          </p:cNvSpPr>
          <p:nvPr/>
        </p:nvSpPr>
        <p:spPr>
          <a:xfrm>
            <a:off x="353285" y="-1432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cs typeface="Calibri Light"/>
              </a:rPr>
              <a:t>Integration of Testing Tools</a:t>
            </a:r>
            <a:endParaRPr lang="en-US" b="1" dirty="0"/>
          </a:p>
        </p:txBody>
      </p:sp>
      <p:sp>
        <p:nvSpPr>
          <p:cNvPr id="9" name="TextBox 8">
            <a:extLst>
              <a:ext uri="{FF2B5EF4-FFF2-40B4-BE49-F238E27FC236}">
                <a16:creationId xmlns:a16="http://schemas.microsoft.com/office/drawing/2014/main" id="{61333A61-41E2-495F-BA93-DE09F0A7F655}"/>
              </a:ext>
            </a:extLst>
          </p:cNvPr>
          <p:cNvSpPr txBox="1"/>
          <p:nvPr/>
        </p:nvSpPr>
        <p:spPr>
          <a:xfrm>
            <a:off x="2234628" y="5737296"/>
            <a:ext cx="2201933" cy="461665"/>
          </a:xfrm>
          <a:prstGeom prst="rect">
            <a:avLst/>
          </a:prstGeom>
          <a:noFill/>
        </p:spPr>
        <p:txBody>
          <a:bodyPr wrap="square" rtlCol="0">
            <a:spAutoFit/>
          </a:bodyPr>
          <a:lstStyle/>
          <a:p>
            <a:r>
              <a:rPr lang="en-US" sz="2400" b="1" dirty="0"/>
              <a:t>BACK-END</a:t>
            </a:r>
          </a:p>
        </p:txBody>
      </p:sp>
      <p:sp>
        <p:nvSpPr>
          <p:cNvPr id="10" name="TextBox 9">
            <a:extLst>
              <a:ext uri="{FF2B5EF4-FFF2-40B4-BE49-F238E27FC236}">
                <a16:creationId xmlns:a16="http://schemas.microsoft.com/office/drawing/2014/main" id="{96FBBCE9-B7E2-4BFE-B8E1-0E0237CDDB2C}"/>
              </a:ext>
            </a:extLst>
          </p:cNvPr>
          <p:cNvSpPr txBox="1"/>
          <p:nvPr/>
        </p:nvSpPr>
        <p:spPr>
          <a:xfrm>
            <a:off x="8688718" y="5780689"/>
            <a:ext cx="2111873" cy="461665"/>
          </a:xfrm>
          <a:prstGeom prst="rect">
            <a:avLst/>
          </a:prstGeom>
          <a:noFill/>
        </p:spPr>
        <p:txBody>
          <a:bodyPr wrap="square" rtlCol="0">
            <a:spAutoFit/>
          </a:bodyPr>
          <a:lstStyle/>
          <a:p>
            <a:r>
              <a:rPr lang="en-US" sz="2400" b="1" dirty="0"/>
              <a:t>FRONT-END</a:t>
            </a:r>
          </a:p>
        </p:txBody>
      </p:sp>
      <p:pic>
        <p:nvPicPr>
          <p:cNvPr id="2050" name="Picture 2" descr="Image result for nodejs">
            <a:extLst>
              <a:ext uri="{FF2B5EF4-FFF2-40B4-BE49-F238E27FC236}">
                <a16:creationId xmlns:a16="http://schemas.microsoft.com/office/drawing/2014/main" id="{B51FC1AC-DBED-4A66-BDAF-6EDF83360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204" y="2924165"/>
            <a:ext cx="2614554" cy="1599161"/>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D49A0FA9-6DC4-4B91-B091-AB711A07A781}"/>
              </a:ext>
            </a:extLst>
          </p:cNvPr>
          <p:cNvGrpSpPr/>
          <p:nvPr/>
        </p:nvGrpSpPr>
        <p:grpSpPr>
          <a:xfrm>
            <a:off x="353285" y="1285333"/>
            <a:ext cx="5303549" cy="4389656"/>
            <a:chOff x="353285" y="1285333"/>
            <a:chExt cx="5303549" cy="4389656"/>
          </a:xfrm>
        </p:grpSpPr>
        <p:pic>
          <p:nvPicPr>
            <p:cNvPr id="15" name="Picture 2" descr="Image result for mocha npm">
              <a:extLst>
                <a:ext uri="{FF2B5EF4-FFF2-40B4-BE49-F238E27FC236}">
                  <a16:creationId xmlns:a16="http://schemas.microsoft.com/office/drawing/2014/main" id="{8609C45E-FAE4-44D5-9A22-3A95E17CA2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85" y="1300728"/>
              <a:ext cx="1530933" cy="15309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chai npm image">
              <a:extLst>
                <a:ext uri="{FF2B5EF4-FFF2-40B4-BE49-F238E27FC236}">
                  <a16:creationId xmlns:a16="http://schemas.microsoft.com/office/drawing/2014/main" id="{94D14E8C-54A4-43D9-B65A-693045B073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8758" y="1285333"/>
              <a:ext cx="1328076" cy="14932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9038B0-92FA-471A-9F15-67ADCDCF9022}"/>
                </a:ext>
              </a:extLst>
            </p:cNvPr>
            <p:cNvSpPr txBox="1"/>
            <p:nvPr/>
          </p:nvSpPr>
          <p:spPr>
            <a:xfrm>
              <a:off x="1222686" y="5028658"/>
              <a:ext cx="3653499" cy="646331"/>
            </a:xfrm>
            <a:prstGeom prst="rect">
              <a:avLst/>
            </a:prstGeom>
            <a:noFill/>
          </p:spPr>
          <p:txBody>
            <a:bodyPr wrap="square" rtlCol="0">
              <a:spAutoFit/>
            </a:bodyPr>
            <a:lstStyle/>
            <a:p>
              <a:r>
                <a:rPr lang="en-US" sz="3600" dirty="0">
                  <a:solidFill>
                    <a:schemeClr val="tx1">
                      <a:lumMod val="65000"/>
                      <a:lumOff val="35000"/>
                    </a:schemeClr>
                  </a:solidFill>
                </a:rPr>
                <a:t>Mocha</a:t>
              </a:r>
              <a:r>
                <a:rPr lang="en-US" sz="2400" dirty="0">
                  <a:solidFill>
                    <a:schemeClr val="tx1">
                      <a:lumMod val="65000"/>
                      <a:lumOff val="35000"/>
                    </a:schemeClr>
                  </a:solidFill>
                </a:rPr>
                <a:t> </a:t>
              </a:r>
              <a:r>
                <a:rPr lang="en-US" sz="3600" dirty="0">
                  <a:solidFill>
                    <a:schemeClr val="tx1">
                      <a:lumMod val="65000"/>
                      <a:lumOff val="35000"/>
                    </a:schemeClr>
                  </a:solidFill>
                </a:rPr>
                <a:t>Awesome</a:t>
              </a:r>
            </a:p>
          </p:txBody>
        </p:sp>
        <p:cxnSp>
          <p:nvCxnSpPr>
            <p:cNvPr id="20" name="Straight Arrow Connector 19">
              <a:extLst>
                <a:ext uri="{FF2B5EF4-FFF2-40B4-BE49-F238E27FC236}">
                  <a16:creationId xmlns:a16="http://schemas.microsoft.com/office/drawing/2014/main" id="{C574DF37-9F08-4457-9409-96C750ADD549}"/>
                </a:ext>
              </a:extLst>
            </p:cNvPr>
            <p:cNvCxnSpPr>
              <a:cxnSpLocks/>
            </p:cNvCxnSpPr>
            <p:nvPr/>
          </p:nvCxnSpPr>
          <p:spPr>
            <a:xfrm>
              <a:off x="1468286" y="2767581"/>
              <a:ext cx="415932" cy="38660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FCC88B-00B4-44EA-9CA5-853E25407456}"/>
                </a:ext>
              </a:extLst>
            </p:cNvPr>
            <p:cNvCxnSpPr>
              <a:cxnSpLocks/>
            </p:cNvCxnSpPr>
            <p:nvPr/>
          </p:nvCxnSpPr>
          <p:spPr>
            <a:xfrm flipH="1">
              <a:off x="4034779" y="2657236"/>
              <a:ext cx="401782" cy="41330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6464FD-FC2F-41B2-A429-E5566DAF5645}"/>
                </a:ext>
              </a:extLst>
            </p:cNvPr>
            <p:cNvCxnSpPr>
              <a:cxnSpLocks/>
            </p:cNvCxnSpPr>
            <p:nvPr/>
          </p:nvCxnSpPr>
          <p:spPr>
            <a:xfrm>
              <a:off x="3021481" y="4628344"/>
              <a:ext cx="0" cy="58264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A41883F-2A48-4485-9CA9-D807AA9A04B9}"/>
              </a:ext>
            </a:extLst>
          </p:cNvPr>
          <p:cNvGrpSpPr/>
          <p:nvPr/>
        </p:nvGrpSpPr>
        <p:grpSpPr>
          <a:xfrm>
            <a:off x="8764918" y="2872862"/>
            <a:ext cx="1217282" cy="1566525"/>
            <a:chOff x="8702567" y="3069153"/>
            <a:chExt cx="1217282" cy="1566525"/>
          </a:xfrm>
        </p:grpSpPr>
        <p:pic>
          <p:nvPicPr>
            <p:cNvPr id="2052" name="Picture 4" descr="Image result for vuejs transparent wrapper">
              <a:extLst>
                <a:ext uri="{FF2B5EF4-FFF2-40B4-BE49-F238E27FC236}">
                  <a16:creationId xmlns:a16="http://schemas.microsoft.com/office/drawing/2014/main" id="{63666E0A-FDAC-4753-9BE0-2A182F8DFD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2567" y="3069153"/>
              <a:ext cx="1217282" cy="121728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CA7AFD9-B86C-4FF2-8BAD-962029DD5B1E}"/>
                </a:ext>
              </a:extLst>
            </p:cNvPr>
            <p:cNvSpPr txBox="1"/>
            <p:nvPr/>
          </p:nvSpPr>
          <p:spPr>
            <a:xfrm>
              <a:off x="8882671" y="4174013"/>
              <a:ext cx="1037178" cy="461665"/>
            </a:xfrm>
            <a:prstGeom prst="rect">
              <a:avLst/>
            </a:prstGeom>
            <a:noFill/>
          </p:spPr>
          <p:txBody>
            <a:bodyPr wrap="square" rtlCol="0">
              <a:spAutoFit/>
            </a:bodyPr>
            <a:lstStyle/>
            <a:p>
              <a:r>
                <a:rPr lang="en-US" sz="2400" dirty="0"/>
                <a:t>Vue.js</a:t>
              </a:r>
            </a:p>
          </p:txBody>
        </p:sp>
      </p:grpSp>
      <p:grpSp>
        <p:nvGrpSpPr>
          <p:cNvPr id="2048" name="Group 2047">
            <a:extLst>
              <a:ext uri="{FF2B5EF4-FFF2-40B4-BE49-F238E27FC236}">
                <a16:creationId xmlns:a16="http://schemas.microsoft.com/office/drawing/2014/main" id="{6D99C277-49D1-4EDB-99FD-5B01B03E7196}"/>
              </a:ext>
            </a:extLst>
          </p:cNvPr>
          <p:cNvGrpSpPr/>
          <p:nvPr/>
        </p:nvGrpSpPr>
        <p:grpSpPr>
          <a:xfrm>
            <a:off x="6329402" y="1109362"/>
            <a:ext cx="6526021" cy="4111618"/>
            <a:chOff x="6329402" y="1109362"/>
            <a:chExt cx="6526021" cy="4111618"/>
          </a:xfrm>
        </p:grpSpPr>
        <p:cxnSp>
          <p:nvCxnSpPr>
            <p:cNvPr id="31" name="Straight Arrow Connector 30">
              <a:extLst>
                <a:ext uri="{FF2B5EF4-FFF2-40B4-BE49-F238E27FC236}">
                  <a16:creationId xmlns:a16="http://schemas.microsoft.com/office/drawing/2014/main" id="{CF3544B3-E97D-4AC3-A004-E2D47B1E4612}"/>
                </a:ext>
              </a:extLst>
            </p:cNvPr>
            <p:cNvCxnSpPr>
              <a:cxnSpLocks/>
            </p:cNvCxnSpPr>
            <p:nvPr/>
          </p:nvCxnSpPr>
          <p:spPr>
            <a:xfrm flipH="1">
              <a:off x="10184955" y="2395933"/>
              <a:ext cx="401782" cy="41330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60FA55-1B9A-43E8-ADD9-0F53CA799789}"/>
                </a:ext>
              </a:extLst>
            </p:cNvPr>
            <p:cNvCxnSpPr>
              <a:cxnSpLocks/>
            </p:cNvCxnSpPr>
            <p:nvPr/>
          </p:nvCxnSpPr>
          <p:spPr>
            <a:xfrm flipH="1">
              <a:off x="8162244" y="3977722"/>
              <a:ext cx="401782" cy="41330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3319185-5649-4C7B-A909-4B74606040DD}"/>
                </a:ext>
              </a:extLst>
            </p:cNvPr>
            <p:cNvCxnSpPr>
              <a:cxnSpLocks/>
            </p:cNvCxnSpPr>
            <p:nvPr/>
          </p:nvCxnSpPr>
          <p:spPr>
            <a:xfrm>
              <a:off x="8038593" y="2391957"/>
              <a:ext cx="415932" cy="38660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376ED7-C725-433C-B965-498210B25851}"/>
                </a:ext>
              </a:extLst>
            </p:cNvPr>
            <p:cNvCxnSpPr>
              <a:cxnSpLocks/>
            </p:cNvCxnSpPr>
            <p:nvPr/>
          </p:nvCxnSpPr>
          <p:spPr>
            <a:xfrm>
              <a:off x="10170805" y="4045431"/>
              <a:ext cx="415932" cy="38660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Picture 2" descr="Image result for mocha npm">
              <a:extLst>
                <a:ext uri="{FF2B5EF4-FFF2-40B4-BE49-F238E27FC236}">
                  <a16:creationId xmlns:a16="http://schemas.microsoft.com/office/drawing/2014/main" id="{1435875F-70F2-440E-B461-2C6430A77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7658" y="1247625"/>
              <a:ext cx="1530933" cy="153093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Image result for chai npm image">
              <a:extLst>
                <a:ext uri="{FF2B5EF4-FFF2-40B4-BE49-F238E27FC236}">
                  <a16:creationId xmlns:a16="http://schemas.microsoft.com/office/drawing/2014/main" id="{40E10198-ABC5-4A47-9208-3E2776F9BC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7464" y="1109362"/>
              <a:ext cx="1328076" cy="1493225"/>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B676D4A6-9C32-4F02-9DD0-72BC5CB56B5A}"/>
                </a:ext>
              </a:extLst>
            </p:cNvPr>
            <p:cNvSpPr/>
            <p:nvPr/>
          </p:nvSpPr>
          <p:spPr>
            <a:xfrm>
              <a:off x="6329402" y="4638333"/>
              <a:ext cx="2435516" cy="582647"/>
            </a:xfrm>
            <a:prstGeom prst="rect">
              <a:avLst/>
            </a:prstGeom>
            <a:blipFill dpi="0"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36A5C37-FAF7-4808-AE4A-3D229D4FC894}"/>
                </a:ext>
              </a:extLst>
            </p:cNvPr>
            <p:cNvSpPr txBox="1"/>
            <p:nvPr/>
          </p:nvSpPr>
          <p:spPr>
            <a:xfrm>
              <a:off x="10184955" y="4557798"/>
              <a:ext cx="2670468" cy="646331"/>
            </a:xfrm>
            <a:prstGeom prst="rect">
              <a:avLst/>
            </a:prstGeom>
            <a:noFill/>
          </p:spPr>
          <p:txBody>
            <a:bodyPr wrap="square" rtlCol="0">
              <a:spAutoFit/>
            </a:bodyPr>
            <a:lstStyle/>
            <a:p>
              <a:r>
                <a:rPr lang="en-US" sz="3600" dirty="0">
                  <a:solidFill>
                    <a:schemeClr val="tx1">
                      <a:lumMod val="65000"/>
                      <a:lumOff val="35000"/>
                    </a:schemeClr>
                  </a:solidFill>
                </a:rPr>
                <a:t>Vue Utils</a:t>
              </a:r>
            </a:p>
          </p:txBody>
        </p:sp>
      </p:grpSp>
      <p:sp>
        <p:nvSpPr>
          <p:cNvPr id="43" name="Slide Number Placeholder 3">
            <a:extLst>
              <a:ext uri="{FF2B5EF4-FFF2-40B4-BE49-F238E27FC236}">
                <a16:creationId xmlns:a16="http://schemas.microsoft.com/office/drawing/2014/main" id="{A6DC51A6-0925-4CC0-809C-997FE9427D21}"/>
              </a:ext>
            </a:extLst>
          </p:cNvPr>
          <p:cNvSpPr txBox="1">
            <a:spLocks/>
          </p:cNvSpPr>
          <p:nvPr/>
        </p:nvSpPr>
        <p:spPr>
          <a:xfrm>
            <a:off x="8764918" y="63732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6F01A-99B6-407D-AC36-D8F996900DD0}" type="slidenum">
              <a:rPr lang="en-US" sz="2000" smtClean="0"/>
              <a:pPr/>
              <a:t>12</a:t>
            </a:fld>
            <a:endParaRPr lang="en-US" sz="2000" dirty="0"/>
          </a:p>
        </p:txBody>
      </p:sp>
      <p:sp>
        <p:nvSpPr>
          <p:cNvPr id="33" name="TextBox 32">
            <a:extLst>
              <a:ext uri="{FF2B5EF4-FFF2-40B4-BE49-F238E27FC236}">
                <a16:creationId xmlns:a16="http://schemas.microsoft.com/office/drawing/2014/main" id="{4A546E75-DB34-4CDB-9766-5F4E8DA7690F}"/>
              </a:ext>
            </a:extLst>
          </p:cNvPr>
          <p:cNvSpPr txBox="1"/>
          <p:nvPr/>
        </p:nvSpPr>
        <p:spPr>
          <a:xfrm>
            <a:off x="103045" y="6522666"/>
            <a:ext cx="3409337" cy="369332"/>
          </a:xfrm>
          <a:prstGeom prst="rect">
            <a:avLst/>
          </a:prstGeom>
          <a:noFill/>
        </p:spPr>
        <p:txBody>
          <a:bodyPr wrap="square" rtlCol="0">
            <a:spAutoFit/>
          </a:bodyPr>
          <a:lstStyle/>
          <a:p>
            <a:pPr algn="ctr"/>
            <a:r>
              <a:rPr lang="en-US" dirty="0"/>
              <a:t>Saivarun Illendula</a:t>
            </a:r>
          </a:p>
        </p:txBody>
      </p:sp>
    </p:spTree>
    <p:extLst>
      <p:ext uri="{BB962C8B-B14F-4D97-AF65-F5344CB8AC3E}">
        <p14:creationId xmlns:p14="http://schemas.microsoft.com/office/powerpoint/2010/main" val="360926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6B8B0-1CBE-41CA-81B1-B8F1619DD1A2}"/>
              </a:ext>
            </a:extLst>
          </p:cNvPr>
          <p:cNvSpPr/>
          <p:nvPr/>
        </p:nvSpPr>
        <p:spPr>
          <a:xfrm>
            <a:off x="6659591" y="2875"/>
            <a:ext cx="5529532" cy="6924135"/>
          </a:xfrm>
          <a:prstGeom prst="rect">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C7556C5-A1D8-454B-A961-2BB38C9ACE81}"/>
              </a:ext>
            </a:extLst>
          </p:cNvPr>
          <p:cNvSpPr/>
          <p:nvPr/>
        </p:nvSpPr>
        <p:spPr>
          <a:xfrm>
            <a:off x="2875" y="2875"/>
            <a:ext cx="6650965" cy="6924135"/>
          </a:xfrm>
          <a:prstGeom prst="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DE45-B2BA-450D-A51E-BC9696041D07}"/>
              </a:ext>
            </a:extLst>
          </p:cNvPr>
          <p:cNvSpPr>
            <a:spLocks noGrp="1"/>
          </p:cNvSpPr>
          <p:nvPr>
            <p:ph idx="1"/>
          </p:nvPr>
        </p:nvSpPr>
        <p:spPr>
          <a:xfrm>
            <a:off x="751936" y="1325217"/>
            <a:ext cx="10770704" cy="5247861"/>
          </a:xfrm>
        </p:spPr>
        <p:txBody>
          <a:bodyPr vert="horz" lIns="91440" tIns="45720" rIns="91440" bIns="45720" rtlCol="0" anchor="t">
            <a:normAutofit/>
          </a:bodyPr>
          <a:lstStyle/>
          <a:p>
            <a:pPr marL="0" indent="0">
              <a:buNone/>
            </a:pPr>
            <a:r>
              <a:rPr lang="en-US" sz="3200" b="1" dirty="0"/>
              <a:t> Admin</a:t>
            </a:r>
          </a:p>
          <a:p>
            <a:pPr lvl="1"/>
            <a:r>
              <a:rPr lang="en-US" sz="3200" dirty="0"/>
              <a:t>Edit Show Feature </a:t>
            </a:r>
          </a:p>
          <a:p>
            <a:pPr lvl="1"/>
            <a:r>
              <a:rPr lang="en-US" sz="3200" dirty="0"/>
              <a:t>Reserve Tickets Feature </a:t>
            </a:r>
          </a:p>
          <a:p>
            <a:pPr lvl="1"/>
            <a:r>
              <a:rPr lang="en-US" sz="3200" dirty="0"/>
              <a:t>Duplicate Show Feature </a:t>
            </a:r>
          </a:p>
          <a:p>
            <a:pPr lvl="1"/>
            <a:r>
              <a:rPr lang="en-US" sz="3200" dirty="0"/>
              <a:t>Multiple Dates for a Show </a:t>
            </a:r>
          </a:p>
          <a:p>
            <a:pPr lvl="1"/>
            <a:r>
              <a:rPr lang="en-US" sz="3200" dirty="0"/>
              <a:t>Custom Ticket Criteria Feature</a:t>
            </a:r>
          </a:p>
          <a:p>
            <a:pPr lvl="1"/>
            <a:r>
              <a:rPr lang="en-US" sz="3200" dirty="0"/>
              <a:t>Announcement Email Feature</a:t>
            </a:r>
          </a:p>
          <a:p>
            <a:pPr lvl="1"/>
            <a:r>
              <a:rPr lang="en-US" sz="3200" dirty="0"/>
              <a:t>Publish and Unpublish a show</a:t>
            </a:r>
          </a:p>
          <a:p>
            <a:pPr lvl="1"/>
            <a:r>
              <a:rPr lang="en-US" sz="3200" dirty="0"/>
              <a:t>Search Functionality</a:t>
            </a:r>
          </a:p>
          <a:p>
            <a:pPr lvl="1"/>
            <a:r>
              <a:rPr lang="en-US" sz="3200" dirty="0"/>
              <a:t>Edit and Delete Admin Feature</a:t>
            </a:r>
          </a:p>
          <a:p>
            <a:pPr lvl="1"/>
            <a:endParaRPr lang="en-US" sz="3200" dirty="0"/>
          </a:p>
          <a:p>
            <a:pPr lvl="1"/>
            <a:endParaRPr lang="en-US" sz="3200" dirty="0"/>
          </a:p>
          <a:p>
            <a:pPr lvl="1"/>
            <a:endParaRPr lang="en-US" sz="3200" dirty="0"/>
          </a:p>
          <a:p>
            <a:pPr lvl="1"/>
            <a:endParaRPr lang="en-US" sz="3200" dirty="0"/>
          </a:p>
          <a:p>
            <a:pPr lvl="1"/>
            <a:endParaRPr lang="en-US" sz="3200" dirty="0"/>
          </a:p>
        </p:txBody>
      </p:sp>
      <p:sp>
        <p:nvSpPr>
          <p:cNvPr id="6" name="TextBox 5">
            <a:extLst>
              <a:ext uri="{FF2B5EF4-FFF2-40B4-BE49-F238E27FC236}">
                <a16:creationId xmlns:a16="http://schemas.microsoft.com/office/drawing/2014/main" id="{27D7C2C0-F43A-4485-83D4-13282A04446C}"/>
              </a:ext>
            </a:extLst>
          </p:cNvPr>
          <p:cNvSpPr txBox="1"/>
          <p:nvPr/>
        </p:nvSpPr>
        <p:spPr>
          <a:xfrm>
            <a:off x="7127044" y="1325217"/>
            <a:ext cx="5539409" cy="2831544"/>
          </a:xfrm>
          <a:prstGeom prst="rect">
            <a:avLst/>
          </a:prstGeom>
          <a:noFill/>
        </p:spPr>
        <p:txBody>
          <a:bodyPr wrap="square" rtlCol="0" anchor="t">
            <a:spAutoFit/>
          </a:bodyPr>
          <a:lstStyle/>
          <a:p>
            <a:r>
              <a:rPr lang="en-US" sz="3200" b="1" dirty="0"/>
              <a:t>Audience</a:t>
            </a:r>
          </a:p>
          <a:p>
            <a:pPr marL="914400" lvl="1" indent="-457200">
              <a:buFont typeface="Arial" panose="020B0604020202020204" pitchFamily="34" charset="0"/>
              <a:buChar char="•"/>
            </a:pPr>
            <a:r>
              <a:rPr lang="en-US" sz="3200" dirty="0"/>
              <a:t>Dashboard</a:t>
            </a:r>
          </a:p>
          <a:p>
            <a:pPr marL="914400" lvl="1" indent="-457200">
              <a:buFont typeface="Arial" panose="020B0604020202020204" pitchFamily="34" charset="0"/>
              <a:buChar char="•"/>
            </a:pPr>
            <a:r>
              <a:rPr lang="en-US" sz="3200" dirty="0"/>
              <a:t>Cancel Ticket</a:t>
            </a:r>
          </a:p>
          <a:p>
            <a:pPr marL="914400" lvl="1" indent="-457200">
              <a:buFont typeface="Arial" panose="020B0604020202020204" pitchFamily="34" charset="0"/>
              <a:buChar char="•"/>
            </a:pPr>
            <a:r>
              <a:rPr lang="en-US" sz="3200" dirty="0"/>
              <a:t>Directions</a:t>
            </a:r>
          </a:p>
          <a:p>
            <a:pPr marL="914400" lvl="1" indent="-457200">
              <a:buFont typeface="Arial" panose="020B0604020202020204" pitchFamily="34" charset="0"/>
              <a:buChar char="•"/>
            </a:pPr>
            <a:r>
              <a:rPr lang="en-US" sz="3200" dirty="0"/>
              <a:t>Search Functionality</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374C2654-30CC-479B-80A9-8E8E6B411BFF}"/>
              </a:ext>
            </a:extLst>
          </p:cNvPr>
          <p:cNvSpPr txBox="1"/>
          <p:nvPr/>
        </p:nvSpPr>
        <p:spPr>
          <a:xfrm>
            <a:off x="511832" y="642811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Saivarun Illendula</a:t>
            </a:r>
          </a:p>
        </p:txBody>
      </p:sp>
      <p:sp>
        <p:nvSpPr>
          <p:cNvPr id="8" name="Rectangle 7">
            <a:extLst>
              <a:ext uri="{FF2B5EF4-FFF2-40B4-BE49-F238E27FC236}">
                <a16:creationId xmlns:a16="http://schemas.microsoft.com/office/drawing/2014/main" id="{E6E31118-54A9-47D0-A882-38D767CD4CD1}"/>
              </a:ext>
            </a:extLst>
          </p:cNvPr>
          <p:cNvSpPr/>
          <p:nvPr/>
        </p:nvSpPr>
        <p:spPr>
          <a:xfrm>
            <a:off x="-83390" y="-54635"/>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11" name="Text Placeholder 2">
            <a:extLst>
              <a:ext uri="{FF2B5EF4-FFF2-40B4-BE49-F238E27FC236}">
                <a16:creationId xmlns:a16="http://schemas.microsoft.com/office/drawing/2014/main" id="{69DD7A05-2FF3-4394-91E8-9AD1AC92F91D}"/>
              </a:ext>
            </a:extLst>
          </p:cNvPr>
          <p:cNvSpPr txBox="1">
            <a:spLocks/>
          </p:cNvSpPr>
          <p:nvPr/>
        </p:nvSpPr>
        <p:spPr>
          <a:xfrm>
            <a:off x="278870" y="87648"/>
            <a:ext cx="10570334" cy="883512"/>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latin typeface="+mj-lt"/>
                <a:ea typeface="+mj-ea"/>
                <a:cs typeface="Calibri Light"/>
              </a:rPr>
              <a:t>Tasks Completed before Mid-Term (GDP II)</a:t>
            </a:r>
          </a:p>
          <a:p>
            <a:endParaRPr lang="en-US" sz="1000" dirty="0"/>
          </a:p>
        </p:txBody>
      </p:sp>
      <p:pic>
        <p:nvPicPr>
          <p:cNvPr id="12" name="Picture 12">
            <a:extLst>
              <a:ext uri="{FF2B5EF4-FFF2-40B4-BE49-F238E27FC236}">
                <a16:creationId xmlns:a16="http://schemas.microsoft.com/office/drawing/2014/main" id="{56F294AD-8EAF-4615-AD71-A53398F8EF0C}"/>
              </a:ext>
            </a:extLst>
          </p:cNvPr>
          <p:cNvPicPr>
            <a:picLocks noChangeAspect="1"/>
          </p:cNvPicPr>
          <p:nvPr/>
        </p:nvPicPr>
        <p:blipFill>
          <a:blip r:embed="rId2"/>
          <a:stretch>
            <a:fillRect/>
          </a:stretch>
        </p:blipFill>
        <p:spPr>
          <a:xfrm flipH="1">
            <a:off x="60385" y="1174631"/>
            <a:ext cx="885646" cy="871268"/>
          </a:xfrm>
          <a:prstGeom prst="rect">
            <a:avLst/>
          </a:prstGeom>
        </p:spPr>
      </p:pic>
      <p:pic>
        <p:nvPicPr>
          <p:cNvPr id="13"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319D7F6E-C3C3-441F-B14E-BDD195382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2">
            <a:extLst>
              <a:ext uri="{FF2B5EF4-FFF2-40B4-BE49-F238E27FC236}">
                <a16:creationId xmlns:a16="http://schemas.microsoft.com/office/drawing/2014/main" id="{8225CA87-92E1-4986-8C2F-01EE33173A64}"/>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13</a:t>
            </a:fld>
            <a:endParaRPr lang="en-US" sz="2000" dirty="0"/>
          </a:p>
        </p:txBody>
      </p:sp>
    </p:spTree>
    <p:extLst>
      <p:ext uri="{BB962C8B-B14F-4D97-AF65-F5344CB8AC3E}">
        <p14:creationId xmlns:p14="http://schemas.microsoft.com/office/powerpoint/2010/main" val="294276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6B8B0-1CBE-41CA-81B1-B8F1619DD1A2}"/>
              </a:ext>
            </a:extLst>
          </p:cNvPr>
          <p:cNvSpPr/>
          <p:nvPr/>
        </p:nvSpPr>
        <p:spPr>
          <a:xfrm>
            <a:off x="6652667" y="2876"/>
            <a:ext cx="5529532" cy="3723998"/>
          </a:xfrm>
          <a:prstGeom prst="rect">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C7556C5-A1D8-454B-A961-2BB38C9ACE81}"/>
              </a:ext>
            </a:extLst>
          </p:cNvPr>
          <p:cNvSpPr/>
          <p:nvPr/>
        </p:nvSpPr>
        <p:spPr>
          <a:xfrm>
            <a:off x="2875" y="2875"/>
            <a:ext cx="6650965" cy="6924135"/>
          </a:xfrm>
          <a:prstGeom prst="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DE45-B2BA-450D-A51E-BC9696041D07}"/>
              </a:ext>
            </a:extLst>
          </p:cNvPr>
          <p:cNvSpPr>
            <a:spLocks noGrp="1"/>
          </p:cNvSpPr>
          <p:nvPr>
            <p:ph idx="1"/>
          </p:nvPr>
        </p:nvSpPr>
        <p:spPr>
          <a:xfrm>
            <a:off x="685800" y="1364922"/>
            <a:ext cx="6054305" cy="5247861"/>
          </a:xfrm>
        </p:spPr>
        <p:txBody>
          <a:bodyPr vert="horz" lIns="91440" tIns="45720" rIns="91440" bIns="45720" rtlCol="0" anchor="t">
            <a:normAutofit/>
          </a:bodyPr>
          <a:lstStyle/>
          <a:p>
            <a:pPr marL="0" indent="0">
              <a:buNone/>
            </a:pPr>
            <a:r>
              <a:rPr lang="en-US" sz="3200" b="1" dirty="0"/>
              <a:t>  Admin</a:t>
            </a:r>
          </a:p>
          <a:p>
            <a:pPr lvl="1"/>
            <a:r>
              <a:rPr lang="en-US" sz="3200" dirty="0"/>
              <a:t>Reminder Emails to Audience</a:t>
            </a:r>
          </a:p>
          <a:p>
            <a:pPr lvl="1"/>
            <a:r>
              <a:rPr lang="en-US" sz="3200" dirty="0"/>
              <a:t>Show reservation</a:t>
            </a:r>
          </a:p>
          <a:p>
            <a:pPr lvl="1"/>
            <a:r>
              <a:rPr lang="en-US" sz="3200" dirty="0"/>
              <a:t>Report Generation</a:t>
            </a:r>
          </a:p>
          <a:p>
            <a:pPr lvl="1"/>
            <a:r>
              <a:rPr lang="en-US" sz="3200" dirty="0"/>
              <a:t>Cancel (Unreserve) Ticket Feature</a:t>
            </a:r>
          </a:p>
          <a:p>
            <a:pPr lvl="1"/>
            <a:r>
              <a:rPr lang="en-US" sz="3200" dirty="0"/>
              <a:t>Confirmation Emails to Audience</a:t>
            </a:r>
          </a:p>
          <a:p>
            <a:pPr lvl="1"/>
            <a:r>
              <a:rPr lang="en-US" sz="3200" dirty="0"/>
              <a:t>Audience Dashboard preview</a:t>
            </a:r>
          </a:p>
          <a:p>
            <a:pPr marL="0" indent="0">
              <a:buNone/>
            </a:pPr>
            <a:endParaRPr lang="en-US" sz="2400" dirty="0"/>
          </a:p>
          <a:p>
            <a:pPr marL="0" indent="0">
              <a:buNone/>
            </a:pPr>
            <a:endParaRPr lang="en-US" sz="2400" dirty="0"/>
          </a:p>
          <a:p>
            <a:pPr lvl="1"/>
            <a:endParaRPr lang="en-US" sz="3200" dirty="0"/>
          </a:p>
          <a:p>
            <a:pPr lvl="1"/>
            <a:endParaRPr lang="en-US" sz="3200" dirty="0"/>
          </a:p>
          <a:p>
            <a:pPr lvl="1"/>
            <a:endParaRPr lang="en-US" sz="3200" dirty="0"/>
          </a:p>
          <a:p>
            <a:pPr lvl="1"/>
            <a:endParaRPr lang="en-US" sz="3200" dirty="0"/>
          </a:p>
          <a:p>
            <a:pPr lvl="1"/>
            <a:endParaRPr lang="en-US" sz="3200" dirty="0"/>
          </a:p>
        </p:txBody>
      </p:sp>
      <p:sp>
        <p:nvSpPr>
          <p:cNvPr id="4" name="Slide Number Placeholder 3">
            <a:extLst>
              <a:ext uri="{FF2B5EF4-FFF2-40B4-BE49-F238E27FC236}">
                <a16:creationId xmlns:a16="http://schemas.microsoft.com/office/drawing/2014/main" id="{22DE03A6-BC22-429A-BD2B-95BD2A45D5D6}"/>
              </a:ext>
            </a:extLst>
          </p:cNvPr>
          <p:cNvSpPr>
            <a:spLocks noGrp="1"/>
          </p:cNvSpPr>
          <p:nvPr>
            <p:ph type="sldNum" sz="quarter" idx="12"/>
          </p:nvPr>
        </p:nvSpPr>
        <p:spPr/>
        <p:txBody>
          <a:bodyPr/>
          <a:lstStyle/>
          <a:p>
            <a:fld id="{E646F01A-99B6-407D-AC36-D8F996900DD0}" type="slidenum">
              <a:rPr lang="en-US" smtClean="0"/>
              <a:t>14</a:t>
            </a:fld>
            <a:endParaRPr lang="en-US"/>
          </a:p>
        </p:txBody>
      </p:sp>
      <p:sp>
        <p:nvSpPr>
          <p:cNvPr id="6" name="TextBox 5">
            <a:extLst>
              <a:ext uri="{FF2B5EF4-FFF2-40B4-BE49-F238E27FC236}">
                <a16:creationId xmlns:a16="http://schemas.microsoft.com/office/drawing/2014/main" id="{27D7C2C0-F43A-4485-83D4-13282A04446C}"/>
              </a:ext>
            </a:extLst>
          </p:cNvPr>
          <p:cNvSpPr txBox="1"/>
          <p:nvPr/>
        </p:nvSpPr>
        <p:spPr>
          <a:xfrm>
            <a:off x="7212495" y="1203330"/>
            <a:ext cx="5539409" cy="1599412"/>
          </a:xfrm>
          <a:prstGeom prst="rect">
            <a:avLst/>
          </a:prstGeom>
          <a:noFill/>
        </p:spPr>
        <p:txBody>
          <a:bodyPr wrap="square" rtlCol="0" anchor="t">
            <a:spAutoFit/>
          </a:bodyPr>
          <a:lstStyle/>
          <a:p>
            <a:r>
              <a:rPr lang="en-US" sz="3200" b="1" dirty="0"/>
              <a:t>Audience</a:t>
            </a:r>
          </a:p>
          <a:p>
            <a:pPr marL="685800" lvl="1" indent="-228600">
              <a:lnSpc>
                <a:spcPct val="90000"/>
              </a:lnSpc>
              <a:spcBef>
                <a:spcPts val="500"/>
              </a:spcBef>
              <a:buFont typeface="Arial" panose="020B0604020202020204" pitchFamily="34" charset="0"/>
              <a:buChar char="•"/>
            </a:pPr>
            <a:r>
              <a:rPr lang="en-US" sz="3200" dirty="0"/>
              <a:t>Show reservation</a:t>
            </a:r>
          </a:p>
          <a:p>
            <a:pPr marL="685800" lvl="1" indent="-228600">
              <a:lnSpc>
                <a:spcPct val="90000"/>
              </a:lnSpc>
              <a:spcBef>
                <a:spcPts val="500"/>
              </a:spcBef>
              <a:buFont typeface="Arial" panose="020B0604020202020204" pitchFamily="34" charset="0"/>
              <a:buChar char="•"/>
            </a:pPr>
            <a:r>
              <a:rPr lang="en-US" sz="3200" dirty="0"/>
              <a:t>Showing location</a:t>
            </a:r>
          </a:p>
        </p:txBody>
      </p:sp>
      <p:sp>
        <p:nvSpPr>
          <p:cNvPr id="7" name="TextBox 6">
            <a:extLst>
              <a:ext uri="{FF2B5EF4-FFF2-40B4-BE49-F238E27FC236}">
                <a16:creationId xmlns:a16="http://schemas.microsoft.com/office/drawing/2014/main" id="{374C2654-30CC-479B-80A9-8E8E6B411BFF}"/>
              </a:ext>
            </a:extLst>
          </p:cNvPr>
          <p:cNvSpPr txBox="1"/>
          <p:nvPr/>
        </p:nvSpPr>
        <p:spPr>
          <a:xfrm>
            <a:off x="511832" y="642811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Saivarun Illendula</a:t>
            </a:r>
          </a:p>
        </p:txBody>
      </p:sp>
      <p:sp>
        <p:nvSpPr>
          <p:cNvPr id="8" name="Rectangle 7">
            <a:extLst>
              <a:ext uri="{FF2B5EF4-FFF2-40B4-BE49-F238E27FC236}">
                <a16:creationId xmlns:a16="http://schemas.microsoft.com/office/drawing/2014/main" id="{E6E31118-54A9-47D0-A882-38D767CD4CD1}"/>
              </a:ext>
            </a:extLst>
          </p:cNvPr>
          <p:cNvSpPr/>
          <p:nvPr/>
        </p:nvSpPr>
        <p:spPr>
          <a:xfrm>
            <a:off x="-83390" y="-54635"/>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11" name="Text Placeholder 2">
            <a:extLst>
              <a:ext uri="{FF2B5EF4-FFF2-40B4-BE49-F238E27FC236}">
                <a16:creationId xmlns:a16="http://schemas.microsoft.com/office/drawing/2014/main" id="{69DD7A05-2FF3-4394-91E8-9AD1AC92F91D}"/>
              </a:ext>
            </a:extLst>
          </p:cNvPr>
          <p:cNvSpPr txBox="1">
            <a:spLocks/>
          </p:cNvSpPr>
          <p:nvPr/>
        </p:nvSpPr>
        <p:spPr>
          <a:xfrm>
            <a:off x="278870" y="87648"/>
            <a:ext cx="10570334" cy="883512"/>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latin typeface="+mj-lt"/>
                <a:ea typeface="+mj-ea"/>
                <a:cs typeface="Calibri Light"/>
              </a:rPr>
              <a:t>Tasks Completed After Mid-Term (GDP II)</a:t>
            </a:r>
          </a:p>
          <a:p>
            <a:endParaRPr lang="en-US" sz="1000" dirty="0"/>
          </a:p>
        </p:txBody>
      </p:sp>
      <p:pic>
        <p:nvPicPr>
          <p:cNvPr id="12" name="Picture 12">
            <a:extLst>
              <a:ext uri="{FF2B5EF4-FFF2-40B4-BE49-F238E27FC236}">
                <a16:creationId xmlns:a16="http://schemas.microsoft.com/office/drawing/2014/main" id="{56F294AD-8EAF-4615-AD71-A53398F8EF0C}"/>
              </a:ext>
            </a:extLst>
          </p:cNvPr>
          <p:cNvPicPr>
            <a:picLocks noChangeAspect="1"/>
          </p:cNvPicPr>
          <p:nvPr/>
        </p:nvPicPr>
        <p:blipFill>
          <a:blip r:embed="rId2"/>
          <a:stretch>
            <a:fillRect/>
          </a:stretch>
        </p:blipFill>
        <p:spPr>
          <a:xfrm flipH="1">
            <a:off x="60385" y="1174631"/>
            <a:ext cx="885646" cy="871268"/>
          </a:xfrm>
          <a:prstGeom prst="rect">
            <a:avLst/>
          </a:prstGeom>
        </p:spPr>
      </p:pic>
      <p:sp>
        <p:nvSpPr>
          <p:cNvPr id="14" name="Rectangle 13">
            <a:extLst>
              <a:ext uri="{FF2B5EF4-FFF2-40B4-BE49-F238E27FC236}">
                <a16:creationId xmlns:a16="http://schemas.microsoft.com/office/drawing/2014/main" id="{D335F235-CE17-4A89-AA38-DEB258232614}"/>
              </a:ext>
            </a:extLst>
          </p:cNvPr>
          <p:cNvSpPr/>
          <p:nvPr/>
        </p:nvSpPr>
        <p:spPr>
          <a:xfrm>
            <a:off x="6659593" y="3726874"/>
            <a:ext cx="5529532" cy="3131126"/>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15" name="TextBox 14">
            <a:extLst>
              <a:ext uri="{FF2B5EF4-FFF2-40B4-BE49-F238E27FC236}">
                <a16:creationId xmlns:a16="http://schemas.microsoft.com/office/drawing/2014/main" id="{B60848D8-8573-4157-BB9A-0F10BB65B5D5}"/>
              </a:ext>
            </a:extLst>
          </p:cNvPr>
          <p:cNvSpPr txBox="1"/>
          <p:nvPr/>
        </p:nvSpPr>
        <p:spPr>
          <a:xfrm>
            <a:off x="7212495" y="3968319"/>
            <a:ext cx="5539409" cy="1092094"/>
          </a:xfrm>
          <a:prstGeom prst="rect">
            <a:avLst/>
          </a:prstGeom>
          <a:noFill/>
        </p:spPr>
        <p:txBody>
          <a:bodyPr wrap="square" rtlCol="0" anchor="t">
            <a:spAutoFit/>
          </a:bodyPr>
          <a:lstStyle/>
          <a:p>
            <a:r>
              <a:rPr lang="en-US" sz="3200" b="1" dirty="0"/>
              <a:t>Deployment</a:t>
            </a:r>
          </a:p>
          <a:p>
            <a:pPr marL="685800" lvl="1" indent="-228600">
              <a:lnSpc>
                <a:spcPct val="90000"/>
              </a:lnSpc>
              <a:spcBef>
                <a:spcPts val="500"/>
              </a:spcBef>
              <a:buFont typeface="Arial" panose="020B0604020202020204" pitchFamily="34" charset="0"/>
              <a:buChar char="•"/>
            </a:pPr>
            <a:r>
              <a:rPr lang="en-US" sz="3200" dirty="0"/>
              <a:t>AWS</a:t>
            </a:r>
          </a:p>
        </p:txBody>
      </p:sp>
      <p:pic>
        <p:nvPicPr>
          <p:cNvPr id="16"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2AE9705C-E2E1-44A9-AE85-6F8053E5B7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2">
            <a:extLst>
              <a:ext uri="{FF2B5EF4-FFF2-40B4-BE49-F238E27FC236}">
                <a16:creationId xmlns:a16="http://schemas.microsoft.com/office/drawing/2014/main" id="{5A0A324D-CCAC-4C61-A5FB-9CAE236BAD91}"/>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6F01A-99B6-407D-AC36-D8F996900DD0}" type="slidenum">
              <a:rPr lang="en-US" sz="2000" smtClean="0"/>
              <a:pPr/>
              <a:t>14</a:t>
            </a:fld>
            <a:endParaRPr lang="en-US" sz="2000" dirty="0"/>
          </a:p>
        </p:txBody>
      </p:sp>
    </p:spTree>
    <p:extLst>
      <p:ext uri="{BB962C8B-B14F-4D97-AF65-F5344CB8AC3E}">
        <p14:creationId xmlns:p14="http://schemas.microsoft.com/office/powerpoint/2010/main" val="229713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C2E4C7E-9E6D-484E-B30C-DC3828500D8A}"/>
              </a:ext>
            </a:extLst>
          </p:cNvPr>
          <p:cNvSpPr/>
          <p:nvPr/>
        </p:nvSpPr>
        <p:spPr>
          <a:xfrm>
            <a:off x="-54635" y="-14229"/>
            <a:ext cx="12430663" cy="9896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9E2F3"/>
              </a:solidFill>
            </a:endParaRPr>
          </a:p>
        </p:txBody>
      </p:sp>
      <p:sp>
        <p:nvSpPr>
          <p:cNvPr id="2" name="Title 1">
            <a:extLst>
              <a:ext uri="{FF2B5EF4-FFF2-40B4-BE49-F238E27FC236}">
                <a16:creationId xmlns:a16="http://schemas.microsoft.com/office/drawing/2014/main" id="{089244E6-C850-417A-B6BD-C7A87E4E5BBD}"/>
              </a:ext>
            </a:extLst>
          </p:cNvPr>
          <p:cNvSpPr>
            <a:spLocks noGrp="1"/>
          </p:cNvSpPr>
          <p:nvPr>
            <p:ph type="title"/>
          </p:nvPr>
        </p:nvSpPr>
        <p:spPr>
          <a:xfrm>
            <a:off x="195262" y="-194338"/>
            <a:ext cx="10515600" cy="1325563"/>
          </a:xfrm>
        </p:spPr>
        <p:txBody>
          <a:bodyPr>
            <a:normAutofit/>
          </a:bodyPr>
          <a:lstStyle/>
          <a:p>
            <a:r>
              <a:rPr lang="en-US" sz="5400" b="1" dirty="0"/>
              <a:t>Token Generation</a:t>
            </a:r>
          </a:p>
        </p:txBody>
      </p:sp>
      <p:sp>
        <p:nvSpPr>
          <p:cNvPr id="4" name="Slide Number Placeholder 3">
            <a:extLst>
              <a:ext uri="{FF2B5EF4-FFF2-40B4-BE49-F238E27FC236}">
                <a16:creationId xmlns:a16="http://schemas.microsoft.com/office/drawing/2014/main" id="{E13C8003-029F-44CE-88CC-CC9FF9A8A62D}"/>
              </a:ext>
            </a:extLst>
          </p:cNvPr>
          <p:cNvSpPr>
            <a:spLocks noGrp="1"/>
          </p:cNvSpPr>
          <p:nvPr>
            <p:ph type="sldNum" sz="quarter" idx="12"/>
          </p:nvPr>
        </p:nvSpPr>
        <p:spPr/>
        <p:txBody>
          <a:bodyPr/>
          <a:lstStyle/>
          <a:p>
            <a:fld id="{E646F01A-99B6-407D-AC36-D8F996900DD0}" type="slidenum">
              <a:rPr lang="en-US" sz="2000" smtClean="0"/>
              <a:t>15</a:t>
            </a:fld>
            <a:endParaRPr lang="en-US" sz="2000" dirty="0"/>
          </a:p>
        </p:txBody>
      </p:sp>
      <p:sp>
        <p:nvSpPr>
          <p:cNvPr id="7" name="TextBox 6">
            <a:extLst>
              <a:ext uri="{FF2B5EF4-FFF2-40B4-BE49-F238E27FC236}">
                <a16:creationId xmlns:a16="http://schemas.microsoft.com/office/drawing/2014/main" id="{F44F834A-8764-42BC-9531-1624D1024FC7}"/>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err="1">
                <a:cs typeface="Calibri"/>
              </a:rPr>
              <a:t>Bonala</a:t>
            </a:r>
          </a:p>
        </p:txBody>
      </p:sp>
      <p:pic>
        <p:nvPicPr>
          <p:cNvPr id="19" name="Content Placeholder 18">
            <a:extLst>
              <a:ext uri="{FF2B5EF4-FFF2-40B4-BE49-F238E27FC236}">
                <a16:creationId xmlns:a16="http://schemas.microsoft.com/office/drawing/2014/main" id="{3DC4B387-F51A-4C41-9A7C-801C1208F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927" y="1840352"/>
            <a:ext cx="1495634" cy="4245654"/>
          </a:xfrm>
        </p:spPr>
      </p:pic>
      <p:pic>
        <p:nvPicPr>
          <p:cNvPr id="21" name="Picture 20">
            <a:extLst>
              <a:ext uri="{FF2B5EF4-FFF2-40B4-BE49-F238E27FC236}">
                <a16:creationId xmlns:a16="http://schemas.microsoft.com/office/drawing/2014/main" id="{C8BEC6D8-9DF5-4F39-A892-B108EC090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2658" y="1840352"/>
            <a:ext cx="1581371" cy="4350586"/>
          </a:xfrm>
          <a:prstGeom prst="rect">
            <a:avLst/>
          </a:prstGeom>
        </p:spPr>
      </p:pic>
      <p:pic>
        <p:nvPicPr>
          <p:cNvPr id="23" name="Picture 22">
            <a:extLst>
              <a:ext uri="{FF2B5EF4-FFF2-40B4-BE49-F238E27FC236}">
                <a16:creationId xmlns:a16="http://schemas.microsoft.com/office/drawing/2014/main" id="{D3AC3645-0840-451D-90A9-70EF1D4D6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4610" y="1840351"/>
            <a:ext cx="1710571" cy="4245655"/>
          </a:xfrm>
          <a:prstGeom prst="rect">
            <a:avLst/>
          </a:prstGeom>
        </p:spPr>
      </p:pic>
      <p:cxnSp>
        <p:nvCxnSpPr>
          <p:cNvPr id="24" name="Straight Arrow Connector 23">
            <a:extLst>
              <a:ext uri="{FF2B5EF4-FFF2-40B4-BE49-F238E27FC236}">
                <a16:creationId xmlns:a16="http://schemas.microsoft.com/office/drawing/2014/main" id="{573AC318-A9BC-41C4-AF85-2D020744A1F8}"/>
              </a:ext>
            </a:extLst>
          </p:cNvPr>
          <p:cNvCxnSpPr/>
          <p:nvPr/>
        </p:nvCxnSpPr>
        <p:spPr>
          <a:xfrm>
            <a:off x="2998034" y="3144155"/>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 Box 19">
            <a:extLst>
              <a:ext uri="{FF2B5EF4-FFF2-40B4-BE49-F238E27FC236}">
                <a16:creationId xmlns:a16="http://schemas.microsoft.com/office/drawing/2014/main" id="{6B187A2B-24AC-49D2-B278-EB251DAECAD7}"/>
              </a:ext>
            </a:extLst>
          </p:cNvPr>
          <p:cNvSpPr txBox="1"/>
          <p:nvPr/>
        </p:nvSpPr>
        <p:spPr>
          <a:xfrm>
            <a:off x="2836039" y="2486922"/>
            <a:ext cx="1933730" cy="608374"/>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lvl="0">
              <a:lnSpc>
                <a:spcPct val="107000"/>
              </a:lnSpc>
              <a:spcBef>
                <a:spcPts val="0"/>
              </a:spcBef>
              <a:spcAft>
                <a:spcPts val="800"/>
              </a:spcAft>
              <a:buSzPts val="1600"/>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1. Login Request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C096DBC3-9412-4020-8B91-948B430A838C}"/>
              </a:ext>
            </a:extLst>
          </p:cNvPr>
          <p:cNvCxnSpPr/>
          <p:nvPr/>
        </p:nvCxnSpPr>
        <p:spPr>
          <a:xfrm flipH="1">
            <a:off x="3047387" y="4599013"/>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 Box 197">
            <a:extLst>
              <a:ext uri="{FF2B5EF4-FFF2-40B4-BE49-F238E27FC236}">
                <a16:creationId xmlns:a16="http://schemas.microsoft.com/office/drawing/2014/main" id="{E7FC5313-BF2F-48C6-810F-76B7E3377BF3}"/>
              </a:ext>
            </a:extLst>
          </p:cNvPr>
          <p:cNvSpPr txBox="1"/>
          <p:nvPr/>
        </p:nvSpPr>
        <p:spPr>
          <a:xfrm>
            <a:off x="2687133" y="4102089"/>
            <a:ext cx="2451905" cy="43177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8. Send the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27945D00-B43E-4DDE-B1DF-D5C2815F5393}"/>
              </a:ext>
            </a:extLst>
          </p:cNvPr>
          <p:cNvCxnSpPr/>
          <p:nvPr/>
        </p:nvCxnSpPr>
        <p:spPr>
          <a:xfrm>
            <a:off x="7162800" y="2558934"/>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 Box 22">
            <a:extLst>
              <a:ext uri="{FF2B5EF4-FFF2-40B4-BE49-F238E27FC236}">
                <a16:creationId xmlns:a16="http://schemas.microsoft.com/office/drawing/2014/main" id="{2720EDC5-2238-4BF7-9A4E-5F0470263FA6}"/>
              </a:ext>
            </a:extLst>
          </p:cNvPr>
          <p:cNvSpPr txBox="1"/>
          <p:nvPr/>
        </p:nvSpPr>
        <p:spPr>
          <a:xfrm>
            <a:off x="7067550" y="2003836"/>
            <a:ext cx="2285108" cy="43053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2. User exists or not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5C31EE07-2D17-458D-B5D4-83AA79971CA7}"/>
              </a:ext>
            </a:extLst>
          </p:cNvPr>
          <p:cNvCxnSpPr/>
          <p:nvPr/>
        </p:nvCxnSpPr>
        <p:spPr>
          <a:xfrm flipH="1">
            <a:off x="7096125" y="3268189"/>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Text Box 23">
            <a:extLst>
              <a:ext uri="{FF2B5EF4-FFF2-40B4-BE49-F238E27FC236}">
                <a16:creationId xmlns:a16="http://schemas.microsoft.com/office/drawing/2014/main" id="{83A9862C-BB64-4964-96F1-BFD35BE6AF8E}"/>
              </a:ext>
            </a:extLst>
          </p:cNvPr>
          <p:cNvSpPr txBox="1"/>
          <p:nvPr/>
        </p:nvSpPr>
        <p:spPr>
          <a:xfrm>
            <a:off x="7029450" y="2813855"/>
            <a:ext cx="15811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3. User exists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6386DF51-0FCD-403F-B717-6F66C88E6FD6}"/>
              </a:ext>
            </a:extLst>
          </p:cNvPr>
          <p:cNvCxnSpPr/>
          <p:nvPr/>
        </p:nvCxnSpPr>
        <p:spPr>
          <a:xfrm>
            <a:off x="7135782" y="4161003"/>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 Box 27">
            <a:extLst>
              <a:ext uri="{FF2B5EF4-FFF2-40B4-BE49-F238E27FC236}">
                <a16:creationId xmlns:a16="http://schemas.microsoft.com/office/drawing/2014/main" id="{B4639CD3-0AB5-4AA1-9666-35F5EFEBD580}"/>
              </a:ext>
            </a:extLst>
          </p:cNvPr>
          <p:cNvSpPr txBox="1"/>
          <p:nvPr/>
        </p:nvSpPr>
        <p:spPr>
          <a:xfrm>
            <a:off x="7081307" y="3413169"/>
            <a:ext cx="1552575" cy="6381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4. Password match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5EEE5806-3C02-415C-A195-7009160890BC}"/>
              </a:ext>
            </a:extLst>
          </p:cNvPr>
          <p:cNvCxnSpPr/>
          <p:nvPr/>
        </p:nvCxnSpPr>
        <p:spPr>
          <a:xfrm flipH="1">
            <a:off x="7096125" y="4927939"/>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Text Box 29">
            <a:extLst>
              <a:ext uri="{FF2B5EF4-FFF2-40B4-BE49-F238E27FC236}">
                <a16:creationId xmlns:a16="http://schemas.microsoft.com/office/drawing/2014/main" id="{A4ABC29B-7B67-4473-8670-97D5F4CDB3DC}"/>
              </a:ext>
            </a:extLst>
          </p:cNvPr>
          <p:cNvSpPr txBox="1"/>
          <p:nvPr/>
        </p:nvSpPr>
        <p:spPr>
          <a:xfrm>
            <a:off x="7096125" y="4281416"/>
            <a:ext cx="1743075"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5. Valid Password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92C87883-B9E1-46A1-9FF2-5283D3230136}"/>
              </a:ext>
            </a:extLst>
          </p:cNvPr>
          <p:cNvCxnSpPr/>
          <p:nvPr/>
        </p:nvCxnSpPr>
        <p:spPr>
          <a:xfrm>
            <a:off x="7115175" y="5840417"/>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 Box 194">
            <a:extLst>
              <a:ext uri="{FF2B5EF4-FFF2-40B4-BE49-F238E27FC236}">
                <a16:creationId xmlns:a16="http://schemas.microsoft.com/office/drawing/2014/main" id="{58E10EB0-DE13-4B9F-8519-894447FFC053}"/>
              </a:ext>
            </a:extLst>
          </p:cNvPr>
          <p:cNvSpPr txBox="1"/>
          <p:nvPr/>
        </p:nvSpPr>
        <p:spPr>
          <a:xfrm>
            <a:off x="7067550" y="5165708"/>
            <a:ext cx="17335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7. Store the token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1D817374-D2C5-4ABB-8A6A-5A6994EFDF89}"/>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9152031">
            <a:off x="5834158" y="1392936"/>
            <a:ext cx="371475" cy="371475"/>
          </a:xfrm>
          <a:prstGeom prst="rect">
            <a:avLst/>
          </a:prstGeom>
        </p:spPr>
      </p:pic>
      <p:sp>
        <p:nvSpPr>
          <p:cNvPr id="39" name="Text Box 192">
            <a:extLst>
              <a:ext uri="{FF2B5EF4-FFF2-40B4-BE49-F238E27FC236}">
                <a16:creationId xmlns:a16="http://schemas.microsoft.com/office/drawing/2014/main" id="{18DB9A8B-1C62-4B51-9D03-D6C3575B4CDB}"/>
              </a:ext>
            </a:extLst>
          </p:cNvPr>
          <p:cNvSpPr txBox="1"/>
          <p:nvPr/>
        </p:nvSpPr>
        <p:spPr>
          <a:xfrm>
            <a:off x="5271556" y="1003559"/>
            <a:ext cx="2196043" cy="358876"/>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6. Generate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3"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351F865E-7049-4B91-955A-EB9028472A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1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animBg="1"/>
      <p:bldP spid="33" grpId="0" animBg="1"/>
      <p:bldP spid="35"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439717D-C1B6-41DA-80BE-063F56B6EA8F}"/>
              </a:ext>
            </a:extLst>
          </p:cNvPr>
          <p:cNvSpPr/>
          <p:nvPr/>
        </p:nvSpPr>
        <p:spPr>
          <a:xfrm>
            <a:off x="-54635" y="-14229"/>
            <a:ext cx="12430663" cy="9896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9E2F3"/>
              </a:solidFill>
            </a:endParaRPr>
          </a:p>
        </p:txBody>
      </p:sp>
      <p:sp>
        <p:nvSpPr>
          <p:cNvPr id="2" name="Title 1">
            <a:extLst>
              <a:ext uri="{FF2B5EF4-FFF2-40B4-BE49-F238E27FC236}">
                <a16:creationId xmlns:a16="http://schemas.microsoft.com/office/drawing/2014/main" id="{2BAEBF20-14D2-4237-A476-7E3CB7934696}"/>
              </a:ext>
            </a:extLst>
          </p:cNvPr>
          <p:cNvSpPr>
            <a:spLocks noGrp="1"/>
          </p:cNvSpPr>
          <p:nvPr>
            <p:ph type="title"/>
          </p:nvPr>
        </p:nvSpPr>
        <p:spPr>
          <a:xfrm>
            <a:off x="158912" y="-202618"/>
            <a:ext cx="10515600" cy="1325563"/>
          </a:xfrm>
        </p:spPr>
        <p:txBody>
          <a:bodyPr>
            <a:normAutofit/>
          </a:bodyPr>
          <a:lstStyle/>
          <a:p>
            <a:r>
              <a:rPr lang="en-US" sz="5400" b="1" dirty="0"/>
              <a:t>Token Utilization &amp; Hashing</a:t>
            </a:r>
          </a:p>
        </p:txBody>
      </p:sp>
      <p:sp>
        <p:nvSpPr>
          <p:cNvPr id="4" name="Slide Number Placeholder 3">
            <a:extLst>
              <a:ext uri="{FF2B5EF4-FFF2-40B4-BE49-F238E27FC236}">
                <a16:creationId xmlns:a16="http://schemas.microsoft.com/office/drawing/2014/main" id="{D36243F5-4713-4311-BC41-6D18CBEFE4A0}"/>
              </a:ext>
            </a:extLst>
          </p:cNvPr>
          <p:cNvSpPr>
            <a:spLocks noGrp="1"/>
          </p:cNvSpPr>
          <p:nvPr>
            <p:ph type="sldNum" sz="quarter" idx="12"/>
          </p:nvPr>
        </p:nvSpPr>
        <p:spPr/>
        <p:txBody>
          <a:bodyPr/>
          <a:lstStyle/>
          <a:p>
            <a:fld id="{E646F01A-99B6-407D-AC36-D8F996900DD0}" type="slidenum">
              <a:rPr lang="en-US" sz="2000" smtClean="0"/>
              <a:t>16</a:t>
            </a:fld>
            <a:endParaRPr lang="en-US" sz="2000" dirty="0"/>
          </a:p>
        </p:txBody>
      </p:sp>
      <p:sp>
        <p:nvSpPr>
          <p:cNvPr id="6" name="TextBox 5">
            <a:extLst>
              <a:ext uri="{FF2B5EF4-FFF2-40B4-BE49-F238E27FC236}">
                <a16:creationId xmlns:a16="http://schemas.microsoft.com/office/drawing/2014/main" id="{CB96B77A-D709-4639-B993-D004E983CFE4}"/>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dirty="0" err="1">
                <a:cs typeface="Calibri"/>
              </a:rPr>
              <a:t>Bonala</a:t>
            </a:r>
            <a:endParaRPr lang="en-US" dirty="0">
              <a:cs typeface="Calibri"/>
            </a:endParaRPr>
          </a:p>
        </p:txBody>
      </p:sp>
      <p:pic>
        <p:nvPicPr>
          <p:cNvPr id="9" name="Content Placeholder 8">
            <a:extLst>
              <a:ext uri="{FF2B5EF4-FFF2-40B4-BE49-F238E27FC236}">
                <a16:creationId xmlns:a16="http://schemas.microsoft.com/office/drawing/2014/main" id="{90A3FFE8-58B1-4B90-BBD9-38DFBDB20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996" y="1690687"/>
            <a:ext cx="1637234" cy="3900643"/>
          </a:xfrm>
        </p:spPr>
      </p:pic>
      <p:pic>
        <p:nvPicPr>
          <p:cNvPr id="11" name="Picture 10">
            <a:extLst>
              <a:ext uri="{FF2B5EF4-FFF2-40B4-BE49-F238E27FC236}">
                <a16:creationId xmlns:a16="http://schemas.microsoft.com/office/drawing/2014/main" id="{4A49DA86-CBF3-4C99-B58C-A574F882F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104" y="2083633"/>
            <a:ext cx="2651802" cy="2959669"/>
          </a:xfrm>
          <a:prstGeom prst="rect">
            <a:avLst/>
          </a:prstGeom>
        </p:spPr>
      </p:pic>
      <p:pic>
        <p:nvPicPr>
          <p:cNvPr id="13" name="Picture 12">
            <a:extLst>
              <a:ext uri="{FF2B5EF4-FFF2-40B4-BE49-F238E27FC236}">
                <a16:creationId xmlns:a16="http://schemas.microsoft.com/office/drawing/2014/main" id="{37952958-3061-4D15-BFD4-434C9FF67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429" y="1573967"/>
            <a:ext cx="1804167" cy="3897442"/>
          </a:xfrm>
          <a:prstGeom prst="rect">
            <a:avLst/>
          </a:prstGeom>
        </p:spPr>
      </p:pic>
      <p:cxnSp>
        <p:nvCxnSpPr>
          <p:cNvPr id="14" name="Straight Arrow Connector 13">
            <a:extLst>
              <a:ext uri="{FF2B5EF4-FFF2-40B4-BE49-F238E27FC236}">
                <a16:creationId xmlns:a16="http://schemas.microsoft.com/office/drawing/2014/main" id="{FD12498B-13A4-4A94-9300-962D25E519E2}"/>
              </a:ext>
            </a:extLst>
          </p:cNvPr>
          <p:cNvCxnSpPr/>
          <p:nvPr/>
        </p:nvCxnSpPr>
        <p:spPr>
          <a:xfrm>
            <a:off x="3066437" y="2788837"/>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 Box 20">
            <a:extLst>
              <a:ext uri="{FF2B5EF4-FFF2-40B4-BE49-F238E27FC236}">
                <a16:creationId xmlns:a16="http://schemas.microsoft.com/office/drawing/2014/main" id="{2D3CE9E1-E8A0-428C-98F1-E77321111638}"/>
              </a:ext>
            </a:extLst>
          </p:cNvPr>
          <p:cNvSpPr txBox="1"/>
          <p:nvPr/>
        </p:nvSpPr>
        <p:spPr>
          <a:xfrm>
            <a:off x="2798472" y="2083632"/>
            <a:ext cx="2172016" cy="611937"/>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lvl="0">
              <a:lnSpc>
                <a:spcPct val="107000"/>
              </a:lnSpc>
              <a:spcBef>
                <a:spcPts val="0"/>
              </a:spcBef>
              <a:spcAft>
                <a:spcPts val="800"/>
              </a:spcAft>
            </a:pP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1.Add New Admin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24E036DD-EC37-4F99-9AAA-1AF1E0B4EDFA}"/>
              </a:ext>
            </a:extLst>
          </p:cNvPr>
          <p:cNvCxnSpPr/>
          <p:nvPr/>
        </p:nvCxnSpPr>
        <p:spPr>
          <a:xfrm flipH="1">
            <a:off x="3110437" y="4852576"/>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8" name="Picture 17">
            <a:extLst>
              <a:ext uri="{FF2B5EF4-FFF2-40B4-BE49-F238E27FC236}">
                <a16:creationId xmlns:a16="http://schemas.microsoft.com/office/drawing/2014/main" id="{17DCD26C-6280-4B09-8E03-1C1B087BAA02}"/>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9152031">
            <a:off x="6077291" y="1582222"/>
            <a:ext cx="371475" cy="371475"/>
          </a:xfrm>
          <a:prstGeom prst="rect">
            <a:avLst/>
          </a:prstGeom>
        </p:spPr>
      </p:pic>
      <p:sp>
        <p:nvSpPr>
          <p:cNvPr id="19" name="Text Box 3">
            <a:extLst>
              <a:ext uri="{FF2B5EF4-FFF2-40B4-BE49-F238E27FC236}">
                <a16:creationId xmlns:a16="http://schemas.microsoft.com/office/drawing/2014/main" id="{908C29A9-179A-4E31-A2FD-613727D04EE2}"/>
              </a:ext>
            </a:extLst>
          </p:cNvPr>
          <p:cNvSpPr txBox="1"/>
          <p:nvPr/>
        </p:nvSpPr>
        <p:spPr>
          <a:xfrm>
            <a:off x="5534130" y="1172617"/>
            <a:ext cx="1809750"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2. Verify Token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a:extLst>
              <a:ext uri="{FF2B5EF4-FFF2-40B4-BE49-F238E27FC236}">
                <a16:creationId xmlns:a16="http://schemas.microsoft.com/office/drawing/2014/main" id="{07B67CAB-39A6-41DC-B780-8E2A924A81B5}"/>
              </a:ext>
            </a:extLst>
          </p:cNvPr>
          <p:cNvPicPr/>
          <p:nvPr/>
        </p:nvPicPr>
        <p:blipFill>
          <a:blip r:embed="rId5" cstate="print">
            <a:extLst>
              <a:ext uri="{28A0092B-C50C-407E-A947-70E740481C1C}">
                <a14:useLocalDpi xmlns:a14="http://schemas.microsoft.com/office/drawing/2010/main" val="0"/>
              </a:ext>
            </a:extLst>
          </a:blip>
          <a:stretch>
            <a:fillRect/>
          </a:stretch>
        </p:blipFill>
        <p:spPr>
          <a:xfrm rot="7259342">
            <a:off x="6253266" y="5166128"/>
            <a:ext cx="371475" cy="371475"/>
          </a:xfrm>
          <a:prstGeom prst="rect">
            <a:avLst/>
          </a:prstGeom>
        </p:spPr>
      </p:pic>
      <p:sp>
        <p:nvSpPr>
          <p:cNvPr id="21" name="Text Box 225">
            <a:extLst>
              <a:ext uri="{FF2B5EF4-FFF2-40B4-BE49-F238E27FC236}">
                <a16:creationId xmlns:a16="http://schemas.microsoft.com/office/drawing/2014/main" id="{0CE9CAD8-C810-4A13-9A3D-18AF5441E4CA}"/>
              </a:ext>
            </a:extLst>
          </p:cNvPr>
          <p:cNvSpPr txBox="1"/>
          <p:nvPr/>
        </p:nvSpPr>
        <p:spPr>
          <a:xfrm>
            <a:off x="5440733" y="5591330"/>
            <a:ext cx="2466790" cy="77899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3</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Validate Password &amp; Hash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A0406401-E4CA-4FE8-B2F3-1D0F75AB7E9E}"/>
              </a:ext>
            </a:extLst>
          </p:cNvPr>
          <p:cNvCxnSpPr/>
          <p:nvPr/>
        </p:nvCxnSpPr>
        <p:spPr>
          <a:xfrm>
            <a:off x="7907523" y="3058660"/>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 Box 223">
            <a:extLst>
              <a:ext uri="{FF2B5EF4-FFF2-40B4-BE49-F238E27FC236}">
                <a16:creationId xmlns:a16="http://schemas.microsoft.com/office/drawing/2014/main" id="{682AA4A3-B650-472F-955A-DDD3AA75297E}"/>
              </a:ext>
            </a:extLst>
          </p:cNvPr>
          <p:cNvSpPr txBox="1"/>
          <p:nvPr/>
        </p:nvSpPr>
        <p:spPr>
          <a:xfrm>
            <a:off x="7907523" y="2297628"/>
            <a:ext cx="1764665" cy="3333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4</a:t>
            </a: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Save</a:t>
            </a:r>
            <a:r>
              <a:rPr lang="en-US"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the Hash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214">
            <a:extLst>
              <a:ext uri="{FF2B5EF4-FFF2-40B4-BE49-F238E27FC236}">
                <a16:creationId xmlns:a16="http://schemas.microsoft.com/office/drawing/2014/main" id="{AF7E12EA-6B3B-41F6-9C20-712C689FDCC3}"/>
              </a:ext>
            </a:extLst>
          </p:cNvPr>
          <p:cNvSpPr txBox="1"/>
          <p:nvPr/>
        </p:nvSpPr>
        <p:spPr>
          <a:xfrm>
            <a:off x="7928257" y="3706232"/>
            <a:ext cx="1381125" cy="59245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latin typeface="Calibri" panose="020F0502020204030204" pitchFamily="34" charset="0"/>
                <a:ea typeface="Calibri" panose="020F0502020204030204" pitchFamily="34" charset="0"/>
                <a:cs typeface="Times New Roman" panose="02020603050405020304" pitchFamily="18" charset="0"/>
              </a:rPr>
              <a:t>5</a:t>
            </a: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Send response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 Box 214">
            <a:extLst>
              <a:ext uri="{FF2B5EF4-FFF2-40B4-BE49-F238E27FC236}">
                <a16:creationId xmlns:a16="http://schemas.microsoft.com/office/drawing/2014/main" id="{63959DE0-CB74-4B82-AFC8-0A5294B8E0B8}"/>
              </a:ext>
            </a:extLst>
          </p:cNvPr>
          <p:cNvSpPr txBox="1"/>
          <p:nvPr/>
        </p:nvSpPr>
        <p:spPr>
          <a:xfrm>
            <a:off x="3129918" y="4093760"/>
            <a:ext cx="1381125" cy="71678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6. Send response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FDE9DE01-DFD6-4603-9C87-1C330927807C}"/>
              </a:ext>
            </a:extLst>
          </p:cNvPr>
          <p:cNvCxnSpPr/>
          <p:nvPr/>
        </p:nvCxnSpPr>
        <p:spPr>
          <a:xfrm flipH="1">
            <a:off x="8019761" y="4468752"/>
            <a:ext cx="1485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6"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B766D519-8C25-48C3-88AE-27C097C87B5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7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animBg="1"/>
      <p:bldP spid="23" grpId="0" animBg="1"/>
      <p:bldP spid="25"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A829A8-1F19-4AC1-8EC6-2B17818BAB81}"/>
              </a:ext>
            </a:extLst>
          </p:cNvPr>
          <p:cNvSpPr>
            <a:spLocks noGrp="1"/>
          </p:cNvSpPr>
          <p:nvPr>
            <p:ph type="sldNum" sz="quarter" idx="12"/>
          </p:nvPr>
        </p:nvSpPr>
        <p:spPr/>
        <p:txBody>
          <a:bodyPr/>
          <a:lstStyle/>
          <a:p>
            <a:fld id="{E646F01A-99B6-407D-AC36-D8F996900DD0}" type="slidenum">
              <a:rPr lang="en-US" sz="2000" smtClean="0"/>
              <a:t>17</a:t>
            </a:fld>
            <a:endParaRPr lang="en-US" sz="2000" dirty="0"/>
          </a:p>
        </p:txBody>
      </p:sp>
      <p:pic>
        <p:nvPicPr>
          <p:cNvPr id="11" name="Picture 11" descr="A picture containing photo&#10;&#10;Description generated with high confidence">
            <a:extLst>
              <a:ext uri="{FF2B5EF4-FFF2-40B4-BE49-F238E27FC236}">
                <a16:creationId xmlns:a16="http://schemas.microsoft.com/office/drawing/2014/main" id="{CC9D2FAB-D5D1-4BD7-A3A3-1D34CC837E06}"/>
              </a:ext>
            </a:extLst>
          </p:cNvPr>
          <p:cNvPicPr>
            <a:picLocks noChangeAspect="1"/>
          </p:cNvPicPr>
          <p:nvPr/>
        </p:nvPicPr>
        <p:blipFill>
          <a:blip r:embed="rId2"/>
          <a:stretch>
            <a:fillRect/>
          </a:stretch>
        </p:blipFill>
        <p:spPr>
          <a:xfrm>
            <a:off x="626853" y="2184503"/>
            <a:ext cx="10938294" cy="2922101"/>
          </a:xfrm>
          <a:prstGeom prst="rect">
            <a:avLst/>
          </a:prstGeom>
        </p:spPr>
      </p:pic>
      <p:sp>
        <p:nvSpPr>
          <p:cNvPr id="5" name="TextBox 4">
            <a:extLst>
              <a:ext uri="{FF2B5EF4-FFF2-40B4-BE49-F238E27FC236}">
                <a16:creationId xmlns:a16="http://schemas.microsoft.com/office/drawing/2014/main" id="{2631F5BA-BCF1-4572-9073-4CCA66EDBBAB}"/>
              </a:ext>
            </a:extLst>
          </p:cNvPr>
          <p:cNvSpPr txBox="1"/>
          <p:nvPr/>
        </p:nvSpPr>
        <p:spPr>
          <a:xfrm>
            <a:off x="381000" y="5723337"/>
            <a:ext cx="3409337" cy="923330"/>
          </a:xfrm>
          <a:prstGeom prst="rect">
            <a:avLst/>
          </a:prstGeom>
          <a:noFill/>
        </p:spPr>
        <p:txBody>
          <a:bodyPr wrap="square" rtlCol="0" anchor="t">
            <a:spAutoFit/>
          </a:bodyPr>
          <a:lstStyle/>
          <a:p>
            <a:pPr algn="ctr"/>
            <a:r>
              <a:rPr lang="en-US" dirty="0" err="1">
                <a:cs typeface="Calibri"/>
              </a:rPr>
              <a:t>Ashwith</a:t>
            </a:r>
            <a:r>
              <a:rPr lang="en-US" dirty="0">
                <a:cs typeface="Calibri"/>
              </a:rPr>
              <a:t> Gundu</a:t>
            </a:r>
            <a:endParaRPr lang="en-US" dirty="0"/>
          </a:p>
          <a:p>
            <a:pPr algn="ctr"/>
            <a:r>
              <a:rPr lang="en-US" dirty="0">
                <a:cs typeface="Calibri"/>
              </a:rPr>
              <a:t>Rahul Reddy </a:t>
            </a:r>
            <a:r>
              <a:rPr lang="en-US" dirty="0" err="1">
                <a:cs typeface="Calibri"/>
              </a:rPr>
              <a:t>Lankala</a:t>
            </a:r>
          </a:p>
          <a:p>
            <a:pPr algn="ctr"/>
            <a:r>
              <a:rPr lang="en-US" dirty="0">
                <a:cs typeface="Calibri"/>
              </a:rPr>
              <a:t>Santhosh </a:t>
            </a:r>
            <a:r>
              <a:rPr lang="en-US" dirty="0" err="1">
                <a:cs typeface="Calibri"/>
              </a:rPr>
              <a:t>Bonala</a:t>
            </a:r>
            <a:endParaRPr lang="en-US" dirty="0">
              <a:cs typeface="Calibri"/>
            </a:endParaRPr>
          </a:p>
        </p:txBody>
      </p:sp>
      <p:pic>
        <p:nvPicPr>
          <p:cNvPr id="6" name="Picture 4" descr="https://attachment.outlook.office.net/owa/S530462@nwmissouri.edu/service.svc/s/GetFileAttachment?id=AAMkAGQ3NTZiNmIyLWZhYzMtNDQyZS1iMDRjLTNmMjVkYzM0MzAxYgBGAAAAAADUrxhUOA5OTZcPnb8u8l6nBwDZ6wVJxJBoSItLJbg8fUPhAAAAAAEMAADZ6wVJxJBoSItLJbg8fUPhAAE6lklyAAABEgAQAHu4ui480GlMmhcHVVpFnKI%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925CD82E-0C46-4175-9490-F4F0C93C0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104" y="748033"/>
            <a:ext cx="3167792" cy="6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88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6BB6B-C87A-4935-A0C5-91C9C7BE13B8}"/>
              </a:ext>
            </a:extLst>
          </p:cNvPr>
          <p:cNvSpPr>
            <a:spLocks noGrp="1"/>
          </p:cNvSpPr>
          <p:nvPr>
            <p:ph idx="1"/>
          </p:nvPr>
        </p:nvSpPr>
        <p:spPr>
          <a:xfrm>
            <a:off x="291860" y="1617785"/>
            <a:ext cx="11737675" cy="4429782"/>
          </a:xfrm>
        </p:spPr>
        <p:txBody>
          <a:bodyPr vert="horz" lIns="91440" tIns="45720" rIns="91440" bIns="45720" rtlCol="0" anchor="t">
            <a:noAutofit/>
          </a:bodyPr>
          <a:lstStyle/>
          <a:p>
            <a:pPr>
              <a:lnSpc>
                <a:spcPct val="100000"/>
              </a:lnSpc>
            </a:pPr>
            <a:r>
              <a:rPr lang="en-US" sz="4400" dirty="0"/>
              <a:t>Generating a Map for the User</a:t>
            </a:r>
            <a:endParaRPr lang="en-US" sz="4400" dirty="0">
              <a:cs typeface="Calibri"/>
            </a:endParaRPr>
          </a:p>
          <a:p>
            <a:pPr>
              <a:lnSpc>
                <a:spcPct val="100000"/>
              </a:lnSpc>
            </a:pPr>
            <a:r>
              <a:rPr lang="en-US" sz="4400" dirty="0"/>
              <a:t>Duplicating a show</a:t>
            </a:r>
            <a:endParaRPr lang="en-US" sz="4400" dirty="0">
              <a:cs typeface="Calibri"/>
            </a:endParaRPr>
          </a:p>
          <a:p>
            <a:pPr>
              <a:lnSpc>
                <a:spcPct val="100000"/>
              </a:lnSpc>
            </a:pPr>
            <a:r>
              <a:rPr lang="en-US" sz="4400" dirty="0"/>
              <a:t>Handling Images for a show </a:t>
            </a:r>
          </a:p>
          <a:p>
            <a:pPr>
              <a:lnSpc>
                <a:spcPct val="100000"/>
              </a:lnSpc>
            </a:pPr>
            <a:r>
              <a:rPr lang="en-US" sz="4400" dirty="0">
                <a:cs typeface="Calibri"/>
              </a:rPr>
              <a:t>Testing Environment for the application</a:t>
            </a:r>
          </a:p>
          <a:p>
            <a:pPr>
              <a:lnSpc>
                <a:spcPct val="100000"/>
              </a:lnSpc>
            </a:pPr>
            <a:r>
              <a:rPr lang="en-US" sz="4400" dirty="0">
                <a:cs typeface="Calibri"/>
              </a:rPr>
              <a:t>NodeJS Version Issues</a:t>
            </a:r>
          </a:p>
          <a:p>
            <a:pPr>
              <a:lnSpc>
                <a:spcPct val="100000"/>
              </a:lnSpc>
            </a:pPr>
            <a:endParaRPr lang="en-US" sz="4400" dirty="0">
              <a:cs typeface="Calibri"/>
            </a:endParaRPr>
          </a:p>
          <a:p>
            <a:pPr marL="0" indent="0">
              <a:lnSpc>
                <a:spcPct val="150000"/>
              </a:lnSpc>
              <a:buNone/>
            </a:pPr>
            <a:endParaRPr lang="en-US" sz="4000" dirty="0"/>
          </a:p>
          <a:p>
            <a:endParaRPr lang="en-US" sz="3200" dirty="0"/>
          </a:p>
          <a:p>
            <a:endParaRPr lang="en-US" sz="3200" dirty="0"/>
          </a:p>
        </p:txBody>
      </p:sp>
      <p:sp>
        <p:nvSpPr>
          <p:cNvPr id="7" name="Rectangle 6">
            <a:extLst>
              <a:ext uri="{FF2B5EF4-FFF2-40B4-BE49-F238E27FC236}">
                <a16:creationId xmlns:a16="http://schemas.microsoft.com/office/drawing/2014/main" id="{D3DCEE30-60A4-4658-A6D4-4DAEF1CC84CA}"/>
              </a:ext>
            </a:extLst>
          </p:cNvPr>
          <p:cNvSpPr/>
          <p:nvPr/>
        </p:nvSpPr>
        <p:spPr>
          <a:xfrm>
            <a:off x="-54635" y="-14229"/>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9" name="Title 1">
            <a:extLst>
              <a:ext uri="{FF2B5EF4-FFF2-40B4-BE49-F238E27FC236}">
                <a16:creationId xmlns:a16="http://schemas.microsoft.com/office/drawing/2014/main" id="{341B9E4F-3C4F-4AFC-9626-2B8A41D662BF}"/>
              </a:ext>
            </a:extLst>
          </p:cNvPr>
          <p:cNvSpPr txBox="1">
            <a:spLocks/>
          </p:cNvSpPr>
          <p:nvPr/>
        </p:nvSpPr>
        <p:spPr>
          <a:xfrm>
            <a:off x="291860" y="-904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Problems Faced</a:t>
            </a:r>
          </a:p>
        </p:txBody>
      </p:sp>
      <p:pic>
        <p:nvPicPr>
          <p:cNvPr id="10"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C6DF7FA1-34D8-4638-A2F3-E3A39BF736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
            <a:extLst>
              <a:ext uri="{FF2B5EF4-FFF2-40B4-BE49-F238E27FC236}">
                <a16:creationId xmlns:a16="http://schemas.microsoft.com/office/drawing/2014/main" id="{1BC29C50-5623-40B2-8412-2F7B7C5E766F}"/>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18</a:t>
            </a:fld>
            <a:endParaRPr lang="en-US" sz="2000" dirty="0"/>
          </a:p>
        </p:txBody>
      </p:sp>
      <p:sp>
        <p:nvSpPr>
          <p:cNvPr id="12" name="TextBox 11">
            <a:extLst>
              <a:ext uri="{FF2B5EF4-FFF2-40B4-BE49-F238E27FC236}">
                <a16:creationId xmlns:a16="http://schemas.microsoft.com/office/drawing/2014/main" id="{7FE42C63-76E3-45A0-A669-DDC5ADDA8037}"/>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dirty="0" err="1">
                <a:cs typeface="Calibri"/>
              </a:rPr>
              <a:t>Bonala</a:t>
            </a:r>
            <a:endParaRPr lang="en-US" dirty="0">
              <a:cs typeface="Calibri"/>
            </a:endParaRPr>
          </a:p>
        </p:txBody>
      </p:sp>
    </p:spTree>
    <p:extLst>
      <p:ext uri="{BB962C8B-B14F-4D97-AF65-F5344CB8AC3E}">
        <p14:creationId xmlns:p14="http://schemas.microsoft.com/office/powerpoint/2010/main" val="267082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6BB6B-C87A-4935-A0C5-91C9C7BE13B8}"/>
              </a:ext>
            </a:extLst>
          </p:cNvPr>
          <p:cNvSpPr>
            <a:spLocks noGrp="1"/>
          </p:cNvSpPr>
          <p:nvPr>
            <p:ph idx="1"/>
          </p:nvPr>
        </p:nvSpPr>
        <p:spPr>
          <a:xfrm>
            <a:off x="291860" y="1434905"/>
            <a:ext cx="11737675" cy="4859230"/>
          </a:xfrm>
        </p:spPr>
        <p:txBody>
          <a:bodyPr vert="horz" lIns="91440" tIns="45720" rIns="91440" bIns="45720" rtlCol="0" anchor="t">
            <a:noAutofit/>
          </a:bodyPr>
          <a:lstStyle/>
          <a:p>
            <a:pPr>
              <a:lnSpc>
                <a:spcPct val="100000"/>
              </a:lnSpc>
            </a:pPr>
            <a:r>
              <a:rPr lang="en-US" sz="4000" dirty="0"/>
              <a:t>Used a Map Component</a:t>
            </a:r>
            <a:endParaRPr lang="en-US" sz="4000" dirty="0">
              <a:cs typeface="Calibri"/>
            </a:endParaRPr>
          </a:p>
          <a:p>
            <a:pPr>
              <a:lnSpc>
                <a:spcPct val="100000"/>
              </a:lnSpc>
            </a:pPr>
            <a:r>
              <a:rPr lang="en-US" sz="4000" dirty="0"/>
              <a:t>Using Different Primary Key for each show</a:t>
            </a:r>
            <a:endParaRPr lang="en-US" sz="4000" dirty="0">
              <a:cs typeface="Calibri"/>
            </a:endParaRPr>
          </a:p>
          <a:p>
            <a:pPr>
              <a:lnSpc>
                <a:spcPct val="100000"/>
              </a:lnSpc>
            </a:pPr>
            <a:r>
              <a:rPr lang="en-US" sz="4000" dirty="0"/>
              <a:t>Handling Images on Backend instead of Database</a:t>
            </a:r>
          </a:p>
          <a:p>
            <a:pPr>
              <a:lnSpc>
                <a:spcPct val="100000"/>
              </a:lnSpc>
            </a:pPr>
            <a:r>
              <a:rPr lang="en-US" sz="4000" dirty="0"/>
              <a:t>Always use different environments for testing and development</a:t>
            </a:r>
          </a:p>
          <a:p>
            <a:pPr>
              <a:lnSpc>
                <a:spcPct val="100000"/>
              </a:lnSpc>
            </a:pPr>
            <a:r>
              <a:rPr lang="en-US" sz="4000" dirty="0"/>
              <a:t>By Updating NodeJS to latest non breakable version</a:t>
            </a:r>
          </a:p>
          <a:p>
            <a:pPr>
              <a:lnSpc>
                <a:spcPct val="100000"/>
              </a:lnSpc>
            </a:pPr>
            <a:endParaRPr lang="en-US" sz="4000" dirty="0"/>
          </a:p>
          <a:p>
            <a:pPr>
              <a:lnSpc>
                <a:spcPct val="100000"/>
              </a:lnSpc>
            </a:pPr>
            <a:endParaRPr lang="en-US" sz="4000" dirty="0"/>
          </a:p>
          <a:p>
            <a:pPr marL="0" indent="0">
              <a:lnSpc>
                <a:spcPct val="150000"/>
              </a:lnSpc>
              <a:buNone/>
            </a:pPr>
            <a:endParaRPr lang="en-US" sz="4000" dirty="0"/>
          </a:p>
          <a:p>
            <a:endParaRPr lang="en-US" sz="4000" dirty="0"/>
          </a:p>
          <a:p>
            <a:endParaRPr lang="en-US" sz="4000" dirty="0"/>
          </a:p>
        </p:txBody>
      </p:sp>
      <p:sp>
        <p:nvSpPr>
          <p:cNvPr id="7" name="Rectangle 6">
            <a:extLst>
              <a:ext uri="{FF2B5EF4-FFF2-40B4-BE49-F238E27FC236}">
                <a16:creationId xmlns:a16="http://schemas.microsoft.com/office/drawing/2014/main" id="{D3DCEE30-60A4-4658-A6D4-4DAEF1CC84CA}"/>
              </a:ext>
            </a:extLst>
          </p:cNvPr>
          <p:cNvSpPr/>
          <p:nvPr/>
        </p:nvSpPr>
        <p:spPr>
          <a:xfrm>
            <a:off x="-54635" y="-14229"/>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9" name="Title 1">
            <a:extLst>
              <a:ext uri="{FF2B5EF4-FFF2-40B4-BE49-F238E27FC236}">
                <a16:creationId xmlns:a16="http://schemas.microsoft.com/office/drawing/2014/main" id="{341B9E4F-3C4F-4AFC-9626-2B8A41D662BF}"/>
              </a:ext>
            </a:extLst>
          </p:cNvPr>
          <p:cNvSpPr txBox="1">
            <a:spLocks/>
          </p:cNvSpPr>
          <p:nvPr/>
        </p:nvSpPr>
        <p:spPr>
          <a:xfrm>
            <a:off x="291860" y="-904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Lessons Learnt</a:t>
            </a:r>
          </a:p>
        </p:txBody>
      </p:sp>
      <p:pic>
        <p:nvPicPr>
          <p:cNvPr id="10"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C6DF7FA1-34D8-4638-A2F3-E3A39BF736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
            <a:extLst>
              <a:ext uri="{FF2B5EF4-FFF2-40B4-BE49-F238E27FC236}">
                <a16:creationId xmlns:a16="http://schemas.microsoft.com/office/drawing/2014/main" id="{1BC29C50-5623-40B2-8412-2F7B7C5E766F}"/>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19</a:t>
            </a:fld>
            <a:endParaRPr lang="en-US" sz="2000" dirty="0"/>
          </a:p>
        </p:txBody>
      </p:sp>
      <p:sp>
        <p:nvSpPr>
          <p:cNvPr id="12" name="TextBox 11">
            <a:extLst>
              <a:ext uri="{FF2B5EF4-FFF2-40B4-BE49-F238E27FC236}">
                <a16:creationId xmlns:a16="http://schemas.microsoft.com/office/drawing/2014/main" id="{7FE42C63-76E3-45A0-A669-DDC5ADDA8037}"/>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Santhosh </a:t>
            </a:r>
            <a:r>
              <a:rPr lang="en-US" dirty="0" err="1">
                <a:cs typeface="Calibri"/>
              </a:rPr>
              <a:t>Bonala</a:t>
            </a:r>
            <a:endParaRPr lang="en-US" dirty="0">
              <a:cs typeface="Calibri"/>
            </a:endParaRPr>
          </a:p>
        </p:txBody>
      </p:sp>
    </p:spTree>
    <p:extLst>
      <p:ext uri="{BB962C8B-B14F-4D97-AF65-F5344CB8AC3E}">
        <p14:creationId xmlns:p14="http://schemas.microsoft.com/office/powerpoint/2010/main" val="238711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385B3F-567C-440D-BEBB-CD1B74DA2207}"/>
              </a:ext>
            </a:extLst>
          </p:cNvPr>
          <p:cNvSpPr/>
          <p:nvPr/>
        </p:nvSpPr>
        <p:spPr>
          <a:xfrm>
            <a:off x="-83390" y="-54635"/>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44AF1E71-1264-47DC-AA05-14E52AA609EA}"/>
              </a:ext>
            </a:extLst>
          </p:cNvPr>
          <p:cNvSpPr>
            <a:spLocks noGrp="1"/>
          </p:cNvSpPr>
          <p:nvPr>
            <p:ph type="title"/>
          </p:nvPr>
        </p:nvSpPr>
        <p:spPr>
          <a:xfrm>
            <a:off x="381000" y="-8678"/>
            <a:ext cx="10515600" cy="1325563"/>
          </a:xfrm>
        </p:spPr>
        <p:txBody>
          <a:bodyPr/>
          <a:lstStyle/>
          <a:p>
            <a:r>
              <a:rPr lang="en-US" b="1" dirty="0">
                <a:cs typeface="Calibri Light"/>
              </a:rPr>
              <a:t>Outline</a:t>
            </a:r>
            <a:endParaRPr lang="en-US" b="1" dirty="0"/>
          </a:p>
        </p:txBody>
      </p:sp>
      <p:sp>
        <p:nvSpPr>
          <p:cNvPr id="3" name="Content Placeholder 2">
            <a:extLst>
              <a:ext uri="{FF2B5EF4-FFF2-40B4-BE49-F238E27FC236}">
                <a16:creationId xmlns:a16="http://schemas.microsoft.com/office/drawing/2014/main" id="{990CF573-3B50-49C2-B060-15386A503305}"/>
              </a:ext>
            </a:extLst>
          </p:cNvPr>
          <p:cNvSpPr>
            <a:spLocks noGrp="1"/>
          </p:cNvSpPr>
          <p:nvPr>
            <p:ph idx="1"/>
          </p:nvPr>
        </p:nvSpPr>
        <p:spPr>
          <a:xfrm>
            <a:off x="838200" y="1545405"/>
            <a:ext cx="10515600" cy="4811149"/>
          </a:xfrm>
        </p:spPr>
        <p:txBody>
          <a:bodyPr vert="horz" lIns="91440" tIns="45720" rIns="91440" bIns="45720" rtlCol="0" anchor="t">
            <a:noAutofit/>
          </a:bodyPr>
          <a:lstStyle/>
          <a:p>
            <a:pPr>
              <a:lnSpc>
                <a:spcPct val="100000"/>
              </a:lnSpc>
            </a:pPr>
            <a:r>
              <a:rPr lang="en-US" sz="3600" dirty="0">
                <a:cs typeface="Calibri"/>
              </a:rPr>
              <a:t>Problem Statement</a:t>
            </a:r>
          </a:p>
          <a:p>
            <a:pPr>
              <a:lnSpc>
                <a:spcPct val="100000"/>
              </a:lnSpc>
            </a:pPr>
            <a:r>
              <a:rPr lang="en-US" sz="3600" dirty="0">
                <a:cs typeface="Calibri"/>
              </a:rPr>
              <a:t>Proposed Solution</a:t>
            </a:r>
          </a:p>
          <a:p>
            <a:pPr>
              <a:lnSpc>
                <a:spcPct val="100000"/>
              </a:lnSpc>
            </a:pPr>
            <a:r>
              <a:rPr lang="en-US" sz="3600" dirty="0">
                <a:cs typeface="Calibri"/>
              </a:rPr>
              <a:t>Project Requirements</a:t>
            </a:r>
          </a:p>
          <a:p>
            <a:pPr>
              <a:lnSpc>
                <a:spcPct val="100000"/>
              </a:lnSpc>
            </a:pPr>
            <a:r>
              <a:rPr lang="en-US" sz="3600" dirty="0">
                <a:cs typeface="Calibri"/>
              </a:rPr>
              <a:t>Tools and Technologies</a:t>
            </a:r>
          </a:p>
          <a:p>
            <a:pPr>
              <a:lnSpc>
                <a:spcPct val="100000"/>
              </a:lnSpc>
            </a:pPr>
            <a:r>
              <a:rPr lang="en-US" sz="3600" dirty="0">
                <a:cs typeface="Calibri"/>
              </a:rPr>
              <a:t>Demonstration</a:t>
            </a:r>
          </a:p>
          <a:p>
            <a:pPr>
              <a:lnSpc>
                <a:spcPct val="100000"/>
              </a:lnSpc>
            </a:pPr>
            <a:r>
              <a:rPr lang="en-US" sz="3600" dirty="0">
                <a:cs typeface="Calibri"/>
              </a:rPr>
              <a:t>Future Tasks to be accomplished</a:t>
            </a:r>
          </a:p>
        </p:txBody>
      </p:sp>
      <p:sp>
        <p:nvSpPr>
          <p:cNvPr id="5" name="Slide Number Placeholder 4">
            <a:extLst>
              <a:ext uri="{FF2B5EF4-FFF2-40B4-BE49-F238E27FC236}">
                <a16:creationId xmlns:a16="http://schemas.microsoft.com/office/drawing/2014/main" id="{4C2F9FEB-F4E3-4F41-8B54-F6EB9E76C450}"/>
              </a:ext>
            </a:extLst>
          </p:cNvPr>
          <p:cNvSpPr>
            <a:spLocks noGrp="1"/>
          </p:cNvSpPr>
          <p:nvPr>
            <p:ph type="sldNum" sz="quarter" idx="12"/>
          </p:nvPr>
        </p:nvSpPr>
        <p:spPr/>
        <p:txBody>
          <a:bodyPr/>
          <a:lstStyle/>
          <a:p>
            <a:fld id="{E646F01A-99B6-407D-AC36-D8F996900DD0}" type="slidenum">
              <a:rPr lang="en-US" sz="2000" smtClean="0"/>
              <a:pPr/>
              <a:t>2</a:t>
            </a:fld>
            <a:endParaRPr lang="en-US" sz="2000" dirty="0"/>
          </a:p>
        </p:txBody>
      </p:sp>
      <p:sp>
        <p:nvSpPr>
          <p:cNvPr id="6" name="TextBox 5">
            <a:extLst>
              <a:ext uri="{FF2B5EF4-FFF2-40B4-BE49-F238E27FC236}">
                <a16:creationId xmlns:a16="http://schemas.microsoft.com/office/drawing/2014/main" id="{AE14C564-A53E-4950-845E-C8D7C89F19DC}"/>
              </a:ext>
            </a:extLst>
          </p:cNvPr>
          <p:cNvSpPr txBox="1"/>
          <p:nvPr/>
        </p:nvSpPr>
        <p:spPr>
          <a:xfrm>
            <a:off x="1728788" y="6370320"/>
            <a:ext cx="2061549" cy="365760"/>
          </a:xfrm>
          <a:prstGeom prst="rect">
            <a:avLst/>
          </a:prstGeom>
          <a:noFill/>
        </p:spPr>
        <p:txBody>
          <a:bodyPr wrap="square" rtlCol="0">
            <a:spAutoFit/>
          </a:bodyPr>
          <a:lstStyle/>
          <a:p>
            <a:pPr algn="ctr"/>
            <a:r>
              <a:rPr lang="en-US" dirty="0" err="1">
                <a:cs typeface="Calibri"/>
              </a:rPr>
              <a:t>Supraja</a:t>
            </a:r>
            <a:r>
              <a:rPr lang="en-US" dirty="0">
                <a:cs typeface="Calibri"/>
              </a:rPr>
              <a:t> </a:t>
            </a:r>
            <a:r>
              <a:rPr lang="en-US" dirty="0" err="1">
                <a:cs typeface="Calibri"/>
              </a:rPr>
              <a:t>Kumbam</a:t>
            </a:r>
            <a:endParaRPr lang="en-US" dirty="0"/>
          </a:p>
        </p:txBody>
      </p:sp>
      <p:pic>
        <p:nvPicPr>
          <p:cNvPr id="4" name="Picture 6" descr="A picture containing object&#10;&#10;Description generated with high confidence">
            <a:extLst>
              <a:ext uri="{FF2B5EF4-FFF2-40B4-BE49-F238E27FC236}">
                <a16:creationId xmlns:a16="http://schemas.microsoft.com/office/drawing/2014/main" id="{11C8D07A-CB59-4CFF-AF04-AC1622467C31}"/>
              </a:ext>
            </a:extLst>
          </p:cNvPr>
          <p:cNvPicPr>
            <a:picLocks noChangeAspect="1"/>
          </p:cNvPicPr>
          <p:nvPr/>
        </p:nvPicPr>
        <p:blipFill>
          <a:blip r:embed="rId2"/>
          <a:stretch>
            <a:fillRect/>
          </a:stretch>
        </p:blipFill>
        <p:spPr>
          <a:xfrm>
            <a:off x="7421593" y="1088366"/>
            <a:ext cx="3933645" cy="3919267"/>
          </a:xfrm>
          <a:prstGeom prst="rect">
            <a:avLst/>
          </a:prstGeom>
        </p:spPr>
      </p:pic>
      <p:pic>
        <p:nvPicPr>
          <p:cNvPr id="8"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8C09F859-C422-4C82-AC26-8B77A009B6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74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3DCEE30-60A4-4658-A6D4-4DAEF1CC84CA}"/>
              </a:ext>
            </a:extLst>
          </p:cNvPr>
          <p:cNvSpPr/>
          <p:nvPr/>
        </p:nvSpPr>
        <p:spPr>
          <a:xfrm>
            <a:off x="-54635" y="-14229"/>
            <a:ext cx="12430663" cy="900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9" name="Title 1">
            <a:extLst>
              <a:ext uri="{FF2B5EF4-FFF2-40B4-BE49-F238E27FC236}">
                <a16:creationId xmlns:a16="http://schemas.microsoft.com/office/drawing/2014/main" id="{341B9E4F-3C4F-4AFC-9626-2B8A41D662BF}"/>
              </a:ext>
            </a:extLst>
          </p:cNvPr>
          <p:cNvSpPr txBox="1">
            <a:spLocks/>
          </p:cNvSpPr>
          <p:nvPr/>
        </p:nvSpPr>
        <p:spPr>
          <a:xfrm>
            <a:off x="278005" y="-226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Lessons Learnt</a:t>
            </a:r>
          </a:p>
        </p:txBody>
      </p:sp>
      <p:pic>
        <p:nvPicPr>
          <p:cNvPr id="10"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C6DF7FA1-34D8-4638-A2F3-E3A39BF736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ontent Placeholder 3">
            <a:extLst>
              <a:ext uri="{FF2B5EF4-FFF2-40B4-BE49-F238E27FC236}">
                <a16:creationId xmlns:a16="http://schemas.microsoft.com/office/drawing/2014/main" id="{669221DD-FE66-4AB5-BD6B-73AA8F46D4FF}"/>
              </a:ext>
            </a:extLst>
          </p:cNvPr>
          <p:cNvGraphicFramePr>
            <a:graphicFrameLocks noGrp="1"/>
          </p:cNvGraphicFramePr>
          <p:nvPr>
            <p:ph idx="1"/>
            <p:extLst>
              <p:ext uri="{D42A27DB-BD31-4B8C-83A1-F6EECF244321}">
                <p14:modId xmlns:p14="http://schemas.microsoft.com/office/powerpoint/2010/main" val="2388680494"/>
              </p:ext>
            </p:extLst>
          </p:nvPr>
        </p:nvGraphicFramePr>
        <p:xfrm>
          <a:off x="411214" y="1021340"/>
          <a:ext cx="11369571" cy="5652988"/>
        </p:xfrm>
        <a:graphic>
          <a:graphicData uri="http://schemas.openxmlformats.org/drawingml/2006/table">
            <a:tbl>
              <a:tblPr firstRow="1" bandRow="1">
                <a:tableStyleId>{5940675A-B579-460E-94D1-54222C63F5DA}</a:tableStyleId>
              </a:tblPr>
              <a:tblGrid>
                <a:gridCol w="3223098">
                  <a:extLst>
                    <a:ext uri="{9D8B030D-6E8A-4147-A177-3AD203B41FA5}">
                      <a16:colId xmlns:a16="http://schemas.microsoft.com/office/drawing/2014/main" val="989051512"/>
                    </a:ext>
                  </a:extLst>
                </a:gridCol>
                <a:gridCol w="8146473">
                  <a:extLst>
                    <a:ext uri="{9D8B030D-6E8A-4147-A177-3AD203B41FA5}">
                      <a16:colId xmlns:a16="http://schemas.microsoft.com/office/drawing/2014/main" val="3755103417"/>
                    </a:ext>
                  </a:extLst>
                </a:gridCol>
              </a:tblGrid>
              <a:tr h="1096062">
                <a:tc>
                  <a:txBody>
                    <a:bodyPr/>
                    <a:lstStyle/>
                    <a:p>
                      <a:pPr algn="l"/>
                      <a:r>
                        <a:rPr lang="en-US" sz="2800" kern="1200" dirty="0">
                          <a:solidFill>
                            <a:schemeClr val="tx1"/>
                          </a:solidFill>
                          <a:latin typeface="+mn-lt"/>
                          <a:ea typeface="+mn-ea"/>
                          <a:cs typeface="+mn-cs"/>
                        </a:rPr>
                        <a:t>Team Management </a:t>
                      </a:r>
                    </a:p>
                  </a:txBody>
                  <a:tcPr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We</a:t>
                      </a:r>
                      <a:r>
                        <a:rPr lang="en-US" sz="2800" kern="1200" dirty="0">
                          <a:solidFill>
                            <a:schemeClr val="tx1"/>
                          </a:solidFill>
                          <a:latin typeface="+mn-lt"/>
                          <a:ea typeface="+mn-ea"/>
                          <a:cs typeface="+mn-cs"/>
                        </a:rPr>
                        <a:t> collaborated with each other while working on the project</a:t>
                      </a:r>
                    </a:p>
                  </a:txBody>
                  <a:tcPr anchor="ctr">
                    <a:solidFill>
                      <a:schemeClr val="accent6">
                        <a:lumMod val="20000"/>
                        <a:lumOff val="80000"/>
                      </a:schemeClr>
                    </a:solidFill>
                  </a:tcPr>
                </a:tc>
                <a:extLst>
                  <a:ext uri="{0D108BD9-81ED-4DB2-BD59-A6C34878D82A}">
                    <a16:rowId xmlns:a16="http://schemas.microsoft.com/office/drawing/2014/main" val="1237516429"/>
                  </a:ext>
                </a:extLst>
              </a:tr>
              <a:tr h="1091289">
                <a:tc>
                  <a:txBody>
                    <a:bodyPr/>
                    <a:lstStyle/>
                    <a:p>
                      <a:pPr algn="l">
                        <a:buNone/>
                      </a:pPr>
                      <a:r>
                        <a:rPr lang="en-US" sz="2800" kern="1200" dirty="0">
                          <a:solidFill>
                            <a:schemeClr val="tx1"/>
                          </a:solidFill>
                          <a:latin typeface="+mn-lt"/>
                          <a:ea typeface="+mn-ea"/>
                          <a:cs typeface="+mn-cs"/>
                        </a:rPr>
                        <a:t>Time Management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1200">
                          <a:solidFill>
                            <a:schemeClr val="tx1"/>
                          </a:solidFill>
                          <a:latin typeface="+mn-lt"/>
                          <a:ea typeface="+mn-ea"/>
                          <a:cs typeface="+mn-cs"/>
                        </a:rPr>
                        <a:t>We</a:t>
                      </a:r>
                      <a:r>
                        <a:rPr lang="en-US" sz="2800" kern="1200">
                          <a:solidFill>
                            <a:schemeClr val="tx1"/>
                          </a:solidFill>
                          <a:latin typeface="+mn-lt"/>
                          <a:ea typeface="+mn-ea"/>
                          <a:cs typeface="+mn-cs"/>
                        </a:rPr>
                        <a:t> were able to implement the major functionalities of the project on time because of utilizing the time effectively</a:t>
                      </a:r>
                      <a:endParaRPr lang="en-US" sz="2800" kern="1200" dirty="0">
                        <a:solidFill>
                          <a:schemeClr val="tx1"/>
                        </a:solidFill>
                        <a:latin typeface="+mn-lt"/>
                        <a:ea typeface="+mn-ea"/>
                        <a:cs typeface="+mn-cs"/>
                      </a:endParaRPr>
                    </a:p>
                  </a:txBody>
                  <a:tcPr anchor="ctr"/>
                </a:tc>
                <a:extLst>
                  <a:ext uri="{0D108BD9-81ED-4DB2-BD59-A6C34878D82A}">
                    <a16:rowId xmlns:a16="http://schemas.microsoft.com/office/drawing/2014/main" val="3318543152"/>
                  </a:ext>
                </a:extLst>
              </a:tr>
              <a:tr h="1091289">
                <a:tc>
                  <a:txBody>
                    <a:bodyPr/>
                    <a:lstStyle/>
                    <a:p>
                      <a:pPr algn="l">
                        <a:buNone/>
                      </a:pPr>
                      <a:r>
                        <a:rPr lang="en-US" sz="2800" kern="1200" dirty="0">
                          <a:solidFill>
                            <a:schemeClr val="tx1"/>
                          </a:solidFill>
                          <a:latin typeface="+mn-lt"/>
                          <a:ea typeface="+mn-ea"/>
                          <a:cs typeface="+mn-cs"/>
                        </a:rPr>
                        <a:t>Resource Management </a:t>
                      </a:r>
                    </a:p>
                  </a:txBody>
                  <a:tcPr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We</a:t>
                      </a:r>
                      <a:r>
                        <a:rPr lang="en-US" sz="2800" kern="1200" dirty="0">
                          <a:solidFill>
                            <a:schemeClr val="tx1"/>
                          </a:solidFill>
                          <a:latin typeface="+mn-lt"/>
                          <a:ea typeface="+mn-ea"/>
                          <a:cs typeface="+mn-cs"/>
                        </a:rPr>
                        <a:t> divided the tasks based on each and individual skill set</a:t>
                      </a:r>
                    </a:p>
                  </a:txBody>
                  <a:tcPr anchor="ctr">
                    <a:solidFill>
                      <a:schemeClr val="accent6">
                        <a:lumMod val="20000"/>
                        <a:lumOff val="80000"/>
                      </a:schemeClr>
                    </a:solidFill>
                  </a:tcPr>
                </a:tc>
                <a:extLst>
                  <a:ext uri="{0D108BD9-81ED-4DB2-BD59-A6C34878D82A}">
                    <a16:rowId xmlns:a16="http://schemas.microsoft.com/office/drawing/2014/main" val="926208131"/>
                  </a:ext>
                </a:extLst>
              </a:tr>
              <a:tr h="1025475">
                <a:tc>
                  <a:txBody>
                    <a:bodyPr/>
                    <a:lstStyle/>
                    <a:p>
                      <a:pPr algn="l"/>
                      <a:r>
                        <a:rPr lang="en-US" sz="2800" kern="1200" dirty="0">
                          <a:solidFill>
                            <a:schemeClr val="tx1"/>
                          </a:solidFill>
                          <a:latin typeface="+mn-lt"/>
                          <a:ea typeface="+mn-ea"/>
                          <a:cs typeface="+mn-cs"/>
                        </a:rPr>
                        <a:t>Communication Management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latin typeface="+mn-lt"/>
                          <a:ea typeface="+mn-ea"/>
                          <a:cs typeface="+mn-cs"/>
                        </a:rPr>
                        <a:t>We</a:t>
                      </a:r>
                      <a:r>
                        <a:rPr lang="en-US" sz="2800" kern="1200" dirty="0">
                          <a:solidFill>
                            <a:schemeClr val="tx1"/>
                          </a:solidFill>
                          <a:latin typeface="+mn-lt"/>
                          <a:ea typeface="+mn-ea"/>
                          <a:cs typeface="+mn-cs"/>
                        </a:rPr>
                        <a:t> communicated effectively via Google Docs and other communication media</a:t>
                      </a:r>
                    </a:p>
                  </a:txBody>
                  <a:tcPr anchor="ctr"/>
                </a:tc>
                <a:extLst>
                  <a:ext uri="{0D108BD9-81ED-4DB2-BD59-A6C34878D82A}">
                    <a16:rowId xmlns:a16="http://schemas.microsoft.com/office/drawing/2014/main" val="1977154488"/>
                  </a:ext>
                </a:extLst>
              </a:tr>
              <a:tr h="1068562">
                <a:tc>
                  <a:txBody>
                    <a:bodyPr/>
                    <a:lstStyle/>
                    <a:p>
                      <a:pPr algn="l"/>
                      <a:r>
                        <a:rPr lang="en-US" sz="2800" kern="1200" dirty="0">
                          <a:solidFill>
                            <a:schemeClr val="tx1"/>
                          </a:solidFill>
                          <a:latin typeface="+mn-lt"/>
                          <a:ea typeface="+mn-ea"/>
                          <a:cs typeface="+mn-cs"/>
                        </a:rPr>
                        <a:t>Quality Management </a:t>
                      </a:r>
                    </a:p>
                  </a:txBody>
                  <a:tcPr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latin typeface="+mn-lt"/>
                          <a:ea typeface="+mn-ea"/>
                          <a:cs typeface="+mn-cs"/>
                        </a:rPr>
                        <a:t>Till the end </a:t>
                      </a:r>
                      <a:r>
                        <a:rPr lang="en-US" sz="2800" b="1" kern="1200" dirty="0">
                          <a:solidFill>
                            <a:schemeClr val="tx1"/>
                          </a:solidFill>
                          <a:latin typeface="+mn-lt"/>
                          <a:ea typeface="+mn-ea"/>
                          <a:cs typeface="+mn-cs"/>
                        </a:rPr>
                        <a:t>we</a:t>
                      </a:r>
                      <a:r>
                        <a:rPr lang="en-US" sz="2800" kern="1200" dirty="0">
                          <a:solidFill>
                            <a:schemeClr val="tx1"/>
                          </a:solidFill>
                          <a:latin typeface="+mn-lt"/>
                          <a:ea typeface="+mn-ea"/>
                          <a:cs typeface="+mn-cs"/>
                        </a:rPr>
                        <a:t> all tried our level best in bringing the product as per the requirements of our client</a:t>
                      </a:r>
                    </a:p>
                  </a:txBody>
                  <a:tcPr anchor="ctr">
                    <a:solidFill>
                      <a:schemeClr val="accent6">
                        <a:lumMod val="20000"/>
                        <a:lumOff val="80000"/>
                      </a:schemeClr>
                    </a:solidFill>
                  </a:tcPr>
                </a:tc>
                <a:extLst>
                  <a:ext uri="{0D108BD9-81ED-4DB2-BD59-A6C34878D82A}">
                    <a16:rowId xmlns:a16="http://schemas.microsoft.com/office/drawing/2014/main" val="1388047062"/>
                  </a:ext>
                </a:extLst>
              </a:tr>
            </a:tbl>
          </a:graphicData>
        </a:graphic>
      </p:graphicFrame>
      <p:sp>
        <p:nvSpPr>
          <p:cNvPr id="12" name="Slide Number Placeholder 2">
            <a:extLst>
              <a:ext uri="{FF2B5EF4-FFF2-40B4-BE49-F238E27FC236}">
                <a16:creationId xmlns:a16="http://schemas.microsoft.com/office/drawing/2014/main" id="{92291958-9EEE-40F3-AEBF-7D4C5DDE4C18}"/>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20</a:t>
            </a:fld>
            <a:endParaRPr lang="en-US" sz="2000" dirty="0"/>
          </a:p>
        </p:txBody>
      </p:sp>
      <p:sp>
        <p:nvSpPr>
          <p:cNvPr id="8" name="TextBox 7">
            <a:extLst>
              <a:ext uri="{FF2B5EF4-FFF2-40B4-BE49-F238E27FC236}">
                <a16:creationId xmlns:a16="http://schemas.microsoft.com/office/drawing/2014/main" id="{5A2E9A28-8FB5-4D50-BCF9-259B2D59C81A}"/>
              </a:ext>
            </a:extLst>
          </p:cNvPr>
          <p:cNvSpPr txBox="1"/>
          <p:nvPr/>
        </p:nvSpPr>
        <p:spPr>
          <a:xfrm>
            <a:off x="381000" y="6470962"/>
            <a:ext cx="3409337" cy="365760"/>
          </a:xfrm>
          <a:prstGeom prst="rect">
            <a:avLst/>
          </a:prstGeom>
          <a:noFill/>
        </p:spPr>
        <p:txBody>
          <a:bodyPr wrap="square" rtlCol="0">
            <a:spAutoFit/>
          </a:bodyPr>
          <a:lstStyle/>
          <a:p>
            <a:pPr algn="ctr"/>
            <a:r>
              <a:rPr lang="en-US" dirty="0">
                <a:cs typeface="Calibri"/>
              </a:rPr>
              <a:t>Santhosh </a:t>
            </a:r>
            <a:r>
              <a:rPr lang="en-US" dirty="0" err="1">
                <a:cs typeface="Calibri"/>
              </a:rPr>
              <a:t>Bonala</a:t>
            </a:r>
            <a:endParaRPr lang="en-US" dirty="0">
              <a:cs typeface="Calibri"/>
            </a:endParaRPr>
          </a:p>
        </p:txBody>
      </p:sp>
    </p:spTree>
    <p:extLst>
      <p:ext uri="{BB962C8B-B14F-4D97-AF65-F5344CB8AC3E}">
        <p14:creationId xmlns:p14="http://schemas.microsoft.com/office/powerpoint/2010/main" val="187937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3E2550A-DD16-4BA6-8EEC-67EEBB4EEF55}"/>
              </a:ext>
            </a:extLst>
          </p:cNvPr>
          <p:cNvSpPr/>
          <p:nvPr/>
        </p:nvSpPr>
        <p:spPr>
          <a:xfrm>
            <a:off x="-54635" y="-14229"/>
            <a:ext cx="12430663" cy="11615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12" name="Text Placeholder 2">
            <a:extLst>
              <a:ext uri="{FF2B5EF4-FFF2-40B4-BE49-F238E27FC236}">
                <a16:creationId xmlns:a16="http://schemas.microsoft.com/office/drawing/2014/main" id="{5B5034A3-F152-49C0-9DC9-2C83AC8A8894}"/>
              </a:ext>
            </a:extLst>
          </p:cNvPr>
          <p:cNvSpPr txBox="1">
            <a:spLocks/>
          </p:cNvSpPr>
          <p:nvPr/>
        </p:nvSpPr>
        <p:spPr>
          <a:xfrm>
            <a:off x="307200" y="100279"/>
            <a:ext cx="10748727" cy="76398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5400" b="1">
                <a:latin typeface="+mj-lt"/>
                <a:ea typeface="+mj-ea"/>
                <a:cs typeface="+mj-cs"/>
              </a:rPr>
              <a:t>Future tasks yet to be accomplished</a:t>
            </a:r>
          </a:p>
        </p:txBody>
      </p:sp>
      <p:sp>
        <p:nvSpPr>
          <p:cNvPr id="41" name="TextBox 40">
            <a:extLst>
              <a:ext uri="{FF2B5EF4-FFF2-40B4-BE49-F238E27FC236}">
                <a16:creationId xmlns:a16="http://schemas.microsoft.com/office/drawing/2014/main" id="{4ABF5208-4B3D-4FBD-97EC-6D37238AE48C}"/>
              </a:ext>
            </a:extLst>
          </p:cNvPr>
          <p:cNvSpPr txBox="1"/>
          <p:nvPr/>
        </p:nvSpPr>
        <p:spPr>
          <a:xfrm>
            <a:off x="307200" y="636453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Santhosh </a:t>
            </a:r>
            <a:r>
              <a:rPr lang="en-US" err="1">
                <a:cs typeface="Calibri"/>
              </a:rPr>
              <a:t>Bonala</a:t>
            </a:r>
            <a:endParaRPr lang="en-US">
              <a:cs typeface="Calibri"/>
            </a:endParaRPr>
          </a:p>
        </p:txBody>
      </p:sp>
      <p:sp>
        <p:nvSpPr>
          <p:cNvPr id="26" name="Rectangle 25">
            <a:extLst>
              <a:ext uri="{FF2B5EF4-FFF2-40B4-BE49-F238E27FC236}">
                <a16:creationId xmlns:a16="http://schemas.microsoft.com/office/drawing/2014/main" id="{565E4582-84AA-4B0E-A526-13CDE599E63C}"/>
              </a:ext>
            </a:extLst>
          </p:cNvPr>
          <p:cNvSpPr/>
          <p:nvPr/>
        </p:nvSpPr>
        <p:spPr>
          <a:xfrm>
            <a:off x="-24440" y="1896912"/>
            <a:ext cx="12202063" cy="2279314"/>
          </a:xfrm>
          <a:prstGeom prst="rect">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ECA0EC0-790E-46E1-B241-76577FAFB851}"/>
              </a:ext>
            </a:extLst>
          </p:cNvPr>
          <p:cNvSpPr txBox="1"/>
          <p:nvPr/>
        </p:nvSpPr>
        <p:spPr>
          <a:xfrm>
            <a:off x="3416842" y="2698211"/>
            <a:ext cx="8074978" cy="14465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Create User and Developer manual</a:t>
            </a:r>
          </a:p>
          <a:p>
            <a:pPr algn="ctr"/>
            <a:endParaRPr lang="en-US" sz="2400">
              <a:cs typeface="Calibri"/>
            </a:endParaRPr>
          </a:p>
          <a:p>
            <a:pPr algn="ctr"/>
            <a:endParaRPr lang="en-US" sz="2400">
              <a:cs typeface="Calibri"/>
            </a:endParaRPr>
          </a:p>
        </p:txBody>
      </p:sp>
      <p:pic>
        <p:nvPicPr>
          <p:cNvPr id="29" name="Picture 38" descr="A circuit board&#10;&#10;Description generated with high confidence">
            <a:extLst>
              <a:ext uri="{FF2B5EF4-FFF2-40B4-BE49-F238E27FC236}">
                <a16:creationId xmlns:a16="http://schemas.microsoft.com/office/drawing/2014/main" id="{EF5FD13F-44CC-4013-B344-ADE8BD391269}"/>
              </a:ext>
            </a:extLst>
          </p:cNvPr>
          <p:cNvPicPr>
            <a:picLocks noChangeAspect="1"/>
          </p:cNvPicPr>
          <p:nvPr/>
        </p:nvPicPr>
        <p:blipFill>
          <a:blip r:embed="rId3"/>
          <a:stretch>
            <a:fillRect/>
          </a:stretch>
        </p:blipFill>
        <p:spPr>
          <a:xfrm>
            <a:off x="760953" y="2243528"/>
            <a:ext cx="1765539" cy="1564429"/>
          </a:xfrm>
          <a:prstGeom prst="rect">
            <a:avLst/>
          </a:prstGeom>
        </p:spPr>
      </p:pic>
      <p:pic>
        <p:nvPicPr>
          <p:cNvPr id="33"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DF343637-BD04-496A-9D39-E8CFD0BB6B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2">
            <a:extLst>
              <a:ext uri="{FF2B5EF4-FFF2-40B4-BE49-F238E27FC236}">
                <a16:creationId xmlns:a16="http://schemas.microsoft.com/office/drawing/2014/main" id="{A5C0E0D4-4FCE-4147-BA07-39C44F9D69E2}"/>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21</a:t>
            </a:fld>
            <a:endParaRPr lang="en-US" sz="2000"/>
          </a:p>
        </p:txBody>
      </p:sp>
      <p:sp>
        <p:nvSpPr>
          <p:cNvPr id="2" name="TextBox 1">
            <a:extLst>
              <a:ext uri="{FF2B5EF4-FFF2-40B4-BE49-F238E27FC236}">
                <a16:creationId xmlns:a16="http://schemas.microsoft.com/office/drawing/2014/main" id="{4455064D-1046-4EE7-B6EB-F57214338BAC}"/>
              </a:ext>
            </a:extLst>
          </p:cNvPr>
          <p:cNvSpPr txBox="1"/>
          <p:nvPr/>
        </p:nvSpPr>
        <p:spPr>
          <a:xfrm>
            <a:off x="2073996" y="4604649"/>
            <a:ext cx="8074978" cy="14465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Frontend and Backend Testing</a:t>
            </a:r>
            <a:endParaRPr lang="en-US"/>
          </a:p>
          <a:p>
            <a:pPr algn="ctr"/>
            <a:endParaRPr lang="en-US" sz="2400">
              <a:cs typeface="Calibri"/>
            </a:endParaRPr>
          </a:p>
          <a:p>
            <a:pPr algn="ctr"/>
            <a:endParaRPr lang="en-US" sz="2400">
              <a:cs typeface="Calibri"/>
            </a:endParaRPr>
          </a:p>
        </p:txBody>
      </p:sp>
    </p:spTree>
    <p:extLst>
      <p:ext uri="{BB962C8B-B14F-4D97-AF65-F5344CB8AC3E}">
        <p14:creationId xmlns:p14="http://schemas.microsoft.com/office/powerpoint/2010/main" val="18533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6BB6B-C87A-4935-A0C5-91C9C7BE13B8}"/>
              </a:ext>
            </a:extLst>
          </p:cNvPr>
          <p:cNvSpPr>
            <a:spLocks noGrp="1"/>
          </p:cNvSpPr>
          <p:nvPr>
            <p:ph idx="1"/>
          </p:nvPr>
        </p:nvSpPr>
        <p:spPr>
          <a:xfrm>
            <a:off x="267574" y="1235147"/>
            <a:ext cx="11737675" cy="5486327"/>
          </a:xfrm>
        </p:spPr>
        <p:txBody>
          <a:bodyPr vert="horz" lIns="91440" tIns="45720" rIns="91440" bIns="45720" rtlCol="0" anchor="t">
            <a:noAutofit/>
          </a:bodyPr>
          <a:lstStyle/>
          <a:p>
            <a:pPr>
              <a:lnSpc>
                <a:spcPct val="100000"/>
              </a:lnSpc>
            </a:pPr>
            <a:r>
              <a:rPr lang="en-US" sz="3200" dirty="0"/>
              <a:t>We wish to express our sincere gratitude to </a:t>
            </a:r>
            <a:r>
              <a:rPr lang="en-US" sz="3200" b="1" dirty="0"/>
              <a:t>Dr. </a:t>
            </a:r>
            <a:r>
              <a:rPr lang="en-US" sz="3200" b="1" dirty="0" err="1"/>
              <a:t>Bandi</a:t>
            </a:r>
            <a:r>
              <a:rPr lang="en-US" sz="3200" b="1" dirty="0"/>
              <a:t> </a:t>
            </a:r>
            <a:r>
              <a:rPr lang="en-US" sz="3200" dirty="0"/>
              <a:t>for mentoring and guiding us while developing the </a:t>
            </a:r>
            <a:r>
              <a:rPr lang="en-US" sz="3200" b="1" dirty="0"/>
              <a:t>THEATRE NORTHWEST </a:t>
            </a:r>
            <a:r>
              <a:rPr lang="en-US" sz="3200" dirty="0"/>
              <a:t>project.</a:t>
            </a:r>
          </a:p>
          <a:p>
            <a:pPr>
              <a:lnSpc>
                <a:spcPct val="100000"/>
              </a:lnSpc>
            </a:pPr>
            <a:endParaRPr lang="en-US" sz="800" dirty="0"/>
          </a:p>
          <a:p>
            <a:pPr>
              <a:lnSpc>
                <a:spcPct val="100000"/>
              </a:lnSpc>
            </a:pPr>
            <a:r>
              <a:rPr lang="en-US" sz="3200" dirty="0"/>
              <a:t>We sincerely thank our clients </a:t>
            </a:r>
            <a:r>
              <a:rPr lang="en-US" sz="3200" b="1" dirty="0"/>
              <a:t>Dr. Patrick </a:t>
            </a:r>
            <a:r>
              <a:rPr lang="en-US" sz="3200" b="1" dirty="0" err="1"/>
              <a:t>Immel</a:t>
            </a:r>
            <a:r>
              <a:rPr lang="en-US" sz="3200" b="1" dirty="0"/>
              <a:t> </a:t>
            </a:r>
            <a:r>
              <a:rPr lang="en-US" sz="3200" dirty="0"/>
              <a:t>&amp; </a:t>
            </a:r>
            <a:r>
              <a:rPr lang="en-US" sz="3200" b="1" dirty="0"/>
              <a:t>Ms. Wendy </a:t>
            </a:r>
            <a:r>
              <a:rPr lang="en-US" sz="3200" b="1" dirty="0" err="1"/>
              <a:t>Eloe</a:t>
            </a:r>
            <a:r>
              <a:rPr lang="en-US" sz="3200" b="1" dirty="0"/>
              <a:t> </a:t>
            </a:r>
            <a:r>
              <a:rPr lang="en-US" sz="3200" dirty="0"/>
              <a:t>for giving us an appointment every week in spite of busy schedule which made us to gather the requirements at each and every phase while developing our project.</a:t>
            </a:r>
          </a:p>
          <a:p>
            <a:pPr>
              <a:lnSpc>
                <a:spcPct val="100000"/>
              </a:lnSpc>
            </a:pPr>
            <a:endParaRPr lang="en-US" sz="800" dirty="0"/>
          </a:p>
          <a:p>
            <a:pPr>
              <a:lnSpc>
                <a:spcPct val="100000"/>
              </a:lnSpc>
            </a:pPr>
            <a:r>
              <a:rPr lang="en-US" sz="3200" dirty="0"/>
              <a:t>We also thank </a:t>
            </a:r>
            <a:r>
              <a:rPr lang="en-US" sz="3200" b="1" dirty="0"/>
              <a:t>Socio Analyzer </a:t>
            </a:r>
            <a:r>
              <a:rPr lang="en-US" sz="3200" dirty="0"/>
              <a:t>&amp; </a:t>
            </a:r>
            <a:r>
              <a:rPr lang="en-US" sz="3200" b="1" dirty="0"/>
              <a:t>Disaster Response </a:t>
            </a:r>
            <a:r>
              <a:rPr lang="en-US" sz="3200" dirty="0"/>
              <a:t>and Reporting System teams for giving us a competitive environment for working on our project</a:t>
            </a:r>
          </a:p>
          <a:p>
            <a:pPr marL="0" indent="0">
              <a:lnSpc>
                <a:spcPct val="100000"/>
              </a:lnSpc>
              <a:buNone/>
            </a:pPr>
            <a:endParaRPr lang="en-US" sz="4000" dirty="0"/>
          </a:p>
          <a:p>
            <a:pPr>
              <a:lnSpc>
                <a:spcPct val="100000"/>
              </a:lnSpc>
            </a:pPr>
            <a:endParaRPr lang="en-US" sz="3200" dirty="0"/>
          </a:p>
          <a:p>
            <a:pPr>
              <a:lnSpc>
                <a:spcPct val="100000"/>
              </a:lnSpc>
            </a:pPr>
            <a:endParaRPr lang="en-US" sz="3200" dirty="0"/>
          </a:p>
        </p:txBody>
      </p:sp>
      <p:sp>
        <p:nvSpPr>
          <p:cNvPr id="7" name="Rectangle 6">
            <a:extLst>
              <a:ext uri="{FF2B5EF4-FFF2-40B4-BE49-F238E27FC236}">
                <a16:creationId xmlns:a16="http://schemas.microsoft.com/office/drawing/2014/main" id="{D3DCEE30-60A4-4658-A6D4-4DAEF1CC84CA}"/>
              </a:ext>
            </a:extLst>
          </p:cNvPr>
          <p:cNvSpPr/>
          <p:nvPr/>
        </p:nvSpPr>
        <p:spPr>
          <a:xfrm>
            <a:off x="-54635" y="-14229"/>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9" name="Title 1">
            <a:extLst>
              <a:ext uri="{FF2B5EF4-FFF2-40B4-BE49-F238E27FC236}">
                <a16:creationId xmlns:a16="http://schemas.microsoft.com/office/drawing/2014/main" id="{341B9E4F-3C4F-4AFC-9626-2B8A41D662BF}"/>
              </a:ext>
            </a:extLst>
          </p:cNvPr>
          <p:cNvSpPr txBox="1">
            <a:spLocks/>
          </p:cNvSpPr>
          <p:nvPr/>
        </p:nvSpPr>
        <p:spPr>
          <a:xfrm>
            <a:off x="291860" y="-904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Acknowledgement</a:t>
            </a:r>
          </a:p>
        </p:txBody>
      </p:sp>
      <p:pic>
        <p:nvPicPr>
          <p:cNvPr id="10"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C6DF7FA1-34D8-4638-A2F3-E3A39BF736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2">
            <a:extLst>
              <a:ext uri="{FF2B5EF4-FFF2-40B4-BE49-F238E27FC236}">
                <a16:creationId xmlns:a16="http://schemas.microsoft.com/office/drawing/2014/main" id="{D20DB1B1-BFB8-450C-AAE9-B55AA4711E96}"/>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22</a:t>
            </a:fld>
            <a:endParaRPr lang="en-US" sz="2000" dirty="0"/>
          </a:p>
        </p:txBody>
      </p:sp>
      <p:sp>
        <p:nvSpPr>
          <p:cNvPr id="11" name="TextBox 10">
            <a:extLst>
              <a:ext uri="{FF2B5EF4-FFF2-40B4-BE49-F238E27FC236}">
                <a16:creationId xmlns:a16="http://schemas.microsoft.com/office/drawing/2014/main" id="{3A1FF3E3-678B-4F22-8DF6-E144458CC5FD}"/>
              </a:ext>
            </a:extLst>
          </p:cNvPr>
          <p:cNvSpPr txBox="1"/>
          <p:nvPr/>
        </p:nvSpPr>
        <p:spPr>
          <a:xfrm>
            <a:off x="666545" y="641347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Ashwith</a:t>
            </a:r>
            <a:r>
              <a:rPr lang="en-US" dirty="0">
                <a:cs typeface="Calibri"/>
              </a:rPr>
              <a:t> Gundu</a:t>
            </a:r>
          </a:p>
        </p:txBody>
      </p:sp>
    </p:spTree>
    <p:extLst>
      <p:ext uri="{BB962C8B-B14F-4D97-AF65-F5344CB8AC3E}">
        <p14:creationId xmlns:p14="http://schemas.microsoft.com/office/powerpoint/2010/main" val="317905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4CCF-54D6-4106-8560-09B581200117}"/>
              </a:ext>
            </a:extLst>
          </p:cNvPr>
          <p:cNvSpPr>
            <a:spLocks noGrp="1"/>
          </p:cNvSpPr>
          <p:nvPr>
            <p:ph type="title"/>
          </p:nvPr>
        </p:nvSpPr>
        <p:spPr>
          <a:xfrm>
            <a:off x="838199" y="868406"/>
            <a:ext cx="10515600" cy="1945802"/>
          </a:xfrm>
        </p:spPr>
        <p:txBody>
          <a:bodyPr>
            <a:normAutofit fontScale="90000"/>
          </a:bodyPr>
          <a:lstStyle/>
          <a:p>
            <a:pPr algn="ctr"/>
            <a:r>
              <a:rPr lang="en-US" sz="13800" dirty="0">
                <a:latin typeface="+mn-lt"/>
              </a:rPr>
              <a:t>THANK YOU</a:t>
            </a:r>
          </a:p>
        </p:txBody>
      </p:sp>
      <p:sp>
        <p:nvSpPr>
          <p:cNvPr id="3" name="Slide Number Placeholder 2">
            <a:extLst>
              <a:ext uri="{FF2B5EF4-FFF2-40B4-BE49-F238E27FC236}">
                <a16:creationId xmlns:a16="http://schemas.microsoft.com/office/drawing/2014/main" id="{B4B4F77B-E7C2-43CC-B207-2B3CA5E9C13F}"/>
              </a:ext>
            </a:extLst>
          </p:cNvPr>
          <p:cNvSpPr>
            <a:spLocks noGrp="1"/>
          </p:cNvSpPr>
          <p:nvPr>
            <p:ph type="sldNum" sz="quarter" idx="12"/>
          </p:nvPr>
        </p:nvSpPr>
        <p:spPr/>
        <p:txBody>
          <a:bodyPr/>
          <a:lstStyle/>
          <a:p>
            <a:fld id="{E646F01A-99B6-407D-AC36-D8F996900DD0}" type="slidenum">
              <a:rPr lang="en-US" sz="2000" smtClean="0"/>
              <a:t>23</a:t>
            </a:fld>
            <a:endParaRPr lang="en-US" sz="2000" dirty="0"/>
          </a:p>
        </p:txBody>
      </p:sp>
      <p:pic>
        <p:nvPicPr>
          <p:cNvPr id="4" name="Picture 4" descr="https://attachment.outlook.office.net/owa/S530462@nwmissouri.edu/service.svc/s/GetFileAttachment?id=AAMkAGQ3NTZiNmIyLWZhYzMtNDQyZS1iMDRjLTNmMjVkYzM0MzAxYgBGAAAAAADUrxhUOA5OTZcPnb8u8l6nBwDZ6wVJxJBoSItLJbg8fUPhAAAAAAEMAADZ6wVJxJBoSItLJbg8fUPhAAE6lklyAAABEgAQAHu4ui480GlMmhcHVVpFnKI%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94B4C5D0-6B0B-4C82-8FDA-AE45982F9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407" y="4751933"/>
            <a:ext cx="3897183" cy="84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44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6B8B0-1CBE-41CA-81B1-B8F1619DD1A2}"/>
              </a:ext>
            </a:extLst>
          </p:cNvPr>
          <p:cNvSpPr/>
          <p:nvPr/>
        </p:nvSpPr>
        <p:spPr>
          <a:xfrm>
            <a:off x="6626790" y="419557"/>
            <a:ext cx="5638708" cy="6924135"/>
          </a:xfrm>
          <a:prstGeom prst="rect">
            <a:avLst/>
          </a:prstGeom>
          <a:solidFill>
            <a:schemeClr val="accent6">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C7556C5-A1D8-454B-A961-2BB38C9ACE81}"/>
              </a:ext>
            </a:extLst>
          </p:cNvPr>
          <p:cNvSpPr/>
          <p:nvPr/>
        </p:nvSpPr>
        <p:spPr>
          <a:xfrm>
            <a:off x="-252919" y="2875"/>
            <a:ext cx="6906759" cy="7340817"/>
          </a:xfrm>
          <a:prstGeom prst="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DE45-B2BA-450D-A51E-BC9696041D07}"/>
              </a:ext>
            </a:extLst>
          </p:cNvPr>
          <p:cNvSpPr>
            <a:spLocks noGrp="1"/>
          </p:cNvSpPr>
          <p:nvPr>
            <p:ph idx="1"/>
          </p:nvPr>
        </p:nvSpPr>
        <p:spPr>
          <a:xfrm>
            <a:off x="511832" y="1473614"/>
            <a:ext cx="5779889" cy="3910773"/>
          </a:xfrm>
        </p:spPr>
        <p:txBody>
          <a:bodyPr vert="horz" lIns="91440" tIns="45720" rIns="91440" bIns="45720" rtlCol="0" anchor="t">
            <a:normAutofit/>
          </a:bodyPr>
          <a:lstStyle/>
          <a:p>
            <a:pPr lvl="1"/>
            <a:endParaRPr lang="en-US" sz="3200" dirty="0"/>
          </a:p>
          <a:p>
            <a:pPr lvl="1"/>
            <a:endParaRPr lang="en-US" sz="3200" dirty="0"/>
          </a:p>
          <a:p>
            <a:pPr lvl="1"/>
            <a:endParaRPr lang="en-US" sz="3200" dirty="0"/>
          </a:p>
          <a:p>
            <a:pPr lvl="1"/>
            <a:endParaRPr lang="en-US" sz="3200" dirty="0"/>
          </a:p>
        </p:txBody>
      </p:sp>
      <p:sp>
        <p:nvSpPr>
          <p:cNvPr id="6" name="TextBox 5">
            <a:extLst>
              <a:ext uri="{FF2B5EF4-FFF2-40B4-BE49-F238E27FC236}">
                <a16:creationId xmlns:a16="http://schemas.microsoft.com/office/drawing/2014/main" id="{27D7C2C0-F43A-4485-83D4-13282A04446C}"/>
              </a:ext>
            </a:extLst>
          </p:cNvPr>
          <p:cNvSpPr txBox="1"/>
          <p:nvPr/>
        </p:nvSpPr>
        <p:spPr>
          <a:xfrm>
            <a:off x="6928106" y="2291595"/>
            <a:ext cx="5197938" cy="369332"/>
          </a:xfrm>
          <a:prstGeom prst="rect">
            <a:avLst/>
          </a:prstGeom>
          <a:noFill/>
        </p:spPr>
        <p:txBody>
          <a:bodyPr wrap="square" rtlCol="0" anchor="t">
            <a:spAutoFit/>
          </a:bodyPr>
          <a:lstStyle/>
          <a:p>
            <a:pPr marL="285750" indent="-28575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E6E31118-54A9-47D0-A882-38D767CD4CD1}"/>
              </a:ext>
            </a:extLst>
          </p:cNvPr>
          <p:cNvSpPr/>
          <p:nvPr/>
        </p:nvSpPr>
        <p:spPr>
          <a:xfrm>
            <a:off x="-83390" y="-54635"/>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11" name="Text Placeholder 2">
            <a:extLst>
              <a:ext uri="{FF2B5EF4-FFF2-40B4-BE49-F238E27FC236}">
                <a16:creationId xmlns:a16="http://schemas.microsoft.com/office/drawing/2014/main" id="{69DD7A05-2FF3-4394-91E8-9AD1AC92F91D}"/>
              </a:ext>
            </a:extLst>
          </p:cNvPr>
          <p:cNvSpPr txBox="1">
            <a:spLocks/>
          </p:cNvSpPr>
          <p:nvPr/>
        </p:nvSpPr>
        <p:spPr>
          <a:xfrm>
            <a:off x="278870" y="87648"/>
            <a:ext cx="10570334" cy="883512"/>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pPr>
            <a:r>
              <a:rPr lang="en-US" sz="4400" b="1" dirty="0">
                <a:latin typeface="+mj-lt"/>
                <a:ea typeface="+mj-ea"/>
                <a:cs typeface="Calibri Light"/>
              </a:rPr>
              <a:t>Tasks Completed in GDP I</a:t>
            </a:r>
          </a:p>
          <a:p>
            <a:endParaRPr lang="en-US" sz="1000" dirty="0"/>
          </a:p>
        </p:txBody>
      </p:sp>
      <p:pic>
        <p:nvPicPr>
          <p:cNvPr id="14"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4EA7A2B3-7FE8-4FEF-BDFC-8A5B03BCD4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8990AC-B7F1-47E5-84B9-A438004D46B4}"/>
              </a:ext>
            </a:extLst>
          </p:cNvPr>
          <p:cNvSpPr txBox="1">
            <a:spLocks/>
          </p:cNvSpPr>
          <p:nvPr/>
        </p:nvSpPr>
        <p:spPr>
          <a:xfrm>
            <a:off x="496018" y="1473613"/>
            <a:ext cx="5947178" cy="56470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3200" dirty="0"/>
              <a:t>Gathered Requirements</a:t>
            </a:r>
            <a:endParaRPr lang="en-US" sz="3200" dirty="0">
              <a:cs typeface="Calibri"/>
            </a:endParaRPr>
          </a:p>
          <a:p>
            <a:pPr>
              <a:lnSpc>
                <a:spcPct val="100000"/>
              </a:lnSpc>
              <a:spcBef>
                <a:spcPts val="0"/>
              </a:spcBef>
              <a:defRPr/>
            </a:pPr>
            <a:r>
              <a:rPr lang="en-US" sz="3200" dirty="0"/>
              <a:t>Developed Prototypes </a:t>
            </a:r>
            <a:endParaRPr lang="en-US" sz="3200" dirty="0">
              <a:cs typeface="Calibri"/>
            </a:endParaRPr>
          </a:p>
          <a:p>
            <a:pPr>
              <a:lnSpc>
                <a:spcPct val="100000"/>
              </a:lnSpc>
              <a:spcBef>
                <a:spcPts val="0"/>
              </a:spcBef>
              <a:defRPr/>
            </a:pPr>
            <a:r>
              <a:rPr lang="en-US" sz="3200" dirty="0"/>
              <a:t>Setting up Front-end (</a:t>
            </a:r>
            <a:r>
              <a:rPr lang="en-US" sz="3200" dirty="0" err="1"/>
              <a:t>VueJs</a:t>
            </a:r>
            <a:r>
              <a:rPr lang="en-US" sz="3200" dirty="0"/>
              <a:t>) Environment </a:t>
            </a:r>
          </a:p>
          <a:p>
            <a:pPr>
              <a:lnSpc>
                <a:spcPct val="100000"/>
              </a:lnSpc>
              <a:spcBef>
                <a:spcPts val="0"/>
              </a:spcBef>
              <a:defRPr/>
            </a:pPr>
            <a:r>
              <a:rPr lang="en-US" sz="3200" dirty="0"/>
              <a:t>Setting up Back-end (</a:t>
            </a:r>
            <a:r>
              <a:rPr lang="en-US" sz="3200" dirty="0" err="1"/>
              <a:t>NodeJs</a:t>
            </a:r>
            <a:r>
              <a:rPr lang="en-US" sz="3200" dirty="0"/>
              <a:t>)</a:t>
            </a:r>
            <a:endParaRPr lang="en-US" sz="3200" dirty="0">
              <a:cs typeface="Calibri"/>
            </a:endParaRPr>
          </a:p>
          <a:p>
            <a:pPr marL="0" indent="0">
              <a:lnSpc>
                <a:spcPct val="100000"/>
              </a:lnSpc>
              <a:spcBef>
                <a:spcPts val="0"/>
              </a:spcBef>
              <a:buNone/>
              <a:defRPr/>
            </a:pPr>
            <a:r>
              <a:rPr lang="en-US" sz="3200" dirty="0"/>
              <a:t>   Environment </a:t>
            </a:r>
          </a:p>
          <a:p>
            <a:pPr>
              <a:lnSpc>
                <a:spcPct val="100000"/>
              </a:lnSpc>
              <a:spcBef>
                <a:spcPts val="0"/>
              </a:spcBef>
              <a:defRPr/>
            </a:pPr>
            <a:r>
              <a:rPr lang="en-US" sz="3200" dirty="0"/>
              <a:t>Token Based Authentication for Admin Login </a:t>
            </a:r>
            <a:endParaRPr lang="en-US" sz="3200" dirty="0">
              <a:cs typeface="Calibri"/>
            </a:endParaRPr>
          </a:p>
          <a:p>
            <a:pPr>
              <a:lnSpc>
                <a:spcPct val="100000"/>
              </a:lnSpc>
            </a:pPr>
            <a:r>
              <a:rPr lang="en-US" sz="3200" dirty="0"/>
              <a:t>Developed Database Design</a:t>
            </a:r>
          </a:p>
        </p:txBody>
      </p:sp>
      <p:grpSp>
        <p:nvGrpSpPr>
          <p:cNvPr id="5" name="Group 4">
            <a:extLst>
              <a:ext uri="{FF2B5EF4-FFF2-40B4-BE49-F238E27FC236}">
                <a16:creationId xmlns:a16="http://schemas.microsoft.com/office/drawing/2014/main" id="{B9082244-A940-42D0-9E9F-013DA45D99FE}"/>
              </a:ext>
            </a:extLst>
          </p:cNvPr>
          <p:cNvGrpSpPr/>
          <p:nvPr/>
        </p:nvGrpSpPr>
        <p:grpSpPr>
          <a:xfrm>
            <a:off x="6726089" y="1549684"/>
            <a:ext cx="5539409" cy="4867052"/>
            <a:chOff x="6726089" y="1549684"/>
            <a:chExt cx="5539409" cy="4867052"/>
          </a:xfrm>
        </p:grpSpPr>
        <p:pic>
          <p:nvPicPr>
            <p:cNvPr id="12" name="Picture 12">
              <a:extLst>
                <a:ext uri="{FF2B5EF4-FFF2-40B4-BE49-F238E27FC236}">
                  <a16:creationId xmlns:a16="http://schemas.microsoft.com/office/drawing/2014/main" id="{56F294AD-8EAF-4615-AD71-A53398F8EF0C}"/>
                </a:ext>
              </a:extLst>
            </p:cNvPr>
            <p:cNvPicPr>
              <a:picLocks noChangeAspect="1"/>
            </p:cNvPicPr>
            <p:nvPr/>
          </p:nvPicPr>
          <p:blipFill>
            <a:blip r:embed="rId4"/>
            <a:stretch>
              <a:fillRect/>
            </a:stretch>
          </p:blipFill>
          <p:spPr>
            <a:xfrm flipH="1">
              <a:off x="6740105" y="1549684"/>
              <a:ext cx="885646" cy="871268"/>
            </a:xfrm>
            <a:prstGeom prst="rect">
              <a:avLst/>
            </a:prstGeom>
          </p:spPr>
        </p:pic>
        <p:sp>
          <p:nvSpPr>
            <p:cNvPr id="13" name="TextBox 12">
              <a:extLst>
                <a:ext uri="{FF2B5EF4-FFF2-40B4-BE49-F238E27FC236}">
                  <a16:creationId xmlns:a16="http://schemas.microsoft.com/office/drawing/2014/main" id="{6298C56E-4BE6-49D4-A0D4-E083CA1CEC5E}"/>
                </a:ext>
              </a:extLst>
            </p:cNvPr>
            <p:cNvSpPr txBox="1"/>
            <p:nvPr/>
          </p:nvSpPr>
          <p:spPr>
            <a:xfrm>
              <a:off x="7415213" y="1579437"/>
              <a:ext cx="4797096" cy="861774"/>
            </a:xfrm>
            <a:prstGeom prst="rect">
              <a:avLst/>
            </a:prstGeom>
            <a:noFill/>
          </p:spPr>
          <p:txBody>
            <a:bodyPr wrap="square" rtlCol="0" anchor="t">
              <a:spAutoFit/>
            </a:bodyPr>
            <a:lstStyle/>
            <a:p>
              <a:r>
                <a:rPr lang="en-US" sz="3200" b="1" dirty="0"/>
                <a:t>  Admin</a:t>
              </a:r>
            </a:p>
            <a:p>
              <a:pPr marL="285750" indent="-285750">
                <a:buFont typeface="Arial" panose="020B0604020202020204" pitchFamily="34" charset="0"/>
                <a:buChar char="•"/>
              </a:pPr>
              <a:endParaRPr lang="en-US" dirty="0"/>
            </a:p>
          </p:txBody>
        </p:sp>
        <p:sp>
          <p:nvSpPr>
            <p:cNvPr id="16" name="TextBox 15">
              <a:extLst>
                <a:ext uri="{FF2B5EF4-FFF2-40B4-BE49-F238E27FC236}">
                  <a16:creationId xmlns:a16="http://schemas.microsoft.com/office/drawing/2014/main" id="{B1DB0F1C-F56D-4E40-B5FA-68B34E24AB24}"/>
                </a:ext>
              </a:extLst>
            </p:cNvPr>
            <p:cNvSpPr txBox="1"/>
            <p:nvPr/>
          </p:nvSpPr>
          <p:spPr>
            <a:xfrm>
              <a:off x="6726089" y="2169419"/>
              <a:ext cx="5539409" cy="4247317"/>
            </a:xfrm>
            <a:prstGeom prst="rect">
              <a:avLst/>
            </a:prstGeom>
            <a:noFill/>
          </p:spPr>
          <p:txBody>
            <a:bodyPr wrap="square" rtlCol="0" anchor="t">
              <a:spAutoFit/>
            </a:bodyPr>
            <a:lstStyle/>
            <a:p>
              <a:pPr marL="914400" lvl="1" indent="-457200">
                <a:lnSpc>
                  <a:spcPct val="150000"/>
                </a:lnSpc>
                <a:buFont typeface="Arial" panose="020B0604020202020204" pitchFamily="34" charset="0"/>
                <a:buChar char="•"/>
              </a:pPr>
              <a:r>
                <a:rPr lang="en-US" sz="2800" dirty="0"/>
                <a:t>Login Feature </a:t>
              </a:r>
              <a:endParaRPr lang="en-US" sz="2800" dirty="0">
                <a:cs typeface="Calibri"/>
              </a:endParaRPr>
            </a:p>
            <a:p>
              <a:pPr marL="914400" lvl="1" indent="-457200">
                <a:lnSpc>
                  <a:spcPct val="150000"/>
                </a:lnSpc>
                <a:buFont typeface="Arial" panose="020B0604020202020204" pitchFamily="34" charset="0"/>
                <a:buChar char="•"/>
              </a:pPr>
              <a:r>
                <a:rPr lang="en-US" sz="2800" dirty="0"/>
                <a:t>Add New Show Feature </a:t>
              </a:r>
              <a:endParaRPr lang="en-US" sz="2800" dirty="0">
                <a:cs typeface="Calibri"/>
              </a:endParaRPr>
            </a:p>
            <a:p>
              <a:pPr marL="914400" lvl="1" indent="-457200">
                <a:lnSpc>
                  <a:spcPct val="150000"/>
                </a:lnSpc>
                <a:buFont typeface="Arial" panose="020B0604020202020204" pitchFamily="34" charset="0"/>
                <a:buChar char="•"/>
              </a:pPr>
              <a:r>
                <a:rPr lang="en-US" sz="2800" dirty="0"/>
                <a:t>Add New Admin Feature </a:t>
              </a:r>
              <a:endParaRPr lang="en-US" sz="2800" dirty="0">
                <a:cs typeface="Calibri"/>
              </a:endParaRPr>
            </a:p>
            <a:p>
              <a:pPr marL="914400" lvl="1" indent="-457200">
                <a:lnSpc>
                  <a:spcPct val="150000"/>
                </a:lnSpc>
                <a:buFont typeface="Arial" panose="020B0604020202020204" pitchFamily="34" charset="0"/>
                <a:buChar char="•"/>
              </a:pPr>
              <a:r>
                <a:rPr lang="en-US" sz="2800" dirty="0"/>
                <a:t>Delete Show Feature </a:t>
              </a:r>
              <a:endParaRPr lang="en-US" sz="2800" dirty="0">
                <a:cs typeface="Calibri"/>
              </a:endParaRPr>
            </a:p>
            <a:p>
              <a:pPr marL="914400" lvl="1" indent="-457200">
                <a:lnSpc>
                  <a:spcPct val="150000"/>
                </a:lnSpc>
                <a:buFont typeface="Arial" panose="020B0604020202020204" pitchFamily="34" charset="0"/>
                <a:buChar char="•"/>
              </a:pPr>
              <a:r>
                <a:rPr lang="en-US" sz="2800" dirty="0"/>
                <a:t>Generating Sample Reports</a:t>
              </a:r>
              <a:endParaRPr lang="en-US" sz="2800" dirty="0">
                <a:cs typeface="Calibri"/>
              </a:endParaRPr>
            </a:p>
            <a:p>
              <a:pPr marL="914400" lvl="1" indent="-457200">
                <a:lnSpc>
                  <a:spcPct val="150000"/>
                </a:lnSpc>
                <a:buFont typeface="Arial" panose="020B0604020202020204" pitchFamily="34" charset="0"/>
                <a:buChar char="•"/>
              </a:pPr>
              <a:r>
                <a:rPr lang="en-US" sz="2800" dirty="0"/>
                <a:t>Adding New Section Feature</a:t>
              </a:r>
              <a:endParaRPr lang="en-US" sz="2800" dirty="0">
                <a:cs typeface="Calibri"/>
              </a:endParaRPr>
            </a:p>
            <a:p>
              <a:pPr marL="285750" indent="-285750">
                <a:buFont typeface="Arial" panose="020B0604020202020204" pitchFamily="34" charset="0"/>
                <a:buChar char="•"/>
              </a:pPr>
              <a:endParaRPr lang="en-US" dirty="0"/>
            </a:p>
          </p:txBody>
        </p:sp>
      </p:grpSp>
      <p:sp>
        <p:nvSpPr>
          <p:cNvPr id="18" name="Slide Number Placeholder 2">
            <a:extLst>
              <a:ext uri="{FF2B5EF4-FFF2-40B4-BE49-F238E27FC236}">
                <a16:creationId xmlns:a16="http://schemas.microsoft.com/office/drawing/2014/main" id="{7075C681-8705-4193-A5F8-122E8A029F63}"/>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24</a:t>
            </a:fld>
            <a:endParaRPr lang="en-US" sz="2000" dirty="0"/>
          </a:p>
        </p:txBody>
      </p:sp>
    </p:spTree>
    <p:extLst>
      <p:ext uri="{BB962C8B-B14F-4D97-AF65-F5344CB8AC3E}">
        <p14:creationId xmlns:p14="http://schemas.microsoft.com/office/powerpoint/2010/main" val="231568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356620-8B58-4935-B4E7-1DFECB5B26CC}"/>
              </a:ext>
            </a:extLst>
          </p:cNvPr>
          <p:cNvSpPr/>
          <p:nvPr/>
        </p:nvSpPr>
        <p:spPr>
          <a:xfrm>
            <a:off x="0" y="-307907"/>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4" name="Slide Number Placeholder 3">
            <a:extLst>
              <a:ext uri="{FF2B5EF4-FFF2-40B4-BE49-F238E27FC236}">
                <a16:creationId xmlns:a16="http://schemas.microsoft.com/office/drawing/2014/main" id="{C720E896-9A70-41C5-90B2-6C85650A07E1}"/>
              </a:ext>
            </a:extLst>
          </p:cNvPr>
          <p:cNvSpPr>
            <a:spLocks noGrp="1"/>
          </p:cNvSpPr>
          <p:nvPr>
            <p:ph type="sldNum" sz="quarter" idx="12"/>
          </p:nvPr>
        </p:nvSpPr>
        <p:spPr/>
        <p:txBody>
          <a:bodyPr/>
          <a:lstStyle/>
          <a:p>
            <a:fld id="{E646F01A-99B6-407D-AC36-D8F996900DD0}" type="slidenum">
              <a:rPr lang="en-US" sz="2000" smtClean="0"/>
              <a:t>3</a:t>
            </a:fld>
            <a:endParaRPr lang="en-US" sz="2000" dirty="0"/>
          </a:p>
        </p:txBody>
      </p:sp>
      <p:pic>
        <p:nvPicPr>
          <p:cNvPr id="2" name="Picture 4" descr="A close up of a logo&#10;&#10;Description generated with high confidence">
            <a:extLst>
              <a:ext uri="{FF2B5EF4-FFF2-40B4-BE49-F238E27FC236}">
                <a16:creationId xmlns:a16="http://schemas.microsoft.com/office/drawing/2014/main" id="{13E02D28-D1CF-403E-A419-52427CABC695}"/>
              </a:ext>
            </a:extLst>
          </p:cNvPr>
          <p:cNvPicPr>
            <a:picLocks noChangeAspect="1"/>
          </p:cNvPicPr>
          <p:nvPr/>
        </p:nvPicPr>
        <p:blipFill>
          <a:blip r:embed="rId2">
            <a:duotone>
              <a:schemeClr val="accent2">
                <a:shade val="45000"/>
                <a:satMod val="135000"/>
              </a:schemeClr>
              <a:prstClr val="white"/>
            </a:duotone>
          </a:blip>
          <a:stretch>
            <a:fillRect/>
          </a:stretch>
        </p:blipFill>
        <p:spPr>
          <a:xfrm>
            <a:off x="232182" y="436634"/>
            <a:ext cx="2743200" cy="2743200"/>
          </a:xfrm>
          <a:prstGeom prst="rect">
            <a:avLst/>
          </a:prstGeom>
        </p:spPr>
      </p:pic>
      <p:pic>
        <p:nvPicPr>
          <p:cNvPr id="6" name="Picture 6" descr="A picture containing silhouette&#10;&#10;Description generated with high confidence">
            <a:extLst>
              <a:ext uri="{FF2B5EF4-FFF2-40B4-BE49-F238E27FC236}">
                <a16:creationId xmlns:a16="http://schemas.microsoft.com/office/drawing/2014/main" id="{94381092-4CC0-46BD-AAD3-301C7BAC8A40}"/>
              </a:ext>
            </a:extLst>
          </p:cNvPr>
          <p:cNvPicPr>
            <a:picLocks noChangeAspect="1"/>
          </p:cNvPicPr>
          <p:nvPr/>
        </p:nvPicPr>
        <p:blipFill>
          <a:blip r:embed="rId3">
            <a:duotone>
              <a:schemeClr val="accent6">
                <a:shade val="45000"/>
                <a:satMod val="135000"/>
              </a:schemeClr>
              <a:prstClr val="white"/>
            </a:duotone>
          </a:blip>
          <a:stretch>
            <a:fillRect/>
          </a:stretch>
        </p:blipFill>
        <p:spPr>
          <a:xfrm>
            <a:off x="232182" y="4266652"/>
            <a:ext cx="2743200" cy="1711315"/>
          </a:xfrm>
          <a:prstGeom prst="rect">
            <a:avLst/>
          </a:prstGeom>
        </p:spPr>
      </p:pic>
      <p:sp>
        <p:nvSpPr>
          <p:cNvPr id="8" name="Arrow: Down 7">
            <a:extLst>
              <a:ext uri="{FF2B5EF4-FFF2-40B4-BE49-F238E27FC236}">
                <a16:creationId xmlns:a16="http://schemas.microsoft.com/office/drawing/2014/main" id="{6DC36B81-2430-42E1-9195-D066A62AD144}"/>
              </a:ext>
            </a:extLst>
          </p:cNvPr>
          <p:cNvSpPr/>
          <p:nvPr/>
        </p:nvSpPr>
        <p:spPr>
          <a:xfrm rot="17340000">
            <a:off x="3835147" y="1631891"/>
            <a:ext cx="179824" cy="1571027"/>
          </a:xfrm>
          <a:prstGeom prst="downArrow">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A2385A1-D781-483A-81D1-845B46B9FBAD}"/>
              </a:ext>
            </a:extLst>
          </p:cNvPr>
          <p:cNvSpPr/>
          <p:nvPr/>
        </p:nvSpPr>
        <p:spPr>
          <a:xfrm rot="14760000">
            <a:off x="3858607" y="3816653"/>
            <a:ext cx="193320" cy="1710036"/>
          </a:xfrm>
          <a:prstGeom prst="downArrow">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7A70013-D83F-45AE-8517-50CF17CA8713}"/>
              </a:ext>
            </a:extLst>
          </p:cNvPr>
          <p:cNvSpPr>
            <a:spLocks noGrp="1"/>
          </p:cNvSpPr>
          <p:nvPr>
            <p:ph type="title"/>
          </p:nvPr>
        </p:nvSpPr>
        <p:spPr>
          <a:xfrm>
            <a:off x="152671" y="2779172"/>
            <a:ext cx="3197524" cy="649828"/>
          </a:xfrm>
        </p:spPr>
        <p:txBody>
          <a:bodyPr>
            <a:noAutofit/>
          </a:bodyPr>
          <a:lstStyle/>
          <a:p>
            <a:pPr algn="ctr"/>
            <a:r>
              <a:rPr lang="en-US" sz="2800" b="1" dirty="0">
                <a:cs typeface="Calibri Light"/>
              </a:rPr>
              <a:t>Theatre appreciation</a:t>
            </a:r>
            <a:br>
              <a:rPr lang="en-US" sz="2800" b="1" dirty="0">
                <a:cs typeface="Calibri Light"/>
              </a:rPr>
            </a:br>
            <a:r>
              <a:rPr lang="en-US" sz="2800" b="1" dirty="0">
                <a:cs typeface="Calibri Light"/>
              </a:rPr>
              <a:t>students</a:t>
            </a:r>
          </a:p>
        </p:txBody>
      </p:sp>
      <p:sp>
        <p:nvSpPr>
          <p:cNvPr id="15" name="Title 1">
            <a:extLst>
              <a:ext uri="{FF2B5EF4-FFF2-40B4-BE49-F238E27FC236}">
                <a16:creationId xmlns:a16="http://schemas.microsoft.com/office/drawing/2014/main" id="{F4E810AE-DA6D-4FEE-A90D-DCA699F1FC5E}"/>
              </a:ext>
            </a:extLst>
          </p:cNvPr>
          <p:cNvSpPr txBox="1">
            <a:spLocks/>
          </p:cNvSpPr>
          <p:nvPr/>
        </p:nvSpPr>
        <p:spPr>
          <a:xfrm>
            <a:off x="67734" y="5744096"/>
            <a:ext cx="3197524" cy="649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Calibri Light"/>
              </a:rPr>
              <a:t>Regular audience</a:t>
            </a:r>
          </a:p>
        </p:txBody>
      </p:sp>
      <p:sp>
        <p:nvSpPr>
          <p:cNvPr id="17" name="Title 1">
            <a:extLst>
              <a:ext uri="{FF2B5EF4-FFF2-40B4-BE49-F238E27FC236}">
                <a16:creationId xmlns:a16="http://schemas.microsoft.com/office/drawing/2014/main" id="{20C78692-2E54-404C-BAB5-29801B8FDAEB}"/>
              </a:ext>
            </a:extLst>
          </p:cNvPr>
          <p:cNvSpPr txBox="1">
            <a:spLocks/>
          </p:cNvSpPr>
          <p:nvPr/>
        </p:nvSpPr>
        <p:spPr>
          <a:xfrm>
            <a:off x="384572" y="1023"/>
            <a:ext cx="11385754"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cs typeface="Calibri Light"/>
              </a:rPr>
              <a:t>Problem Statement</a:t>
            </a:r>
          </a:p>
        </p:txBody>
      </p:sp>
      <p:pic>
        <p:nvPicPr>
          <p:cNvPr id="21" name="Picture 20">
            <a:extLst>
              <a:ext uri="{FF2B5EF4-FFF2-40B4-BE49-F238E27FC236}">
                <a16:creationId xmlns:a16="http://schemas.microsoft.com/office/drawing/2014/main" id="{F88A7308-FD03-44B4-A6CC-C1DEBC6C1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3700" y="2429813"/>
            <a:ext cx="1509007" cy="1509007"/>
          </a:xfrm>
          <a:prstGeom prst="rect">
            <a:avLst/>
          </a:prstGeom>
        </p:spPr>
      </p:pic>
      <p:sp>
        <p:nvSpPr>
          <p:cNvPr id="22" name="Arrow: Down 21">
            <a:extLst>
              <a:ext uri="{FF2B5EF4-FFF2-40B4-BE49-F238E27FC236}">
                <a16:creationId xmlns:a16="http://schemas.microsoft.com/office/drawing/2014/main" id="{7D76B425-8540-4C83-8EF5-2B60DC78E430}"/>
              </a:ext>
            </a:extLst>
          </p:cNvPr>
          <p:cNvSpPr/>
          <p:nvPr/>
        </p:nvSpPr>
        <p:spPr>
          <a:xfrm rot="-5400000">
            <a:off x="9442095" y="2512578"/>
            <a:ext cx="254595" cy="1510371"/>
          </a:xfrm>
          <a:prstGeom prst="downArrow">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6CAC4E5-7B3E-4680-B9C8-4253D12F02B5}"/>
              </a:ext>
            </a:extLst>
          </p:cNvPr>
          <p:cNvSpPr txBox="1"/>
          <p:nvPr/>
        </p:nvSpPr>
        <p:spPr>
          <a:xfrm>
            <a:off x="9915526" y="3938821"/>
            <a:ext cx="2146908" cy="523220"/>
          </a:xfrm>
          <a:prstGeom prst="rect">
            <a:avLst/>
          </a:prstGeom>
          <a:noFill/>
        </p:spPr>
        <p:txBody>
          <a:bodyPr wrap="square" rtlCol="0">
            <a:spAutoFit/>
          </a:bodyPr>
          <a:lstStyle/>
          <a:p>
            <a:pPr algn="ctr"/>
            <a:r>
              <a:rPr lang="en-US" sz="2800" b="1" dirty="0">
                <a:latin typeface="+mj-lt"/>
                <a:ea typeface="+mj-ea"/>
                <a:cs typeface="Calibri Light"/>
              </a:rPr>
              <a:t>Google Forms</a:t>
            </a:r>
          </a:p>
        </p:txBody>
      </p:sp>
      <p:sp>
        <p:nvSpPr>
          <p:cNvPr id="3" name="Rectangle 2">
            <a:extLst>
              <a:ext uri="{FF2B5EF4-FFF2-40B4-BE49-F238E27FC236}">
                <a16:creationId xmlns:a16="http://schemas.microsoft.com/office/drawing/2014/main" id="{7DCDFF4C-BB53-4C4A-B4DE-AF8E06A231E5}"/>
              </a:ext>
            </a:extLst>
          </p:cNvPr>
          <p:cNvSpPr/>
          <p:nvPr/>
        </p:nvSpPr>
        <p:spPr>
          <a:xfrm>
            <a:off x="1686119" y="6352143"/>
            <a:ext cx="1777730" cy="369332"/>
          </a:xfrm>
          <a:prstGeom prst="rect">
            <a:avLst/>
          </a:prstGeom>
        </p:spPr>
        <p:txBody>
          <a:bodyPr wrap="none">
            <a:spAutoFit/>
          </a:bodyPr>
          <a:lstStyle/>
          <a:p>
            <a:pPr algn="ctr"/>
            <a:r>
              <a:rPr lang="en-US" dirty="0" err="1">
                <a:cs typeface="Calibri"/>
              </a:rPr>
              <a:t>Supraja</a:t>
            </a:r>
            <a:r>
              <a:rPr lang="en-US" dirty="0">
                <a:cs typeface="Calibri"/>
              </a:rPr>
              <a:t> </a:t>
            </a:r>
            <a:r>
              <a:rPr lang="en-US" dirty="0" err="1">
                <a:cs typeface="Calibri"/>
              </a:rPr>
              <a:t>Kumbam</a:t>
            </a:r>
            <a:endParaRPr lang="en-US" dirty="0"/>
          </a:p>
        </p:txBody>
      </p:sp>
      <p:pic>
        <p:nvPicPr>
          <p:cNvPr id="19"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DDB5A543-6F52-4861-BDCD-C81CF497E4F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theatre">
            <a:extLst>
              <a:ext uri="{FF2B5EF4-FFF2-40B4-BE49-F238E27FC236}">
                <a16:creationId xmlns:a16="http://schemas.microsoft.com/office/drawing/2014/main" id="{389901C7-0B49-4EC6-B75B-6BE8EEF5C9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463" y="1737011"/>
            <a:ext cx="3756969" cy="37569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id="{F1DB9707-9828-429F-9BEC-71361ED2E366}"/>
              </a:ext>
            </a:extLst>
          </p:cNvPr>
          <p:cNvSpPr txBox="1">
            <a:spLocks/>
          </p:cNvSpPr>
          <p:nvPr/>
        </p:nvSpPr>
        <p:spPr>
          <a:xfrm>
            <a:off x="5288629" y="5480685"/>
            <a:ext cx="3197524" cy="649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Calibri Light"/>
              </a:rPr>
              <a:t>Theatre</a:t>
            </a:r>
          </a:p>
        </p:txBody>
      </p:sp>
    </p:spTree>
    <p:extLst>
      <p:ext uri="{BB962C8B-B14F-4D97-AF65-F5344CB8AC3E}">
        <p14:creationId xmlns:p14="http://schemas.microsoft.com/office/powerpoint/2010/main" val="1798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5" grpId="0"/>
      <p:bldP spid="22" grpId="0" animBg="1"/>
      <p:bldP spid="25"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9028A80-0BC7-4CEF-B605-0DACC3315DCE}"/>
              </a:ext>
            </a:extLst>
          </p:cNvPr>
          <p:cNvSpPr/>
          <p:nvPr/>
        </p:nvSpPr>
        <p:spPr>
          <a:xfrm>
            <a:off x="-83390" y="-54635"/>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E206D48C-9343-490A-9847-9F34DBF97516}"/>
              </a:ext>
            </a:extLst>
          </p:cNvPr>
          <p:cNvSpPr>
            <a:spLocks noGrp="1"/>
          </p:cNvSpPr>
          <p:nvPr>
            <p:ph type="title"/>
          </p:nvPr>
        </p:nvSpPr>
        <p:spPr>
          <a:xfrm>
            <a:off x="403123" y="177901"/>
            <a:ext cx="11385754" cy="854075"/>
          </a:xfrm>
        </p:spPr>
        <p:txBody>
          <a:bodyPr/>
          <a:lstStyle/>
          <a:p>
            <a:r>
              <a:rPr lang="en-US" b="1" dirty="0">
                <a:cs typeface="Calibri Light"/>
              </a:rPr>
              <a:t>Problem Statement </a:t>
            </a:r>
            <a:r>
              <a:rPr lang="en-US" b="1" i="1" dirty="0"/>
              <a:t>(Cont’d)</a:t>
            </a:r>
            <a:endParaRPr lang="en-US" b="1" dirty="0">
              <a:cs typeface="Calibri Light"/>
            </a:endParaRPr>
          </a:p>
        </p:txBody>
      </p:sp>
      <p:pic>
        <p:nvPicPr>
          <p:cNvPr id="23" name="Content Placeholder 22">
            <a:extLst>
              <a:ext uri="{FF2B5EF4-FFF2-40B4-BE49-F238E27FC236}">
                <a16:creationId xmlns:a16="http://schemas.microsoft.com/office/drawing/2014/main" id="{4FF1666B-B49A-4649-87C4-1182DE43903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37" r="-1" b="13200"/>
          <a:stretch/>
        </p:blipFill>
        <p:spPr>
          <a:xfrm>
            <a:off x="8875486" y="2563859"/>
            <a:ext cx="3093580" cy="1908920"/>
          </a:xfrm>
        </p:spPr>
      </p:pic>
      <p:pic>
        <p:nvPicPr>
          <p:cNvPr id="27" name="Picture 26">
            <a:extLst>
              <a:ext uri="{FF2B5EF4-FFF2-40B4-BE49-F238E27FC236}">
                <a16:creationId xmlns:a16="http://schemas.microsoft.com/office/drawing/2014/main" id="{48EC3C3E-36E3-4FBD-9B01-3460C1B79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202" y="4088278"/>
            <a:ext cx="2227729" cy="2227729"/>
          </a:xfrm>
          <a:prstGeom prst="rect">
            <a:avLst/>
          </a:prstGeom>
        </p:spPr>
      </p:pic>
      <p:pic>
        <p:nvPicPr>
          <p:cNvPr id="33" name="Picture 32">
            <a:extLst>
              <a:ext uri="{FF2B5EF4-FFF2-40B4-BE49-F238E27FC236}">
                <a16:creationId xmlns:a16="http://schemas.microsoft.com/office/drawing/2014/main" id="{A3390E33-4347-4721-994E-38FAE21A9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26" y="2072058"/>
            <a:ext cx="2601686" cy="2601686"/>
          </a:xfrm>
          <a:prstGeom prst="rect">
            <a:avLst/>
          </a:prstGeom>
        </p:spPr>
      </p:pic>
      <p:sp>
        <p:nvSpPr>
          <p:cNvPr id="34" name="TextBox 33">
            <a:extLst>
              <a:ext uri="{FF2B5EF4-FFF2-40B4-BE49-F238E27FC236}">
                <a16:creationId xmlns:a16="http://schemas.microsoft.com/office/drawing/2014/main" id="{2245A2CD-B2FC-49A9-8015-448BA179BC5A}"/>
              </a:ext>
            </a:extLst>
          </p:cNvPr>
          <p:cNvSpPr txBox="1"/>
          <p:nvPr/>
        </p:nvSpPr>
        <p:spPr>
          <a:xfrm>
            <a:off x="1016240" y="4700819"/>
            <a:ext cx="1988457" cy="954107"/>
          </a:xfrm>
          <a:prstGeom prst="rect">
            <a:avLst/>
          </a:prstGeom>
          <a:noFill/>
        </p:spPr>
        <p:txBody>
          <a:bodyPr wrap="square" rtlCol="0">
            <a:spAutoFit/>
          </a:bodyPr>
          <a:lstStyle/>
          <a:p>
            <a:pPr algn="ctr"/>
            <a:r>
              <a:rPr lang="en-US" sz="2800" b="1" dirty="0">
                <a:latin typeface="+mj-lt"/>
                <a:ea typeface="+mj-ea"/>
                <a:cs typeface="Calibri Light"/>
              </a:rPr>
              <a:t>Google Forms</a:t>
            </a:r>
          </a:p>
        </p:txBody>
      </p:sp>
      <p:sp>
        <p:nvSpPr>
          <p:cNvPr id="35" name="Arrow: Right 34">
            <a:extLst>
              <a:ext uri="{FF2B5EF4-FFF2-40B4-BE49-F238E27FC236}">
                <a16:creationId xmlns:a16="http://schemas.microsoft.com/office/drawing/2014/main" id="{DE621B1B-D03F-410B-9F47-0967C02F44A9}"/>
              </a:ext>
            </a:extLst>
          </p:cNvPr>
          <p:cNvSpPr/>
          <p:nvPr/>
        </p:nvSpPr>
        <p:spPr>
          <a:xfrm>
            <a:off x="3117535" y="3501230"/>
            <a:ext cx="1577090" cy="39174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EFAD0E99-3D2B-4795-B1F8-832E932BAD0F}"/>
              </a:ext>
            </a:extLst>
          </p:cNvPr>
          <p:cNvSpPr/>
          <p:nvPr/>
        </p:nvSpPr>
        <p:spPr>
          <a:xfrm rot="-60000">
            <a:off x="7006897" y="3517489"/>
            <a:ext cx="1866575" cy="38510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4" name="Slide Number Placeholder 43">
            <a:extLst>
              <a:ext uri="{FF2B5EF4-FFF2-40B4-BE49-F238E27FC236}">
                <a16:creationId xmlns:a16="http://schemas.microsoft.com/office/drawing/2014/main" id="{E9840C7A-CFBF-4307-901C-FA11CCA7EBCB}"/>
              </a:ext>
            </a:extLst>
          </p:cNvPr>
          <p:cNvSpPr>
            <a:spLocks noGrp="1"/>
          </p:cNvSpPr>
          <p:nvPr>
            <p:ph type="sldNum" sz="quarter" idx="12"/>
          </p:nvPr>
        </p:nvSpPr>
        <p:spPr/>
        <p:txBody>
          <a:bodyPr/>
          <a:lstStyle/>
          <a:p>
            <a:fld id="{E646F01A-99B6-407D-AC36-D8F996900DD0}" type="slidenum">
              <a:rPr lang="en-US" sz="2000" smtClean="0"/>
              <a:t>4</a:t>
            </a:fld>
            <a:endParaRPr lang="en-US" sz="2000"/>
          </a:p>
        </p:txBody>
      </p:sp>
      <p:sp>
        <p:nvSpPr>
          <p:cNvPr id="10" name="TextBox 9">
            <a:extLst>
              <a:ext uri="{FF2B5EF4-FFF2-40B4-BE49-F238E27FC236}">
                <a16:creationId xmlns:a16="http://schemas.microsoft.com/office/drawing/2014/main" id="{AD943EC9-AE4C-453C-8C56-E5BFCE1792E8}"/>
              </a:ext>
            </a:extLst>
          </p:cNvPr>
          <p:cNvSpPr txBox="1"/>
          <p:nvPr/>
        </p:nvSpPr>
        <p:spPr>
          <a:xfrm>
            <a:off x="381000" y="6370320"/>
            <a:ext cx="3409337" cy="365760"/>
          </a:xfrm>
          <a:prstGeom prst="rect">
            <a:avLst/>
          </a:prstGeom>
          <a:noFill/>
        </p:spPr>
        <p:txBody>
          <a:bodyPr wrap="square" rtlCol="0">
            <a:spAutoFit/>
          </a:bodyPr>
          <a:lstStyle/>
          <a:p>
            <a:pPr algn="ctr"/>
            <a:r>
              <a:rPr lang="en-US" dirty="0" err="1">
                <a:cs typeface="Calibri"/>
              </a:rPr>
              <a:t>Supraja</a:t>
            </a:r>
            <a:r>
              <a:rPr lang="en-US" dirty="0">
                <a:cs typeface="Calibri"/>
              </a:rPr>
              <a:t> </a:t>
            </a:r>
            <a:r>
              <a:rPr lang="en-US" dirty="0" err="1">
                <a:cs typeface="Calibri"/>
              </a:rPr>
              <a:t>Kumbam</a:t>
            </a:r>
            <a:endParaRPr lang="en-US" dirty="0"/>
          </a:p>
        </p:txBody>
      </p:sp>
      <p:pic>
        <p:nvPicPr>
          <p:cNvPr id="45" name="Picture 44">
            <a:extLst>
              <a:ext uri="{FF2B5EF4-FFF2-40B4-BE49-F238E27FC236}">
                <a16:creationId xmlns:a16="http://schemas.microsoft.com/office/drawing/2014/main" id="{3FA92049-3362-4A46-AA63-A6EA0DBD1F46}"/>
              </a:ext>
            </a:extLst>
          </p:cNvPr>
          <p:cNvPicPr>
            <a:picLocks noChangeAspect="1"/>
          </p:cNvPicPr>
          <p:nvPr/>
        </p:nvPicPr>
        <p:blipFill>
          <a:blip r:embed="rId6"/>
          <a:stretch>
            <a:fillRect/>
          </a:stretch>
        </p:blipFill>
        <p:spPr>
          <a:xfrm>
            <a:off x="5050001" y="1740511"/>
            <a:ext cx="1672099" cy="1672099"/>
          </a:xfrm>
          <a:prstGeom prst="rect">
            <a:avLst/>
          </a:prstGeom>
        </p:spPr>
      </p:pic>
      <p:sp>
        <p:nvSpPr>
          <p:cNvPr id="46" name="TextBox 45">
            <a:extLst>
              <a:ext uri="{FF2B5EF4-FFF2-40B4-BE49-F238E27FC236}">
                <a16:creationId xmlns:a16="http://schemas.microsoft.com/office/drawing/2014/main" id="{F42C9279-2089-437D-AD54-BF6858E12D12}"/>
              </a:ext>
            </a:extLst>
          </p:cNvPr>
          <p:cNvSpPr txBox="1"/>
          <p:nvPr/>
        </p:nvSpPr>
        <p:spPr>
          <a:xfrm>
            <a:off x="5602184" y="3373938"/>
            <a:ext cx="638628" cy="646331"/>
          </a:xfrm>
          <a:prstGeom prst="rect">
            <a:avLst/>
          </a:prstGeom>
          <a:noFill/>
        </p:spPr>
        <p:txBody>
          <a:bodyPr wrap="square" rtlCol="0">
            <a:spAutoFit/>
          </a:bodyPr>
          <a:lstStyle/>
          <a:p>
            <a:pPr algn="ctr"/>
            <a:r>
              <a:rPr lang="en-US" sz="3600"/>
              <a:t>+</a:t>
            </a:r>
          </a:p>
        </p:txBody>
      </p:sp>
      <p:pic>
        <p:nvPicPr>
          <p:cNvPr id="5" name="Picture 4">
            <a:extLst>
              <a:ext uri="{FF2B5EF4-FFF2-40B4-BE49-F238E27FC236}">
                <a16:creationId xmlns:a16="http://schemas.microsoft.com/office/drawing/2014/main" id="{A7A60163-CE5E-4142-B543-3F0016BFA0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4905" y="2627622"/>
            <a:ext cx="873608" cy="873608"/>
          </a:xfrm>
          <a:prstGeom prst="rect">
            <a:avLst/>
          </a:prstGeom>
        </p:spPr>
      </p:pic>
      <p:sp>
        <p:nvSpPr>
          <p:cNvPr id="3" name="TextBox 2">
            <a:extLst>
              <a:ext uri="{FF2B5EF4-FFF2-40B4-BE49-F238E27FC236}">
                <a16:creationId xmlns:a16="http://schemas.microsoft.com/office/drawing/2014/main" id="{003B4E7E-4566-48B6-AFD8-0CDDAADAF47C}"/>
              </a:ext>
            </a:extLst>
          </p:cNvPr>
          <p:cNvSpPr txBox="1"/>
          <p:nvPr/>
        </p:nvSpPr>
        <p:spPr>
          <a:xfrm>
            <a:off x="6847695" y="2164653"/>
            <a:ext cx="1988457" cy="523220"/>
          </a:xfrm>
          <a:prstGeom prst="rect">
            <a:avLst/>
          </a:prstGeom>
          <a:noFill/>
        </p:spPr>
        <p:txBody>
          <a:bodyPr wrap="square" rtlCol="0" anchor="t">
            <a:spAutoFit/>
          </a:bodyPr>
          <a:lstStyle/>
          <a:p>
            <a:pPr algn="ctr"/>
            <a:r>
              <a:rPr lang="en-US" sz="2800" b="1" dirty="0">
                <a:latin typeface="+mj-lt"/>
                <a:ea typeface="+mj-ea"/>
                <a:cs typeface="Calibri Light"/>
              </a:rPr>
              <a:t>Mails</a:t>
            </a:r>
          </a:p>
        </p:txBody>
      </p:sp>
      <p:sp>
        <p:nvSpPr>
          <p:cNvPr id="4" name="TextBox 3">
            <a:extLst>
              <a:ext uri="{FF2B5EF4-FFF2-40B4-BE49-F238E27FC236}">
                <a16:creationId xmlns:a16="http://schemas.microsoft.com/office/drawing/2014/main" id="{794454EC-ED05-4F2E-8894-C44F03D3B00A}"/>
              </a:ext>
            </a:extLst>
          </p:cNvPr>
          <p:cNvSpPr txBox="1"/>
          <p:nvPr/>
        </p:nvSpPr>
        <p:spPr>
          <a:xfrm>
            <a:off x="4972886" y="1368147"/>
            <a:ext cx="1988457" cy="523220"/>
          </a:xfrm>
          <a:prstGeom prst="rect">
            <a:avLst/>
          </a:prstGeom>
          <a:noFill/>
        </p:spPr>
        <p:txBody>
          <a:bodyPr wrap="square" rtlCol="0" anchor="t">
            <a:spAutoFit/>
          </a:bodyPr>
          <a:lstStyle/>
          <a:p>
            <a:pPr algn="ctr"/>
            <a:r>
              <a:rPr lang="en-US" sz="2800" b="1" dirty="0">
                <a:latin typeface="+mj-lt"/>
                <a:ea typeface="+mj-ea"/>
                <a:cs typeface="Calibri Light"/>
              </a:rPr>
              <a:t>Excel File</a:t>
            </a:r>
          </a:p>
        </p:txBody>
      </p:sp>
      <p:sp>
        <p:nvSpPr>
          <p:cNvPr id="7" name="TextBox 6">
            <a:extLst>
              <a:ext uri="{FF2B5EF4-FFF2-40B4-BE49-F238E27FC236}">
                <a16:creationId xmlns:a16="http://schemas.microsoft.com/office/drawing/2014/main" id="{F4ED8EF0-E920-448D-BE89-934109D63467}"/>
              </a:ext>
            </a:extLst>
          </p:cNvPr>
          <p:cNvSpPr txBox="1"/>
          <p:nvPr/>
        </p:nvSpPr>
        <p:spPr>
          <a:xfrm>
            <a:off x="4852115" y="6279453"/>
            <a:ext cx="1988457" cy="523220"/>
          </a:xfrm>
          <a:prstGeom prst="rect">
            <a:avLst/>
          </a:prstGeom>
          <a:noFill/>
        </p:spPr>
        <p:txBody>
          <a:bodyPr wrap="square" rtlCol="0" anchor="t">
            <a:spAutoFit/>
          </a:bodyPr>
          <a:lstStyle/>
          <a:p>
            <a:pPr algn="ctr"/>
            <a:r>
              <a:rPr lang="en-US" sz="2800" b="1" dirty="0">
                <a:latin typeface="+mj-lt"/>
                <a:ea typeface="+mj-ea"/>
                <a:cs typeface="Calibri Light"/>
              </a:rPr>
              <a:t>Documents</a:t>
            </a:r>
          </a:p>
        </p:txBody>
      </p:sp>
      <p:pic>
        <p:nvPicPr>
          <p:cNvPr id="18"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04CB1135-C479-4268-B9C5-CEC40E385EC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46" grpId="0"/>
      <p:bldP spid="3" grpId="0"/>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C99B507-54AE-4713-9EB7-9BEEC95CF89A}"/>
              </a:ext>
            </a:extLst>
          </p:cNvPr>
          <p:cNvSpPr/>
          <p:nvPr/>
        </p:nvSpPr>
        <p:spPr>
          <a:xfrm>
            <a:off x="-83390" y="-54635"/>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741C71D2-9EE4-4320-8DAD-1B61D56C4D16}"/>
              </a:ext>
            </a:extLst>
          </p:cNvPr>
          <p:cNvSpPr>
            <a:spLocks noGrp="1"/>
          </p:cNvSpPr>
          <p:nvPr>
            <p:ph type="title"/>
          </p:nvPr>
        </p:nvSpPr>
        <p:spPr>
          <a:xfrm>
            <a:off x="290286" y="156725"/>
            <a:ext cx="11408228" cy="999218"/>
          </a:xfrm>
        </p:spPr>
        <p:txBody>
          <a:bodyPr/>
          <a:lstStyle/>
          <a:p>
            <a:r>
              <a:rPr lang="en-US" b="1" dirty="0">
                <a:cs typeface="Calibri Light"/>
              </a:rPr>
              <a:t>Proposed Solution</a:t>
            </a:r>
          </a:p>
        </p:txBody>
      </p:sp>
      <p:pic>
        <p:nvPicPr>
          <p:cNvPr id="5" name="Content Placeholder 4">
            <a:extLst>
              <a:ext uri="{FF2B5EF4-FFF2-40B4-BE49-F238E27FC236}">
                <a16:creationId xmlns:a16="http://schemas.microsoft.com/office/drawing/2014/main" id="{EBBCBA7E-E708-4F67-8B4E-61E592C74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592" y="1160311"/>
            <a:ext cx="2025617" cy="2025617"/>
          </a:xfrm>
        </p:spPr>
      </p:pic>
      <p:pic>
        <p:nvPicPr>
          <p:cNvPr id="7" name="Picture 6">
            <a:extLst>
              <a:ext uri="{FF2B5EF4-FFF2-40B4-BE49-F238E27FC236}">
                <a16:creationId xmlns:a16="http://schemas.microsoft.com/office/drawing/2014/main" id="{546F1567-21EB-462B-9B71-B72CF13CD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07" y="3719978"/>
            <a:ext cx="3088887" cy="1912168"/>
          </a:xfrm>
          <a:prstGeom prst="rect">
            <a:avLst/>
          </a:prstGeom>
        </p:spPr>
      </p:pic>
      <p:pic>
        <p:nvPicPr>
          <p:cNvPr id="11" name="Picture 10">
            <a:extLst>
              <a:ext uri="{FF2B5EF4-FFF2-40B4-BE49-F238E27FC236}">
                <a16:creationId xmlns:a16="http://schemas.microsoft.com/office/drawing/2014/main" id="{CE8FB606-5CA0-4677-B87E-4DACDEE1A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979" y="3711489"/>
            <a:ext cx="2849702" cy="1920657"/>
          </a:xfrm>
          <a:prstGeom prst="rect">
            <a:avLst/>
          </a:prstGeom>
        </p:spPr>
      </p:pic>
      <p:pic>
        <p:nvPicPr>
          <p:cNvPr id="13" name="Picture 12">
            <a:extLst>
              <a:ext uri="{FF2B5EF4-FFF2-40B4-BE49-F238E27FC236}">
                <a16:creationId xmlns:a16="http://schemas.microsoft.com/office/drawing/2014/main" id="{9110BC09-703D-459E-A057-32F07A873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96" y="3622584"/>
            <a:ext cx="3957403" cy="2009562"/>
          </a:xfrm>
          <a:prstGeom prst="rect">
            <a:avLst/>
          </a:prstGeom>
        </p:spPr>
      </p:pic>
      <p:sp>
        <p:nvSpPr>
          <p:cNvPr id="15" name="Arrow: Right 14">
            <a:extLst>
              <a:ext uri="{FF2B5EF4-FFF2-40B4-BE49-F238E27FC236}">
                <a16:creationId xmlns:a16="http://schemas.microsoft.com/office/drawing/2014/main" id="{4FFEAECD-AC2C-4590-925E-3E91220642F5}"/>
              </a:ext>
            </a:extLst>
          </p:cNvPr>
          <p:cNvSpPr/>
          <p:nvPr/>
        </p:nvSpPr>
        <p:spPr>
          <a:xfrm>
            <a:off x="8229599" y="4871803"/>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C4953CC-6599-43BC-B121-E5A79AC67A3F}"/>
              </a:ext>
            </a:extLst>
          </p:cNvPr>
          <p:cNvSpPr/>
          <p:nvPr/>
        </p:nvSpPr>
        <p:spPr>
          <a:xfrm rot="16200000">
            <a:off x="5980231" y="3048506"/>
            <a:ext cx="472190" cy="338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1ADF9F8-4FBD-424D-95A6-9397DC313926}"/>
              </a:ext>
            </a:extLst>
          </p:cNvPr>
          <p:cNvSpPr/>
          <p:nvPr/>
        </p:nvSpPr>
        <p:spPr>
          <a:xfrm rot="10800000">
            <a:off x="3171332" y="4871802"/>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90AEA03-D964-4353-B94C-A8EA27F8835A}"/>
              </a:ext>
            </a:extLst>
          </p:cNvPr>
          <p:cNvSpPr txBox="1"/>
          <p:nvPr/>
        </p:nvSpPr>
        <p:spPr>
          <a:xfrm>
            <a:off x="883964" y="5813790"/>
            <a:ext cx="3231748" cy="461665"/>
          </a:xfrm>
          <a:prstGeom prst="rect">
            <a:avLst/>
          </a:prstGeom>
          <a:noFill/>
        </p:spPr>
        <p:txBody>
          <a:bodyPr wrap="square" rtlCol="0">
            <a:spAutoFit/>
          </a:bodyPr>
          <a:lstStyle/>
          <a:p>
            <a:r>
              <a:rPr lang="en-US" sz="2400" b="1" dirty="0"/>
              <a:t>Customized Reports</a:t>
            </a:r>
          </a:p>
        </p:txBody>
      </p:sp>
      <p:sp>
        <p:nvSpPr>
          <p:cNvPr id="21" name="TextBox 20">
            <a:extLst>
              <a:ext uri="{FF2B5EF4-FFF2-40B4-BE49-F238E27FC236}">
                <a16:creationId xmlns:a16="http://schemas.microsoft.com/office/drawing/2014/main" id="{687889C8-0714-4165-8D0F-6684747D13B1}"/>
              </a:ext>
            </a:extLst>
          </p:cNvPr>
          <p:cNvSpPr txBox="1"/>
          <p:nvPr/>
        </p:nvSpPr>
        <p:spPr>
          <a:xfrm>
            <a:off x="4981592" y="5910908"/>
            <a:ext cx="2663392" cy="461665"/>
          </a:xfrm>
          <a:prstGeom prst="rect">
            <a:avLst/>
          </a:prstGeom>
          <a:noFill/>
        </p:spPr>
        <p:txBody>
          <a:bodyPr wrap="square" rtlCol="0">
            <a:spAutoFit/>
          </a:bodyPr>
          <a:lstStyle/>
          <a:p>
            <a:pPr algn="ctr"/>
            <a:r>
              <a:rPr lang="en-US" sz="2400" b="1" dirty="0"/>
              <a:t>Web Application</a:t>
            </a:r>
          </a:p>
        </p:txBody>
      </p:sp>
      <p:sp>
        <p:nvSpPr>
          <p:cNvPr id="22" name="TextBox 21">
            <a:extLst>
              <a:ext uri="{FF2B5EF4-FFF2-40B4-BE49-F238E27FC236}">
                <a16:creationId xmlns:a16="http://schemas.microsoft.com/office/drawing/2014/main" id="{6AE9CBC5-3FEB-401E-B391-6CA4B5E6D37D}"/>
              </a:ext>
            </a:extLst>
          </p:cNvPr>
          <p:cNvSpPr txBox="1"/>
          <p:nvPr/>
        </p:nvSpPr>
        <p:spPr>
          <a:xfrm>
            <a:off x="9576405" y="5761487"/>
            <a:ext cx="2044849" cy="461665"/>
          </a:xfrm>
          <a:prstGeom prst="rect">
            <a:avLst/>
          </a:prstGeom>
          <a:noFill/>
        </p:spPr>
        <p:txBody>
          <a:bodyPr wrap="square" rtlCol="0">
            <a:spAutoFit/>
          </a:bodyPr>
          <a:lstStyle/>
          <a:p>
            <a:pPr algn="ctr"/>
            <a:r>
              <a:rPr lang="en-US" sz="2400" b="1" dirty="0"/>
              <a:t>Dashboard</a:t>
            </a:r>
          </a:p>
        </p:txBody>
      </p:sp>
      <p:sp>
        <p:nvSpPr>
          <p:cNvPr id="23" name="TextBox 22">
            <a:extLst>
              <a:ext uri="{FF2B5EF4-FFF2-40B4-BE49-F238E27FC236}">
                <a16:creationId xmlns:a16="http://schemas.microsoft.com/office/drawing/2014/main" id="{CA013F7E-6842-4309-A84C-45E710D6A180}"/>
              </a:ext>
            </a:extLst>
          </p:cNvPr>
          <p:cNvSpPr txBox="1"/>
          <p:nvPr/>
        </p:nvSpPr>
        <p:spPr>
          <a:xfrm>
            <a:off x="7007209" y="2150793"/>
            <a:ext cx="2687523" cy="461665"/>
          </a:xfrm>
          <a:prstGeom prst="rect">
            <a:avLst/>
          </a:prstGeom>
          <a:noFill/>
        </p:spPr>
        <p:txBody>
          <a:bodyPr wrap="square" rtlCol="0">
            <a:spAutoFit/>
          </a:bodyPr>
          <a:lstStyle/>
          <a:p>
            <a:r>
              <a:rPr lang="en-US" sz="2400" b="1" dirty="0"/>
              <a:t>Automatic Emails</a:t>
            </a:r>
          </a:p>
        </p:txBody>
      </p:sp>
      <p:sp>
        <p:nvSpPr>
          <p:cNvPr id="25" name="Slide Number Placeholder 24">
            <a:extLst>
              <a:ext uri="{FF2B5EF4-FFF2-40B4-BE49-F238E27FC236}">
                <a16:creationId xmlns:a16="http://schemas.microsoft.com/office/drawing/2014/main" id="{87EF23B2-0603-4E46-9CF3-74E92C7C4573}"/>
              </a:ext>
            </a:extLst>
          </p:cNvPr>
          <p:cNvSpPr>
            <a:spLocks noGrp="1"/>
          </p:cNvSpPr>
          <p:nvPr>
            <p:ph type="sldNum" sz="quarter" idx="12"/>
          </p:nvPr>
        </p:nvSpPr>
        <p:spPr/>
        <p:txBody>
          <a:bodyPr/>
          <a:lstStyle/>
          <a:p>
            <a:fld id="{E646F01A-99B6-407D-AC36-D8F996900DD0}" type="slidenum">
              <a:rPr lang="en-US" sz="2000" smtClean="0"/>
              <a:t>5</a:t>
            </a:fld>
            <a:endParaRPr lang="en-US" sz="2000" dirty="0"/>
          </a:p>
        </p:txBody>
      </p:sp>
      <p:sp>
        <p:nvSpPr>
          <p:cNvPr id="18" name="TextBox 17">
            <a:extLst>
              <a:ext uri="{FF2B5EF4-FFF2-40B4-BE49-F238E27FC236}">
                <a16:creationId xmlns:a16="http://schemas.microsoft.com/office/drawing/2014/main" id="{D1D69A54-C835-4B3F-80BA-DE5D7B96F699}"/>
              </a:ext>
            </a:extLst>
          </p:cNvPr>
          <p:cNvSpPr txBox="1"/>
          <p:nvPr/>
        </p:nvSpPr>
        <p:spPr>
          <a:xfrm>
            <a:off x="381000" y="6370320"/>
            <a:ext cx="3409337" cy="365760"/>
          </a:xfrm>
          <a:prstGeom prst="rect">
            <a:avLst/>
          </a:prstGeom>
          <a:noFill/>
        </p:spPr>
        <p:txBody>
          <a:bodyPr wrap="square" rtlCol="0">
            <a:spAutoFit/>
          </a:bodyPr>
          <a:lstStyle/>
          <a:p>
            <a:pPr algn="ctr"/>
            <a:r>
              <a:rPr lang="en-US" dirty="0" err="1">
                <a:cs typeface="Calibri"/>
              </a:rPr>
              <a:t>Supraja</a:t>
            </a:r>
            <a:r>
              <a:rPr lang="en-US" dirty="0">
                <a:cs typeface="Calibri"/>
              </a:rPr>
              <a:t> </a:t>
            </a:r>
            <a:r>
              <a:rPr lang="en-US" dirty="0" err="1">
                <a:cs typeface="Calibri"/>
              </a:rPr>
              <a:t>Kumbam</a:t>
            </a:r>
            <a:endParaRPr lang="en-US" dirty="0"/>
          </a:p>
        </p:txBody>
      </p:sp>
      <p:pic>
        <p:nvPicPr>
          <p:cNvPr id="26"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CC9D0887-57FC-4DC8-9D4C-C6166145F9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61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4C1B53-B817-463B-A6EC-38C86B8506F2}"/>
              </a:ext>
            </a:extLst>
          </p:cNvPr>
          <p:cNvSpPr/>
          <p:nvPr/>
        </p:nvSpPr>
        <p:spPr>
          <a:xfrm>
            <a:off x="-119332" y="-218552"/>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45F68C0C-DFD2-4275-B6D3-B8FF1D7EDF5A}"/>
              </a:ext>
            </a:extLst>
          </p:cNvPr>
          <p:cNvSpPr>
            <a:spLocks noGrp="1"/>
          </p:cNvSpPr>
          <p:nvPr>
            <p:ph type="title"/>
          </p:nvPr>
        </p:nvSpPr>
        <p:spPr>
          <a:xfrm>
            <a:off x="234352" y="51436"/>
            <a:ext cx="11119448" cy="996890"/>
          </a:xfrm>
        </p:spPr>
        <p:txBody>
          <a:bodyPr/>
          <a:lstStyle/>
          <a:p>
            <a:r>
              <a:rPr lang="en-US" b="1" dirty="0">
                <a:cs typeface="Calibri Light"/>
              </a:rPr>
              <a:t>Project Requirements</a:t>
            </a:r>
          </a:p>
        </p:txBody>
      </p:sp>
      <p:graphicFrame>
        <p:nvGraphicFramePr>
          <p:cNvPr id="4" name="Table 4">
            <a:extLst>
              <a:ext uri="{FF2B5EF4-FFF2-40B4-BE49-F238E27FC236}">
                <a16:creationId xmlns:a16="http://schemas.microsoft.com/office/drawing/2014/main" id="{428FAC1B-7976-4CE2-8EF9-A9ABA6DADEB2}"/>
              </a:ext>
            </a:extLst>
          </p:cNvPr>
          <p:cNvGraphicFramePr>
            <a:graphicFrameLocks noGrp="1"/>
          </p:cNvGraphicFramePr>
          <p:nvPr>
            <p:ph idx="1"/>
            <p:extLst>
              <p:ext uri="{D42A27DB-BD31-4B8C-83A1-F6EECF244321}">
                <p14:modId xmlns:p14="http://schemas.microsoft.com/office/powerpoint/2010/main" val="656436174"/>
              </p:ext>
            </p:extLst>
          </p:nvPr>
        </p:nvGraphicFramePr>
        <p:xfrm>
          <a:off x="234352" y="1188201"/>
          <a:ext cx="11604358" cy="4963217"/>
        </p:xfrm>
        <a:graphic>
          <a:graphicData uri="http://schemas.openxmlformats.org/drawingml/2006/table">
            <a:tbl>
              <a:tblPr firstRow="1" bandRow="1">
                <a:tableStyleId>{5940675A-B579-460E-94D1-54222C63F5DA}</a:tableStyleId>
              </a:tblPr>
              <a:tblGrid>
                <a:gridCol w="1604444">
                  <a:extLst>
                    <a:ext uri="{9D8B030D-6E8A-4147-A177-3AD203B41FA5}">
                      <a16:colId xmlns:a16="http://schemas.microsoft.com/office/drawing/2014/main" val="1615584248"/>
                    </a:ext>
                  </a:extLst>
                </a:gridCol>
                <a:gridCol w="7560334">
                  <a:extLst>
                    <a:ext uri="{9D8B030D-6E8A-4147-A177-3AD203B41FA5}">
                      <a16:colId xmlns:a16="http://schemas.microsoft.com/office/drawing/2014/main" val="4092032310"/>
                    </a:ext>
                  </a:extLst>
                </a:gridCol>
                <a:gridCol w="2439580">
                  <a:extLst>
                    <a:ext uri="{9D8B030D-6E8A-4147-A177-3AD203B41FA5}">
                      <a16:colId xmlns:a16="http://schemas.microsoft.com/office/drawing/2014/main" val="3379771866"/>
                    </a:ext>
                  </a:extLst>
                </a:gridCol>
              </a:tblGrid>
              <a:tr h="745392">
                <a:tc>
                  <a:txBody>
                    <a:bodyPr/>
                    <a:lstStyle/>
                    <a:p>
                      <a:pPr algn="ctr">
                        <a:buNone/>
                      </a:pPr>
                      <a:r>
                        <a:rPr lang="en-US" sz="3200" b="0" dirty="0"/>
                        <a:t>S. No.</a:t>
                      </a:r>
                    </a:p>
                  </a:txBody>
                  <a:tcPr anchor="ctr">
                    <a:solidFill>
                      <a:schemeClr val="bg2"/>
                    </a:solidFill>
                  </a:tcPr>
                </a:tc>
                <a:tc>
                  <a:txBody>
                    <a:bodyPr/>
                    <a:lstStyle/>
                    <a:p>
                      <a:pPr algn="ctr">
                        <a:buNone/>
                      </a:pPr>
                      <a:r>
                        <a:rPr lang="en-US" sz="3200" b="0" dirty="0"/>
                        <a:t>Requirements</a:t>
                      </a:r>
                    </a:p>
                  </a:txBody>
                  <a:tcPr anchor="ctr">
                    <a:solidFill>
                      <a:schemeClr val="bg2"/>
                    </a:solidFill>
                  </a:tcPr>
                </a:tc>
                <a:tc>
                  <a:txBody>
                    <a:bodyPr/>
                    <a:lstStyle/>
                    <a:p>
                      <a:pPr algn="ctr">
                        <a:buNone/>
                      </a:pPr>
                      <a:r>
                        <a:rPr lang="en-US" sz="3200" b="0" dirty="0"/>
                        <a:t>Admin</a:t>
                      </a:r>
                    </a:p>
                  </a:txBody>
                  <a:tcPr anchor="ctr">
                    <a:solidFill>
                      <a:schemeClr val="bg2"/>
                    </a:solidFill>
                  </a:tcPr>
                </a:tc>
                <a:extLst>
                  <a:ext uri="{0D108BD9-81ED-4DB2-BD59-A6C34878D82A}">
                    <a16:rowId xmlns:a16="http://schemas.microsoft.com/office/drawing/2014/main" val="2278259513"/>
                  </a:ext>
                </a:extLst>
              </a:tr>
              <a:tr h="807290">
                <a:tc>
                  <a:txBody>
                    <a:bodyPr/>
                    <a:lstStyle/>
                    <a:p>
                      <a:pPr algn="ctr">
                        <a:buNone/>
                      </a:pPr>
                      <a:r>
                        <a:rPr lang="en-US" sz="3200" dirty="0"/>
                        <a:t>  1.  </a:t>
                      </a:r>
                      <a:endParaRPr lang="en-US" sz="3200" b="1" dirty="0"/>
                    </a:p>
                  </a:txBody>
                  <a:tcPr/>
                </a:tc>
                <a:tc>
                  <a:txBody>
                    <a:bodyPr/>
                    <a:lstStyle/>
                    <a:p>
                      <a:pPr algn="l">
                        <a:buNone/>
                      </a:pPr>
                      <a:r>
                        <a:rPr lang="en-US" sz="3200" dirty="0"/>
                        <a:t>Login Feature</a:t>
                      </a:r>
                      <a:endParaRPr lang="en-US" sz="3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621143901"/>
                  </a:ext>
                </a:extLst>
              </a:tr>
              <a:tr h="886691">
                <a:tc>
                  <a:txBody>
                    <a:bodyPr/>
                    <a:lstStyle/>
                    <a:p>
                      <a:pPr lvl="0" algn="ctr">
                        <a:buNone/>
                      </a:pPr>
                      <a:r>
                        <a:rPr lang="en-US" sz="3200" dirty="0"/>
                        <a:t>2.</a:t>
                      </a:r>
                      <a:endParaRPr lang="en-US" sz="3200" b="1" dirty="0"/>
                    </a:p>
                  </a:txBody>
                  <a:tcPr anchor="ctr"/>
                </a:tc>
                <a:tc>
                  <a:txBody>
                    <a:bodyPr/>
                    <a:lstStyle/>
                    <a:p>
                      <a:pPr lvl="0" algn="l">
                        <a:buNone/>
                      </a:pPr>
                      <a:r>
                        <a:rPr lang="en-US" sz="3200" dirty="0"/>
                        <a:t>Add New Show Functionality</a:t>
                      </a:r>
                      <a:endParaRPr lang="en-US" sz="32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180463600"/>
                  </a:ext>
                </a:extLst>
              </a:tr>
              <a:tr h="858982">
                <a:tc>
                  <a:txBody>
                    <a:bodyPr/>
                    <a:lstStyle/>
                    <a:p>
                      <a:pPr lvl="0" algn="ctr">
                        <a:buNone/>
                      </a:pPr>
                      <a:r>
                        <a:rPr lang="en-US" sz="3200" dirty="0"/>
                        <a:t>3.</a:t>
                      </a:r>
                      <a:endParaRPr lang="en-US" sz="3200" b="1" dirty="0"/>
                    </a:p>
                  </a:txBody>
                  <a:tcPr anchor="ctr"/>
                </a:tc>
                <a:tc>
                  <a:txBody>
                    <a:bodyPr/>
                    <a:lstStyle/>
                    <a:p>
                      <a:pPr algn="l">
                        <a:buNone/>
                      </a:pPr>
                      <a:r>
                        <a:rPr lang="en-US" sz="3200" dirty="0"/>
                        <a:t>Publishing and Unpublishing a Show</a:t>
                      </a:r>
                    </a:p>
                  </a:txBody>
                  <a:tcPr anchor="ctr"/>
                </a:tc>
                <a:tc>
                  <a:txBody>
                    <a:bodyPr/>
                    <a:lstStyle/>
                    <a:p>
                      <a:pPr algn="ctr">
                        <a:buNone/>
                      </a:pPr>
                      <a:endParaRPr lang="en-US" sz="3200" b="1" dirty="0">
                        <a:solidFill>
                          <a:srgbClr val="70AD47"/>
                        </a:solidFill>
                      </a:endParaRPr>
                    </a:p>
                  </a:txBody>
                  <a:tcPr anchor="ctr"/>
                </a:tc>
                <a:extLst>
                  <a:ext uri="{0D108BD9-81ED-4DB2-BD59-A6C34878D82A}">
                    <a16:rowId xmlns:a16="http://schemas.microsoft.com/office/drawing/2014/main" val="1873112025"/>
                  </a:ext>
                </a:extLst>
              </a:tr>
              <a:tr h="831272">
                <a:tc>
                  <a:txBody>
                    <a:bodyPr/>
                    <a:lstStyle/>
                    <a:p>
                      <a:pPr lvl="0" algn="ctr">
                        <a:buNone/>
                      </a:pPr>
                      <a:r>
                        <a:rPr lang="en-US" sz="3200" dirty="0"/>
                        <a:t>4.</a:t>
                      </a:r>
                    </a:p>
                  </a:txBody>
                  <a:tcPr anchor="ctr"/>
                </a:tc>
                <a:tc>
                  <a:txBody>
                    <a:bodyPr/>
                    <a:lstStyle/>
                    <a:p>
                      <a:pPr algn="l">
                        <a:buNone/>
                      </a:pPr>
                      <a:r>
                        <a:rPr lang="en-US" sz="3200" dirty="0"/>
                        <a:t>Modify Existing Show Information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775159752"/>
                  </a:ext>
                </a:extLst>
              </a:tr>
              <a:tr h="833590">
                <a:tc>
                  <a:txBody>
                    <a:bodyPr/>
                    <a:lstStyle/>
                    <a:p>
                      <a:pPr lvl="0" algn="ctr">
                        <a:buNone/>
                      </a:pPr>
                      <a:r>
                        <a:rPr lang="en-US" sz="3200" dirty="0"/>
                        <a:t>5.</a:t>
                      </a:r>
                    </a:p>
                  </a:txBody>
                  <a:tcPr anchor="ctr"/>
                </a:tc>
                <a:tc>
                  <a:txBody>
                    <a:bodyPr/>
                    <a:lstStyle/>
                    <a:p>
                      <a:pPr algn="l">
                        <a:buNone/>
                      </a:pPr>
                      <a:r>
                        <a:rPr lang="en-US" sz="3200" dirty="0"/>
                        <a:t>Admin will be able to Add Another Admin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185664117"/>
                  </a:ext>
                </a:extLst>
              </a:tr>
            </a:tbl>
          </a:graphicData>
        </a:graphic>
      </p:graphicFrame>
      <p:sp>
        <p:nvSpPr>
          <p:cNvPr id="6" name="Slide Number Placeholder 5">
            <a:extLst>
              <a:ext uri="{FF2B5EF4-FFF2-40B4-BE49-F238E27FC236}">
                <a16:creationId xmlns:a16="http://schemas.microsoft.com/office/drawing/2014/main" id="{A042497C-3EEB-4746-B2B7-02BC7A3600C6}"/>
              </a:ext>
            </a:extLst>
          </p:cNvPr>
          <p:cNvSpPr>
            <a:spLocks noGrp="1"/>
          </p:cNvSpPr>
          <p:nvPr>
            <p:ph type="sldNum" sz="quarter" idx="12"/>
          </p:nvPr>
        </p:nvSpPr>
        <p:spPr/>
        <p:txBody>
          <a:bodyPr/>
          <a:lstStyle/>
          <a:p>
            <a:fld id="{E646F01A-99B6-407D-AC36-D8F996900DD0}" type="slidenum">
              <a:rPr lang="en-US" sz="2000" smtClean="0"/>
              <a:t>6</a:t>
            </a:fld>
            <a:endParaRPr lang="en-US" sz="2000" dirty="0"/>
          </a:p>
        </p:txBody>
      </p:sp>
      <p:sp>
        <p:nvSpPr>
          <p:cNvPr id="5" name="TextBox 4">
            <a:extLst>
              <a:ext uri="{FF2B5EF4-FFF2-40B4-BE49-F238E27FC236}">
                <a16:creationId xmlns:a16="http://schemas.microsoft.com/office/drawing/2014/main" id="{2BB89E65-BFF8-42B6-B835-A8D541E41871}"/>
              </a:ext>
            </a:extLst>
          </p:cNvPr>
          <p:cNvSpPr txBox="1"/>
          <p:nvPr/>
        </p:nvSpPr>
        <p:spPr>
          <a:xfrm>
            <a:off x="381000" y="6370321"/>
            <a:ext cx="3459480" cy="646331"/>
          </a:xfrm>
          <a:prstGeom prst="rect">
            <a:avLst/>
          </a:prstGeom>
          <a:noFill/>
        </p:spPr>
        <p:txBody>
          <a:bodyPr wrap="square" rtlCol="0" anchor="t">
            <a:spAutoFit/>
          </a:bodyPr>
          <a:lstStyle/>
          <a:p>
            <a:pPr algn="ctr"/>
            <a:r>
              <a:rPr lang="en-US" dirty="0"/>
              <a:t>Keerthi </a:t>
            </a:r>
            <a:r>
              <a:rPr lang="en-US" dirty="0" err="1"/>
              <a:t>Chiduruppa</a:t>
            </a:r>
            <a:endParaRPr lang="en-US" dirty="0"/>
          </a:p>
          <a:p>
            <a:pPr algn="ctr"/>
            <a:endParaRPr lang="en-US" dirty="0"/>
          </a:p>
        </p:txBody>
      </p:sp>
      <p:pic>
        <p:nvPicPr>
          <p:cNvPr id="8"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148CC2C8-31BB-4CFE-A7FB-86524FA1EB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tick green">
            <a:extLst>
              <a:ext uri="{FF2B5EF4-FFF2-40B4-BE49-F238E27FC236}">
                <a16:creationId xmlns:a16="http://schemas.microsoft.com/office/drawing/2014/main" id="{AC14D497-E911-4CDD-8179-BD2AE70ED6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46"/>
          <a:stretch/>
        </p:blipFill>
        <p:spPr bwMode="auto">
          <a:xfrm rot="872078">
            <a:off x="10271035" y="2847848"/>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6" descr="Image result for tick green">
            <a:extLst>
              <a:ext uri="{FF2B5EF4-FFF2-40B4-BE49-F238E27FC236}">
                <a16:creationId xmlns:a16="http://schemas.microsoft.com/office/drawing/2014/main" id="{C9AB529F-EB95-4E86-8146-5BD65554A7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46"/>
          <a:stretch/>
        </p:blipFill>
        <p:spPr bwMode="auto">
          <a:xfrm rot="872078">
            <a:off x="10271035" y="1926148"/>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6" descr="Image result for tick green">
            <a:extLst>
              <a:ext uri="{FF2B5EF4-FFF2-40B4-BE49-F238E27FC236}">
                <a16:creationId xmlns:a16="http://schemas.microsoft.com/office/drawing/2014/main" id="{F1CFF12D-FAAE-46A0-A952-77EA10D6BF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46"/>
          <a:stretch/>
        </p:blipFill>
        <p:spPr bwMode="auto">
          <a:xfrm rot="872078">
            <a:off x="10271035" y="3625065"/>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6" descr="Image result for tick green">
            <a:extLst>
              <a:ext uri="{FF2B5EF4-FFF2-40B4-BE49-F238E27FC236}">
                <a16:creationId xmlns:a16="http://schemas.microsoft.com/office/drawing/2014/main" id="{49B8E58B-BF51-4C6F-9CF2-F6147E0000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46"/>
          <a:stretch/>
        </p:blipFill>
        <p:spPr bwMode="auto">
          <a:xfrm rot="872078">
            <a:off x="10271035" y="4474521"/>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6" descr="Image result for tick green">
            <a:extLst>
              <a:ext uri="{FF2B5EF4-FFF2-40B4-BE49-F238E27FC236}">
                <a16:creationId xmlns:a16="http://schemas.microsoft.com/office/drawing/2014/main" id="{8AF7E990-77DF-4CA6-B938-B125ABCE9D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46"/>
          <a:stretch/>
        </p:blipFill>
        <p:spPr bwMode="auto">
          <a:xfrm rot="872078">
            <a:off x="10271035" y="5287858"/>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766F49-DE94-4E51-B0C9-60D92FBE4346}"/>
              </a:ext>
            </a:extLst>
          </p:cNvPr>
          <p:cNvSpPr/>
          <p:nvPr/>
        </p:nvSpPr>
        <p:spPr>
          <a:xfrm>
            <a:off x="-119332" y="-218552"/>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2630E311-5D17-4DAE-A91C-6CD9051E7BF5}"/>
              </a:ext>
            </a:extLst>
          </p:cNvPr>
          <p:cNvSpPr>
            <a:spLocks noGrp="1"/>
          </p:cNvSpPr>
          <p:nvPr>
            <p:ph type="title"/>
          </p:nvPr>
        </p:nvSpPr>
        <p:spPr>
          <a:xfrm>
            <a:off x="232229" y="39540"/>
            <a:ext cx="11121571" cy="941161"/>
          </a:xfrm>
        </p:spPr>
        <p:txBody>
          <a:bodyPr>
            <a:normAutofit/>
          </a:bodyPr>
          <a:lstStyle/>
          <a:p>
            <a:r>
              <a:rPr lang="en-US" b="1" dirty="0"/>
              <a:t>Project Requirements </a:t>
            </a:r>
            <a:r>
              <a:rPr lang="en-US" b="1" i="1" dirty="0"/>
              <a:t>(Cont’d)</a:t>
            </a:r>
          </a:p>
        </p:txBody>
      </p:sp>
      <p:graphicFrame>
        <p:nvGraphicFramePr>
          <p:cNvPr id="4" name="Content Placeholder 3">
            <a:extLst>
              <a:ext uri="{FF2B5EF4-FFF2-40B4-BE49-F238E27FC236}">
                <a16:creationId xmlns:a16="http://schemas.microsoft.com/office/drawing/2014/main" id="{0A99A898-9C4B-4FEF-A6C6-6A1FB3EA4964}"/>
              </a:ext>
            </a:extLst>
          </p:cNvPr>
          <p:cNvGraphicFramePr>
            <a:graphicFrameLocks noGrp="1"/>
          </p:cNvGraphicFramePr>
          <p:nvPr>
            <p:ph idx="1"/>
            <p:extLst>
              <p:ext uri="{D42A27DB-BD31-4B8C-83A1-F6EECF244321}">
                <p14:modId xmlns:p14="http://schemas.microsoft.com/office/powerpoint/2010/main" val="4040769819"/>
              </p:ext>
            </p:extLst>
          </p:nvPr>
        </p:nvGraphicFramePr>
        <p:xfrm>
          <a:off x="348342" y="1161143"/>
          <a:ext cx="11490368" cy="4823601"/>
        </p:xfrm>
        <a:graphic>
          <a:graphicData uri="http://schemas.openxmlformats.org/drawingml/2006/table">
            <a:tbl>
              <a:tblPr firstRow="1" bandRow="1">
                <a:tableStyleId>{5940675A-B579-460E-94D1-54222C63F5DA}</a:tableStyleId>
              </a:tblPr>
              <a:tblGrid>
                <a:gridCol w="1553976">
                  <a:extLst>
                    <a:ext uri="{9D8B030D-6E8A-4147-A177-3AD203B41FA5}">
                      <a16:colId xmlns:a16="http://schemas.microsoft.com/office/drawing/2014/main" val="989051512"/>
                    </a:ext>
                  </a:extLst>
                </a:gridCol>
                <a:gridCol w="7698222">
                  <a:extLst>
                    <a:ext uri="{9D8B030D-6E8A-4147-A177-3AD203B41FA5}">
                      <a16:colId xmlns:a16="http://schemas.microsoft.com/office/drawing/2014/main" val="2845280424"/>
                    </a:ext>
                  </a:extLst>
                </a:gridCol>
                <a:gridCol w="2238170">
                  <a:extLst>
                    <a:ext uri="{9D8B030D-6E8A-4147-A177-3AD203B41FA5}">
                      <a16:colId xmlns:a16="http://schemas.microsoft.com/office/drawing/2014/main" val="3755103417"/>
                    </a:ext>
                  </a:extLst>
                </a:gridCol>
              </a:tblGrid>
              <a:tr h="829273">
                <a:tc>
                  <a:txBody>
                    <a:bodyPr/>
                    <a:lstStyle/>
                    <a:p>
                      <a:pPr algn="ctr"/>
                      <a:r>
                        <a:rPr lang="en-US" sz="3200"/>
                        <a:t>S. No.</a:t>
                      </a:r>
                    </a:p>
                  </a:txBody>
                  <a:tcPr anchor="ctr">
                    <a:solidFill>
                      <a:schemeClr val="bg2"/>
                    </a:solidFill>
                  </a:tcPr>
                </a:tc>
                <a:tc>
                  <a:txBody>
                    <a:bodyPr/>
                    <a:lstStyle/>
                    <a:p>
                      <a:pPr algn="ctr">
                        <a:buNone/>
                      </a:pPr>
                      <a:r>
                        <a:rPr lang="en-US" sz="3200" dirty="0"/>
                        <a:t>Requirements</a:t>
                      </a:r>
                    </a:p>
                  </a:txBody>
                  <a:tcPr anchor="ctr">
                    <a:solidFill>
                      <a:schemeClr val="bg2"/>
                    </a:solidFill>
                  </a:tcPr>
                </a:tc>
                <a:tc>
                  <a:txBody>
                    <a:bodyPr/>
                    <a:lstStyle/>
                    <a:p>
                      <a:pPr algn="ctr">
                        <a:buNone/>
                      </a:pPr>
                      <a:r>
                        <a:rPr lang="en-US" sz="3200" dirty="0"/>
                        <a:t>Admin</a:t>
                      </a:r>
                    </a:p>
                  </a:txBody>
                  <a:tcPr anchor="ctr">
                    <a:solidFill>
                      <a:schemeClr val="bg2"/>
                    </a:solidFill>
                  </a:tcPr>
                </a:tc>
                <a:extLst>
                  <a:ext uri="{0D108BD9-81ED-4DB2-BD59-A6C34878D82A}">
                    <a16:rowId xmlns:a16="http://schemas.microsoft.com/office/drawing/2014/main" val="1237516429"/>
                  </a:ext>
                </a:extLst>
              </a:tr>
              <a:tr h="825662">
                <a:tc>
                  <a:txBody>
                    <a:bodyPr/>
                    <a:lstStyle/>
                    <a:p>
                      <a:pPr lvl="0" algn="ctr">
                        <a:buNone/>
                      </a:pPr>
                      <a:r>
                        <a:rPr lang="en-US" sz="3200" dirty="0"/>
                        <a:t>6.</a:t>
                      </a:r>
                    </a:p>
                  </a:txBody>
                  <a:tcPr anchor="ctr"/>
                </a:tc>
                <a:tc>
                  <a:txBody>
                    <a:bodyPr/>
                    <a:lstStyle/>
                    <a:p>
                      <a:pPr algn="l">
                        <a:buNone/>
                      </a:pPr>
                      <a:r>
                        <a:rPr lang="en-US" sz="3200" dirty="0"/>
                        <a:t>Delete Show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926208131"/>
                  </a:ext>
                </a:extLst>
              </a:tr>
              <a:tr h="775867">
                <a:tc>
                  <a:txBody>
                    <a:bodyPr/>
                    <a:lstStyle/>
                    <a:p>
                      <a:pPr algn="ctr">
                        <a:buNone/>
                      </a:pPr>
                      <a:r>
                        <a:rPr lang="en-US" sz="3200" dirty="0"/>
                        <a:t>7.</a:t>
                      </a:r>
                    </a:p>
                  </a:txBody>
                  <a:tcPr anchor="ctr"/>
                </a:tc>
                <a:tc>
                  <a:txBody>
                    <a:bodyPr/>
                    <a:lstStyle/>
                    <a:p>
                      <a:pPr algn="l">
                        <a:buNone/>
                      </a:pPr>
                      <a:r>
                        <a:rPr lang="en-US" sz="3200" dirty="0"/>
                        <a:t>Report Generation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977154488"/>
                  </a:ext>
                </a:extLst>
              </a:tr>
              <a:tr h="775867">
                <a:tc>
                  <a:txBody>
                    <a:bodyPr/>
                    <a:lstStyle/>
                    <a:p>
                      <a:pPr algn="ctr"/>
                      <a:r>
                        <a:rPr lang="en-US" sz="3200" dirty="0"/>
                        <a:t>8.</a:t>
                      </a:r>
                    </a:p>
                  </a:txBody>
                  <a:tcPr anchor="ctr"/>
                </a:tc>
                <a:tc>
                  <a:txBody>
                    <a:bodyPr/>
                    <a:lstStyle/>
                    <a:p>
                      <a:pPr algn="l">
                        <a:buNone/>
                      </a:pPr>
                      <a:r>
                        <a:rPr lang="en-US" sz="3200" dirty="0"/>
                        <a:t>Duplicate a show </a:t>
                      </a:r>
                    </a:p>
                  </a:txBody>
                  <a:tcPr anchor="ctr"/>
                </a:tc>
                <a:tc>
                  <a:txBody>
                    <a:bodyPr/>
                    <a:lstStyle/>
                    <a:p>
                      <a:pPr algn="ctr">
                        <a:buNone/>
                      </a:pPr>
                      <a:endParaRPr lang="en-US" sz="3200" b="1" dirty="0">
                        <a:solidFill>
                          <a:srgbClr val="70AD47"/>
                        </a:solidFill>
                      </a:endParaRPr>
                    </a:p>
                  </a:txBody>
                  <a:tcPr anchor="ctr"/>
                </a:tc>
                <a:extLst>
                  <a:ext uri="{0D108BD9-81ED-4DB2-BD59-A6C34878D82A}">
                    <a16:rowId xmlns:a16="http://schemas.microsoft.com/office/drawing/2014/main" val="100738788"/>
                  </a:ext>
                </a:extLst>
              </a:tr>
              <a:tr h="808466">
                <a:tc>
                  <a:txBody>
                    <a:bodyPr/>
                    <a:lstStyle/>
                    <a:p>
                      <a:pPr algn="ctr"/>
                      <a:r>
                        <a:rPr lang="en-US" sz="3200" dirty="0"/>
                        <a:t>9.</a:t>
                      </a:r>
                    </a:p>
                  </a:txBody>
                  <a:tcPr anchor="ctr"/>
                </a:tc>
                <a:tc>
                  <a:txBody>
                    <a:bodyPr/>
                    <a:lstStyle/>
                    <a:p>
                      <a:r>
                        <a:rPr lang="en-US" sz="3200" kern="1200" dirty="0">
                          <a:solidFill>
                            <a:schemeClr val="tx1"/>
                          </a:solidFill>
                          <a:latin typeface="+mn-lt"/>
                          <a:ea typeface="+mn-ea"/>
                          <a:cs typeface="+mn-cs"/>
                        </a:rPr>
                        <a:t>Define the ticket type and price</a:t>
                      </a:r>
                    </a:p>
                  </a:txBody>
                  <a:tcPr anchor="ctr"/>
                </a:tc>
                <a:tc>
                  <a:txBody>
                    <a:bodyPr/>
                    <a:lstStyle/>
                    <a:p>
                      <a:pPr algn="ctr">
                        <a:buNone/>
                      </a:pPr>
                      <a:endParaRPr lang="en-US" sz="3200" b="1" dirty="0">
                        <a:solidFill>
                          <a:srgbClr val="70AD47"/>
                        </a:solidFill>
                      </a:endParaRPr>
                    </a:p>
                  </a:txBody>
                  <a:tcPr anchor="ctr"/>
                </a:tc>
                <a:extLst>
                  <a:ext uri="{0D108BD9-81ED-4DB2-BD59-A6C34878D82A}">
                    <a16:rowId xmlns:a16="http://schemas.microsoft.com/office/drawing/2014/main" val="1388047062"/>
                  </a:ext>
                </a:extLst>
              </a:tr>
              <a:tr h="808466">
                <a:tc>
                  <a:txBody>
                    <a:bodyPr/>
                    <a:lstStyle/>
                    <a:p>
                      <a:pPr algn="ctr"/>
                      <a:r>
                        <a:rPr lang="en-US" sz="3200" dirty="0"/>
                        <a:t>10.</a:t>
                      </a:r>
                    </a:p>
                  </a:txBody>
                  <a:tcPr anchor="ctr"/>
                </a:tc>
                <a:tc>
                  <a:txBody>
                    <a:bodyPr/>
                    <a:lstStyle/>
                    <a:p>
                      <a:r>
                        <a:rPr lang="en-US" sz="3200" kern="1200" dirty="0">
                          <a:solidFill>
                            <a:schemeClr val="tx1"/>
                          </a:solidFill>
                          <a:latin typeface="+mn-lt"/>
                          <a:ea typeface="+mn-ea"/>
                          <a:cs typeface="+mn-cs"/>
                        </a:rPr>
                        <a:t>Create a show with multiple dates</a:t>
                      </a:r>
                    </a:p>
                  </a:txBody>
                  <a:tcPr anchor="ctr"/>
                </a:tc>
                <a:tc>
                  <a:txBody>
                    <a:bodyPr/>
                    <a:lstStyle/>
                    <a:p>
                      <a:pPr algn="ctr">
                        <a:buNone/>
                      </a:pPr>
                      <a:endParaRPr lang="en-US" sz="3200" b="1" dirty="0">
                        <a:solidFill>
                          <a:srgbClr val="70AD47"/>
                        </a:solidFill>
                      </a:endParaRPr>
                    </a:p>
                  </a:txBody>
                  <a:tcPr anchor="ctr"/>
                </a:tc>
                <a:extLst>
                  <a:ext uri="{0D108BD9-81ED-4DB2-BD59-A6C34878D82A}">
                    <a16:rowId xmlns:a16="http://schemas.microsoft.com/office/drawing/2014/main" val="2051830688"/>
                  </a:ext>
                </a:extLst>
              </a:tr>
            </a:tbl>
          </a:graphicData>
        </a:graphic>
      </p:graphicFrame>
      <p:sp>
        <p:nvSpPr>
          <p:cNvPr id="6" name="Slide Number Placeholder 5">
            <a:extLst>
              <a:ext uri="{FF2B5EF4-FFF2-40B4-BE49-F238E27FC236}">
                <a16:creationId xmlns:a16="http://schemas.microsoft.com/office/drawing/2014/main" id="{6A1CF541-A6A5-421A-9910-1D7E08A0CD04}"/>
              </a:ext>
            </a:extLst>
          </p:cNvPr>
          <p:cNvSpPr>
            <a:spLocks noGrp="1"/>
          </p:cNvSpPr>
          <p:nvPr>
            <p:ph type="sldNum" sz="quarter" idx="12"/>
          </p:nvPr>
        </p:nvSpPr>
        <p:spPr/>
        <p:txBody>
          <a:bodyPr/>
          <a:lstStyle/>
          <a:p>
            <a:fld id="{E646F01A-99B6-407D-AC36-D8F996900DD0}" type="slidenum">
              <a:rPr lang="en-US" sz="2000" smtClean="0"/>
              <a:t>7</a:t>
            </a:fld>
            <a:endParaRPr lang="en-US" sz="2000" dirty="0"/>
          </a:p>
        </p:txBody>
      </p:sp>
      <p:sp>
        <p:nvSpPr>
          <p:cNvPr id="5" name="TextBox 4">
            <a:extLst>
              <a:ext uri="{FF2B5EF4-FFF2-40B4-BE49-F238E27FC236}">
                <a16:creationId xmlns:a16="http://schemas.microsoft.com/office/drawing/2014/main" id="{3BBD5752-84DF-4BFF-A690-286AACAA7F7F}"/>
              </a:ext>
            </a:extLst>
          </p:cNvPr>
          <p:cNvSpPr txBox="1"/>
          <p:nvPr/>
        </p:nvSpPr>
        <p:spPr>
          <a:xfrm>
            <a:off x="381000" y="6370320"/>
            <a:ext cx="3409337" cy="646331"/>
          </a:xfrm>
          <a:prstGeom prst="rect">
            <a:avLst/>
          </a:prstGeom>
          <a:noFill/>
        </p:spPr>
        <p:txBody>
          <a:bodyPr wrap="square" rtlCol="0" anchor="t">
            <a:spAutoFit/>
          </a:bodyPr>
          <a:lstStyle/>
          <a:p>
            <a:pPr algn="ctr"/>
            <a:r>
              <a:rPr lang="en-US" dirty="0"/>
              <a:t>Keerthi </a:t>
            </a:r>
            <a:r>
              <a:rPr lang="en-US" dirty="0" err="1"/>
              <a:t>Chiduruppa</a:t>
            </a:r>
            <a:endParaRPr lang="en-US" dirty="0"/>
          </a:p>
          <a:p>
            <a:pPr algn="ctr"/>
            <a:endParaRPr lang="en-US" dirty="0"/>
          </a:p>
        </p:txBody>
      </p:sp>
      <p:pic>
        <p:nvPicPr>
          <p:cNvPr id="8"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73E81411-7B2B-419F-B0DE-D8CB1294AA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tick green">
            <a:extLst>
              <a:ext uri="{FF2B5EF4-FFF2-40B4-BE49-F238E27FC236}">
                <a16:creationId xmlns:a16="http://schemas.microsoft.com/office/drawing/2014/main" id="{F1F09D8C-33E9-4EB5-94F8-D1A2DF6BB7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10271035" y="1956824"/>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6" descr="Image result for tick green">
            <a:extLst>
              <a:ext uri="{FF2B5EF4-FFF2-40B4-BE49-F238E27FC236}">
                <a16:creationId xmlns:a16="http://schemas.microsoft.com/office/drawing/2014/main" id="{AEF506E5-DAA3-464A-8E2E-99DA303321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10271035" y="2847848"/>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6" descr="Image result for tick green">
            <a:extLst>
              <a:ext uri="{FF2B5EF4-FFF2-40B4-BE49-F238E27FC236}">
                <a16:creationId xmlns:a16="http://schemas.microsoft.com/office/drawing/2014/main" id="{97066240-A3C8-4BFB-BD95-C8BE582AC2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10271034" y="3572402"/>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6" descr="Image result for tick green">
            <a:extLst>
              <a:ext uri="{FF2B5EF4-FFF2-40B4-BE49-F238E27FC236}">
                <a16:creationId xmlns:a16="http://schemas.microsoft.com/office/drawing/2014/main" id="{B64167B3-EF88-4AD3-867A-601D497298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10271033" y="4368623"/>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6" descr="Image result for tick green">
            <a:extLst>
              <a:ext uri="{FF2B5EF4-FFF2-40B4-BE49-F238E27FC236}">
                <a16:creationId xmlns:a16="http://schemas.microsoft.com/office/drawing/2014/main" id="{7A03F6E2-9E1D-4964-8178-C80B36DACC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10271033" y="5164848"/>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93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CFA4C8-A0FF-46B4-BB6D-F0D977221FE7}"/>
              </a:ext>
            </a:extLst>
          </p:cNvPr>
          <p:cNvSpPr/>
          <p:nvPr/>
        </p:nvSpPr>
        <p:spPr>
          <a:xfrm>
            <a:off x="-119332" y="-218552"/>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2630E311-5D17-4DAE-A91C-6CD9051E7BF5}"/>
              </a:ext>
            </a:extLst>
          </p:cNvPr>
          <p:cNvSpPr>
            <a:spLocks noGrp="1"/>
          </p:cNvSpPr>
          <p:nvPr>
            <p:ph type="title"/>
          </p:nvPr>
        </p:nvSpPr>
        <p:spPr>
          <a:xfrm>
            <a:off x="232229" y="79086"/>
            <a:ext cx="11121571" cy="941161"/>
          </a:xfrm>
        </p:spPr>
        <p:txBody>
          <a:bodyPr/>
          <a:lstStyle/>
          <a:p>
            <a:r>
              <a:rPr lang="en-US" b="1" dirty="0"/>
              <a:t>Project Requirements </a:t>
            </a:r>
            <a:r>
              <a:rPr lang="en-US" b="1" i="1" dirty="0"/>
              <a:t>(Cont’d)</a:t>
            </a:r>
            <a:endParaRPr lang="en-US" b="1" dirty="0"/>
          </a:p>
        </p:txBody>
      </p:sp>
      <p:graphicFrame>
        <p:nvGraphicFramePr>
          <p:cNvPr id="4" name="Content Placeholder 3">
            <a:extLst>
              <a:ext uri="{FF2B5EF4-FFF2-40B4-BE49-F238E27FC236}">
                <a16:creationId xmlns:a16="http://schemas.microsoft.com/office/drawing/2014/main" id="{0A99A898-9C4B-4FEF-A6C6-6A1FB3EA4964}"/>
              </a:ext>
            </a:extLst>
          </p:cNvPr>
          <p:cNvGraphicFramePr>
            <a:graphicFrameLocks noGrp="1"/>
          </p:cNvGraphicFramePr>
          <p:nvPr>
            <p:ph idx="1"/>
            <p:extLst>
              <p:ext uri="{D42A27DB-BD31-4B8C-83A1-F6EECF244321}">
                <p14:modId xmlns:p14="http://schemas.microsoft.com/office/powerpoint/2010/main" val="994894606"/>
              </p:ext>
            </p:extLst>
          </p:nvPr>
        </p:nvGraphicFramePr>
        <p:xfrm>
          <a:off x="348342" y="1161143"/>
          <a:ext cx="11406124" cy="4873396"/>
        </p:xfrm>
        <a:graphic>
          <a:graphicData uri="http://schemas.openxmlformats.org/drawingml/2006/table">
            <a:tbl>
              <a:tblPr firstRow="1" bandRow="1">
                <a:tableStyleId>{5940675A-B579-460E-94D1-54222C63F5DA}</a:tableStyleId>
              </a:tblPr>
              <a:tblGrid>
                <a:gridCol w="1286623">
                  <a:extLst>
                    <a:ext uri="{9D8B030D-6E8A-4147-A177-3AD203B41FA5}">
                      <a16:colId xmlns:a16="http://schemas.microsoft.com/office/drawing/2014/main" val="989051512"/>
                    </a:ext>
                  </a:extLst>
                </a:gridCol>
                <a:gridCol w="6373784">
                  <a:extLst>
                    <a:ext uri="{9D8B030D-6E8A-4147-A177-3AD203B41FA5}">
                      <a16:colId xmlns:a16="http://schemas.microsoft.com/office/drawing/2014/main" val="2845280424"/>
                    </a:ext>
                  </a:extLst>
                </a:gridCol>
                <a:gridCol w="1892612">
                  <a:extLst>
                    <a:ext uri="{9D8B030D-6E8A-4147-A177-3AD203B41FA5}">
                      <a16:colId xmlns:a16="http://schemas.microsoft.com/office/drawing/2014/main" val="1090206477"/>
                    </a:ext>
                  </a:extLst>
                </a:gridCol>
                <a:gridCol w="1853105">
                  <a:extLst>
                    <a:ext uri="{9D8B030D-6E8A-4147-A177-3AD203B41FA5}">
                      <a16:colId xmlns:a16="http://schemas.microsoft.com/office/drawing/2014/main" val="3755103417"/>
                    </a:ext>
                  </a:extLst>
                </a:gridCol>
              </a:tblGrid>
              <a:tr h="829273">
                <a:tc>
                  <a:txBody>
                    <a:bodyPr/>
                    <a:lstStyle/>
                    <a:p>
                      <a:pPr algn="ctr"/>
                      <a:r>
                        <a:rPr lang="en-US" sz="3200"/>
                        <a:t>S. No.</a:t>
                      </a:r>
                    </a:p>
                  </a:txBody>
                  <a:tcPr anchor="ctr">
                    <a:solidFill>
                      <a:schemeClr val="bg2"/>
                    </a:solidFill>
                  </a:tcPr>
                </a:tc>
                <a:tc>
                  <a:txBody>
                    <a:bodyPr/>
                    <a:lstStyle/>
                    <a:p>
                      <a:pPr algn="ctr">
                        <a:buNone/>
                      </a:pPr>
                      <a:r>
                        <a:rPr lang="en-US" sz="3200" dirty="0"/>
                        <a:t>Requirements</a:t>
                      </a:r>
                    </a:p>
                  </a:txBody>
                  <a:tcPr anchor="ctr">
                    <a:solidFill>
                      <a:schemeClr val="bg2"/>
                    </a:solidFill>
                  </a:tcPr>
                </a:tc>
                <a:tc>
                  <a:txBody>
                    <a:bodyPr/>
                    <a:lstStyle/>
                    <a:p>
                      <a:pPr algn="ctr">
                        <a:buNone/>
                      </a:pPr>
                      <a:r>
                        <a:rPr lang="en-US" sz="3200" dirty="0"/>
                        <a:t>Audience</a:t>
                      </a:r>
                    </a:p>
                  </a:txBody>
                  <a:tcPr anchor="ctr">
                    <a:solidFill>
                      <a:schemeClr val="bg2"/>
                    </a:solidFill>
                  </a:tcPr>
                </a:tc>
                <a:tc>
                  <a:txBody>
                    <a:bodyPr/>
                    <a:lstStyle/>
                    <a:p>
                      <a:pPr algn="ctr">
                        <a:buNone/>
                      </a:pPr>
                      <a:r>
                        <a:rPr lang="en-US" sz="3200" dirty="0"/>
                        <a:t>Admin</a:t>
                      </a:r>
                    </a:p>
                  </a:txBody>
                  <a:tcPr anchor="ctr">
                    <a:solidFill>
                      <a:schemeClr val="bg2"/>
                    </a:solidFill>
                  </a:tcPr>
                </a:tc>
                <a:extLst>
                  <a:ext uri="{0D108BD9-81ED-4DB2-BD59-A6C34878D82A}">
                    <a16:rowId xmlns:a16="http://schemas.microsoft.com/office/drawing/2014/main" val="1237516429"/>
                  </a:ext>
                </a:extLst>
              </a:tr>
              <a:tr h="825662">
                <a:tc>
                  <a:txBody>
                    <a:bodyPr/>
                    <a:lstStyle/>
                    <a:p>
                      <a:pPr algn="ctr">
                        <a:buNone/>
                      </a:pPr>
                      <a:r>
                        <a:rPr lang="en-US" sz="3200" dirty="0"/>
                        <a:t>11.</a:t>
                      </a:r>
                    </a:p>
                  </a:txBody>
                  <a:tcPr anchor="ctr"/>
                </a:tc>
                <a:tc>
                  <a:txBody>
                    <a:bodyPr/>
                    <a:lstStyle/>
                    <a:p>
                      <a:pPr lvl="0" algn="l">
                        <a:buNone/>
                      </a:pPr>
                      <a:r>
                        <a:rPr lang="en-US" sz="3200" dirty="0"/>
                        <a:t>Reserve Tickets For Multiple Shows</a:t>
                      </a:r>
                      <a:endParaRPr lang="en-US" sz="3200" b="1" dirty="0"/>
                    </a:p>
                  </a:txBody>
                  <a:tcPr anchor="ctr"/>
                </a:tc>
                <a:tc>
                  <a:txBody>
                    <a:bodyPr/>
                    <a:lstStyle/>
                    <a:p>
                      <a:pPr algn="ctr">
                        <a:buNone/>
                      </a:pPr>
                      <a:endParaRPr lang="en-US" sz="3200" b="1" dirty="0">
                        <a:solidFill>
                          <a:srgbClr val="70AD47"/>
                        </a:solidFill>
                      </a:endParaRPr>
                    </a:p>
                  </a:txBody>
                  <a:tcPr/>
                </a:tc>
                <a:tc>
                  <a:txBody>
                    <a:bodyPr/>
                    <a:lstStyle/>
                    <a:p>
                      <a:pPr algn="ctr">
                        <a:buNone/>
                      </a:pPr>
                      <a:endParaRPr lang="en-US" sz="3200" b="1" dirty="0">
                        <a:solidFill>
                          <a:srgbClr val="70AD47"/>
                        </a:solidFill>
                      </a:endParaRPr>
                    </a:p>
                  </a:txBody>
                  <a:tcPr/>
                </a:tc>
                <a:extLst>
                  <a:ext uri="{0D108BD9-81ED-4DB2-BD59-A6C34878D82A}">
                    <a16:rowId xmlns:a16="http://schemas.microsoft.com/office/drawing/2014/main" val="3318543152"/>
                  </a:ext>
                </a:extLst>
              </a:tr>
              <a:tr h="825662">
                <a:tc>
                  <a:txBody>
                    <a:bodyPr/>
                    <a:lstStyle/>
                    <a:p>
                      <a:pPr algn="ctr">
                        <a:buNone/>
                      </a:pPr>
                      <a:r>
                        <a:rPr lang="en-US" sz="3200" dirty="0"/>
                        <a:t>12.</a:t>
                      </a:r>
                    </a:p>
                  </a:txBody>
                  <a:tcPr anchor="ctr"/>
                </a:tc>
                <a:tc>
                  <a:txBody>
                    <a:bodyPr/>
                    <a:lstStyle/>
                    <a:p>
                      <a:pPr lvl="0" algn="l">
                        <a:buNone/>
                      </a:pPr>
                      <a:r>
                        <a:rPr lang="en-US" sz="3200" dirty="0"/>
                        <a:t>Search Functionality</a:t>
                      </a:r>
                    </a:p>
                  </a:txBody>
                  <a:tcPr anchor="ctr"/>
                </a:tc>
                <a:tc>
                  <a:txBody>
                    <a:bodyPr/>
                    <a:lstStyle/>
                    <a:p>
                      <a:pPr algn="ctr">
                        <a:buNone/>
                      </a:pPr>
                      <a:endParaRPr lang="en-US" sz="3200" dirty="0">
                        <a:solidFill>
                          <a:srgbClr val="70AD47"/>
                        </a:solidFill>
                      </a:endParaRPr>
                    </a:p>
                  </a:txBody>
                  <a:tcPr/>
                </a:tc>
                <a:tc>
                  <a:txBody>
                    <a:bodyPr/>
                    <a:lstStyle/>
                    <a:p>
                      <a:pPr algn="ctr">
                        <a:buNone/>
                      </a:pPr>
                      <a:endParaRPr lang="en-US" sz="3200" dirty="0">
                        <a:solidFill>
                          <a:srgbClr val="FF0000"/>
                        </a:solidFill>
                      </a:endParaRPr>
                    </a:p>
                  </a:txBody>
                  <a:tcPr/>
                </a:tc>
                <a:extLst>
                  <a:ext uri="{0D108BD9-81ED-4DB2-BD59-A6C34878D82A}">
                    <a16:rowId xmlns:a16="http://schemas.microsoft.com/office/drawing/2014/main" val="926208131"/>
                  </a:ext>
                </a:extLst>
              </a:tr>
              <a:tr h="775867">
                <a:tc>
                  <a:txBody>
                    <a:bodyPr/>
                    <a:lstStyle/>
                    <a:p>
                      <a:pPr algn="ctr"/>
                      <a:r>
                        <a:rPr lang="en-US" sz="3200" dirty="0"/>
                        <a:t>13.</a:t>
                      </a:r>
                    </a:p>
                  </a:txBody>
                  <a:tcPr anchor="ctr"/>
                </a:tc>
                <a:tc>
                  <a:txBody>
                    <a:bodyPr/>
                    <a:lstStyle/>
                    <a:p>
                      <a:pPr algn="l">
                        <a:buNone/>
                      </a:pPr>
                      <a:r>
                        <a:rPr lang="en-US" sz="3200" dirty="0"/>
                        <a:t>Directions towards show venue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200" dirty="0">
                        <a:solidFill>
                          <a:srgbClr val="70AD47"/>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1977154488"/>
                  </a:ext>
                </a:extLst>
              </a:tr>
              <a:tr h="808466">
                <a:tc>
                  <a:txBody>
                    <a:bodyPr/>
                    <a:lstStyle/>
                    <a:p>
                      <a:pPr algn="ctr"/>
                      <a:r>
                        <a:rPr lang="en-US" sz="3200" dirty="0"/>
                        <a:t>14.</a:t>
                      </a:r>
                    </a:p>
                  </a:txBody>
                  <a:tcPr anchor="ctr"/>
                </a:tc>
                <a:tc>
                  <a:txBody>
                    <a:bodyPr/>
                    <a:lstStyle/>
                    <a:p>
                      <a:pPr marL="0" algn="l" defTabSz="914400" rtl="0" eaLnBrk="1" latinLnBrk="0" hangingPunct="1">
                        <a:buNone/>
                      </a:pPr>
                      <a:r>
                        <a:rPr lang="en-US" sz="3200" kern="1200" dirty="0">
                          <a:solidFill>
                            <a:schemeClr val="tx1"/>
                          </a:solidFill>
                          <a:latin typeface="+mn-lt"/>
                          <a:ea typeface="+mn-ea"/>
                          <a:cs typeface="+mn-cs"/>
                        </a:rPr>
                        <a:t>Confirmation Email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200" dirty="0">
                        <a:solidFill>
                          <a:srgbClr val="70AD47"/>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388047062"/>
                  </a:ext>
                </a:extLst>
              </a:tr>
              <a:tr h="808466">
                <a:tc>
                  <a:txBody>
                    <a:bodyPr/>
                    <a:lstStyle/>
                    <a:p>
                      <a:pPr algn="ctr"/>
                      <a:r>
                        <a:rPr lang="en-US" sz="3200" dirty="0"/>
                        <a:t>15.</a:t>
                      </a:r>
                    </a:p>
                  </a:txBody>
                  <a:tcPr anchor="ctr"/>
                </a:tc>
                <a:tc>
                  <a:txBody>
                    <a:bodyPr/>
                    <a:lstStyle/>
                    <a:p>
                      <a:pPr marL="0" algn="l" defTabSz="914400" rtl="0" eaLnBrk="1" latinLnBrk="0" hangingPunct="1">
                        <a:buNone/>
                      </a:pPr>
                      <a:r>
                        <a:rPr lang="en-US" sz="3200" kern="1200" dirty="0">
                          <a:solidFill>
                            <a:schemeClr val="tx1"/>
                          </a:solidFill>
                          <a:latin typeface="+mn-lt"/>
                          <a:ea typeface="+mn-ea"/>
                          <a:cs typeface="+mn-cs"/>
                        </a:rPr>
                        <a:t>Reminder Email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200" dirty="0">
                        <a:solidFill>
                          <a:srgbClr val="70AD47"/>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051830688"/>
                  </a:ext>
                </a:extLst>
              </a:tr>
            </a:tbl>
          </a:graphicData>
        </a:graphic>
      </p:graphicFrame>
      <p:sp>
        <p:nvSpPr>
          <p:cNvPr id="6" name="Slide Number Placeholder 5">
            <a:extLst>
              <a:ext uri="{FF2B5EF4-FFF2-40B4-BE49-F238E27FC236}">
                <a16:creationId xmlns:a16="http://schemas.microsoft.com/office/drawing/2014/main" id="{6A1CF541-A6A5-421A-9910-1D7E08A0C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46F01A-99B6-407D-AC36-D8F996900DD0}" type="slidenum">
              <a:rPr kumimoji="0" lang="en-US" sz="20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BBD5752-84DF-4BFF-A690-286AACAA7F7F}"/>
              </a:ext>
            </a:extLst>
          </p:cNvPr>
          <p:cNvSpPr txBox="1"/>
          <p:nvPr/>
        </p:nvSpPr>
        <p:spPr>
          <a:xfrm>
            <a:off x="381000" y="6370320"/>
            <a:ext cx="3409337" cy="3657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Keerthi Chiduruppa</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8355176C-5F4C-4D32-89CC-1D93187B87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ick green">
            <a:extLst>
              <a:ext uri="{FF2B5EF4-FFF2-40B4-BE49-F238E27FC236}">
                <a16:creationId xmlns:a16="http://schemas.microsoft.com/office/drawing/2014/main" id="{7FE72D9F-626D-405A-9907-EC4A5BF2C3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8497652" y="2034741"/>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6" descr="Image result for tick green">
            <a:extLst>
              <a:ext uri="{FF2B5EF4-FFF2-40B4-BE49-F238E27FC236}">
                <a16:creationId xmlns:a16="http://schemas.microsoft.com/office/drawing/2014/main" id="{6972E991-649A-499C-91C4-3D35B3798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8497652" y="2814078"/>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6" descr="Image result for tick green">
            <a:extLst>
              <a:ext uri="{FF2B5EF4-FFF2-40B4-BE49-F238E27FC236}">
                <a16:creationId xmlns:a16="http://schemas.microsoft.com/office/drawing/2014/main" id="{F701A409-06CF-4273-B6B4-25A3D45A88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8497652" y="3629230"/>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6" descr="Image result for tick green">
            <a:extLst>
              <a:ext uri="{FF2B5EF4-FFF2-40B4-BE49-F238E27FC236}">
                <a16:creationId xmlns:a16="http://schemas.microsoft.com/office/drawing/2014/main" id="{F7577A7F-BD4E-4967-A467-4047EADDB7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8497652" y="4411891"/>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6" descr="Image result for tick green">
            <a:extLst>
              <a:ext uri="{FF2B5EF4-FFF2-40B4-BE49-F238E27FC236}">
                <a16:creationId xmlns:a16="http://schemas.microsoft.com/office/drawing/2014/main" id="{DB22774D-7E65-46EB-972D-8FF10D5A83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8497653" y="5240351"/>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6" descr="Image result for tick green">
            <a:extLst>
              <a:ext uri="{FF2B5EF4-FFF2-40B4-BE49-F238E27FC236}">
                <a16:creationId xmlns:a16="http://schemas.microsoft.com/office/drawing/2014/main" id="{EDA62778-3E74-43D9-AA62-6AEE762E40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10430633" y="2008616"/>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Image result for tick green">
            <a:extLst>
              <a:ext uri="{FF2B5EF4-FFF2-40B4-BE49-F238E27FC236}">
                <a16:creationId xmlns:a16="http://schemas.microsoft.com/office/drawing/2014/main" id="{AF678AA6-0427-4182-8275-2E95A7A5AF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46"/>
          <a:stretch/>
        </p:blipFill>
        <p:spPr bwMode="auto">
          <a:xfrm rot="872078">
            <a:off x="10430634" y="2817865"/>
            <a:ext cx="844682" cy="733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F2D3AD2-A98C-45AF-9312-FEFED5EE7219}"/>
              </a:ext>
            </a:extLst>
          </p:cNvPr>
          <p:cNvSpPr/>
          <p:nvPr/>
        </p:nvSpPr>
        <p:spPr>
          <a:xfrm>
            <a:off x="-119332" y="-273972"/>
            <a:ext cx="12430663" cy="1173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E2F3"/>
              </a:solidFill>
            </a:endParaRPr>
          </a:p>
        </p:txBody>
      </p:sp>
      <p:sp>
        <p:nvSpPr>
          <p:cNvPr id="2" name="Title 1">
            <a:extLst>
              <a:ext uri="{FF2B5EF4-FFF2-40B4-BE49-F238E27FC236}">
                <a16:creationId xmlns:a16="http://schemas.microsoft.com/office/drawing/2014/main" id="{CFEE3F34-4551-4A48-932E-21E6847D9BE8}"/>
              </a:ext>
            </a:extLst>
          </p:cNvPr>
          <p:cNvSpPr>
            <a:spLocks noGrp="1"/>
          </p:cNvSpPr>
          <p:nvPr>
            <p:ph type="title"/>
          </p:nvPr>
        </p:nvSpPr>
        <p:spPr>
          <a:xfrm>
            <a:off x="161348" y="-23007"/>
            <a:ext cx="11869303" cy="947111"/>
          </a:xfrm>
        </p:spPr>
        <p:txBody>
          <a:bodyPr/>
          <a:lstStyle/>
          <a:p>
            <a:r>
              <a:rPr lang="en-US" b="1" dirty="0"/>
              <a:t>Technologies</a:t>
            </a:r>
          </a:p>
        </p:txBody>
      </p:sp>
      <p:sp>
        <p:nvSpPr>
          <p:cNvPr id="7" name="TextBox 6">
            <a:extLst>
              <a:ext uri="{FF2B5EF4-FFF2-40B4-BE49-F238E27FC236}">
                <a16:creationId xmlns:a16="http://schemas.microsoft.com/office/drawing/2014/main" id="{126D30F1-81CB-4C4A-AA68-8C93A9EA30C2}"/>
              </a:ext>
            </a:extLst>
          </p:cNvPr>
          <p:cNvSpPr txBox="1"/>
          <p:nvPr/>
        </p:nvSpPr>
        <p:spPr>
          <a:xfrm>
            <a:off x="744133" y="5367224"/>
            <a:ext cx="2284852" cy="523220"/>
          </a:xfrm>
          <a:prstGeom prst="rect">
            <a:avLst/>
          </a:prstGeom>
          <a:noFill/>
        </p:spPr>
        <p:txBody>
          <a:bodyPr wrap="square" rtlCol="0">
            <a:spAutoFit/>
          </a:bodyPr>
          <a:lstStyle/>
          <a:p>
            <a:pPr algn="ctr"/>
            <a:r>
              <a:rPr lang="en-US" sz="2800" i="1" dirty="0"/>
              <a:t>(Frontend)</a:t>
            </a:r>
          </a:p>
        </p:txBody>
      </p:sp>
      <p:pic>
        <p:nvPicPr>
          <p:cNvPr id="12" name="Picture 11">
            <a:extLst>
              <a:ext uri="{FF2B5EF4-FFF2-40B4-BE49-F238E27FC236}">
                <a16:creationId xmlns:a16="http://schemas.microsoft.com/office/drawing/2014/main" id="{810B4351-03BA-442A-997C-F9514AFC009D}"/>
              </a:ext>
            </a:extLst>
          </p:cNvPr>
          <p:cNvPicPr>
            <a:picLocks noChangeAspect="1"/>
          </p:cNvPicPr>
          <p:nvPr/>
        </p:nvPicPr>
        <p:blipFill>
          <a:blip r:embed="rId3"/>
          <a:stretch>
            <a:fillRect/>
          </a:stretch>
        </p:blipFill>
        <p:spPr>
          <a:xfrm>
            <a:off x="5518281" y="1220411"/>
            <a:ext cx="3039417" cy="2144237"/>
          </a:xfrm>
          <a:prstGeom prst="rect">
            <a:avLst/>
          </a:prstGeom>
        </p:spPr>
      </p:pic>
      <p:sp>
        <p:nvSpPr>
          <p:cNvPr id="13" name="TextBox 12">
            <a:extLst>
              <a:ext uri="{FF2B5EF4-FFF2-40B4-BE49-F238E27FC236}">
                <a16:creationId xmlns:a16="http://schemas.microsoft.com/office/drawing/2014/main" id="{3AC61D16-D62C-488D-86E4-3E636953C4C8}"/>
              </a:ext>
            </a:extLst>
          </p:cNvPr>
          <p:cNvSpPr txBox="1"/>
          <p:nvPr/>
        </p:nvSpPr>
        <p:spPr>
          <a:xfrm>
            <a:off x="5705247" y="837571"/>
            <a:ext cx="2680849" cy="523220"/>
          </a:xfrm>
          <a:prstGeom prst="rect">
            <a:avLst/>
          </a:prstGeom>
          <a:noFill/>
        </p:spPr>
        <p:txBody>
          <a:bodyPr wrap="square" rtlCol="0">
            <a:spAutoFit/>
          </a:bodyPr>
          <a:lstStyle/>
          <a:p>
            <a:pPr algn="ctr"/>
            <a:r>
              <a:rPr lang="en-US" sz="2800" i="1" dirty="0"/>
              <a:t>(Backend/Server)</a:t>
            </a:r>
          </a:p>
        </p:txBody>
      </p:sp>
      <p:pic>
        <p:nvPicPr>
          <p:cNvPr id="14" name="Picture 13">
            <a:extLst>
              <a:ext uri="{FF2B5EF4-FFF2-40B4-BE49-F238E27FC236}">
                <a16:creationId xmlns:a16="http://schemas.microsoft.com/office/drawing/2014/main" id="{FF381110-F4B6-4877-A480-4711636095FC}"/>
              </a:ext>
            </a:extLst>
          </p:cNvPr>
          <p:cNvPicPr>
            <a:picLocks noChangeAspect="1"/>
          </p:cNvPicPr>
          <p:nvPr/>
        </p:nvPicPr>
        <p:blipFill>
          <a:blip r:embed="rId4"/>
          <a:stretch>
            <a:fillRect/>
          </a:stretch>
        </p:blipFill>
        <p:spPr>
          <a:xfrm>
            <a:off x="322697" y="1500965"/>
            <a:ext cx="3165280" cy="1300526"/>
          </a:xfrm>
          <a:prstGeom prst="rect">
            <a:avLst/>
          </a:prstGeom>
        </p:spPr>
      </p:pic>
      <p:pic>
        <p:nvPicPr>
          <p:cNvPr id="17" name="Picture 16">
            <a:extLst>
              <a:ext uri="{FF2B5EF4-FFF2-40B4-BE49-F238E27FC236}">
                <a16:creationId xmlns:a16="http://schemas.microsoft.com/office/drawing/2014/main" id="{1E69ACE1-9DFB-4A46-8F93-B8C6F6D64A79}"/>
              </a:ext>
            </a:extLst>
          </p:cNvPr>
          <p:cNvPicPr>
            <a:picLocks noChangeAspect="1"/>
          </p:cNvPicPr>
          <p:nvPr/>
        </p:nvPicPr>
        <p:blipFill>
          <a:blip r:embed="rId5"/>
          <a:stretch>
            <a:fillRect/>
          </a:stretch>
        </p:blipFill>
        <p:spPr>
          <a:xfrm>
            <a:off x="5085817" y="5034007"/>
            <a:ext cx="3904343" cy="979546"/>
          </a:xfrm>
          <a:prstGeom prst="rect">
            <a:avLst/>
          </a:prstGeom>
        </p:spPr>
      </p:pic>
      <p:sp>
        <p:nvSpPr>
          <p:cNvPr id="20" name="Arrow: Up-Down 19">
            <a:extLst>
              <a:ext uri="{FF2B5EF4-FFF2-40B4-BE49-F238E27FC236}">
                <a16:creationId xmlns:a16="http://schemas.microsoft.com/office/drawing/2014/main" id="{D422987C-7867-4A5A-86E5-91FC91C5B138}"/>
              </a:ext>
            </a:extLst>
          </p:cNvPr>
          <p:cNvSpPr/>
          <p:nvPr/>
        </p:nvSpPr>
        <p:spPr>
          <a:xfrm>
            <a:off x="6937829" y="3280355"/>
            <a:ext cx="203499" cy="21123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77DD7BD-8A53-4E19-90C5-04C1D787465A}"/>
              </a:ext>
            </a:extLst>
          </p:cNvPr>
          <p:cNvSpPr txBox="1"/>
          <p:nvPr/>
        </p:nvSpPr>
        <p:spPr>
          <a:xfrm>
            <a:off x="5626732" y="6067221"/>
            <a:ext cx="3029192" cy="523220"/>
          </a:xfrm>
          <a:prstGeom prst="rect">
            <a:avLst/>
          </a:prstGeom>
          <a:noFill/>
        </p:spPr>
        <p:txBody>
          <a:bodyPr wrap="square" rtlCol="0">
            <a:spAutoFit/>
          </a:bodyPr>
          <a:lstStyle/>
          <a:p>
            <a:pPr algn="ctr"/>
            <a:r>
              <a:rPr lang="en-US" sz="2800" i="1" dirty="0"/>
              <a:t>(Database)</a:t>
            </a:r>
          </a:p>
        </p:txBody>
      </p:sp>
      <p:sp>
        <p:nvSpPr>
          <p:cNvPr id="22" name="TextBox 21">
            <a:extLst>
              <a:ext uri="{FF2B5EF4-FFF2-40B4-BE49-F238E27FC236}">
                <a16:creationId xmlns:a16="http://schemas.microsoft.com/office/drawing/2014/main" id="{9F8BB40D-629C-436F-81F9-EDBB6D80B773}"/>
              </a:ext>
            </a:extLst>
          </p:cNvPr>
          <p:cNvSpPr txBox="1"/>
          <p:nvPr/>
        </p:nvSpPr>
        <p:spPr>
          <a:xfrm>
            <a:off x="1386401" y="2624785"/>
            <a:ext cx="1090863" cy="646331"/>
          </a:xfrm>
          <a:prstGeom prst="rect">
            <a:avLst/>
          </a:prstGeom>
          <a:noFill/>
        </p:spPr>
        <p:txBody>
          <a:bodyPr wrap="square" rtlCol="0">
            <a:spAutoFit/>
          </a:bodyPr>
          <a:lstStyle/>
          <a:p>
            <a:pPr algn="ctr"/>
            <a:r>
              <a:rPr lang="en-US" sz="3600" b="1" dirty="0"/>
              <a:t>+</a:t>
            </a:r>
          </a:p>
        </p:txBody>
      </p:sp>
      <p:pic>
        <p:nvPicPr>
          <p:cNvPr id="23" name="Picture 22">
            <a:extLst>
              <a:ext uri="{FF2B5EF4-FFF2-40B4-BE49-F238E27FC236}">
                <a16:creationId xmlns:a16="http://schemas.microsoft.com/office/drawing/2014/main" id="{23F8E32B-C96F-40AC-AAD7-70C5E3964E4D}"/>
              </a:ext>
            </a:extLst>
          </p:cNvPr>
          <p:cNvPicPr>
            <a:picLocks noChangeAspect="1"/>
          </p:cNvPicPr>
          <p:nvPr/>
        </p:nvPicPr>
        <p:blipFill>
          <a:blip r:embed="rId6"/>
          <a:stretch>
            <a:fillRect/>
          </a:stretch>
        </p:blipFill>
        <p:spPr>
          <a:xfrm>
            <a:off x="691171" y="3310684"/>
            <a:ext cx="2390775" cy="1914525"/>
          </a:xfrm>
          <a:prstGeom prst="rect">
            <a:avLst/>
          </a:prstGeom>
        </p:spPr>
      </p:pic>
      <p:sp>
        <p:nvSpPr>
          <p:cNvPr id="24" name="Arrow: Up-Down 23">
            <a:extLst>
              <a:ext uri="{FF2B5EF4-FFF2-40B4-BE49-F238E27FC236}">
                <a16:creationId xmlns:a16="http://schemas.microsoft.com/office/drawing/2014/main" id="{F8F8EB0F-635D-418C-924F-5F7C2CC09D65}"/>
              </a:ext>
            </a:extLst>
          </p:cNvPr>
          <p:cNvSpPr/>
          <p:nvPr/>
        </p:nvSpPr>
        <p:spPr>
          <a:xfrm rot="16200000">
            <a:off x="4392005" y="1274689"/>
            <a:ext cx="218185" cy="181749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03AA34F-A879-40F8-9A1D-EC63182B605C}"/>
              </a:ext>
            </a:extLst>
          </p:cNvPr>
          <p:cNvPicPr>
            <a:picLocks noChangeAspect="1"/>
          </p:cNvPicPr>
          <p:nvPr/>
        </p:nvPicPr>
        <p:blipFill>
          <a:blip r:embed="rId7"/>
          <a:stretch>
            <a:fillRect/>
          </a:stretch>
        </p:blipFill>
        <p:spPr>
          <a:xfrm>
            <a:off x="9882925" y="1248868"/>
            <a:ext cx="1918048" cy="1918048"/>
          </a:xfrm>
          <a:prstGeom prst="rect">
            <a:avLst/>
          </a:prstGeom>
        </p:spPr>
      </p:pic>
      <p:sp>
        <p:nvSpPr>
          <p:cNvPr id="29" name="Arrow: Right 28">
            <a:extLst>
              <a:ext uri="{FF2B5EF4-FFF2-40B4-BE49-F238E27FC236}">
                <a16:creationId xmlns:a16="http://schemas.microsoft.com/office/drawing/2014/main" id="{BEC7121C-78D1-40D4-B73D-188B31FA43C7}"/>
              </a:ext>
            </a:extLst>
          </p:cNvPr>
          <p:cNvSpPr/>
          <p:nvPr/>
        </p:nvSpPr>
        <p:spPr>
          <a:xfrm>
            <a:off x="8557698" y="2019302"/>
            <a:ext cx="1271008" cy="25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DF2D07F-2E80-4D36-BA62-076757320BC3}"/>
              </a:ext>
            </a:extLst>
          </p:cNvPr>
          <p:cNvSpPr txBox="1"/>
          <p:nvPr/>
        </p:nvSpPr>
        <p:spPr>
          <a:xfrm>
            <a:off x="8557698" y="1649970"/>
            <a:ext cx="1120713" cy="461665"/>
          </a:xfrm>
          <a:prstGeom prst="rect">
            <a:avLst/>
          </a:prstGeom>
          <a:noFill/>
        </p:spPr>
        <p:txBody>
          <a:bodyPr wrap="square" rtlCol="0">
            <a:spAutoFit/>
          </a:bodyPr>
          <a:lstStyle/>
          <a:p>
            <a:pPr algn="ctr"/>
            <a:r>
              <a:rPr lang="en-US" sz="2400" b="1" dirty="0"/>
              <a:t>Deploy</a:t>
            </a:r>
          </a:p>
        </p:txBody>
      </p:sp>
      <p:sp>
        <p:nvSpPr>
          <p:cNvPr id="31" name="TextBox 30">
            <a:extLst>
              <a:ext uri="{FF2B5EF4-FFF2-40B4-BE49-F238E27FC236}">
                <a16:creationId xmlns:a16="http://schemas.microsoft.com/office/drawing/2014/main" id="{73E6768F-6CF2-4A35-BAD5-755ADF548F4D}"/>
              </a:ext>
            </a:extLst>
          </p:cNvPr>
          <p:cNvSpPr txBox="1"/>
          <p:nvPr/>
        </p:nvSpPr>
        <p:spPr>
          <a:xfrm>
            <a:off x="3802491" y="1680748"/>
            <a:ext cx="1451428" cy="461665"/>
          </a:xfrm>
          <a:prstGeom prst="rect">
            <a:avLst/>
          </a:prstGeom>
          <a:noFill/>
        </p:spPr>
        <p:txBody>
          <a:bodyPr wrap="square" rtlCol="0">
            <a:spAutoFit/>
          </a:bodyPr>
          <a:lstStyle/>
          <a:p>
            <a:pPr algn="ctr"/>
            <a:r>
              <a:rPr lang="en-US" sz="2400" b="1" dirty="0"/>
              <a:t>API Calls</a:t>
            </a:r>
          </a:p>
        </p:txBody>
      </p:sp>
      <p:sp>
        <p:nvSpPr>
          <p:cNvPr id="32" name="TextBox 31">
            <a:extLst>
              <a:ext uri="{FF2B5EF4-FFF2-40B4-BE49-F238E27FC236}">
                <a16:creationId xmlns:a16="http://schemas.microsoft.com/office/drawing/2014/main" id="{FE456BD9-2F8B-43BE-B1E9-B3235361C0AC}"/>
              </a:ext>
            </a:extLst>
          </p:cNvPr>
          <p:cNvSpPr txBox="1"/>
          <p:nvPr/>
        </p:nvSpPr>
        <p:spPr>
          <a:xfrm>
            <a:off x="3802491" y="2347787"/>
            <a:ext cx="1451428" cy="1200329"/>
          </a:xfrm>
          <a:prstGeom prst="rect">
            <a:avLst/>
          </a:prstGeom>
          <a:noFill/>
        </p:spPr>
        <p:txBody>
          <a:bodyPr wrap="square" rtlCol="0">
            <a:spAutoFit/>
          </a:bodyPr>
          <a:lstStyle/>
          <a:p>
            <a:pPr algn="ctr"/>
            <a:r>
              <a:rPr lang="en-US" sz="2400" b="1" dirty="0"/>
              <a:t>Response for API Calls</a:t>
            </a:r>
          </a:p>
        </p:txBody>
      </p:sp>
      <p:sp>
        <p:nvSpPr>
          <p:cNvPr id="33" name="TextBox 32">
            <a:extLst>
              <a:ext uri="{FF2B5EF4-FFF2-40B4-BE49-F238E27FC236}">
                <a16:creationId xmlns:a16="http://schemas.microsoft.com/office/drawing/2014/main" id="{031F1A1A-890E-4EDB-BBFA-4AA7911D3580}"/>
              </a:ext>
            </a:extLst>
          </p:cNvPr>
          <p:cNvSpPr txBox="1"/>
          <p:nvPr/>
        </p:nvSpPr>
        <p:spPr>
          <a:xfrm rot="5400000">
            <a:off x="6468860" y="4037115"/>
            <a:ext cx="1806601" cy="461665"/>
          </a:xfrm>
          <a:prstGeom prst="rect">
            <a:avLst/>
          </a:prstGeom>
          <a:noFill/>
        </p:spPr>
        <p:txBody>
          <a:bodyPr wrap="square" rtlCol="0">
            <a:spAutoFit/>
          </a:bodyPr>
          <a:lstStyle/>
          <a:p>
            <a:pPr algn="ctr"/>
            <a:r>
              <a:rPr lang="en-US" sz="2400" b="1" dirty="0"/>
              <a:t>DB Request</a:t>
            </a:r>
          </a:p>
        </p:txBody>
      </p:sp>
      <p:sp>
        <p:nvSpPr>
          <p:cNvPr id="38" name="TextBox 37">
            <a:extLst>
              <a:ext uri="{FF2B5EF4-FFF2-40B4-BE49-F238E27FC236}">
                <a16:creationId xmlns:a16="http://schemas.microsoft.com/office/drawing/2014/main" id="{7043CC6B-2B0D-45F4-99D4-75D53CD7BAC7}"/>
              </a:ext>
            </a:extLst>
          </p:cNvPr>
          <p:cNvSpPr txBox="1"/>
          <p:nvPr/>
        </p:nvSpPr>
        <p:spPr>
          <a:xfrm rot="16200000">
            <a:off x="5684921" y="3972300"/>
            <a:ext cx="2044152" cy="461665"/>
          </a:xfrm>
          <a:prstGeom prst="rect">
            <a:avLst/>
          </a:prstGeom>
          <a:noFill/>
        </p:spPr>
        <p:txBody>
          <a:bodyPr wrap="square" rtlCol="0">
            <a:spAutoFit/>
          </a:bodyPr>
          <a:lstStyle/>
          <a:p>
            <a:r>
              <a:rPr lang="en-US" sz="2400" b="1" dirty="0"/>
              <a:t>DB Response</a:t>
            </a:r>
          </a:p>
        </p:txBody>
      </p:sp>
      <p:sp>
        <p:nvSpPr>
          <p:cNvPr id="40" name="Slide Number Placeholder 39">
            <a:extLst>
              <a:ext uri="{FF2B5EF4-FFF2-40B4-BE49-F238E27FC236}">
                <a16:creationId xmlns:a16="http://schemas.microsoft.com/office/drawing/2014/main" id="{124FCBAA-1ED2-42F6-9D13-E4033A39CD2C}"/>
              </a:ext>
            </a:extLst>
          </p:cNvPr>
          <p:cNvSpPr>
            <a:spLocks noGrp="1"/>
          </p:cNvSpPr>
          <p:nvPr>
            <p:ph type="sldNum" sz="quarter" idx="12"/>
          </p:nvPr>
        </p:nvSpPr>
        <p:spPr/>
        <p:txBody>
          <a:bodyPr/>
          <a:lstStyle/>
          <a:p>
            <a:fld id="{E646F01A-99B6-407D-AC36-D8F996900DD0}" type="slidenum">
              <a:rPr lang="en-US" sz="2000" smtClean="0"/>
              <a:t>9</a:t>
            </a:fld>
            <a:endParaRPr lang="en-US" sz="2000"/>
          </a:p>
        </p:txBody>
      </p:sp>
      <p:sp>
        <p:nvSpPr>
          <p:cNvPr id="26" name="TextBox 25">
            <a:extLst>
              <a:ext uri="{FF2B5EF4-FFF2-40B4-BE49-F238E27FC236}">
                <a16:creationId xmlns:a16="http://schemas.microsoft.com/office/drawing/2014/main" id="{9911A6B1-6D3A-493A-9810-504FBEC44A7C}"/>
              </a:ext>
            </a:extLst>
          </p:cNvPr>
          <p:cNvSpPr txBox="1"/>
          <p:nvPr/>
        </p:nvSpPr>
        <p:spPr>
          <a:xfrm>
            <a:off x="381000" y="6370320"/>
            <a:ext cx="3409337" cy="646331"/>
          </a:xfrm>
          <a:prstGeom prst="rect">
            <a:avLst/>
          </a:prstGeom>
          <a:noFill/>
        </p:spPr>
        <p:txBody>
          <a:bodyPr wrap="square" rtlCol="0" anchor="t">
            <a:spAutoFit/>
          </a:bodyPr>
          <a:lstStyle/>
          <a:p>
            <a:pPr algn="ctr"/>
            <a:r>
              <a:rPr lang="en-US" dirty="0"/>
              <a:t>Keerthi </a:t>
            </a:r>
            <a:r>
              <a:rPr lang="en-US" dirty="0" err="1"/>
              <a:t>Chiduruppa</a:t>
            </a:r>
            <a:endParaRPr lang="en-US" dirty="0"/>
          </a:p>
          <a:p>
            <a:pPr algn="ctr"/>
            <a:endParaRPr lang="en-US" dirty="0"/>
          </a:p>
        </p:txBody>
      </p:sp>
      <p:pic>
        <p:nvPicPr>
          <p:cNvPr id="34" name="Picture 2" descr="https://attachment.outlook.office.net/owa/S530462@nwmissouri.edu/service.svc/s/GetFileAttachment?id=AAMkAGQ3NTZiNmIyLWZhYzMtNDQyZS1iMDRjLTNmMjVkYzM0MzAxYgBGAAAAAADUrxhUOA5OTZcPnb8u8l6nBwDZ6wVJxJBoSItLJbg8fUPhAAAAAAEMAADZ6wVJxJBoSItLJbg8fUPhAAE6lklyAAABEgAQAECylSn4vWdGmaK24Fe7fQY%3D&amp;X-OWA-CANARY=aOHCDAEQjUi0pwOosQgYb3DXMALqSdYYuVklzsmrrY5PMSwrTiba8c9bQ0GBL8lmcTOR4uJ0MTI.&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YzOTZcIixcInB1aWRcIjpcIjExNTM3NjU5MzIyNzYxNTcyNThcIixcIm9pZFwiOlwiZmIzZTU2NjgtOTExNy00MzBhLWFmZjMtOGMwNTRmZTJmYTNkXCIsXCJzY29wZVwiOlwiT3dhRG93bmxvYWRcIn0iLCJuYmYiOjE1NDIxNjk2MjUsImV4cCI6MTU0MjE3MDIyNSwiaXNzIjoiMDAwMDAwMDItMDAwMC0wZmYxLWNlMDAtMDAwMDAwMDAwMDAwQDczMzUwMTFmLTE3NDgtNDkwMi04ZGVlLTZmNGRhYzAzNjg1OSIsImF1ZCI6IjAwMDAwMDAyLTAwMDAtMGZmMS1jZTAwLTAwMDAwMDAwMDAwMC9hdHRhY2htZW50Lm91dGxvb2sub2ZmaWNlLm5ldEA3MzM1MDExZi0xNzQ4LTQ5MDItOGRlZS02ZjRkYWMwMzY4NTkifQ.Vsn4FmNyArhGC2d903WyPrmNU_y5hqzYw1b-xGuoTvebY_mAoKithedajqilC6Xlv27KaHAbPyU2xmLEUQ_d6nVEGee5Mq2J5JYcVeXdjuCuuE1Pxs5m08K9w9CmL74oauqKE0b32ce9gQ1YeVQ3ifeKoD0BbzMp97ggWoG3ziBRD1EW1TV9TQQ-a6EBNqqdiR400a4G-dhBFLPPH5QLduEwj4JD9mgn4i5bhCKPFB8nEFZefSFkxhShrYNhbMPMxW4ULYN5b_TLUHv0zvr3_GQksLR3C4_W0FmPWoJilp1nVkCaLAMew3FP91muj8q9hZxgl9moZYejhyyqmxW1TA&amp;owa=outlook.office.com&amp;isImagePreview=True">
            <a:extLst>
              <a:ext uri="{FF2B5EF4-FFF2-40B4-BE49-F238E27FC236}">
                <a16:creationId xmlns:a16="http://schemas.microsoft.com/office/drawing/2014/main" id="{FDC91731-F4EF-4425-A6F8-9756FB8EF61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28" t="2598" r="3680" b="22064"/>
          <a:stretch/>
        </p:blipFill>
        <p:spPr bwMode="auto">
          <a:xfrm>
            <a:off x="11838710" y="6479020"/>
            <a:ext cx="33307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1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0" grpId="0" animBg="1"/>
      <p:bldP spid="21" grpId="0"/>
      <p:bldP spid="22" grpId="0"/>
      <p:bldP spid="24" grpId="0" animBg="1"/>
      <p:bldP spid="29" grpId="0" animBg="1"/>
      <p:bldP spid="30" grpId="0"/>
      <p:bldP spid="31" grpId="0"/>
      <p:bldP spid="32" grpId="0"/>
      <p:bldP spid="33" grpId="0"/>
      <p:bldP spid="3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8660</TotalTime>
  <Words>911</Words>
  <Application>Microsoft Office PowerPoint</Application>
  <PresentationFormat>Widescreen</PresentationFormat>
  <Paragraphs>311</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Verdana</vt:lpstr>
      <vt:lpstr>Office Theme</vt:lpstr>
      <vt:lpstr>THEATRE NORTHWEST </vt:lpstr>
      <vt:lpstr>Outline</vt:lpstr>
      <vt:lpstr>Theatre appreciation students</vt:lpstr>
      <vt:lpstr>Problem Statement (Cont’d)</vt:lpstr>
      <vt:lpstr>Proposed Solution</vt:lpstr>
      <vt:lpstr>Project Requirements</vt:lpstr>
      <vt:lpstr>Project Requirements (Cont’d)</vt:lpstr>
      <vt:lpstr>Project Requirements (Cont’d)</vt:lpstr>
      <vt:lpstr>Technologies</vt:lpstr>
      <vt:lpstr>Tools</vt:lpstr>
      <vt:lpstr>PowerPoint Presentation</vt:lpstr>
      <vt:lpstr>PowerPoint Presentation</vt:lpstr>
      <vt:lpstr>PowerPoint Presentation</vt:lpstr>
      <vt:lpstr>PowerPoint Presentation</vt:lpstr>
      <vt:lpstr>Token Generation</vt:lpstr>
      <vt:lpstr>Token Utilization &amp; Hashing</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Bonala,Santhosh</cp:lastModifiedBy>
  <cp:revision>383</cp:revision>
  <dcterms:created xsi:type="dcterms:W3CDTF">2018-06-28T02:40:54Z</dcterms:created>
  <dcterms:modified xsi:type="dcterms:W3CDTF">2018-12-10T17:52:02Z</dcterms:modified>
</cp:coreProperties>
</file>