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77" r:id="rId4"/>
    <p:sldId id="258" r:id="rId5"/>
    <p:sldId id="259" r:id="rId6"/>
    <p:sldId id="260" r:id="rId7"/>
    <p:sldId id="267" r:id="rId8"/>
    <p:sldId id="279" r:id="rId9"/>
    <p:sldId id="268" r:id="rId10"/>
    <p:sldId id="278" r:id="rId11"/>
    <p:sldId id="283" r:id="rId12"/>
    <p:sldId id="284" r:id="rId13"/>
    <p:sldId id="285" r:id="rId14"/>
    <p:sldId id="286" r:id="rId15"/>
    <p:sldId id="274" r:id="rId16"/>
    <p:sldId id="28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4</a:t>
            </a:fld>
            <a:endParaRPr lang="en-US"/>
          </a:p>
        </p:txBody>
      </p:sp>
    </p:spTree>
    <p:extLst>
      <p:ext uri="{BB962C8B-B14F-4D97-AF65-F5344CB8AC3E}">
        <p14:creationId xmlns:p14="http://schemas.microsoft.com/office/powerpoint/2010/main" val="23819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client meeting, the client has discussed some key requirements and their accessibility to the audience and the admin. </a:t>
            </a:r>
          </a:p>
        </p:txBody>
      </p:sp>
      <p:sp>
        <p:nvSpPr>
          <p:cNvPr id="4" name="Slide Number Placeholder 3"/>
          <p:cNvSpPr>
            <a:spLocks noGrp="1"/>
          </p:cNvSpPr>
          <p:nvPr>
            <p:ph type="sldNum" sz="quarter" idx="10"/>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47590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Vue.js </a:t>
            </a:r>
            <a:r>
              <a:rPr lang="en-US" dirty="0"/>
              <a:t>– It is an open source JavaScript framework for building interactive user interfaces. The main advantage of using Vue.js for the</a:t>
            </a:r>
            <a:r>
              <a:rPr lang="en-US" b="1" dirty="0"/>
              <a:t> frontend </a:t>
            </a:r>
            <a:r>
              <a:rPr lang="en-US" dirty="0"/>
              <a:t>development is that it is very simple to use and understand (as it is a mix of HTML, CSS and JavaScript languages) and it can be easily integrated into any existing application. (As Vue.js is a JavaScript framework it can be easily integrated into any application built using the JavaScript). </a:t>
            </a:r>
          </a:p>
          <a:p>
            <a:pPr algn="just"/>
            <a:endParaRPr lang="en-US" dirty="0">
              <a:cs typeface="Calibri"/>
            </a:endParaRPr>
          </a:p>
          <a:p>
            <a:pPr algn="just"/>
            <a:r>
              <a:rPr lang="en-US" dirty="0">
                <a:cs typeface="Calibri"/>
              </a:rPr>
              <a:t>Bootstrap – Open source front end framework It contains html and CSS based templates.</a:t>
            </a:r>
          </a:p>
          <a:p>
            <a:pPr algn="just"/>
            <a:endParaRPr lang="en-US"/>
          </a:p>
          <a:p>
            <a:pPr algn="just"/>
            <a:r>
              <a:rPr lang="en-US" b="1" dirty="0"/>
              <a:t>https://vuejs.org/v2/guide/comparison.html </a:t>
            </a:r>
            <a:endParaRPr lang="en-US" b="1" dirty="0">
              <a:cs typeface="Calibri"/>
            </a:endParaRPr>
          </a:p>
          <a:p>
            <a:pPr algn="just"/>
            <a:r>
              <a:rPr lang="en-US" b="1" dirty="0"/>
              <a:t>(Please refer to the link to find out what makes Vue.js a little better than Angular)</a:t>
            </a:r>
            <a:endParaRPr lang="en-US" b="1" dirty="0">
              <a:cs typeface="Calibri"/>
            </a:endParaRPr>
          </a:p>
          <a:p>
            <a:pPr algn="just"/>
            <a:endParaRPr lang="en-US"/>
          </a:p>
          <a:p>
            <a:pPr algn="just"/>
            <a:r>
              <a:rPr lang="en-US" dirty="0"/>
              <a:t>Nodejs -  </a:t>
            </a:r>
            <a:r>
              <a:rPr lang="en-US" b="0" i="0" dirty="0">
                <a:effectLst/>
                <a:latin typeface="Verdana" panose="020B0604030504040204" pitchFamily="34" charset="0"/>
              </a:rPr>
              <a:t>Node.js is a </a:t>
            </a:r>
            <a:r>
              <a:rPr lang="en-US" b="1" i="0" dirty="0">
                <a:effectLst/>
                <a:latin typeface="Verdana" panose="020B0604030504040204" pitchFamily="34" charset="0"/>
              </a:rPr>
              <a:t>server-side</a:t>
            </a:r>
            <a:r>
              <a:rPr lang="en-US" b="0" i="0" dirty="0">
                <a:effectLst/>
                <a:latin typeface="Verdana" panose="020B0604030504040204" pitchFamily="34" charset="0"/>
              </a:rPr>
              <a:t> platform built on Google Chrome's JavaScript Engine (V8 Engine). </a:t>
            </a:r>
            <a:r>
              <a:rPr lang="en-US" b="0" i="0" kern="1200" dirty="0">
                <a:effectLst/>
                <a:latin typeface="+mn-lt"/>
                <a:ea typeface="+mn-ea"/>
                <a:cs typeface="+mn-cs"/>
              </a:rPr>
              <a:t>Node.js is an open source platform for developing server-side and networking applications. </a:t>
            </a:r>
            <a:r>
              <a:rPr lang="en-US" b="0" i="0" dirty="0">
                <a:effectLst/>
                <a:latin typeface="Verdana" panose="020B0604030504040204" pitchFamily="34" charset="0"/>
              </a:rPr>
              <a:t>Node.js applications are written in JavaScript, and can be run within the Node.js.</a:t>
            </a:r>
            <a:r>
              <a:rPr lang="en-US" dirty="0">
                <a:latin typeface="Verdana" panose="020B0604030504040204" pitchFamily="34" charset="0"/>
              </a:rPr>
              <a:t> </a:t>
            </a:r>
            <a:endParaRPr lang="en-US" dirty="0">
              <a:latin typeface="Verdana" panose="020B0604030504040204" pitchFamily="34" charset="0"/>
              <a:ea typeface="Verdana"/>
            </a:endParaRPr>
          </a:p>
          <a:p>
            <a:pPr algn="just"/>
            <a:endParaRPr lang="en-US" b="0" i="0">
              <a:latin typeface="Verdana" panose="020B0604030504040204" pitchFamily="34" charset="0"/>
              <a:ea typeface="Verdana"/>
            </a:endParaRPr>
          </a:p>
          <a:p>
            <a:pPr algn="just"/>
            <a:r>
              <a:rPr lang="en-US" dirty="0"/>
              <a:t>running scripts server-side to produce dynamic web page content </a:t>
            </a:r>
            <a:r>
              <a:rPr lang="en-US" i="1" dirty="0"/>
              <a:t>before</a:t>
            </a:r>
            <a:r>
              <a:rPr lang="en-US" dirty="0"/>
              <a:t> the page is sent to the user's web browser.</a:t>
            </a:r>
            <a:endParaRPr lang="en-US" dirty="0">
              <a:cs typeface="Calibri"/>
            </a:endParaRPr>
          </a:p>
          <a:p>
            <a:pPr algn="just"/>
            <a:r>
              <a:rPr lang="en-US" b="1" i="0" dirty="0">
                <a:effectLst/>
                <a:latin typeface="Verdana" panose="020B0604030504040204" pitchFamily="34" charset="0"/>
              </a:rPr>
              <a:t>Advantages:</a:t>
            </a:r>
            <a:r>
              <a:rPr lang="en-US" b="1" dirty="0">
                <a:latin typeface="Verdana" panose="020B0604030504040204" pitchFamily="34" charset="0"/>
              </a:rPr>
              <a:t> </a:t>
            </a:r>
            <a:endParaRPr lang="en-US" b="1" i="0" dirty="0">
              <a:latin typeface="Verdana" panose="020B0604030504040204" pitchFamily="34" charset="0"/>
              <a:ea typeface="Verdana"/>
            </a:endParaRPr>
          </a:p>
          <a:p>
            <a:pPr algn="just"/>
            <a:r>
              <a:rPr lang="en-US" b="0" i="0" dirty="0">
                <a:effectLst/>
                <a:latin typeface="Verdana" panose="020B0604030504040204" pitchFamily="34" charset="0"/>
              </a:rPr>
              <a:t>1. </a:t>
            </a:r>
            <a:r>
              <a:rPr lang="en-US" b="1" i="0" dirty="0">
                <a:effectLst/>
                <a:latin typeface="Verdana" panose="020B0604030504040204" pitchFamily="34" charset="0"/>
              </a:rPr>
              <a:t>Very Fast </a:t>
            </a:r>
            <a:r>
              <a:rPr lang="en-US" b="0" i="0" dirty="0">
                <a:effectLst/>
                <a:latin typeface="Verdana" panose="020B0604030504040204" pitchFamily="34" charset="0"/>
              </a:rPr>
              <a:t>as it is built on Google Chrome's JavaScript Engine (V8 Engine).</a:t>
            </a:r>
            <a:r>
              <a:rPr lang="en-US" dirty="0">
                <a:latin typeface="Verdana" panose="020B0604030504040204" pitchFamily="34" charset="0"/>
              </a:rPr>
              <a:t> </a:t>
            </a:r>
            <a:endParaRPr lang="en-US" b="0" i="0" dirty="0">
              <a:latin typeface="Verdana" panose="020B0604030504040204" pitchFamily="34" charset="0"/>
              <a:ea typeface="Verdana"/>
            </a:endParaRPr>
          </a:p>
          <a:p>
            <a:pPr algn="just"/>
            <a:r>
              <a:rPr lang="en-US" b="0" i="0" dirty="0">
                <a:effectLst/>
                <a:latin typeface="Verdana" panose="020B0604030504040204" pitchFamily="34" charset="0"/>
              </a:rPr>
              <a:t>2. </a:t>
            </a:r>
            <a:r>
              <a:rPr lang="en-US" b="1" i="0" kern="1200" dirty="0">
                <a:effectLst/>
                <a:latin typeface="+mn-lt"/>
                <a:ea typeface="+mn-ea"/>
                <a:cs typeface="+mn-cs"/>
              </a:rPr>
              <a:t>Asynchronous and Event Driven </a:t>
            </a:r>
            <a:r>
              <a:rPr lang="en-US" b="0" i="0" kern="1200" dirty="0">
                <a:effectLst/>
                <a:latin typeface="+mn-lt"/>
                <a:ea typeface="+mn-ea"/>
                <a:cs typeface="+mn-cs"/>
              </a:rPr>
              <a:t>means a Node.js based server never waits for an API to return data. The server moves to the next API after calling it and a notification mechanism helps the server to get a response from the previous API call.</a:t>
            </a:r>
            <a:endParaRPr lang="en-US" b="0" i="0" dirty="0">
              <a:effectLst/>
              <a:latin typeface="Verdana" panose="020B0604030504040204" pitchFamily="34" charset="0"/>
            </a:endParaRPr>
          </a:p>
          <a:p>
            <a:pPr algn="just"/>
            <a:endParaRPr lang="en-US" b="0" i="0">
              <a:solidFill>
                <a:srgbClr val="000000"/>
              </a:solidFill>
              <a:effectLst/>
              <a:latin typeface="Verdana" panose="020B0604030504040204" pitchFamily="34" charset="0"/>
            </a:endParaRPr>
          </a:p>
          <a:p>
            <a:pPr algn="just"/>
            <a:r>
              <a:rPr lang="en-US" b="1" i="0" dirty="0">
                <a:effectLst/>
                <a:latin typeface="Verdana" panose="020B0604030504040204" pitchFamily="34" charset="0"/>
              </a:rPr>
              <a:t>MongoDB</a:t>
            </a:r>
            <a:r>
              <a:rPr lang="en-US" b="0" i="0" dirty="0">
                <a:effectLst/>
                <a:latin typeface="Verdana" panose="020B0604030504040204" pitchFamily="34" charset="0"/>
              </a:rPr>
              <a:t> -</a:t>
            </a:r>
            <a:r>
              <a:rPr lang="en-US" dirty="0">
                <a:latin typeface="Verdana" panose="020B0604030504040204" pitchFamily="34" charset="0"/>
              </a:rPr>
              <a:t> </a:t>
            </a:r>
            <a:r>
              <a:rPr lang="en-US" b="0" i="0" dirty="0">
                <a:effectLst/>
                <a:latin typeface="Verdana" panose="020B0604030504040204" pitchFamily="34" charset="0"/>
              </a:rPr>
              <a:t> MongoDB is a popular No-SQL database. It stores data in </a:t>
            </a:r>
            <a:r>
              <a:rPr lang="en-US" b="0" i="0" kern="1200" dirty="0">
                <a:effectLst/>
                <a:latin typeface="+mn-lt"/>
                <a:ea typeface="+mn-ea"/>
                <a:cs typeface="+mn-cs"/>
              </a:rPr>
              <a:t>flexible, JSON-like documents making data easy to work with and analyze. MongoDB is free and open-source database and it is distributed in nature which means that data is located locally where it is mostly used, then the communication costs for data manipulation can be minimized. The advantage of having a distributed database is that even if there is a single point of failure, the system performance is not affected.</a:t>
            </a:r>
            <a:endParaRPr lang="en-US" dirty="0">
              <a:cs typeface="Calibri"/>
            </a:endParaRPr>
          </a:p>
          <a:p>
            <a:pPr algn="just"/>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9</a:t>
            </a:fld>
            <a:endParaRPr lang="en-US"/>
          </a:p>
        </p:txBody>
      </p:sp>
    </p:spTree>
    <p:extLst>
      <p:ext uri="{BB962C8B-B14F-4D97-AF65-F5344CB8AC3E}">
        <p14:creationId xmlns:p14="http://schemas.microsoft.com/office/powerpoint/2010/main" val="30967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10</a:t>
            </a:fld>
            <a:endParaRPr lang="en-US"/>
          </a:p>
        </p:txBody>
      </p:sp>
    </p:spTree>
    <p:extLst>
      <p:ext uri="{BB962C8B-B14F-4D97-AF65-F5344CB8AC3E}">
        <p14:creationId xmlns:p14="http://schemas.microsoft.com/office/powerpoint/2010/main" val="284796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Reminder Emails : </a:t>
            </a:r>
            <a:r>
              <a:rPr lang="en-US">
                <a:cs typeface="Calibri"/>
              </a:rPr>
              <a:t> These are emails which are preset with subject and body, they are sent to the audience one day before their show time.</a:t>
            </a:r>
            <a:endParaRPr lang="en-US"/>
          </a:p>
          <a:p>
            <a:r>
              <a:rPr lang="en-US" b="1" dirty="0">
                <a:cs typeface="Calibri"/>
              </a:rPr>
              <a:t>User Show reservation :  </a:t>
            </a:r>
            <a:r>
              <a:rPr lang="en-US">
                <a:cs typeface="Calibri"/>
              </a:rPr>
              <a:t>We need to develop a model for the user where he/she can reserve ticket</a:t>
            </a:r>
          </a:p>
          <a:p>
            <a:r>
              <a:rPr lang="en-US" b="1" dirty="0">
                <a:cs typeface="Calibri"/>
              </a:rPr>
              <a:t>Report generation : </a:t>
            </a:r>
            <a:r>
              <a:rPr lang="en-US">
                <a:cs typeface="Calibri"/>
              </a:rPr>
              <a:t>A excel report will be generated for the admin with consisting of various sheets like audice of a particular show, only theatere appreciation students</a:t>
            </a:r>
          </a:p>
          <a:p>
            <a:r>
              <a:rPr lang="en-US">
                <a:cs typeface="Calibri"/>
              </a:rPr>
              <a:t>Cancel : Admin shall be</a:t>
            </a:r>
            <a:endParaRPr lang="en-US" dirty="0">
              <a:cs typeface="Calibri"/>
            </a:endParaRPr>
          </a:p>
          <a:p>
            <a:r>
              <a:rPr lang="en-US">
                <a:cs typeface="Calibri"/>
              </a:rPr>
              <a:t>Confirmation emails: It is sent to the audience once he/she reserves a ticket</a:t>
            </a:r>
          </a:p>
          <a:p>
            <a:r>
              <a:rPr lang="en-US">
                <a:cs typeface="Calibri"/>
              </a:rPr>
              <a:t>Deployment: we need to deploy the application on platforms like heroku</a:t>
            </a:r>
          </a:p>
          <a:p>
            <a:r>
              <a:rPr lang="en-US">
                <a:cs typeface="Calibri"/>
              </a:rPr>
              <a:t>Finally we </a:t>
            </a:r>
            <a:endParaRPr lang="en-US" dirty="0">
              <a:cs typeface="Calibri"/>
            </a:endParaRPr>
          </a:p>
        </p:txBody>
      </p:sp>
      <p:sp>
        <p:nvSpPr>
          <p:cNvPr id="4" name="Slide Number Placeholder 3"/>
          <p:cNvSpPr>
            <a:spLocks noGrp="1"/>
          </p:cNvSpPr>
          <p:nvPr>
            <p:ph type="sldNum" sz="quarter" idx="5"/>
          </p:nvPr>
        </p:nvSpPr>
        <p:spPr/>
        <p:txBody>
          <a:bodyPr/>
          <a:lstStyle/>
          <a:p>
            <a:fld id="{EDC17F1F-E773-4BAF-8FCE-005674C8D8EE}" type="slidenum">
              <a:rPr lang="en-US" smtClean="0"/>
              <a:t>16</a:t>
            </a:fld>
            <a:endParaRPr lang="en-US"/>
          </a:p>
        </p:txBody>
      </p:sp>
    </p:spTree>
    <p:extLst>
      <p:ext uri="{BB962C8B-B14F-4D97-AF65-F5344CB8AC3E}">
        <p14:creationId xmlns:p14="http://schemas.microsoft.com/office/powerpoint/2010/main" val="67434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844-1723-4F3F-B0A3-E27CE7E48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B45E4-0FFC-4E59-98C9-9DBC1BD8A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1C66-BB20-4FE7-BF24-68BDB6E4023D}"/>
              </a:ext>
            </a:extLst>
          </p:cNvPr>
          <p:cNvSpPr>
            <a:spLocks noGrp="1"/>
          </p:cNvSpPr>
          <p:nvPr>
            <p:ph type="dt" sz="half" idx="10"/>
          </p:nvPr>
        </p:nvSpPr>
        <p:spPr/>
        <p:txBody>
          <a:bodyPr/>
          <a:lstStyle/>
          <a:p>
            <a:fld id="{74FEBE19-F088-4555-836F-0438E6F9B51C}" type="datetime1">
              <a:rPr lang="en-US" smtClean="0"/>
              <a:t>12/10/2018</a:t>
            </a:fld>
            <a:endParaRPr lang="en-US"/>
          </a:p>
        </p:txBody>
      </p:sp>
      <p:sp>
        <p:nvSpPr>
          <p:cNvPr id="5" name="Footer Placeholder 4">
            <a:extLst>
              <a:ext uri="{FF2B5EF4-FFF2-40B4-BE49-F238E27FC236}">
                <a16:creationId xmlns:a16="http://schemas.microsoft.com/office/drawing/2014/main" id="{70478A5A-A075-49DB-8BD8-B9C910382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13AD-CA6A-4E6B-B8D9-D9CA1463A3F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41597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6F-B232-401E-BA38-040656BC4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AD138-AEF2-45FB-A753-605F2E023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1308C-0917-43EE-A563-EB16ACD3B7C9}"/>
              </a:ext>
            </a:extLst>
          </p:cNvPr>
          <p:cNvSpPr>
            <a:spLocks noGrp="1"/>
          </p:cNvSpPr>
          <p:nvPr>
            <p:ph type="dt" sz="half" idx="10"/>
          </p:nvPr>
        </p:nvSpPr>
        <p:spPr/>
        <p:txBody>
          <a:bodyPr/>
          <a:lstStyle/>
          <a:p>
            <a:fld id="{F6BCC31A-BDF0-4A20-917A-5DD2FF57E8F8}" type="datetime1">
              <a:rPr lang="en-US" smtClean="0"/>
              <a:t>12/10/2018</a:t>
            </a:fld>
            <a:endParaRPr lang="en-US"/>
          </a:p>
        </p:txBody>
      </p:sp>
      <p:sp>
        <p:nvSpPr>
          <p:cNvPr id="5" name="Footer Placeholder 4">
            <a:extLst>
              <a:ext uri="{FF2B5EF4-FFF2-40B4-BE49-F238E27FC236}">
                <a16:creationId xmlns:a16="http://schemas.microsoft.com/office/drawing/2014/main" id="{357ADEC0-18E7-4D7A-84EA-5E7CEEAD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8B94-AA63-4FD2-BF39-BDAF28D20C1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9891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C381-D2DF-406B-B0D4-7F771CE52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6D24F-F226-4405-9F91-ABF39AB876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321F-026B-42B9-A649-F697FC4BC49A}"/>
              </a:ext>
            </a:extLst>
          </p:cNvPr>
          <p:cNvSpPr>
            <a:spLocks noGrp="1"/>
          </p:cNvSpPr>
          <p:nvPr>
            <p:ph type="dt" sz="half" idx="10"/>
          </p:nvPr>
        </p:nvSpPr>
        <p:spPr/>
        <p:txBody>
          <a:bodyPr/>
          <a:lstStyle/>
          <a:p>
            <a:fld id="{FCD2FBA4-FB90-4676-8633-CCC83A1FBB4A}" type="datetime1">
              <a:rPr lang="en-US" smtClean="0"/>
              <a:t>12/10/2018</a:t>
            </a:fld>
            <a:endParaRPr lang="en-US"/>
          </a:p>
        </p:txBody>
      </p:sp>
      <p:sp>
        <p:nvSpPr>
          <p:cNvPr id="5" name="Footer Placeholder 4">
            <a:extLst>
              <a:ext uri="{FF2B5EF4-FFF2-40B4-BE49-F238E27FC236}">
                <a16:creationId xmlns:a16="http://schemas.microsoft.com/office/drawing/2014/main" id="{F41F2B17-D7FC-48C5-841E-67BD32EC4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649E-9827-43C8-A013-ED42F98EEAD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8673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3D2-465C-4936-895F-131C671D5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F9127-163A-4DE2-B451-248521D232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CC6F-E090-46C5-835F-1635309995E7}"/>
              </a:ext>
            </a:extLst>
          </p:cNvPr>
          <p:cNvSpPr>
            <a:spLocks noGrp="1"/>
          </p:cNvSpPr>
          <p:nvPr>
            <p:ph type="dt" sz="half" idx="10"/>
          </p:nvPr>
        </p:nvSpPr>
        <p:spPr/>
        <p:txBody>
          <a:bodyPr/>
          <a:lstStyle/>
          <a:p>
            <a:fld id="{11DA2EA5-1910-463F-98EF-02C0E3892F6E}" type="datetime1">
              <a:rPr lang="en-US" smtClean="0"/>
              <a:t>12/10/2018</a:t>
            </a:fld>
            <a:endParaRPr lang="en-US"/>
          </a:p>
        </p:txBody>
      </p:sp>
      <p:sp>
        <p:nvSpPr>
          <p:cNvPr id="5" name="Footer Placeholder 4">
            <a:extLst>
              <a:ext uri="{FF2B5EF4-FFF2-40B4-BE49-F238E27FC236}">
                <a16:creationId xmlns:a16="http://schemas.microsoft.com/office/drawing/2014/main" id="{DB4D8B22-712B-46D5-92F9-0BECE3FE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723-06B0-4B87-89D0-14B3A087AED3}"/>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3429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1A99-1098-4331-B399-3AD2AC095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9656E-818D-4537-A7D9-2CC5DBBC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5D8D2D-AA1D-46E2-84B8-F040F2EEC68E}"/>
              </a:ext>
            </a:extLst>
          </p:cNvPr>
          <p:cNvSpPr>
            <a:spLocks noGrp="1"/>
          </p:cNvSpPr>
          <p:nvPr>
            <p:ph type="dt" sz="half" idx="10"/>
          </p:nvPr>
        </p:nvSpPr>
        <p:spPr/>
        <p:txBody>
          <a:bodyPr/>
          <a:lstStyle/>
          <a:p>
            <a:fld id="{6AB365E2-0372-4848-9D78-F6CF126F97B7}" type="datetime1">
              <a:rPr lang="en-US" smtClean="0"/>
              <a:t>12/10/2018</a:t>
            </a:fld>
            <a:endParaRPr lang="en-US"/>
          </a:p>
        </p:txBody>
      </p:sp>
      <p:sp>
        <p:nvSpPr>
          <p:cNvPr id="5" name="Footer Placeholder 4">
            <a:extLst>
              <a:ext uri="{FF2B5EF4-FFF2-40B4-BE49-F238E27FC236}">
                <a16:creationId xmlns:a16="http://schemas.microsoft.com/office/drawing/2014/main" id="{9704CBC5-D6D9-4CF0-AC78-F9D0F8F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FE0-B50C-4715-95AB-49A75AC662D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40326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4AB-F8ED-4B18-8AF0-5CA8F172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4CD77-7162-46E0-A212-D5AA24D1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37E2A-9BF2-4F27-A501-506149913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DB1A3-8542-4D83-A3B0-D4C1C1E29B00}"/>
              </a:ext>
            </a:extLst>
          </p:cNvPr>
          <p:cNvSpPr>
            <a:spLocks noGrp="1"/>
          </p:cNvSpPr>
          <p:nvPr>
            <p:ph type="dt" sz="half" idx="10"/>
          </p:nvPr>
        </p:nvSpPr>
        <p:spPr/>
        <p:txBody>
          <a:bodyPr/>
          <a:lstStyle/>
          <a:p>
            <a:fld id="{FF0220C3-12BE-443D-8693-2382168C1CC7}" type="datetime1">
              <a:rPr lang="en-US" smtClean="0"/>
              <a:t>12/10/2018</a:t>
            </a:fld>
            <a:endParaRPr lang="en-US"/>
          </a:p>
        </p:txBody>
      </p:sp>
      <p:sp>
        <p:nvSpPr>
          <p:cNvPr id="6" name="Footer Placeholder 5">
            <a:extLst>
              <a:ext uri="{FF2B5EF4-FFF2-40B4-BE49-F238E27FC236}">
                <a16:creationId xmlns:a16="http://schemas.microsoft.com/office/drawing/2014/main" id="{DE91D7D4-4083-482A-BFF6-8B84A0F6C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5B514-55ED-4F2D-ACEC-EFD76FFEC0E5}"/>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12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5A41-72F6-44AE-9647-50C108AB9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16A85-FEF6-4F67-9311-A5F5EC4D3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3BFF64-66F2-48B8-A4A6-AE294E6050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75C0F-58B1-44E3-A930-3D5E980C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4FA8B-3193-4A78-8C19-02CB483180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4B50C-871B-433C-97FF-43BBA6C004BD}"/>
              </a:ext>
            </a:extLst>
          </p:cNvPr>
          <p:cNvSpPr>
            <a:spLocks noGrp="1"/>
          </p:cNvSpPr>
          <p:nvPr>
            <p:ph type="dt" sz="half" idx="10"/>
          </p:nvPr>
        </p:nvSpPr>
        <p:spPr/>
        <p:txBody>
          <a:bodyPr/>
          <a:lstStyle/>
          <a:p>
            <a:fld id="{1FECAFC6-3CFD-4BAB-AFC5-66DB3203791E}" type="datetime1">
              <a:rPr lang="en-US" smtClean="0"/>
              <a:t>12/10/2018</a:t>
            </a:fld>
            <a:endParaRPr lang="en-US"/>
          </a:p>
        </p:txBody>
      </p:sp>
      <p:sp>
        <p:nvSpPr>
          <p:cNvPr id="8" name="Footer Placeholder 7">
            <a:extLst>
              <a:ext uri="{FF2B5EF4-FFF2-40B4-BE49-F238E27FC236}">
                <a16:creationId xmlns:a16="http://schemas.microsoft.com/office/drawing/2014/main" id="{7B4B2B67-0523-4F20-A924-80AD82195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6BC6-E879-4301-9E1D-E32ED5C0107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2890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A4F-CFE8-46D9-9889-6716A690D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9D990-022D-47AF-B077-53A342844EFB}"/>
              </a:ext>
            </a:extLst>
          </p:cNvPr>
          <p:cNvSpPr>
            <a:spLocks noGrp="1"/>
          </p:cNvSpPr>
          <p:nvPr>
            <p:ph type="dt" sz="half" idx="10"/>
          </p:nvPr>
        </p:nvSpPr>
        <p:spPr/>
        <p:txBody>
          <a:bodyPr/>
          <a:lstStyle/>
          <a:p>
            <a:fld id="{8C678534-6738-4339-B4A6-B41922033C0A}" type="datetime1">
              <a:rPr lang="en-US" smtClean="0"/>
              <a:t>12/10/2018</a:t>
            </a:fld>
            <a:endParaRPr lang="en-US"/>
          </a:p>
        </p:txBody>
      </p:sp>
      <p:sp>
        <p:nvSpPr>
          <p:cNvPr id="4" name="Footer Placeholder 3">
            <a:extLst>
              <a:ext uri="{FF2B5EF4-FFF2-40B4-BE49-F238E27FC236}">
                <a16:creationId xmlns:a16="http://schemas.microsoft.com/office/drawing/2014/main" id="{77DC8619-8029-4502-81AF-3A0D95EF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BC68F-317E-4CD6-82EB-9F4E872B161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834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348A1-C921-4024-A4FB-1BF12762189F}"/>
              </a:ext>
            </a:extLst>
          </p:cNvPr>
          <p:cNvSpPr>
            <a:spLocks noGrp="1"/>
          </p:cNvSpPr>
          <p:nvPr>
            <p:ph type="dt" sz="half" idx="10"/>
          </p:nvPr>
        </p:nvSpPr>
        <p:spPr/>
        <p:txBody>
          <a:bodyPr/>
          <a:lstStyle/>
          <a:p>
            <a:fld id="{B1590AA3-3291-474F-9B19-496FF2C497DF}" type="datetime1">
              <a:rPr lang="en-US" smtClean="0"/>
              <a:t>12/10/2018</a:t>
            </a:fld>
            <a:endParaRPr lang="en-US"/>
          </a:p>
        </p:txBody>
      </p:sp>
      <p:sp>
        <p:nvSpPr>
          <p:cNvPr id="3" name="Footer Placeholder 2">
            <a:extLst>
              <a:ext uri="{FF2B5EF4-FFF2-40B4-BE49-F238E27FC236}">
                <a16:creationId xmlns:a16="http://schemas.microsoft.com/office/drawing/2014/main" id="{AB1A0978-EE80-4A9F-821B-57146B709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4E05-64BB-47CC-9572-742540B2A92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424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3-FE3B-4406-9B87-CF4915AC0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5D415-A243-498A-9FB1-A96BD3D7A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77289-237C-46AC-A881-0E1E2FAE1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92D6A-7950-4C27-9848-22DE9C22ECC6}"/>
              </a:ext>
            </a:extLst>
          </p:cNvPr>
          <p:cNvSpPr>
            <a:spLocks noGrp="1"/>
          </p:cNvSpPr>
          <p:nvPr>
            <p:ph type="dt" sz="half" idx="10"/>
          </p:nvPr>
        </p:nvSpPr>
        <p:spPr/>
        <p:txBody>
          <a:bodyPr/>
          <a:lstStyle/>
          <a:p>
            <a:fld id="{825992FE-E693-4641-AFDD-726681C594DE}" type="datetime1">
              <a:rPr lang="en-US" smtClean="0"/>
              <a:t>12/10/2018</a:t>
            </a:fld>
            <a:endParaRPr lang="en-US"/>
          </a:p>
        </p:txBody>
      </p:sp>
      <p:sp>
        <p:nvSpPr>
          <p:cNvPr id="6" name="Footer Placeholder 5">
            <a:extLst>
              <a:ext uri="{FF2B5EF4-FFF2-40B4-BE49-F238E27FC236}">
                <a16:creationId xmlns:a16="http://schemas.microsoft.com/office/drawing/2014/main" id="{8F237922-86A0-412C-9895-E7BE369A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ABD36-71D9-468C-B345-C85041CA1F0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21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203-F45D-4A3D-9A6D-744BF99DF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057CD-3FE5-4414-9EEA-6A010BD2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6323-D658-44D6-9954-B62351B92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9BD03-AFB4-405A-A82E-59998E59E767}"/>
              </a:ext>
            </a:extLst>
          </p:cNvPr>
          <p:cNvSpPr>
            <a:spLocks noGrp="1"/>
          </p:cNvSpPr>
          <p:nvPr>
            <p:ph type="dt" sz="half" idx="10"/>
          </p:nvPr>
        </p:nvSpPr>
        <p:spPr/>
        <p:txBody>
          <a:bodyPr/>
          <a:lstStyle/>
          <a:p>
            <a:fld id="{F37BA987-E0D7-4B43-9A95-89429720FEFD}" type="datetime1">
              <a:rPr lang="en-US" smtClean="0"/>
              <a:t>12/10/2018</a:t>
            </a:fld>
            <a:endParaRPr lang="en-US"/>
          </a:p>
        </p:txBody>
      </p:sp>
      <p:sp>
        <p:nvSpPr>
          <p:cNvPr id="6" name="Footer Placeholder 5">
            <a:extLst>
              <a:ext uri="{FF2B5EF4-FFF2-40B4-BE49-F238E27FC236}">
                <a16:creationId xmlns:a16="http://schemas.microsoft.com/office/drawing/2014/main" id="{E44F367B-CD9B-4FA1-9966-9A8D30B1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49B-4086-4C86-BF95-C7CDBE8CFB07}"/>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156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ACAE7-8739-44FE-A8D3-45E19EC12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4F74-6931-4013-937F-91E051D32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930A8-9011-44CE-8252-B78B9974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FA3C-D47A-4544-A2EE-1DF3BD111095}" type="datetime1">
              <a:rPr lang="en-US" smtClean="0"/>
              <a:t>12/10/2018</a:t>
            </a:fld>
            <a:endParaRPr lang="en-US"/>
          </a:p>
        </p:txBody>
      </p:sp>
      <p:sp>
        <p:nvSpPr>
          <p:cNvPr id="5" name="Footer Placeholder 4">
            <a:extLst>
              <a:ext uri="{FF2B5EF4-FFF2-40B4-BE49-F238E27FC236}">
                <a16:creationId xmlns:a16="http://schemas.microsoft.com/office/drawing/2014/main" id="{27D3D3F8-1399-4D9C-9C93-93C6B7B33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17523-7C60-4005-BF80-0A8C655B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13496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186906" y="-464349"/>
            <a:ext cx="12493925" cy="1582468"/>
          </a:xfrm>
        </p:spPr>
        <p:txBody>
          <a:bodyPr>
            <a:normAutofit/>
          </a:bodyPr>
          <a:lstStyle/>
          <a:p>
            <a:r>
              <a:rPr lang="en-US" b="1" dirty="0">
                <a:cs typeface="Calibri Light"/>
              </a:rPr>
              <a:t>THEATRE NORTHWEST </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3213849"/>
            <a:ext cx="9805358" cy="2935346"/>
          </a:xfrm>
        </p:spPr>
        <p:txBody>
          <a:bodyPr vert="horz" lIns="91440" tIns="45720" rIns="91440" bIns="45720" rtlCol="0" anchor="t">
            <a:normAutofit fontScale="92500" lnSpcReduction="10000"/>
          </a:bodyPr>
          <a:lstStyle/>
          <a:p>
            <a:pPr algn="l"/>
            <a:r>
              <a:rPr lang="en-US" b="1" dirty="0"/>
              <a:t>TEAM MEMBERS:</a:t>
            </a:r>
            <a:endParaRPr lang="en-US" b="1" dirty="0">
              <a:cs typeface="Calibri"/>
            </a:endParaRPr>
          </a:p>
          <a:p>
            <a:pPr marL="342900" indent="-342900" algn="l">
              <a:buFont typeface="Arial" panose="020B0604020202020204" pitchFamily="34" charset="0"/>
              <a:buChar char="•"/>
            </a:pPr>
            <a:r>
              <a:rPr lang="en-US" dirty="0">
                <a:cs typeface="Calibri"/>
              </a:rPr>
              <a:t>Supraja Kumbam</a:t>
            </a:r>
          </a:p>
          <a:p>
            <a:pPr marL="342900" indent="-342900" algn="l">
              <a:buFont typeface="Arial" panose="020B0604020202020204" pitchFamily="34" charset="0"/>
              <a:buChar char="•"/>
            </a:pPr>
            <a:r>
              <a:rPr lang="en-US" dirty="0">
                <a:cs typeface="Calibri"/>
              </a:rPr>
              <a:t>Keerthi Chiduruppa</a:t>
            </a:r>
          </a:p>
          <a:p>
            <a:pPr marL="342900" indent="-342900" algn="l">
              <a:buFont typeface="Arial" panose="020B0604020202020204" pitchFamily="34" charset="0"/>
              <a:buChar char="•"/>
            </a:pPr>
            <a:r>
              <a:rPr lang="en-US" dirty="0">
                <a:cs typeface="Calibri"/>
              </a:rPr>
              <a:t>Saivarun Illendula</a:t>
            </a:r>
          </a:p>
          <a:p>
            <a:pPr marL="342900" indent="-342900" algn="l">
              <a:buChar char="•"/>
            </a:pPr>
            <a:r>
              <a:rPr lang="en-US" dirty="0">
                <a:cs typeface="Calibri"/>
              </a:rPr>
              <a:t>Rahul Reddy Lankala</a:t>
            </a:r>
          </a:p>
          <a:p>
            <a:pPr marL="342900" indent="-342900" algn="l">
              <a:buChar char="•"/>
            </a:pPr>
            <a:r>
              <a:rPr lang="en-US" dirty="0">
                <a:cs typeface="Calibri"/>
              </a:rPr>
              <a:t>Ashwith Gundu </a:t>
            </a:r>
          </a:p>
          <a:p>
            <a:pPr marL="342900" indent="-342900" algn="l">
              <a:buChar char="•"/>
            </a:pPr>
            <a:r>
              <a:rPr lang="en-US" dirty="0">
                <a:cs typeface="Calibri"/>
              </a:rPr>
              <a:t>Santhosh Bonala</a:t>
            </a:r>
          </a:p>
        </p:txBody>
      </p:sp>
      <p:sp>
        <p:nvSpPr>
          <p:cNvPr id="5" name="TextBox 4">
            <a:extLst>
              <a:ext uri="{FF2B5EF4-FFF2-40B4-BE49-F238E27FC236}">
                <a16:creationId xmlns:a16="http://schemas.microsoft.com/office/drawing/2014/main" id="{F0D9F4AE-835F-4448-B5D2-C594E3C93546}"/>
              </a:ext>
            </a:extLst>
          </p:cNvPr>
          <p:cNvSpPr txBox="1"/>
          <p:nvPr/>
        </p:nvSpPr>
        <p:spPr>
          <a:xfrm>
            <a:off x="3387771" y="987630"/>
            <a:ext cx="5029199" cy="584775"/>
          </a:xfrm>
          <a:prstGeom prst="rect">
            <a:avLst/>
          </a:prstGeom>
          <a:noFill/>
        </p:spPr>
        <p:txBody>
          <a:bodyPr wrap="square" rtlCol="0">
            <a:spAutoFit/>
          </a:bodyPr>
          <a:lstStyle/>
          <a:p>
            <a:pPr algn="ctr"/>
            <a:r>
              <a:rPr lang="en-US" sz="3200" dirty="0"/>
              <a:t>Team Sparklers</a:t>
            </a:r>
          </a:p>
        </p:txBody>
      </p:sp>
      <p:pic>
        <p:nvPicPr>
          <p:cNvPr id="4" name="Picture 5" descr="A close up of a sign&#10;&#10;Description generated with very high confidence">
            <a:extLst>
              <a:ext uri="{FF2B5EF4-FFF2-40B4-BE49-F238E27FC236}">
                <a16:creationId xmlns:a16="http://schemas.microsoft.com/office/drawing/2014/main" id="{DC4D041E-DAA3-4C54-B2E3-AF11D170FADE}"/>
              </a:ext>
            </a:extLst>
          </p:cNvPr>
          <p:cNvPicPr>
            <a:picLocks noChangeAspect="1"/>
          </p:cNvPicPr>
          <p:nvPr/>
        </p:nvPicPr>
        <p:blipFill>
          <a:blip r:embed="rId2"/>
          <a:stretch>
            <a:fillRect/>
          </a:stretch>
        </p:blipFill>
        <p:spPr>
          <a:xfrm>
            <a:off x="7609128" y="1867978"/>
            <a:ext cx="3271028" cy="4286609"/>
          </a:xfrm>
          <a:prstGeom prst="rect">
            <a:avLst/>
          </a:prstGeom>
        </p:spPr>
      </p:pic>
      <p:sp>
        <p:nvSpPr>
          <p:cNvPr id="7" name="TextBox 6">
            <a:extLst>
              <a:ext uri="{FF2B5EF4-FFF2-40B4-BE49-F238E27FC236}">
                <a16:creationId xmlns:a16="http://schemas.microsoft.com/office/drawing/2014/main" id="{E77339CD-4523-4AB4-8315-8F069EB91940}"/>
              </a:ext>
            </a:extLst>
          </p:cNvPr>
          <p:cNvSpPr txBox="1"/>
          <p:nvPr/>
        </p:nvSpPr>
        <p:spPr>
          <a:xfrm>
            <a:off x="891396" y="1957048"/>
            <a:ext cx="4558748" cy="1107996"/>
          </a:xfrm>
          <a:prstGeom prst="rect">
            <a:avLst/>
          </a:prstGeom>
          <a:noFill/>
        </p:spPr>
        <p:txBody>
          <a:bodyPr wrap="square" rtlCol="0" anchor="t">
            <a:spAutoFit/>
          </a:bodyPr>
          <a:lstStyle/>
          <a:p>
            <a:r>
              <a:rPr lang="en-US" sz="2400" b="1" dirty="0"/>
              <a:t>CLIENT: </a:t>
            </a:r>
            <a:r>
              <a:rPr lang="en-US" sz="2400" dirty="0"/>
              <a:t>1. Dr. Patrick Immel</a:t>
            </a:r>
            <a:endParaRPr lang="en-US" sz="2400" dirty="0">
              <a:cs typeface="Calibri"/>
            </a:endParaRPr>
          </a:p>
          <a:p>
            <a:r>
              <a:rPr lang="en-US" sz="2400" dirty="0"/>
              <a:t>               2. Wendy Eloe</a:t>
            </a:r>
            <a:endParaRPr lang="en-US" sz="2400" dirty="0">
              <a:cs typeface="Calibri"/>
            </a:endParaRPr>
          </a:p>
          <a:p>
            <a:endParaRPr lang="en-US" b="1" dirty="0"/>
          </a:p>
        </p:txBody>
      </p:sp>
      <p:cxnSp>
        <p:nvCxnSpPr>
          <p:cNvPr id="6" name="Straight Arrow Connector 5">
            <a:extLst>
              <a:ext uri="{FF2B5EF4-FFF2-40B4-BE49-F238E27FC236}">
                <a16:creationId xmlns:a16="http://schemas.microsoft.com/office/drawing/2014/main" id="{D48DDAF1-BAF4-4A88-A4C3-1AAAF79883EC}"/>
              </a:ext>
            </a:extLst>
          </p:cNvPr>
          <p:cNvCxnSpPr/>
          <p:nvPr/>
        </p:nvCxnSpPr>
        <p:spPr>
          <a:xfrm>
            <a:off x="2619553" y="1023668"/>
            <a:ext cx="6852249" cy="8627"/>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838200" y="365125"/>
            <a:ext cx="10515600" cy="1325563"/>
          </a:xfrm>
        </p:spPr>
        <p:txBody>
          <a:bodyPr/>
          <a:lstStyle/>
          <a:p>
            <a:r>
              <a:rPr lang="en-US" b="1" dirty="0">
                <a:cs typeface="Calibri Light"/>
              </a:rPr>
              <a:t>Tools</a:t>
            </a:r>
            <a:endParaRPr lang="en-US" b="1" dirty="0"/>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10</a:t>
            </a:fld>
            <a:endParaRPr lang="en-US" sz="2000"/>
          </a:p>
        </p:txBody>
      </p:sp>
      <p:pic>
        <p:nvPicPr>
          <p:cNvPr id="7" name="Picture 7" descr="A picture containing clipart&#10;&#10;Description generated with very high confidence">
            <a:extLst>
              <a:ext uri="{FF2B5EF4-FFF2-40B4-BE49-F238E27FC236}">
                <a16:creationId xmlns:a16="http://schemas.microsoft.com/office/drawing/2014/main" id="{694D841C-44B0-4E88-8247-BBC9D160E1C8}"/>
              </a:ext>
            </a:extLst>
          </p:cNvPr>
          <p:cNvPicPr>
            <a:picLocks noChangeAspect="1"/>
          </p:cNvPicPr>
          <p:nvPr/>
        </p:nvPicPr>
        <p:blipFill>
          <a:blip r:embed="rId3"/>
          <a:stretch>
            <a:fillRect/>
          </a:stretch>
        </p:blipFill>
        <p:spPr>
          <a:xfrm>
            <a:off x="960352" y="3719242"/>
            <a:ext cx="1543050" cy="1543050"/>
          </a:xfrm>
          <a:prstGeom prst="rect">
            <a:avLst/>
          </a:prstGeom>
        </p:spPr>
      </p:pic>
      <p:pic>
        <p:nvPicPr>
          <p:cNvPr id="11" name="Picture 11">
            <a:extLst>
              <a:ext uri="{FF2B5EF4-FFF2-40B4-BE49-F238E27FC236}">
                <a16:creationId xmlns:a16="http://schemas.microsoft.com/office/drawing/2014/main" id="{9AB19179-3C1B-4832-A9B6-67DDABA9B45D}"/>
              </a:ext>
            </a:extLst>
          </p:cNvPr>
          <p:cNvPicPr>
            <a:picLocks noChangeAspect="1"/>
          </p:cNvPicPr>
          <p:nvPr/>
        </p:nvPicPr>
        <p:blipFill>
          <a:blip r:embed="rId4"/>
          <a:stretch>
            <a:fillRect/>
          </a:stretch>
        </p:blipFill>
        <p:spPr>
          <a:xfrm>
            <a:off x="3126628" y="1218056"/>
            <a:ext cx="1885950" cy="1885950"/>
          </a:xfrm>
          <a:prstGeom prst="rect">
            <a:avLst/>
          </a:prstGeom>
        </p:spPr>
      </p:pic>
      <p:pic>
        <p:nvPicPr>
          <p:cNvPr id="13" name="Picture 13">
            <a:extLst>
              <a:ext uri="{FF2B5EF4-FFF2-40B4-BE49-F238E27FC236}">
                <a16:creationId xmlns:a16="http://schemas.microsoft.com/office/drawing/2014/main" id="{505BF57F-DD5F-4C79-B608-C20AB9D06917}"/>
              </a:ext>
            </a:extLst>
          </p:cNvPr>
          <p:cNvPicPr>
            <a:picLocks noChangeAspect="1"/>
          </p:cNvPicPr>
          <p:nvPr/>
        </p:nvPicPr>
        <p:blipFill>
          <a:blip r:embed="rId5"/>
          <a:stretch>
            <a:fillRect/>
          </a:stretch>
        </p:blipFill>
        <p:spPr>
          <a:xfrm>
            <a:off x="5453780" y="4185399"/>
            <a:ext cx="1514475" cy="1514475"/>
          </a:xfrm>
          <a:prstGeom prst="rect">
            <a:avLst/>
          </a:prstGeom>
        </p:spPr>
      </p:pic>
      <p:pic>
        <p:nvPicPr>
          <p:cNvPr id="15" name="Picture 15" descr="A close up of a sign&#10;&#10;Description generated with high confidence">
            <a:extLst>
              <a:ext uri="{FF2B5EF4-FFF2-40B4-BE49-F238E27FC236}">
                <a16:creationId xmlns:a16="http://schemas.microsoft.com/office/drawing/2014/main" id="{CF66A9A9-2815-41D4-87B2-234A6A48CCDA}"/>
              </a:ext>
            </a:extLst>
          </p:cNvPr>
          <p:cNvPicPr>
            <a:picLocks noChangeAspect="1"/>
          </p:cNvPicPr>
          <p:nvPr/>
        </p:nvPicPr>
        <p:blipFill>
          <a:blip r:embed="rId6"/>
          <a:stretch>
            <a:fillRect/>
          </a:stretch>
        </p:blipFill>
        <p:spPr>
          <a:xfrm>
            <a:off x="7301005" y="1218056"/>
            <a:ext cx="2190750" cy="2190750"/>
          </a:xfrm>
          <a:prstGeom prst="rect">
            <a:avLst/>
          </a:prstGeom>
        </p:spPr>
      </p:pic>
      <p:pic>
        <p:nvPicPr>
          <p:cNvPr id="17" name="Picture 17" descr="A picture containing clipart&#10;&#10;Description generated with high confidence">
            <a:extLst>
              <a:ext uri="{FF2B5EF4-FFF2-40B4-BE49-F238E27FC236}">
                <a16:creationId xmlns:a16="http://schemas.microsoft.com/office/drawing/2014/main" id="{525ED9C9-616C-411A-9EBF-F9F0870C1400}"/>
              </a:ext>
            </a:extLst>
          </p:cNvPr>
          <p:cNvPicPr>
            <a:picLocks noChangeAspect="1"/>
          </p:cNvPicPr>
          <p:nvPr/>
        </p:nvPicPr>
        <p:blipFill>
          <a:blip r:embed="rId7"/>
          <a:stretch>
            <a:fillRect/>
          </a:stretch>
        </p:blipFill>
        <p:spPr>
          <a:xfrm>
            <a:off x="9491755" y="4003540"/>
            <a:ext cx="2057400" cy="1143000"/>
          </a:xfrm>
          <a:prstGeom prst="rect">
            <a:avLst/>
          </a:prstGeom>
        </p:spPr>
      </p:pic>
      <p:sp>
        <p:nvSpPr>
          <p:cNvPr id="14" name="TextBox 13">
            <a:extLst>
              <a:ext uri="{FF2B5EF4-FFF2-40B4-BE49-F238E27FC236}">
                <a16:creationId xmlns:a16="http://schemas.microsoft.com/office/drawing/2014/main" id="{8EDC4CD3-C20C-4163-AED4-FB3FC0A90C0C}"/>
              </a:ext>
            </a:extLst>
          </p:cNvPr>
          <p:cNvSpPr txBox="1"/>
          <p:nvPr/>
        </p:nvSpPr>
        <p:spPr>
          <a:xfrm>
            <a:off x="381000" y="6370320"/>
            <a:ext cx="3409337" cy="646331"/>
          </a:xfrm>
          <a:prstGeom prst="rect">
            <a:avLst/>
          </a:prstGeom>
          <a:noFill/>
        </p:spPr>
        <p:txBody>
          <a:bodyPr wrap="square" rtlCol="0">
            <a:spAutoFit/>
          </a:bodyPr>
          <a:lstStyle/>
          <a:p>
            <a:pPr algn="ctr"/>
            <a:r>
              <a:rPr lang="en-US" dirty="0"/>
              <a:t>Keerthi </a:t>
            </a:r>
            <a:r>
              <a:rPr lang="en-US" dirty="0" err="1"/>
              <a:t>Chiduruppa</a:t>
            </a:r>
            <a:endParaRPr lang="en-US" dirty="0"/>
          </a:p>
          <a:p>
            <a:pPr algn="ctr"/>
            <a:endParaRPr lang="en-US" dirty="0"/>
          </a:p>
        </p:txBody>
      </p:sp>
      <p:sp>
        <p:nvSpPr>
          <p:cNvPr id="3" name="TextBox 2">
            <a:extLst>
              <a:ext uri="{FF2B5EF4-FFF2-40B4-BE49-F238E27FC236}">
                <a16:creationId xmlns:a16="http://schemas.microsoft.com/office/drawing/2014/main" id="{1B6D7D5A-3F4D-4756-9577-945E32C7A360}"/>
              </a:ext>
            </a:extLst>
          </p:cNvPr>
          <p:cNvSpPr txBox="1"/>
          <p:nvPr/>
        </p:nvSpPr>
        <p:spPr>
          <a:xfrm>
            <a:off x="1229075" y="5428602"/>
            <a:ext cx="1701205" cy="461665"/>
          </a:xfrm>
          <a:prstGeom prst="rect">
            <a:avLst/>
          </a:prstGeom>
          <a:noFill/>
        </p:spPr>
        <p:txBody>
          <a:bodyPr wrap="square" rtlCol="0">
            <a:spAutoFit/>
          </a:bodyPr>
          <a:lstStyle/>
          <a:p>
            <a:r>
              <a:rPr lang="en-US" sz="2400" b="1" dirty="0"/>
              <a:t>GitHub</a:t>
            </a:r>
          </a:p>
        </p:txBody>
      </p:sp>
      <p:sp>
        <p:nvSpPr>
          <p:cNvPr id="5" name="TextBox 4">
            <a:extLst>
              <a:ext uri="{FF2B5EF4-FFF2-40B4-BE49-F238E27FC236}">
                <a16:creationId xmlns:a16="http://schemas.microsoft.com/office/drawing/2014/main" id="{43822E74-AB17-4C88-8FA8-66F890E0AACE}"/>
              </a:ext>
            </a:extLst>
          </p:cNvPr>
          <p:cNvSpPr txBox="1"/>
          <p:nvPr/>
        </p:nvSpPr>
        <p:spPr>
          <a:xfrm>
            <a:off x="3329259" y="3430739"/>
            <a:ext cx="1480687" cy="461665"/>
          </a:xfrm>
          <a:prstGeom prst="rect">
            <a:avLst/>
          </a:prstGeom>
          <a:noFill/>
        </p:spPr>
        <p:txBody>
          <a:bodyPr wrap="square" rtlCol="0">
            <a:spAutoFit/>
          </a:bodyPr>
          <a:lstStyle/>
          <a:p>
            <a:r>
              <a:rPr lang="en-US" sz="2400" b="1" dirty="0"/>
              <a:t>Postman</a:t>
            </a:r>
          </a:p>
        </p:txBody>
      </p:sp>
      <p:sp>
        <p:nvSpPr>
          <p:cNvPr id="6" name="TextBox 5">
            <a:extLst>
              <a:ext uri="{FF2B5EF4-FFF2-40B4-BE49-F238E27FC236}">
                <a16:creationId xmlns:a16="http://schemas.microsoft.com/office/drawing/2014/main" id="{B893D7BB-F861-498F-89DC-8370994F0CD0}"/>
              </a:ext>
            </a:extLst>
          </p:cNvPr>
          <p:cNvSpPr txBox="1"/>
          <p:nvPr/>
        </p:nvSpPr>
        <p:spPr>
          <a:xfrm>
            <a:off x="4866968" y="6047841"/>
            <a:ext cx="2808515" cy="461665"/>
          </a:xfrm>
          <a:prstGeom prst="rect">
            <a:avLst/>
          </a:prstGeom>
          <a:noFill/>
        </p:spPr>
        <p:txBody>
          <a:bodyPr wrap="square" rtlCol="0">
            <a:spAutoFit/>
          </a:bodyPr>
          <a:lstStyle/>
          <a:p>
            <a:r>
              <a:rPr lang="en-US" sz="2400" b="1" dirty="0"/>
              <a:t>MongoDB Compass</a:t>
            </a:r>
          </a:p>
        </p:txBody>
      </p:sp>
      <p:sp>
        <p:nvSpPr>
          <p:cNvPr id="8" name="TextBox 7">
            <a:extLst>
              <a:ext uri="{FF2B5EF4-FFF2-40B4-BE49-F238E27FC236}">
                <a16:creationId xmlns:a16="http://schemas.microsoft.com/office/drawing/2014/main" id="{645E10F0-B982-4E71-B717-AB04F0903B5E}"/>
              </a:ext>
            </a:extLst>
          </p:cNvPr>
          <p:cNvSpPr txBox="1"/>
          <p:nvPr/>
        </p:nvSpPr>
        <p:spPr>
          <a:xfrm>
            <a:off x="7155739" y="3430740"/>
            <a:ext cx="2686693" cy="461665"/>
          </a:xfrm>
          <a:prstGeom prst="rect">
            <a:avLst/>
          </a:prstGeom>
          <a:noFill/>
        </p:spPr>
        <p:txBody>
          <a:bodyPr wrap="square" rtlCol="0">
            <a:spAutoFit/>
          </a:bodyPr>
          <a:lstStyle/>
          <a:p>
            <a:r>
              <a:rPr lang="en-US" sz="2400" b="1" dirty="0"/>
              <a:t>Visual Studio Code</a:t>
            </a:r>
          </a:p>
        </p:txBody>
      </p:sp>
      <p:sp>
        <p:nvSpPr>
          <p:cNvPr id="10" name="TextBox 9">
            <a:extLst>
              <a:ext uri="{FF2B5EF4-FFF2-40B4-BE49-F238E27FC236}">
                <a16:creationId xmlns:a16="http://schemas.microsoft.com/office/drawing/2014/main" id="{EFB22DA6-C1D7-4D20-B22B-9C259060947E}"/>
              </a:ext>
            </a:extLst>
          </p:cNvPr>
          <p:cNvSpPr txBox="1"/>
          <p:nvPr/>
        </p:nvSpPr>
        <p:spPr>
          <a:xfrm>
            <a:off x="9687110" y="5469041"/>
            <a:ext cx="1862045" cy="461665"/>
          </a:xfrm>
          <a:prstGeom prst="rect">
            <a:avLst/>
          </a:prstGeom>
          <a:noFill/>
        </p:spPr>
        <p:txBody>
          <a:bodyPr wrap="square" rtlCol="0">
            <a:spAutoFit/>
          </a:bodyPr>
          <a:lstStyle/>
          <a:p>
            <a:r>
              <a:rPr lang="en-US" sz="2400" b="1" dirty="0"/>
              <a:t>TortoiseGit</a:t>
            </a:r>
          </a:p>
        </p:txBody>
      </p:sp>
    </p:spTree>
    <p:extLst>
      <p:ext uri="{BB962C8B-B14F-4D97-AF65-F5344CB8AC3E}">
        <p14:creationId xmlns:p14="http://schemas.microsoft.com/office/powerpoint/2010/main" val="307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0F037CD5-E6D4-461B-B180-02B5DFE51D81}"/>
              </a:ext>
            </a:extLst>
          </p:cNvPr>
          <p:cNvSpPr>
            <a:spLocks noGrp="1"/>
          </p:cNvSpPr>
          <p:nvPr>
            <p:ph type="body" idx="1"/>
          </p:nvPr>
        </p:nvSpPr>
        <p:spPr>
          <a:xfrm>
            <a:off x="378545" y="60551"/>
            <a:ext cx="10570334" cy="1098515"/>
          </a:xfrm>
        </p:spPr>
        <p:txBody>
          <a:bodyPr>
            <a:normAutofit/>
          </a:bodyPr>
          <a:lstStyle/>
          <a:p>
            <a:r>
              <a:rPr lang="en-US" sz="4400" dirty="0"/>
              <a:t>Tasks Completed in GDP I</a:t>
            </a:r>
          </a:p>
          <a:p>
            <a:endParaRPr lang="en-US" sz="1000" dirty="0"/>
          </a:p>
        </p:txBody>
      </p:sp>
      <p:sp>
        <p:nvSpPr>
          <p:cNvPr id="10" name="Content Placeholder 3">
            <a:extLst>
              <a:ext uri="{FF2B5EF4-FFF2-40B4-BE49-F238E27FC236}">
                <a16:creationId xmlns:a16="http://schemas.microsoft.com/office/drawing/2014/main" id="{C1E2B1F6-8CD9-4EE3-9D79-A7098D565607}"/>
              </a:ext>
            </a:extLst>
          </p:cNvPr>
          <p:cNvSpPr>
            <a:spLocks noGrp="1"/>
          </p:cNvSpPr>
          <p:nvPr>
            <p:ph sz="half" idx="2"/>
          </p:nvPr>
        </p:nvSpPr>
        <p:spPr>
          <a:xfrm>
            <a:off x="1216323" y="735121"/>
            <a:ext cx="10978568" cy="5223322"/>
          </a:xfrm>
        </p:spPr>
        <p:txBody>
          <a:bodyPr vert="horz" lIns="91440" tIns="45720" rIns="91440" bIns="45720" rtlCol="0" anchor="t">
            <a:noAutofit/>
          </a:bodyPr>
          <a:lstStyle/>
          <a:p>
            <a:pPr>
              <a:lnSpc>
                <a:spcPct val="150000"/>
              </a:lnSpc>
            </a:pPr>
            <a:r>
              <a:rPr lang="en-US" sz="4000" dirty="0"/>
              <a:t>Gathered Requirements</a:t>
            </a:r>
            <a:endParaRPr lang="en-US" sz="4000" dirty="0">
              <a:cs typeface="Calibri"/>
            </a:endParaRPr>
          </a:p>
          <a:p>
            <a:pPr>
              <a:lnSpc>
                <a:spcPct val="150000"/>
              </a:lnSpc>
              <a:spcBef>
                <a:spcPts val="0"/>
              </a:spcBef>
              <a:defRPr/>
            </a:pPr>
            <a:r>
              <a:rPr lang="en-US" sz="4000" dirty="0"/>
              <a:t>Developed Prototypes </a:t>
            </a:r>
            <a:endParaRPr lang="en-US" sz="4000" dirty="0">
              <a:cs typeface="Calibri"/>
            </a:endParaRPr>
          </a:p>
          <a:p>
            <a:pPr>
              <a:lnSpc>
                <a:spcPct val="150000"/>
              </a:lnSpc>
              <a:spcBef>
                <a:spcPts val="0"/>
              </a:spcBef>
              <a:defRPr/>
            </a:pPr>
            <a:r>
              <a:rPr lang="en-US" sz="4000" dirty="0"/>
              <a:t>Setting up Front-end Environment (</a:t>
            </a:r>
            <a:r>
              <a:rPr lang="en-US" sz="4000" dirty="0" err="1"/>
              <a:t>VueJs</a:t>
            </a:r>
            <a:r>
              <a:rPr lang="en-US" sz="4000" dirty="0"/>
              <a:t>)</a:t>
            </a:r>
            <a:endParaRPr lang="en-US" sz="4000" dirty="0">
              <a:cs typeface="Calibri"/>
            </a:endParaRPr>
          </a:p>
          <a:p>
            <a:pPr>
              <a:lnSpc>
                <a:spcPct val="150000"/>
              </a:lnSpc>
            </a:pPr>
            <a:r>
              <a:rPr lang="en-US" sz="4000" dirty="0"/>
              <a:t>Setting up Back-end Environment (</a:t>
            </a:r>
            <a:r>
              <a:rPr lang="en-US" sz="4000" dirty="0" err="1"/>
              <a:t>NodeJs</a:t>
            </a:r>
            <a:r>
              <a:rPr lang="en-US" sz="4000" dirty="0"/>
              <a:t>)</a:t>
            </a:r>
            <a:endParaRPr lang="en-US" sz="4000" dirty="0">
              <a:cs typeface="Calibri"/>
            </a:endParaRPr>
          </a:p>
          <a:p>
            <a:pPr>
              <a:lnSpc>
                <a:spcPct val="150000"/>
              </a:lnSpc>
            </a:pPr>
            <a:r>
              <a:rPr lang="en-US" sz="4000" dirty="0"/>
              <a:t>Token Based Authentication for Admin Login </a:t>
            </a:r>
            <a:endParaRPr lang="en-US" sz="4000" dirty="0">
              <a:cs typeface="Calibri"/>
            </a:endParaRPr>
          </a:p>
          <a:p>
            <a:pPr>
              <a:lnSpc>
                <a:spcPct val="150000"/>
              </a:lnSpc>
            </a:pPr>
            <a:r>
              <a:rPr lang="en-US" sz="4000" dirty="0"/>
              <a:t>Developed Database Design</a:t>
            </a:r>
            <a:endParaRPr lang="en-US" sz="4000" dirty="0">
              <a:cs typeface="Calibri"/>
            </a:endParaRPr>
          </a:p>
          <a:p>
            <a:endParaRPr lang="en-US" sz="3200" dirty="0"/>
          </a:p>
          <a:p>
            <a:endParaRPr lang="en-US" sz="3200" dirty="0"/>
          </a:p>
          <a:p>
            <a:endParaRPr lang="en-US" sz="3200" dirty="0"/>
          </a:p>
          <a:p>
            <a:endParaRPr lang="en-US" sz="3200" dirty="0"/>
          </a:p>
        </p:txBody>
      </p:sp>
      <p:sp>
        <p:nvSpPr>
          <p:cNvPr id="11" name="Slide Number Placeholder 6">
            <a:extLst>
              <a:ext uri="{FF2B5EF4-FFF2-40B4-BE49-F238E27FC236}">
                <a16:creationId xmlns:a16="http://schemas.microsoft.com/office/drawing/2014/main" id="{7D225439-4B35-4A4D-B463-6F13ADAD018D}"/>
              </a:ext>
            </a:extLst>
          </p:cNvPr>
          <p:cNvSpPr>
            <a:spLocks noGrp="1"/>
          </p:cNvSpPr>
          <p:nvPr>
            <p:ph type="sldNum" sz="quarter" idx="12"/>
          </p:nvPr>
        </p:nvSpPr>
        <p:spPr>
          <a:xfrm>
            <a:off x="8610600" y="6356350"/>
            <a:ext cx="2743200" cy="365125"/>
          </a:xfrm>
        </p:spPr>
        <p:txBody>
          <a:bodyPr/>
          <a:lstStyle/>
          <a:p>
            <a:fld id="{E646F01A-99B6-407D-AC36-D8F996900DD0}" type="slidenum">
              <a:rPr lang="en-US" smtClean="0"/>
              <a:t>11</a:t>
            </a:fld>
            <a:endParaRPr lang="en-US"/>
          </a:p>
        </p:txBody>
      </p:sp>
      <p:sp>
        <p:nvSpPr>
          <p:cNvPr id="2" name="TextBox 1">
            <a:extLst>
              <a:ext uri="{FF2B5EF4-FFF2-40B4-BE49-F238E27FC236}">
                <a16:creationId xmlns:a16="http://schemas.microsoft.com/office/drawing/2014/main" id="{1C47966E-83E6-423D-8B27-124E9BE2742E}"/>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Saivarun Illendula</a:t>
            </a:r>
          </a:p>
        </p:txBody>
      </p:sp>
    </p:spTree>
    <p:extLst>
      <p:ext uri="{BB962C8B-B14F-4D97-AF65-F5344CB8AC3E}">
        <p14:creationId xmlns:p14="http://schemas.microsoft.com/office/powerpoint/2010/main" val="331528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CDE45-B2BA-450D-A51E-BC9696041D07}"/>
              </a:ext>
            </a:extLst>
          </p:cNvPr>
          <p:cNvSpPr>
            <a:spLocks noGrp="1"/>
          </p:cNvSpPr>
          <p:nvPr>
            <p:ph idx="1"/>
          </p:nvPr>
        </p:nvSpPr>
        <p:spPr>
          <a:xfrm>
            <a:off x="838200" y="1232452"/>
            <a:ext cx="10280373" cy="4679468"/>
          </a:xfrm>
        </p:spPr>
        <p:txBody>
          <a:bodyPr vert="horz" lIns="91440" tIns="45720" rIns="91440" bIns="45720" rtlCol="0" anchor="t">
            <a:normAutofit fontScale="92500" lnSpcReduction="20000"/>
          </a:bodyPr>
          <a:lstStyle/>
          <a:p>
            <a:pPr marL="0" indent="0">
              <a:lnSpc>
                <a:spcPct val="150000"/>
              </a:lnSpc>
              <a:buNone/>
            </a:pPr>
            <a:r>
              <a:rPr lang="en-US" sz="3200" dirty="0"/>
              <a:t>Admin</a:t>
            </a:r>
            <a:endParaRPr lang="en-US"/>
          </a:p>
          <a:p>
            <a:pPr lvl="1">
              <a:lnSpc>
                <a:spcPct val="150000"/>
              </a:lnSpc>
            </a:pPr>
            <a:r>
              <a:rPr lang="en-US" sz="3200" dirty="0"/>
              <a:t>Login Feature </a:t>
            </a:r>
            <a:endParaRPr lang="en-US" sz="3200" dirty="0">
              <a:cs typeface="Calibri"/>
            </a:endParaRPr>
          </a:p>
          <a:p>
            <a:pPr lvl="1">
              <a:lnSpc>
                <a:spcPct val="150000"/>
              </a:lnSpc>
            </a:pPr>
            <a:r>
              <a:rPr lang="en-US" sz="3200" dirty="0"/>
              <a:t>Add New Show Feature </a:t>
            </a:r>
            <a:endParaRPr lang="en-US" sz="3200" dirty="0">
              <a:cs typeface="Calibri"/>
            </a:endParaRPr>
          </a:p>
          <a:p>
            <a:pPr lvl="1">
              <a:lnSpc>
                <a:spcPct val="150000"/>
              </a:lnSpc>
            </a:pPr>
            <a:r>
              <a:rPr lang="en-US" sz="3200" dirty="0"/>
              <a:t>Add New Admin Feature </a:t>
            </a:r>
            <a:endParaRPr lang="en-US" sz="3200" dirty="0">
              <a:cs typeface="Calibri"/>
            </a:endParaRPr>
          </a:p>
          <a:p>
            <a:pPr lvl="1">
              <a:lnSpc>
                <a:spcPct val="150000"/>
              </a:lnSpc>
            </a:pPr>
            <a:r>
              <a:rPr lang="en-US" sz="3200" dirty="0"/>
              <a:t>Delete Show Feature </a:t>
            </a:r>
            <a:endParaRPr lang="en-US" sz="3200" dirty="0">
              <a:cs typeface="Calibri"/>
            </a:endParaRPr>
          </a:p>
          <a:p>
            <a:pPr lvl="1">
              <a:lnSpc>
                <a:spcPct val="150000"/>
              </a:lnSpc>
            </a:pPr>
            <a:r>
              <a:rPr lang="en-US" sz="3200" dirty="0"/>
              <a:t>Generating Sample Reports</a:t>
            </a:r>
            <a:endParaRPr lang="en-US" sz="3200" dirty="0">
              <a:cs typeface="Calibri"/>
            </a:endParaRPr>
          </a:p>
          <a:p>
            <a:pPr lvl="1">
              <a:lnSpc>
                <a:spcPct val="150000"/>
              </a:lnSpc>
            </a:pPr>
            <a:r>
              <a:rPr lang="en-US" sz="3200" dirty="0"/>
              <a:t>Adding New Section Feature</a:t>
            </a:r>
            <a:endParaRPr lang="en-US" sz="3200" dirty="0">
              <a:cs typeface="Calibri"/>
            </a:endParaRPr>
          </a:p>
        </p:txBody>
      </p:sp>
      <p:sp>
        <p:nvSpPr>
          <p:cNvPr id="4" name="Slide Number Placeholder 3">
            <a:extLst>
              <a:ext uri="{FF2B5EF4-FFF2-40B4-BE49-F238E27FC236}">
                <a16:creationId xmlns:a16="http://schemas.microsoft.com/office/drawing/2014/main" id="{22DE03A6-BC22-429A-BD2B-95BD2A45D5D6}"/>
              </a:ext>
            </a:extLst>
          </p:cNvPr>
          <p:cNvSpPr>
            <a:spLocks noGrp="1"/>
          </p:cNvSpPr>
          <p:nvPr>
            <p:ph type="sldNum" sz="quarter" idx="12"/>
          </p:nvPr>
        </p:nvSpPr>
        <p:spPr/>
        <p:txBody>
          <a:bodyPr/>
          <a:lstStyle/>
          <a:p>
            <a:fld id="{E646F01A-99B6-407D-AC36-D8F996900DD0}" type="slidenum">
              <a:rPr lang="en-US" smtClean="0"/>
              <a:t>12</a:t>
            </a:fld>
            <a:endParaRPr lang="en-US"/>
          </a:p>
        </p:txBody>
      </p:sp>
      <p:sp>
        <p:nvSpPr>
          <p:cNvPr id="5" name="Text Placeholder 2">
            <a:extLst>
              <a:ext uri="{FF2B5EF4-FFF2-40B4-BE49-F238E27FC236}">
                <a16:creationId xmlns:a16="http://schemas.microsoft.com/office/drawing/2014/main" id="{C92414A6-05AD-4D97-95F0-E52EE98DD7F5}"/>
              </a:ext>
            </a:extLst>
          </p:cNvPr>
          <p:cNvSpPr txBox="1">
            <a:spLocks/>
          </p:cNvSpPr>
          <p:nvPr/>
        </p:nvSpPr>
        <p:spPr>
          <a:xfrm>
            <a:off x="810833" y="547724"/>
            <a:ext cx="10570334" cy="8835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t>Tasks Completed in GDP I</a:t>
            </a:r>
          </a:p>
          <a:p>
            <a:endParaRPr lang="en-US" sz="1000" dirty="0"/>
          </a:p>
        </p:txBody>
      </p:sp>
      <p:sp>
        <p:nvSpPr>
          <p:cNvPr id="10" name="TextBox 9">
            <a:extLst>
              <a:ext uri="{FF2B5EF4-FFF2-40B4-BE49-F238E27FC236}">
                <a16:creationId xmlns:a16="http://schemas.microsoft.com/office/drawing/2014/main" id="{00E74F4A-9589-4969-8565-5F0B5EBB5DA7}"/>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Saivarun Illendula</a:t>
            </a:r>
          </a:p>
        </p:txBody>
      </p:sp>
    </p:spTree>
    <p:extLst>
      <p:ext uri="{BB962C8B-B14F-4D97-AF65-F5344CB8AC3E}">
        <p14:creationId xmlns:p14="http://schemas.microsoft.com/office/powerpoint/2010/main" val="12393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B8B0-1CBE-41CA-81B1-B8F1619DD1A2}"/>
              </a:ext>
            </a:extLst>
          </p:cNvPr>
          <p:cNvSpPr/>
          <p:nvPr/>
        </p:nvSpPr>
        <p:spPr>
          <a:xfrm>
            <a:off x="6659591" y="2875"/>
            <a:ext cx="5529532" cy="6924135"/>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C7556C5-A1D8-454B-A961-2BB38C9ACE81}"/>
              </a:ext>
            </a:extLst>
          </p:cNvPr>
          <p:cNvSpPr/>
          <p:nvPr/>
        </p:nvSpPr>
        <p:spPr>
          <a:xfrm>
            <a:off x="2875" y="2875"/>
            <a:ext cx="6650965" cy="6924135"/>
          </a:xfrm>
          <a:prstGeom prst="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DE45-B2BA-450D-A51E-BC9696041D07}"/>
              </a:ext>
            </a:extLst>
          </p:cNvPr>
          <p:cNvSpPr>
            <a:spLocks noGrp="1"/>
          </p:cNvSpPr>
          <p:nvPr>
            <p:ph idx="1"/>
          </p:nvPr>
        </p:nvSpPr>
        <p:spPr>
          <a:xfrm>
            <a:off x="751936" y="1325217"/>
            <a:ext cx="10770704" cy="5247861"/>
          </a:xfrm>
        </p:spPr>
        <p:txBody>
          <a:bodyPr vert="horz" lIns="91440" tIns="45720" rIns="91440" bIns="45720" rtlCol="0" anchor="t">
            <a:normAutofit/>
          </a:bodyPr>
          <a:lstStyle/>
          <a:p>
            <a:pPr marL="0" indent="0">
              <a:buNone/>
            </a:pPr>
            <a:r>
              <a:rPr lang="en-US" sz="3200" b="1" dirty="0"/>
              <a:t>Admin</a:t>
            </a:r>
          </a:p>
          <a:p>
            <a:pPr lvl="1"/>
            <a:r>
              <a:rPr lang="en-US" sz="3200" dirty="0"/>
              <a:t>Edit Show Feature </a:t>
            </a:r>
          </a:p>
          <a:p>
            <a:pPr lvl="1"/>
            <a:r>
              <a:rPr lang="en-US" sz="3200" dirty="0"/>
              <a:t>Reserve Tickets Feature </a:t>
            </a:r>
          </a:p>
          <a:p>
            <a:pPr lvl="1"/>
            <a:r>
              <a:rPr lang="en-US" sz="3200" dirty="0"/>
              <a:t>Duplicate Show Feature </a:t>
            </a:r>
          </a:p>
          <a:p>
            <a:pPr lvl="1"/>
            <a:r>
              <a:rPr lang="en-US" sz="3200" dirty="0"/>
              <a:t>Multiple Dates for a Show </a:t>
            </a:r>
          </a:p>
          <a:p>
            <a:pPr lvl="1"/>
            <a:r>
              <a:rPr lang="en-US" sz="3200" dirty="0"/>
              <a:t>Custom Ticket Criteria Feature</a:t>
            </a:r>
          </a:p>
          <a:p>
            <a:pPr lvl="1"/>
            <a:r>
              <a:rPr lang="en-US" sz="3200" dirty="0"/>
              <a:t>Announcement Email Feature</a:t>
            </a:r>
          </a:p>
          <a:p>
            <a:pPr lvl="1"/>
            <a:r>
              <a:rPr lang="en-US" sz="3200" dirty="0"/>
              <a:t>Publish and Unpublish a show</a:t>
            </a:r>
          </a:p>
          <a:p>
            <a:pPr lvl="1"/>
            <a:r>
              <a:rPr lang="en-US" sz="3200" dirty="0"/>
              <a:t>Search Functionality</a:t>
            </a:r>
          </a:p>
          <a:p>
            <a:pPr lvl="1"/>
            <a:r>
              <a:rPr lang="en-US" sz="3200" dirty="0"/>
              <a:t>Edit and Delete Admin Feature</a:t>
            </a:r>
          </a:p>
          <a:p>
            <a:pPr lvl="1"/>
            <a:endParaRPr lang="en-US" sz="3200" dirty="0"/>
          </a:p>
          <a:p>
            <a:pPr lvl="1"/>
            <a:endParaRPr lang="en-US" sz="3200" dirty="0"/>
          </a:p>
          <a:p>
            <a:pPr lvl="1"/>
            <a:endParaRPr lang="en-US" sz="3200" dirty="0"/>
          </a:p>
          <a:p>
            <a:pPr lvl="1"/>
            <a:endParaRPr lang="en-US" sz="3200" dirty="0"/>
          </a:p>
          <a:p>
            <a:pPr lvl="1"/>
            <a:endParaRPr lang="en-US" sz="3200" dirty="0"/>
          </a:p>
        </p:txBody>
      </p:sp>
      <p:sp>
        <p:nvSpPr>
          <p:cNvPr id="4" name="Slide Number Placeholder 3">
            <a:extLst>
              <a:ext uri="{FF2B5EF4-FFF2-40B4-BE49-F238E27FC236}">
                <a16:creationId xmlns:a16="http://schemas.microsoft.com/office/drawing/2014/main" id="{22DE03A6-BC22-429A-BD2B-95BD2A45D5D6}"/>
              </a:ext>
            </a:extLst>
          </p:cNvPr>
          <p:cNvSpPr>
            <a:spLocks noGrp="1"/>
          </p:cNvSpPr>
          <p:nvPr>
            <p:ph type="sldNum" sz="quarter" idx="12"/>
          </p:nvPr>
        </p:nvSpPr>
        <p:spPr/>
        <p:txBody>
          <a:bodyPr/>
          <a:lstStyle/>
          <a:p>
            <a:fld id="{E646F01A-99B6-407D-AC36-D8F996900DD0}" type="slidenum">
              <a:rPr lang="en-US" smtClean="0"/>
              <a:t>13</a:t>
            </a:fld>
            <a:endParaRPr lang="en-US"/>
          </a:p>
        </p:txBody>
      </p:sp>
      <p:sp>
        <p:nvSpPr>
          <p:cNvPr id="6" name="TextBox 5">
            <a:extLst>
              <a:ext uri="{FF2B5EF4-FFF2-40B4-BE49-F238E27FC236}">
                <a16:creationId xmlns:a16="http://schemas.microsoft.com/office/drawing/2014/main" id="{27D7C2C0-F43A-4485-83D4-13282A04446C}"/>
              </a:ext>
            </a:extLst>
          </p:cNvPr>
          <p:cNvSpPr txBox="1"/>
          <p:nvPr/>
        </p:nvSpPr>
        <p:spPr>
          <a:xfrm>
            <a:off x="7127044" y="1325217"/>
            <a:ext cx="5539409" cy="2831544"/>
          </a:xfrm>
          <a:prstGeom prst="rect">
            <a:avLst/>
          </a:prstGeom>
          <a:noFill/>
        </p:spPr>
        <p:txBody>
          <a:bodyPr wrap="square" rtlCol="0" anchor="t">
            <a:spAutoFit/>
          </a:bodyPr>
          <a:lstStyle/>
          <a:p>
            <a:r>
              <a:rPr lang="en-US" sz="3200" b="1" dirty="0"/>
              <a:t>User</a:t>
            </a:r>
          </a:p>
          <a:p>
            <a:pPr marL="914400" lvl="1" indent="-457200">
              <a:buFont typeface="Arial" panose="020B0604020202020204" pitchFamily="34" charset="0"/>
              <a:buChar char="•"/>
            </a:pPr>
            <a:r>
              <a:rPr lang="en-US" sz="3200" dirty="0"/>
              <a:t>Dashboard</a:t>
            </a:r>
          </a:p>
          <a:p>
            <a:pPr marL="914400" lvl="1" indent="-457200">
              <a:buFont typeface="Arial" panose="020B0604020202020204" pitchFamily="34" charset="0"/>
              <a:buChar char="•"/>
            </a:pPr>
            <a:r>
              <a:rPr lang="en-US" sz="3200" dirty="0"/>
              <a:t>Cancel Ticket</a:t>
            </a:r>
          </a:p>
          <a:p>
            <a:pPr marL="914400" lvl="1" indent="-457200">
              <a:buFont typeface="Arial" panose="020B0604020202020204" pitchFamily="34" charset="0"/>
              <a:buChar char="•"/>
            </a:pPr>
            <a:r>
              <a:rPr lang="en-US" sz="3200" dirty="0"/>
              <a:t>Directions</a:t>
            </a:r>
          </a:p>
          <a:p>
            <a:pPr marL="914400" lvl="1" indent="-457200">
              <a:buFont typeface="Arial" panose="020B0604020202020204" pitchFamily="34" charset="0"/>
              <a:buChar char="•"/>
            </a:pPr>
            <a:r>
              <a:rPr lang="en-US" sz="3200" dirty="0"/>
              <a:t>Search Functionality</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374C2654-30CC-479B-80A9-8E8E6B411BFF}"/>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Saivarun Illendula</a:t>
            </a:r>
          </a:p>
        </p:txBody>
      </p:sp>
      <p:sp>
        <p:nvSpPr>
          <p:cNvPr id="8" name="Rectangle 7">
            <a:extLst>
              <a:ext uri="{FF2B5EF4-FFF2-40B4-BE49-F238E27FC236}">
                <a16:creationId xmlns:a16="http://schemas.microsoft.com/office/drawing/2014/main" id="{E6E31118-54A9-47D0-A882-38D767CD4CD1}"/>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1" name="Text Placeholder 2">
            <a:extLst>
              <a:ext uri="{FF2B5EF4-FFF2-40B4-BE49-F238E27FC236}">
                <a16:creationId xmlns:a16="http://schemas.microsoft.com/office/drawing/2014/main" id="{69DD7A05-2FF3-4394-91E8-9AD1AC92F91D}"/>
              </a:ext>
            </a:extLst>
          </p:cNvPr>
          <p:cNvSpPr txBox="1">
            <a:spLocks/>
          </p:cNvSpPr>
          <p:nvPr/>
        </p:nvSpPr>
        <p:spPr>
          <a:xfrm>
            <a:off x="278870" y="87648"/>
            <a:ext cx="10570334" cy="88351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t>Tasks Completed in GDP II</a:t>
            </a:r>
          </a:p>
          <a:p>
            <a:endParaRPr lang="en-US" sz="1000" dirty="0"/>
          </a:p>
        </p:txBody>
      </p:sp>
      <p:pic>
        <p:nvPicPr>
          <p:cNvPr id="12" name="Picture 12">
            <a:extLst>
              <a:ext uri="{FF2B5EF4-FFF2-40B4-BE49-F238E27FC236}">
                <a16:creationId xmlns:a16="http://schemas.microsoft.com/office/drawing/2014/main" id="{56F294AD-8EAF-4615-AD71-A53398F8EF0C}"/>
              </a:ext>
            </a:extLst>
          </p:cNvPr>
          <p:cNvPicPr>
            <a:picLocks noChangeAspect="1"/>
          </p:cNvPicPr>
          <p:nvPr/>
        </p:nvPicPr>
        <p:blipFill>
          <a:blip r:embed="rId2"/>
          <a:stretch>
            <a:fillRect/>
          </a:stretch>
        </p:blipFill>
        <p:spPr>
          <a:xfrm>
            <a:off x="60385" y="1174631"/>
            <a:ext cx="885646" cy="871268"/>
          </a:xfrm>
          <a:prstGeom prst="rect">
            <a:avLst/>
          </a:prstGeom>
        </p:spPr>
      </p:pic>
    </p:spTree>
    <p:extLst>
      <p:ext uri="{BB962C8B-B14F-4D97-AF65-F5344CB8AC3E}">
        <p14:creationId xmlns:p14="http://schemas.microsoft.com/office/powerpoint/2010/main" val="294276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40AF83-7946-46A0-BCE0-A5E94500D9B5}"/>
              </a:ext>
            </a:extLst>
          </p:cNvPr>
          <p:cNvSpPr/>
          <p:nvPr/>
        </p:nvSpPr>
        <p:spPr>
          <a:xfrm>
            <a:off x="-112144" y="2875"/>
            <a:ext cx="12430663" cy="156138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A71322A8-5942-47A3-AD28-5C3B8C59E073}"/>
              </a:ext>
            </a:extLst>
          </p:cNvPr>
          <p:cNvSpPr>
            <a:spLocks noGrp="1"/>
          </p:cNvSpPr>
          <p:nvPr>
            <p:ph type="title"/>
          </p:nvPr>
        </p:nvSpPr>
        <p:spPr>
          <a:xfrm>
            <a:off x="291860" y="178219"/>
            <a:ext cx="10515600" cy="1325563"/>
          </a:xfrm>
        </p:spPr>
        <p:txBody>
          <a:bodyPr>
            <a:normAutofit/>
          </a:bodyPr>
          <a:lstStyle/>
          <a:p>
            <a:r>
              <a:rPr lang="en-US" sz="5400" b="1" dirty="0"/>
              <a:t>Problems Faced</a:t>
            </a:r>
          </a:p>
        </p:txBody>
      </p:sp>
      <p:sp>
        <p:nvSpPr>
          <p:cNvPr id="3" name="Content Placeholder 2">
            <a:extLst>
              <a:ext uri="{FF2B5EF4-FFF2-40B4-BE49-F238E27FC236}">
                <a16:creationId xmlns:a16="http://schemas.microsoft.com/office/drawing/2014/main" id="{72E6BB6B-C87A-4935-A0C5-91C9C7BE13B8}"/>
              </a:ext>
            </a:extLst>
          </p:cNvPr>
          <p:cNvSpPr>
            <a:spLocks noGrp="1"/>
          </p:cNvSpPr>
          <p:nvPr>
            <p:ph idx="1"/>
          </p:nvPr>
        </p:nvSpPr>
        <p:spPr>
          <a:xfrm>
            <a:off x="291860" y="1696229"/>
            <a:ext cx="11737675" cy="4351338"/>
          </a:xfrm>
        </p:spPr>
        <p:txBody>
          <a:bodyPr vert="horz" lIns="91440" tIns="45720" rIns="91440" bIns="45720" rtlCol="0" anchor="t">
            <a:noAutofit/>
          </a:bodyPr>
          <a:lstStyle/>
          <a:p>
            <a:pPr>
              <a:lnSpc>
                <a:spcPct val="150000"/>
              </a:lnSpc>
            </a:pPr>
            <a:r>
              <a:rPr lang="en-US" sz="4400" dirty="0"/>
              <a:t>Generating a Map for the User</a:t>
            </a:r>
            <a:endParaRPr lang="en-US" sz="4400" dirty="0">
              <a:cs typeface="Calibri"/>
            </a:endParaRPr>
          </a:p>
          <a:p>
            <a:pPr>
              <a:lnSpc>
                <a:spcPct val="150000"/>
              </a:lnSpc>
            </a:pPr>
            <a:r>
              <a:rPr lang="en-US" sz="4400" dirty="0"/>
              <a:t>Handling multiple dates for a show</a:t>
            </a:r>
            <a:endParaRPr lang="en-US" sz="4400" dirty="0">
              <a:cs typeface="Calibri"/>
            </a:endParaRPr>
          </a:p>
          <a:p>
            <a:pPr>
              <a:lnSpc>
                <a:spcPct val="150000"/>
              </a:lnSpc>
            </a:pPr>
            <a:r>
              <a:rPr lang="en-US" sz="4400" dirty="0"/>
              <a:t>Duplicating a show</a:t>
            </a:r>
            <a:endParaRPr lang="en-US" sz="4400" dirty="0">
              <a:cs typeface="Calibri"/>
            </a:endParaRPr>
          </a:p>
          <a:p>
            <a:pPr>
              <a:lnSpc>
                <a:spcPct val="150000"/>
              </a:lnSpc>
            </a:pPr>
            <a:r>
              <a:rPr lang="en-US" sz="4400" dirty="0"/>
              <a:t>Handling Images on Backend instead of Database </a:t>
            </a:r>
            <a:endParaRPr lang="en-US" sz="4400" dirty="0">
              <a:cs typeface="Calibri"/>
            </a:endParaRPr>
          </a:p>
          <a:p>
            <a:pPr marL="0" indent="0">
              <a:lnSpc>
                <a:spcPct val="150000"/>
              </a:lnSpc>
              <a:buNone/>
            </a:pPr>
            <a:endParaRPr lang="en-US" sz="4000" dirty="0"/>
          </a:p>
          <a:p>
            <a:endParaRPr lang="en-US" sz="3200" dirty="0"/>
          </a:p>
          <a:p>
            <a:endParaRPr lang="en-US" sz="3200" dirty="0"/>
          </a:p>
        </p:txBody>
      </p:sp>
      <p:sp>
        <p:nvSpPr>
          <p:cNvPr id="4" name="Slide Number Placeholder 3">
            <a:extLst>
              <a:ext uri="{FF2B5EF4-FFF2-40B4-BE49-F238E27FC236}">
                <a16:creationId xmlns:a16="http://schemas.microsoft.com/office/drawing/2014/main" id="{D22B3740-C945-4C0A-8E00-FD7835E5AA7A}"/>
              </a:ext>
            </a:extLst>
          </p:cNvPr>
          <p:cNvSpPr>
            <a:spLocks noGrp="1"/>
          </p:cNvSpPr>
          <p:nvPr>
            <p:ph type="sldNum" sz="quarter" idx="12"/>
          </p:nvPr>
        </p:nvSpPr>
        <p:spPr/>
        <p:txBody>
          <a:bodyPr/>
          <a:lstStyle/>
          <a:p>
            <a:fld id="{E646F01A-99B6-407D-AC36-D8F996900DD0}" type="slidenum">
              <a:rPr lang="en-US" smtClean="0"/>
              <a:t>14</a:t>
            </a:fld>
            <a:endParaRPr lang="en-US"/>
          </a:p>
        </p:txBody>
      </p:sp>
    </p:spTree>
    <p:extLst>
      <p:ext uri="{BB962C8B-B14F-4D97-AF65-F5344CB8AC3E}">
        <p14:creationId xmlns:p14="http://schemas.microsoft.com/office/powerpoint/2010/main" val="267082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A829A8-1F19-4AC1-8EC6-2B17818BAB81}"/>
              </a:ext>
            </a:extLst>
          </p:cNvPr>
          <p:cNvSpPr>
            <a:spLocks noGrp="1"/>
          </p:cNvSpPr>
          <p:nvPr>
            <p:ph type="sldNum" sz="quarter" idx="12"/>
          </p:nvPr>
        </p:nvSpPr>
        <p:spPr/>
        <p:txBody>
          <a:bodyPr/>
          <a:lstStyle/>
          <a:p>
            <a:fld id="{E646F01A-99B6-407D-AC36-D8F996900DD0}" type="slidenum">
              <a:rPr lang="en-US" sz="2000" smtClean="0"/>
              <a:t>15</a:t>
            </a:fld>
            <a:endParaRPr lang="en-US" sz="2000" dirty="0"/>
          </a:p>
        </p:txBody>
      </p:sp>
      <p:pic>
        <p:nvPicPr>
          <p:cNvPr id="11" name="Picture 11" descr="A picture containing photo&#10;&#10;Description generated with high confidence">
            <a:extLst>
              <a:ext uri="{FF2B5EF4-FFF2-40B4-BE49-F238E27FC236}">
                <a16:creationId xmlns:a16="http://schemas.microsoft.com/office/drawing/2014/main" id="{CC9D2FAB-D5D1-4BD7-A3A3-1D34CC837E06}"/>
              </a:ext>
            </a:extLst>
          </p:cNvPr>
          <p:cNvPicPr>
            <a:picLocks noChangeAspect="1"/>
          </p:cNvPicPr>
          <p:nvPr/>
        </p:nvPicPr>
        <p:blipFill>
          <a:blip r:embed="rId2"/>
          <a:stretch>
            <a:fillRect/>
          </a:stretch>
        </p:blipFill>
        <p:spPr>
          <a:xfrm>
            <a:off x="684361" y="1644458"/>
            <a:ext cx="10938294" cy="2922101"/>
          </a:xfrm>
          <a:prstGeom prst="rect">
            <a:avLst/>
          </a:prstGeom>
        </p:spPr>
      </p:pic>
      <p:sp>
        <p:nvSpPr>
          <p:cNvPr id="5" name="TextBox 4">
            <a:extLst>
              <a:ext uri="{FF2B5EF4-FFF2-40B4-BE49-F238E27FC236}">
                <a16:creationId xmlns:a16="http://schemas.microsoft.com/office/drawing/2014/main" id="{2631F5BA-BCF1-4572-9073-4CCA66EDBBAB}"/>
              </a:ext>
            </a:extLst>
          </p:cNvPr>
          <p:cNvSpPr txBox="1"/>
          <p:nvPr/>
        </p:nvSpPr>
        <p:spPr>
          <a:xfrm>
            <a:off x="381000" y="5723337"/>
            <a:ext cx="3409337" cy="923330"/>
          </a:xfrm>
          <a:prstGeom prst="rect">
            <a:avLst/>
          </a:prstGeom>
          <a:noFill/>
        </p:spPr>
        <p:txBody>
          <a:bodyPr wrap="square" rtlCol="0" anchor="t">
            <a:spAutoFit/>
          </a:bodyPr>
          <a:lstStyle/>
          <a:p>
            <a:pPr algn="ctr"/>
            <a:r>
              <a:rPr lang="en-US" dirty="0" err="1">
                <a:cs typeface="Calibri"/>
              </a:rPr>
              <a:t>Ashwith</a:t>
            </a:r>
            <a:r>
              <a:rPr lang="en-US" dirty="0">
                <a:cs typeface="Calibri"/>
              </a:rPr>
              <a:t> Gundu</a:t>
            </a:r>
            <a:endParaRPr lang="en-US" dirty="0"/>
          </a:p>
          <a:p>
            <a:pPr algn="ctr"/>
            <a:r>
              <a:rPr lang="en-US" dirty="0">
                <a:cs typeface="Calibri"/>
              </a:rPr>
              <a:t>Rahul Reddy </a:t>
            </a:r>
            <a:r>
              <a:rPr lang="en-US" dirty="0" err="1">
                <a:cs typeface="Calibri"/>
              </a:rPr>
              <a:t>Lankala</a:t>
            </a:r>
          </a:p>
          <a:p>
            <a:pPr algn="ctr"/>
            <a:r>
              <a:rPr lang="en-US" dirty="0">
                <a:cs typeface="Calibri"/>
              </a:rPr>
              <a:t>Santhosh </a:t>
            </a:r>
            <a:r>
              <a:rPr lang="en-US" dirty="0" err="1">
                <a:cs typeface="Calibri"/>
              </a:rPr>
              <a:t>Bonala</a:t>
            </a:r>
            <a:endParaRPr lang="en-US" dirty="0">
              <a:cs typeface="Calibri"/>
            </a:endParaRPr>
          </a:p>
        </p:txBody>
      </p:sp>
    </p:spTree>
    <p:extLst>
      <p:ext uri="{BB962C8B-B14F-4D97-AF65-F5344CB8AC3E}">
        <p14:creationId xmlns:p14="http://schemas.microsoft.com/office/powerpoint/2010/main" val="219988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F1739C-0CCB-4A56-9BA3-32A75D629EBB}"/>
              </a:ext>
            </a:extLst>
          </p:cNvPr>
          <p:cNvSpPr>
            <a:spLocks noGrp="1"/>
          </p:cNvSpPr>
          <p:nvPr>
            <p:ph type="sldNum" sz="quarter" idx="12"/>
          </p:nvPr>
        </p:nvSpPr>
        <p:spPr/>
        <p:txBody>
          <a:bodyPr/>
          <a:lstStyle/>
          <a:p>
            <a:fld id="{E646F01A-99B6-407D-AC36-D8F996900DD0}" type="slidenum">
              <a:rPr lang="en-US" smtClean="0"/>
              <a:t>16</a:t>
            </a:fld>
            <a:endParaRPr lang="en-US"/>
          </a:p>
        </p:txBody>
      </p:sp>
      <p:pic>
        <p:nvPicPr>
          <p:cNvPr id="7" name="Picture 7" descr="A close up of a mans face&#10;&#10;Description generated with high confidence">
            <a:extLst>
              <a:ext uri="{FF2B5EF4-FFF2-40B4-BE49-F238E27FC236}">
                <a16:creationId xmlns:a16="http://schemas.microsoft.com/office/drawing/2014/main" id="{F0A58B86-8403-45BC-9165-3AAB3189218D}"/>
              </a:ext>
            </a:extLst>
          </p:cNvPr>
          <p:cNvPicPr>
            <a:picLocks noChangeAspect="1"/>
          </p:cNvPicPr>
          <p:nvPr/>
        </p:nvPicPr>
        <p:blipFill>
          <a:blip r:embed="rId3"/>
          <a:stretch>
            <a:fillRect/>
          </a:stretch>
        </p:blipFill>
        <p:spPr>
          <a:xfrm>
            <a:off x="-48883" y="1091048"/>
            <a:ext cx="12261010" cy="5955490"/>
          </a:xfrm>
          <a:prstGeom prst="rect">
            <a:avLst/>
          </a:prstGeom>
        </p:spPr>
      </p:pic>
      <p:sp>
        <p:nvSpPr>
          <p:cNvPr id="10" name="Rectangle 9">
            <a:extLst>
              <a:ext uri="{FF2B5EF4-FFF2-40B4-BE49-F238E27FC236}">
                <a16:creationId xmlns:a16="http://schemas.microsoft.com/office/drawing/2014/main" id="{CFF67578-6BC9-40EE-A626-F577CAA58685}"/>
              </a:ext>
            </a:extLst>
          </p:cNvPr>
          <p:cNvSpPr/>
          <p:nvPr/>
        </p:nvSpPr>
        <p:spPr>
          <a:xfrm>
            <a:off x="-112144" y="2875"/>
            <a:ext cx="12430663" cy="11444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2" name="Text Placeholder 2">
            <a:extLst>
              <a:ext uri="{FF2B5EF4-FFF2-40B4-BE49-F238E27FC236}">
                <a16:creationId xmlns:a16="http://schemas.microsoft.com/office/drawing/2014/main" id="{5B5034A3-F152-49C0-9DC9-2C83AC8A8894}"/>
              </a:ext>
            </a:extLst>
          </p:cNvPr>
          <p:cNvSpPr txBox="1">
            <a:spLocks/>
          </p:cNvSpPr>
          <p:nvPr/>
        </p:nvSpPr>
        <p:spPr>
          <a:xfrm>
            <a:off x="307200" y="100279"/>
            <a:ext cx="9722195" cy="76398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4400" b="1" dirty="0">
                <a:cs typeface="Calibri"/>
              </a:rPr>
              <a:t>Future tasks to be accomplished</a:t>
            </a:r>
          </a:p>
        </p:txBody>
      </p:sp>
      <p:sp>
        <p:nvSpPr>
          <p:cNvPr id="19" name="TextBox 18">
            <a:extLst>
              <a:ext uri="{FF2B5EF4-FFF2-40B4-BE49-F238E27FC236}">
                <a16:creationId xmlns:a16="http://schemas.microsoft.com/office/drawing/2014/main" id="{9901B499-F4B6-49DA-A967-FF4A7C9DB875}"/>
              </a:ext>
            </a:extLst>
          </p:cNvPr>
          <p:cNvSpPr txBox="1"/>
          <p:nvPr/>
        </p:nvSpPr>
        <p:spPr>
          <a:xfrm>
            <a:off x="51759" y="1209137"/>
            <a:ext cx="413780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Reminder Emails</a:t>
            </a:r>
            <a:r>
              <a:rPr lang="en-US" sz="2400">
                <a:cs typeface="Calibri"/>
              </a:rPr>
              <a:t> to Audience</a:t>
            </a:r>
            <a:endParaRPr lang="en-US" sz="2400"/>
          </a:p>
        </p:txBody>
      </p:sp>
      <p:sp>
        <p:nvSpPr>
          <p:cNvPr id="20" name="TextBox 19">
            <a:extLst>
              <a:ext uri="{FF2B5EF4-FFF2-40B4-BE49-F238E27FC236}">
                <a16:creationId xmlns:a16="http://schemas.microsoft.com/office/drawing/2014/main" id="{AEDA452F-886B-4779-8963-1C4F0441FE65}"/>
              </a:ext>
            </a:extLst>
          </p:cNvPr>
          <p:cNvSpPr txBox="1"/>
          <p:nvPr/>
        </p:nvSpPr>
        <p:spPr>
          <a:xfrm>
            <a:off x="4508739" y="1209136"/>
            <a:ext cx="336142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User show reservation</a:t>
            </a:r>
          </a:p>
        </p:txBody>
      </p:sp>
      <p:sp>
        <p:nvSpPr>
          <p:cNvPr id="21" name="TextBox 20">
            <a:extLst>
              <a:ext uri="{FF2B5EF4-FFF2-40B4-BE49-F238E27FC236}">
                <a16:creationId xmlns:a16="http://schemas.microsoft.com/office/drawing/2014/main" id="{2DCFC1A9-E157-44B3-B952-4790542E5D45}"/>
              </a:ext>
            </a:extLst>
          </p:cNvPr>
          <p:cNvSpPr txBox="1"/>
          <p:nvPr/>
        </p:nvSpPr>
        <p:spPr>
          <a:xfrm>
            <a:off x="511834" y="3135702"/>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Cancel Ticket Feature for Admin</a:t>
            </a:r>
          </a:p>
          <a:p>
            <a:pPr algn="ctr"/>
            <a:endParaRPr lang="en-US" sz="2400" dirty="0">
              <a:cs typeface="Calibri"/>
            </a:endParaRPr>
          </a:p>
        </p:txBody>
      </p:sp>
      <p:sp>
        <p:nvSpPr>
          <p:cNvPr id="22" name="TextBox 21">
            <a:extLst>
              <a:ext uri="{FF2B5EF4-FFF2-40B4-BE49-F238E27FC236}">
                <a16:creationId xmlns:a16="http://schemas.microsoft.com/office/drawing/2014/main" id="{7E45F611-21F3-4B5B-B99C-45599410CCED}"/>
              </a:ext>
            </a:extLst>
          </p:cNvPr>
          <p:cNvSpPr txBox="1"/>
          <p:nvPr/>
        </p:nvSpPr>
        <p:spPr>
          <a:xfrm>
            <a:off x="3948022" y="3164456"/>
            <a:ext cx="441097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Confirmation Emails</a:t>
            </a:r>
            <a:r>
              <a:rPr lang="en-US" sz="2400" dirty="0">
                <a:cs typeface="Calibri"/>
              </a:rPr>
              <a:t> </a:t>
            </a:r>
            <a:r>
              <a:rPr lang="en-US" sz="2400">
                <a:cs typeface="Calibri"/>
              </a:rPr>
              <a:t>to Audience</a:t>
            </a:r>
            <a:endParaRPr lang="en-US" sz="2400"/>
          </a:p>
        </p:txBody>
      </p:sp>
      <p:sp>
        <p:nvSpPr>
          <p:cNvPr id="23" name="TextBox 22">
            <a:extLst>
              <a:ext uri="{FF2B5EF4-FFF2-40B4-BE49-F238E27FC236}">
                <a16:creationId xmlns:a16="http://schemas.microsoft.com/office/drawing/2014/main" id="{B18CF8FE-1853-4C6F-9060-8A5E357FE9BE}"/>
              </a:ext>
            </a:extLst>
          </p:cNvPr>
          <p:cNvSpPr txBox="1"/>
          <p:nvPr/>
        </p:nvSpPr>
        <p:spPr>
          <a:xfrm>
            <a:off x="8131834" y="1209137"/>
            <a:ext cx="423844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Report Generation for Admin </a:t>
            </a:r>
          </a:p>
          <a:p>
            <a:pPr algn="ctr"/>
            <a:endParaRPr lang="en-US" sz="2400" dirty="0">
              <a:cs typeface="Calibri"/>
            </a:endParaRPr>
          </a:p>
        </p:txBody>
      </p:sp>
      <p:sp>
        <p:nvSpPr>
          <p:cNvPr id="24" name="TextBox 23">
            <a:extLst>
              <a:ext uri="{FF2B5EF4-FFF2-40B4-BE49-F238E27FC236}">
                <a16:creationId xmlns:a16="http://schemas.microsoft.com/office/drawing/2014/main" id="{2A75D328-A130-420E-BAC9-02984E35381D}"/>
              </a:ext>
            </a:extLst>
          </p:cNvPr>
          <p:cNvSpPr txBox="1"/>
          <p:nvPr/>
        </p:nvSpPr>
        <p:spPr>
          <a:xfrm>
            <a:off x="9008852" y="3768305"/>
            <a:ext cx="2743200"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Deployment </a:t>
            </a:r>
          </a:p>
          <a:p>
            <a:pPr algn="ctr"/>
            <a:endParaRPr lang="en-US" sz="2800" dirty="0">
              <a:cs typeface="Calibri"/>
            </a:endParaRPr>
          </a:p>
        </p:txBody>
      </p:sp>
      <p:sp>
        <p:nvSpPr>
          <p:cNvPr id="25" name="TextBox 24">
            <a:extLst>
              <a:ext uri="{FF2B5EF4-FFF2-40B4-BE49-F238E27FC236}">
                <a16:creationId xmlns:a16="http://schemas.microsoft.com/office/drawing/2014/main" id="{1E889200-3918-48C6-9065-4A3BA069F020}"/>
              </a:ext>
            </a:extLst>
          </p:cNvPr>
          <p:cNvSpPr txBox="1"/>
          <p:nvPr/>
        </p:nvSpPr>
        <p:spPr>
          <a:xfrm>
            <a:off x="4408097" y="5738003"/>
            <a:ext cx="515859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Create User and Developer manual</a:t>
            </a:r>
          </a:p>
          <a:p>
            <a:pPr algn="ctr"/>
            <a:endParaRPr lang="en-US" sz="2400" dirty="0">
              <a:cs typeface="Calibri"/>
            </a:endParaRPr>
          </a:p>
          <a:p>
            <a:pPr algn="ctr"/>
            <a:endParaRPr lang="en-US" sz="2400" dirty="0">
              <a:cs typeface="Calibri"/>
            </a:endParaRPr>
          </a:p>
        </p:txBody>
      </p:sp>
      <p:pic>
        <p:nvPicPr>
          <p:cNvPr id="28" name="Picture 28" descr="A close up of a logo&#10;&#10;Description generated with high confidence">
            <a:extLst>
              <a:ext uri="{FF2B5EF4-FFF2-40B4-BE49-F238E27FC236}">
                <a16:creationId xmlns:a16="http://schemas.microsoft.com/office/drawing/2014/main" id="{82ADD9FE-6E92-4711-8B12-BC4FB013A14E}"/>
              </a:ext>
            </a:extLst>
          </p:cNvPr>
          <p:cNvPicPr>
            <a:picLocks noChangeAspect="1"/>
          </p:cNvPicPr>
          <p:nvPr/>
        </p:nvPicPr>
        <p:blipFill>
          <a:blip r:embed="rId4"/>
          <a:stretch>
            <a:fillRect/>
          </a:stretch>
        </p:blipFill>
        <p:spPr>
          <a:xfrm>
            <a:off x="1316966" y="3883324"/>
            <a:ext cx="1147314" cy="1118560"/>
          </a:xfrm>
          <a:prstGeom prst="rect">
            <a:avLst/>
          </a:prstGeom>
        </p:spPr>
      </p:pic>
      <p:pic>
        <p:nvPicPr>
          <p:cNvPr id="30" name="Picture 30" descr="A close up of a logo&#10;&#10;Description generated with very high confidence">
            <a:extLst>
              <a:ext uri="{FF2B5EF4-FFF2-40B4-BE49-F238E27FC236}">
                <a16:creationId xmlns:a16="http://schemas.microsoft.com/office/drawing/2014/main" id="{D4BC07CA-DD95-4926-A2B8-809F89719F90}"/>
              </a:ext>
            </a:extLst>
          </p:cNvPr>
          <p:cNvPicPr>
            <a:picLocks noChangeAspect="1"/>
          </p:cNvPicPr>
          <p:nvPr/>
        </p:nvPicPr>
        <p:blipFill>
          <a:blip r:embed="rId5"/>
          <a:stretch>
            <a:fillRect/>
          </a:stretch>
        </p:blipFill>
        <p:spPr>
          <a:xfrm>
            <a:off x="5558287" y="3552645"/>
            <a:ext cx="1305464" cy="1247955"/>
          </a:xfrm>
          <a:prstGeom prst="rect">
            <a:avLst/>
          </a:prstGeom>
        </p:spPr>
      </p:pic>
      <p:pic>
        <p:nvPicPr>
          <p:cNvPr id="32" name="Picture 32" descr="A close up of a sign&#10;&#10;Description generated with high confidence">
            <a:extLst>
              <a:ext uri="{FF2B5EF4-FFF2-40B4-BE49-F238E27FC236}">
                <a16:creationId xmlns:a16="http://schemas.microsoft.com/office/drawing/2014/main" id="{67F3B26E-378A-464B-B503-5577308A152E}"/>
              </a:ext>
            </a:extLst>
          </p:cNvPr>
          <p:cNvPicPr>
            <a:picLocks noChangeAspect="1"/>
          </p:cNvPicPr>
          <p:nvPr/>
        </p:nvPicPr>
        <p:blipFill>
          <a:blip r:embed="rId6"/>
          <a:stretch>
            <a:fillRect/>
          </a:stretch>
        </p:blipFill>
        <p:spPr>
          <a:xfrm>
            <a:off x="5515155" y="1712343"/>
            <a:ext cx="1190445" cy="1132937"/>
          </a:xfrm>
          <a:prstGeom prst="rect">
            <a:avLst/>
          </a:prstGeom>
        </p:spPr>
      </p:pic>
      <p:pic>
        <p:nvPicPr>
          <p:cNvPr id="34" name="Picture 34">
            <a:extLst>
              <a:ext uri="{FF2B5EF4-FFF2-40B4-BE49-F238E27FC236}">
                <a16:creationId xmlns:a16="http://schemas.microsoft.com/office/drawing/2014/main" id="{23162AF9-7FBA-47FF-9AD6-8A298B75CC75}"/>
              </a:ext>
            </a:extLst>
          </p:cNvPr>
          <p:cNvPicPr>
            <a:picLocks noChangeAspect="1"/>
          </p:cNvPicPr>
          <p:nvPr/>
        </p:nvPicPr>
        <p:blipFill>
          <a:blip r:embed="rId7"/>
          <a:stretch>
            <a:fillRect/>
          </a:stretch>
        </p:blipFill>
        <p:spPr>
          <a:xfrm>
            <a:off x="1475118" y="2086154"/>
            <a:ext cx="831011" cy="759126"/>
          </a:xfrm>
          <a:prstGeom prst="rect">
            <a:avLst/>
          </a:prstGeom>
        </p:spPr>
      </p:pic>
      <p:pic>
        <p:nvPicPr>
          <p:cNvPr id="36" name="Picture 36" descr="A close up of a sign&#10;&#10;Description generated with very high confidence">
            <a:extLst>
              <a:ext uri="{FF2B5EF4-FFF2-40B4-BE49-F238E27FC236}">
                <a16:creationId xmlns:a16="http://schemas.microsoft.com/office/drawing/2014/main" id="{3EC144AF-C073-41A2-9304-CE429882A580}"/>
              </a:ext>
            </a:extLst>
          </p:cNvPr>
          <p:cNvPicPr>
            <a:picLocks noChangeAspect="1"/>
          </p:cNvPicPr>
          <p:nvPr/>
        </p:nvPicPr>
        <p:blipFill>
          <a:blip r:embed="rId8"/>
          <a:stretch>
            <a:fillRect/>
          </a:stretch>
        </p:blipFill>
        <p:spPr>
          <a:xfrm>
            <a:off x="9929004" y="1771118"/>
            <a:ext cx="902898" cy="857235"/>
          </a:xfrm>
          <a:prstGeom prst="rect">
            <a:avLst/>
          </a:prstGeom>
        </p:spPr>
      </p:pic>
      <p:pic>
        <p:nvPicPr>
          <p:cNvPr id="38" name="Picture 38" descr="A circuit board&#10;&#10;Description generated with high confidence">
            <a:extLst>
              <a:ext uri="{FF2B5EF4-FFF2-40B4-BE49-F238E27FC236}">
                <a16:creationId xmlns:a16="http://schemas.microsoft.com/office/drawing/2014/main" id="{61003B64-0C7E-4854-935C-09B00574AFD1}"/>
              </a:ext>
            </a:extLst>
          </p:cNvPr>
          <p:cNvPicPr>
            <a:picLocks noChangeAspect="1"/>
          </p:cNvPicPr>
          <p:nvPr/>
        </p:nvPicPr>
        <p:blipFill>
          <a:blip r:embed="rId9"/>
          <a:stretch>
            <a:fillRect/>
          </a:stretch>
        </p:blipFill>
        <p:spPr>
          <a:xfrm>
            <a:off x="2754703" y="5241898"/>
            <a:ext cx="1765539" cy="1564429"/>
          </a:xfrm>
          <a:prstGeom prst="rect">
            <a:avLst/>
          </a:prstGeom>
        </p:spPr>
      </p:pic>
      <p:sp>
        <p:nvSpPr>
          <p:cNvPr id="41" name="TextBox 40">
            <a:extLst>
              <a:ext uri="{FF2B5EF4-FFF2-40B4-BE49-F238E27FC236}">
                <a16:creationId xmlns:a16="http://schemas.microsoft.com/office/drawing/2014/main" id="{4ABF5208-4B3D-4FBD-97EC-6D37238AE48C}"/>
              </a:ext>
            </a:extLst>
          </p:cNvPr>
          <p:cNvSpPr txBox="1"/>
          <p:nvPr/>
        </p:nvSpPr>
        <p:spPr>
          <a:xfrm>
            <a:off x="-278923" y="65287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Ashwith</a:t>
            </a:r>
            <a:r>
              <a:rPr lang="en-US" dirty="0">
                <a:cs typeface="Calibri"/>
              </a:rPr>
              <a:t> Gundu</a:t>
            </a:r>
          </a:p>
        </p:txBody>
      </p:sp>
    </p:spTree>
    <p:extLst>
      <p:ext uri="{BB962C8B-B14F-4D97-AF65-F5344CB8AC3E}">
        <p14:creationId xmlns:p14="http://schemas.microsoft.com/office/powerpoint/2010/main" val="18533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CCF-54D6-4106-8560-09B581200117}"/>
              </a:ext>
            </a:extLst>
          </p:cNvPr>
          <p:cNvSpPr>
            <a:spLocks noGrp="1"/>
          </p:cNvSpPr>
          <p:nvPr>
            <p:ph type="title"/>
          </p:nvPr>
        </p:nvSpPr>
        <p:spPr>
          <a:xfrm>
            <a:off x="838200" y="2379455"/>
            <a:ext cx="10515600" cy="1945802"/>
          </a:xfrm>
        </p:spPr>
        <p:txBody>
          <a:bodyPr>
            <a:normAutofit/>
          </a:bodyPr>
          <a:lstStyle/>
          <a:p>
            <a:pPr algn="ctr"/>
            <a:r>
              <a:rPr lang="en-US" sz="8000" b="1" dirty="0"/>
              <a:t>THANK YOU</a:t>
            </a:r>
          </a:p>
        </p:txBody>
      </p:sp>
      <p:sp>
        <p:nvSpPr>
          <p:cNvPr id="3" name="Slide Number Placeholder 2">
            <a:extLst>
              <a:ext uri="{FF2B5EF4-FFF2-40B4-BE49-F238E27FC236}">
                <a16:creationId xmlns:a16="http://schemas.microsoft.com/office/drawing/2014/main" id="{B4B4F77B-E7C2-43CC-B207-2B3CA5E9C13F}"/>
              </a:ext>
            </a:extLst>
          </p:cNvPr>
          <p:cNvSpPr>
            <a:spLocks noGrp="1"/>
          </p:cNvSpPr>
          <p:nvPr>
            <p:ph type="sldNum" sz="quarter" idx="12"/>
          </p:nvPr>
        </p:nvSpPr>
        <p:spPr/>
        <p:txBody>
          <a:bodyPr/>
          <a:lstStyle/>
          <a:p>
            <a:fld id="{E646F01A-99B6-407D-AC36-D8F996900DD0}" type="slidenum">
              <a:rPr lang="en-US" sz="2000" smtClean="0"/>
              <a:t>17</a:t>
            </a:fld>
            <a:endParaRPr lang="en-US" sz="2000" dirty="0"/>
          </a:p>
        </p:txBody>
      </p:sp>
    </p:spTree>
    <p:extLst>
      <p:ext uri="{BB962C8B-B14F-4D97-AF65-F5344CB8AC3E}">
        <p14:creationId xmlns:p14="http://schemas.microsoft.com/office/powerpoint/2010/main" val="7484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1E71-1264-47DC-AA05-14E52AA609EA}"/>
              </a:ext>
            </a:extLst>
          </p:cNvPr>
          <p:cNvSpPr>
            <a:spLocks noGrp="1"/>
          </p:cNvSpPr>
          <p:nvPr>
            <p:ph type="title"/>
          </p:nvPr>
        </p:nvSpPr>
        <p:spPr/>
        <p:txBody>
          <a:bodyPr/>
          <a:lstStyle/>
          <a:p>
            <a:r>
              <a:rPr lang="en-US" b="1" dirty="0">
                <a:cs typeface="Calibri Light"/>
              </a:rPr>
              <a:t>Outline</a:t>
            </a:r>
            <a:endParaRPr lang="en-US" b="1" dirty="0"/>
          </a:p>
        </p:txBody>
      </p:sp>
      <p:sp>
        <p:nvSpPr>
          <p:cNvPr id="3" name="Content Placeholder 2">
            <a:extLst>
              <a:ext uri="{FF2B5EF4-FFF2-40B4-BE49-F238E27FC236}">
                <a16:creationId xmlns:a16="http://schemas.microsoft.com/office/drawing/2014/main" id="{990CF573-3B50-49C2-B060-15386A503305}"/>
              </a:ext>
            </a:extLst>
          </p:cNvPr>
          <p:cNvSpPr>
            <a:spLocks noGrp="1"/>
          </p:cNvSpPr>
          <p:nvPr>
            <p:ph idx="1"/>
          </p:nvPr>
        </p:nvSpPr>
        <p:spPr>
          <a:xfrm>
            <a:off x="838200" y="1545405"/>
            <a:ext cx="10515600" cy="4811149"/>
          </a:xfrm>
        </p:spPr>
        <p:txBody>
          <a:bodyPr vert="horz" lIns="91440" tIns="45720" rIns="91440" bIns="45720" rtlCol="0" anchor="t">
            <a:noAutofit/>
          </a:bodyPr>
          <a:lstStyle/>
          <a:p>
            <a:pPr>
              <a:lnSpc>
                <a:spcPct val="100000"/>
              </a:lnSpc>
            </a:pPr>
            <a:r>
              <a:rPr lang="en-US" sz="3600" dirty="0">
                <a:cs typeface="Calibri"/>
              </a:rPr>
              <a:t>Problem Statement</a:t>
            </a:r>
          </a:p>
          <a:p>
            <a:pPr>
              <a:lnSpc>
                <a:spcPct val="100000"/>
              </a:lnSpc>
            </a:pPr>
            <a:r>
              <a:rPr lang="en-US" sz="3600" dirty="0">
                <a:cs typeface="Calibri"/>
              </a:rPr>
              <a:t>Proposed Solution</a:t>
            </a:r>
          </a:p>
          <a:p>
            <a:pPr>
              <a:lnSpc>
                <a:spcPct val="100000"/>
              </a:lnSpc>
            </a:pPr>
            <a:r>
              <a:rPr lang="en-US" sz="3600" dirty="0">
                <a:cs typeface="Calibri"/>
              </a:rPr>
              <a:t>Project Requirements</a:t>
            </a:r>
          </a:p>
          <a:p>
            <a:pPr>
              <a:lnSpc>
                <a:spcPct val="100000"/>
              </a:lnSpc>
            </a:pPr>
            <a:r>
              <a:rPr lang="en-US" sz="3600" dirty="0">
                <a:cs typeface="Calibri"/>
              </a:rPr>
              <a:t>Tools and Technologies</a:t>
            </a:r>
          </a:p>
          <a:p>
            <a:pPr>
              <a:lnSpc>
                <a:spcPct val="100000"/>
              </a:lnSpc>
            </a:pPr>
            <a:r>
              <a:rPr lang="en-US" sz="3600" dirty="0">
                <a:cs typeface="Calibri"/>
              </a:rPr>
              <a:t>Demonstration</a:t>
            </a:r>
          </a:p>
          <a:p>
            <a:pPr>
              <a:lnSpc>
                <a:spcPct val="100000"/>
              </a:lnSpc>
            </a:pPr>
            <a:r>
              <a:rPr lang="en-US" sz="3600" dirty="0">
                <a:cs typeface="Calibri"/>
              </a:rPr>
              <a:t>Future Tasks to be accomplished</a:t>
            </a:r>
          </a:p>
        </p:txBody>
      </p:sp>
      <p:sp>
        <p:nvSpPr>
          <p:cNvPr id="5" name="Slide Number Placeholder 4">
            <a:extLst>
              <a:ext uri="{FF2B5EF4-FFF2-40B4-BE49-F238E27FC236}">
                <a16:creationId xmlns:a16="http://schemas.microsoft.com/office/drawing/2014/main" id="{4C2F9FEB-F4E3-4F41-8B54-F6EB9E76C450}"/>
              </a:ext>
            </a:extLst>
          </p:cNvPr>
          <p:cNvSpPr>
            <a:spLocks noGrp="1"/>
          </p:cNvSpPr>
          <p:nvPr>
            <p:ph type="sldNum" sz="quarter" idx="12"/>
          </p:nvPr>
        </p:nvSpPr>
        <p:spPr/>
        <p:txBody>
          <a:bodyPr/>
          <a:lstStyle/>
          <a:p>
            <a:fld id="{E646F01A-99B6-407D-AC36-D8F996900DD0}" type="slidenum">
              <a:rPr lang="en-US" sz="2000" smtClean="0"/>
              <a:t>2</a:t>
            </a:fld>
            <a:endParaRPr lang="en-US" sz="2000" dirty="0"/>
          </a:p>
        </p:txBody>
      </p:sp>
      <p:sp>
        <p:nvSpPr>
          <p:cNvPr id="6" name="TextBox 5">
            <a:extLst>
              <a:ext uri="{FF2B5EF4-FFF2-40B4-BE49-F238E27FC236}">
                <a16:creationId xmlns:a16="http://schemas.microsoft.com/office/drawing/2014/main" id="{AE14C564-A53E-4950-845E-C8D7C89F19DC}"/>
              </a:ext>
            </a:extLst>
          </p:cNvPr>
          <p:cNvSpPr txBox="1"/>
          <p:nvPr/>
        </p:nvSpPr>
        <p:spPr>
          <a:xfrm>
            <a:off x="381000" y="6370320"/>
            <a:ext cx="3409337" cy="365760"/>
          </a:xfrm>
          <a:prstGeom prst="rect">
            <a:avLst/>
          </a:prstGeom>
          <a:noFill/>
        </p:spPr>
        <p:txBody>
          <a:bodyPr wrap="square" rtlCol="0">
            <a:spAutoFit/>
          </a:bodyPr>
          <a:lstStyle/>
          <a:p>
            <a:pPr algn="ctr"/>
            <a:r>
              <a:rPr lang="en-US" err="1">
                <a:cs typeface="Calibri"/>
              </a:rPr>
              <a:t>Supraja</a:t>
            </a:r>
            <a:r>
              <a:rPr lang="en-US">
                <a:cs typeface="Calibri"/>
              </a:rPr>
              <a:t> </a:t>
            </a:r>
            <a:r>
              <a:rPr lang="en-US" err="1">
                <a:cs typeface="Calibri"/>
              </a:rPr>
              <a:t>Kumbam</a:t>
            </a:r>
            <a:endParaRPr lang="en-US" dirty="0"/>
          </a:p>
        </p:txBody>
      </p:sp>
      <p:pic>
        <p:nvPicPr>
          <p:cNvPr id="4" name="Picture 6" descr="A picture containing object&#10;&#10;Description generated with high confidence">
            <a:extLst>
              <a:ext uri="{FF2B5EF4-FFF2-40B4-BE49-F238E27FC236}">
                <a16:creationId xmlns:a16="http://schemas.microsoft.com/office/drawing/2014/main" id="{11C8D07A-CB59-4CFF-AF04-AC1622467C31}"/>
              </a:ext>
            </a:extLst>
          </p:cNvPr>
          <p:cNvPicPr>
            <a:picLocks noChangeAspect="1"/>
          </p:cNvPicPr>
          <p:nvPr/>
        </p:nvPicPr>
        <p:blipFill>
          <a:blip r:embed="rId2"/>
          <a:stretch>
            <a:fillRect/>
          </a:stretch>
        </p:blipFill>
        <p:spPr>
          <a:xfrm>
            <a:off x="7421593" y="1088366"/>
            <a:ext cx="3933645" cy="3919267"/>
          </a:xfrm>
          <a:prstGeom prst="rect">
            <a:avLst/>
          </a:prstGeom>
        </p:spPr>
      </p:pic>
    </p:spTree>
    <p:extLst>
      <p:ext uri="{BB962C8B-B14F-4D97-AF65-F5344CB8AC3E}">
        <p14:creationId xmlns:p14="http://schemas.microsoft.com/office/powerpoint/2010/main" val="26687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0E896-9A70-41C5-90B2-6C85650A07E1}"/>
              </a:ext>
            </a:extLst>
          </p:cNvPr>
          <p:cNvSpPr>
            <a:spLocks noGrp="1"/>
          </p:cNvSpPr>
          <p:nvPr>
            <p:ph type="sldNum" sz="quarter" idx="12"/>
          </p:nvPr>
        </p:nvSpPr>
        <p:spPr/>
        <p:txBody>
          <a:bodyPr/>
          <a:lstStyle/>
          <a:p>
            <a:fld id="{E646F01A-99B6-407D-AC36-D8F996900DD0}" type="slidenum">
              <a:rPr lang="en-US" sz="2000" smtClean="0"/>
              <a:t>3</a:t>
            </a:fld>
            <a:endParaRPr lang="en-US" sz="2000" dirty="0"/>
          </a:p>
        </p:txBody>
      </p:sp>
      <p:pic>
        <p:nvPicPr>
          <p:cNvPr id="2" name="Picture 4" descr="A close up of a logo&#10;&#10;Description generated with high confidence">
            <a:extLst>
              <a:ext uri="{FF2B5EF4-FFF2-40B4-BE49-F238E27FC236}">
                <a16:creationId xmlns:a16="http://schemas.microsoft.com/office/drawing/2014/main" id="{13E02D28-D1CF-403E-A419-52427CABC695}"/>
              </a:ext>
            </a:extLst>
          </p:cNvPr>
          <p:cNvPicPr>
            <a:picLocks noChangeAspect="1"/>
          </p:cNvPicPr>
          <p:nvPr/>
        </p:nvPicPr>
        <p:blipFill>
          <a:blip r:embed="rId2"/>
          <a:stretch>
            <a:fillRect/>
          </a:stretch>
        </p:blipFill>
        <p:spPr>
          <a:xfrm>
            <a:off x="1072550" y="432759"/>
            <a:ext cx="2743200" cy="2743200"/>
          </a:xfrm>
          <a:prstGeom prst="rect">
            <a:avLst/>
          </a:prstGeom>
        </p:spPr>
      </p:pic>
      <p:pic>
        <p:nvPicPr>
          <p:cNvPr id="6" name="Picture 6" descr="A picture containing silhouette&#10;&#10;Description generated with high confidence">
            <a:extLst>
              <a:ext uri="{FF2B5EF4-FFF2-40B4-BE49-F238E27FC236}">
                <a16:creationId xmlns:a16="http://schemas.microsoft.com/office/drawing/2014/main" id="{94381092-4CC0-46BD-AAD3-301C7BAC8A40}"/>
              </a:ext>
            </a:extLst>
          </p:cNvPr>
          <p:cNvPicPr>
            <a:picLocks noChangeAspect="1"/>
          </p:cNvPicPr>
          <p:nvPr/>
        </p:nvPicPr>
        <p:blipFill>
          <a:blip r:embed="rId3"/>
          <a:stretch>
            <a:fillRect/>
          </a:stretch>
        </p:blipFill>
        <p:spPr>
          <a:xfrm>
            <a:off x="1072549" y="4269870"/>
            <a:ext cx="2743200" cy="1711315"/>
          </a:xfrm>
          <a:prstGeom prst="rect">
            <a:avLst/>
          </a:prstGeom>
        </p:spPr>
      </p:pic>
      <p:sp>
        <p:nvSpPr>
          <p:cNvPr id="8" name="Arrow: Down 7">
            <a:extLst>
              <a:ext uri="{FF2B5EF4-FFF2-40B4-BE49-F238E27FC236}">
                <a16:creationId xmlns:a16="http://schemas.microsoft.com/office/drawing/2014/main" id="{6DC36B81-2430-42E1-9195-D066A62AD144}"/>
              </a:ext>
            </a:extLst>
          </p:cNvPr>
          <p:cNvSpPr/>
          <p:nvPr/>
        </p:nvSpPr>
        <p:spPr>
          <a:xfrm rot="17340000">
            <a:off x="5157514" y="1642411"/>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A2385A1-D781-483A-81D1-845B46B9FBAD}"/>
              </a:ext>
            </a:extLst>
          </p:cNvPr>
          <p:cNvSpPr/>
          <p:nvPr/>
        </p:nvSpPr>
        <p:spPr>
          <a:xfrm rot="14760000">
            <a:off x="5171888" y="3295807"/>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7A70013-D83F-45AE-8517-50CF17CA8713}"/>
              </a:ext>
            </a:extLst>
          </p:cNvPr>
          <p:cNvSpPr>
            <a:spLocks noGrp="1"/>
          </p:cNvSpPr>
          <p:nvPr>
            <p:ph type="title"/>
          </p:nvPr>
        </p:nvSpPr>
        <p:spPr>
          <a:xfrm>
            <a:off x="981973" y="2723012"/>
            <a:ext cx="3197524" cy="649828"/>
          </a:xfrm>
        </p:spPr>
        <p:txBody>
          <a:bodyPr>
            <a:noAutofit/>
          </a:bodyPr>
          <a:lstStyle/>
          <a:p>
            <a:pPr algn="ctr"/>
            <a:r>
              <a:rPr lang="en-US" sz="2800" b="1" dirty="0">
                <a:cs typeface="Calibri Light"/>
              </a:rPr>
              <a:t>Theatre appreciation</a:t>
            </a:r>
            <a:br>
              <a:rPr lang="en-US" sz="2800" b="1" dirty="0">
                <a:cs typeface="Calibri Light"/>
              </a:rPr>
            </a:br>
            <a:r>
              <a:rPr lang="en-US" sz="2800" b="1" dirty="0">
                <a:cs typeface="Calibri Light"/>
              </a:rPr>
              <a:t>students</a:t>
            </a:r>
          </a:p>
        </p:txBody>
      </p:sp>
      <p:sp>
        <p:nvSpPr>
          <p:cNvPr id="15" name="Title 1">
            <a:extLst>
              <a:ext uri="{FF2B5EF4-FFF2-40B4-BE49-F238E27FC236}">
                <a16:creationId xmlns:a16="http://schemas.microsoft.com/office/drawing/2014/main" id="{F4E810AE-DA6D-4FEE-A90D-DCA699F1FC5E}"/>
              </a:ext>
            </a:extLst>
          </p:cNvPr>
          <p:cNvSpPr txBox="1">
            <a:spLocks/>
          </p:cNvSpPr>
          <p:nvPr/>
        </p:nvSpPr>
        <p:spPr>
          <a:xfrm>
            <a:off x="976222" y="5765261"/>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Regular audience</a:t>
            </a:r>
          </a:p>
        </p:txBody>
      </p:sp>
      <p:sp>
        <p:nvSpPr>
          <p:cNvPr id="17" name="Title 1">
            <a:extLst>
              <a:ext uri="{FF2B5EF4-FFF2-40B4-BE49-F238E27FC236}">
                <a16:creationId xmlns:a16="http://schemas.microsoft.com/office/drawing/2014/main" id="{20C78692-2E54-404C-BAB5-29801B8FDAEB}"/>
              </a:ext>
            </a:extLst>
          </p:cNvPr>
          <p:cNvSpPr txBox="1">
            <a:spLocks/>
          </p:cNvSpPr>
          <p:nvPr/>
        </p:nvSpPr>
        <p:spPr>
          <a:xfrm>
            <a:off x="384572" y="1023"/>
            <a:ext cx="11385754"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cs typeface="Calibri Light"/>
              </a:rPr>
              <a:t>Problem Statement:</a:t>
            </a:r>
          </a:p>
        </p:txBody>
      </p:sp>
      <p:pic>
        <p:nvPicPr>
          <p:cNvPr id="18" name="Picture 18" descr="A close up of a logo&#10;&#10;Description generated with very high confidence">
            <a:extLst>
              <a:ext uri="{FF2B5EF4-FFF2-40B4-BE49-F238E27FC236}">
                <a16:creationId xmlns:a16="http://schemas.microsoft.com/office/drawing/2014/main" id="{AB4C0E67-EB6C-4646-8CBE-86E50DEF673D}"/>
              </a:ext>
            </a:extLst>
          </p:cNvPr>
          <p:cNvPicPr>
            <a:picLocks noChangeAspect="1"/>
          </p:cNvPicPr>
          <p:nvPr/>
        </p:nvPicPr>
        <p:blipFill>
          <a:blip r:embed="rId4"/>
          <a:stretch>
            <a:fillRect/>
          </a:stretch>
        </p:blipFill>
        <p:spPr>
          <a:xfrm>
            <a:off x="6082163" y="1919917"/>
            <a:ext cx="2788129" cy="2773752"/>
          </a:xfrm>
          <a:prstGeom prst="rect">
            <a:avLst/>
          </a:prstGeom>
        </p:spPr>
      </p:pic>
      <p:pic>
        <p:nvPicPr>
          <p:cNvPr id="21" name="Picture 20">
            <a:extLst>
              <a:ext uri="{FF2B5EF4-FFF2-40B4-BE49-F238E27FC236}">
                <a16:creationId xmlns:a16="http://schemas.microsoft.com/office/drawing/2014/main" id="{F88A7308-FD03-44B4-A6CC-C1DEBC6C1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3700" y="2429813"/>
            <a:ext cx="1509007" cy="1509007"/>
          </a:xfrm>
          <a:prstGeom prst="rect">
            <a:avLst/>
          </a:prstGeom>
        </p:spPr>
      </p:pic>
      <p:sp>
        <p:nvSpPr>
          <p:cNvPr id="22" name="Arrow: Down 21">
            <a:extLst>
              <a:ext uri="{FF2B5EF4-FFF2-40B4-BE49-F238E27FC236}">
                <a16:creationId xmlns:a16="http://schemas.microsoft.com/office/drawing/2014/main" id="{7D76B425-8540-4C83-8EF5-2B60DC78E430}"/>
              </a:ext>
            </a:extLst>
          </p:cNvPr>
          <p:cNvSpPr/>
          <p:nvPr/>
        </p:nvSpPr>
        <p:spPr>
          <a:xfrm rot="-5400000">
            <a:off x="9442095" y="2512578"/>
            <a:ext cx="254595" cy="151037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CAC4E5-7B3E-4680-B9C8-4253D12F02B5}"/>
              </a:ext>
            </a:extLst>
          </p:cNvPr>
          <p:cNvSpPr txBox="1"/>
          <p:nvPr/>
        </p:nvSpPr>
        <p:spPr>
          <a:xfrm>
            <a:off x="10073976" y="3938821"/>
            <a:ext cx="1988457" cy="461665"/>
          </a:xfrm>
          <a:prstGeom prst="rect">
            <a:avLst/>
          </a:prstGeom>
          <a:noFill/>
        </p:spPr>
        <p:txBody>
          <a:bodyPr wrap="square" rtlCol="0">
            <a:spAutoFit/>
          </a:bodyPr>
          <a:lstStyle/>
          <a:p>
            <a:pPr algn="ctr"/>
            <a:r>
              <a:rPr lang="en-US" sz="2400" b="1" i="1" dirty="0"/>
              <a:t>Google Forms</a:t>
            </a:r>
          </a:p>
        </p:txBody>
      </p:sp>
      <p:sp>
        <p:nvSpPr>
          <p:cNvPr id="3" name="Rectangle 2">
            <a:extLst>
              <a:ext uri="{FF2B5EF4-FFF2-40B4-BE49-F238E27FC236}">
                <a16:creationId xmlns:a16="http://schemas.microsoft.com/office/drawing/2014/main" id="{7DCDFF4C-BB53-4C4A-B4DE-AF8E06A231E5}"/>
              </a:ext>
            </a:extLst>
          </p:cNvPr>
          <p:cNvSpPr/>
          <p:nvPr/>
        </p:nvSpPr>
        <p:spPr>
          <a:xfrm>
            <a:off x="1686119" y="6352143"/>
            <a:ext cx="1777730" cy="369332"/>
          </a:xfrm>
          <a:prstGeom prst="rect">
            <a:avLst/>
          </a:prstGeom>
        </p:spPr>
        <p:txBody>
          <a:bodyPr wrap="none">
            <a:spAutoFit/>
          </a:bodyPr>
          <a:lstStyle/>
          <a:p>
            <a:pPr algn="ctr"/>
            <a:r>
              <a:rPr lang="en-US" err="1">
                <a:cs typeface="Calibri"/>
              </a:rPr>
              <a:t>Supraja</a:t>
            </a:r>
            <a:r>
              <a:rPr lang="en-US">
                <a:cs typeface="Calibri"/>
              </a:rPr>
              <a:t> </a:t>
            </a:r>
            <a:r>
              <a:rPr lang="en-US" err="1">
                <a:cs typeface="Calibri"/>
              </a:rPr>
              <a:t>Kumbam</a:t>
            </a:r>
            <a:endParaRPr lang="en-US"/>
          </a:p>
        </p:txBody>
      </p:sp>
    </p:spTree>
    <p:extLst>
      <p:ext uri="{BB962C8B-B14F-4D97-AF65-F5344CB8AC3E}">
        <p14:creationId xmlns:p14="http://schemas.microsoft.com/office/powerpoint/2010/main" val="1798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p:bldP spid="22"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48C-9343-490A-9847-9F34DBF97516}"/>
              </a:ext>
            </a:extLst>
          </p:cNvPr>
          <p:cNvSpPr>
            <a:spLocks noGrp="1"/>
          </p:cNvSpPr>
          <p:nvPr>
            <p:ph type="title"/>
          </p:nvPr>
        </p:nvSpPr>
        <p:spPr>
          <a:xfrm>
            <a:off x="427704" y="691136"/>
            <a:ext cx="11385754" cy="854075"/>
          </a:xfrm>
        </p:spPr>
        <p:txBody>
          <a:bodyPr/>
          <a:lstStyle/>
          <a:p>
            <a:r>
              <a:rPr lang="en-US" b="1">
                <a:cs typeface="Calibri Light"/>
              </a:rPr>
              <a:t>Problem Statement:</a:t>
            </a:r>
          </a:p>
        </p:txBody>
      </p:sp>
      <p:pic>
        <p:nvPicPr>
          <p:cNvPr id="23" name="Content Placeholder 22">
            <a:extLst>
              <a:ext uri="{FF2B5EF4-FFF2-40B4-BE49-F238E27FC236}">
                <a16:creationId xmlns:a16="http://schemas.microsoft.com/office/drawing/2014/main" id="{4FF1666B-B49A-4649-87C4-1182DE4390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37" r="-1" b="13200"/>
          <a:stretch/>
        </p:blipFill>
        <p:spPr>
          <a:xfrm>
            <a:off x="8875486" y="2563859"/>
            <a:ext cx="3093580" cy="1908920"/>
          </a:xfrm>
        </p:spPr>
      </p:pic>
      <p:pic>
        <p:nvPicPr>
          <p:cNvPr id="27" name="Picture 26">
            <a:extLst>
              <a:ext uri="{FF2B5EF4-FFF2-40B4-BE49-F238E27FC236}">
                <a16:creationId xmlns:a16="http://schemas.microsoft.com/office/drawing/2014/main" id="{48EC3C3E-36E3-4FBD-9B01-3460C1B7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202" y="4088278"/>
            <a:ext cx="2227729" cy="2227729"/>
          </a:xfrm>
          <a:prstGeom prst="rect">
            <a:avLst/>
          </a:prstGeom>
        </p:spPr>
      </p:pic>
      <p:pic>
        <p:nvPicPr>
          <p:cNvPr id="33" name="Picture 32">
            <a:extLst>
              <a:ext uri="{FF2B5EF4-FFF2-40B4-BE49-F238E27FC236}">
                <a16:creationId xmlns:a16="http://schemas.microsoft.com/office/drawing/2014/main" id="{A3390E33-4347-4721-994E-38FAE21A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26" y="2072058"/>
            <a:ext cx="2601686" cy="2601686"/>
          </a:xfrm>
          <a:prstGeom prst="rect">
            <a:avLst/>
          </a:prstGeom>
        </p:spPr>
      </p:pic>
      <p:sp>
        <p:nvSpPr>
          <p:cNvPr id="34" name="TextBox 33">
            <a:extLst>
              <a:ext uri="{FF2B5EF4-FFF2-40B4-BE49-F238E27FC236}">
                <a16:creationId xmlns:a16="http://schemas.microsoft.com/office/drawing/2014/main" id="{2245A2CD-B2FC-49A9-8015-448BA179BC5A}"/>
              </a:ext>
            </a:extLst>
          </p:cNvPr>
          <p:cNvSpPr txBox="1"/>
          <p:nvPr/>
        </p:nvSpPr>
        <p:spPr>
          <a:xfrm>
            <a:off x="1016240" y="4700819"/>
            <a:ext cx="1988457" cy="461665"/>
          </a:xfrm>
          <a:prstGeom prst="rect">
            <a:avLst/>
          </a:prstGeom>
          <a:noFill/>
        </p:spPr>
        <p:txBody>
          <a:bodyPr wrap="square" rtlCol="0">
            <a:spAutoFit/>
          </a:bodyPr>
          <a:lstStyle/>
          <a:p>
            <a:pPr algn="ctr"/>
            <a:r>
              <a:rPr lang="en-US" sz="2400" b="1" i="1"/>
              <a:t>Google Forms</a:t>
            </a:r>
          </a:p>
        </p:txBody>
      </p:sp>
      <p:sp>
        <p:nvSpPr>
          <p:cNvPr id="35" name="Arrow: Right 34">
            <a:extLst>
              <a:ext uri="{FF2B5EF4-FFF2-40B4-BE49-F238E27FC236}">
                <a16:creationId xmlns:a16="http://schemas.microsoft.com/office/drawing/2014/main" id="{DE621B1B-D03F-410B-9F47-0967C02F44A9}"/>
              </a:ext>
            </a:extLst>
          </p:cNvPr>
          <p:cNvSpPr/>
          <p:nvPr/>
        </p:nvSpPr>
        <p:spPr>
          <a:xfrm>
            <a:off x="3117535" y="3501230"/>
            <a:ext cx="1577090" cy="3917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EFAD0E99-3D2B-4795-B1F8-832E932BAD0F}"/>
              </a:ext>
            </a:extLst>
          </p:cNvPr>
          <p:cNvSpPr/>
          <p:nvPr/>
        </p:nvSpPr>
        <p:spPr>
          <a:xfrm rot="-60000">
            <a:off x="7006897" y="3517489"/>
            <a:ext cx="1866575" cy="38510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Slide Number Placeholder 43">
            <a:extLst>
              <a:ext uri="{FF2B5EF4-FFF2-40B4-BE49-F238E27FC236}">
                <a16:creationId xmlns:a16="http://schemas.microsoft.com/office/drawing/2014/main" id="{E9840C7A-CFBF-4307-901C-FA11CCA7EBCB}"/>
              </a:ext>
            </a:extLst>
          </p:cNvPr>
          <p:cNvSpPr>
            <a:spLocks noGrp="1"/>
          </p:cNvSpPr>
          <p:nvPr>
            <p:ph type="sldNum" sz="quarter" idx="12"/>
          </p:nvPr>
        </p:nvSpPr>
        <p:spPr/>
        <p:txBody>
          <a:bodyPr/>
          <a:lstStyle/>
          <a:p>
            <a:fld id="{E646F01A-99B6-407D-AC36-D8F996900DD0}" type="slidenum">
              <a:rPr lang="en-US" sz="2000" smtClean="0"/>
              <a:t>4</a:t>
            </a:fld>
            <a:endParaRPr lang="en-US" sz="2000"/>
          </a:p>
        </p:txBody>
      </p:sp>
      <p:sp>
        <p:nvSpPr>
          <p:cNvPr id="10" name="TextBox 9">
            <a:extLst>
              <a:ext uri="{FF2B5EF4-FFF2-40B4-BE49-F238E27FC236}">
                <a16:creationId xmlns:a16="http://schemas.microsoft.com/office/drawing/2014/main" id="{AD943EC9-AE4C-453C-8C56-E5BFCE1792E8}"/>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a:p>
        </p:txBody>
      </p:sp>
      <p:pic>
        <p:nvPicPr>
          <p:cNvPr id="45" name="Picture 44">
            <a:extLst>
              <a:ext uri="{FF2B5EF4-FFF2-40B4-BE49-F238E27FC236}">
                <a16:creationId xmlns:a16="http://schemas.microsoft.com/office/drawing/2014/main" id="{3FA92049-3362-4A46-AA63-A6EA0DBD1F46}"/>
              </a:ext>
            </a:extLst>
          </p:cNvPr>
          <p:cNvPicPr>
            <a:picLocks noChangeAspect="1"/>
          </p:cNvPicPr>
          <p:nvPr/>
        </p:nvPicPr>
        <p:blipFill>
          <a:blip r:embed="rId6"/>
          <a:stretch>
            <a:fillRect/>
          </a:stretch>
        </p:blipFill>
        <p:spPr>
          <a:xfrm>
            <a:off x="5050001" y="1740511"/>
            <a:ext cx="1672099" cy="1672099"/>
          </a:xfrm>
          <a:prstGeom prst="rect">
            <a:avLst/>
          </a:prstGeom>
        </p:spPr>
      </p:pic>
      <p:sp>
        <p:nvSpPr>
          <p:cNvPr id="46" name="TextBox 45">
            <a:extLst>
              <a:ext uri="{FF2B5EF4-FFF2-40B4-BE49-F238E27FC236}">
                <a16:creationId xmlns:a16="http://schemas.microsoft.com/office/drawing/2014/main" id="{F42C9279-2089-437D-AD54-BF6858E12D12}"/>
              </a:ext>
            </a:extLst>
          </p:cNvPr>
          <p:cNvSpPr txBox="1"/>
          <p:nvPr/>
        </p:nvSpPr>
        <p:spPr>
          <a:xfrm>
            <a:off x="5602184" y="3373938"/>
            <a:ext cx="638628" cy="646331"/>
          </a:xfrm>
          <a:prstGeom prst="rect">
            <a:avLst/>
          </a:prstGeom>
          <a:noFill/>
        </p:spPr>
        <p:txBody>
          <a:bodyPr wrap="square" rtlCol="0">
            <a:spAutoFit/>
          </a:bodyPr>
          <a:lstStyle/>
          <a:p>
            <a:pPr algn="ctr"/>
            <a:r>
              <a:rPr lang="en-US" sz="3600"/>
              <a:t>+</a:t>
            </a:r>
          </a:p>
        </p:txBody>
      </p:sp>
      <p:pic>
        <p:nvPicPr>
          <p:cNvPr id="5" name="Picture 4">
            <a:extLst>
              <a:ext uri="{FF2B5EF4-FFF2-40B4-BE49-F238E27FC236}">
                <a16:creationId xmlns:a16="http://schemas.microsoft.com/office/drawing/2014/main" id="{A7A60163-CE5E-4142-B543-3F0016BFA0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905" y="2627622"/>
            <a:ext cx="873608" cy="873608"/>
          </a:xfrm>
          <a:prstGeom prst="rect">
            <a:avLst/>
          </a:prstGeom>
        </p:spPr>
      </p:pic>
      <p:sp>
        <p:nvSpPr>
          <p:cNvPr id="3" name="TextBox 2">
            <a:extLst>
              <a:ext uri="{FF2B5EF4-FFF2-40B4-BE49-F238E27FC236}">
                <a16:creationId xmlns:a16="http://schemas.microsoft.com/office/drawing/2014/main" id="{003B4E7E-4566-48B6-AFD8-0CDDAADAF47C}"/>
              </a:ext>
            </a:extLst>
          </p:cNvPr>
          <p:cNvSpPr txBox="1"/>
          <p:nvPr/>
        </p:nvSpPr>
        <p:spPr>
          <a:xfrm>
            <a:off x="6847695" y="2164653"/>
            <a:ext cx="1988457" cy="461665"/>
          </a:xfrm>
          <a:prstGeom prst="rect">
            <a:avLst/>
          </a:prstGeom>
          <a:noFill/>
        </p:spPr>
        <p:txBody>
          <a:bodyPr wrap="square" rtlCol="0" anchor="t">
            <a:spAutoFit/>
          </a:bodyPr>
          <a:lstStyle/>
          <a:p>
            <a:pPr algn="ctr"/>
            <a:r>
              <a:rPr lang="en-US" sz="2400" b="1" i="1"/>
              <a:t>Mails</a:t>
            </a:r>
            <a:endParaRPr lang="en-US"/>
          </a:p>
        </p:txBody>
      </p:sp>
      <p:sp>
        <p:nvSpPr>
          <p:cNvPr id="4" name="TextBox 3">
            <a:extLst>
              <a:ext uri="{FF2B5EF4-FFF2-40B4-BE49-F238E27FC236}">
                <a16:creationId xmlns:a16="http://schemas.microsoft.com/office/drawing/2014/main" id="{794454EC-ED05-4F2E-8894-C44F03D3B00A}"/>
              </a:ext>
            </a:extLst>
          </p:cNvPr>
          <p:cNvSpPr txBox="1"/>
          <p:nvPr/>
        </p:nvSpPr>
        <p:spPr>
          <a:xfrm>
            <a:off x="4972886" y="1368147"/>
            <a:ext cx="1988457" cy="461665"/>
          </a:xfrm>
          <a:prstGeom prst="rect">
            <a:avLst/>
          </a:prstGeom>
          <a:noFill/>
        </p:spPr>
        <p:txBody>
          <a:bodyPr wrap="square" rtlCol="0" anchor="t">
            <a:spAutoFit/>
          </a:bodyPr>
          <a:lstStyle/>
          <a:p>
            <a:pPr algn="ctr"/>
            <a:r>
              <a:rPr lang="en-US" sz="2400" b="1" i="1"/>
              <a:t>Excel</a:t>
            </a:r>
            <a:r>
              <a:rPr lang="en-US" sz="2400" b="1" i="1">
                <a:cs typeface="Calibri"/>
              </a:rPr>
              <a:t> file</a:t>
            </a:r>
            <a:endParaRPr lang="en-US"/>
          </a:p>
        </p:txBody>
      </p:sp>
      <p:sp>
        <p:nvSpPr>
          <p:cNvPr id="7" name="TextBox 6">
            <a:extLst>
              <a:ext uri="{FF2B5EF4-FFF2-40B4-BE49-F238E27FC236}">
                <a16:creationId xmlns:a16="http://schemas.microsoft.com/office/drawing/2014/main" id="{F4ED8EF0-E920-448D-BE89-934109D63467}"/>
              </a:ext>
            </a:extLst>
          </p:cNvPr>
          <p:cNvSpPr txBox="1"/>
          <p:nvPr/>
        </p:nvSpPr>
        <p:spPr>
          <a:xfrm>
            <a:off x="4852115" y="6279453"/>
            <a:ext cx="1988457" cy="461665"/>
          </a:xfrm>
          <a:prstGeom prst="rect">
            <a:avLst/>
          </a:prstGeom>
          <a:noFill/>
        </p:spPr>
        <p:txBody>
          <a:bodyPr wrap="square" rtlCol="0" anchor="t">
            <a:spAutoFit/>
          </a:bodyPr>
          <a:lstStyle/>
          <a:p>
            <a:pPr algn="ctr"/>
            <a:r>
              <a:rPr lang="en-US" sz="2400" b="1" i="1">
                <a:cs typeface="Calibri"/>
              </a:rPr>
              <a:t>Documents</a:t>
            </a:r>
          </a:p>
        </p:txBody>
      </p:sp>
    </p:spTree>
    <p:extLst>
      <p:ext uri="{BB962C8B-B14F-4D97-AF65-F5344CB8AC3E}">
        <p14:creationId xmlns:p14="http://schemas.microsoft.com/office/powerpoint/2010/main" val="10645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46" grpId="0"/>
      <p:bldP spid="3"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71D2-9EE4-4320-8DAD-1B61D56C4D16}"/>
              </a:ext>
            </a:extLst>
          </p:cNvPr>
          <p:cNvSpPr>
            <a:spLocks noGrp="1"/>
          </p:cNvSpPr>
          <p:nvPr>
            <p:ph type="title"/>
          </p:nvPr>
        </p:nvSpPr>
        <p:spPr>
          <a:xfrm>
            <a:off x="290287" y="365126"/>
            <a:ext cx="11408228" cy="999218"/>
          </a:xfrm>
        </p:spPr>
        <p:txBody>
          <a:bodyPr/>
          <a:lstStyle/>
          <a:p>
            <a:r>
              <a:rPr lang="en-US" b="1" dirty="0">
                <a:cs typeface="Calibri Light"/>
              </a:rPr>
              <a:t>Proposed Solution:</a:t>
            </a:r>
          </a:p>
        </p:txBody>
      </p:sp>
      <p:pic>
        <p:nvPicPr>
          <p:cNvPr id="5" name="Content Placeholder 4">
            <a:extLst>
              <a:ext uri="{FF2B5EF4-FFF2-40B4-BE49-F238E27FC236}">
                <a16:creationId xmlns:a16="http://schemas.microsoft.com/office/drawing/2014/main" id="{EBBCBA7E-E708-4F67-8B4E-61E592C7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592" y="1160311"/>
            <a:ext cx="2025617" cy="2025617"/>
          </a:xfrm>
        </p:spPr>
      </p:pic>
      <p:pic>
        <p:nvPicPr>
          <p:cNvPr id="7" name="Picture 6">
            <a:extLst>
              <a:ext uri="{FF2B5EF4-FFF2-40B4-BE49-F238E27FC236}">
                <a16:creationId xmlns:a16="http://schemas.microsoft.com/office/drawing/2014/main" id="{546F1567-21EB-462B-9B71-B72CF13CD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07" y="3719978"/>
            <a:ext cx="3088887" cy="1912168"/>
          </a:xfrm>
          <a:prstGeom prst="rect">
            <a:avLst/>
          </a:prstGeom>
        </p:spPr>
      </p:pic>
      <p:pic>
        <p:nvPicPr>
          <p:cNvPr id="11" name="Picture 10">
            <a:extLst>
              <a:ext uri="{FF2B5EF4-FFF2-40B4-BE49-F238E27FC236}">
                <a16:creationId xmlns:a16="http://schemas.microsoft.com/office/drawing/2014/main" id="{CE8FB606-5CA0-4677-B87E-4DACDEE1A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979" y="3711489"/>
            <a:ext cx="2849702" cy="1920657"/>
          </a:xfrm>
          <a:prstGeom prst="rect">
            <a:avLst/>
          </a:prstGeom>
        </p:spPr>
      </p:pic>
      <p:pic>
        <p:nvPicPr>
          <p:cNvPr id="13" name="Picture 12">
            <a:extLst>
              <a:ext uri="{FF2B5EF4-FFF2-40B4-BE49-F238E27FC236}">
                <a16:creationId xmlns:a16="http://schemas.microsoft.com/office/drawing/2014/main" id="{9110BC09-703D-459E-A057-32F07A873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6" y="3622584"/>
            <a:ext cx="3957403" cy="2009562"/>
          </a:xfrm>
          <a:prstGeom prst="rect">
            <a:avLst/>
          </a:prstGeom>
        </p:spPr>
      </p:pic>
      <p:sp>
        <p:nvSpPr>
          <p:cNvPr id="15" name="Arrow: Right 14">
            <a:extLst>
              <a:ext uri="{FF2B5EF4-FFF2-40B4-BE49-F238E27FC236}">
                <a16:creationId xmlns:a16="http://schemas.microsoft.com/office/drawing/2014/main" id="{4FFEAECD-AC2C-4590-925E-3E91220642F5}"/>
              </a:ext>
            </a:extLst>
          </p:cNvPr>
          <p:cNvSpPr/>
          <p:nvPr/>
        </p:nvSpPr>
        <p:spPr>
          <a:xfrm>
            <a:off x="8229599" y="4871803"/>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C4953CC-6599-43BC-B121-E5A79AC67A3F}"/>
              </a:ext>
            </a:extLst>
          </p:cNvPr>
          <p:cNvSpPr/>
          <p:nvPr/>
        </p:nvSpPr>
        <p:spPr>
          <a:xfrm rot="16200000">
            <a:off x="5980231" y="3048506"/>
            <a:ext cx="472190" cy="33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1ADF9F8-4FBD-424D-95A6-9397DC313926}"/>
              </a:ext>
            </a:extLst>
          </p:cNvPr>
          <p:cNvSpPr/>
          <p:nvPr/>
        </p:nvSpPr>
        <p:spPr>
          <a:xfrm rot="10800000">
            <a:off x="3171332" y="4871802"/>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0AEA03-D964-4353-B94C-A8EA27F8835A}"/>
              </a:ext>
            </a:extLst>
          </p:cNvPr>
          <p:cNvSpPr txBox="1"/>
          <p:nvPr/>
        </p:nvSpPr>
        <p:spPr>
          <a:xfrm>
            <a:off x="883964" y="5813790"/>
            <a:ext cx="3231748" cy="461665"/>
          </a:xfrm>
          <a:prstGeom prst="rect">
            <a:avLst/>
          </a:prstGeom>
          <a:noFill/>
        </p:spPr>
        <p:txBody>
          <a:bodyPr wrap="square" rtlCol="0">
            <a:spAutoFit/>
          </a:bodyPr>
          <a:lstStyle/>
          <a:p>
            <a:r>
              <a:rPr lang="en-US" sz="2400" b="1" dirty="0"/>
              <a:t>Customized Reports</a:t>
            </a:r>
          </a:p>
        </p:txBody>
      </p:sp>
      <p:sp>
        <p:nvSpPr>
          <p:cNvPr id="21" name="TextBox 20">
            <a:extLst>
              <a:ext uri="{FF2B5EF4-FFF2-40B4-BE49-F238E27FC236}">
                <a16:creationId xmlns:a16="http://schemas.microsoft.com/office/drawing/2014/main" id="{687889C8-0714-4165-8D0F-6684747D13B1}"/>
              </a:ext>
            </a:extLst>
          </p:cNvPr>
          <p:cNvSpPr txBox="1"/>
          <p:nvPr/>
        </p:nvSpPr>
        <p:spPr>
          <a:xfrm>
            <a:off x="4981592" y="5910908"/>
            <a:ext cx="2663392" cy="461665"/>
          </a:xfrm>
          <a:prstGeom prst="rect">
            <a:avLst/>
          </a:prstGeom>
          <a:noFill/>
        </p:spPr>
        <p:txBody>
          <a:bodyPr wrap="square" rtlCol="0">
            <a:spAutoFit/>
          </a:bodyPr>
          <a:lstStyle/>
          <a:p>
            <a:pPr algn="ctr"/>
            <a:r>
              <a:rPr lang="en-US" sz="2400" b="1" dirty="0"/>
              <a:t>Web Application</a:t>
            </a:r>
          </a:p>
        </p:txBody>
      </p:sp>
      <p:sp>
        <p:nvSpPr>
          <p:cNvPr id="22" name="TextBox 21">
            <a:extLst>
              <a:ext uri="{FF2B5EF4-FFF2-40B4-BE49-F238E27FC236}">
                <a16:creationId xmlns:a16="http://schemas.microsoft.com/office/drawing/2014/main" id="{6AE9CBC5-3FEB-401E-B391-6CA4B5E6D37D}"/>
              </a:ext>
            </a:extLst>
          </p:cNvPr>
          <p:cNvSpPr txBox="1"/>
          <p:nvPr/>
        </p:nvSpPr>
        <p:spPr>
          <a:xfrm>
            <a:off x="9576405" y="5761487"/>
            <a:ext cx="2044849" cy="461665"/>
          </a:xfrm>
          <a:prstGeom prst="rect">
            <a:avLst/>
          </a:prstGeom>
          <a:noFill/>
        </p:spPr>
        <p:txBody>
          <a:bodyPr wrap="square" rtlCol="0">
            <a:spAutoFit/>
          </a:bodyPr>
          <a:lstStyle/>
          <a:p>
            <a:pPr algn="ctr"/>
            <a:r>
              <a:rPr lang="en-US" sz="2400" b="1" dirty="0"/>
              <a:t>Dashboard</a:t>
            </a:r>
          </a:p>
        </p:txBody>
      </p:sp>
      <p:sp>
        <p:nvSpPr>
          <p:cNvPr id="23" name="TextBox 22">
            <a:extLst>
              <a:ext uri="{FF2B5EF4-FFF2-40B4-BE49-F238E27FC236}">
                <a16:creationId xmlns:a16="http://schemas.microsoft.com/office/drawing/2014/main" id="{CA013F7E-6842-4309-A84C-45E710D6A180}"/>
              </a:ext>
            </a:extLst>
          </p:cNvPr>
          <p:cNvSpPr txBox="1"/>
          <p:nvPr/>
        </p:nvSpPr>
        <p:spPr>
          <a:xfrm>
            <a:off x="7007209" y="2150793"/>
            <a:ext cx="2687523" cy="461665"/>
          </a:xfrm>
          <a:prstGeom prst="rect">
            <a:avLst/>
          </a:prstGeom>
          <a:noFill/>
        </p:spPr>
        <p:txBody>
          <a:bodyPr wrap="square" rtlCol="0">
            <a:spAutoFit/>
          </a:bodyPr>
          <a:lstStyle/>
          <a:p>
            <a:r>
              <a:rPr lang="en-US" sz="2400" b="1" dirty="0"/>
              <a:t>Automatic Emails</a:t>
            </a:r>
          </a:p>
        </p:txBody>
      </p:sp>
      <p:sp>
        <p:nvSpPr>
          <p:cNvPr id="25" name="Slide Number Placeholder 24">
            <a:extLst>
              <a:ext uri="{FF2B5EF4-FFF2-40B4-BE49-F238E27FC236}">
                <a16:creationId xmlns:a16="http://schemas.microsoft.com/office/drawing/2014/main" id="{87EF23B2-0603-4E46-9CF3-74E92C7C4573}"/>
              </a:ext>
            </a:extLst>
          </p:cNvPr>
          <p:cNvSpPr>
            <a:spLocks noGrp="1"/>
          </p:cNvSpPr>
          <p:nvPr>
            <p:ph type="sldNum" sz="quarter" idx="12"/>
          </p:nvPr>
        </p:nvSpPr>
        <p:spPr/>
        <p:txBody>
          <a:bodyPr/>
          <a:lstStyle/>
          <a:p>
            <a:fld id="{E646F01A-99B6-407D-AC36-D8F996900DD0}" type="slidenum">
              <a:rPr lang="en-US" sz="2000" smtClean="0"/>
              <a:t>5</a:t>
            </a:fld>
            <a:endParaRPr lang="en-US" sz="2000" dirty="0"/>
          </a:p>
        </p:txBody>
      </p:sp>
      <p:sp>
        <p:nvSpPr>
          <p:cNvPr id="18" name="TextBox 17">
            <a:extLst>
              <a:ext uri="{FF2B5EF4-FFF2-40B4-BE49-F238E27FC236}">
                <a16:creationId xmlns:a16="http://schemas.microsoft.com/office/drawing/2014/main" id="{D1D69A54-C835-4B3F-80BA-DE5D7B96F699}"/>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dirty="0"/>
          </a:p>
        </p:txBody>
      </p:sp>
    </p:spTree>
    <p:extLst>
      <p:ext uri="{BB962C8B-B14F-4D97-AF65-F5344CB8AC3E}">
        <p14:creationId xmlns:p14="http://schemas.microsoft.com/office/powerpoint/2010/main" val="41746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8C0C-DFD2-4275-B6D3-B8FF1D7EDF5A}"/>
              </a:ext>
            </a:extLst>
          </p:cNvPr>
          <p:cNvSpPr>
            <a:spLocks noGrp="1"/>
          </p:cNvSpPr>
          <p:nvPr>
            <p:ph type="title"/>
          </p:nvPr>
        </p:nvSpPr>
        <p:spPr>
          <a:xfrm>
            <a:off x="234352" y="120711"/>
            <a:ext cx="11119448" cy="996890"/>
          </a:xfrm>
        </p:spPr>
        <p:txBody>
          <a:bodyPr/>
          <a:lstStyle/>
          <a:p>
            <a:r>
              <a:rPr lang="en-US" b="1" dirty="0">
                <a:cs typeface="Calibri Light"/>
              </a:rPr>
              <a:t>Project Requirements:</a:t>
            </a:r>
          </a:p>
        </p:txBody>
      </p:sp>
      <p:graphicFrame>
        <p:nvGraphicFramePr>
          <p:cNvPr id="4" name="Table 4">
            <a:extLst>
              <a:ext uri="{FF2B5EF4-FFF2-40B4-BE49-F238E27FC236}">
                <a16:creationId xmlns:a16="http://schemas.microsoft.com/office/drawing/2014/main" id="{428FAC1B-7976-4CE2-8EF9-A9ABA6DADEB2}"/>
              </a:ext>
            </a:extLst>
          </p:cNvPr>
          <p:cNvGraphicFramePr>
            <a:graphicFrameLocks noGrp="1"/>
          </p:cNvGraphicFramePr>
          <p:nvPr>
            <p:ph idx="1"/>
            <p:extLst>
              <p:ext uri="{D42A27DB-BD31-4B8C-83A1-F6EECF244321}">
                <p14:modId xmlns:p14="http://schemas.microsoft.com/office/powerpoint/2010/main" val="2864027819"/>
              </p:ext>
            </p:extLst>
          </p:nvPr>
        </p:nvGraphicFramePr>
        <p:xfrm>
          <a:off x="234352" y="1131979"/>
          <a:ext cx="11475868" cy="5076719"/>
        </p:xfrm>
        <a:graphic>
          <a:graphicData uri="http://schemas.openxmlformats.org/drawingml/2006/table">
            <a:tbl>
              <a:tblPr firstRow="1" bandRow="1">
                <a:tableStyleId>{5940675A-B579-460E-94D1-54222C63F5DA}</a:tableStyleId>
              </a:tblPr>
              <a:tblGrid>
                <a:gridCol w="1331121">
                  <a:extLst>
                    <a:ext uri="{9D8B030D-6E8A-4147-A177-3AD203B41FA5}">
                      <a16:colId xmlns:a16="http://schemas.microsoft.com/office/drawing/2014/main" val="1615584248"/>
                    </a:ext>
                  </a:extLst>
                </a:gridCol>
                <a:gridCol w="6272403">
                  <a:extLst>
                    <a:ext uri="{9D8B030D-6E8A-4147-A177-3AD203B41FA5}">
                      <a16:colId xmlns:a16="http://schemas.microsoft.com/office/drawing/2014/main" val="4092032310"/>
                    </a:ext>
                  </a:extLst>
                </a:gridCol>
                <a:gridCol w="1848355">
                  <a:extLst>
                    <a:ext uri="{9D8B030D-6E8A-4147-A177-3AD203B41FA5}">
                      <a16:colId xmlns:a16="http://schemas.microsoft.com/office/drawing/2014/main" val="1123142763"/>
                    </a:ext>
                  </a:extLst>
                </a:gridCol>
                <a:gridCol w="2023989">
                  <a:extLst>
                    <a:ext uri="{9D8B030D-6E8A-4147-A177-3AD203B41FA5}">
                      <a16:colId xmlns:a16="http://schemas.microsoft.com/office/drawing/2014/main" val="3379771866"/>
                    </a:ext>
                  </a:extLst>
                </a:gridCol>
              </a:tblGrid>
              <a:tr h="745392">
                <a:tc>
                  <a:txBody>
                    <a:bodyPr/>
                    <a:lstStyle/>
                    <a:p>
                      <a:pPr algn="ctr">
                        <a:buNone/>
                      </a:pPr>
                      <a:r>
                        <a:rPr lang="en-US" sz="3200" dirty="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2278259513"/>
                  </a:ext>
                </a:extLst>
              </a:tr>
              <a:tr h="684955">
                <a:tc>
                  <a:txBody>
                    <a:bodyPr/>
                    <a:lstStyle/>
                    <a:p>
                      <a:pPr algn="ctr">
                        <a:buNone/>
                      </a:pPr>
                      <a:r>
                        <a:rPr lang="en-US" sz="3200" dirty="0"/>
                        <a:t>  1.  </a:t>
                      </a:r>
                      <a:endParaRPr lang="en-US" sz="3200" b="1" dirty="0"/>
                    </a:p>
                  </a:txBody>
                  <a:tcPr/>
                </a:tc>
                <a:tc>
                  <a:txBody>
                    <a:bodyPr/>
                    <a:lstStyle/>
                    <a:p>
                      <a:pPr algn="l">
                        <a:buNone/>
                      </a:pPr>
                      <a:r>
                        <a:rPr lang="en-US" sz="3200" dirty="0"/>
                        <a:t>Login Feature</a:t>
                      </a:r>
                      <a:endParaRPr lang="en-US" sz="3200" b="1" dirty="0"/>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621143901"/>
                  </a:ext>
                </a:extLst>
              </a:tr>
              <a:tr h="745392">
                <a:tc>
                  <a:txBody>
                    <a:bodyPr/>
                    <a:lstStyle/>
                    <a:p>
                      <a:pPr lvl="0" algn="ctr">
                        <a:buNone/>
                      </a:pPr>
                      <a:r>
                        <a:rPr lang="en-US" sz="3200" dirty="0"/>
                        <a:t>2.</a:t>
                      </a:r>
                      <a:endParaRPr lang="en-US" sz="3200" b="1" dirty="0"/>
                    </a:p>
                  </a:txBody>
                  <a:tcPr anchor="ctr"/>
                </a:tc>
                <a:tc>
                  <a:txBody>
                    <a:bodyPr/>
                    <a:lstStyle/>
                    <a:p>
                      <a:pPr lvl="0" algn="l">
                        <a:buNone/>
                      </a:pPr>
                      <a:r>
                        <a:rPr lang="en-US" sz="3200" dirty="0"/>
                        <a:t>Add New Show Functionality</a:t>
                      </a:r>
                      <a:endParaRPr lang="en-US" sz="3200" b="1" dirty="0"/>
                    </a:p>
                  </a:txBody>
                  <a:tcPr anchor="ctr"/>
                </a:tc>
                <a:tc>
                  <a:txBody>
                    <a:bodyPr/>
                    <a:lstStyle/>
                    <a:p>
                      <a:pPr algn="ctr">
                        <a:buNone/>
                      </a:pPr>
                      <a:r>
                        <a:rPr lang="en-US" sz="3200">
                          <a:solidFill>
                            <a:srgbClr val="FF0000"/>
                          </a:solidFill>
                        </a:rPr>
                        <a:t>No</a:t>
                      </a:r>
                      <a:endParaRPr lang="en-US" sz="3200" b="1">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180463600"/>
                  </a:ext>
                </a:extLst>
              </a:tr>
              <a:tr h="725245">
                <a:tc>
                  <a:txBody>
                    <a:bodyPr/>
                    <a:lstStyle/>
                    <a:p>
                      <a:pPr lvl="0" algn="ctr">
                        <a:buNone/>
                      </a:pPr>
                      <a:r>
                        <a:rPr lang="en-US" sz="3200" dirty="0"/>
                        <a:t>3.</a:t>
                      </a:r>
                      <a:endParaRPr lang="en-US" sz="3200" b="1" dirty="0"/>
                    </a:p>
                  </a:txBody>
                  <a:tcPr anchor="ctr"/>
                </a:tc>
                <a:tc>
                  <a:txBody>
                    <a:bodyPr/>
                    <a:lstStyle/>
                    <a:p>
                      <a:pPr lvl="0" algn="l">
                        <a:buNone/>
                      </a:pPr>
                      <a:r>
                        <a:rPr lang="en-US" sz="3200" dirty="0"/>
                        <a:t>Reserve Tickets For Multiple Shows</a:t>
                      </a:r>
                      <a:endParaRPr lang="en-US" sz="3200" b="1" dirty="0"/>
                    </a:p>
                  </a:txBody>
                  <a:tcPr anchor="ctr"/>
                </a:tc>
                <a:tc>
                  <a:txBody>
                    <a:bodyPr/>
                    <a:lstStyle/>
                    <a:p>
                      <a:pPr algn="ctr">
                        <a:buNone/>
                      </a:pPr>
                      <a:r>
                        <a:rPr lang="en-US" sz="3200">
                          <a:solidFill>
                            <a:srgbClr val="70AD47"/>
                          </a:solidFill>
                        </a:rPr>
                        <a:t>Yes</a:t>
                      </a:r>
                      <a:endParaRPr lang="en-US" sz="3200" b="1">
                        <a:solidFill>
                          <a:srgbClr val="70AD47"/>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1873112025"/>
                  </a:ext>
                </a:extLst>
              </a:tr>
              <a:tr h="725245">
                <a:tc>
                  <a:txBody>
                    <a:bodyPr/>
                    <a:lstStyle/>
                    <a:p>
                      <a:pPr lvl="0" algn="ctr">
                        <a:buNone/>
                      </a:pPr>
                      <a:r>
                        <a:rPr lang="en-US" sz="3200" dirty="0"/>
                        <a:t>4.</a:t>
                      </a:r>
                    </a:p>
                  </a:txBody>
                  <a:tcPr anchor="ctr"/>
                </a:tc>
                <a:tc>
                  <a:txBody>
                    <a:bodyPr/>
                    <a:lstStyle/>
                    <a:p>
                      <a:pPr lvl="0" algn="l">
                        <a:buNone/>
                      </a:pPr>
                      <a:r>
                        <a:rPr lang="en-US" sz="3200" dirty="0"/>
                        <a:t>Search Functionality</a:t>
                      </a:r>
                    </a:p>
                  </a:txBody>
                  <a:tcPr anchor="ctr"/>
                </a:tc>
                <a:tc>
                  <a:txBody>
                    <a:bodyPr/>
                    <a:lstStyle/>
                    <a:p>
                      <a:pPr algn="ctr">
                        <a:buNone/>
                      </a:pPr>
                      <a:r>
                        <a:rPr lang="en-US" sz="3200" dirty="0">
                          <a:solidFill>
                            <a:srgbClr val="70AD47"/>
                          </a:solidFill>
                        </a:rPr>
                        <a:t>Yes</a:t>
                      </a:r>
                    </a:p>
                  </a:txBody>
                  <a:tcPr/>
                </a:tc>
                <a:tc>
                  <a:txBody>
                    <a:bodyPr/>
                    <a:lstStyle/>
                    <a:p>
                      <a:pPr algn="ctr">
                        <a:buNone/>
                      </a:pPr>
                      <a:r>
                        <a:rPr lang="en-US" sz="3200" dirty="0">
                          <a:solidFill>
                            <a:srgbClr val="70AD47"/>
                          </a:solidFill>
                        </a:rPr>
                        <a:t>Yes</a:t>
                      </a:r>
                      <a:endParaRPr lang="en-US" sz="3200" dirty="0">
                        <a:solidFill>
                          <a:srgbClr val="FF0000"/>
                        </a:solidFill>
                      </a:endParaRPr>
                    </a:p>
                  </a:txBody>
                  <a:tcPr/>
                </a:tc>
                <a:extLst>
                  <a:ext uri="{0D108BD9-81ED-4DB2-BD59-A6C34878D82A}">
                    <a16:rowId xmlns:a16="http://schemas.microsoft.com/office/drawing/2014/main" val="1775159752"/>
                  </a:ext>
                </a:extLst>
              </a:tr>
              <a:tr h="725245">
                <a:tc>
                  <a:txBody>
                    <a:bodyPr/>
                    <a:lstStyle/>
                    <a:p>
                      <a:pPr lvl="0" algn="ctr">
                        <a:buNone/>
                      </a:pPr>
                      <a:r>
                        <a:rPr lang="en-US" sz="3200" dirty="0"/>
                        <a:t>5.</a:t>
                      </a:r>
                    </a:p>
                  </a:txBody>
                  <a:tcPr anchor="ctr"/>
                </a:tc>
                <a:tc>
                  <a:txBody>
                    <a:bodyPr/>
                    <a:lstStyle/>
                    <a:p>
                      <a:pPr lvl="0" algn="l">
                        <a:buNone/>
                      </a:pPr>
                      <a:r>
                        <a:rPr lang="en-US" sz="3200" dirty="0"/>
                        <a:t>Confirmation Email </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1185664117"/>
                  </a:ext>
                </a:extLst>
              </a:tr>
              <a:tr h="725245">
                <a:tc>
                  <a:txBody>
                    <a:bodyPr/>
                    <a:lstStyle/>
                    <a:p>
                      <a:pPr lvl="0" algn="ctr">
                        <a:buNone/>
                      </a:pPr>
                      <a:r>
                        <a:rPr lang="en-US" sz="3200"/>
                        <a:t>6.</a:t>
                      </a:r>
                    </a:p>
                  </a:txBody>
                  <a:tcPr anchor="ctr"/>
                </a:tc>
                <a:tc>
                  <a:txBody>
                    <a:bodyPr/>
                    <a:lstStyle/>
                    <a:p>
                      <a:pPr lvl="0" algn="l">
                        <a:buNone/>
                      </a:pPr>
                      <a:r>
                        <a:rPr lang="en-US" sz="3200" dirty="0"/>
                        <a:t>Reminder Email</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3049355332"/>
                  </a:ext>
                </a:extLst>
              </a:tr>
            </a:tbl>
          </a:graphicData>
        </a:graphic>
      </p:graphicFrame>
      <p:sp>
        <p:nvSpPr>
          <p:cNvPr id="6" name="Slide Number Placeholder 5">
            <a:extLst>
              <a:ext uri="{FF2B5EF4-FFF2-40B4-BE49-F238E27FC236}">
                <a16:creationId xmlns:a16="http://schemas.microsoft.com/office/drawing/2014/main" id="{A042497C-3EEB-4746-B2B7-02BC7A3600C6}"/>
              </a:ext>
            </a:extLst>
          </p:cNvPr>
          <p:cNvSpPr>
            <a:spLocks noGrp="1"/>
          </p:cNvSpPr>
          <p:nvPr>
            <p:ph type="sldNum" sz="quarter" idx="12"/>
          </p:nvPr>
        </p:nvSpPr>
        <p:spPr/>
        <p:txBody>
          <a:bodyPr/>
          <a:lstStyle/>
          <a:p>
            <a:fld id="{E646F01A-99B6-407D-AC36-D8F996900DD0}" type="slidenum">
              <a:rPr lang="en-US" sz="2000" smtClean="0"/>
              <a:t>6</a:t>
            </a:fld>
            <a:endParaRPr lang="en-US" sz="2000" dirty="0"/>
          </a:p>
        </p:txBody>
      </p:sp>
      <p:sp>
        <p:nvSpPr>
          <p:cNvPr id="5" name="TextBox 4">
            <a:extLst>
              <a:ext uri="{FF2B5EF4-FFF2-40B4-BE49-F238E27FC236}">
                <a16:creationId xmlns:a16="http://schemas.microsoft.com/office/drawing/2014/main" id="{2BB89E65-BFF8-42B6-B835-A8D541E41871}"/>
              </a:ext>
            </a:extLst>
          </p:cNvPr>
          <p:cNvSpPr txBox="1"/>
          <p:nvPr/>
        </p:nvSpPr>
        <p:spPr>
          <a:xfrm>
            <a:off x="381000" y="6370321"/>
            <a:ext cx="3459480"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spTree>
    <p:extLst>
      <p:ext uri="{BB962C8B-B14F-4D97-AF65-F5344CB8AC3E}">
        <p14:creationId xmlns:p14="http://schemas.microsoft.com/office/powerpoint/2010/main" val="35560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8" y="234496"/>
            <a:ext cx="11121571" cy="941161"/>
          </a:xfrm>
        </p:spPr>
        <p:txBody>
          <a:bodyPr/>
          <a:lstStyle/>
          <a:p>
            <a:r>
              <a:rPr lang="en-US" b="1" dirty="0"/>
              <a:t>Project Requirements:</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1046589033"/>
              </p:ext>
            </p:extLst>
          </p:nvPr>
        </p:nvGraphicFramePr>
        <p:xfrm>
          <a:off x="348342" y="1161143"/>
          <a:ext cx="11406124" cy="5114534"/>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1237516429"/>
                  </a:ext>
                </a:extLst>
              </a:tr>
              <a:tr h="825662">
                <a:tc>
                  <a:txBody>
                    <a:bodyPr/>
                    <a:lstStyle/>
                    <a:p>
                      <a:pPr algn="ctr">
                        <a:buNone/>
                      </a:pPr>
                      <a:r>
                        <a:rPr lang="en-US" sz="3200" dirty="0"/>
                        <a:t>7.</a:t>
                      </a:r>
                    </a:p>
                  </a:txBody>
                  <a:tcPr anchor="ctr"/>
                </a:tc>
                <a:tc>
                  <a:txBody>
                    <a:bodyPr/>
                    <a:lstStyle/>
                    <a:p>
                      <a:pPr algn="l">
                        <a:buNone/>
                      </a:pPr>
                      <a:r>
                        <a:rPr lang="en-US" sz="3200" dirty="0"/>
                        <a:t>Publishing and Unpublishing a Show</a:t>
                      </a:r>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nchor="ctr"/>
                </a:tc>
                <a:tc>
                  <a:txBody>
                    <a:bodyPr/>
                    <a:lstStyle/>
                    <a:p>
                      <a:pPr algn="ctr">
                        <a:buNone/>
                      </a:pPr>
                      <a:r>
                        <a:rPr lang="en-US" sz="3200" dirty="0">
                          <a:solidFill>
                            <a:srgbClr val="70AD47"/>
                          </a:solidFill>
                        </a:rPr>
                        <a:t>Yes</a:t>
                      </a:r>
                      <a:endParaRPr lang="en-US" sz="3200" b="1" dirty="0">
                        <a:solidFill>
                          <a:srgbClr val="70AD47"/>
                        </a:solidFill>
                      </a:endParaRPr>
                    </a:p>
                  </a:txBody>
                  <a:tcPr anchor="ctr"/>
                </a:tc>
                <a:extLst>
                  <a:ext uri="{0D108BD9-81ED-4DB2-BD59-A6C34878D82A}">
                    <a16:rowId xmlns:a16="http://schemas.microsoft.com/office/drawing/2014/main" val="926208131"/>
                  </a:ext>
                </a:extLst>
              </a:tr>
              <a:tr h="775867">
                <a:tc>
                  <a:txBody>
                    <a:bodyPr/>
                    <a:lstStyle/>
                    <a:p>
                      <a:pPr algn="ctr"/>
                      <a:r>
                        <a:rPr lang="en-US" sz="3200" dirty="0"/>
                        <a:t>8.</a:t>
                      </a:r>
                    </a:p>
                  </a:txBody>
                  <a:tcPr anchor="ctr"/>
                </a:tc>
                <a:tc>
                  <a:txBody>
                    <a:bodyPr/>
                    <a:lstStyle/>
                    <a:p>
                      <a:pPr algn="l">
                        <a:buNone/>
                      </a:pPr>
                      <a:r>
                        <a:rPr lang="en-US" sz="3200" dirty="0"/>
                        <a:t>Modify Existing Show Information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808466">
                <a:tc>
                  <a:txBody>
                    <a:bodyPr/>
                    <a:lstStyle/>
                    <a:p>
                      <a:pPr algn="ctr"/>
                      <a:r>
                        <a:rPr lang="en-US" sz="3200" dirty="0"/>
                        <a:t>9.</a:t>
                      </a:r>
                    </a:p>
                  </a:txBody>
                  <a:tcPr anchor="ctr"/>
                </a:tc>
                <a:tc>
                  <a:txBody>
                    <a:bodyPr/>
                    <a:lstStyle/>
                    <a:p>
                      <a:pPr algn="l">
                        <a:buNone/>
                      </a:pPr>
                      <a:r>
                        <a:rPr lang="en-US" sz="3200" dirty="0"/>
                        <a:t>Admin will be able to Add Another Admin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10.</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r h="808466">
                <a:tc>
                  <a:txBody>
                    <a:bodyPr/>
                    <a:lstStyle/>
                    <a:p>
                      <a:pPr algn="ctr"/>
                      <a:r>
                        <a:rPr lang="en-US" sz="3200" dirty="0"/>
                        <a:t>11.</a:t>
                      </a:r>
                    </a:p>
                  </a:txBody>
                  <a:tcPr anchor="ctr"/>
                </a:tc>
                <a:tc>
                  <a:txBody>
                    <a:bodyPr/>
                    <a:lstStyle/>
                    <a:p>
                      <a:pPr algn="l">
                        <a:buNone/>
                      </a:pPr>
                      <a:r>
                        <a:rPr lang="en-US" sz="3200" dirty="0"/>
                        <a:t>Report Generation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474106342"/>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fld id="{E646F01A-99B6-407D-AC36-D8F996900DD0}" type="slidenum">
              <a:rPr lang="en-US" sz="2000" smtClean="0"/>
              <a:t>7</a:t>
            </a:fld>
            <a:endParaRPr lang="en-US" sz="2000" dirty="0"/>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spTree>
    <p:extLst>
      <p:ext uri="{BB962C8B-B14F-4D97-AF65-F5344CB8AC3E}">
        <p14:creationId xmlns:p14="http://schemas.microsoft.com/office/powerpoint/2010/main" val="36339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8" y="234496"/>
            <a:ext cx="11121571" cy="941161"/>
          </a:xfrm>
        </p:spPr>
        <p:txBody>
          <a:bodyPr/>
          <a:lstStyle/>
          <a:p>
            <a:r>
              <a:rPr lang="en-US" b="1" dirty="0"/>
              <a:t>Project Requirements:</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nvPr>
        </p:nvGraphicFramePr>
        <p:xfrm>
          <a:off x="348342" y="1161143"/>
          <a:ext cx="11406124" cy="4047734"/>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1237516429"/>
                  </a:ext>
                </a:extLst>
              </a:tr>
              <a:tr h="825662">
                <a:tc>
                  <a:txBody>
                    <a:bodyPr/>
                    <a:lstStyle/>
                    <a:p>
                      <a:pPr algn="ctr">
                        <a:buNone/>
                      </a:pPr>
                      <a:r>
                        <a:rPr lang="en-US" sz="3200" dirty="0"/>
                        <a:t>12.</a:t>
                      </a:r>
                    </a:p>
                  </a:txBody>
                  <a:tcPr anchor="ctr"/>
                </a:tc>
                <a:tc>
                  <a:txBody>
                    <a:bodyPr/>
                    <a:lstStyle/>
                    <a:p>
                      <a:pPr algn="l">
                        <a:buNone/>
                      </a:pPr>
                      <a:r>
                        <a:rPr lang="en-US" sz="3200" dirty="0"/>
                        <a:t>Duplicate a show </a:t>
                      </a:r>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nchor="ctr"/>
                </a:tc>
                <a:tc>
                  <a:txBody>
                    <a:bodyPr/>
                    <a:lstStyle/>
                    <a:p>
                      <a:pPr algn="ctr">
                        <a:buNone/>
                      </a:pPr>
                      <a:r>
                        <a:rPr lang="en-US" sz="3200" dirty="0">
                          <a:solidFill>
                            <a:srgbClr val="70AD47"/>
                          </a:solidFill>
                        </a:rPr>
                        <a:t>Yes</a:t>
                      </a:r>
                      <a:endParaRPr lang="en-US" sz="3200" b="1" dirty="0">
                        <a:solidFill>
                          <a:srgbClr val="70AD47"/>
                        </a:solidFill>
                      </a:endParaRPr>
                    </a:p>
                  </a:txBody>
                  <a:tcPr anchor="ctr"/>
                </a:tc>
                <a:extLst>
                  <a:ext uri="{0D108BD9-81ED-4DB2-BD59-A6C34878D82A}">
                    <a16:rowId xmlns:a16="http://schemas.microsoft.com/office/drawing/2014/main" val="926208131"/>
                  </a:ext>
                </a:extLst>
              </a:tr>
              <a:tr h="775867">
                <a:tc>
                  <a:txBody>
                    <a:bodyPr/>
                    <a:lstStyle/>
                    <a:p>
                      <a:pPr algn="ctr"/>
                      <a:r>
                        <a:rPr lang="en-US" sz="3200" dirty="0"/>
                        <a:t>13.</a:t>
                      </a:r>
                    </a:p>
                  </a:txBody>
                  <a:tcPr anchor="ctr"/>
                </a:tc>
                <a:tc>
                  <a:txBody>
                    <a:bodyPr/>
                    <a:lstStyle/>
                    <a:p>
                      <a:pPr algn="l">
                        <a:buNone/>
                      </a:pPr>
                      <a:r>
                        <a:rPr lang="en-US" sz="3200" dirty="0"/>
                        <a:t>Directions towards show venue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6"/>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chemeClr val="accent6"/>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808466">
                <a:tc>
                  <a:txBody>
                    <a:bodyPr/>
                    <a:lstStyle/>
                    <a:p>
                      <a:pPr algn="ctr"/>
                      <a:r>
                        <a:rPr lang="en-US" sz="3200" dirty="0"/>
                        <a:t>14.</a:t>
                      </a:r>
                    </a:p>
                  </a:txBody>
                  <a:tcPr anchor="ctr"/>
                </a:tc>
                <a:tc>
                  <a:txBody>
                    <a:bodyPr/>
                    <a:lstStyle/>
                    <a:p>
                      <a:pPr algn="l">
                        <a:buNone/>
                      </a:pPr>
                      <a:r>
                        <a:rPr lang="en-US" sz="3200" dirty="0"/>
                        <a:t>Define the ticket type and price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15.</a:t>
                      </a:r>
                    </a:p>
                  </a:txBody>
                  <a:tcPr anchor="ctr"/>
                </a:tc>
                <a:tc>
                  <a:txBody>
                    <a:bodyPr/>
                    <a:lstStyle/>
                    <a:p>
                      <a:pPr algn="l">
                        <a:buNone/>
                      </a:pPr>
                      <a:r>
                        <a:rPr lang="en-US" sz="3200" dirty="0"/>
                        <a:t>Create a show with multiple dates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46F01A-99B6-407D-AC36-D8F996900DD0}" type="slidenum">
              <a:rPr kumimoji="0" lang="en-US" sz="20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3657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Keerthi Chiduruppa</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4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F34-4551-4A48-932E-21E6847D9BE8}"/>
              </a:ext>
            </a:extLst>
          </p:cNvPr>
          <p:cNvSpPr>
            <a:spLocks noGrp="1"/>
          </p:cNvSpPr>
          <p:nvPr>
            <p:ph type="title"/>
          </p:nvPr>
        </p:nvSpPr>
        <p:spPr>
          <a:xfrm>
            <a:off x="322697" y="198369"/>
            <a:ext cx="11869303" cy="947111"/>
          </a:xfrm>
        </p:spPr>
        <p:txBody>
          <a:bodyPr/>
          <a:lstStyle/>
          <a:p>
            <a:r>
              <a:rPr lang="en-US" b="1"/>
              <a:t>Technologies:</a:t>
            </a:r>
          </a:p>
        </p:txBody>
      </p:sp>
      <p:sp>
        <p:nvSpPr>
          <p:cNvPr id="7" name="TextBox 6">
            <a:extLst>
              <a:ext uri="{FF2B5EF4-FFF2-40B4-BE49-F238E27FC236}">
                <a16:creationId xmlns:a16="http://schemas.microsoft.com/office/drawing/2014/main" id="{126D30F1-81CB-4C4A-AA68-8C93A9EA30C2}"/>
              </a:ext>
            </a:extLst>
          </p:cNvPr>
          <p:cNvSpPr txBox="1"/>
          <p:nvPr/>
        </p:nvSpPr>
        <p:spPr>
          <a:xfrm>
            <a:off x="744133" y="5367224"/>
            <a:ext cx="2284852" cy="523220"/>
          </a:xfrm>
          <a:prstGeom prst="rect">
            <a:avLst/>
          </a:prstGeom>
          <a:noFill/>
        </p:spPr>
        <p:txBody>
          <a:bodyPr wrap="square" rtlCol="0">
            <a:spAutoFit/>
          </a:bodyPr>
          <a:lstStyle/>
          <a:p>
            <a:pPr algn="ctr"/>
            <a:r>
              <a:rPr lang="en-US" sz="2800" i="1" dirty="0"/>
              <a:t>(Frontend)</a:t>
            </a:r>
          </a:p>
        </p:txBody>
      </p:sp>
      <p:pic>
        <p:nvPicPr>
          <p:cNvPr id="12" name="Picture 11">
            <a:extLst>
              <a:ext uri="{FF2B5EF4-FFF2-40B4-BE49-F238E27FC236}">
                <a16:creationId xmlns:a16="http://schemas.microsoft.com/office/drawing/2014/main" id="{810B4351-03BA-442A-997C-F9514AFC009D}"/>
              </a:ext>
            </a:extLst>
          </p:cNvPr>
          <p:cNvPicPr>
            <a:picLocks noChangeAspect="1"/>
          </p:cNvPicPr>
          <p:nvPr/>
        </p:nvPicPr>
        <p:blipFill>
          <a:blip r:embed="rId3"/>
          <a:stretch>
            <a:fillRect/>
          </a:stretch>
        </p:blipFill>
        <p:spPr>
          <a:xfrm>
            <a:off x="5518281" y="1220411"/>
            <a:ext cx="3039417" cy="2144237"/>
          </a:xfrm>
          <a:prstGeom prst="rect">
            <a:avLst/>
          </a:prstGeom>
        </p:spPr>
      </p:pic>
      <p:sp>
        <p:nvSpPr>
          <p:cNvPr id="13" name="TextBox 12">
            <a:extLst>
              <a:ext uri="{FF2B5EF4-FFF2-40B4-BE49-F238E27FC236}">
                <a16:creationId xmlns:a16="http://schemas.microsoft.com/office/drawing/2014/main" id="{3AC61D16-D62C-488D-86E4-3E636953C4C8}"/>
              </a:ext>
            </a:extLst>
          </p:cNvPr>
          <p:cNvSpPr txBox="1"/>
          <p:nvPr/>
        </p:nvSpPr>
        <p:spPr>
          <a:xfrm>
            <a:off x="5705247" y="837571"/>
            <a:ext cx="2680849" cy="523220"/>
          </a:xfrm>
          <a:prstGeom prst="rect">
            <a:avLst/>
          </a:prstGeom>
          <a:noFill/>
        </p:spPr>
        <p:txBody>
          <a:bodyPr wrap="square" rtlCol="0">
            <a:spAutoFit/>
          </a:bodyPr>
          <a:lstStyle/>
          <a:p>
            <a:pPr algn="ctr"/>
            <a:r>
              <a:rPr lang="en-US" sz="2800" i="1" dirty="0"/>
              <a:t>(Backend/Server)</a:t>
            </a:r>
          </a:p>
        </p:txBody>
      </p:sp>
      <p:pic>
        <p:nvPicPr>
          <p:cNvPr id="14" name="Picture 13">
            <a:extLst>
              <a:ext uri="{FF2B5EF4-FFF2-40B4-BE49-F238E27FC236}">
                <a16:creationId xmlns:a16="http://schemas.microsoft.com/office/drawing/2014/main" id="{FF381110-F4B6-4877-A480-4711636095FC}"/>
              </a:ext>
            </a:extLst>
          </p:cNvPr>
          <p:cNvPicPr>
            <a:picLocks noChangeAspect="1"/>
          </p:cNvPicPr>
          <p:nvPr/>
        </p:nvPicPr>
        <p:blipFill>
          <a:blip r:embed="rId4"/>
          <a:stretch>
            <a:fillRect/>
          </a:stretch>
        </p:blipFill>
        <p:spPr>
          <a:xfrm>
            <a:off x="322697" y="1500965"/>
            <a:ext cx="3165280" cy="1300526"/>
          </a:xfrm>
          <a:prstGeom prst="rect">
            <a:avLst/>
          </a:prstGeom>
        </p:spPr>
      </p:pic>
      <p:pic>
        <p:nvPicPr>
          <p:cNvPr id="17" name="Picture 16">
            <a:extLst>
              <a:ext uri="{FF2B5EF4-FFF2-40B4-BE49-F238E27FC236}">
                <a16:creationId xmlns:a16="http://schemas.microsoft.com/office/drawing/2014/main" id="{1E69ACE1-9DFB-4A46-8F93-B8C6F6D64A79}"/>
              </a:ext>
            </a:extLst>
          </p:cNvPr>
          <p:cNvPicPr>
            <a:picLocks noChangeAspect="1"/>
          </p:cNvPicPr>
          <p:nvPr/>
        </p:nvPicPr>
        <p:blipFill>
          <a:blip r:embed="rId5"/>
          <a:stretch>
            <a:fillRect/>
          </a:stretch>
        </p:blipFill>
        <p:spPr>
          <a:xfrm>
            <a:off x="5085817" y="5034007"/>
            <a:ext cx="3904343" cy="979546"/>
          </a:xfrm>
          <a:prstGeom prst="rect">
            <a:avLst/>
          </a:prstGeom>
        </p:spPr>
      </p:pic>
      <p:sp>
        <p:nvSpPr>
          <p:cNvPr id="20" name="Arrow: Up-Down 19">
            <a:extLst>
              <a:ext uri="{FF2B5EF4-FFF2-40B4-BE49-F238E27FC236}">
                <a16:creationId xmlns:a16="http://schemas.microsoft.com/office/drawing/2014/main" id="{D422987C-7867-4A5A-86E5-91FC91C5B138}"/>
              </a:ext>
            </a:extLst>
          </p:cNvPr>
          <p:cNvSpPr/>
          <p:nvPr/>
        </p:nvSpPr>
        <p:spPr>
          <a:xfrm>
            <a:off x="6937829" y="3280355"/>
            <a:ext cx="203499" cy="2112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7DD7BD-8A53-4E19-90C5-04C1D787465A}"/>
              </a:ext>
            </a:extLst>
          </p:cNvPr>
          <p:cNvSpPr txBox="1"/>
          <p:nvPr/>
        </p:nvSpPr>
        <p:spPr>
          <a:xfrm>
            <a:off x="5626732" y="6067221"/>
            <a:ext cx="3029192" cy="523220"/>
          </a:xfrm>
          <a:prstGeom prst="rect">
            <a:avLst/>
          </a:prstGeom>
          <a:noFill/>
        </p:spPr>
        <p:txBody>
          <a:bodyPr wrap="square" rtlCol="0">
            <a:spAutoFit/>
          </a:bodyPr>
          <a:lstStyle/>
          <a:p>
            <a:pPr algn="ctr"/>
            <a:r>
              <a:rPr lang="en-US" sz="2800" i="1" dirty="0"/>
              <a:t>(Database)</a:t>
            </a:r>
          </a:p>
        </p:txBody>
      </p:sp>
      <p:sp>
        <p:nvSpPr>
          <p:cNvPr id="22" name="TextBox 21">
            <a:extLst>
              <a:ext uri="{FF2B5EF4-FFF2-40B4-BE49-F238E27FC236}">
                <a16:creationId xmlns:a16="http://schemas.microsoft.com/office/drawing/2014/main" id="{9F8BB40D-629C-436F-81F9-EDBB6D80B773}"/>
              </a:ext>
            </a:extLst>
          </p:cNvPr>
          <p:cNvSpPr txBox="1"/>
          <p:nvPr/>
        </p:nvSpPr>
        <p:spPr>
          <a:xfrm>
            <a:off x="1386401" y="2624785"/>
            <a:ext cx="1090863" cy="646331"/>
          </a:xfrm>
          <a:prstGeom prst="rect">
            <a:avLst/>
          </a:prstGeom>
          <a:noFill/>
        </p:spPr>
        <p:txBody>
          <a:bodyPr wrap="square" rtlCol="0">
            <a:spAutoFit/>
          </a:bodyPr>
          <a:lstStyle/>
          <a:p>
            <a:pPr algn="ctr"/>
            <a:r>
              <a:rPr lang="en-US" sz="3600" b="1" dirty="0"/>
              <a:t>+</a:t>
            </a:r>
          </a:p>
        </p:txBody>
      </p:sp>
      <p:pic>
        <p:nvPicPr>
          <p:cNvPr id="23" name="Picture 22">
            <a:extLst>
              <a:ext uri="{FF2B5EF4-FFF2-40B4-BE49-F238E27FC236}">
                <a16:creationId xmlns:a16="http://schemas.microsoft.com/office/drawing/2014/main" id="{23F8E32B-C96F-40AC-AAD7-70C5E3964E4D}"/>
              </a:ext>
            </a:extLst>
          </p:cNvPr>
          <p:cNvPicPr>
            <a:picLocks noChangeAspect="1"/>
          </p:cNvPicPr>
          <p:nvPr/>
        </p:nvPicPr>
        <p:blipFill>
          <a:blip r:embed="rId6"/>
          <a:stretch>
            <a:fillRect/>
          </a:stretch>
        </p:blipFill>
        <p:spPr>
          <a:xfrm>
            <a:off x="691171" y="3310684"/>
            <a:ext cx="2390775" cy="1914525"/>
          </a:xfrm>
          <a:prstGeom prst="rect">
            <a:avLst/>
          </a:prstGeom>
        </p:spPr>
      </p:pic>
      <p:sp>
        <p:nvSpPr>
          <p:cNvPr id="24" name="Arrow: Up-Down 23">
            <a:extLst>
              <a:ext uri="{FF2B5EF4-FFF2-40B4-BE49-F238E27FC236}">
                <a16:creationId xmlns:a16="http://schemas.microsoft.com/office/drawing/2014/main" id="{F8F8EB0F-635D-418C-924F-5F7C2CC09D65}"/>
              </a:ext>
            </a:extLst>
          </p:cNvPr>
          <p:cNvSpPr/>
          <p:nvPr/>
        </p:nvSpPr>
        <p:spPr>
          <a:xfrm rot="16200000">
            <a:off x="4392005" y="1274689"/>
            <a:ext cx="218185" cy="181749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03AA34F-A879-40F8-9A1D-EC63182B605C}"/>
              </a:ext>
            </a:extLst>
          </p:cNvPr>
          <p:cNvPicPr>
            <a:picLocks noChangeAspect="1"/>
          </p:cNvPicPr>
          <p:nvPr/>
        </p:nvPicPr>
        <p:blipFill>
          <a:blip r:embed="rId7"/>
          <a:stretch>
            <a:fillRect/>
          </a:stretch>
        </p:blipFill>
        <p:spPr>
          <a:xfrm>
            <a:off x="9882925" y="1248868"/>
            <a:ext cx="1918048" cy="1918048"/>
          </a:xfrm>
          <a:prstGeom prst="rect">
            <a:avLst/>
          </a:prstGeom>
        </p:spPr>
      </p:pic>
      <p:sp>
        <p:nvSpPr>
          <p:cNvPr id="29" name="Arrow: Right 28">
            <a:extLst>
              <a:ext uri="{FF2B5EF4-FFF2-40B4-BE49-F238E27FC236}">
                <a16:creationId xmlns:a16="http://schemas.microsoft.com/office/drawing/2014/main" id="{BEC7121C-78D1-40D4-B73D-188B31FA43C7}"/>
              </a:ext>
            </a:extLst>
          </p:cNvPr>
          <p:cNvSpPr/>
          <p:nvPr/>
        </p:nvSpPr>
        <p:spPr>
          <a:xfrm>
            <a:off x="8557698" y="2019302"/>
            <a:ext cx="1271008" cy="25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DF2D07F-2E80-4D36-BA62-076757320BC3}"/>
              </a:ext>
            </a:extLst>
          </p:cNvPr>
          <p:cNvSpPr txBox="1"/>
          <p:nvPr/>
        </p:nvSpPr>
        <p:spPr>
          <a:xfrm>
            <a:off x="8557698" y="1649970"/>
            <a:ext cx="1120713" cy="461665"/>
          </a:xfrm>
          <a:prstGeom prst="rect">
            <a:avLst/>
          </a:prstGeom>
          <a:noFill/>
        </p:spPr>
        <p:txBody>
          <a:bodyPr wrap="square" rtlCol="0">
            <a:spAutoFit/>
          </a:bodyPr>
          <a:lstStyle/>
          <a:p>
            <a:pPr algn="ctr"/>
            <a:r>
              <a:rPr lang="en-US" sz="2400" b="1" dirty="0"/>
              <a:t>Deploy</a:t>
            </a:r>
          </a:p>
        </p:txBody>
      </p:sp>
      <p:sp>
        <p:nvSpPr>
          <p:cNvPr id="31" name="TextBox 30">
            <a:extLst>
              <a:ext uri="{FF2B5EF4-FFF2-40B4-BE49-F238E27FC236}">
                <a16:creationId xmlns:a16="http://schemas.microsoft.com/office/drawing/2014/main" id="{73E6768F-6CF2-4A35-BAD5-755ADF548F4D}"/>
              </a:ext>
            </a:extLst>
          </p:cNvPr>
          <p:cNvSpPr txBox="1"/>
          <p:nvPr/>
        </p:nvSpPr>
        <p:spPr>
          <a:xfrm>
            <a:off x="3802491" y="1680748"/>
            <a:ext cx="1451428" cy="461665"/>
          </a:xfrm>
          <a:prstGeom prst="rect">
            <a:avLst/>
          </a:prstGeom>
          <a:noFill/>
        </p:spPr>
        <p:txBody>
          <a:bodyPr wrap="square" rtlCol="0">
            <a:spAutoFit/>
          </a:bodyPr>
          <a:lstStyle/>
          <a:p>
            <a:pPr algn="ctr"/>
            <a:r>
              <a:rPr lang="en-US" sz="2400" b="1" dirty="0"/>
              <a:t>API Calls</a:t>
            </a:r>
          </a:p>
        </p:txBody>
      </p:sp>
      <p:sp>
        <p:nvSpPr>
          <p:cNvPr id="32" name="TextBox 31">
            <a:extLst>
              <a:ext uri="{FF2B5EF4-FFF2-40B4-BE49-F238E27FC236}">
                <a16:creationId xmlns:a16="http://schemas.microsoft.com/office/drawing/2014/main" id="{FE456BD9-2F8B-43BE-B1E9-B3235361C0AC}"/>
              </a:ext>
            </a:extLst>
          </p:cNvPr>
          <p:cNvSpPr txBox="1"/>
          <p:nvPr/>
        </p:nvSpPr>
        <p:spPr>
          <a:xfrm>
            <a:off x="3802491" y="2347787"/>
            <a:ext cx="1451428" cy="1200329"/>
          </a:xfrm>
          <a:prstGeom prst="rect">
            <a:avLst/>
          </a:prstGeom>
          <a:noFill/>
        </p:spPr>
        <p:txBody>
          <a:bodyPr wrap="square" rtlCol="0">
            <a:spAutoFit/>
          </a:bodyPr>
          <a:lstStyle/>
          <a:p>
            <a:pPr algn="ctr"/>
            <a:r>
              <a:rPr lang="en-US" sz="2400" b="1" dirty="0"/>
              <a:t>Response for API Calls</a:t>
            </a:r>
          </a:p>
        </p:txBody>
      </p:sp>
      <p:sp>
        <p:nvSpPr>
          <p:cNvPr id="33" name="TextBox 32">
            <a:extLst>
              <a:ext uri="{FF2B5EF4-FFF2-40B4-BE49-F238E27FC236}">
                <a16:creationId xmlns:a16="http://schemas.microsoft.com/office/drawing/2014/main" id="{031F1A1A-890E-4EDB-BBFA-4AA7911D3580}"/>
              </a:ext>
            </a:extLst>
          </p:cNvPr>
          <p:cNvSpPr txBox="1"/>
          <p:nvPr/>
        </p:nvSpPr>
        <p:spPr>
          <a:xfrm rot="5400000">
            <a:off x="6468860" y="4037115"/>
            <a:ext cx="1806601" cy="461665"/>
          </a:xfrm>
          <a:prstGeom prst="rect">
            <a:avLst/>
          </a:prstGeom>
          <a:noFill/>
        </p:spPr>
        <p:txBody>
          <a:bodyPr wrap="square" rtlCol="0">
            <a:spAutoFit/>
          </a:bodyPr>
          <a:lstStyle/>
          <a:p>
            <a:pPr algn="ctr"/>
            <a:r>
              <a:rPr lang="en-US" sz="2400" b="1" dirty="0"/>
              <a:t>DB Request</a:t>
            </a:r>
          </a:p>
        </p:txBody>
      </p:sp>
      <p:sp>
        <p:nvSpPr>
          <p:cNvPr id="38" name="TextBox 37">
            <a:extLst>
              <a:ext uri="{FF2B5EF4-FFF2-40B4-BE49-F238E27FC236}">
                <a16:creationId xmlns:a16="http://schemas.microsoft.com/office/drawing/2014/main" id="{7043CC6B-2B0D-45F4-99D4-75D53CD7BAC7}"/>
              </a:ext>
            </a:extLst>
          </p:cNvPr>
          <p:cNvSpPr txBox="1"/>
          <p:nvPr/>
        </p:nvSpPr>
        <p:spPr>
          <a:xfrm rot="16200000">
            <a:off x="5684921" y="3972300"/>
            <a:ext cx="2044152" cy="461665"/>
          </a:xfrm>
          <a:prstGeom prst="rect">
            <a:avLst/>
          </a:prstGeom>
          <a:noFill/>
        </p:spPr>
        <p:txBody>
          <a:bodyPr wrap="square" rtlCol="0">
            <a:spAutoFit/>
          </a:bodyPr>
          <a:lstStyle/>
          <a:p>
            <a:r>
              <a:rPr lang="en-US" sz="2400" b="1" dirty="0"/>
              <a:t>DB Response</a:t>
            </a:r>
          </a:p>
        </p:txBody>
      </p:sp>
      <p:sp>
        <p:nvSpPr>
          <p:cNvPr id="40" name="Slide Number Placeholder 39">
            <a:extLst>
              <a:ext uri="{FF2B5EF4-FFF2-40B4-BE49-F238E27FC236}">
                <a16:creationId xmlns:a16="http://schemas.microsoft.com/office/drawing/2014/main" id="{124FCBAA-1ED2-42F6-9D13-E4033A39CD2C}"/>
              </a:ext>
            </a:extLst>
          </p:cNvPr>
          <p:cNvSpPr>
            <a:spLocks noGrp="1"/>
          </p:cNvSpPr>
          <p:nvPr>
            <p:ph type="sldNum" sz="quarter" idx="12"/>
          </p:nvPr>
        </p:nvSpPr>
        <p:spPr/>
        <p:txBody>
          <a:bodyPr/>
          <a:lstStyle/>
          <a:p>
            <a:fld id="{E646F01A-99B6-407D-AC36-D8F996900DD0}" type="slidenum">
              <a:rPr lang="en-US" sz="2000" smtClean="0"/>
              <a:t>9</a:t>
            </a:fld>
            <a:endParaRPr lang="en-US" sz="2000"/>
          </a:p>
        </p:txBody>
      </p:sp>
      <p:sp>
        <p:nvSpPr>
          <p:cNvPr id="26" name="TextBox 25">
            <a:extLst>
              <a:ext uri="{FF2B5EF4-FFF2-40B4-BE49-F238E27FC236}">
                <a16:creationId xmlns:a16="http://schemas.microsoft.com/office/drawing/2014/main" id="{9911A6B1-6D3A-493A-9810-504FBEC44A7C}"/>
              </a:ext>
            </a:extLst>
          </p:cNvPr>
          <p:cNvSpPr txBox="1"/>
          <p:nvPr/>
        </p:nvSpPr>
        <p:spPr>
          <a:xfrm>
            <a:off x="381000" y="6370320"/>
            <a:ext cx="3409337"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spTree>
    <p:extLst>
      <p:ext uri="{BB962C8B-B14F-4D97-AF65-F5344CB8AC3E}">
        <p14:creationId xmlns:p14="http://schemas.microsoft.com/office/powerpoint/2010/main" val="11081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0" grpId="0" animBg="1"/>
      <p:bldP spid="21" grpId="0"/>
      <p:bldP spid="22" grpId="0"/>
      <p:bldP spid="24" grpId="0" animBg="1"/>
      <p:bldP spid="29" grpId="0" animBg="1"/>
      <p:bldP spid="30" grpId="0"/>
      <p:bldP spid="31" grpId="0"/>
      <p:bldP spid="32" grpId="0"/>
      <p:bldP spid="33" grpId="0"/>
      <p:bldP spid="3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8975</TotalTime>
  <Words>550</Words>
  <Application>Microsoft Office PowerPoint</Application>
  <PresentationFormat>Widescreen</PresentationFormat>
  <Paragraphs>240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Verdana</vt:lpstr>
      <vt:lpstr>Office Theme</vt:lpstr>
      <vt:lpstr>THEATRE NORTHWEST </vt:lpstr>
      <vt:lpstr>Outline</vt:lpstr>
      <vt:lpstr>Theatre appreciation students</vt:lpstr>
      <vt:lpstr>Problem Statement:</vt:lpstr>
      <vt:lpstr>Proposed Solution:</vt:lpstr>
      <vt:lpstr>Project Requirements:</vt:lpstr>
      <vt:lpstr>Project Requirements:</vt:lpstr>
      <vt:lpstr>Project Requirements:</vt:lpstr>
      <vt:lpstr>Technologies:</vt:lpstr>
      <vt:lpstr>Tools</vt:lpstr>
      <vt:lpstr>PowerPoint Presentation</vt:lpstr>
      <vt:lpstr>PowerPoint Presentation</vt:lpstr>
      <vt:lpstr>PowerPoint Presentation</vt:lpstr>
      <vt:lpstr>Problems Faced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Bonala,Santhosh</cp:lastModifiedBy>
  <cp:revision>349</cp:revision>
  <dcterms:created xsi:type="dcterms:W3CDTF">2018-06-28T02:40:54Z</dcterms:created>
  <dcterms:modified xsi:type="dcterms:W3CDTF">2018-12-10T17:52:47Z</dcterms:modified>
</cp:coreProperties>
</file>