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73" r:id="rId5"/>
    <p:sldId id="261" r:id="rId6"/>
    <p:sldId id="267" r:id="rId7"/>
    <p:sldId id="269" r:id="rId8"/>
    <p:sldId id="282" r:id="rId9"/>
    <p:sldId id="283" r:id="rId10"/>
    <p:sldId id="284" r:id="rId11"/>
    <p:sldId id="285" r:id="rId12"/>
    <p:sldId id="286" r:id="rId13"/>
    <p:sldId id="287" r:id="rId14"/>
    <p:sldId id="272" r:id="rId15"/>
    <p:sldId id="271"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75227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7AF92-DAD2-4EA1-AA1C-501F6C9E377F}"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362175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2739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9884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200351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23255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75275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3710337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43869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66518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32557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7AF92-DAD2-4EA1-AA1C-501F6C9E377F}"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6921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7AF92-DAD2-4EA1-AA1C-501F6C9E377F}"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179011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263137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396634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07AF92-DAD2-4EA1-AA1C-501F6C9E377F}" type="datetimeFigureOut">
              <a:rPr lang="en-US" smtClean="0"/>
              <a:t>6/2/2021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205519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7AF92-DAD2-4EA1-AA1C-501F6C9E377F}"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5E23C-378D-4FD2-9FFD-2152E8D9AA3D}" type="slidenum">
              <a:rPr lang="en-US" smtClean="0"/>
              <a:t>‹#›</a:t>
            </a:fld>
            <a:endParaRPr lang="en-US"/>
          </a:p>
        </p:txBody>
      </p:sp>
    </p:spTree>
    <p:extLst>
      <p:ext uri="{BB962C8B-B14F-4D97-AF65-F5344CB8AC3E}">
        <p14:creationId xmlns:p14="http://schemas.microsoft.com/office/powerpoint/2010/main" val="5540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07AF92-DAD2-4EA1-AA1C-501F6C9E377F}" type="datetimeFigureOut">
              <a:rPr lang="en-US" smtClean="0"/>
              <a:t>6/2/2021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45E23C-378D-4FD2-9FFD-2152E8D9AA3D}" type="slidenum">
              <a:rPr lang="en-US" smtClean="0"/>
              <a:t>‹#›</a:t>
            </a:fld>
            <a:endParaRPr lang="en-US"/>
          </a:p>
        </p:txBody>
      </p:sp>
    </p:spTree>
    <p:extLst>
      <p:ext uri="{BB962C8B-B14F-4D97-AF65-F5344CB8AC3E}">
        <p14:creationId xmlns:p14="http://schemas.microsoft.com/office/powerpoint/2010/main" val="37994850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011-FB5A-4257-9566-1DAD568E427B}"/>
              </a:ext>
            </a:extLst>
          </p:cNvPr>
          <p:cNvSpPr>
            <a:spLocks noGrp="1"/>
          </p:cNvSpPr>
          <p:nvPr>
            <p:ph type="ctrTitle"/>
          </p:nvPr>
        </p:nvSpPr>
        <p:spPr>
          <a:xfrm>
            <a:off x="381001" y="147637"/>
            <a:ext cx="4133849" cy="2967037"/>
          </a:xfrm>
        </p:spPr>
        <p:txBody>
          <a:bodyPr>
            <a:normAutofit/>
          </a:bodyPr>
          <a:lstStyle/>
          <a:p>
            <a:pPr>
              <a:lnSpc>
                <a:spcPct val="90000"/>
              </a:lnSpc>
            </a:pPr>
            <a:r>
              <a:rPr lang="en-US" sz="4700" dirty="0">
                <a:latin typeface="Times New Roman" panose="02020603050405020304" pitchFamily="18" charset="0"/>
                <a:cs typeface="Times New Roman" panose="02020603050405020304" pitchFamily="18" charset="0"/>
              </a:rPr>
              <a:t>Application for Vaccine Registration</a:t>
            </a:r>
          </a:p>
        </p:txBody>
      </p:sp>
      <p:sp>
        <p:nvSpPr>
          <p:cNvPr id="3" name="Subtitle 2">
            <a:extLst>
              <a:ext uri="{FF2B5EF4-FFF2-40B4-BE49-F238E27FC236}">
                <a16:creationId xmlns:a16="http://schemas.microsoft.com/office/drawing/2014/main" id="{E345B8C9-8E00-4AD7-8B7B-A4BAF2D88B7D}"/>
              </a:ext>
            </a:extLst>
          </p:cNvPr>
          <p:cNvSpPr>
            <a:spLocks noGrp="1"/>
          </p:cNvSpPr>
          <p:nvPr>
            <p:ph type="subTitle" idx="1"/>
          </p:nvPr>
        </p:nvSpPr>
        <p:spPr>
          <a:xfrm>
            <a:off x="1175569" y="3114674"/>
            <a:ext cx="3339281" cy="779747"/>
          </a:xfrm>
        </p:spPr>
        <p:txBody>
          <a:bodyPr>
            <a:normAutofit/>
          </a:bodyPr>
          <a:lstStyle/>
          <a:p>
            <a:r>
              <a:rPr lang="en-US" sz="1800" dirty="0"/>
              <a:t>Course Number: 44618-02</a:t>
            </a:r>
          </a:p>
          <a:p>
            <a:endParaRPr lang="en-US" sz="1800" dirty="0"/>
          </a:p>
        </p:txBody>
      </p:sp>
      <p:pic>
        <p:nvPicPr>
          <p:cNvPr id="10" name="Picture 9">
            <a:extLst>
              <a:ext uri="{FF2B5EF4-FFF2-40B4-BE49-F238E27FC236}">
                <a16:creationId xmlns:a16="http://schemas.microsoft.com/office/drawing/2014/main" id="{FA7D8F39-B3A5-458C-B343-2190E2E89053}"/>
              </a:ext>
            </a:extLst>
          </p:cNvPr>
          <p:cNvPicPr>
            <a:picLocks noChangeAspect="1"/>
          </p:cNvPicPr>
          <p:nvPr/>
        </p:nvPicPr>
        <p:blipFill rotWithShape="1">
          <a:blip r:embed="rId3">
            <a:extLst>
              <a:ext uri="{28A0092B-C50C-407E-A947-70E740481C1C}">
                <a14:useLocalDpi xmlns:a14="http://schemas.microsoft.com/office/drawing/2010/main" val="0"/>
              </a:ext>
            </a:extLst>
          </a:blip>
          <a:srcRect t="2374" r="-2" b="6878"/>
          <a:stretch/>
        </p:blipFill>
        <p:spPr>
          <a:xfrm>
            <a:off x="4710218" y="830209"/>
            <a:ext cx="5727594" cy="5197582"/>
          </a:xfrm>
          <a:prstGeom prst="rect">
            <a:avLst/>
          </a:prstGeom>
        </p:spPr>
      </p:pic>
      <p:sp>
        <p:nvSpPr>
          <p:cNvPr id="15" name="Rectangle 14">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AutoShape 2">
            <a:extLst>
              <a:ext uri="{FF2B5EF4-FFF2-40B4-BE49-F238E27FC236}">
                <a16:creationId xmlns:a16="http://schemas.microsoft.com/office/drawing/2014/main" id="{F21F9DF8-6BEE-4431-B6BF-D83E37A47E8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195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137B-F518-4278-B9A9-8D6EB1C9C266}"/>
              </a:ext>
            </a:extLst>
          </p:cNvPr>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Project</a:t>
            </a:r>
            <a:r>
              <a:rPr lang="en-US"/>
              <a:t> Quality Management</a:t>
            </a:r>
            <a:endParaRPr lang="en-US" dirty="0"/>
          </a:p>
        </p:txBody>
      </p:sp>
      <p:sp>
        <p:nvSpPr>
          <p:cNvPr id="3" name="Content Placeholder 2">
            <a:extLst>
              <a:ext uri="{FF2B5EF4-FFF2-40B4-BE49-F238E27FC236}">
                <a16:creationId xmlns:a16="http://schemas.microsoft.com/office/drawing/2014/main" id="{5AE352B0-1390-40E8-9128-9D42551A829B}"/>
              </a:ext>
            </a:extLst>
          </p:cNvPr>
          <p:cNvSpPr>
            <a:spLocks noGrp="1"/>
          </p:cNvSpPr>
          <p:nvPr>
            <p:ph idx="1"/>
          </p:nvPr>
        </p:nvSpPr>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Project quality management ensures the project will satisfy the needs for which it was undertaken</a:t>
            </a:r>
          </a:p>
          <a:p>
            <a:r>
              <a:rPr lang="en-US" sz="1800" dirty="0">
                <a:latin typeface="Times New Roman" panose="02020603050405020304" pitchFamily="18" charset="0"/>
                <a:cs typeface="Times New Roman" panose="02020603050405020304" pitchFamily="18" charset="0"/>
              </a:rPr>
              <a:t>Planning quality management</a:t>
            </a:r>
          </a:p>
          <a:p>
            <a:r>
              <a:rPr lang="en-US" sz="1800" dirty="0">
                <a:latin typeface="Times New Roman" panose="02020603050405020304" pitchFamily="18" charset="0"/>
                <a:cs typeface="Times New Roman" panose="02020603050405020304" pitchFamily="18" charset="0"/>
              </a:rPr>
              <a:t>Managing quality</a:t>
            </a:r>
          </a:p>
          <a:p>
            <a:r>
              <a:rPr lang="en-US" dirty="0">
                <a:latin typeface="Times New Roman" panose="02020603050405020304" pitchFamily="18" charset="0"/>
                <a:cs typeface="Times New Roman" panose="02020603050405020304" pitchFamily="18" charset="0"/>
              </a:rPr>
              <a:t>Controlling</a:t>
            </a:r>
            <a:r>
              <a:rPr lang="en-US" sz="1800" dirty="0">
                <a:latin typeface="Times New Roman" panose="02020603050405020304" pitchFamily="18" charset="0"/>
                <a:cs typeface="Times New Roman" panose="02020603050405020304" pitchFamily="18" charset="0"/>
              </a:rPr>
              <a:t> quality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 order to ensure proper quality is maintained in the project we have done the following Activities:</a:t>
            </a:r>
          </a:p>
          <a:p>
            <a:r>
              <a:rPr lang="en-US" dirty="0">
                <a:latin typeface="Times New Roman" panose="02020603050405020304" pitchFamily="18" charset="0"/>
                <a:cs typeface="Times New Roman" panose="02020603050405020304" pitchFamily="18" charset="0"/>
              </a:rPr>
              <a:t>Unit Testing, Integrating testing, System testing and User acceptance testing.	</a:t>
            </a:r>
          </a:p>
          <a:p>
            <a:pPr marL="457200" lvl="1" indent="0">
              <a:buNone/>
            </a:pPr>
            <a:r>
              <a:rPr lang="en-US" dirty="0">
                <a:latin typeface="Times New Roman" panose="02020603050405020304" pitchFamily="18" charset="0"/>
                <a:cs typeface="Times New Roman" panose="02020603050405020304" pitchFamily="18" charset="0"/>
              </a:rPr>
              <a:t>All the above mentioned tests are done, So that user don’t face any issues accessing the web application .For example, giving proper feedback if the user enter the invalid data.</a:t>
            </a:r>
          </a:p>
          <a:p>
            <a:r>
              <a:rPr lang="en-US" dirty="0">
                <a:latin typeface="Times New Roman" panose="02020603050405020304" pitchFamily="18" charset="0"/>
                <a:cs typeface="Times New Roman" panose="02020603050405020304" pitchFamily="18" charset="0"/>
              </a:rPr>
              <a:t>Quality audits are done frequently and any rework identified can be implemented in the upcoming sprints</a:t>
            </a:r>
          </a:p>
          <a:p>
            <a:pPr marL="0" indent="0">
              <a:buNone/>
            </a:pPr>
            <a:endParaRPr lang="en-US" dirty="0"/>
          </a:p>
        </p:txBody>
      </p:sp>
    </p:spTree>
    <p:extLst>
      <p:ext uri="{BB962C8B-B14F-4D97-AF65-F5344CB8AC3E}">
        <p14:creationId xmlns:p14="http://schemas.microsoft.com/office/powerpoint/2010/main" val="68454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5DBB8-F203-42FA-BC49-474077127569}"/>
              </a:ext>
            </a:extLst>
          </p:cNvPr>
          <p:cNvSpPr>
            <a:spLocks noGrp="1"/>
          </p:cNvSpPr>
          <p:nvPr>
            <p:ph type="title"/>
          </p:nvPr>
        </p:nvSpPr>
        <p:spPr>
          <a:xfrm>
            <a:off x="648931" y="629266"/>
            <a:ext cx="4166510" cy="1622321"/>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Project Resource Management</a:t>
            </a:r>
            <a:endParaRPr lang="en-US" sz="4000" dirty="0">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02C3F450-88AB-4021-BE46-F8C49F184FD1}"/>
              </a:ext>
            </a:extLst>
          </p:cNvPr>
          <p:cNvPicPr>
            <a:picLocks noChangeAspect="1"/>
          </p:cNvPicPr>
          <p:nvPr/>
        </p:nvPicPr>
        <p:blipFill>
          <a:blip r:embed="rId2"/>
          <a:stretch>
            <a:fillRect/>
          </a:stretch>
        </p:blipFill>
        <p:spPr>
          <a:xfrm>
            <a:off x="5521208" y="1466851"/>
            <a:ext cx="6022674" cy="4391024"/>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35AC133-89F2-4AF6-8BFB-D4E0710F1DFD}"/>
              </a:ext>
            </a:extLst>
          </p:cNvPr>
          <p:cNvSpPr>
            <a:spLocks noGrp="1"/>
          </p:cNvSpPr>
          <p:nvPr>
            <p:ph idx="1"/>
          </p:nvPr>
        </p:nvSpPr>
        <p:spPr>
          <a:xfrm>
            <a:off x="648931" y="2438400"/>
            <a:ext cx="4166509" cy="3785419"/>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Project resource management includes the processes required to make the most effective use of the people involved with a project</a:t>
            </a:r>
          </a:p>
          <a:p>
            <a:pPr lvl="1"/>
            <a:r>
              <a:rPr lang="en-US" dirty="0">
                <a:solidFill>
                  <a:srgbClr val="EBEBEB"/>
                </a:solidFill>
                <a:latin typeface="Times New Roman" panose="02020603050405020304" pitchFamily="18" charset="0"/>
                <a:cs typeface="Times New Roman" panose="02020603050405020304" pitchFamily="18" charset="0"/>
              </a:rPr>
              <a:t>Planning resources</a:t>
            </a:r>
          </a:p>
          <a:p>
            <a:pPr lvl="1"/>
            <a:r>
              <a:rPr lang="en-US" dirty="0">
                <a:solidFill>
                  <a:srgbClr val="EBEBEB"/>
                </a:solidFill>
                <a:latin typeface="Times New Roman" panose="02020603050405020304" pitchFamily="18" charset="0"/>
                <a:cs typeface="Times New Roman" panose="02020603050405020304" pitchFamily="18" charset="0"/>
              </a:rPr>
              <a:t>Estimating activity resources</a:t>
            </a:r>
          </a:p>
          <a:p>
            <a:pPr lvl="1"/>
            <a:r>
              <a:rPr lang="en-US" sz="2000" dirty="0">
                <a:solidFill>
                  <a:srgbClr val="EBEBEB"/>
                </a:solidFill>
                <a:latin typeface="Times New Roman" panose="02020603050405020304" pitchFamily="18" charset="0"/>
                <a:cs typeface="Times New Roman" panose="02020603050405020304" pitchFamily="18" charset="0"/>
              </a:rPr>
              <a:t>Acquiring</a:t>
            </a:r>
            <a:r>
              <a:rPr lang="en-US" dirty="0">
                <a:solidFill>
                  <a:srgbClr val="EBEBEB"/>
                </a:solidFill>
                <a:latin typeface="Times New Roman" panose="02020603050405020304" pitchFamily="18" charset="0"/>
                <a:cs typeface="Times New Roman" panose="02020603050405020304" pitchFamily="18" charset="0"/>
              </a:rPr>
              <a:t> resources</a:t>
            </a:r>
          </a:p>
          <a:p>
            <a:pPr lvl="1"/>
            <a:r>
              <a:rPr lang="en-US" dirty="0">
                <a:solidFill>
                  <a:srgbClr val="EBEBEB"/>
                </a:solidFill>
                <a:latin typeface="Times New Roman" panose="02020603050405020304" pitchFamily="18" charset="0"/>
                <a:cs typeface="Times New Roman" panose="02020603050405020304" pitchFamily="18" charset="0"/>
              </a:rPr>
              <a:t>Developing the team</a:t>
            </a:r>
          </a:p>
          <a:p>
            <a:pPr lvl="1"/>
            <a:r>
              <a:rPr lang="en-US" dirty="0">
                <a:solidFill>
                  <a:srgbClr val="EBEBEB"/>
                </a:solidFill>
                <a:latin typeface="Times New Roman" panose="02020603050405020304" pitchFamily="18" charset="0"/>
                <a:cs typeface="Times New Roman" panose="02020603050405020304" pitchFamily="18" charset="0"/>
              </a:rPr>
              <a:t>Managing the team</a:t>
            </a:r>
          </a:p>
          <a:p>
            <a:pPr lvl="1"/>
            <a:r>
              <a:rPr lang="en-US" dirty="0">
                <a:solidFill>
                  <a:srgbClr val="EBEBEB"/>
                </a:solidFill>
                <a:latin typeface="Times New Roman" panose="02020603050405020304" pitchFamily="18" charset="0"/>
                <a:cs typeface="Times New Roman" panose="02020603050405020304" pitchFamily="18" charset="0"/>
              </a:rPr>
              <a:t>Controlling resources</a:t>
            </a:r>
          </a:p>
        </p:txBody>
      </p:sp>
    </p:spTree>
    <p:extLst>
      <p:ext uri="{BB962C8B-B14F-4D97-AF65-F5344CB8AC3E}">
        <p14:creationId xmlns:p14="http://schemas.microsoft.com/office/powerpoint/2010/main" val="310393308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16" name="Freeform: Shape 1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21" name="Picture 2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2568DFC4-1B92-4DC0-A58A-D7AC11A4FFCD}"/>
              </a:ext>
            </a:extLst>
          </p:cNvPr>
          <p:cNvSpPr>
            <a:spLocks noGrp="1"/>
          </p:cNvSpPr>
          <p:nvPr>
            <p:ph type="ctrTitle"/>
          </p:nvPr>
        </p:nvSpPr>
        <p:spPr>
          <a:xfrm>
            <a:off x="912543" y="721803"/>
            <a:ext cx="4752399" cy="2266034"/>
          </a:xfrm>
        </p:spPr>
        <p:txBody>
          <a:bodyPr>
            <a:normAutofit/>
          </a:bodyPr>
          <a:lstStyle/>
          <a:p>
            <a:pPr>
              <a:lnSpc>
                <a:spcPct val="90000"/>
              </a:lnSpc>
            </a:pPr>
            <a:r>
              <a:rPr lang="en-US" sz="4000" dirty="0">
                <a:solidFill>
                  <a:srgbClr val="EBEBEB"/>
                </a:solidFill>
                <a:latin typeface="Times New Roman" panose="02020603050405020304" pitchFamily="18" charset="0"/>
                <a:cs typeface="Times New Roman" panose="02020603050405020304" pitchFamily="18" charset="0"/>
              </a:rPr>
              <a:t>Project Communication Management</a:t>
            </a:r>
          </a:p>
        </p:txBody>
      </p:sp>
      <p:sp>
        <p:nvSpPr>
          <p:cNvPr id="3" name="Subtitle 2">
            <a:extLst>
              <a:ext uri="{FF2B5EF4-FFF2-40B4-BE49-F238E27FC236}">
                <a16:creationId xmlns:a16="http://schemas.microsoft.com/office/drawing/2014/main" id="{EB9550EC-D459-417C-8D5A-6296C9F459FA}"/>
              </a:ext>
            </a:extLst>
          </p:cNvPr>
          <p:cNvSpPr>
            <a:spLocks noGrp="1"/>
          </p:cNvSpPr>
          <p:nvPr>
            <p:ph type="subTitle" idx="1"/>
          </p:nvPr>
        </p:nvSpPr>
        <p:spPr>
          <a:xfrm>
            <a:off x="1154956" y="3524250"/>
            <a:ext cx="4752398" cy="1965737"/>
          </a:xfrm>
        </p:spPr>
        <p:txBody>
          <a:bodyPr>
            <a:noAutofit/>
          </a:bodyPr>
          <a:lstStyle/>
          <a:p>
            <a:pPr>
              <a:lnSpc>
                <a:spcPct val="90000"/>
              </a:lnSpc>
            </a:pPr>
            <a:r>
              <a:rPr lang="en-US" dirty="0">
                <a:solidFill>
                  <a:schemeClr val="bg1"/>
                </a:solidFill>
                <a:latin typeface="Times New Roman" panose="02020603050405020304" pitchFamily="18" charset="0"/>
                <a:cs typeface="Times New Roman" panose="02020603050405020304" pitchFamily="18" charset="0"/>
              </a:rPr>
              <a:t>1.Planning Communication Management</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2.Managing Communication</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3.Monitoring communication</a:t>
            </a:r>
          </a:p>
        </p:txBody>
      </p:sp>
      <p:pic>
        <p:nvPicPr>
          <p:cNvPr id="7" name="Picture 6">
            <a:extLst>
              <a:ext uri="{FF2B5EF4-FFF2-40B4-BE49-F238E27FC236}">
                <a16:creationId xmlns:a16="http://schemas.microsoft.com/office/drawing/2014/main" id="{D91B9B5D-9114-4AF7-BE8C-0D5B3CEE5985}"/>
              </a:ext>
            </a:extLst>
          </p:cNvPr>
          <p:cNvPicPr>
            <a:picLocks noChangeAspect="1"/>
          </p:cNvPicPr>
          <p:nvPr/>
        </p:nvPicPr>
        <p:blipFill>
          <a:blip r:embed="rId6"/>
          <a:stretch>
            <a:fillRect/>
          </a:stretch>
        </p:blipFill>
        <p:spPr>
          <a:xfrm>
            <a:off x="6559921" y="1151930"/>
            <a:ext cx="5051054" cy="5659100"/>
          </a:xfrm>
          <a:prstGeom prst="rect">
            <a:avLst/>
          </a:prstGeom>
          <a:effectLst/>
        </p:spPr>
      </p:pic>
    </p:spTree>
    <p:extLst>
      <p:ext uri="{BB962C8B-B14F-4D97-AF65-F5344CB8AC3E}">
        <p14:creationId xmlns:p14="http://schemas.microsoft.com/office/powerpoint/2010/main" val="1388525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F5DEF-54A3-4B54-AF2D-D64D6D5C6C65}"/>
              </a:ext>
            </a:extLst>
          </p:cNvPr>
          <p:cNvSpPr>
            <a:spLocks noGrp="1"/>
          </p:cNvSpPr>
          <p:nvPr>
            <p:ph type="title"/>
          </p:nvPr>
        </p:nvSpPr>
        <p:spPr>
          <a:xfrm>
            <a:off x="648931" y="629266"/>
            <a:ext cx="4166510" cy="1622321"/>
          </a:xfrm>
        </p:spPr>
        <p:txBody>
          <a:bodyPr>
            <a:normAutofit/>
          </a:bodyPr>
          <a:lstStyle/>
          <a:p>
            <a:r>
              <a:rPr lang="en-US" sz="4000" dirty="0">
                <a:solidFill>
                  <a:srgbClr val="EBEBEB"/>
                </a:solidFill>
                <a:latin typeface="Times New Roman" panose="02020603050405020304" pitchFamily="18" charset="0"/>
                <a:cs typeface="Times New Roman" panose="02020603050405020304" pitchFamily="18" charset="0"/>
              </a:rPr>
              <a:t>Risk Management</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E839E13B-D6E8-4C21-B0D5-5349AFD0DF72}"/>
              </a:ext>
            </a:extLst>
          </p:cNvPr>
          <p:cNvPicPr>
            <a:picLocks noChangeAspect="1"/>
          </p:cNvPicPr>
          <p:nvPr/>
        </p:nvPicPr>
        <p:blipFill rotWithShape="1">
          <a:blip r:embed="rId2"/>
          <a:srcRect l="9737" r="22964" b="1"/>
          <a:stretch/>
        </p:blipFill>
        <p:spPr>
          <a:xfrm>
            <a:off x="5648325" y="1143000"/>
            <a:ext cx="6343650" cy="5218080"/>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A25453A-4932-4532-8D50-73B42BCB9BC7}"/>
              </a:ext>
            </a:extLst>
          </p:cNvPr>
          <p:cNvSpPr>
            <a:spLocks noGrp="1"/>
          </p:cNvSpPr>
          <p:nvPr>
            <p:ph idx="1"/>
          </p:nvPr>
        </p:nvSpPr>
        <p:spPr>
          <a:xfrm>
            <a:off x="648931" y="2438400"/>
            <a:ext cx="4166509" cy="3785419"/>
          </a:xfrm>
        </p:spPr>
        <p:txBody>
          <a:bodyPr>
            <a:normAutofit fontScale="92500" lnSpcReduction="10000"/>
          </a:bodyPr>
          <a:lstStyle/>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The goal of project risk management is to minimize potential negative risks while maximizing potential positive risks.</a:t>
            </a:r>
          </a:p>
          <a:p>
            <a:pPr marL="0" indent="0">
              <a:lnSpc>
                <a:spcPct val="90000"/>
              </a:lnSpc>
              <a:buNone/>
            </a:pPr>
            <a:r>
              <a:rPr lang="en-US" u="sng" dirty="0">
                <a:solidFill>
                  <a:srgbClr val="EBEBEB"/>
                </a:solidFill>
                <a:latin typeface="Times New Roman" panose="02020603050405020304" pitchFamily="18" charset="0"/>
                <a:cs typeface="Times New Roman" panose="02020603050405020304" pitchFamily="18" charset="0"/>
              </a:rPr>
              <a:t>Risk Management processes:</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Planning risk management</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Identifying risks</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Performing qualitative risk analysis</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Performing quantitative risk analysis</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Planning risk responses</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Controlling risk</a:t>
            </a:r>
            <a:br>
              <a:rPr lang="en-US" sz="1700" dirty="0">
                <a:solidFill>
                  <a:srgbClr val="EBEBEB"/>
                </a:solidFill>
              </a:rPr>
            </a:br>
            <a:endParaRPr lang="en-US" sz="1700" dirty="0">
              <a:solidFill>
                <a:srgbClr val="EBEBEB"/>
              </a:solidFill>
            </a:endParaRPr>
          </a:p>
        </p:txBody>
      </p:sp>
    </p:spTree>
    <p:extLst>
      <p:ext uri="{BB962C8B-B14F-4D97-AF65-F5344CB8AC3E}">
        <p14:creationId xmlns:p14="http://schemas.microsoft.com/office/powerpoint/2010/main" val="29372311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539215"/>
            <a:ext cx="9404723" cy="1400530"/>
          </a:xfrm>
        </p:spPr>
        <p:txBody>
          <a:bodyPr/>
          <a:lstStyle/>
          <a:p>
            <a:r>
              <a:rPr lang="en-US" sz="4000">
                <a:latin typeface="Times New Roman" panose="02020603050405020304" pitchFamily="18" charset="0"/>
                <a:cs typeface="Times New Roman" panose="02020603050405020304" pitchFamily="18" charset="0"/>
              </a:rPr>
              <a:t>Project Procurement Management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79043"/>
            <a:ext cx="8946541" cy="4195481"/>
          </a:xfrm>
        </p:spPr>
        <p:txBody>
          <a:bodyPr>
            <a:normAutofit/>
          </a:bodyPr>
          <a:lstStyle/>
          <a:p>
            <a:r>
              <a:rPr lang="en-US" dirty="0">
                <a:latin typeface="Times New Roman" panose="02020603050405020304" pitchFamily="18" charset="0"/>
                <a:cs typeface="Times New Roman" panose="02020603050405020304" pitchFamily="18" charset="0"/>
              </a:rPr>
              <a:t>Project Procurement Management means acquiring goods and services for a project from outside the performing organization.</a:t>
            </a:r>
          </a:p>
          <a:p>
            <a:r>
              <a:rPr lang="en-US" dirty="0">
                <a:latin typeface="Times New Roman" panose="02020603050405020304" pitchFamily="18" charset="0"/>
                <a:cs typeface="Times New Roman" panose="02020603050405020304" pitchFamily="18" charset="0"/>
              </a:rPr>
              <a:t>Planning procurement management</a:t>
            </a:r>
          </a:p>
          <a:p>
            <a:r>
              <a:rPr lang="en-US" dirty="0">
                <a:latin typeface="Times New Roman" panose="02020603050405020304" pitchFamily="18" charset="0"/>
                <a:cs typeface="Times New Roman" panose="02020603050405020304" pitchFamily="18" charset="0"/>
              </a:rPr>
              <a:t>Conducting procurements</a:t>
            </a:r>
          </a:p>
          <a:p>
            <a:r>
              <a:rPr lang="en-US" dirty="0">
                <a:latin typeface="Times New Roman" panose="02020603050405020304" pitchFamily="18" charset="0"/>
                <a:cs typeface="Times New Roman" panose="02020603050405020304" pitchFamily="18" charset="0"/>
              </a:rPr>
              <a:t>Controlling procurements</a:t>
            </a:r>
          </a:p>
        </p:txBody>
      </p:sp>
    </p:spTree>
    <p:extLst>
      <p:ext uri="{BB962C8B-B14F-4D97-AF65-F5344CB8AC3E}">
        <p14:creationId xmlns:p14="http://schemas.microsoft.com/office/powerpoint/2010/main" val="177081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en-US" sz="3900">
                <a:solidFill>
                  <a:srgbClr val="EBEBEB"/>
                </a:solidFill>
                <a:latin typeface="Times New Roman" panose="02020603050405020304" pitchFamily="18" charset="0"/>
                <a:cs typeface="Times New Roman" panose="02020603050405020304" pitchFamily="18" charset="0"/>
              </a:rPr>
              <a:t>Project Stakeholder Management</a:t>
            </a:r>
          </a:p>
        </p:txBody>
      </p:sp>
      <p:sp>
        <p:nvSpPr>
          <p:cNvPr id="4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4" name="Freeform: Shape 3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descr="Table&#10;&#10;Description automatically generated">
            <a:extLst>
              <a:ext uri="{FF2B5EF4-FFF2-40B4-BE49-F238E27FC236}">
                <a16:creationId xmlns:a16="http://schemas.microsoft.com/office/drawing/2014/main" id="{78DC7D5B-D5F9-4B93-89DF-ED9803612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868" y="1759971"/>
            <a:ext cx="6034202" cy="3695949"/>
          </a:xfrm>
          <a:prstGeom prst="rect">
            <a:avLst/>
          </a:prstGeom>
          <a:effectLst/>
        </p:spPr>
      </p:pic>
      <p:sp>
        <p:nvSpPr>
          <p:cNvPr id="45" name="Rectangle 3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pPr marL="0" indent="0">
              <a:buNone/>
            </a:pPr>
            <a:r>
              <a:rPr lang="en-US">
                <a:solidFill>
                  <a:srgbClr val="EBEBEB"/>
                </a:solidFill>
                <a:latin typeface="Times New Roman" panose="02020603050405020304" pitchFamily="18" charset="0"/>
                <a:cs typeface="Times New Roman" panose="02020603050405020304" pitchFamily="18" charset="0"/>
              </a:rPr>
              <a:t>Project stakeholder management</a:t>
            </a:r>
          </a:p>
          <a:p>
            <a:pPr marL="0" indent="0">
              <a:buNone/>
            </a:pPr>
            <a:r>
              <a:rPr lang="en-US">
                <a:solidFill>
                  <a:srgbClr val="EBEBEB"/>
                </a:solidFill>
                <a:latin typeface="Times New Roman" panose="02020603050405020304" pitchFamily="18" charset="0"/>
                <a:cs typeface="Times New Roman" panose="02020603050405020304" pitchFamily="18" charset="0"/>
              </a:rPr>
              <a:t> processes</a:t>
            </a:r>
          </a:p>
          <a:p>
            <a:r>
              <a:rPr lang="en-US">
                <a:solidFill>
                  <a:srgbClr val="EBEBEB"/>
                </a:solidFill>
                <a:latin typeface="Times New Roman" panose="02020603050405020304" pitchFamily="18" charset="0"/>
                <a:cs typeface="Times New Roman" panose="02020603050405020304" pitchFamily="18" charset="0"/>
              </a:rPr>
              <a:t>Identifying stakeholders</a:t>
            </a:r>
          </a:p>
          <a:p>
            <a:r>
              <a:rPr lang="en-US">
                <a:solidFill>
                  <a:srgbClr val="EBEBEB"/>
                </a:solidFill>
                <a:latin typeface="Times New Roman" panose="02020603050405020304" pitchFamily="18" charset="0"/>
                <a:cs typeface="Times New Roman" panose="02020603050405020304" pitchFamily="18" charset="0"/>
              </a:rPr>
              <a:t>Planning stakeholder management</a:t>
            </a:r>
          </a:p>
          <a:p>
            <a:r>
              <a:rPr lang="en-US">
                <a:solidFill>
                  <a:srgbClr val="EBEBEB"/>
                </a:solidFill>
                <a:latin typeface="Times New Roman" panose="02020603050405020304" pitchFamily="18" charset="0"/>
                <a:cs typeface="Times New Roman" panose="02020603050405020304" pitchFamily="18" charset="0"/>
              </a:rPr>
              <a:t>Managing stakeholder engagement </a:t>
            </a:r>
          </a:p>
          <a:p>
            <a:r>
              <a:rPr lang="en-US">
                <a:solidFill>
                  <a:srgbClr val="EBEBEB"/>
                </a:solidFill>
                <a:latin typeface="Times New Roman" panose="02020603050405020304" pitchFamily="18" charset="0"/>
                <a:cs typeface="Times New Roman" panose="02020603050405020304" pitchFamily="18" charset="0"/>
              </a:rPr>
              <a:t>Monitoring stakeholder</a:t>
            </a:r>
          </a:p>
          <a:p>
            <a:pPr marL="0" indent="0">
              <a:buNone/>
            </a:pPr>
            <a:r>
              <a:rPr lang="en-US">
                <a:solidFill>
                  <a:srgbClr val="EBEBEB"/>
                </a:solidFill>
                <a:latin typeface="Times New Roman" panose="02020603050405020304" pitchFamily="18" charset="0"/>
                <a:cs typeface="Times New Roman" panose="02020603050405020304" pitchFamily="18" charset="0"/>
              </a:rPr>
              <a:t> engagement</a:t>
            </a:r>
            <a:endParaRPr lang="en-US" dirty="0">
              <a:solidFill>
                <a:srgbClr val="EBEBE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13799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4A0B-A23D-40A0-92E6-4742A73F14E9}"/>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r>
              <a:rPr lang="en-US" dirty="0"/>
              <a:t> </a:t>
            </a:r>
          </a:p>
        </p:txBody>
      </p:sp>
      <p:sp>
        <p:nvSpPr>
          <p:cNvPr id="3" name="Content Placeholder 2">
            <a:extLst>
              <a:ext uri="{FF2B5EF4-FFF2-40B4-BE49-F238E27FC236}">
                <a16:creationId xmlns:a16="http://schemas.microsoft.com/office/drawing/2014/main" id="{448F0C52-72A4-4664-A14E-8EABB043C65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project we taken was </a:t>
            </a:r>
            <a:r>
              <a:rPr lang="en-US" dirty="0" err="1">
                <a:latin typeface="Times New Roman" panose="02020603050405020304" pitchFamily="18" charset="0"/>
                <a:cs typeface="Times New Roman" panose="02020603050405020304" pitchFamily="18" charset="0"/>
              </a:rPr>
              <a:t>devolping</a:t>
            </a:r>
            <a:r>
              <a:rPr lang="en-US" dirty="0">
                <a:latin typeface="Times New Roman" panose="02020603050405020304" pitchFamily="18" charset="0"/>
                <a:cs typeface="Times New Roman" panose="02020603050405020304" pitchFamily="18" charset="0"/>
              </a:rPr>
              <a:t> an application for vaccine registration. It is an application where hospital management can view the registered candidates who taken part in the registration. Contemporarily hospital management can also send the error message if the user enters invalid credentials.</a:t>
            </a:r>
          </a:p>
          <a:p>
            <a:r>
              <a:rPr lang="en-US" dirty="0">
                <a:latin typeface="Times New Roman" panose="02020603050405020304" pitchFamily="18" charset="0"/>
                <a:cs typeface="Times New Roman" panose="02020603050405020304" pitchFamily="18" charset="0"/>
              </a:rPr>
              <a:t>We were able to complete our project on schedule and in the most efficient manner by utilizing all 10 knowledge Areas and Five process groups to develop the application.</a:t>
            </a:r>
          </a:p>
        </p:txBody>
      </p:sp>
    </p:spTree>
    <p:extLst>
      <p:ext uri="{BB962C8B-B14F-4D97-AF65-F5344CB8AC3E}">
        <p14:creationId xmlns:p14="http://schemas.microsoft.com/office/powerpoint/2010/main" val="325380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A3446-9225-4DDF-8249-C0745B8BFE04}"/>
              </a:ext>
            </a:extLst>
          </p:cNvPr>
          <p:cNvSpPr>
            <a:spLocks noGrp="1"/>
          </p:cNvSpPr>
          <p:nvPr>
            <p:ph type="title"/>
          </p:nvPr>
        </p:nvSpPr>
        <p:spPr>
          <a:xfrm>
            <a:off x="648931" y="629266"/>
            <a:ext cx="4166510" cy="1622321"/>
          </a:xfrm>
        </p:spPr>
        <p:txBody>
          <a:bodyPr vert="horz" lIns="91440" tIns="45720" rIns="91440" bIns="45720" rtlCol="0">
            <a:normAutofit/>
          </a:bodyPr>
          <a:lstStyle/>
          <a:p>
            <a:r>
              <a:rPr lang="en-US" sz="3900" dirty="0">
                <a:solidFill>
                  <a:srgbClr val="EBEBEB"/>
                </a:solidFill>
                <a:latin typeface="Times New Roman" panose="02020603050405020304" pitchFamily="18" charset="0"/>
                <a:cs typeface="Times New Roman" panose="02020603050405020304" pitchFamily="18" charset="0"/>
              </a:rPr>
              <a:t>TEAM NAME – The Optimizers</a:t>
            </a:r>
            <a:endParaRPr lang="en-US" sz="3900" kern="1200" dirty="0">
              <a:solidFill>
                <a:srgbClr val="EBEBEB"/>
              </a:solidFill>
              <a:latin typeface="Times New Roman" panose="02020603050405020304" pitchFamily="18" charset="0"/>
              <a:cs typeface="Times New Roman" panose="02020603050405020304" pitchFamily="18" charset="0"/>
            </a:endParaRP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a:extLst>
              <a:ext uri="{FF2B5EF4-FFF2-40B4-BE49-F238E27FC236}">
                <a16:creationId xmlns:a16="http://schemas.microsoft.com/office/drawing/2014/main" id="{2C4EF602-DC62-4A8F-85F2-993DB3A131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821281"/>
            <a:ext cx="5449889" cy="3215434"/>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Content Placeholder 19">
            <a:extLst>
              <a:ext uri="{FF2B5EF4-FFF2-40B4-BE49-F238E27FC236}">
                <a16:creationId xmlns:a16="http://schemas.microsoft.com/office/drawing/2014/main" id="{04F825B9-2C82-49FE-B8C1-7632D01D164C}"/>
              </a:ext>
            </a:extLst>
          </p:cNvPr>
          <p:cNvSpPr>
            <a:spLocks noGrp="1"/>
          </p:cNvSpPr>
          <p:nvPr>
            <p:ph idx="1"/>
          </p:nvPr>
        </p:nvSpPr>
        <p:spPr>
          <a:xfrm>
            <a:off x="648931" y="2438400"/>
            <a:ext cx="4166509" cy="3785419"/>
          </a:xfrm>
        </p:spPr>
        <p:txBody>
          <a:bodyPr>
            <a:normAutofit/>
          </a:bodyPr>
          <a:lstStyle/>
          <a:p>
            <a:r>
              <a:rPr lang="en-US" b="1" dirty="0">
                <a:solidFill>
                  <a:srgbClr val="EBEBEB"/>
                </a:solidFill>
                <a:latin typeface="Times New Roman" panose="02020603050405020304" pitchFamily="18" charset="0"/>
                <a:cs typeface="Times New Roman" panose="02020603050405020304" pitchFamily="18" charset="0"/>
              </a:rPr>
              <a:t>PRESENTERS</a:t>
            </a:r>
          </a:p>
          <a:p>
            <a:endParaRPr lang="en-US" b="1" dirty="0">
              <a:solidFill>
                <a:srgbClr val="EBEBEB"/>
              </a:solidFill>
              <a:latin typeface="Times New Roman" panose="02020603050405020304" pitchFamily="18" charset="0"/>
              <a:cs typeface="Times New Roman" panose="02020603050405020304" pitchFamily="18" charset="0"/>
            </a:endParaRPr>
          </a:p>
          <a:p>
            <a:r>
              <a:rPr lang="en-US" b="1" dirty="0" err="1">
                <a:solidFill>
                  <a:srgbClr val="EBEBEB"/>
                </a:solidFill>
                <a:latin typeface="Times New Roman" panose="02020603050405020304" pitchFamily="18" charset="0"/>
                <a:cs typeface="Times New Roman" panose="02020603050405020304" pitchFamily="18" charset="0"/>
              </a:rPr>
              <a:t>Bala</a:t>
            </a:r>
            <a:r>
              <a:rPr lang="en-US" b="1" dirty="0">
                <a:solidFill>
                  <a:srgbClr val="EBEBEB"/>
                </a:solidFill>
                <a:latin typeface="Times New Roman" panose="02020603050405020304" pitchFamily="18" charset="0"/>
                <a:cs typeface="Times New Roman" panose="02020603050405020304" pitchFamily="18" charset="0"/>
              </a:rPr>
              <a:t> Shankar </a:t>
            </a:r>
            <a:r>
              <a:rPr lang="en-US" b="1" dirty="0" err="1">
                <a:solidFill>
                  <a:srgbClr val="EBEBEB"/>
                </a:solidFill>
                <a:latin typeface="Times New Roman" panose="02020603050405020304" pitchFamily="18" charset="0"/>
                <a:cs typeface="Times New Roman" panose="02020603050405020304" pitchFamily="18" charset="0"/>
              </a:rPr>
              <a:t>Malladi</a:t>
            </a:r>
            <a:r>
              <a:rPr lang="en-US" b="1" dirty="0">
                <a:solidFill>
                  <a:srgbClr val="EBEBEB"/>
                </a:solidFill>
                <a:latin typeface="Times New Roman" panose="02020603050405020304" pitchFamily="18" charset="0"/>
                <a:cs typeface="Times New Roman" panose="02020603050405020304" pitchFamily="18" charset="0"/>
              </a:rPr>
              <a:t> – Project Manager</a:t>
            </a:r>
          </a:p>
          <a:p>
            <a:r>
              <a:rPr lang="en-US" b="1" dirty="0">
                <a:solidFill>
                  <a:srgbClr val="EBEBEB"/>
                </a:solidFill>
                <a:latin typeface="Times New Roman" panose="02020603050405020304" pitchFamily="18" charset="0"/>
                <a:cs typeface="Times New Roman" panose="02020603050405020304" pitchFamily="18" charset="0"/>
              </a:rPr>
              <a:t>Swetha </a:t>
            </a:r>
            <a:r>
              <a:rPr lang="en-US" b="1" dirty="0" err="1">
                <a:solidFill>
                  <a:srgbClr val="EBEBEB"/>
                </a:solidFill>
                <a:latin typeface="Times New Roman" panose="02020603050405020304" pitchFamily="18" charset="0"/>
                <a:cs typeface="Times New Roman" panose="02020603050405020304" pitchFamily="18" charset="0"/>
              </a:rPr>
              <a:t>Gahana</a:t>
            </a:r>
            <a:r>
              <a:rPr lang="en-US" b="1" dirty="0">
                <a:solidFill>
                  <a:srgbClr val="EBEBEB"/>
                </a:solidFill>
                <a:latin typeface="Times New Roman" panose="02020603050405020304" pitchFamily="18" charset="0"/>
                <a:cs typeface="Times New Roman" panose="02020603050405020304" pitchFamily="18" charset="0"/>
              </a:rPr>
              <a:t> </a:t>
            </a:r>
            <a:r>
              <a:rPr lang="en-US" b="1" dirty="0" err="1">
                <a:solidFill>
                  <a:srgbClr val="EBEBEB"/>
                </a:solidFill>
                <a:latin typeface="Times New Roman" panose="02020603050405020304" pitchFamily="18" charset="0"/>
                <a:cs typeface="Times New Roman" panose="02020603050405020304" pitchFamily="18" charset="0"/>
              </a:rPr>
              <a:t>Sanagala</a:t>
            </a:r>
            <a:r>
              <a:rPr lang="en-US" b="1" dirty="0">
                <a:solidFill>
                  <a:srgbClr val="EBEBEB"/>
                </a:solidFill>
                <a:latin typeface="Times New Roman" panose="02020603050405020304" pitchFamily="18" charset="0"/>
                <a:cs typeface="Times New Roman" panose="02020603050405020304" pitchFamily="18" charset="0"/>
              </a:rPr>
              <a:t> – Project Lead            </a:t>
            </a:r>
          </a:p>
          <a:p>
            <a:r>
              <a:rPr lang="en-US" b="1" dirty="0" err="1">
                <a:solidFill>
                  <a:srgbClr val="EBEBEB"/>
                </a:solidFill>
                <a:latin typeface="Times New Roman" panose="02020603050405020304" pitchFamily="18" charset="0"/>
                <a:cs typeface="Times New Roman" panose="02020603050405020304" pitchFamily="18" charset="0"/>
              </a:rPr>
              <a:t>Swarupa</a:t>
            </a:r>
            <a:r>
              <a:rPr lang="en-US" b="1" dirty="0">
                <a:solidFill>
                  <a:srgbClr val="EBEBEB"/>
                </a:solidFill>
                <a:latin typeface="Times New Roman" panose="02020603050405020304" pitchFamily="18" charset="0"/>
                <a:cs typeface="Times New Roman" panose="02020603050405020304" pitchFamily="18" charset="0"/>
              </a:rPr>
              <a:t> </a:t>
            </a:r>
            <a:r>
              <a:rPr lang="en-US" b="1" dirty="0" err="1">
                <a:solidFill>
                  <a:srgbClr val="EBEBEB"/>
                </a:solidFill>
                <a:latin typeface="Times New Roman" panose="02020603050405020304" pitchFamily="18" charset="0"/>
                <a:cs typeface="Times New Roman" panose="02020603050405020304" pitchFamily="18" charset="0"/>
              </a:rPr>
              <a:t>Pedapalli</a:t>
            </a:r>
            <a:r>
              <a:rPr lang="en-US" b="1" dirty="0">
                <a:solidFill>
                  <a:srgbClr val="EBEBEB"/>
                </a:solidFill>
                <a:latin typeface="Times New Roman" panose="02020603050405020304" pitchFamily="18" charset="0"/>
                <a:cs typeface="Times New Roman" panose="02020603050405020304" pitchFamily="18" charset="0"/>
              </a:rPr>
              <a:t> - Developer</a:t>
            </a:r>
          </a:p>
          <a:p>
            <a:r>
              <a:rPr lang="en-US" b="1" dirty="0">
                <a:solidFill>
                  <a:srgbClr val="EBEBEB"/>
                </a:solidFill>
                <a:latin typeface="Times New Roman" panose="02020603050405020304" pitchFamily="18" charset="0"/>
                <a:cs typeface="Times New Roman" panose="02020603050405020304" pitchFamily="18" charset="0"/>
              </a:rPr>
              <a:t>Vivek </a:t>
            </a:r>
            <a:r>
              <a:rPr lang="en-US" b="1" dirty="0" err="1">
                <a:solidFill>
                  <a:srgbClr val="EBEBEB"/>
                </a:solidFill>
                <a:latin typeface="Times New Roman" panose="02020603050405020304" pitchFamily="18" charset="0"/>
                <a:cs typeface="Times New Roman" panose="02020603050405020304" pitchFamily="18" charset="0"/>
              </a:rPr>
              <a:t>Drakshapalli</a:t>
            </a:r>
            <a:r>
              <a:rPr lang="en-US" b="1" dirty="0">
                <a:solidFill>
                  <a:srgbClr val="EBEBEB"/>
                </a:solidFill>
                <a:latin typeface="Times New Roman" panose="02020603050405020304" pitchFamily="18" charset="0"/>
                <a:cs typeface="Times New Roman" panose="02020603050405020304" pitchFamily="18" charset="0"/>
              </a:rPr>
              <a:t> - Developer</a:t>
            </a:r>
          </a:p>
          <a:p>
            <a:r>
              <a:rPr lang="en-US" b="1" dirty="0">
                <a:solidFill>
                  <a:srgbClr val="EBEBEB"/>
                </a:solidFill>
                <a:latin typeface="Times New Roman" panose="02020603050405020304" pitchFamily="18" charset="0"/>
                <a:cs typeface="Times New Roman" panose="02020603050405020304" pitchFamily="18" charset="0"/>
              </a:rPr>
              <a:t>Venkat </a:t>
            </a:r>
            <a:r>
              <a:rPr lang="en-US" b="1" dirty="0" err="1">
                <a:solidFill>
                  <a:srgbClr val="EBEBEB"/>
                </a:solidFill>
                <a:latin typeface="Times New Roman" panose="02020603050405020304" pitchFamily="18" charset="0"/>
                <a:cs typeface="Times New Roman" panose="02020603050405020304" pitchFamily="18" charset="0"/>
              </a:rPr>
              <a:t>Jarugula</a:t>
            </a:r>
            <a:r>
              <a:rPr lang="en-US" b="1" dirty="0">
                <a:solidFill>
                  <a:srgbClr val="EBEBEB"/>
                </a:solidFill>
                <a:latin typeface="Times New Roman" panose="02020603050405020304" pitchFamily="18" charset="0"/>
                <a:cs typeface="Times New Roman" panose="02020603050405020304" pitchFamily="18" charset="0"/>
              </a:rPr>
              <a:t>- Developer</a:t>
            </a:r>
          </a:p>
          <a:p>
            <a:endParaRPr lang="en-US" dirty="0">
              <a:solidFill>
                <a:srgbClr val="EBEBEB"/>
              </a:solidFill>
            </a:endParaRPr>
          </a:p>
        </p:txBody>
      </p:sp>
    </p:spTree>
    <p:extLst>
      <p:ext uri="{BB962C8B-B14F-4D97-AF65-F5344CB8AC3E}">
        <p14:creationId xmlns:p14="http://schemas.microsoft.com/office/powerpoint/2010/main" val="36027985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0799-D8B9-4420-A3B2-C07C401C2722}"/>
              </a:ext>
            </a:extLst>
          </p:cNvPr>
          <p:cNvSpPr>
            <a:spLocks noGrp="1"/>
          </p:cNvSpPr>
          <p:nvPr>
            <p:ph type="title"/>
          </p:nvPr>
        </p:nvSpPr>
        <p:spPr>
          <a:xfrm>
            <a:off x="838200" y="346075"/>
            <a:ext cx="10515600" cy="1325563"/>
          </a:xfrm>
        </p:spPr>
        <p:txBody>
          <a:bodyPr/>
          <a:lstStyle/>
          <a:p>
            <a:r>
              <a:rPr lang="en-US" sz="4000" dirty="0">
                <a:latin typeface="Times New Roman" panose="02020603050405020304" pitchFamily="18" charset="0"/>
                <a:cs typeface="Times New Roman" panose="02020603050405020304" pitchFamily="18" charset="0"/>
              </a:rPr>
              <a:t>Problem Statement:</a:t>
            </a:r>
            <a:endParaRPr lang="en-US" sz="4000" dirty="0"/>
          </a:p>
        </p:txBody>
      </p:sp>
      <p:sp>
        <p:nvSpPr>
          <p:cNvPr id="3" name="Content Placeholder 2">
            <a:extLst>
              <a:ext uri="{FF2B5EF4-FFF2-40B4-BE49-F238E27FC236}">
                <a16:creationId xmlns:a16="http://schemas.microsoft.com/office/drawing/2014/main" id="{FD536AAA-D087-4024-BEF4-BC309818181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is to develop a user-friendly web-application, which allows the public to check the available slots to get vaccinated and to get register on the required date and application also allows the hospital to check the data of people who registered for the vaccination and their health history. </a:t>
            </a:r>
          </a:p>
        </p:txBody>
      </p:sp>
    </p:spTree>
    <p:extLst>
      <p:ext uri="{BB962C8B-B14F-4D97-AF65-F5344CB8AC3E}">
        <p14:creationId xmlns:p14="http://schemas.microsoft.com/office/powerpoint/2010/main" val="314673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Autofit/>
          </a:bodyPr>
          <a:lstStyle/>
          <a:p>
            <a:r>
              <a:rPr lang="en-US" sz="4000" dirty="0">
                <a:latin typeface="Times New Roman" panose="02020603050405020304" pitchFamily="18" charset="0"/>
                <a:cs typeface="Times New Roman" panose="02020603050405020304" pitchFamily="18" charset="0"/>
              </a:rPr>
              <a:t>Requirements</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677334" y="1227909"/>
            <a:ext cx="8596668" cy="481345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Business Requirements:</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This application should allow </a:t>
            </a:r>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public to check the available slots to get vaccinated and to get  register on the required date by using this web application.</a:t>
            </a:r>
          </a:p>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also allows the hospital to check the data of people who registered for the vaccination and their health history.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Technical Requirements:</a:t>
            </a:r>
          </a:p>
          <a:p>
            <a:endParaRPr lang="en-US" dirty="0">
              <a:latin typeface="Times New Roman" panose="02020603050405020304" pitchFamily="18" charset="0"/>
              <a:cs typeface="Times New Roman" panose="02020603050405020304" pitchFamily="18" charset="0"/>
            </a:endParaRP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languages used: Java, typescript</a:t>
            </a: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Frontend technologies: Html, CSS, Bootstrap5 and Angular8</a:t>
            </a: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IDE: Eclipse, Visual Studio Code</a:t>
            </a: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Testing tools: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PostMan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(For testing rest end points)</a:t>
            </a:r>
          </a:p>
          <a:p>
            <a:pPr marL="0" indent="0">
              <a:buNone/>
            </a:pPr>
            <a:br>
              <a:rPr lang="en-US" dirty="0">
                <a:latin typeface="Times New Roman" panose="02020603050405020304" pitchFamily="18" charset="0"/>
                <a:cs typeface="Times New Roman" panose="02020603050405020304" pitchFamily="18" charset="0"/>
              </a:rPr>
            </a:br>
            <a:br>
              <a:rPr lang="en-US" dirty="0"/>
            </a:br>
            <a:endParaRPr lang="en-US" dirty="0"/>
          </a:p>
        </p:txBody>
      </p:sp>
    </p:spTree>
    <p:extLst>
      <p:ext uri="{BB962C8B-B14F-4D97-AF65-F5344CB8AC3E}">
        <p14:creationId xmlns:p14="http://schemas.microsoft.com/office/powerpoint/2010/main" val="315515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44434"/>
          </a:xfrm>
        </p:spPr>
        <p:txBody>
          <a:bodyPr>
            <a:normAutofit fontScale="90000"/>
          </a:bodyPr>
          <a:lstStyle/>
          <a:p>
            <a:r>
              <a:rPr lang="en-US" u="sng" dirty="0"/>
              <a:t>Project </a:t>
            </a:r>
            <a:r>
              <a:rPr lang="en-US" sz="4400" u="sng" dirty="0">
                <a:latin typeface="Times New Roman" panose="02020603050405020304" pitchFamily="18" charset="0"/>
                <a:cs typeface="Times New Roman" panose="02020603050405020304" pitchFamily="18" charset="0"/>
              </a:rPr>
              <a:t>Management</a:t>
            </a:r>
            <a:r>
              <a:rPr lang="en-US" u="sng" dirty="0"/>
              <a:t> Plan</a:t>
            </a:r>
          </a:p>
        </p:txBody>
      </p:sp>
      <p:sp>
        <p:nvSpPr>
          <p:cNvPr id="3" name="Content Placeholder 2"/>
          <p:cNvSpPr>
            <a:spLocks noGrp="1"/>
          </p:cNvSpPr>
          <p:nvPr>
            <p:ph idx="1"/>
          </p:nvPr>
        </p:nvSpPr>
        <p:spPr>
          <a:xfrm>
            <a:off x="677334" y="1515291"/>
            <a:ext cx="8596668" cy="4526071"/>
          </a:xfrm>
        </p:spPr>
        <p:txBody>
          <a:bodyPr>
            <a:normAutofit/>
          </a:bodyPr>
          <a:lstStyle/>
          <a:p>
            <a:r>
              <a:rPr lang="en-US" sz="1800" dirty="0">
                <a:latin typeface="Times New Roman" panose="02020603050405020304" pitchFamily="18" charset="0"/>
                <a:cs typeface="Times New Roman" panose="02020603050405020304" pitchFamily="18" charset="0"/>
              </a:rPr>
              <a:t>Project Integration Management</a:t>
            </a:r>
          </a:p>
          <a:p>
            <a:r>
              <a:rPr lang="en-US" sz="1800" dirty="0">
                <a:latin typeface="Times New Roman" panose="02020603050405020304" pitchFamily="18" charset="0"/>
                <a:cs typeface="Times New Roman" panose="02020603050405020304" pitchFamily="18" charset="0"/>
              </a:rPr>
              <a:t>Project Scope Management</a:t>
            </a:r>
          </a:p>
          <a:p>
            <a:r>
              <a:rPr lang="en-US" sz="1800" dirty="0">
                <a:latin typeface="Times New Roman" panose="02020603050405020304" pitchFamily="18" charset="0"/>
                <a:cs typeface="Times New Roman" panose="02020603050405020304" pitchFamily="18" charset="0"/>
              </a:rPr>
              <a:t>Project Schedule Management</a:t>
            </a:r>
          </a:p>
          <a:p>
            <a:r>
              <a:rPr lang="en-US" sz="1800" dirty="0">
                <a:latin typeface="Times New Roman" panose="02020603050405020304" pitchFamily="18" charset="0"/>
                <a:cs typeface="Times New Roman" panose="02020603050405020304" pitchFamily="18" charset="0"/>
              </a:rPr>
              <a:t>Project Cost Management</a:t>
            </a:r>
          </a:p>
          <a:p>
            <a:r>
              <a:rPr lang="en-US" sz="1800" dirty="0">
                <a:latin typeface="Times New Roman" panose="02020603050405020304" pitchFamily="18" charset="0"/>
                <a:cs typeface="Times New Roman" panose="02020603050405020304" pitchFamily="18" charset="0"/>
              </a:rPr>
              <a:t>Project Quality Management</a:t>
            </a:r>
          </a:p>
          <a:p>
            <a:r>
              <a:rPr lang="en-US" sz="1800" dirty="0">
                <a:latin typeface="Times New Roman" panose="02020603050405020304" pitchFamily="18" charset="0"/>
                <a:cs typeface="Times New Roman" panose="02020603050405020304" pitchFamily="18" charset="0"/>
              </a:rPr>
              <a:t>Project Resource </a:t>
            </a:r>
            <a:r>
              <a:rPr lang="en-US" dirty="0">
                <a:latin typeface="Times New Roman" panose="02020603050405020304" pitchFamily="18" charset="0"/>
                <a:cs typeface="Times New Roman" panose="02020603050405020304" pitchFamily="18" charset="0"/>
              </a:rPr>
              <a:t>Management</a:t>
            </a:r>
          </a:p>
          <a:p>
            <a:r>
              <a:rPr lang="en-US" sz="1800" dirty="0">
                <a:latin typeface="Times New Roman" panose="02020603050405020304" pitchFamily="18" charset="0"/>
                <a:cs typeface="Times New Roman" panose="02020603050405020304" pitchFamily="18" charset="0"/>
              </a:rPr>
              <a:t>Project Communications Management</a:t>
            </a:r>
          </a:p>
          <a:p>
            <a:r>
              <a:rPr lang="en-US" sz="1800" dirty="0">
                <a:latin typeface="Times New Roman" panose="02020603050405020304" pitchFamily="18" charset="0"/>
                <a:cs typeface="Times New Roman" panose="02020603050405020304" pitchFamily="18" charset="0"/>
              </a:rPr>
              <a:t>Project Risk Management</a:t>
            </a:r>
          </a:p>
          <a:p>
            <a:r>
              <a:rPr lang="en-US" sz="1800" dirty="0">
                <a:latin typeface="Times New Roman" panose="02020603050405020304" pitchFamily="18" charset="0"/>
                <a:cs typeface="Times New Roman" panose="02020603050405020304" pitchFamily="18" charset="0"/>
              </a:rPr>
              <a:t>Project Procurement Management</a:t>
            </a:r>
          </a:p>
          <a:p>
            <a:r>
              <a:rPr lang="en-US" sz="1800" dirty="0">
                <a:latin typeface="Times New Roman" panose="02020603050405020304" pitchFamily="18" charset="0"/>
                <a:cs typeface="Times New Roman" panose="02020603050405020304" pitchFamily="18" charset="0"/>
              </a:rPr>
              <a:t>Project Stakeholder Management</a:t>
            </a:r>
          </a:p>
        </p:txBody>
      </p:sp>
    </p:spTree>
    <p:extLst>
      <p:ext uri="{BB962C8B-B14F-4D97-AF65-F5344CB8AC3E}">
        <p14:creationId xmlns:p14="http://schemas.microsoft.com/office/powerpoint/2010/main" val="212971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Autofit/>
          </a:bodyPr>
          <a:lstStyle/>
          <a:p>
            <a:pPr>
              <a:lnSpc>
                <a:spcPct val="90000"/>
              </a:lnSpc>
            </a:pPr>
            <a:r>
              <a:rPr lang="en-US" sz="4000" dirty="0">
                <a:solidFill>
                  <a:srgbClr val="EBEBEB"/>
                </a:solidFill>
                <a:latin typeface="Times New Roman" panose="02020603050405020304" pitchFamily="18" charset="0"/>
                <a:cs typeface="Times New Roman" panose="02020603050405020304" pitchFamily="18" charset="0"/>
              </a:rPr>
              <a:t>Project Integration Management</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F1B62D77-96D3-43E5-AAAB-BDBF6CC10FA9}"/>
              </a:ext>
            </a:extLst>
          </p:cNvPr>
          <p:cNvPicPr>
            <a:picLocks noChangeAspect="1"/>
          </p:cNvPicPr>
          <p:nvPr/>
        </p:nvPicPr>
        <p:blipFill>
          <a:blip r:embed="rId2"/>
          <a:stretch>
            <a:fillRect/>
          </a:stretch>
        </p:blipFill>
        <p:spPr>
          <a:xfrm>
            <a:off x="5506109" y="1304925"/>
            <a:ext cx="6474237" cy="5086350"/>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52400" y="1838325"/>
            <a:ext cx="5745163" cy="4385495"/>
          </a:xfrm>
        </p:spPr>
        <p:txBody>
          <a:bodyPr>
            <a:noAutofit/>
          </a:bodyPr>
          <a:lstStyle/>
          <a:p>
            <a:pPr marL="0" indent="0">
              <a:lnSpc>
                <a:spcPct val="90000"/>
              </a:lnSpc>
              <a:buNone/>
            </a:pPr>
            <a:r>
              <a:rPr lang="en-US" u="sng" dirty="0">
                <a:solidFill>
                  <a:srgbClr val="EBEBEB"/>
                </a:solidFill>
                <a:latin typeface="Times New Roman" panose="02020603050405020304" pitchFamily="18" charset="0"/>
                <a:cs typeface="Times New Roman" panose="02020603050405020304" pitchFamily="18" charset="0"/>
              </a:rPr>
              <a:t>Project Integration: </a:t>
            </a:r>
          </a:p>
          <a:p>
            <a:pPr marL="0" indent="0">
              <a:lnSpc>
                <a:spcPct val="90000"/>
              </a:lnSpc>
              <a:buNone/>
            </a:pPr>
            <a:r>
              <a:rPr lang="en-US" dirty="0">
                <a:solidFill>
                  <a:srgbClr val="EBEBEB"/>
                </a:solidFill>
                <a:latin typeface="Times New Roman" panose="02020603050405020304" pitchFamily="18" charset="0"/>
                <a:cs typeface="Times New Roman" panose="02020603050405020304" pitchFamily="18" charset="0"/>
              </a:rPr>
              <a:t>Includes the processes and activities to identify, define, combine, unify, and coordinate the various processes and project management activities within the Project Management Process Groups.</a:t>
            </a:r>
            <a:endParaRPr lang="en-US" u="sng" dirty="0">
              <a:solidFill>
                <a:srgbClr val="EBEBEB"/>
              </a:solidFill>
              <a:latin typeface="Times New Roman" panose="02020603050405020304" pitchFamily="18" charset="0"/>
              <a:cs typeface="Times New Roman" panose="02020603050405020304" pitchFamily="18" charset="0"/>
            </a:endParaRPr>
          </a:p>
          <a:p>
            <a:pPr marL="0" indent="0">
              <a:lnSpc>
                <a:spcPct val="90000"/>
              </a:lnSpc>
              <a:buNone/>
            </a:pPr>
            <a:r>
              <a:rPr lang="en-US" u="sng" dirty="0">
                <a:solidFill>
                  <a:srgbClr val="EBEBEB"/>
                </a:solidFill>
                <a:latin typeface="Times New Roman" panose="02020603050405020304" pitchFamily="18" charset="0"/>
                <a:cs typeface="Times New Roman" panose="02020603050405020304" pitchFamily="18" charset="0"/>
              </a:rPr>
              <a:t>Processes:</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Developing the project charter </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Developing the project management plan </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Directing and managing project work </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Monitoring and controlling project work </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Performing integrated change control </a:t>
            </a:r>
          </a:p>
          <a:p>
            <a:pPr lvl="1">
              <a:lnSpc>
                <a:spcPct val="90000"/>
              </a:lnSpc>
            </a:pPr>
            <a:r>
              <a:rPr lang="en-US" sz="2000" dirty="0">
                <a:solidFill>
                  <a:srgbClr val="EBEBEB"/>
                </a:solidFill>
                <a:latin typeface="Times New Roman" panose="02020603050405020304" pitchFamily="18" charset="0"/>
                <a:cs typeface="Times New Roman" panose="02020603050405020304" pitchFamily="18" charset="0"/>
              </a:rPr>
              <a:t>Closing the project or phase</a:t>
            </a:r>
          </a:p>
          <a:p>
            <a:pPr marL="0" indent="0">
              <a:lnSpc>
                <a:spcPct val="90000"/>
              </a:lnSpc>
              <a:buNone/>
            </a:pPr>
            <a:endParaRPr lang="en-US" dirty="0">
              <a:solidFill>
                <a:srgbClr val="EBEBEB"/>
              </a:solidFill>
            </a:endParaRPr>
          </a:p>
        </p:txBody>
      </p:sp>
    </p:spTree>
    <p:extLst>
      <p:ext uri="{BB962C8B-B14F-4D97-AF65-F5344CB8AC3E}">
        <p14:creationId xmlns:p14="http://schemas.microsoft.com/office/powerpoint/2010/main" val="19045170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Project Scope </a:t>
            </a:r>
            <a:r>
              <a:rPr lang="en-US" sz="4000" dirty="0">
                <a:solidFill>
                  <a:srgbClr val="EBEBEB"/>
                </a:solidFill>
                <a:latin typeface="Times New Roman" panose="02020603050405020304" pitchFamily="18" charset="0"/>
                <a:cs typeface="Times New Roman" panose="02020603050405020304" pitchFamily="18" charset="0"/>
              </a:rPr>
              <a:t>Management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5A34319B-C8DE-49A0-9765-AF2175E312A0}"/>
              </a:ext>
            </a:extLst>
          </p:cNvPr>
          <p:cNvPicPr>
            <a:picLocks noChangeAspect="1"/>
          </p:cNvPicPr>
          <p:nvPr/>
        </p:nvPicPr>
        <p:blipFill>
          <a:blip r:embed="rId2"/>
          <a:stretch>
            <a:fillRect/>
          </a:stretch>
        </p:blipFill>
        <p:spPr>
          <a:xfrm>
            <a:off x="5473182" y="1438275"/>
            <a:ext cx="6509268" cy="5249544"/>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pPr marL="0" lvl="0" indent="0">
              <a:buNone/>
            </a:pPr>
            <a:r>
              <a:rPr lang="en-US" dirty="0">
                <a:solidFill>
                  <a:srgbClr val="EBEBEB"/>
                </a:solidFill>
                <a:latin typeface="Times New Roman" panose="02020603050405020304" pitchFamily="18" charset="0"/>
                <a:cs typeface="Times New Roman" panose="02020603050405020304" pitchFamily="18" charset="0"/>
              </a:rPr>
              <a:t>Scope is defined as boundaries of a task or project.</a:t>
            </a:r>
          </a:p>
          <a:p>
            <a:pPr lvl="0"/>
            <a:r>
              <a:rPr lang="en-US" dirty="0">
                <a:solidFill>
                  <a:srgbClr val="EBEBEB"/>
                </a:solidFill>
                <a:latin typeface="Times New Roman" panose="02020603050405020304" pitchFamily="18" charset="0"/>
                <a:cs typeface="Times New Roman" panose="02020603050405020304" pitchFamily="18" charset="0"/>
              </a:rPr>
              <a:t>Planning scope management</a:t>
            </a:r>
          </a:p>
          <a:p>
            <a:pPr lvl="0"/>
            <a:r>
              <a:rPr lang="en-US" dirty="0">
                <a:solidFill>
                  <a:srgbClr val="EBEBEB"/>
                </a:solidFill>
                <a:latin typeface="Times New Roman" panose="02020603050405020304" pitchFamily="18" charset="0"/>
                <a:cs typeface="Times New Roman" panose="02020603050405020304" pitchFamily="18" charset="0"/>
              </a:rPr>
              <a:t>Collecting requirements</a:t>
            </a:r>
          </a:p>
          <a:p>
            <a:pPr lvl="0"/>
            <a:r>
              <a:rPr lang="en-US" dirty="0">
                <a:solidFill>
                  <a:srgbClr val="EBEBEB"/>
                </a:solidFill>
                <a:latin typeface="Times New Roman" panose="02020603050405020304" pitchFamily="18" charset="0"/>
                <a:cs typeface="Times New Roman" panose="02020603050405020304" pitchFamily="18" charset="0"/>
              </a:rPr>
              <a:t>Defining scope</a:t>
            </a:r>
          </a:p>
          <a:p>
            <a:pPr lvl="0"/>
            <a:r>
              <a:rPr lang="en-US" dirty="0">
                <a:solidFill>
                  <a:srgbClr val="EBEBEB"/>
                </a:solidFill>
                <a:latin typeface="Times New Roman" panose="02020603050405020304" pitchFamily="18" charset="0"/>
                <a:cs typeface="Times New Roman" panose="02020603050405020304" pitchFamily="18" charset="0"/>
              </a:rPr>
              <a:t>Creating the WBS</a:t>
            </a:r>
          </a:p>
          <a:p>
            <a:pPr lvl="0"/>
            <a:r>
              <a:rPr lang="en-US" dirty="0">
                <a:solidFill>
                  <a:srgbClr val="EBEBEB"/>
                </a:solidFill>
                <a:latin typeface="Times New Roman" panose="02020603050405020304" pitchFamily="18" charset="0"/>
                <a:cs typeface="Times New Roman" panose="02020603050405020304" pitchFamily="18" charset="0"/>
              </a:rPr>
              <a:t>Validating scope</a:t>
            </a:r>
          </a:p>
          <a:p>
            <a:pPr lvl="0"/>
            <a:r>
              <a:rPr lang="en-US" dirty="0">
                <a:solidFill>
                  <a:srgbClr val="EBEBEB"/>
                </a:solidFill>
                <a:latin typeface="Times New Roman" panose="02020603050405020304" pitchFamily="18" charset="0"/>
                <a:cs typeface="Times New Roman" panose="02020603050405020304" pitchFamily="18" charset="0"/>
              </a:rPr>
              <a:t>Controlling scope</a:t>
            </a:r>
          </a:p>
        </p:txBody>
      </p:sp>
    </p:spTree>
    <p:extLst>
      <p:ext uri="{BB962C8B-B14F-4D97-AF65-F5344CB8AC3E}">
        <p14:creationId xmlns:p14="http://schemas.microsoft.com/office/powerpoint/2010/main" val="28232162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Project Schedule </a:t>
            </a:r>
            <a:r>
              <a:rPr lang="en-US" sz="4000" dirty="0">
                <a:solidFill>
                  <a:srgbClr val="EBEBEB"/>
                </a:solidFill>
                <a:latin typeface="Times New Roman" panose="02020603050405020304" pitchFamily="18" charset="0"/>
                <a:cs typeface="Times New Roman" panose="02020603050405020304" pitchFamily="18" charset="0"/>
              </a:rPr>
              <a:t>Management</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descr="A picture containing chart&#10;&#10;Description automatically generated">
            <a:extLst>
              <a:ext uri="{FF2B5EF4-FFF2-40B4-BE49-F238E27FC236}">
                <a16:creationId xmlns:a16="http://schemas.microsoft.com/office/drawing/2014/main" id="{799F3D96-30DC-4105-A931-D000AE481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253" y="1172134"/>
            <a:ext cx="5976121" cy="5171516"/>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pPr marL="0" indent="0">
              <a:buNone/>
            </a:pPr>
            <a:r>
              <a:rPr lang="en-US" dirty="0">
                <a:solidFill>
                  <a:srgbClr val="EBEBEB"/>
                </a:solidFill>
                <a:latin typeface="Times New Roman" panose="02020603050405020304" pitchFamily="18" charset="0"/>
                <a:cs typeface="Times New Roman" panose="02020603050405020304" pitchFamily="18" charset="0"/>
              </a:rPr>
              <a:t>Planning schedule management</a:t>
            </a:r>
          </a:p>
          <a:p>
            <a:r>
              <a:rPr lang="en-US" dirty="0">
                <a:solidFill>
                  <a:srgbClr val="EBEBEB"/>
                </a:solidFill>
                <a:latin typeface="Times New Roman" panose="02020603050405020304" pitchFamily="18" charset="0"/>
                <a:cs typeface="Times New Roman" panose="02020603050405020304" pitchFamily="18" charset="0"/>
              </a:rPr>
              <a:t>Defining Activities</a:t>
            </a:r>
          </a:p>
          <a:p>
            <a:r>
              <a:rPr lang="en-US" dirty="0">
                <a:solidFill>
                  <a:srgbClr val="EBEBEB"/>
                </a:solidFill>
                <a:latin typeface="Times New Roman" panose="02020603050405020304" pitchFamily="18" charset="0"/>
                <a:cs typeface="Times New Roman" panose="02020603050405020304" pitchFamily="18" charset="0"/>
              </a:rPr>
              <a:t>Sequencing activities </a:t>
            </a:r>
          </a:p>
          <a:p>
            <a:r>
              <a:rPr lang="en-US" dirty="0">
                <a:solidFill>
                  <a:srgbClr val="EBEBEB"/>
                </a:solidFill>
                <a:latin typeface="Times New Roman" panose="02020603050405020304" pitchFamily="18" charset="0"/>
                <a:cs typeface="Times New Roman" panose="02020603050405020304" pitchFamily="18" charset="0"/>
              </a:rPr>
              <a:t>Estimating activity resources</a:t>
            </a:r>
          </a:p>
          <a:p>
            <a:r>
              <a:rPr lang="en-US" dirty="0">
                <a:solidFill>
                  <a:srgbClr val="EBEBEB"/>
                </a:solidFill>
                <a:latin typeface="Times New Roman" panose="02020603050405020304" pitchFamily="18" charset="0"/>
                <a:cs typeface="Times New Roman" panose="02020603050405020304" pitchFamily="18" charset="0"/>
              </a:rPr>
              <a:t>Estimating activity durations</a:t>
            </a:r>
          </a:p>
          <a:p>
            <a:r>
              <a:rPr lang="en-US" dirty="0">
                <a:solidFill>
                  <a:srgbClr val="EBEBEB"/>
                </a:solidFill>
                <a:latin typeface="Times New Roman" panose="02020603050405020304" pitchFamily="18" charset="0"/>
                <a:cs typeface="Times New Roman" panose="02020603050405020304" pitchFamily="18" charset="0"/>
              </a:rPr>
              <a:t>Developing the schedule </a:t>
            </a:r>
          </a:p>
          <a:p>
            <a:r>
              <a:rPr lang="en-US" dirty="0">
                <a:solidFill>
                  <a:srgbClr val="EBEBEB"/>
                </a:solidFill>
                <a:latin typeface="Times New Roman" panose="02020603050405020304" pitchFamily="18" charset="0"/>
                <a:cs typeface="Times New Roman" panose="02020603050405020304" pitchFamily="18" charset="0"/>
              </a:rPr>
              <a:t>Controlling the schedule </a:t>
            </a:r>
          </a:p>
        </p:txBody>
      </p:sp>
    </p:spTree>
    <p:extLst>
      <p:ext uri="{BB962C8B-B14F-4D97-AF65-F5344CB8AC3E}">
        <p14:creationId xmlns:p14="http://schemas.microsoft.com/office/powerpoint/2010/main" val="25706989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1" y="629266"/>
            <a:ext cx="4166510" cy="1622321"/>
          </a:xfrm>
        </p:spPr>
        <p:txBody>
          <a:bodyPr>
            <a:normAutofit/>
          </a:bodyPr>
          <a:lstStyle/>
          <a:p>
            <a:r>
              <a:rPr lang="en-US" dirty="0">
                <a:solidFill>
                  <a:srgbClr val="EBEBEB"/>
                </a:solidFill>
              </a:rPr>
              <a:t>Project Cost </a:t>
            </a:r>
            <a:r>
              <a:rPr lang="en-US" sz="4000" dirty="0">
                <a:solidFill>
                  <a:srgbClr val="EBEBEB"/>
                </a:solidFill>
                <a:latin typeface="Times New Roman" panose="02020603050405020304" pitchFamily="18" charset="0"/>
                <a:cs typeface="Times New Roman" panose="02020603050405020304" pitchFamily="18" charset="0"/>
              </a:rPr>
              <a:t>Management</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95F33735-41CF-4BF6-BBD6-74BD25E6F55D}"/>
              </a:ext>
            </a:extLst>
          </p:cNvPr>
          <p:cNvPicPr>
            <a:picLocks noChangeAspect="1"/>
          </p:cNvPicPr>
          <p:nvPr/>
        </p:nvPicPr>
        <p:blipFill>
          <a:blip r:embed="rId2"/>
          <a:stretch>
            <a:fillRect/>
          </a:stretch>
        </p:blipFill>
        <p:spPr>
          <a:xfrm>
            <a:off x="5601606" y="1485899"/>
            <a:ext cx="6476094" cy="4609017"/>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8931" y="2438400"/>
            <a:ext cx="4166509" cy="3785419"/>
          </a:xfrm>
        </p:spPr>
        <p:txBody>
          <a:bodyPr>
            <a:normAutofit/>
          </a:bodyPr>
          <a:lstStyle/>
          <a:p>
            <a:pPr>
              <a:lnSpc>
                <a:spcPct val="90000"/>
              </a:lnSpc>
            </a:pPr>
            <a:r>
              <a:rPr lang="en-US" dirty="0">
                <a:solidFill>
                  <a:srgbClr val="EBEBEB"/>
                </a:solidFill>
                <a:latin typeface="Times New Roman" panose="02020603050405020304" pitchFamily="18" charset="0"/>
                <a:cs typeface="Times New Roman" panose="02020603050405020304" pitchFamily="18" charset="0"/>
              </a:rPr>
              <a:t>Project Cost Management is a method that uses technology to measure cost and productivity through the full life cycle of enterprise level projects</a:t>
            </a:r>
          </a:p>
          <a:p>
            <a:pPr>
              <a:lnSpc>
                <a:spcPct val="90000"/>
              </a:lnSpc>
            </a:pPr>
            <a:r>
              <a:rPr lang="en-US" dirty="0">
                <a:solidFill>
                  <a:srgbClr val="EBEBEB"/>
                </a:solidFill>
                <a:latin typeface="Times New Roman" panose="02020603050405020304" pitchFamily="18" charset="0"/>
                <a:cs typeface="Times New Roman" panose="02020603050405020304" pitchFamily="18" charset="0"/>
              </a:rPr>
              <a:t>Project Cost Management processes:4 procs</a:t>
            </a:r>
          </a:p>
          <a:p>
            <a:pPr>
              <a:lnSpc>
                <a:spcPct val="90000"/>
              </a:lnSpc>
            </a:pPr>
            <a:r>
              <a:rPr lang="en-US" dirty="0">
                <a:solidFill>
                  <a:srgbClr val="EBEBEB"/>
                </a:solidFill>
                <a:latin typeface="Times New Roman" panose="02020603050405020304" pitchFamily="18" charset="0"/>
                <a:cs typeface="Times New Roman" panose="02020603050405020304" pitchFamily="18" charset="0"/>
              </a:rPr>
              <a:t>Planning cost management</a:t>
            </a:r>
          </a:p>
          <a:p>
            <a:pPr>
              <a:lnSpc>
                <a:spcPct val="90000"/>
              </a:lnSpc>
            </a:pPr>
            <a:r>
              <a:rPr lang="en-US" dirty="0">
                <a:solidFill>
                  <a:srgbClr val="EBEBEB"/>
                </a:solidFill>
                <a:latin typeface="Times New Roman" panose="02020603050405020304" pitchFamily="18" charset="0"/>
                <a:cs typeface="Times New Roman" panose="02020603050405020304" pitchFamily="18" charset="0"/>
              </a:rPr>
              <a:t>Estimating costs</a:t>
            </a:r>
          </a:p>
          <a:p>
            <a:pPr>
              <a:lnSpc>
                <a:spcPct val="90000"/>
              </a:lnSpc>
            </a:pPr>
            <a:r>
              <a:rPr lang="en-US" dirty="0">
                <a:solidFill>
                  <a:srgbClr val="EBEBEB"/>
                </a:solidFill>
                <a:latin typeface="Times New Roman" panose="02020603050405020304" pitchFamily="18" charset="0"/>
                <a:cs typeface="Times New Roman" panose="02020603050405020304" pitchFamily="18" charset="0"/>
              </a:rPr>
              <a:t>Determining the budget</a:t>
            </a:r>
          </a:p>
          <a:p>
            <a:pPr>
              <a:lnSpc>
                <a:spcPct val="90000"/>
              </a:lnSpc>
            </a:pPr>
            <a:r>
              <a:rPr lang="en-US" dirty="0">
                <a:solidFill>
                  <a:srgbClr val="EBEBEB"/>
                </a:solidFill>
                <a:latin typeface="Times New Roman" panose="02020603050405020304" pitchFamily="18" charset="0"/>
                <a:cs typeface="Times New Roman" panose="02020603050405020304" pitchFamily="18" charset="0"/>
              </a:rPr>
              <a:t>Controlling costs</a:t>
            </a:r>
          </a:p>
          <a:p>
            <a:pPr marL="0" indent="0">
              <a:lnSpc>
                <a:spcPct val="90000"/>
              </a:lnSpc>
              <a:buNone/>
            </a:pPr>
            <a:endParaRPr lang="en-US" dirty="0">
              <a:solidFill>
                <a:srgbClr val="EBEBEB"/>
              </a:solidFill>
            </a:endParaRPr>
          </a:p>
          <a:p>
            <a:pPr marL="0" indent="0">
              <a:lnSpc>
                <a:spcPct val="90000"/>
              </a:lnSpc>
              <a:buNone/>
            </a:pPr>
            <a:endParaRPr lang="en-US" dirty="0">
              <a:solidFill>
                <a:srgbClr val="EBEBEB"/>
              </a:solidFill>
            </a:endParaRPr>
          </a:p>
          <a:p>
            <a:pPr>
              <a:lnSpc>
                <a:spcPct val="90000"/>
              </a:lnSpc>
            </a:pPr>
            <a:endParaRPr lang="en-US" dirty="0">
              <a:solidFill>
                <a:srgbClr val="EBEBEB"/>
              </a:solidFill>
            </a:endParaRPr>
          </a:p>
        </p:txBody>
      </p:sp>
    </p:spTree>
    <p:extLst>
      <p:ext uri="{BB962C8B-B14F-4D97-AF65-F5344CB8AC3E}">
        <p14:creationId xmlns:p14="http://schemas.microsoft.com/office/powerpoint/2010/main" val="40352210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277</TotalTime>
  <Words>709</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Application for Vaccine Registration</vt:lpstr>
      <vt:lpstr>TEAM NAME – The Optimizers</vt:lpstr>
      <vt:lpstr>Problem Statement:</vt:lpstr>
      <vt:lpstr>Requirements:</vt:lpstr>
      <vt:lpstr>Project Management Plan</vt:lpstr>
      <vt:lpstr>Project Integration Management</vt:lpstr>
      <vt:lpstr>Project Scope Management</vt:lpstr>
      <vt:lpstr>Project Schedule Management</vt:lpstr>
      <vt:lpstr>Project Cost Management</vt:lpstr>
      <vt:lpstr>Project Quality Management</vt:lpstr>
      <vt:lpstr>Project Resource Management</vt:lpstr>
      <vt:lpstr>Project Communication Management</vt:lpstr>
      <vt:lpstr>Risk Management</vt:lpstr>
      <vt:lpstr>Project Procurement Management</vt:lpstr>
      <vt:lpstr>Project Stakeholder Management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Vaccine Registration</dc:title>
  <dc:creator>Pedapalli,Swarupa</dc:creator>
  <cp:lastModifiedBy>Drakshapally,Vivek</cp:lastModifiedBy>
  <cp:revision>50</cp:revision>
  <dcterms:created xsi:type="dcterms:W3CDTF">2021-06-02T00:22:13Z</dcterms:created>
  <dcterms:modified xsi:type="dcterms:W3CDTF">2021-06-02T16:58:57Z</dcterms:modified>
</cp:coreProperties>
</file>