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84" r:id="rId10"/>
    <p:sldId id="263" r:id="rId11"/>
    <p:sldId id="280" r:id="rId12"/>
    <p:sldId id="265" r:id="rId13"/>
    <p:sldId id="281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5" r:id="rId27"/>
    <p:sldId id="286" r:id="rId28"/>
    <p:sldId id="279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D344-8BC3-2B8C-30F6-57119F89F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296C4-529D-6C57-B5DA-432F19B9F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7ABB-C322-E68F-0A50-8AEAE2B2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D9D-FA96-411B-8195-8B37A2FB72F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0469C-850A-A9F9-5888-97B79673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CCBB-5A1A-567E-15C0-8885C2F7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2C2C-5A74-4EBF-BD17-F02D2B21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7C61-614F-66CF-2192-87352001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D5FC1-281B-AAA1-F1A7-9F0F197B6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1E07-7453-429C-AE80-E8BFDDB2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D9D-FA96-411B-8195-8B37A2FB72F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DAE7-7CB1-C079-8F74-945C3491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B7F2A-DB08-B63D-8EB4-A84431DE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2C2C-5A74-4EBF-BD17-F02D2B21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D0CA5-DA1C-1381-35B9-B26899277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DC8C9-B0AE-08FB-45D2-CCA85ED88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2E15-38AE-0C88-23DD-83237056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D9D-FA96-411B-8195-8B37A2FB72F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F567-FEE6-AE4A-B88B-8C34E90F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1286-B05D-D5EF-C83A-68038386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2C2C-5A74-4EBF-BD17-F02D2B21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0640-2763-50E5-290F-A8EC30BC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9A71-B54D-61FB-37B5-90DA9D90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6709D-936D-2C08-D907-6A95519B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D9D-FA96-411B-8195-8B37A2FB72F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F834-C58C-9A81-1F42-03CEB981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5DA1-FDCC-077C-5ADA-BCD230C6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2C2C-5A74-4EBF-BD17-F02D2B21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2146-B93F-9DC7-99A9-2A583228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72DAD-F390-7B9B-F7A9-AB92B571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AD1E-06BE-FF38-EF00-E387B54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D9D-FA96-411B-8195-8B37A2FB72F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4D9A-A19E-4B31-3E8B-6F923A73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1C45-598C-870F-BD7F-2649941B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2C2C-5A74-4EBF-BD17-F02D2B21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5064-5781-0CE3-FF3E-29EAFAAE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2ACB-C7CF-4435-A4E5-134324E54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2F9FA-AA2E-EA36-CFB7-12325735E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E78AB-3A15-903D-B283-88EE1C0C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D9D-FA96-411B-8195-8B37A2FB72F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C0418-B96A-7AF7-BC76-06F0CFFE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4F013-71BA-7D86-28E9-62C525BC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2C2C-5A74-4EBF-BD17-F02D2B21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1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0F29-732A-01A3-C472-8A28B1CC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F90C3-B5B1-A799-224A-E4B1AE53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DD38E-E978-AD52-F168-40645766C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A475-4E60-781D-E8B0-23305C3FB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F825D-8BEE-8EA6-34EF-CE70B7C75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A62C5-3096-849C-9299-9C52C201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D9D-FA96-411B-8195-8B37A2FB72F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5A73E-786C-2565-CF7A-1D095C5C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F649C-B39D-B2ED-7AF0-E59E4665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2C2C-5A74-4EBF-BD17-F02D2B21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01FF-2D20-F7C0-6571-BF82ABF8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ACCF2-F950-10A6-A395-C3D124D9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D9D-FA96-411B-8195-8B37A2FB72F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9EDAB-FDEE-B46A-F6C6-69E74B00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084CB-4964-D5B4-BA37-7AB67410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2C2C-5A74-4EBF-BD17-F02D2B21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3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A6D6E-B27B-6831-2B4B-A823995C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D9D-FA96-411B-8195-8B37A2FB72F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6C51F-048E-2C89-44CA-484EE4D5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15AB3-1A76-243F-1EE6-26CED4B2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2C2C-5A74-4EBF-BD17-F02D2B21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E754-6578-08E3-2E36-43F331F0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E3C2-F377-5036-3A97-ABE750C4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DD9D8-1BDF-4EA1-CF7F-4AF3B0BE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0EF6A-A04D-2B1F-7AD4-8A2140CA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D9D-FA96-411B-8195-8B37A2FB72F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F1B94-9FC0-3DD0-6F8D-653CCC26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36D28-BCCB-8250-348D-646D1034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2C2C-5A74-4EBF-BD17-F02D2B21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2EB2-9ECF-1641-7A03-BE5393F9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1E43D-A0D8-111B-961B-2C4AF9DFF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B876-2B2F-1B75-2200-763F09E5D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07A01-2694-B6A1-89A9-8F8F90A8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D9D-FA96-411B-8195-8B37A2FB72F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5D6F6-C696-02DC-4FBD-E30BD73A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FD420-F034-5823-635D-BACC79DC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2C2C-5A74-4EBF-BD17-F02D2B21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9F903-5A19-14AC-E609-B31C311A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E8B4-9C55-E332-B5AE-EDB2C163B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DD45-AC45-33CF-0463-E2A6A8FE5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52FD9D-FA96-411B-8195-8B37A2FB72F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0AD68-434B-DED8-3411-EB9484465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0D2ED-44BE-6D4F-B29E-9C1F320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42C2C-5A74-4EBF-BD17-F02D2B21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3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ashankshukla123123/linkedin-job-clean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F5531-85D9-739C-BEEA-EAF2D2CCC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Market Dynamics: Exploring Job Openings, Applicant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4699C-2D28-1796-A1E5-C87AC12C6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04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4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68B7-6629-6878-7307-B66E4145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E676-4E6E-935D-3B8F-6ED303B1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 many employees have different types of jobs(Ex – It, Hardware)?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EB9E4282-58A1-8067-97EE-14B91D0D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99" y="2665317"/>
            <a:ext cx="96107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EAF9-144E-46FE-80C7-106C6872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BDA0-9199-803A-71C5-419496306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27A7595C-EF2A-628C-5311-DA6AB6B2DC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505075"/>
            <a:ext cx="4390246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D555B-B83D-1E64-AAB0-3D389B7F5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8" name="Content Placeholder 7" descr="A graph with blue lines&#10;&#10;Description automatically generated">
            <a:extLst>
              <a:ext uri="{FF2B5EF4-FFF2-40B4-BE49-F238E27FC236}">
                <a16:creationId xmlns:a16="http://schemas.microsoft.com/office/drawing/2014/main" id="{397EF976-6C7A-B8D9-EDBD-37D573B620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075"/>
            <a:ext cx="5183188" cy="3521152"/>
          </a:xfrm>
        </p:spPr>
      </p:pic>
    </p:spTree>
    <p:extLst>
      <p:ext uri="{BB962C8B-B14F-4D97-AF65-F5344CB8AC3E}">
        <p14:creationId xmlns:p14="http://schemas.microsoft.com/office/powerpoint/2010/main" val="21006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837F-B2E5-8C4F-7F5B-863F72F2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01F3-C9AB-DC3A-3812-BD55497D8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 with different states and different types of Jobs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558F4E-8A79-7AF5-E886-51B60898D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093"/>
            <a:ext cx="11196121" cy="41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0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C945-11DE-285D-27FB-6B863AFA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B09D5-02EF-1277-397A-37AEC928E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60B3B0C-3222-97B1-D860-34C864254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60" y="2505075"/>
            <a:ext cx="4542642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DED8F-56D0-C280-4030-C965A105E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8" name="Content Placeholder 7" descr="A graph with blue squares&#10;&#10;Description automatically generated">
            <a:extLst>
              <a:ext uri="{FF2B5EF4-FFF2-40B4-BE49-F238E27FC236}">
                <a16:creationId xmlns:a16="http://schemas.microsoft.com/office/drawing/2014/main" id="{D258C637-2114-75B3-ADD0-0D749321C9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075"/>
            <a:ext cx="5183188" cy="3684588"/>
          </a:xfrm>
        </p:spPr>
      </p:pic>
    </p:spTree>
    <p:extLst>
      <p:ext uri="{BB962C8B-B14F-4D97-AF65-F5344CB8AC3E}">
        <p14:creationId xmlns:p14="http://schemas.microsoft.com/office/powerpoint/2010/main" val="166714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FB83-3D4A-0896-EBEF-8142F627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9C13-CD78-4DFF-9942-C8BB17BE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applicants does a company have?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572A90-2DD8-7A1A-02ED-43C388A52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9650"/>
            <a:ext cx="9660875" cy="37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0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6DC2-7B34-8C2A-0E9B-466E84FB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D7FF-342C-D811-C3EE-3555B8CBF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86D8A22-6CDF-CF7E-5D03-999845ACD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505075"/>
            <a:ext cx="4597755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B42E0-37F9-98B7-A131-1F3035C92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10" name="Content Placeholder 9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6604B0DC-1E4E-26C8-35B8-FF7AE6D196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075"/>
            <a:ext cx="5183188" cy="3444033"/>
          </a:xfrm>
        </p:spPr>
      </p:pic>
    </p:spTree>
    <p:extLst>
      <p:ext uri="{BB962C8B-B14F-4D97-AF65-F5344CB8AC3E}">
        <p14:creationId xmlns:p14="http://schemas.microsoft.com/office/powerpoint/2010/main" val="11312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5D5A-403C-D983-0278-2A4314A5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FBE5-E6A6-4B89-FD03-23C2DA29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employees have different designations in the It industry for different states?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B5C96-45A2-622B-BD3A-CAD859424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8385"/>
            <a:ext cx="10387988" cy="316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46C6-0711-FC2E-BA19-10C3AC52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64700-7C3A-F9DC-3F3A-6A3530EFF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27B74AE-84C3-3EDF-3486-C1E8E2D51F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10" y="2505075"/>
            <a:ext cx="4455343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75AF2-F85F-5679-B51D-75C319BE3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10" name="Content Placeholder 9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B9B45B8E-43B8-A7BD-C8DB-857877AB4B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8964"/>
            <a:ext cx="5183188" cy="3459296"/>
          </a:xfrm>
        </p:spPr>
      </p:pic>
    </p:spTree>
    <p:extLst>
      <p:ext uri="{BB962C8B-B14F-4D97-AF65-F5344CB8AC3E}">
        <p14:creationId xmlns:p14="http://schemas.microsoft.com/office/powerpoint/2010/main" val="301632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77BE-37BE-74E0-E104-6E933ACE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F2F4-9338-908D-2E13-81C8EE7C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employees are working for onsite and remote jobs?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C72915-EBDE-51C6-B149-59C8D825E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05" y="2932591"/>
            <a:ext cx="9595691" cy="32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7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9953-C389-98FC-7A79-91587626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47F5D-964F-4713-BF08-056E0B546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 descr="A close-up of a number&#10;&#10;Description automatically generated">
            <a:extLst>
              <a:ext uri="{FF2B5EF4-FFF2-40B4-BE49-F238E27FC236}">
                <a16:creationId xmlns:a16="http://schemas.microsoft.com/office/drawing/2014/main" id="{DA83AD88-7872-F6F1-66E5-7F02247087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4" y="2499108"/>
            <a:ext cx="3307977" cy="339491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52929-3427-8ADD-B9D7-734E491EB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8C7234-7DE4-DE34-1D69-0C2333B7E4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17" y="2505075"/>
            <a:ext cx="4050953" cy="3684588"/>
          </a:xfrm>
        </p:spPr>
      </p:pic>
    </p:spTree>
    <p:extLst>
      <p:ext uri="{BB962C8B-B14F-4D97-AF65-F5344CB8AC3E}">
        <p14:creationId xmlns:p14="http://schemas.microsoft.com/office/powerpoint/2010/main" val="216392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B302A-6BF7-C396-B58F-6DB74B20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DF55-03A7-83DA-44B9-7E7E5BA2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Mounica Seelam - S559228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Harshitha Chowdary Alapati - S561420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Swarupa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S558943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Supriya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Bodapati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S562040</a:t>
            </a:r>
          </a:p>
        </p:txBody>
      </p:sp>
    </p:spTree>
    <p:extLst>
      <p:ext uri="{BB962C8B-B14F-4D97-AF65-F5344CB8AC3E}">
        <p14:creationId xmlns:p14="http://schemas.microsoft.com/office/powerpoint/2010/main" val="27405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C6FB-D4E1-1C80-2C60-8255F636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B9D7-1411-D327-3E82-76A968B5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LinkedIn followers for each company in the dataset to identify trends and popular companies.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2D2834-DDB2-9EE0-ECF3-372A97406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56" y="2673274"/>
            <a:ext cx="9792561" cy="39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8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8FAB-B9DF-5960-6705-C8CAECA3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40511-1D03-D67E-14AC-9F02B3A2C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BA3100F-B0FF-E1FF-46D3-430CE7C994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06" y="2505075"/>
            <a:ext cx="394547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FEBB1-4248-EBA1-D48F-FCFCD638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10" name="Content Placeholder 9" descr="A graph showing a bar graph&#10;&#10;Description automatically generated with medium confidence">
            <a:extLst>
              <a:ext uri="{FF2B5EF4-FFF2-40B4-BE49-F238E27FC236}">
                <a16:creationId xmlns:a16="http://schemas.microsoft.com/office/drawing/2014/main" id="{C566CF79-F533-CDE7-A15E-720C2F8790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99981"/>
            <a:ext cx="5183188" cy="3589681"/>
          </a:xfrm>
        </p:spPr>
      </p:pic>
    </p:spTree>
    <p:extLst>
      <p:ext uri="{BB962C8B-B14F-4D97-AF65-F5344CB8AC3E}">
        <p14:creationId xmlns:p14="http://schemas.microsoft.com/office/powerpoint/2010/main" val="266319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EC4D-D734-C2F8-0811-040B747C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8D1A-9162-3A24-4456-46A1D8993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number of applicants based on job levels.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7AC72E-526D-E81E-29A0-6D626FCD6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2397125"/>
            <a:ext cx="99250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9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A02E-FC8E-067F-3B5C-C6509D53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677F1-A5B5-44EC-0158-E3B62719A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F115F7D6-0400-E36E-76B4-999C4138B3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46" y="2505075"/>
            <a:ext cx="3948671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BA4A1-7E16-FD2D-0CE1-280323B65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Visulaization</a:t>
            </a:r>
            <a:endParaRPr lang="en-US" dirty="0"/>
          </a:p>
        </p:txBody>
      </p:sp>
      <p:pic>
        <p:nvPicPr>
          <p:cNvPr id="10" name="Content Placeholder 9" descr="A graph with blue lines&#10;&#10;Description automatically generated">
            <a:extLst>
              <a:ext uri="{FF2B5EF4-FFF2-40B4-BE49-F238E27FC236}">
                <a16:creationId xmlns:a16="http://schemas.microsoft.com/office/drawing/2014/main" id="{9D825293-F577-F21C-68D9-5C11A4A566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99981"/>
            <a:ext cx="5183188" cy="3481329"/>
          </a:xfrm>
        </p:spPr>
      </p:pic>
    </p:spTree>
    <p:extLst>
      <p:ext uri="{BB962C8B-B14F-4D97-AF65-F5344CB8AC3E}">
        <p14:creationId xmlns:p14="http://schemas.microsoft.com/office/powerpoint/2010/main" val="1579615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7BA4-2DD8-510D-B983-DB212714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C0A5-8054-709D-FD85-858BA5A8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Cities with the highest number of jobs.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5EFF97-8212-3FEF-2812-9B2FB209D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1845"/>
            <a:ext cx="10972774" cy="380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755D-152D-A82D-9722-0F04BB02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2DCF2-65C9-9B2B-3936-6D0E89FEE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" name="Content Placeholder 9" descr="A screenshot of a document&#10;&#10;Description automatically generated">
            <a:extLst>
              <a:ext uri="{FF2B5EF4-FFF2-40B4-BE49-F238E27FC236}">
                <a16:creationId xmlns:a16="http://schemas.microsoft.com/office/drawing/2014/main" id="{CADAC9D8-F42C-231C-14A7-715AE56381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71" y="2599981"/>
            <a:ext cx="3780863" cy="35896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B0BA8-1A92-8D18-3EE6-C4B627D01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8" name="Content Placeholder 7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F72C66F0-FF07-BA68-B39D-3E7084C3E3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10149"/>
            <a:ext cx="5183188" cy="3316078"/>
          </a:xfrm>
        </p:spPr>
      </p:pic>
    </p:spTree>
    <p:extLst>
      <p:ext uri="{BB962C8B-B14F-4D97-AF65-F5344CB8AC3E}">
        <p14:creationId xmlns:p14="http://schemas.microsoft.com/office/powerpoint/2010/main" val="3379259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6F73-20A2-E753-A610-3AE651F8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112E-87C1-B6C1-2EFF-2685656DD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Designations among companies with the highest LinkedIn followers.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09DE9E6-3647-A6E2-9645-9AB55FE17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7" y="2698501"/>
            <a:ext cx="11438086" cy="40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4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3EFB-4E67-5139-86A4-8958AC3F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5C94-6973-9706-627C-2DECFDC9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5C110C-A6F0-FDD4-47C7-2C04ACD1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35" y="2207465"/>
            <a:ext cx="7134446" cy="41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3539C-F4B0-0623-EDA1-91E8052B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DC0F-AABB-06C3-8A4A-14268980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project gave useful insights on industry trends, job types, demographics, and corporate popularity.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helps HR and talent acquisition professionals make educated decisions by analyzing job opportunities, applicant patterns, and business profiles.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personnel planning, recruiting techniques, and corporate positioning.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and study of sophisticated analytics will improve prediction capacities and ensure relevance in a changing workforce scenario.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73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hank you card with flowers&#10;&#10;Description automatically generated">
            <a:extLst>
              <a:ext uri="{FF2B5EF4-FFF2-40B4-BE49-F238E27FC236}">
                <a16:creationId xmlns:a16="http://schemas.microsoft.com/office/drawing/2014/main" id="{269DAC72-A138-728F-FE8A-957E2912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0" y="349201"/>
            <a:ext cx="11534660" cy="61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2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2A009-B514-1EC9-A807-7DA94B9C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6205-A53B-3924-6ADF-D860F34F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0398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8FA30-993B-7DE7-7350-BAE6F8F4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5029-1811-CC62-7E9F-CD60262B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to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analyze workforce data and get important insights into several aspects of the job market.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create a complete data analytics platform by combining job opening data, applicant patterns, and company profiles.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powerful data mining tools to uncover patterns, estimate future job demand, and analyze the efficiency of companies in attracting people.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not only benefits job searchers by allowing them to make more informed decisions, but it also helps recruiters optimize their hiring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4877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D71A-E869-E1C8-9592-62E4A6D1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986F2-0526-6705-237C-3FA4ED642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16214"/>
            <a:ext cx="10515600" cy="369048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5C9720-62A9-C3D4-5264-8DBA6142B1D2}"/>
              </a:ext>
            </a:extLst>
          </p:cNvPr>
          <p:cNvSpPr txBox="1"/>
          <p:nvPr/>
        </p:nvSpPr>
        <p:spPr>
          <a:xfrm>
            <a:off x="838200" y="1872867"/>
            <a:ext cx="1043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dataset: </a:t>
            </a:r>
            <a:r>
              <a:rPr lang="en-US" dirty="0">
                <a:hlinkClick r:id="rId3"/>
              </a:rPr>
              <a:t>https://www.kaggle.com/datasets/shashankshukla123123/linkedin-job-cleandata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065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D4284-7498-15DF-A491-1F687311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 set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46779E5-37C9-CF8E-2500-5B2647443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259746"/>
              </p:ext>
            </p:extLst>
          </p:nvPr>
        </p:nvGraphicFramePr>
        <p:xfrm>
          <a:off x="1225485" y="2112579"/>
          <a:ext cx="9764972" cy="4192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158">
                  <a:extLst>
                    <a:ext uri="{9D8B030D-6E8A-4147-A177-3AD203B41FA5}">
                      <a16:colId xmlns:a16="http://schemas.microsoft.com/office/drawing/2014/main" val="3626648055"/>
                    </a:ext>
                  </a:extLst>
                </a:gridCol>
                <a:gridCol w="7545814">
                  <a:extLst>
                    <a:ext uri="{9D8B030D-6E8A-4147-A177-3AD203B41FA5}">
                      <a16:colId xmlns:a16="http://schemas.microsoft.com/office/drawing/2014/main" val="3460289191"/>
                    </a:ext>
                  </a:extLst>
                </a:gridCol>
              </a:tblGrid>
              <a:tr h="37361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</a:t>
                      </a:r>
                    </a:p>
                  </a:txBody>
                  <a:tcPr marL="84913" marR="84913" marT="42456" marB="42456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4913" marR="84913" marT="42456" marB="42456"/>
                </a:tc>
                <a:extLst>
                  <a:ext uri="{0D108BD9-81ED-4DB2-BD59-A6C34878D82A}">
                    <a16:rowId xmlns:a16="http://schemas.microsoft.com/office/drawing/2014/main" val="475884918"/>
                  </a:ext>
                </a:extLst>
              </a:tr>
              <a:tr h="477399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job_ID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913" marR="84913" marT="42456" marB="42456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identifier for each job listing.</a:t>
                      </a:r>
                    </a:p>
                  </a:txBody>
                  <a:tcPr marL="94348" marR="94348" marT="94348" marB="94348" anchor="ctr"/>
                </a:tc>
                <a:extLst>
                  <a:ext uri="{0D108BD9-81ED-4DB2-BD59-A6C34878D82A}">
                    <a16:rowId xmlns:a16="http://schemas.microsoft.com/office/drawing/2014/main" val="186468962"/>
                  </a:ext>
                </a:extLst>
              </a:tr>
              <a:tr h="47739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designation</a:t>
                      </a:r>
                    </a:p>
                  </a:txBody>
                  <a:tcPr marL="84913" marR="84913" marT="42456" marB="42456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title or position of the job.</a:t>
                      </a:r>
                    </a:p>
                  </a:txBody>
                  <a:tcPr marL="94348" marR="94348" marT="94348" marB="94348" anchor="ctr"/>
                </a:tc>
                <a:extLst>
                  <a:ext uri="{0D108BD9-81ED-4DB2-BD59-A6C34878D82A}">
                    <a16:rowId xmlns:a16="http://schemas.microsoft.com/office/drawing/2014/main" val="1647227615"/>
                  </a:ext>
                </a:extLst>
              </a:tr>
              <a:tr h="477399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company_id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913" marR="84913" marT="42456" marB="42456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identifier for each company.</a:t>
                      </a:r>
                    </a:p>
                  </a:txBody>
                  <a:tcPr marL="94348" marR="94348" marT="94348" marB="94348" anchor="ctr"/>
                </a:tc>
                <a:extLst>
                  <a:ext uri="{0D108BD9-81ED-4DB2-BD59-A6C34878D82A}">
                    <a16:rowId xmlns:a16="http://schemas.microsoft.com/office/drawing/2014/main" val="4194397365"/>
                  </a:ext>
                </a:extLst>
              </a:tr>
              <a:tr h="47739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84913" marR="84913" marT="42456" marB="42456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company offering the job.</a:t>
                      </a:r>
                    </a:p>
                  </a:txBody>
                  <a:tcPr marL="94348" marR="94348" marT="94348" marB="94348" anchor="ctr"/>
                </a:tc>
                <a:extLst>
                  <a:ext uri="{0D108BD9-81ED-4DB2-BD59-A6C34878D82A}">
                    <a16:rowId xmlns:a16="http://schemas.microsoft.com/office/drawing/2014/main" val="103283723"/>
                  </a:ext>
                </a:extLst>
              </a:tr>
              <a:tr h="477399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work_type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913" marR="84913" marT="42456" marB="42456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whether the job is remote or on-site.</a:t>
                      </a:r>
                    </a:p>
                  </a:txBody>
                  <a:tcPr marL="94348" marR="94348" marT="94348" marB="94348" anchor="ctr"/>
                </a:tc>
                <a:extLst>
                  <a:ext uri="{0D108BD9-81ED-4DB2-BD59-A6C34878D82A}">
                    <a16:rowId xmlns:a16="http://schemas.microsoft.com/office/drawing/2014/main" val="4114586473"/>
                  </a:ext>
                </a:extLst>
              </a:tr>
              <a:tr h="47739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involvement</a:t>
                      </a:r>
                    </a:p>
                  </a:txBody>
                  <a:tcPr marL="84913" marR="84913" marT="42456" marB="42456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level of involvement required for the job (e.g., Full-time, Part-time).</a:t>
                      </a:r>
                    </a:p>
                  </a:txBody>
                  <a:tcPr marL="94348" marR="94348" marT="94348" marB="94348" anchor="ctr"/>
                </a:tc>
                <a:extLst>
                  <a:ext uri="{0D108BD9-81ED-4DB2-BD59-A6C34878D82A}">
                    <a16:rowId xmlns:a16="http://schemas.microsoft.com/office/drawing/2014/main" val="3534152807"/>
                  </a:ext>
                </a:extLst>
              </a:tr>
              <a:tr h="47739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employees_count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913" marR="84913" marT="42456" marB="42456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count of employees in the company.</a:t>
                      </a:r>
                    </a:p>
                  </a:txBody>
                  <a:tcPr marL="94348" marR="94348" marT="94348" marB="94348" anchor="ctr"/>
                </a:tc>
                <a:extLst>
                  <a:ext uri="{0D108BD9-81ED-4DB2-BD59-A6C34878D82A}">
                    <a16:rowId xmlns:a16="http://schemas.microsoft.com/office/drawing/2014/main" val="1913009959"/>
                  </a:ext>
                </a:extLst>
              </a:tr>
              <a:tr h="477399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 err="1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total_applicants</a:t>
                      </a:r>
                      <a:endParaRPr lang="en-US" sz="1800" dirty="0">
                        <a:solidFill>
                          <a:srgbClr val="20212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348" marR="94348" marT="94348" marB="94348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total number of applicants for the job.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913" marR="84913" marT="42456" marB="42456"/>
                </a:tc>
                <a:extLst>
                  <a:ext uri="{0D108BD9-81ED-4DB2-BD59-A6C34878D82A}">
                    <a16:rowId xmlns:a16="http://schemas.microsoft.com/office/drawing/2014/main" val="2362486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85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3716F-B513-EE09-0548-3AC8E8CC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 set(contd…)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49409F-4C0D-744B-093E-78EF406FC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740515"/>
              </p:ext>
            </p:extLst>
          </p:nvPr>
        </p:nvGraphicFramePr>
        <p:xfrm>
          <a:off x="644056" y="2245865"/>
          <a:ext cx="10927830" cy="3926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2156">
                  <a:extLst>
                    <a:ext uri="{9D8B030D-6E8A-4147-A177-3AD203B41FA5}">
                      <a16:colId xmlns:a16="http://schemas.microsoft.com/office/drawing/2014/main" val="1873691100"/>
                    </a:ext>
                  </a:extLst>
                </a:gridCol>
                <a:gridCol w="8365674">
                  <a:extLst>
                    <a:ext uri="{9D8B030D-6E8A-4147-A177-3AD203B41FA5}">
                      <a16:colId xmlns:a16="http://schemas.microsoft.com/office/drawing/2014/main" val="1179644266"/>
                    </a:ext>
                  </a:extLst>
                </a:gridCol>
              </a:tblGrid>
              <a:tr h="418179">
                <a:tc>
                  <a:txBody>
                    <a:bodyPr/>
                    <a:lstStyle/>
                    <a:p>
                      <a:r>
                        <a:rPr lang="en-US" sz="19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</a:t>
                      </a:r>
                    </a:p>
                  </a:txBody>
                  <a:tcPr marL="95041" marR="95041" marT="47520" marB="47520"/>
                </a:tc>
                <a:tc>
                  <a:txBody>
                    <a:bodyPr/>
                    <a:lstStyle/>
                    <a:p>
                      <a:r>
                        <a:rPr lang="en-US" sz="19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5041" marR="95041" marT="47520" marB="47520"/>
                </a:tc>
                <a:extLst>
                  <a:ext uri="{0D108BD9-81ED-4DB2-BD59-A6C34878D82A}">
                    <a16:rowId xmlns:a16="http://schemas.microsoft.com/office/drawing/2014/main" val="1564851213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Linkedin_followers</a:t>
                      </a:r>
                    </a:p>
                  </a:txBody>
                  <a:tcPr marL="95041" marR="95041" marT="47520" marB="4752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followers on the company's LinkedIn page.</a:t>
                      </a:r>
                    </a:p>
                  </a:txBody>
                  <a:tcPr marL="105601" marR="105601" marT="105601" marB="105601" anchor="ctr"/>
                </a:tc>
                <a:extLst>
                  <a:ext uri="{0D108BD9-81ED-4DB2-BD59-A6C34878D82A}">
                    <a16:rowId xmlns:a16="http://schemas.microsoft.com/office/drawing/2014/main" val="1379795588"/>
                  </a:ext>
                </a:extLst>
              </a:tr>
              <a:tr h="418179">
                <a:tc>
                  <a:txBody>
                    <a:bodyPr/>
                    <a:lstStyle/>
                    <a:p>
                      <a:r>
                        <a:rPr lang="en-US" sz="19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job_details</a:t>
                      </a:r>
                      <a:endParaRPr lang="en-US" sz="1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041" marR="95041" marT="47520" marB="47520"/>
                </a:tc>
                <a:tc>
                  <a:txBody>
                    <a:bodyPr/>
                    <a:lstStyle/>
                    <a:p>
                      <a:r>
                        <a:rPr lang="en-US" sz="19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 of the job and its responsibilities.</a:t>
                      </a:r>
                      <a:endParaRPr lang="en-US" sz="1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041" marR="95041" marT="47520" marB="47520"/>
                </a:tc>
                <a:extLst>
                  <a:ext uri="{0D108BD9-81ED-4DB2-BD59-A6C34878D82A}">
                    <a16:rowId xmlns:a16="http://schemas.microsoft.com/office/drawing/2014/main" val="1709924088"/>
                  </a:ext>
                </a:extLst>
              </a:tr>
              <a:tr h="418179">
                <a:tc>
                  <a:txBody>
                    <a:bodyPr/>
                    <a:lstStyle/>
                    <a:p>
                      <a:r>
                        <a:rPr lang="en-US" sz="19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details_id</a:t>
                      </a:r>
                      <a:endParaRPr lang="en-US" sz="1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041" marR="95041" marT="47520" marB="47520"/>
                </a:tc>
                <a:tc>
                  <a:txBody>
                    <a:bodyPr/>
                    <a:lstStyle/>
                    <a:p>
                      <a:r>
                        <a:rPr lang="en-US" sz="19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identifier for the job details.</a:t>
                      </a:r>
                      <a:endParaRPr lang="en-US" sz="1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041" marR="95041" marT="47520" marB="47520"/>
                </a:tc>
                <a:extLst>
                  <a:ext uri="{0D108BD9-81ED-4DB2-BD59-A6C34878D82A}">
                    <a16:rowId xmlns:a16="http://schemas.microsoft.com/office/drawing/2014/main" val="3740284942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industry</a:t>
                      </a:r>
                    </a:p>
                  </a:txBody>
                  <a:tcPr marL="105601" marR="105601" marT="105601" marB="1056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industry or sector to which the company belongs.</a:t>
                      </a:r>
                    </a:p>
                  </a:txBody>
                  <a:tcPr marL="105601" marR="105601" marT="105601" marB="105601" anchor="ctr"/>
                </a:tc>
                <a:extLst>
                  <a:ext uri="{0D108BD9-81ED-4DB2-BD59-A6C34878D82A}">
                    <a16:rowId xmlns:a16="http://schemas.microsoft.com/office/drawing/2014/main" val="502986026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 marL="105601" marR="105601" marT="105601" marB="1056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experience level or seniority associated with the job.</a:t>
                      </a:r>
                    </a:p>
                  </a:txBody>
                  <a:tcPr marL="105601" marR="105601" marT="105601" marB="105601" anchor="ctr"/>
                </a:tc>
                <a:extLst>
                  <a:ext uri="{0D108BD9-81ED-4DB2-BD59-A6C34878D82A}">
                    <a16:rowId xmlns:a16="http://schemas.microsoft.com/office/drawing/2014/main" val="924462952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 marL="105601" marR="105601" marT="105601" marB="1056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city where the job is located.</a:t>
                      </a:r>
                    </a:p>
                  </a:txBody>
                  <a:tcPr marL="105601" marR="105601" marT="105601" marB="105601" anchor="ctr"/>
                </a:tc>
                <a:extLst>
                  <a:ext uri="{0D108BD9-81ED-4DB2-BD59-A6C34878D82A}">
                    <a16:rowId xmlns:a16="http://schemas.microsoft.com/office/drawing/2014/main" val="1891424991"/>
                  </a:ext>
                </a:extLst>
              </a:tr>
              <a:tr h="534340"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105601" marR="105601" marT="105601" marB="1056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90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state where the job is located.</a:t>
                      </a:r>
                    </a:p>
                  </a:txBody>
                  <a:tcPr marL="105601" marR="105601" marT="105601" marB="105601" anchor="ctr"/>
                </a:tc>
                <a:extLst>
                  <a:ext uri="{0D108BD9-81ED-4DB2-BD59-A6C34878D82A}">
                    <a16:rowId xmlns:a16="http://schemas.microsoft.com/office/drawing/2014/main" val="396125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8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21BC-59E3-32C8-40BF-84CF496D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9FF5-F314-E06E-D0B7-B261D2E8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employees have full-time and contract-based jobs?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B832428-5544-531A-C32C-A38BF1D0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14" y="2468117"/>
            <a:ext cx="9441712" cy="41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7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7B25-4311-121B-F25B-CB9BB6BC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Implementation(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4E9E-08DA-A982-FCA6-718BBAA6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ue circle with a orange line&#10;&#10;Description automatically generated">
            <a:extLst>
              <a:ext uri="{FF2B5EF4-FFF2-40B4-BE49-F238E27FC236}">
                <a16:creationId xmlns:a16="http://schemas.microsoft.com/office/drawing/2014/main" id="{A7D9CB2D-90DB-73FF-815F-2FE06F308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2461897"/>
            <a:ext cx="7248968" cy="39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8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660</Words>
  <Application>Microsoft Office PowerPoint</Application>
  <PresentationFormat>Widescreen</PresentationFormat>
  <Paragraphs>108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Times New Roman</vt:lpstr>
      <vt:lpstr>Office Theme</vt:lpstr>
      <vt:lpstr>Insights into Market Dynamics: Exploring Job Openings, Applicant Trends</vt:lpstr>
      <vt:lpstr>Team Members</vt:lpstr>
      <vt:lpstr>Contents</vt:lpstr>
      <vt:lpstr>Introduction</vt:lpstr>
      <vt:lpstr>Data Set</vt:lpstr>
      <vt:lpstr>Understanding the data set</vt:lpstr>
      <vt:lpstr>Understanding the data set(contd…)</vt:lpstr>
      <vt:lpstr>Goals and Implementation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Goals and Implementation(contd…)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into Market Dynamics: Exploring Job Openings, Applicant Trends</dc:title>
  <dc:creator>Seelam,Mounica</dc:creator>
  <cp:lastModifiedBy>Seelam,Mounica</cp:lastModifiedBy>
  <cp:revision>5</cp:revision>
  <dcterms:created xsi:type="dcterms:W3CDTF">2024-04-24T16:23:12Z</dcterms:created>
  <dcterms:modified xsi:type="dcterms:W3CDTF">2024-04-25T03:25:22Z</dcterms:modified>
</cp:coreProperties>
</file>