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87" r:id="rId2"/>
    <p:sldId id="288" r:id="rId3"/>
    <p:sldId id="303" r:id="rId4"/>
    <p:sldId id="289" r:id="rId5"/>
    <p:sldId id="290" r:id="rId6"/>
    <p:sldId id="279" r:id="rId7"/>
    <p:sldId id="280" r:id="rId8"/>
    <p:sldId id="291" r:id="rId9"/>
    <p:sldId id="264" r:id="rId10"/>
    <p:sldId id="292" r:id="rId11"/>
    <p:sldId id="293" r:id="rId12"/>
    <p:sldId id="294" r:id="rId13"/>
    <p:sldId id="296" r:id="rId14"/>
    <p:sldId id="297" r:id="rId15"/>
    <p:sldId id="298" r:id="rId16"/>
    <p:sldId id="299" r:id="rId17"/>
    <p:sldId id="300" r:id="rId18"/>
    <p:sldId id="301" r:id="rId19"/>
    <p:sldId id="302"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p:scale>
          <a:sx n="46" d="100"/>
          <a:sy n="46" d="100"/>
        </p:scale>
        <p:origin x="1556"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B01BF9-0ABF-41D1-A88A-DD9E2DB0D2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61430D4-DAB9-4C8B-8E3E-2558C2A38943}">
      <dgm:prSet custT="1"/>
      <dgm:spPr/>
      <dgm:t>
        <a:bodyPr/>
        <a:lstStyle/>
        <a:p>
          <a:r>
            <a:rPr lang="en-US" sz="2100" dirty="0">
              <a:latin typeface="Times New Roman" panose="02020603050405020304" pitchFamily="18" charset="0"/>
              <a:cs typeface="Times New Roman" panose="02020603050405020304" pitchFamily="18" charset="0"/>
            </a:rPr>
            <a:t>The Blood Bank System is a comprehensive platform designed to facilitate seamless interactions among donors, patients, and blood banks. For donors, the system offers user-friendly authentication processes, detailed profile management capturing vital information, and efficient request handling. </a:t>
          </a:r>
        </a:p>
      </dgm:t>
    </dgm:pt>
    <dgm:pt modelId="{8722FDE4-70B2-43C1-A3F5-56A157241630}" type="parTrans" cxnId="{14E61CEC-5440-4356-AD1B-EA44EC1248AB}">
      <dgm:prSet/>
      <dgm:spPr/>
      <dgm:t>
        <a:bodyPr/>
        <a:lstStyle/>
        <a:p>
          <a:endParaRPr lang="en-US"/>
        </a:p>
      </dgm:t>
    </dgm:pt>
    <dgm:pt modelId="{8F678BB3-11F9-4149-B77A-E8951AF7FE6F}" type="sibTrans" cxnId="{14E61CEC-5440-4356-AD1B-EA44EC1248AB}">
      <dgm:prSet/>
      <dgm:spPr/>
      <dgm:t>
        <a:bodyPr/>
        <a:lstStyle/>
        <a:p>
          <a:endParaRPr lang="en-US"/>
        </a:p>
      </dgm:t>
    </dgm:pt>
    <dgm:pt modelId="{D99B6B4D-E672-4070-A2A2-0F241DA58CA3}">
      <dgm:prSet custT="1"/>
      <dgm:spPr/>
      <dgm:t>
        <a:bodyPr/>
        <a:lstStyle/>
        <a:p>
          <a:r>
            <a:rPr lang="en-US" sz="2100" dirty="0">
              <a:latin typeface="Times New Roman" panose="02020603050405020304" pitchFamily="18" charset="0"/>
              <a:cs typeface="Times New Roman" panose="02020603050405020304" pitchFamily="18" charset="0"/>
            </a:rPr>
            <a:t>Patients benefit from an intuitive interface for searching and viewing potential donors, live chat capabilities, and scheduling options. The system ensures robust administration with features like profile management, oversight of donation relationships, and dedicated customer support/chat functionality. </a:t>
          </a:r>
        </a:p>
      </dgm:t>
    </dgm:pt>
    <dgm:pt modelId="{EA70DC75-2D44-4475-A43A-AE36215AF273}" type="parTrans" cxnId="{0EB49C78-DC6A-4B90-B6B5-7FDA1B32CF9D}">
      <dgm:prSet/>
      <dgm:spPr/>
      <dgm:t>
        <a:bodyPr/>
        <a:lstStyle/>
        <a:p>
          <a:endParaRPr lang="en-US"/>
        </a:p>
      </dgm:t>
    </dgm:pt>
    <dgm:pt modelId="{00449961-2015-4553-9789-5CE28E0B0F7A}" type="sibTrans" cxnId="{0EB49C78-DC6A-4B90-B6B5-7FDA1B32CF9D}">
      <dgm:prSet/>
      <dgm:spPr/>
      <dgm:t>
        <a:bodyPr/>
        <a:lstStyle/>
        <a:p>
          <a:endParaRPr lang="en-US"/>
        </a:p>
      </dgm:t>
    </dgm:pt>
    <dgm:pt modelId="{556C31DA-0552-46B6-9E98-D82271B1DAF2}">
      <dgm:prSet custT="1"/>
      <dgm:spPr/>
      <dgm:t>
        <a:bodyPr/>
        <a:lstStyle/>
        <a:p>
          <a:r>
            <a:rPr lang="en-US" sz="2100" dirty="0">
              <a:latin typeface="Times New Roman" panose="02020603050405020304" pitchFamily="18" charset="0"/>
              <a:cs typeface="Times New Roman" panose="02020603050405020304" pitchFamily="18" charset="0"/>
            </a:rPr>
            <a:t>With a focus on security, the system implements secure authentication methods and data encryption. The project encompasses thorough testing phases, including unit testing and user acceptance testing, and outlines a deployment plan for both the mobile app and backend systems. </a:t>
          </a:r>
        </a:p>
      </dgm:t>
    </dgm:pt>
    <dgm:pt modelId="{5B0D35EA-87EE-4F61-83E0-9254A7EB0A24}" type="parTrans" cxnId="{FA5A4C60-B4BD-4E32-9C40-4CCEC6B8044E}">
      <dgm:prSet/>
      <dgm:spPr/>
      <dgm:t>
        <a:bodyPr/>
        <a:lstStyle/>
        <a:p>
          <a:endParaRPr lang="en-US"/>
        </a:p>
      </dgm:t>
    </dgm:pt>
    <dgm:pt modelId="{96A778FA-63D2-4963-8ECA-CA363DABDD62}" type="sibTrans" cxnId="{FA5A4C60-B4BD-4E32-9C40-4CCEC6B8044E}">
      <dgm:prSet/>
      <dgm:spPr/>
      <dgm:t>
        <a:bodyPr/>
        <a:lstStyle/>
        <a:p>
          <a:endParaRPr lang="en-US"/>
        </a:p>
      </dgm:t>
    </dgm:pt>
    <dgm:pt modelId="{96A664DF-EF7E-4651-9E3A-A48CD9C56955}">
      <dgm:prSet custT="1"/>
      <dgm:spPr/>
      <dgm:t>
        <a:bodyPr/>
        <a:lstStyle/>
        <a:p>
          <a:r>
            <a:rPr lang="en-US" sz="2100" dirty="0">
              <a:latin typeface="Times New Roman" panose="02020603050405020304" pitchFamily="18" charset="0"/>
              <a:cs typeface="Times New Roman" panose="02020603050405020304" pitchFamily="18" charset="0"/>
            </a:rPr>
            <a:t>Future enhancements and maintenance considerations are also integrated, ensuring the long-term viability and adaptability of the Blood Donation Management System.</a:t>
          </a:r>
        </a:p>
      </dgm:t>
    </dgm:pt>
    <dgm:pt modelId="{90487847-5290-471B-BBB6-9B0626518497}" type="parTrans" cxnId="{1F2970F6-5DCD-4225-AA8C-ADBC559E59FF}">
      <dgm:prSet/>
      <dgm:spPr/>
      <dgm:t>
        <a:bodyPr/>
        <a:lstStyle/>
        <a:p>
          <a:endParaRPr lang="en-US"/>
        </a:p>
      </dgm:t>
    </dgm:pt>
    <dgm:pt modelId="{956AF238-11BF-40D0-8E39-14A9075D808D}" type="sibTrans" cxnId="{1F2970F6-5DCD-4225-AA8C-ADBC559E59FF}">
      <dgm:prSet/>
      <dgm:spPr/>
      <dgm:t>
        <a:bodyPr/>
        <a:lstStyle/>
        <a:p>
          <a:endParaRPr lang="en-US"/>
        </a:p>
      </dgm:t>
    </dgm:pt>
    <dgm:pt modelId="{D3885C14-6BFE-4DA9-B99A-190191EF23A3}" type="pres">
      <dgm:prSet presAssocID="{79B01BF9-0ABF-41D1-A88A-DD9E2DB0D29B}" presName="vert0" presStyleCnt="0">
        <dgm:presLayoutVars>
          <dgm:dir/>
          <dgm:animOne val="branch"/>
          <dgm:animLvl val="lvl"/>
        </dgm:presLayoutVars>
      </dgm:prSet>
      <dgm:spPr/>
    </dgm:pt>
    <dgm:pt modelId="{E82284E7-4C50-47C5-A5E4-86CA137FE947}" type="pres">
      <dgm:prSet presAssocID="{261430D4-DAB9-4C8B-8E3E-2558C2A38943}" presName="thickLine" presStyleLbl="alignNode1" presStyleIdx="0" presStyleCnt="4"/>
      <dgm:spPr/>
    </dgm:pt>
    <dgm:pt modelId="{7EAFFA7E-A8BD-47ED-BA7F-423101734019}" type="pres">
      <dgm:prSet presAssocID="{261430D4-DAB9-4C8B-8E3E-2558C2A38943}" presName="horz1" presStyleCnt="0"/>
      <dgm:spPr/>
    </dgm:pt>
    <dgm:pt modelId="{ABBD7C34-A62B-48C5-B361-104FE34FC82E}" type="pres">
      <dgm:prSet presAssocID="{261430D4-DAB9-4C8B-8E3E-2558C2A38943}" presName="tx1" presStyleLbl="revTx" presStyleIdx="0" presStyleCnt="4"/>
      <dgm:spPr/>
    </dgm:pt>
    <dgm:pt modelId="{864F85CC-DB1D-42F1-B736-F73C1F26A8A3}" type="pres">
      <dgm:prSet presAssocID="{261430D4-DAB9-4C8B-8E3E-2558C2A38943}" presName="vert1" presStyleCnt="0"/>
      <dgm:spPr/>
    </dgm:pt>
    <dgm:pt modelId="{427B4A7D-4FE8-4A9B-9E7E-12C0F73F4F08}" type="pres">
      <dgm:prSet presAssocID="{D99B6B4D-E672-4070-A2A2-0F241DA58CA3}" presName="thickLine" presStyleLbl="alignNode1" presStyleIdx="1" presStyleCnt="4"/>
      <dgm:spPr/>
    </dgm:pt>
    <dgm:pt modelId="{5C77C1A0-75E6-4254-BC64-DAA310BF5C86}" type="pres">
      <dgm:prSet presAssocID="{D99B6B4D-E672-4070-A2A2-0F241DA58CA3}" presName="horz1" presStyleCnt="0"/>
      <dgm:spPr/>
    </dgm:pt>
    <dgm:pt modelId="{B3F05871-2CE7-439A-B227-9BED6ABE5C62}" type="pres">
      <dgm:prSet presAssocID="{D99B6B4D-E672-4070-A2A2-0F241DA58CA3}" presName="tx1" presStyleLbl="revTx" presStyleIdx="1" presStyleCnt="4"/>
      <dgm:spPr/>
    </dgm:pt>
    <dgm:pt modelId="{E428F077-5586-49CE-8C6E-E69DF3D0B4F4}" type="pres">
      <dgm:prSet presAssocID="{D99B6B4D-E672-4070-A2A2-0F241DA58CA3}" presName="vert1" presStyleCnt="0"/>
      <dgm:spPr/>
    </dgm:pt>
    <dgm:pt modelId="{B781888E-702B-46D1-A0F4-E71A48CF6056}" type="pres">
      <dgm:prSet presAssocID="{556C31DA-0552-46B6-9E98-D82271B1DAF2}" presName="thickLine" presStyleLbl="alignNode1" presStyleIdx="2" presStyleCnt="4"/>
      <dgm:spPr/>
    </dgm:pt>
    <dgm:pt modelId="{1B4D2A39-3C1F-4932-933C-D44585E2909F}" type="pres">
      <dgm:prSet presAssocID="{556C31DA-0552-46B6-9E98-D82271B1DAF2}" presName="horz1" presStyleCnt="0"/>
      <dgm:spPr/>
    </dgm:pt>
    <dgm:pt modelId="{1A5C7C0C-D668-44D1-8F1D-BD848CD4742E}" type="pres">
      <dgm:prSet presAssocID="{556C31DA-0552-46B6-9E98-D82271B1DAF2}" presName="tx1" presStyleLbl="revTx" presStyleIdx="2" presStyleCnt="4"/>
      <dgm:spPr/>
    </dgm:pt>
    <dgm:pt modelId="{A44DCCBE-2C1B-4C31-99DE-4D23E0F25FB6}" type="pres">
      <dgm:prSet presAssocID="{556C31DA-0552-46B6-9E98-D82271B1DAF2}" presName="vert1" presStyleCnt="0"/>
      <dgm:spPr/>
    </dgm:pt>
    <dgm:pt modelId="{BCD50035-1660-41C1-B79B-FDBB253014E7}" type="pres">
      <dgm:prSet presAssocID="{96A664DF-EF7E-4651-9E3A-A48CD9C56955}" presName="thickLine" presStyleLbl="alignNode1" presStyleIdx="3" presStyleCnt="4"/>
      <dgm:spPr/>
    </dgm:pt>
    <dgm:pt modelId="{ABFBFD0D-CB2B-4C74-8F5C-84DBD69CAD8B}" type="pres">
      <dgm:prSet presAssocID="{96A664DF-EF7E-4651-9E3A-A48CD9C56955}" presName="horz1" presStyleCnt="0"/>
      <dgm:spPr/>
    </dgm:pt>
    <dgm:pt modelId="{133220F7-BF21-4F7F-A6D8-4E68516C60A9}" type="pres">
      <dgm:prSet presAssocID="{96A664DF-EF7E-4651-9E3A-A48CD9C56955}" presName="tx1" presStyleLbl="revTx" presStyleIdx="3" presStyleCnt="4"/>
      <dgm:spPr/>
    </dgm:pt>
    <dgm:pt modelId="{E8809C6F-3677-4762-9B36-7B39410D68A6}" type="pres">
      <dgm:prSet presAssocID="{96A664DF-EF7E-4651-9E3A-A48CD9C56955}" presName="vert1" presStyleCnt="0"/>
      <dgm:spPr/>
    </dgm:pt>
  </dgm:ptLst>
  <dgm:cxnLst>
    <dgm:cxn modelId="{0CA59A27-1951-47BA-94A5-635326AE9F75}" type="presOf" srcId="{261430D4-DAB9-4C8B-8E3E-2558C2A38943}" destId="{ABBD7C34-A62B-48C5-B361-104FE34FC82E}" srcOrd="0" destOrd="0" presId="urn:microsoft.com/office/officeart/2008/layout/LinedList"/>
    <dgm:cxn modelId="{FA5A4C60-B4BD-4E32-9C40-4CCEC6B8044E}" srcId="{79B01BF9-0ABF-41D1-A88A-DD9E2DB0D29B}" destId="{556C31DA-0552-46B6-9E98-D82271B1DAF2}" srcOrd="2" destOrd="0" parTransId="{5B0D35EA-87EE-4F61-83E0-9254A7EB0A24}" sibTransId="{96A778FA-63D2-4963-8ECA-CA363DABDD62}"/>
    <dgm:cxn modelId="{0EB49C78-DC6A-4B90-B6B5-7FDA1B32CF9D}" srcId="{79B01BF9-0ABF-41D1-A88A-DD9E2DB0D29B}" destId="{D99B6B4D-E672-4070-A2A2-0F241DA58CA3}" srcOrd="1" destOrd="0" parTransId="{EA70DC75-2D44-4475-A43A-AE36215AF273}" sibTransId="{00449961-2015-4553-9789-5CE28E0B0F7A}"/>
    <dgm:cxn modelId="{C54C1496-6FD8-43D3-9E41-6491F1AFA11F}" type="presOf" srcId="{556C31DA-0552-46B6-9E98-D82271B1DAF2}" destId="{1A5C7C0C-D668-44D1-8F1D-BD848CD4742E}" srcOrd="0" destOrd="0" presId="urn:microsoft.com/office/officeart/2008/layout/LinedList"/>
    <dgm:cxn modelId="{7349B4BB-5D97-485D-A0CF-B2CB5B06F16D}" type="presOf" srcId="{79B01BF9-0ABF-41D1-A88A-DD9E2DB0D29B}" destId="{D3885C14-6BFE-4DA9-B99A-190191EF23A3}" srcOrd="0" destOrd="0" presId="urn:microsoft.com/office/officeart/2008/layout/LinedList"/>
    <dgm:cxn modelId="{14E61CEC-5440-4356-AD1B-EA44EC1248AB}" srcId="{79B01BF9-0ABF-41D1-A88A-DD9E2DB0D29B}" destId="{261430D4-DAB9-4C8B-8E3E-2558C2A38943}" srcOrd="0" destOrd="0" parTransId="{8722FDE4-70B2-43C1-A3F5-56A157241630}" sibTransId="{8F678BB3-11F9-4149-B77A-E8951AF7FE6F}"/>
    <dgm:cxn modelId="{FA4856EF-70A5-481A-9824-DE805EC733AC}" type="presOf" srcId="{96A664DF-EF7E-4651-9E3A-A48CD9C56955}" destId="{133220F7-BF21-4F7F-A6D8-4E68516C60A9}" srcOrd="0" destOrd="0" presId="urn:microsoft.com/office/officeart/2008/layout/LinedList"/>
    <dgm:cxn modelId="{5787F5F2-30FA-4B13-A3A1-EA46234CFAAD}" type="presOf" srcId="{D99B6B4D-E672-4070-A2A2-0F241DA58CA3}" destId="{B3F05871-2CE7-439A-B227-9BED6ABE5C62}" srcOrd="0" destOrd="0" presId="urn:microsoft.com/office/officeart/2008/layout/LinedList"/>
    <dgm:cxn modelId="{1F2970F6-5DCD-4225-AA8C-ADBC559E59FF}" srcId="{79B01BF9-0ABF-41D1-A88A-DD9E2DB0D29B}" destId="{96A664DF-EF7E-4651-9E3A-A48CD9C56955}" srcOrd="3" destOrd="0" parTransId="{90487847-5290-471B-BBB6-9B0626518497}" sibTransId="{956AF238-11BF-40D0-8E39-14A9075D808D}"/>
    <dgm:cxn modelId="{0AF3FE29-A108-4A3C-9770-8C57E1888B14}" type="presParOf" srcId="{D3885C14-6BFE-4DA9-B99A-190191EF23A3}" destId="{E82284E7-4C50-47C5-A5E4-86CA137FE947}" srcOrd="0" destOrd="0" presId="urn:microsoft.com/office/officeart/2008/layout/LinedList"/>
    <dgm:cxn modelId="{E4F28FFF-D454-4D3E-9B28-E2D8D01E192B}" type="presParOf" srcId="{D3885C14-6BFE-4DA9-B99A-190191EF23A3}" destId="{7EAFFA7E-A8BD-47ED-BA7F-423101734019}" srcOrd="1" destOrd="0" presId="urn:microsoft.com/office/officeart/2008/layout/LinedList"/>
    <dgm:cxn modelId="{A407A0EA-D861-4708-AFED-B3AF39AFAF9C}" type="presParOf" srcId="{7EAFFA7E-A8BD-47ED-BA7F-423101734019}" destId="{ABBD7C34-A62B-48C5-B361-104FE34FC82E}" srcOrd="0" destOrd="0" presId="urn:microsoft.com/office/officeart/2008/layout/LinedList"/>
    <dgm:cxn modelId="{0EB5BEB8-48B2-4548-81A3-6A144B5AFA74}" type="presParOf" srcId="{7EAFFA7E-A8BD-47ED-BA7F-423101734019}" destId="{864F85CC-DB1D-42F1-B736-F73C1F26A8A3}" srcOrd="1" destOrd="0" presId="urn:microsoft.com/office/officeart/2008/layout/LinedList"/>
    <dgm:cxn modelId="{625A8403-647B-44B1-97E8-21ED333446AB}" type="presParOf" srcId="{D3885C14-6BFE-4DA9-B99A-190191EF23A3}" destId="{427B4A7D-4FE8-4A9B-9E7E-12C0F73F4F08}" srcOrd="2" destOrd="0" presId="urn:microsoft.com/office/officeart/2008/layout/LinedList"/>
    <dgm:cxn modelId="{A73974AF-78F0-40D0-BAB2-87827D084914}" type="presParOf" srcId="{D3885C14-6BFE-4DA9-B99A-190191EF23A3}" destId="{5C77C1A0-75E6-4254-BC64-DAA310BF5C86}" srcOrd="3" destOrd="0" presId="urn:microsoft.com/office/officeart/2008/layout/LinedList"/>
    <dgm:cxn modelId="{5B39F189-61B2-4F0C-A0D4-7B4FFDDA59DB}" type="presParOf" srcId="{5C77C1A0-75E6-4254-BC64-DAA310BF5C86}" destId="{B3F05871-2CE7-439A-B227-9BED6ABE5C62}" srcOrd="0" destOrd="0" presId="urn:microsoft.com/office/officeart/2008/layout/LinedList"/>
    <dgm:cxn modelId="{3519A8AC-9697-4189-B17E-A834DDC55C78}" type="presParOf" srcId="{5C77C1A0-75E6-4254-BC64-DAA310BF5C86}" destId="{E428F077-5586-49CE-8C6E-E69DF3D0B4F4}" srcOrd="1" destOrd="0" presId="urn:microsoft.com/office/officeart/2008/layout/LinedList"/>
    <dgm:cxn modelId="{18AFC8E7-768D-448E-B335-5DE3C1E27C8E}" type="presParOf" srcId="{D3885C14-6BFE-4DA9-B99A-190191EF23A3}" destId="{B781888E-702B-46D1-A0F4-E71A48CF6056}" srcOrd="4" destOrd="0" presId="urn:microsoft.com/office/officeart/2008/layout/LinedList"/>
    <dgm:cxn modelId="{D8F72DDF-1E6E-4F27-BA2E-9FDB45E6DA1A}" type="presParOf" srcId="{D3885C14-6BFE-4DA9-B99A-190191EF23A3}" destId="{1B4D2A39-3C1F-4932-933C-D44585E2909F}" srcOrd="5" destOrd="0" presId="urn:microsoft.com/office/officeart/2008/layout/LinedList"/>
    <dgm:cxn modelId="{6B0393A6-41B9-4E3E-BB3E-24AA63262453}" type="presParOf" srcId="{1B4D2A39-3C1F-4932-933C-D44585E2909F}" destId="{1A5C7C0C-D668-44D1-8F1D-BD848CD4742E}" srcOrd="0" destOrd="0" presId="urn:microsoft.com/office/officeart/2008/layout/LinedList"/>
    <dgm:cxn modelId="{67B20E91-8A4E-45FB-991B-C93B41311040}" type="presParOf" srcId="{1B4D2A39-3C1F-4932-933C-D44585E2909F}" destId="{A44DCCBE-2C1B-4C31-99DE-4D23E0F25FB6}" srcOrd="1" destOrd="0" presId="urn:microsoft.com/office/officeart/2008/layout/LinedList"/>
    <dgm:cxn modelId="{BC7A3BDA-E43E-4F7A-BAC1-0584CE24D2F8}" type="presParOf" srcId="{D3885C14-6BFE-4DA9-B99A-190191EF23A3}" destId="{BCD50035-1660-41C1-B79B-FDBB253014E7}" srcOrd="6" destOrd="0" presId="urn:microsoft.com/office/officeart/2008/layout/LinedList"/>
    <dgm:cxn modelId="{57CFB3D9-435B-4E77-9344-92E3EB25CAA2}" type="presParOf" srcId="{D3885C14-6BFE-4DA9-B99A-190191EF23A3}" destId="{ABFBFD0D-CB2B-4C74-8F5C-84DBD69CAD8B}" srcOrd="7" destOrd="0" presId="urn:microsoft.com/office/officeart/2008/layout/LinedList"/>
    <dgm:cxn modelId="{3681226B-0E6D-41CC-88B6-96CA8F7FFD35}" type="presParOf" srcId="{ABFBFD0D-CB2B-4C74-8F5C-84DBD69CAD8B}" destId="{133220F7-BF21-4F7F-A6D8-4E68516C60A9}" srcOrd="0" destOrd="0" presId="urn:microsoft.com/office/officeart/2008/layout/LinedList"/>
    <dgm:cxn modelId="{3F30C10F-96E9-491B-BF2F-086E84F1FEB6}" type="presParOf" srcId="{ABFBFD0D-CB2B-4C74-8F5C-84DBD69CAD8B}" destId="{E8809C6F-3677-4762-9B36-7B39410D68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284E7-4C50-47C5-A5E4-86CA137FE947}">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BD7C34-A62B-48C5-B361-104FE34FC82E}">
      <dsp:nvSpPr>
        <dsp:cNvPr id="0" name=""/>
        <dsp:cNvSpPr/>
      </dsp:nvSpPr>
      <dsp:spPr>
        <a:xfrm>
          <a:off x="0" y="0"/>
          <a:ext cx="10515600" cy="1293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Blood Bank System is a comprehensive platform designed to facilitate seamless interactions among donors, patients, and blood banks. For donors, the system offers user-friendly authentication processes, detailed profile management capturing vital information, and efficient request handling. </a:t>
          </a:r>
        </a:p>
      </dsp:txBody>
      <dsp:txXfrm>
        <a:off x="0" y="0"/>
        <a:ext cx="10515600" cy="1293394"/>
      </dsp:txXfrm>
    </dsp:sp>
    <dsp:sp modelId="{427B4A7D-4FE8-4A9B-9E7E-12C0F73F4F08}">
      <dsp:nvSpPr>
        <dsp:cNvPr id="0" name=""/>
        <dsp:cNvSpPr/>
      </dsp:nvSpPr>
      <dsp:spPr>
        <a:xfrm>
          <a:off x="0" y="129339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F05871-2CE7-439A-B227-9BED6ABE5C62}">
      <dsp:nvSpPr>
        <dsp:cNvPr id="0" name=""/>
        <dsp:cNvSpPr/>
      </dsp:nvSpPr>
      <dsp:spPr>
        <a:xfrm>
          <a:off x="0" y="1293394"/>
          <a:ext cx="10515600" cy="1293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Patients benefit from an intuitive interface for searching and viewing potential donors, live chat capabilities, and scheduling options. The system ensures robust administration with features like profile management, oversight of donation relationships, and dedicated customer support/chat functionality. </a:t>
          </a:r>
        </a:p>
      </dsp:txBody>
      <dsp:txXfrm>
        <a:off x="0" y="1293394"/>
        <a:ext cx="10515600" cy="1293394"/>
      </dsp:txXfrm>
    </dsp:sp>
    <dsp:sp modelId="{B781888E-702B-46D1-A0F4-E71A48CF6056}">
      <dsp:nvSpPr>
        <dsp:cNvPr id="0" name=""/>
        <dsp:cNvSpPr/>
      </dsp:nvSpPr>
      <dsp:spPr>
        <a:xfrm>
          <a:off x="0" y="258678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5C7C0C-D668-44D1-8F1D-BD848CD4742E}">
      <dsp:nvSpPr>
        <dsp:cNvPr id="0" name=""/>
        <dsp:cNvSpPr/>
      </dsp:nvSpPr>
      <dsp:spPr>
        <a:xfrm>
          <a:off x="0" y="2586789"/>
          <a:ext cx="10515600" cy="1293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With a focus on security, the system implements secure authentication methods and data encryption. The project encompasses thorough testing phases, including unit testing and user acceptance testing, and outlines a deployment plan for both the mobile app and backend systems. </a:t>
          </a:r>
        </a:p>
      </dsp:txBody>
      <dsp:txXfrm>
        <a:off x="0" y="2586789"/>
        <a:ext cx="10515600" cy="1293394"/>
      </dsp:txXfrm>
    </dsp:sp>
    <dsp:sp modelId="{BCD50035-1660-41C1-B79B-FDBB253014E7}">
      <dsp:nvSpPr>
        <dsp:cNvPr id="0" name=""/>
        <dsp:cNvSpPr/>
      </dsp:nvSpPr>
      <dsp:spPr>
        <a:xfrm>
          <a:off x="0" y="388018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220F7-BF21-4F7F-A6D8-4E68516C60A9}">
      <dsp:nvSpPr>
        <dsp:cNvPr id="0" name=""/>
        <dsp:cNvSpPr/>
      </dsp:nvSpPr>
      <dsp:spPr>
        <a:xfrm>
          <a:off x="0" y="3880185"/>
          <a:ext cx="10515600" cy="1293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Future enhancements and maintenance considerations are also integrated, ensuring the long-term viability and adaptability of the Blood Donation Management System.</a:t>
          </a:r>
        </a:p>
      </dsp:txBody>
      <dsp:txXfrm>
        <a:off x="0" y="3880185"/>
        <a:ext cx="10515600" cy="12933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A32E-EB37-DA91-F05A-FD7D5D2DA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A031F8-28CC-A282-147F-470F1ADCF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A32A35-971A-D2D2-B300-2C6E0B0E96E6}"/>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5" name="Footer Placeholder 4">
            <a:extLst>
              <a:ext uri="{FF2B5EF4-FFF2-40B4-BE49-F238E27FC236}">
                <a16:creationId xmlns:a16="http://schemas.microsoft.com/office/drawing/2014/main" id="{8A534521-6083-B9ED-F73E-82D243010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F1F9D-D2C1-B671-6DCE-6990CCE2BA79}"/>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863852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E578-5877-DE19-8B51-97013207E8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264F6-5E8A-A1E2-5B40-ABBF40B494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59B1C-9425-8A6A-65DE-17FD851476ED}"/>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5" name="Footer Placeholder 4">
            <a:extLst>
              <a:ext uri="{FF2B5EF4-FFF2-40B4-BE49-F238E27FC236}">
                <a16:creationId xmlns:a16="http://schemas.microsoft.com/office/drawing/2014/main" id="{688775EE-707A-E841-6F7D-B39770D07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40B85-72DE-834B-6EA7-94AAD32A7377}"/>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194575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AC2FD-92FE-F9DC-1EF0-6D48DCE1B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87FBE7-D62B-232A-37E9-0C19C73545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7E180-9887-E288-58E9-A4DF05EE5F02}"/>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5" name="Footer Placeholder 4">
            <a:extLst>
              <a:ext uri="{FF2B5EF4-FFF2-40B4-BE49-F238E27FC236}">
                <a16:creationId xmlns:a16="http://schemas.microsoft.com/office/drawing/2014/main" id="{B7861CA8-DE1E-977D-5833-FE87B3616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21515-04E0-8F06-3339-75EFB120F56B}"/>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102143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D301-18F6-9C31-E6E5-42E42D38E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00496-EA3A-985E-8EA2-09F3B2A6A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9E26C-36A6-D384-7035-8752FE460276}"/>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5" name="Footer Placeholder 4">
            <a:extLst>
              <a:ext uri="{FF2B5EF4-FFF2-40B4-BE49-F238E27FC236}">
                <a16:creationId xmlns:a16="http://schemas.microsoft.com/office/drawing/2014/main" id="{585A4461-B8B5-AADD-FCAC-A4C561F4E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36E04-023F-2233-6E9D-68C69F92B84A}"/>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207789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77AF-9F89-2A81-D19C-F33F791C9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3248AC-E2D4-2BE0-8FB9-5FD54BD45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40B4BE-DA36-543C-3705-E1DB95B7B62F}"/>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5" name="Footer Placeholder 4">
            <a:extLst>
              <a:ext uri="{FF2B5EF4-FFF2-40B4-BE49-F238E27FC236}">
                <a16:creationId xmlns:a16="http://schemas.microsoft.com/office/drawing/2014/main" id="{F61D334F-D277-6AEF-712C-E3897E7C7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69BC0-B61E-6C58-FEB3-BBF5E464FCAC}"/>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342524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71A9-385E-47F0-E795-90733690B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2AF2F-740A-BD67-D923-C31D53008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6E55F-3B5D-31CD-BEDE-5344361C6B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365633-F089-1A25-A1A7-9384B92B3FA1}"/>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6" name="Footer Placeholder 5">
            <a:extLst>
              <a:ext uri="{FF2B5EF4-FFF2-40B4-BE49-F238E27FC236}">
                <a16:creationId xmlns:a16="http://schemas.microsoft.com/office/drawing/2014/main" id="{26DAB681-97B8-3EBF-F097-692CFA7F7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0E8C7-CF0B-9523-2222-628FA1CC60A7}"/>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419906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8EBF-C835-4BA4-D2FA-25CFF845C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3A2144-80B3-48E9-8FF9-AD7FE089C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6A42B-0011-BCD2-5A80-386EC71AA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B0202-E055-6D51-48D5-CCD2DD7B5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FD2478-7C4D-1208-A0E0-43953AEB6A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86E1D5-EEAB-1740-D08D-56C4479BE126}"/>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8" name="Footer Placeholder 7">
            <a:extLst>
              <a:ext uri="{FF2B5EF4-FFF2-40B4-BE49-F238E27FC236}">
                <a16:creationId xmlns:a16="http://schemas.microsoft.com/office/drawing/2014/main" id="{E088B74A-C224-35DB-B3B1-084AB95DE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566812-B293-3734-7935-70F4F7CF4686}"/>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35731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3E07-0DB9-5C32-5740-BFCB27FDE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88A5CA-1235-639B-B460-2E1ABB73A426}"/>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4" name="Footer Placeholder 3">
            <a:extLst>
              <a:ext uri="{FF2B5EF4-FFF2-40B4-BE49-F238E27FC236}">
                <a16:creationId xmlns:a16="http://schemas.microsoft.com/office/drawing/2014/main" id="{704E1C92-1A50-8853-E258-CD314BC3F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C911AF-5C59-2E3E-0AB4-9BEFBE1C1290}"/>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423903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F8077-E644-E0A8-CBD7-885D2F77465C}"/>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3" name="Footer Placeholder 2">
            <a:extLst>
              <a:ext uri="{FF2B5EF4-FFF2-40B4-BE49-F238E27FC236}">
                <a16:creationId xmlns:a16="http://schemas.microsoft.com/office/drawing/2014/main" id="{1E1D7D36-5E03-DD56-9690-B6664569E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F11E5-2EF6-1430-25D7-1A90BBD6D012}"/>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145319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1C28-1389-E78E-2088-E25CCE85D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E5CED4-4B66-20C5-BD71-F8A7AC302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382F98-E848-C263-E4CB-0F27ADE25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897FB-E030-0BA8-FD55-252C467E4B70}"/>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6" name="Footer Placeholder 5">
            <a:extLst>
              <a:ext uri="{FF2B5EF4-FFF2-40B4-BE49-F238E27FC236}">
                <a16:creationId xmlns:a16="http://schemas.microsoft.com/office/drawing/2014/main" id="{FE6C3972-5194-387A-F67B-303A48FBA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43D99-E5EF-9134-3D35-A04AB923906C}"/>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400406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FCB2-2128-B537-FD7D-7A1C89132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7D13A3-9524-350F-BAF4-7E421C6A7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07F055-078E-5B02-A1CD-3DF19B7DD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4438E-E56E-F2A9-103C-7FFC37E5C6EC}"/>
              </a:ext>
            </a:extLst>
          </p:cNvPr>
          <p:cNvSpPr>
            <a:spLocks noGrp="1"/>
          </p:cNvSpPr>
          <p:nvPr>
            <p:ph type="dt" sz="half" idx="10"/>
          </p:nvPr>
        </p:nvSpPr>
        <p:spPr/>
        <p:txBody>
          <a:bodyPr/>
          <a:lstStyle/>
          <a:p>
            <a:fld id="{9379BD46-F51D-42A4-8714-D8350C307806}" type="datetimeFigureOut">
              <a:rPr lang="en-US" smtClean="0"/>
              <a:t>11/30/2023</a:t>
            </a:fld>
            <a:endParaRPr lang="en-US"/>
          </a:p>
        </p:txBody>
      </p:sp>
      <p:sp>
        <p:nvSpPr>
          <p:cNvPr id="6" name="Footer Placeholder 5">
            <a:extLst>
              <a:ext uri="{FF2B5EF4-FFF2-40B4-BE49-F238E27FC236}">
                <a16:creationId xmlns:a16="http://schemas.microsoft.com/office/drawing/2014/main" id="{BB0F3D80-807D-C5AD-8ED1-CCAB5B017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A3EC7-88CC-16CE-B8F6-93D628ECEC78}"/>
              </a:ext>
            </a:extLst>
          </p:cNvPr>
          <p:cNvSpPr>
            <a:spLocks noGrp="1"/>
          </p:cNvSpPr>
          <p:nvPr>
            <p:ph type="sldNum" sz="quarter" idx="12"/>
          </p:nvPr>
        </p:nvSpPr>
        <p:spPr/>
        <p:txBody>
          <a:bodyPr/>
          <a:lstStyle/>
          <a:p>
            <a:fld id="{1B090BCE-49AF-49B9-BEEA-A0F92C0E646F}" type="slidenum">
              <a:rPr lang="en-US" smtClean="0"/>
              <a:t>‹#›</a:t>
            </a:fld>
            <a:endParaRPr lang="en-US"/>
          </a:p>
        </p:txBody>
      </p:sp>
    </p:spTree>
    <p:extLst>
      <p:ext uri="{BB962C8B-B14F-4D97-AF65-F5344CB8AC3E}">
        <p14:creationId xmlns:p14="http://schemas.microsoft.com/office/powerpoint/2010/main" val="73310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039B1-FDF9-D927-96F8-A713D6A84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EEFA07-15EA-3593-65EE-C6C2156CF2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2A453-1E45-7445-B00B-9B1A631B3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BD46-F51D-42A4-8714-D8350C307806}" type="datetimeFigureOut">
              <a:rPr lang="en-US" smtClean="0"/>
              <a:t>11/30/2023</a:t>
            </a:fld>
            <a:endParaRPr lang="en-US"/>
          </a:p>
        </p:txBody>
      </p:sp>
      <p:sp>
        <p:nvSpPr>
          <p:cNvPr id="5" name="Footer Placeholder 4">
            <a:extLst>
              <a:ext uri="{FF2B5EF4-FFF2-40B4-BE49-F238E27FC236}">
                <a16:creationId xmlns:a16="http://schemas.microsoft.com/office/drawing/2014/main" id="{D7698A1F-B3A9-FBE8-881B-384275A21E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818AF4-CE0D-85B3-9373-BA5B60511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90BCE-49AF-49B9-BEEA-A0F92C0E646F}" type="slidenum">
              <a:rPr lang="en-US" smtClean="0"/>
              <a:t>‹#›</a:t>
            </a:fld>
            <a:endParaRPr lang="en-US"/>
          </a:p>
        </p:txBody>
      </p:sp>
    </p:spTree>
    <p:extLst>
      <p:ext uri="{BB962C8B-B14F-4D97-AF65-F5344CB8AC3E}">
        <p14:creationId xmlns:p14="http://schemas.microsoft.com/office/powerpoint/2010/main" val="722636257"/>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3"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68BBF47-A24A-E3E7-26F1-EEA89D0245BA}"/>
              </a:ext>
            </a:extLst>
          </p:cNvPr>
          <p:cNvSpPr>
            <a:spLocks noGrp="1"/>
          </p:cNvSpPr>
          <p:nvPr>
            <p:ph type="ctrTitle"/>
          </p:nvPr>
        </p:nvSpPr>
        <p:spPr>
          <a:xfrm>
            <a:off x="597837" y="797712"/>
            <a:ext cx="4874661" cy="1778750"/>
          </a:xfrm>
        </p:spPr>
        <p:txBody>
          <a:bodyPr anchor="ctr">
            <a:normAutofit/>
          </a:bodyPr>
          <a:lstStyle/>
          <a:p>
            <a:pPr algn="l"/>
            <a:r>
              <a:rPr lang="en-US" sz="4800" b="1" dirty="0">
                <a:solidFill>
                  <a:schemeClr val="bg1"/>
                </a:solidFill>
              </a:rPr>
              <a:t>Blood Bank System </a:t>
            </a:r>
          </a:p>
        </p:txBody>
      </p:sp>
      <p:sp>
        <p:nvSpPr>
          <p:cNvPr id="3" name="Subtitle 2">
            <a:extLst>
              <a:ext uri="{FF2B5EF4-FFF2-40B4-BE49-F238E27FC236}">
                <a16:creationId xmlns:a16="http://schemas.microsoft.com/office/drawing/2014/main" id="{82E1CBBB-9E89-2161-BF13-B4BE05BD6DD4}"/>
              </a:ext>
            </a:extLst>
          </p:cNvPr>
          <p:cNvSpPr>
            <a:spLocks noGrp="1"/>
          </p:cNvSpPr>
          <p:nvPr>
            <p:ph type="subTitle" idx="1"/>
          </p:nvPr>
        </p:nvSpPr>
        <p:spPr>
          <a:xfrm>
            <a:off x="6534687" y="841664"/>
            <a:ext cx="4867605" cy="5156800"/>
          </a:xfrm>
        </p:spPr>
        <p:txBody>
          <a:bodyPr anchor="ctr">
            <a:normAutofit/>
          </a:bodyPr>
          <a:lstStyle/>
          <a:p>
            <a:pPr algn="l"/>
            <a:r>
              <a:rPr lang="en-US" b="1" dirty="0">
                <a:solidFill>
                  <a:schemeClr val="tx2"/>
                </a:solidFill>
              </a:rPr>
              <a:t>Client: </a:t>
            </a:r>
            <a:r>
              <a:rPr lang="en-US" dirty="0">
                <a:solidFill>
                  <a:schemeClr val="tx2"/>
                </a:solidFill>
              </a:rPr>
              <a:t>Dr. Mark Chai</a:t>
            </a:r>
          </a:p>
          <a:p>
            <a:pPr algn="l"/>
            <a:endParaRPr lang="en-US" dirty="0">
              <a:solidFill>
                <a:schemeClr val="tx2"/>
              </a:solidFill>
            </a:endParaRPr>
          </a:p>
          <a:p>
            <a:pPr algn="l"/>
            <a:r>
              <a:rPr lang="en-US" b="1" dirty="0">
                <a:solidFill>
                  <a:schemeClr val="tx2"/>
                </a:solidFill>
              </a:rPr>
              <a:t>Team Members:</a:t>
            </a:r>
            <a:br>
              <a:rPr lang="en-US" b="1" dirty="0">
                <a:solidFill>
                  <a:schemeClr val="tx2"/>
                </a:solidFill>
              </a:rPr>
            </a:br>
            <a:r>
              <a:rPr lang="en-US" dirty="0">
                <a:solidFill>
                  <a:schemeClr val="tx2"/>
                </a:solidFill>
              </a:rPr>
              <a:t>1. Naga Lakshmi </a:t>
            </a:r>
            <a:r>
              <a:rPr lang="en-US" dirty="0" err="1">
                <a:solidFill>
                  <a:schemeClr val="tx2"/>
                </a:solidFill>
              </a:rPr>
              <a:t>Konanki</a:t>
            </a:r>
            <a:r>
              <a:rPr lang="en-US" dirty="0">
                <a:solidFill>
                  <a:schemeClr val="tx2"/>
                </a:solidFill>
              </a:rPr>
              <a:t> – s562695</a:t>
            </a:r>
          </a:p>
          <a:p>
            <a:pPr algn="l"/>
            <a:r>
              <a:rPr lang="en-US" dirty="0">
                <a:solidFill>
                  <a:schemeClr val="tx2"/>
                </a:solidFill>
              </a:rPr>
              <a:t>2. Meghana Gade – s559865</a:t>
            </a:r>
          </a:p>
          <a:p>
            <a:pPr algn="l"/>
            <a:r>
              <a:rPr lang="en-US" dirty="0">
                <a:solidFill>
                  <a:schemeClr val="tx2"/>
                </a:solidFill>
              </a:rPr>
              <a:t>3. Anuradha </a:t>
            </a:r>
            <a:r>
              <a:rPr lang="en-US" dirty="0" err="1">
                <a:solidFill>
                  <a:schemeClr val="tx2"/>
                </a:solidFill>
              </a:rPr>
              <a:t>Gudimetla</a:t>
            </a:r>
            <a:r>
              <a:rPr lang="en-US" dirty="0">
                <a:solidFill>
                  <a:schemeClr val="tx2"/>
                </a:solidFill>
              </a:rPr>
              <a:t> – s558919</a:t>
            </a:r>
          </a:p>
          <a:p>
            <a:pPr algn="l"/>
            <a:r>
              <a:rPr lang="en-US" dirty="0">
                <a:solidFill>
                  <a:schemeClr val="tx2"/>
                </a:solidFill>
              </a:rPr>
              <a:t>4. </a:t>
            </a:r>
            <a:r>
              <a:rPr lang="en-US" dirty="0" err="1">
                <a:solidFill>
                  <a:schemeClr val="tx2"/>
                </a:solidFill>
              </a:rPr>
              <a:t>Meghala</a:t>
            </a:r>
            <a:r>
              <a:rPr lang="en-US" dirty="0">
                <a:solidFill>
                  <a:schemeClr val="tx2"/>
                </a:solidFill>
              </a:rPr>
              <a:t> </a:t>
            </a:r>
            <a:r>
              <a:rPr lang="en-US" dirty="0" err="1">
                <a:solidFill>
                  <a:schemeClr val="tx2"/>
                </a:solidFill>
              </a:rPr>
              <a:t>Anumolu</a:t>
            </a:r>
            <a:r>
              <a:rPr lang="en-US" dirty="0">
                <a:solidFill>
                  <a:schemeClr val="tx2"/>
                </a:solidFill>
              </a:rPr>
              <a:t> – s559964</a:t>
            </a:r>
          </a:p>
          <a:p>
            <a:pPr algn="l"/>
            <a:r>
              <a:rPr lang="en-US" dirty="0">
                <a:solidFill>
                  <a:schemeClr val="tx2"/>
                </a:solidFill>
              </a:rPr>
              <a:t>5. Kalpana </a:t>
            </a:r>
            <a:r>
              <a:rPr lang="en-US" dirty="0" err="1">
                <a:solidFill>
                  <a:schemeClr val="tx2"/>
                </a:solidFill>
              </a:rPr>
              <a:t>Bolla</a:t>
            </a:r>
            <a:r>
              <a:rPr lang="en-US" dirty="0">
                <a:solidFill>
                  <a:schemeClr val="tx2"/>
                </a:solidFill>
              </a:rPr>
              <a:t> – s559962</a:t>
            </a:r>
          </a:p>
          <a:p>
            <a:pPr algn="l"/>
            <a:r>
              <a:rPr lang="en-US" dirty="0">
                <a:solidFill>
                  <a:schemeClr val="tx2"/>
                </a:solidFill>
              </a:rPr>
              <a:t>6. Greeshma Jale – s555082</a:t>
            </a:r>
          </a:p>
        </p:txBody>
      </p:sp>
      <p:pic>
        <p:nvPicPr>
          <p:cNvPr id="5" name="Picture 4">
            <a:extLst>
              <a:ext uri="{FF2B5EF4-FFF2-40B4-BE49-F238E27FC236}">
                <a16:creationId xmlns:a16="http://schemas.microsoft.com/office/drawing/2014/main" id="{119A235E-E827-1CA7-0D22-742668792717}"/>
              </a:ext>
            </a:extLst>
          </p:cNvPr>
          <p:cNvPicPr>
            <a:picLocks noChangeAspect="1"/>
          </p:cNvPicPr>
          <p:nvPr/>
        </p:nvPicPr>
        <p:blipFill>
          <a:blip r:embed="rId2"/>
          <a:stretch>
            <a:fillRect/>
          </a:stretch>
        </p:blipFill>
        <p:spPr>
          <a:xfrm>
            <a:off x="431779" y="2620414"/>
            <a:ext cx="5191443" cy="3421928"/>
          </a:xfrm>
          <a:prstGeom prst="rect">
            <a:avLst/>
          </a:prstGeom>
        </p:spPr>
      </p:pic>
    </p:spTree>
    <p:extLst>
      <p:ext uri="{BB962C8B-B14F-4D97-AF65-F5344CB8AC3E}">
        <p14:creationId xmlns:p14="http://schemas.microsoft.com/office/powerpoint/2010/main" val="209495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4704-5053-9B1D-467E-4A18B9B6CA28}"/>
              </a:ext>
            </a:extLst>
          </p:cNvPr>
          <p:cNvSpPr>
            <a:spLocks noGrp="1"/>
          </p:cNvSpPr>
          <p:nvPr>
            <p:ph type="title"/>
          </p:nvPr>
        </p:nvSpPr>
        <p:spPr>
          <a:xfrm>
            <a:off x="597569" y="0"/>
            <a:ext cx="10515600" cy="1325563"/>
          </a:xfrm>
        </p:spPr>
        <p:txBody>
          <a:bodyPr/>
          <a:lstStyle/>
          <a:p>
            <a:r>
              <a:rPr lang="en-US" b="1" dirty="0">
                <a:latin typeface="Times New Roman" panose="02020603050405020304" pitchFamily="18" charset="0"/>
                <a:cs typeface="Times New Roman" panose="02020603050405020304" pitchFamily="18" charset="0"/>
              </a:rPr>
              <a:t>Non-Functional Requirements</a:t>
            </a:r>
          </a:p>
        </p:txBody>
      </p:sp>
      <p:sp>
        <p:nvSpPr>
          <p:cNvPr id="3" name="Content Placeholder 2">
            <a:extLst>
              <a:ext uri="{FF2B5EF4-FFF2-40B4-BE49-F238E27FC236}">
                <a16:creationId xmlns:a16="http://schemas.microsoft.com/office/drawing/2014/main" id="{16C546C2-A446-765C-35DC-35DD700A31F1}"/>
              </a:ext>
            </a:extLst>
          </p:cNvPr>
          <p:cNvSpPr>
            <a:spLocks noGrp="1"/>
          </p:cNvSpPr>
          <p:nvPr>
            <p:ph idx="1"/>
          </p:nvPr>
        </p:nvSpPr>
        <p:spPr>
          <a:xfrm>
            <a:off x="597568" y="1500772"/>
            <a:ext cx="11482137" cy="5273007"/>
          </a:xfrm>
        </p:spPr>
        <p:txBody>
          <a:bodyPr>
            <a:normAutofit fontScale="70000" lnSpcReduction="20000"/>
          </a:bodyPr>
          <a:lstStyle/>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Smooth Performance:</a:t>
            </a:r>
          </a:p>
          <a:p>
            <a:r>
              <a:rPr lang="en-US" sz="3400" dirty="0">
                <a:latin typeface="Times New Roman" panose="02020603050405020304" pitchFamily="18" charset="0"/>
                <a:cs typeface="Times New Roman" panose="02020603050405020304" pitchFamily="18" charset="0"/>
              </a:rPr>
              <a:t>The app should respond quickly and work smoothly, even with many users.</a:t>
            </a:r>
          </a:p>
          <a:p>
            <a:r>
              <a:rPr lang="en-US" sz="3400" dirty="0">
                <a:latin typeface="Times New Roman" panose="02020603050405020304" pitchFamily="18" charset="0"/>
                <a:cs typeface="Times New Roman" panose="02020603050405020304" pitchFamily="18" charset="0"/>
              </a:rPr>
              <a:t>It must use memory efficiently for a seamless experience on different iPhones and iPads.</a:t>
            </a:r>
          </a:p>
          <a:p>
            <a:endParaRPr lang="en-US" sz="3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Handling Growth:</a:t>
            </a:r>
          </a:p>
          <a:p>
            <a:r>
              <a:rPr lang="en-US" sz="3400" dirty="0">
                <a:latin typeface="Times New Roman" panose="02020603050405020304" pitchFamily="18" charset="0"/>
                <a:cs typeface="Times New Roman" panose="02020603050405020304" pitchFamily="18" charset="0"/>
              </a:rPr>
              <a:t>As more people use the app, it should still perform well.</a:t>
            </a:r>
          </a:p>
          <a:p>
            <a:r>
              <a:rPr lang="en-US" sz="3400" dirty="0">
                <a:latin typeface="Times New Roman" panose="02020603050405020304" pitchFamily="18" charset="0"/>
                <a:cs typeface="Times New Roman" panose="02020603050405020304" pitchFamily="18" charset="0"/>
              </a:rPr>
              <a:t>It should easily add resources or parts to keep working smoothly as more people and data are added.</a:t>
            </a: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Reliable and User-Friendly:</a:t>
            </a:r>
          </a:p>
          <a:p>
            <a:r>
              <a:rPr lang="en-US" sz="3400" dirty="0">
                <a:latin typeface="Times New Roman" panose="02020603050405020304" pitchFamily="18" charset="0"/>
                <a:cs typeface="Times New Roman" panose="02020603050405020304" pitchFamily="18" charset="0"/>
              </a:rPr>
              <a:t>The app should work consistently without crashes.</a:t>
            </a:r>
          </a:p>
          <a:p>
            <a:r>
              <a:rPr lang="en-US" sz="3400" dirty="0">
                <a:latin typeface="Times New Roman" panose="02020603050405020304" pitchFamily="18" charset="0"/>
                <a:cs typeface="Times New Roman" panose="02020603050405020304" pitchFamily="18" charset="0"/>
              </a:rPr>
              <a:t> It needs to be user-friendly, with clear instructions for people of all tech levels.</a:t>
            </a:r>
          </a:p>
          <a:p>
            <a:r>
              <a:rPr lang="en-US" sz="3400" dirty="0">
                <a:latin typeface="Times New Roman" panose="02020603050405020304" pitchFamily="18" charset="0"/>
                <a:cs typeface="Times New Roman" panose="02020603050405020304" pitchFamily="18" charset="0"/>
              </a:rPr>
              <a:t> If something goes wrong, the app should guide users and prevent any data loss.</a:t>
            </a:r>
          </a:p>
          <a:p>
            <a:endParaRPr lang="en-US" dirty="0"/>
          </a:p>
        </p:txBody>
      </p:sp>
    </p:spTree>
    <p:extLst>
      <p:ext uri="{BB962C8B-B14F-4D97-AF65-F5344CB8AC3E}">
        <p14:creationId xmlns:p14="http://schemas.microsoft.com/office/powerpoint/2010/main" val="385864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5817-E496-AD2D-99DD-80071BF81153}"/>
              </a:ext>
            </a:extLst>
          </p:cNvPr>
          <p:cNvSpPr>
            <a:spLocks noGrp="1"/>
          </p:cNvSpPr>
          <p:nvPr>
            <p:ph type="title"/>
          </p:nvPr>
        </p:nvSpPr>
        <p:spPr>
          <a:xfrm>
            <a:off x="838200" y="196682"/>
            <a:ext cx="10515600" cy="1211013"/>
          </a:xfrm>
        </p:spPr>
        <p:txBody>
          <a:bodyPr/>
          <a:lstStyle/>
          <a:p>
            <a:r>
              <a:rPr lang="en-US" b="1" dirty="0">
                <a:latin typeface="Times New Roman" panose="02020603050405020304" pitchFamily="18" charset="0"/>
                <a:cs typeface="Times New Roman" panose="02020603050405020304" pitchFamily="18" charset="0"/>
              </a:rPr>
              <a:t>Architecture Diagram</a:t>
            </a:r>
          </a:p>
        </p:txBody>
      </p:sp>
      <p:sp>
        <p:nvSpPr>
          <p:cNvPr id="3" name="Content Placeholder 2">
            <a:extLst>
              <a:ext uri="{FF2B5EF4-FFF2-40B4-BE49-F238E27FC236}">
                <a16:creationId xmlns:a16="http://schemas.microsoft.com/office/drawing/2014/main" id="{1951532A-5C8C-185C-6E28-65B7F1F51510}"/>
              </a:ext>
            </a:extLst>
          </p:cNvPr>
          <p:cNvSpPr>
            <a:spLocks noGrp="1"/>
          </p:cNvSpPr>
          <p:nvPr>
            <p:ph idx="1"/>
          </p:nvPr>
        </p:nvSpPr>
        <p:spPr>
          <a:xfrm>
            <a:off x="709863" y="1407696"/>
            <a:ext cx="5386137" cy="5053262"/>
          </a:xfrm>
        </p:spPr>
        <p:txBody>
          <a:bodyPr>
            <a:no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Model Components:</a:t>
            </a:r>
          </a:p>
          <a:p>
            <a:r>
              <a:rPr lang="en-US" sz="2400" dirty="0">
                <a:latin typeface="Times New Roman" panose="02020603050405020304" pitchFamily="18" charset="0"/>
                <a:cs typeface="Times New Roman" panose="02020603050405020304" pitchFamily="18" charset="0"/>
              </a:rPr>
              <a:t>Encompasses Donor Model, Donation History, Blood Inventory, and Business Logic for handling various aspects of data and logic.</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Controller and View:</a:t>
            </a:r>
          </a:p>
          <a:p>
            <a:r>
              <a:rPr lang="en-US" sz="2400" dirty="0">
                <a:latin typeface="Times New Roman" panose="02020603050405020304" pitchFamily="18" charset="0"/>
                <a:cs typeface="Times New Roman" panose="02020603050405020304" pitchFamily="18" charset="0"/>
              </a:rPr>
              <a:t>Controller manages user interactions, coordinating data flow between the View (UI elements) and the Model. Data Storage (Core Data or Realm) interacts with Business Logic in both the Controller and Model.</a:t>
            </a:r>
          </a:p>
        </p:txBody>
      </p:sp>
      <p:pic>
        <p:nvPicPr>
          <p:cNvPr id="4" name="Picture 3" descr="A diagram of a data flow&#10;&#10;Description automatically generated">
            <a:extLst>
              <a:ext uri="{FF2B5EF4-FFF2-40B4-BE49-F238E27FC236}">
                <a16:creationId xmlns:a16="http://schemas.microsoft.com/office/drawing/2014/main" id="{09C7E7FA-56F9-0650-5AD0-9391948F1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439" y="1672684"/>
            <a:ext cx="5687122" cy="4575720"/>
          </a:xfrm>
          <a:prstGeom prst="rect">
            <a:avLst/>
          </a:prstGeom>
        </p:spPr>
      </p:pic>
    </p:spTree>
    <p:extLst>
      <p:ext uri="{BB962C8B-B14F-4D97-AF65-F5344CB8AC3E}">
        <p14:creationId xmlns:p14="http://schemas.microsoft.com/office/powerpoint/2010/main" val="216569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A66A-3F33-8FB0-8B38-4249D6223DA0}"/>
              </a:ext>
            </a:extLst>
          </p:cNvPr>
          <p:cNvSpPr>
            <a:spLocks noGrp="1"/>
          </p:cNvSpPr>
          <p:nvPr>
            <p:ph type="title"/>
          </p:nvPr>
        </p:nvSpPr>
        <p:spPr>
          <a:xfrm>
            <a:off x="729916" y="18255"/>
            <a:ext cx="10515600" cy="1233029"/>
          </a:xfrm>
        </p:spPr>
        <p:txBody>
          <a:bodyPr/>
          <a:lstStyle/>
          <a:p>
            <a:r>
              <a:rPr lang="en-US" b="1" dirty="0">
                <a:latin typeface="Times New Roman" panose="02020603050405020304" pitchFamily="18" charset="0"/>
                <a:cs typeface="Times New Roman" panose="02020603050405020304" pitchFamily="18" charset="0"/>
              </a:rPr>
              <a:t>Architecture Plan</a:t>
            </a:r>
          </a:p>
        </p:txBody>
      </p:sp>
      <p:sp>
        <p:nvSpPr>
          <p:cNvPr id="3" name="Content Placeholder 2">
            <a:extLst>
              <a:ext uri="{FF2B5EF4-FFF2-40B4-BE49-F238E27FC236}">
                <a16:creationId xmlns:a16="http://schemas.microsoft.com/office/drawing/2014/main" id="{D2048C0C-807A-F414-F1AE-1B13A7951225}"/>
              </a:ext>
            </a:extLst>
          </p:cNvPr>
          <p:cNvSpPr>
            <a:spLocks noGrp="1"/>
          </p:cNvSpPr>
          <p:nvPr>
            <p:ph idx="1"/>
          </p:nvPr>
        </p:nvSpPr>
        <p:spPr>
          <a:xfrm>
            <a:off x="729915" y="1251284"/>
            <a:ext cx="10086473" cy="5159501"/>
          </a:xfrm>
        </p:spPr>
        <p:txBody>
          <a:bodyPr>
            <a:normAutofit/>
          </a:bodyPr>
          <a:lstStyle/>
          <a:p>
            <a:pPr marL="0" indent="0">
              <a:buNone/>
            </a:pPr>
            <a:r>
              <a:rPr lang="en-US" b="1" i="0" dirty="0">
                <a:effectLst/>
                <a:latin typeface="Times New Roman" panose="02020603050405020304" pitchFamily="18" charset="0"/>
                <a:cs typeface="Times New Roman" panose="02020603050405020304" pitchFamily="18" charset="0"/>
              </a:rPr>
              <a:t>Platforms and Technologies:</a:t>
            </a:r>
          </a:p>
          <a:p>
            <a:pPr>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Frontend Development:</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iOS using Swift (</a:t>
            </a:r>
            <a:r>
              <a:rPr lang="en-US" sz="2200" dirty="0">
                <a:latin typeface="Times New Roman" panose="02020603050405020304" pitchFamily="18" charset="0"/>
                <a:cs typeface="Times New Roman" panose="02020603050405020304" pitchFamily="18" charset="0"/>
              </a:rPr>
              <a:t>Xcode</a:t>
            </a:r>
            <a:r>
              <a:rPr lang="en-US" sz="2200" b="0" i="0" dirty="0">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Backend Development, Database</a:t>
            </a:r>
            <a:r>
              <a:rPr lang="en-US" sz="2200" i="0" dirty="0">
                <a:effectLst/>
                <a:latin typeface="Times New Roman" panose="02020603050405020304" pitchFamily="18" charset="0"/>
                <a:cs typeface="Times New Roman" panose="02020603050405020304" pitchFamily="18" charset="0"/>
              </a:rPr>
              <a:t>: JSON</a:t>
            </a:r>
            <a:r>
              <a:rPr lang="en-US" sz="2200" b="1" i="0" dirty="0">
                <a:effectLst/>
                <a:latin typeface="Times New Roman" panose="02020603050405020304" pitchFamily="18" charset="0"/>
                <a:cs typeface="Times New Roman" panose="02020603050405020304" pitchFamily="18" charset="0"/>
              </a:rPr>
              <a:t> f</a:t>
            </a:r>
            <a:r>
              <a:rPr lang="en-US" sz="2200" b="0" i="0" dirty="0">
                <a:effectLst/>
                <a:latin typeface="Times New Roman" panose="02020603050405020304" pitchFamily="18" charset="0"/>
                <a:cs typeface="Times New Roman" panose="02020603050405020304" pitchFamily="18" charset="0"/>
              </a:rPr>
              <a:t>or flexibility in handling varied data types.</a:t>
            </a:r>
          </a:p>
          <a:p>
            <a:pPr marL="0" indent="0">
              <a:buNone/>
            </a:pPr>
            <a:endParaRPr lang="en-US" sz="2200" b="0" i="0" dirty="0">
              <a:effectLst/>
              <a:latin typeface="Times New Roman" panose="02020603050405020304" pitchFamily="18" charset="0"/>
              <a:cs typeface="Times New Roman" panose="02020603050405020304" pitchFamily="18" charset="0"/>
            </a:endParaRPr>
          </a:p>
          <a:p>
            <a:pPr marL="0" indent="0">
              <a:buNone/>
            </a:pPr>
            <a:r>
              <a:rPr lang="en-US" b="1" i="0" dirty="0">
                <a:effectLst/>
                <a:latin typeface="Times New Roman" panose="02020603050405020304" pitchFamily="18" charset="0"/>
                <a:cs typeface="Times New Roman" panose="02020603050405020304" pitchFamily="18" charset="0"/>
              </a:rPr>
              <a:t>Third-Party Libraries: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Authentication:</a:t>
            </a:r>
            <a:r>
              <a:rPr lang="en-US" sz="2200" b="0" i="0" dirty="0">
                <a:effectLst/>
                <a:latin typeface="Times New Roman" panose="02020603050405020304" pitchFamily="18" charset="0"/>
                <a:cs typeface="Times New Roman" panose="02020603050405020304" pitchFamily="18" charset="0"/>
              </a:rPr>
              <a:t> Firebase Authentication for secure login.</a:t>
            </a:r>
          </a:p>
          <a:p>
            <a:pPr>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Real-time Communication:</a:t>
            </a:r>
            <a:r>
              <a:rPr lang="en-US" sz="2200" b="0" i="0" dirty="0">
                <a:effectLst/>
                <a:latin typeface="Times New Roman" panose="02020603050405020304" pitchFamily="18" charset="0"/>
                <a:cs typeface="Times New Roman" panose="02020603050405020304" pitchFamily="18" charset="0"/>
              </a:rPr>
              <a:t> f</a:t>
            </a:r>
            <a:r>
              <a:rPr lang="en-US" sz="2200" dirty="0">
                <a:latin typeface="Times New Roman" panose="02020603050405020304" pitchFamily="18" charset="0"/>
                <a:cs typeface="Times New Roman" panose="02020603050405020304" pitchFamily="18" charset="0"/>
              </a:rPr>
              <a:t>Socket.IO for live chat and notifications.</a:t>
            </a:r>
          </a:p>
          <a:p>
            <a:pP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FAQ and Chat Functionality:</a:t>
            </a:r>
            <a:r>
              <a:rPr lang="en-US" sz="2200" dirty="0">
                <a:latin typeface="Times New Roman" panose="02020603050405020304" pitchFamily="18" charset="0"/>
                <a:cs typeface="Times New Roman" panose="02020603050405020304" pitchFamily="18" charset="0"/>
              </a:rPr>
              <a:t> Twilio </a:t>
            </a:r>
            <a:r>
              <a:rPr lang="en-US" sz="2200" b="0" i="0" dirty="0">
                <a:effectLst/>
                <a:latin typeface="Times New Roman" panose="02020603050405020304" pitchFamily="18" charset="0"/>
                <a:cs typeface="Times New Roman" panose="02020603050405020304" pitchFamily="18" charset="0"/>
              </a:rPr>
              <a:t>or integrated email and chat support.</a:t>
            </a:r>
          </a:p>
          <a:p>
            <a:pPr marL="0" indent="0">
              <a:buNone/>
            </a:pPr>
            <a:endParaRPr lang="en-US" sz="2200" b="0" i="0" dirty="0">
              <a:effectLst/>
              <a:latin typeface="Times New Roman" panose="02020603050405020304" pitchFamily="18" charset="0"/>
              <a:cs typeface="Times New Roman" panose="02020603050405020304" pitchFamily="18" charset="0"/>
            </a:endParaRPr>
          </a:p>
          <a:p>
            <a:pPr marL="0" indent="0">
              <a:buNone/>
            </a:pPr>
            <a:r>
              <a:rPr lang="en-US" b="1" i="0" dirty="0">
                <a:effectLst/>
                <a:latin typeface="Times New Roman" panose="02020603050405020304" pitchFamily="18" charset="0"/>
                <a:cs typeface="Times New Roman" panose="02020603050405020304" pitchFamily="18" charset="0"/>
              </a:rPr>
              <a:t>Hosting Strategy and Requirements: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Cloud Hosting:</a:t>
            </a:r>
            <a:r>
              <a:rPr lang="en-US" sz="2200" b="0" i="0" dirty="0">
                <a:effectLst/>
                <a:latin typeface="Times New Roman" panose="02020603050405020304" pitchFamily="18" charset="0"/>
                <a:cs typeface="Times New Roman" panose="02020603050405020304" pitchFamily="18" charset="0"/>
              </a:rPr>
              <a:t> AWS (Amazon Web Services) for scalability.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42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BA93-78CB-2C47-9AD8-334C429827C5}"/>
              </a:ext>
            </a:extLst>
          </p:cNvPr>
          <p:cNvSpPr>
            <a:spLocks noGrp="1"/>
          </p:cNvSpPr>
          <p:nvPr>
            <p:ph type="title"/>
          </p:nvPr>
        </p:nvSpPr>
        <p:spPr>
          <a:xfrm>
            <a:off x="336887" y="66381"/>
            <a:ext cx="5883439" cy="1277437"/>
          </a:xfrm>
        </p:spPr>
        <p:txBody>
          <a:bodyPr/>
          <a:lstStyle/>
          <a:p>
            <a:r>
              <a:rPr lang="en-US" b="1" dirty="0">
                <a:latin typeface="Times New Roman" panose="02020603050405020304" pitchFamily="18" charset="0"/>
                <a:cs typeface="Times New Roman" panose="02020603050405020304" pitchFamily="18" charset="0"/>
              </a:rPr>
              <a:t>Data Management Plan</a:t>
            </a:r>
          </a:p>
        </p:txBody>
      </p:sp>
      <p:sp>
        <p:nvSpPr>
          <p:cNvPr id="3" name="Content Placeholder 2">
            <a:extLst>
              <a:ext uri="{FF2B5EF4-FFF2-40B4-BE49-F238E27FC236}">
                <a16:creationId xmlns:a16="http://schemas.microsoft.com/office/drawing/2014/main" id="{4D23C47A-300D-29C2-198B-B15E1018CDB8}"/>
              </a:ext>
            </a:extLst>
          </p:cNvPr>
          <p:cNvSpPr>
            <a:spLocks noGrp="1"/>
          </p:cNvSpPr>
          <p:nvPr>
            <p:ph idx="1"/>
          </p:nvPr>
        </p:nvSpPr>
        <p:spPr>
          <a:xfrm>
            <a:off x="336887" y="1343818"/>
            <a:ext cx="5759113" cy="5151863"/>
          </a:xfrm>
        </p:spPr>
        <p:txBody>
          <a:bodyPr/>
          <a:lstStyle/>
          <a:p>
            <a:pPr marL="0" lvl="0" indent="0">
              <a:lnSpc>
                <a:spcPct val="100000"/>
              </a:lnSpc>
              <a:buNone/>
            </a:pPr>
            <a:r>
              <a:rPr lang="en-US" sz="2000" b="1" i="0" dirty="0">
                <a:latin typeface="Times New Roman" panose="02020603050405020304" pitchFamily="18" charset="0"/>
                <a:cs typeface="Times New Roman" panose="02020603050405020304" pitchFamily="18" charset="0"/>
              </a:rPr>
              <a:t>The key data entities needed are:</a:t>
            </a:r>
            <a:endParaRPr lang="en-US" sz="2000" b="1" dirty="0">
              <a:latin typeface="Times New Roman" panose="02020603050405020304" pitchFamily="18" charset="0"/>
              <a:cs typeface="Times New Roman" panose="02020603050405020304" pitchFamily="18" charset="0"/>
            </a:endParaRPr>
          </a:p>
          <a:p>
            <a:pPr lvl="0">
              <a:lnSpc>
                <a:spcPct val="100000"/>
              </a:lnSpc>
            </a:pPr>
            <a:r>
              <a:rPr lang="en-US" sz="2000" b="1" i="0" dirty="0">
                <a:latin typeface="Times New Roman" panose="02020603050405020304" pitchFamily="18" charset="0"/>
                <a:cs typeface="Times New Roman" panose="02020603050405020304" pitchFamily="18" charset="0"/>
              </a:rPr>
              <a:t>Donor:</a:t>
            </a:r>
            <a:r>
              <a:rPr lang="en-US" sz="2000" b="0" i="0" dirty="0">
                <a:latin typeface="Times New Roman" panose="02020603050405020304" pitchFamily="18" charset="0"/>
                <a:cs typeface="Times New Roman" panose="02020603050405020304" pitchFamily="18" charset="0"/>
              </a:rPr>
              <a:t> name, contact info, blood type, medical report</a:t>
            </a:r>
            <a:endParaRPr lang="en-US" sz="2000" dirty="0">
              <a:latin typeface="Times New Roman" panose="02020603050405020304" pitchFamily="18" charset="0"/>
              <a:cs typeface="Times New Roman" panose="02020603050405020304" pitchFamily="18" charset="0"/>
            </a:endParaRPr>
          </a:p>
          <a:p>
            <a:pPr lvl="0">
              <a:lnSpc>
                <a:spcPct val="100000"/>
              </a:lnSpc>
            </a:pPr>
            <a:r>
              <a:rPr lang="en-US" sz="2000" b="1" i="0" dirty="0">
                <a:latin typeface="Times New Roman" panose="02020603050405020304" pitchFamily="18" charset="0"/>
                <a:cs typeface="Times New Roman" panose="02020603050405020304" pitchFamily="18" charset="0"/>
              </a:rPr>
              <a:t>Patient: </a:t>
            </a:r>
            <a:r>
              <a:rPr lang="en-US" sz="2000" b="0" i="0" dirty="0">
                <a:latin typeface="Times New Roman" panose="02020603050405020304" pitchFamily="18" charset="0"/>
                <a:cs typeface="Times New Roman" panose="02020603050405020304" pitchFamily="18" charset="0"/>
              </a:rPr>
              <a:t>name, contact info, blood type needed, medical report</a:t>
            </a:r>
            <a:endParaRPr lang="en-US" sz="2000" dirty="0">
              <a:latin typeface="Times New Roman" panose="02020603050405020304" pitchFamily="18" charset="0"/>
              <a:cs typeface="Times New Roman" panose="02020603050405020304" pitchFamily="18" charset="0"/>
            </a:endParaRPr>
          </a:p>
          <a:p>
            <a:pPr lvl="0">
              <a:lnSpc>
                <a:spcPct val="100000"/>
              </a:lnSpc>
            </a:pPr>
            <a:r>
              <a:rPr lang="en-US" sz="2000" b="1" i="0" dirty="0">
                <a:latin typeface="Times New Roman" panose="02020603050405020304" pitchFamily="18" charset="0"/>
                <a:cs typeface="Times New Roman" panose="02020603050405020304" pitchFamily="18" charset="0"/>
              </a:rPr>
              <a:t>Request: </a:t>
            </a:r>
            <a:r>
              <a:rPr lang="en-US" sz="2000" b="0" i="0" dirty="0">
                <a:latin typeface="Times New Roman" panose="02020603050405020304" pitchFamily="18" charset="0"/>
                <a:cs typeface="Times New Roman" panose="02020603050405020304" pitchFamily="18" charset="0"/>
              </a:rPr>
              <a:t>blood type, quantity, urgency, status</a:t>
            </a:r>
            <a:endParaRPr lang="en-US" sz="2000" dirty="0">
              <a:latin typeface="Times New Roman" panose="02020603050405020304" pitchFamily="18" charset="0"/>
              <a:cs typeface="Times New Roman" panose="02020603050405020304" pitchFamily="18" charset="0"/>
            </a:endParaRPr>
          </a:p>
          <a:p>
            <a:pPr lvl="0">
              <a:lnSpc>
                <a:spcPct val="100000"/>
              </a:lnSpc>
            </a:pPr>
            <a:r>
              <a:rPr lang="en-US" sz="2000" b="1" i="0" dirty="0">
                <a:latin typeface="Times New Roman" panose="02020603050405020304" pitchFamily="18" charset="0"/>
                <a:cs typeface="Times New Roman" panose="02020603050405020304" pitchFamily="18" charset="0"/>
              </a:rPr>
              <a:t>Appointment:</a:t>
            </a:r>
            <a:r>
              <a:rPr lang="en-US" sz="2000" b="0" i="0" dirty="0">
                <a:latin typeface="Times New Roman" panose="02020603050405020304" pitchFamily="18" charset="0"/>
                <a:cs typeface="Times New Roman" panose="02020603050405020304" pitchFamily="18" charset="0"/>
              </a:rPr>
              <a:t> date, time, location</a:t>
            </a:r>
            <a:endParaRPr lang="en-US" sz="2000" dirty="0">
              <a:latin typeface="Times New Roman" panose="02020603050405020304" pitchFamily="18" charset="0"/>
              <a:cs typeface="Times New Roman" panose="02020603050405020304" pitchFamily="18" charset="0"/>
            </a:endParaRPr>
          </a:p>
          <a:p>
            <a:pPr lvl="0">
              <a:lnSpc>
                <a:spcPct val="100000"/>
              </a:lnSpc>
            </a:pPr>
            <a:r>
              <a:rPr lang="en-US" sz="2000" b="1" i="0" dirty="0">
                <a:latin typeface="Times New Roman" panose="02020603050405020304" pitchFamily="18" charset="0"/>
                <a:cs typeface="Times New Roman" panose="02020603050405020304" pitchFamily="18" charset="0"/>
              </a:rPr>
              <a:t>Notification:</a:t>
            </a:r>
            <a:r>
              <a:rPr lang="en-US" sz="2000" b="0" i="0" dirty="0">
                <a:latin typeface="Times New Roman" panose="02020603050405020304" pitchFamily="18" charset="0"/>
                <a:cs typeface="Times New Roman" panose="02020603050405020304" pitchFamily="18" charset="0"/>
              </a:rPr>
              <a:t> message, recipient</a:t>
            </a:r>
            <a:endParaRPr lang="en-US" sz="2000" dirty="0">
              <a:latin typeface="Times New Roman" panose="02020603050405020304" pitchFamily="18" charset="0"/>
              <a:cs typeface="Times New Roman" panose="02020603050405020304" pitchFamily="18" charset="0"/>
            </a:endParaRPr>
          </a:p>
          <a:p>
            <a:pPr lvl="0"/>
            <a:r>
              <a:rPr lang="en-US" sz="2000" b="1" i="0" dirty="0">
                <a:latin typeface="Times New Roman" panose="02020603050405020304" pitchFamily="18" charset="0"/>
                <a:cs typeface="Times New Roman" panose="02020603050405020304" pitchFamily="18" charset="0"/>
              </a:rPr>
              <a:t>Inventory:</a:t>
            </a:r>
            <a:r>
              <a:rPr lang="en-US" sz="2000" b="0" i="0" dirty="0">
                <a:latin typeface="Times New Roman" panose="02020603050405020304" pitchFamily="18" charset="0"/>
                <a:cs typeface="Times New Roman" panose="02020603050405020304" pitchFamily="18" charset="0"/>
              </a:rPr>
              <a:t> blood type, quantity, expiration, storage</a:t>
            </a:r>
            <a:endParaRPr lang="en-US" sz="2000" dirty="0">
              <a:latin typeface="Times New Roman" panose="02020603050405020304" pitchFamily="18" charset="0"/>
              <a:cs typeface="Times New Roman" panose="02020603050405020304" pitchFamily="18" charset="0"/>
            </a:endParaRPr>
          </a:p>
        </p:txBody>
      </p:sp>
      <p:pic>
        <p:nvPicPr>
          <p:cNvPr id="4" name="Picture 3" descr="A diagram of a software company&#10;&#10;Description automatically generated">
            <a:extLst>
              <a:ext uri="{FF2B5EF4-FFF2-40B4-BE49-F238E27FC236}">
                <a16:creationId xmlns:a16="http://schemas.microsoft.com/office/drawing/2014/main" id="{E2959986-356B-9563-BFC8-060BC5485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560" y="635654"/>
            <a:ext cx="5592271" cy="5541310"/>
          </a:xfrm>
          <a:prstGeom prst="rect">
            <a:avLst/>
          </a:prstGeom>
          <a:effectLst>
            <a:glow rad="88900">
              <a:schemeClr val="accent1">
                <a:alpha val="40000"/>
              </a:schemeClr>
            </a:glow>
          </a:effectLst>
        </p:spPr>
      </p:pic>
    </p:spTree>
    <p:extLst>
      <p:ext uri="{BB962C8B-B14F-4D97-AF65-F5344CB8AC3E}">
        <p14:creationId xmlns:p14="http://schemas.microsoft.com/office/powerpoint/2010/main" val="130030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8E9D-95D3-2A3D-B4CF-5ABE79966B8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GUI</a:t>
            </a:r>
          </a:p>
        </p:txBody>
      </p:sp>
      <p:sp>
        <p:nvSpPr>
          <p:cNvPr id="3" name="Content Placeholder 2">
            <a:extLst>
              <a:ext uri="{FF2B5EF4-FFF2-40B4-BE49-F238E27FC236}">
                <a16:creationId xmlns:a16="http://schemas.microsoft.com/office/drawing/2014/main" id="{B8B72DFC-5845-09FD-E562-C3239E246A0E}"/>
              </a:ext>
            </a:extLst>
          </p:cNvPr>
          <p:cNvSpPr>
            <a:spLocks noGrp="1"/>
          </p:cNvSpPr>
          <p:nvPr>
            <p:ph idx="1"/>
          </p:nvPr>
        </p:nvSpPr>
        <p:spPr>
          <a:xfrm>
            <a:off x="838200" y="1455821"/>
            <a:ext cx="7126705" cy="4721142"/>
          </a:xfrm>
        </p:spPr>
        <p:txBody>
          <a:bodyPr>
            <a:normAutofit/>
          </a:bodyPr>
          <a:lstStyle/>
          <a:p>
            <a:r>
              <a:rPr lang="en-US" sz="2400" dirty="0">
                <a:latin typeface="Times New Roman" panose="02020603050405020304" pitchFamily="18" charset="0"/>
                <a:cs typeface="Times New Roman" panose="02020603050405020304" pitchFamily="18" charset="0"/>
              </a:rPr>
              <a:t>In the iOS Blood Bank System, We have developed secure user login and registration pages, incorporating Firebase for efficient authentication. The admin section facilitates easy management. </a:t>
            </a:r>
          </a:p>
          <a:p>
            <a:r>
              <a:rPr lang="en-US" sz="2400" dirty="0">
                <a:latin typeface="Times New Roman" panose="02020603050405020304" pitchFamily="18" charset="0"/>
                <a:cs typeface="Times New Roman" panose="02020603050405020304" pitchFamily="18" charset="0"/>
              </a:rPr>
              <a:t>Donor’s benefit from a robust profile system, featuring management tools and an editing option. Additionally, the system allows donors to schedule appointments using location services, enhancing convenience.</a:t>
            </a:r>
          </a:p>
          <a:p>
            <a:r>
              <a:rPr lang="en-US" sz="2400" dirty="0">
                <a:latin typeface="Times New Roman" panose="02020603050405020304" pitchFamily="18" charset="0"/>
                <a:cs typeface="Times New Roman" panose="02020603050405020304" pitchFamily="18" charset="0"/>
              </a:rPr>
              <a:t>To enhance communication, users can set preferences for email and mobile number notifications, ensuring a seamless and user-friendly experience.</a:t>
            </a:r>
          </a:p>
        </p:txBody>
      </p:sp>
      <p:pic>
        <p:nvPicPr>
          <p:cNvPr id="4" name="Picture 3">
            <a:extLst>
              <a:ext uri="{FF2B5EF4-FFF2-40B4-BE49-F238E27FC236}">
                <a16:creationId xmlns:a16="http://schemas.microsoft.com/office/drawing/2014/main" id="{8D4C4135-0FF2-7645-DEF0-A591BD5ECD87}"/>
              </a:ext>
            </a:extLst>
          </p:cNvPr>
          <p:cNvPicPr>
            <a:picLocks noChangeAspect="1"/>
          </p:cNvPicPr>
          <p:nvPr/>
        </p:nvPicPr>
        <p:blipFill>
          <a:blip r:embed="rId2"/>
          <a:stretch>
            <a:fillRect/>
          </a:stretch>
        </p:blipFill>
        <p:spPr>
          <a:xfrm>
            <a:off x="8502725" y="634210"/>
            <a:ext cx="3030348" cy="5589580"/>
          </a:xfrm>
          <a:prstGeom prst="rect">
            <a:avLst/>
          </a:prstGeom>
          <a:effectLst>
            <a:glow rad="127000">
              <a:schemeClr val="accent1">
                <a:alpha val="40000"/>
              </a:schemeClr>
            </a:glow>
          </a:effectLst>
        </p:spPr>
      </p:pic>
    </p:spTree>
    <p:extLst>
      <p:ext uri="{BB962C8B-B14F-4D97-AF65-F5344CB8AC3E}">
        <p14:creationId xmlns:p14="http://schemas.microsoft.com/office/powerpoint/2010/main" val="107852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09F-A559-7894-FFC0-9AD53E70F482}"/>
              </a:ext>
            </a:extLst>
          </p:cNvPr>
          <p:cNvSpPr>
            <a:spLocks noGrp="1"/>
          </p:cNvSpPr>
          <p:nvPr>
            <p:ph type="title"/>
          </p:nvPr>
        </p:nvSpPr>
        <p:spPr>
          <a:xfrm>
            <a:off x="697831" y="290053"/>
            <a:ext cx="10796337" cy="934286"/>
          </a:xfrm>
        </p:spPr>
        <p:txBody>
          <a:bodyPr>
            <a:normAutofit/>
          </a:bodyPr>
          <a:lstStyle/>
          <a:p>
            <a:r>
              <a:rPr lang="en-US" sz="3200" b="1" dirty="0">
                <a:latin typeface="Times New Roman" panose="02020603050405020304" pitchFamily="18" charset="0"/>
                <a:cs typeface="Times New Roman" panose="02020603050405020304" pitchFamily="18" charset="0"/>
              </a:rPr>
              <a:t>GUI – Admin, Registration and Login Pages</a:t>
            </a:r>
          </a:p>
        </p:txBody>
      </p:sp>
      <p:sp>
        <p:nvSpPr>
          <p:cNvPr id="3" name="Content Placeholder 2">
            <a:extLst>
              <a:ext uri="{FF2B5EF4-FFF2-40B4-BE49-F238E27FC236}">
                <a16:creationId xmlns:a16="http://schemas.microsoft.com/office/drawing/2014/main" id="{B12A8FF5-DEB9-40EB-67ED-600204A5D1B2}"/>
              </a:ext>
            </a:extLst>
          </p:cNvPr>
          <p:cNvSpPr>
            <a:spLocks noGrp="1"/>
          </p:cNvSpPr>
          <p:nvPr>
            <p:ph idx="1"/>
          </p:nvPr>
        </p:nvSpPr>
        <p:spPr/>
        <p:txBody>
          <a:bodyPr/>
          <a:lstStyle/>
          <a:p>
            <a:pPr marL="0" indent="0">
              <a:buNone/>
            </a:pPr>
            <a:r>
              <a:rPr lang="en-US" dirty="0"/>
              <a:t>  </a:t>
            </a:r>
          </a:p>
        </p:txBody>
      </p:sp>
      <p:pic>
        <p:nvPicPr>
          <p:cNvPr id="4" name="Picture 3" descr="A screenshot of a phone&#10;&#10;Description automatically generated">
            <a:extLst>
              <a:ext uri="{FF2B5EF4-FFF2-40B4-BE49-F238E27FC236}">
                <a16:creationId xmlns:a16="http://schemas.microsoft.com/office/drawing/2014/main" id="{82C0B312-0366-79C0-766C-E3AE32142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57339"/>
            <a:ext cx="2747646" cy="4752000"/>
          </a:xfrm>
          <a:prstGeom prst="rect">
            <a:avLst/>
          </a:prstGeom>
          <a:effectLst>
            <a:glow rad="88900">
              <a:schemeClr val="accent1">
                <a:alpha val="40000"/>
              </a:schemeClr>
            </a:glow>
            <a:outerShdw blurRad="508000" dist="101600" dir="5400000" algn="tl" rotWithShape="0">
              <a:prstClr val="black">
                <a:alpha val="10000"/>
              </a:prstClr>
            </a:outerShdw>
          </a:effectLst>
        </p:spPr>
      </p:pic>
      <p:pic>
        <p:nvPicPr>
          <p:cNvPr id="5" name="Content Placeholder 4" descr="A screenshot of a person's profile&#10;&#10;Description automatically generated">
            <a:extLst>
              <a:ext uri="{FF2B5EF4-FFF2-40B4-BE49-F238E27FC236}">
                <a16:creationId xmlns:a16="http://schemas.microsoft.com/office/drawing/2014/main" id="{161D1BC5-BC11-7F63-8AC9-6651CB2AC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240" y="1557339"/>
            <a:ext cx="2536560" cy="4752000"/>
          </a:xfrm>
          <a:prstGeom prst="rect">
            <a:avLst/>
          </a:prstGeom>
          <a:effectLst>
            <a:glow rad="88900">
              <a:schemeClr val="accent1">
                <a:alpha val="40000"/>
              </a:schemeClr>
            </a:glow>
            <a:outerShdw blurRad="508000" dist="101600" dir="5400000" algn="tl" rotWithShape="0">
              <a:prstClr val="black">
                <a:alpha val="10000"/>
              </a:prstClr>
            </a:outerShdw>
          </a:effectLst>
        </p:spPr>
      </p:pic>
      <p:pic>
        <p:nvPicPr>
          <p:cNvPr id="6" name="Picture 5" descr="A screenshot of a cartoon child&#10;&#10;Description automatically generated">
            <a:extLst>
              <a:ext uri="{FF2B5EF4-FFF2-40B4-BE49-F238E27FC236}">
                <a16:creationId xmlns:a16="http://schemas.microsoft.com/office/drawing/2014/main" id="{A8F87665-DDB9-6CB2-FC00-DFC4BDE02E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4981" y="1557339"/>
            <a:ext cx="2536559" cy="4752000"/>
          </a:xfrm>
          <a:prstGeom prst="rect">
            <a:avLst/>
          </a:prstGeom>
          <a:effectLst>
            <a:glow rad="88900">
              <a:schemeClr val="accent1">
                <a:alpha val="40000"/>
              </a:schemeClr>
            </a:glow>
            <a:outerShdw blurRad="508000" dist="101600" dir="5400000" algn="tl" rotWithShape="0">
              <a:prstClr val="black">
                <a:alpha val="10000"/>
              </a:prstClr>
            </a:outerShdw>
          </a:effectLst>
        </p:spPr>
      </p:pic>
    </p:spTree>
    <p:extLst>
      <p:ext uri="{BB962C8B-B14F-4D97-AF65-F5344CB8AC3E}">
        <p14:creationId xmlns:p14="http://schemas.microsoft.com/office/powerpoint/2010/main" val="265657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4A89-E4A0-9F4E-89CF-989FD3B94F07}"/>
              </a:ext>
            </a:extLst>
          </p:cNvPr>
          <p:cNvSpPr>
            <a:spLocks noGrp="1"/>
          </p:cNvSpPr>
          <p:nvPr>
            <p:ph type="title"/>
          </p:nvPr>
        </p:nvSpPr>
        <p:spPr>
          <a:xfrm>
            <a:off x="649705" y="172620"/>
            <a:ext cx="11442032" cy="1325563"/>
          </a:xfrm>
        </p:spPr>
        <p:txBody>
          <a:bodyPr>
            <a:normAutofit/>
          </a:bodyPr>
          <a:lstStyle/>
          <a:p>
            <a:r>
              <a:rPr lang="en-US" sz="3200" b="1">
                <a:latin typeface="Times New Roman" panose="02020603050405020304" pitchFamily="18" charset="0"/>
                <a:cs typeface="Times New Roman" panose="02020603050405020304" pitchFamily="18" charset="0"/>
              </a:rPr>
              <a:t>GUI - Donor home page, Services and Schedule button that uses our location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052689-60A2-B1A3-5FBF-1210A7DFECE9}"/>
              </a:ext>
            </a:extLst>
          </p:cNvPr>
          <p:cNvSpPr>
            <a:spLocks noGrp="1"/>
          </p:cNvSpPr>
          <p:nvPr>
            <p:ph idx="1"/>
          </p:nvPr>
        </p:nvSpPr>
        <p:spPr/>
        <p:txBody>
          <a:bodyPr/>
          <a:lstStyle/>
          <a:p>
            <a:pPr marL="0" indent="0">
              <a:buNone/>
            </a:pPr>
            <a:r>
              <a:rPr lang="en-US"/>
              <a:t>  </a:t>
            </a:r>
            <a:endParaRPr lang="en-US" dirty="0"/>
          </a:p>
        </p:txBody>
      </p:sp>
      <p:pic>
        <p:nvPicPr>
          <p:cNvPr id="8" name="Picture 7">
            <a:extLst>
              <a:ext uri="{FF2B5EF4-FFF2-40B4-BE49-F238E27FC236}">
                <a16:creationId xmlns:a16="http://schemas.microsoft.com/office/drawing/2014/main" id="{A1AC5F3E-9F4B-6385-9CBF-872965AC7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873" y="1498183"/>
            <a:ext cx="2723143" cy="4752000"/>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8E5223BF-C1A6-DA63-5CFC-E51D18AF1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119" y="1456374"/>
            <a:ext cx="2723142" cy="4720589"/>
          </a:xfrm>
          <a:prstGeom prst="rect">
            <a:avLst/>
          </a:prstGeom>
        </p:spPr>
      </p:pic>
      <p:pic>
        <p:nvPicPr>
          <p:cNvPr id="12" name="Picture 11" descr="A map of the north america&#10;&#10;Description automatically generated">
            <a:extLst>
              <a:ext uri="{FF2B5EF4-FFF2-40B4-BE49-F238E27FC236}">
                <a16:creationId xmlns:a16="http://schemas.microsoft.com/office/drawing/2014/main" id="{0FE8AE77-2B8A-3E62-58C4-71EE87818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72" y="1456374"/>
            <a:ext cx="2420627" cy="4600442"/>
          </a:xfrm>
          <a:prstGeom prst="rect">
            <a:avLst/>
          </a:prstGeom>
        </p:spPr>
      </p:pic>
    </p:spTree>
    <p:extLst>
      <p:ext uri="{BB962C8B-B14F-4D97-AF65-F5344CB8AC3E}">
        <p14:creationId xmlns:p14="http://schemas.microsoft.com/office/powerpoint/2010/main" val="1034971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9DA5-6317-C9AF-007D-A580F9261C59}"/>
              </a:ext>
            </a:extLst>
          </p:cNvPr>
          <p:cNvSpPr>
            <a:spLocks noGrp="1"/>
          </p:cNvSpPr>
          <p:nvPr>
            <p:ph type="title"/>
          </p:nvPr>
        </p:nvSpPr>
        <p:spPr>
          <a:xfrm>
            <a:off x="419100" y="280903"/>
            <a:ext cx="11353800" cy="1325563"/>
          </a:xfrm>
        </p:spPr>
        <p:txBody>
          <a:bodyPr>
            <a:normAutofit/>
          </a:bodyPr>
          <a:lstStyle/>
          <a:p>
            <a:r>
              <a:rPr lang="en-US" sz="3200" b="1" dirty="0">
                <a:latin typeface="Times New Roman" panose="02020603050405020304" pitchFamily="18" charset="0"/>
                <a:cs typeface="Times New Roman" panose="02020603050405020304" pitchFamily="18" charset="0"/>
              </a:rPr>
              <a:t>GUI – Donor Profile Management &amp; Communication Services</a:t>
            </a:r>
          </a:p>
        </p:txBody>
      </p:sp>
      <p:sp>
        <p:nvSpPr>
          <p:cNvPr id="3" name="Content Placeholder 2">
            <a:extLst>
              <a:ext uri="{FF2B5EF4-FFF2-40B4-BE49-F238E27FC236}">
                <a16:creationId xmlns:a16="http://schemas.microsoft.com/office/drawing/2014/main" id="{5190AD53-26CC-7E20-4847-BFF6BCC5916B}"/>
              </a:ext>
            </a:extLst>
          </p:cNvPr>
          <p:cNvSpPr>
            <a:spLocks noGrp="1"/>
          </p:cNvSpPr>
          <p:nvPr>
            <p:ph idx="1"/>
          </p:nvPr>
        </p:nvSpPr>
        <p:spPr/>
        <p:txBody>
          <a:bodyPr/>
          <a:lstStyle/>
          <a:p>
            <a:pPr marL="0" indent="0">
              <a:buNone/>
            </a:pPr>
            <a:r>
              <a:rPr lang="en-US" dirty="0"/>
              <a:t>  </a:t>
            </a:r>
          </a:p>
        </p:txBody>
      </p:sp>
      <p:pic>
        <p:nvPicPr>
          <p:cNvPr id="6" name="Picture 5" descr="A screenshot of a phone number&#10;&#10;Description automatically generated">
            <a:extLst>
              <a:ext uri="{FF2B5EF4-FFF2-40B4-BE49-F238E27FC236}">
                <a16:creationId xmlns:a16="http://schemas.microsoft.com/office/drawing/2014/main" id="{3ECAB989-D8F8-1DB0-1CEE-967464200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8263" y="1557339"/>
            <a:ext cx="2762023" cy="4752000"/>
          </a:xfrm>
          <a:prstGeom prst="rect">
            <a:avLst/>
          </a:prstGeom>
          <a:effectLst>
            <a:glow rad="88900">
              <a:schemeClr val="accent1">
                <a:alpha val="40000"/>
              </a:schemeClr>
            </a:glow>
            <a:outerShdw blurRad="508000" dist="101600" dir="5400000" algn="tl" rotWithShape="0">
              <a:prstClr val="black">
                <a:alpha val="10000"/>
              </a:prstClr>
            </a:outerShdw>
          </a:effectLst>
        </p:spPr>
      </p:pic>
      <p:pic>
        <p:nvPicPr>
          <p:cNvPr id="8" name="Picture 7" descr="A screenshot of a phone&#10;&#10;Description automatically generated">
            <a:extLst>
              <a:ext uri="{FF2B5EF4-FFF2-40B4-BE49-F238E27FC236}">
                <a16:creationId xmlns:a16="http://schemas.microsoft.com/office/drawing/2014/main" id="{98A1A2E8-EFD7-8324-C200-B4BFBF23B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155" y="1412558"/>
            <a:ext cx="2857697" cy="4764405"/>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F6A3EC42-9E3C-5CA2-0855-CDC43F683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379" y="1412558"/>
            <a:ext cx="2762022" cy="4846052"/>
          </a:xfrm>
          <a:prstGeom prst="rect">
            <a:avLst/>
          </a:prstGeom>
        </p:spPr>
      </p:pic>
    </p:spTree>
    <p:extLst>
      <p:ext uri="{BB962C8B-B14F-4D97-AF65-F5344CB8AC3E}">
        <p14:creationId xmlns:p14="http://schemas.microsoft.com/office/powerpoint/2010/main" val="299572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2D3C-3719-553F-E76C-D5F2C8F8C820}"/>
              </a:ext>
            </a:extLst>
          </p:cNvPr>
          <p:cNvSpPr>
            <a:spLocks noGrp="1"/>
          </p:cNvSpPr>
          <p:nvPr>
            <p:ph type="title"/>
          </p:nvPr>
        </p:nvSpPr>
        <p:spPr>
          <a:xfrm>
            <a:off x="838200" y="365126"/>
            <a:ext cx="10515600" cy="1078664"/>
          </a:xfrm>
        </p:spPr>
        <p:txBody>
          <a:bodyPr/>
          <a:lstStyle/>
          <a:p>
            <a:r>
              <a:rPr lang="en-US" b="1" i="0" kern="1200" dirty="0">
                <a:latin typeface="Times New Roman" panose="02020603050405020304" pitchFamily="18" charset="0"/>
                <a:cs typeface="Times New Roman" panose="02020603050405020304" pitchFamily="18" charset="0"/>
              </a:rPr>
              <a:t>What has been accomplished?</a:t>
            </a:r>
            <a:endParaRPr lang="en-US" b="1" dirty="0"/>
          </a:p>
        </p:txBody>
      </p:sp>
      <p:sp>
        <p:nvSpPr>
          <p:cNvPr id="3" name="Content Placeholder 2">
            <a:extLst>
              <a:ext uri="{FF2B5EF4-FFF2-40B4-BE49-F238E27FC236}">
                <a16:creationId xmlns:a16="http://schemas.microsoft.com/office/drawing/2014/main" id="{67A3E7DE-592A-963F-5018-84AB3EC8CBC8}"/>
              </a:ext>
            </a:extLst>
          </p:cNvPr>
          <p:cNvSpPr>
            <a:spLocks noGrp="1"/>
          </p:cNvSpPr>
          <p:nvPr>
            <p:ph idx="1"/>
          </p:nvPr>
        </p:nvSpPr>
        <p:spPr>
          <a:xfrm>
            <a:off x="659731" y="1660359"/>
            <a:ext cx="10872537" cy="4612858"/>
          </a:xfrm>
        </p:spPr>
        <p:txBody>
          <a:bodyPr>
            <a:normAutofit/>
          </a:bodyPr>
          <a:lstStyle/>
          <a:p>
            <a:pPr marL="285750" algn="just">
              <a:buClr>
                <a:schemeClr val="tx1"/>
              </a:buClr>
            </a:pPr>
            <a:r>
              <a:rPr lang="en-US" sz="2600" dirty="0">
                <a:latin typeface="Times New Roman" panose="02020603050405020304" pitchFamily="18" charset="0"/>
                <a:cs typeface="Times New Roman" panose="02020603050405020304" pitchFamily="18" charset="0"/>
              </a:rPr>
              <a:t>With features such as username/password fields, error handling to privacy laws, an iOS login page for a Blood Bank app ensures secure access to critical health data. </a:t>
            </a:r>
          </a:p>
          <a:p>
            <a:pPr marL="285750" algn="just">
              <a:buClr>
                <a:schemeClr val="tx1"/>
              </a:buClr>
            </a:pPr>
            <a:r>
              <a:rPr lang="en-US" sz="2600" dirty="0">
                <a:latin typeface="Times New Roman" panose="02020603050405020304" pitchFamily="18" charset="0"/>
                <a:cs typeface="Times New Roman" panose="02020603050405020304" pitchFamily="18" charset="0"/>
              </a:rPr>
              <a:t>The registration screen of the Blood Bank iOS app makes it easier for new users to join by gathering crucial personal and contact information, providing secure access.</a:t>
            </a:r>
          </a:p>
          <a:p>
            <a:pPr marL="342900" algn="just">
              <a:buClr>
                <a:schemeClr val="tx1"/>
              </a:buClr>
            </a:pPr>
            <a:r>
              <a:rPr lang="en-US" sz="2600" i="0" dirty="0">
                <a:effectLst/>
                <a:latin typeface="Times New Roman" panose="02020603050405020304" pitchFamily="18" charset="0"/>
                <a:cs typeface="Times New Roman" panose="02020603050405020304" pitchFamily="18" charset="0"/>
              </a:rPr>
              <a:t>The</a:t>
            </a:r>
            <a:r>
              <a:rPr lang="en-US" sz="2600" dirty="0">
                <a:latin typeface="Times New Roman" panose="02020603050405020304" pitchFamily="18" charset="0"/>
                <a:cs typeface="Times New Roman" panose="02020603050405020304" pitchFamily="18" charset="0"/>
              </a:rPr>
              <a:t> front page of the Blood Bank iOS app prominently displays separate areas for Accepters and Donors, simplifying access to crucial blood donation services i.e., Scheduling appointments, profile management, communication preferences, etc.</a:t>
            </a:r>
          </a:p>
          <a:p>
            <a:pPr marL="342900" algn="just">
              <a:buClr>
                <a:srgbClr val="C00000"/>
              </a:buClr>
            </a:pPr>
            <a:endParaRPr lang="en-US" sz="2400" b="0" i="0" dirty="0">
              <a:effectLst/>
            </a:endParaRPr>
          </a:p>
          <a:p>
            <a:pPr marL="0" indent="0">
              <a:buNone/>
            </a:pPr>
            <a:endParaRPr lang="en-US" dirty="0"/>
          </a:p>
        </p:txBody>
      </p:sp>
    </p:spTree>
    <p:extLst>
      <p:ext uri="{BB962C8B-B14F-4D97-AF65-F5344CB8AC3E}">
        <p14:creationId xmlns:p14="http://schemas.microsoft.com/office/powerpoint/2010/main" val="69675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F608-EEB7-A8ED-F513-C7BAA274BFB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Spring 2024 Plan</a:t>
            </a:r>
          </a:p>
        </p:txBody>
      </p:sp>
      <p:sp>
        <p:nvSpPr>
          <p:cNvPr id="3" name="Content Placeholder 2">
            <a:extLst>
              <a:ext uri="{FF2B5EF4-FFF2-40B4-BE49-F238E27FC236}">
                <a16:creationId xmlns:a16="http://schemas.microsoft.com/office/drawing/2014/main" id="{C743AF35-B6A3-10FD-E3C8-FD7F858F22E3}"/>
              </a:ext>
            </a:extLst>
          </p:cNvPr>
          <p:cNvSpPr>
            <a:spLocks noGrp="1"/>
          </p:cNvSpPr>
          <p:nvPr>
            <p:ph idx="1"/>
          </p:nvPr>
        </p:nvSpPr>
        <p:spPr>
          <a:xfrm>
            <a:off x="838200" y="1690688"/>
            <a:ext cx="10515600" cy="4654717"/>
          </a:xfrm>
        </p:spPr>
        <p:txBody>
          <a:bodyPr/>
          <a:lstStyle/>
          <a:p>
            <a:pPr marL="342900" indent="-342900">
              <a:buClr>
                <a:schemeClr val="tx1"/>
              </a:buCl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Patient Profiles</a:t>
            </a:r>
          </a:p>
          <a:p>
            <a:pPr marL="0" indent="0">
              <a:buClr>
                <a:srgbClr val="C00000"/>
              </a:buClr>
              <a:buNone/>
            </a:pPr>
            <a:r>
              <a:rPr lang="en-US" sz="2800" dirty="0">
                <a:latin typeface="Times New Roman" panose="02020603050405020304" pitchFamily="18" charset="0"/>
                <a:cs typeface="Times New Roman" panose="02020603050405020304" pitchFamily="18" charset="0"/>
              </a:rPr>
              <a:t>Allow patients to create profiles, manage their history, and receive notifications for blood drives or urgent donation needs and live chats and notifications along with providing FAQs.</a:t>
            </a:r>
          </a:p>
          <a:p>
            <a:pPr marL="0" indent="0">
              <a:buClr>
                <a:srgbClr val="C00000"/>
              </a:buClr>
              <a:buNone/>
            </a:pPr>
            <a:endParaRPr lang="en-US" sz="2800" b="1" dirty="0">
              <a:latin typeface="Times New Roman" panose="02020603050405020304" pitchFamily="18" charset="0"/>
              <a:cs typeface="Times New Roman" panose="02020603050405020304" pitchFamily="18" charset="0"/>
            </a:endParaRPr>
          </a:p>
          <a:p>
            <a:pPr marL="342900" indent="-342900">
              <a:buClr>
                <a:schemeClr val="tx1"/>
              </a:buCl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Real-time updates</a:t>
            </a:r>
          </a:p>
          <a:p>
            <a:pPr marL="0" indent="0">
              <a:buClr>
                <a:srgbClr val="C00000"/>
              </a:buClr>
              <a:buNone/>
            </a:pPr>
            <a:r>
              <a:rPr lang="en-US" sz="2800" dirty="0">
                <a:latin typeface="Times New Roman" panose="02020603050405020304" pitchFamily="18" charset="0"/>
                <a:cs typeface="Times New Roman" panose="02020603050405020304" pitchFamily="18" charset="0"/>
              </a:rPr>
              <a:t>Implement a feature to provide real-time updates on blood availability, ensuring accurate and up-to-date information for users.</a:t>
            </a:r>
          </a:p>
          <a:p>
            <a:pPr marL="0" indent="0">
              <a:buNone/>
            </a:pPr>
            <a:endParaRPr lang="en-US" dirty="0"/>
          </a:p>
        </p:txBody>
      </p:sp>
    </p:spTree>
    <p:extLst>
      <p:ext uri="{BB962C8B-B14F-4D97-AF65-F5344CB8AC3E}">
        <p14:creationId xmlns:p14="http://schemas.microsoft.com/office/powerpoint/2010/main" val="174275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E8F6-ED04-4E4F-08DE-151AA609FEC9}"/>
              </a:ext>
            </a:extLst>
          </p:cNvPr>
          <p:cNvSpPr>
            <a:spLocks noGrp="1"/>
          </p:cNvSpPr>
          <p:nvPr>
            <p:ph type="title"/>
          </p:nvPr>
        </p:nvSpPr>
        <p:spPr>
          <a:xfrm>
            <a:off x="838200" y="365125"/>
            <a:ext cx="10515600" cy="1198979"/>
          </a:xfrm>
        </p:spPr>
        <p:txBody>
          <a:bodyPr/>
          <a:lstStyle/>
          <a:p>
            <a:r>
              <a:rPr lang="en-US" b="1" dirty="0">
                <a:latin typeface="Times New Roman" panose="02020603050405020304" pitchFamily="18" charset="0"/>
                <a:cs typeface="Times New Roman" panose="02020603050405020304" pitchFamily="18" charset="0"/>
              </a:rPr>
              <a:t>Project Outline</a:t>
            </a:r>
          </a:p>
        </p:txBody>
      </p:sp>
      <p:graphicFrame>
        <p:nvGraphicFramePr>
          <p:cNvPr id="6" name="Content Placeholder 2">
            <a:extLst>
              <a:ext uri="{FF2B5EF4-FFF2-40B4-BE49-F238E27FC236}">
                <a16:creationId xmlns:a16="http://schemas.microsoft.com/office/drawing/2014/main" id="{A31C4D93-B353-A16D-368D-C3FF4CE95E98}"/>
              </a:ext>
            </a:extLst>
          </p:cNvPr>
          <p:cNvGraphicFramePr>
            <a:graphicFrameLocks noGrp="1"/>
          </p:cNvGraphicFramePr>
          <p:nvPr>
            <p:ph idx="1"/>
            <p:extLst>
              <p:ext uri="{D42A27DB-BD31-4B8C-83A1-F6EECF244321}">
                <p14:modId xmlns:p14="http://schemas.microsoft.com/office/powerpoint/2010/main" val="1070428466"/>
              </p:ext>
            </p:extLst>
          </p:nvPr>
        </p:nvGraphicFramePr>
        <p:xfrm>
          <a:off x="838200" y="1564104"/>
          <a:ext cx="10515600" cy="5173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4053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E1CB59-9A91-1BF0-1828-0D5A26648FEE}"/>
              </a:ext>
            </a:extLst>
          </p:cNvPr>
          <p:cNvPicPr>
            <a:picLocks noChangeAspect="1"/>
          </p:cNvPicPr>
          <p:nvPr/>
        </p:nvPicPr>
        <p:blipFill rotWithShape="1">
          <a:blip r:embed="rId2">
            <a:alphaModFix amt="50000"/>
          </a:blip>
          <a:srcRect t="7769" r="-1" b="6331"/>
          <a:stretch/>
        </p:blipFill>
        <p:spPr>
          <a:xfrm>
            <a:off x="20" y="10"/>
            <a:ext cx="12188930" cy="6857990"/>
          </a:xfrm>
          <a:prstGeom prst="rect">
            <a:avLst/>
          </a:prstGeom>
        </p:spPr>
      </p:pic>
      <p:sp>
        <p:nvSpPr>
          <p:cNvPr id="2" name="Title 1">
            <a:extLst>
              <a:ext uri="{FF2B5EF4-FFF2-40B4-BE49-F238E27FC236}">
                <a16:creationId xmlns:a16="http://schemas.microsoft.com/office/drawing/2014/main" id="{5C730136-BB22-7D71-8CEC-171973B99B35}"/>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b="1" dirty="0">
                <a:solidFill>
                  <a:schemeClr val="bg1"/>
                </a:solidFill>
              </a:rPr>
              <a:t>THANK YOU</a:t>
            </a:r>
          </a:p>
        </p:txBody>
      </p:sp>
      <p:sp>
        <p:nvSpPr>
          <p:cNvPr id="1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09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41FB-4426-EC86-9E06-878007E26815}"/>
              </a:ext>
            </a:extLst>
          </p:cNvPr>
          <p:cNvSpPr>
            <a:spLocks noGrp="1"/>
          </p:cNvSpPr>
          <p:nvPr>
            <p:ph type="title"/>
          </p:nvPr>
        </p:nvSpPr>
        <p:spPr>
          <a:xfrm>
            <a:off x="838200" y="365126"/>
            <a:ext cx="10515600" cy="970380"/>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DB1A421-738D-BBB8-2E7E-615EEE990BAE}"/>
              </a:ext>
            </a:extLst>
          </p:cNvPr>
          <p:cNvSpPr>
            <a:spLocks noGrp="1"/>
          </p:cNvSpPr>
          <p:nvPr>
            <p:ph idx="1"/>
          </p:nvPr>
        </p:nvSpPr>
        <p:spPr>
          <a:xfrm>
            <a:off x="565484" y="1335506"/>
            <a:ext cx="7603958" cy="5245768"/>
          </a:xfrm>
        </p:spPr>
        <p:txBody>
          <a:bodyPr>
            <a:normAutofit fontScale="85000" lnSpcReduction="20000"/>
          </a:bodyPr>
          <a:lstStyle/>
          <a:p>
            <a:pPr marL="0" marR="0" algn="just">
              <a:lnSpc>
                <a:spcPct val="107000"/>
              </a:lnSpc>
              <a:spcBef>
                <a:spcPts val="0"/>
              </a:spcBef>
              <a:spcAft>
                <a:spcPts val="800"/>
              </a:spcAft>
            </a:pPr>
            <a:r>
              <a:rPr lang="en-US" sz="2800" kern="1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In the evolving landscape of healthcare technology, the Blood Donation Management System stands as a pivotal solution, addressing the critical need for efficient coordination among donors, patients, and blood banks. </a:t>
            </a:r>
          </a:p>
          <a:p>
            <a:pPr marL="0" marR="0" algn="just">
              <a:lnSpc>
                <a:spcPct val="107000"/>
              </a:lnSpc>
              <a:spcBef>
                <a:spcPts val="0"/>
              </a:spcBef>
              <a:spcAft>
                <a:spcPts val="800"/>
              </a:spcAft>
            </a:pPr>
            <a:r>
              <a:rPr lang="en-US" sz="2800" kern="1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Recognizing the significance of timely and well-managed blood donations, this system aims to streamline the donation process, enhance user experiences, and contribute to the overall effectiveness of blood transfusion services.</a:t>
            </a:r>
          </a:p>
          <a:p>
            <a:pPr marL="0" marR="0" algn="just">
              <a:lnSpc>
                <a:spcPct val="107000"/>
              </a:lnSpc>
              <a:spcBef>
                <a:spcPts val="0"/>
              </a:spcBef>
              <a:spcAft>
                <a:spcPts val="800"/>
              </a:spcAft>
            </a:pPr>
            <a:r>
              <a:rPr lang="en-US" sz="2800" kern="1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By leveraging modern technologies and frameworks, the platform ensures secure and user-friendly authentication for donors and patients, detailed profile management, and real-time communication channels. Administered by robust administrative features, including oversight of donation relationships and customer support, the system embodies a comprehensive approach to blood donation management. </a:t>
            </a:r>
            <a:endParaRPr lang="en-US" sz="2800" dirty="0">
              <a:solidFill>
                <a:schemeClr val="tx1">
                  <a:alpha val="8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8E71FB-3E61-08F3-5A93-7F00D9BC7369}"/>
              </a:ext>
            </a:extLst>
          </p:cNvPr>
          <p:cNvPicPr>
            <a:picLocks noChangeAspect="1"/>
          </p:cNvPicPr>
          <p:nvPr/>
        </p:nvPicPr>
        <p:blipFill rotWithShape="1">
          <a:blip r:embed="rId2"/>
          <a:srcRect l="3795" r="-3" b="-3"/>
          <a:stretch/>
        </p:blipFill>
        <p:spPr>
          <a:xfrm>
            <a:off x="8340345" y="1968803"/>
            <a:ext cx="3548404" cy="3688372"/>
          </a:xfrm>
          <a:prstGeom prst="rect">
            <a:avLst/>
          </a:prstGeom>
        </p:spPr>
      </p:pic>
    </p:spTree>
    <p:extLst>
      <p:ext uri="{BB962C8B-B14F-4D97-AF65-F5344CB8AC3E}">
        <p14:creationId xmlns:p14="http://schemas.microsoft.com/office/powerpoint/2010/main" val="245076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34C6-2A9C-5293-ED3B-F42E1F2F80C3}"/>
              </a:ext>
            </a:extLst>
          </p:cNvPr>
          <p:cNvSpPr>
            <a:spLocks noGrp="1"/>
          </p:cNvSpPr>
          <p:nvPr>
            <p:ph type="title"/>
          </p:nvPr>
        </p:nvSpPr>
        <p:spPr>
          <a:xfrm>
            <a:off x="838200" y="365125"/>
            <a:ext cx="10515600" cy="1018507"/>
          </a:xfrm>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2340334-E994-C3D8-18D5-2936493865B8}"/>
              </a:ext>
            </a:extLst>
          </p:cNvPr>
          <p:cNvSpPr>
            <a:spLocks noGrp="1"/>
          </p:cNvSpPr>
          <p:nvPr>
            <p:ph idx="1"/>
          </p:nvPr>
        </p:nvSpPr>
        <p:spPr>
          <a:xfrm>
            <a:off x="693822" y="1383632"/>
            <a:ext cx="10515600" cy="4793331"/>
          </a:xfrm>
        </p:spPr>
        <p:txBody>
          <a:bodyPr>
            <a:normAutofit fontScale="92500"/>
          </a:bodyPr>
          <a:lstStyle/>
          <a:p>
            <a:pPr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Old-fashioned System: </a:t>
            </a:r>
            <a:r>
              <a:rPr lang="en-US" sz="2800" dirty="0">
                <a:latin typeface="Times New Roman" panose="02020603050405020304" pitchFamily="18" charset="0"/>
                <a:cs typeface="Times New Roman" panose="02020603050405020304" pitchFamily="18" charset="0"/>
              </a:rPr>
              <a:t>The local blood bank relies on manual methods and paperwork, making it tough to connect donors with patients efficiently.</a:t>
            </a:r>
          </a:p>
          <a:p>
            <a:pPr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Scattered Information: </a:t>
            </a:r>
            <a:r>
              <a:rPr lang="en-US" sz="2800" dirty="0">
                <a:latin typeface="Times New Roman" panose="02020603050405020304" pitchFamily="18" charset="0"/>
                <a:cs typeface="Times New Roman" panose="02020603050405020304" pitchFamily="18" charset="0"/>
              </a:rPr>
              <a:t>Donor details are all over paper files, making it hard for staff to quickly find important information like availability, blood types, and health history.</a:t>
            </a:r>
          </a:p>
          <a:p>
            <a:pPr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Inventory Challenges: </a:t>
            </a:r>
            <a:r>
              <a:rPr lang="en-US" sz="2800" dirty="0">
                <a:latin typeface="Times New Roman" panose="02020603050405020304" pitchFamily="18" charset="0"/>
                <a:cs typeface="Times New Roman" panose="02020603050405020304" pitchFamily="18" charset="0"/>
              </a:rPr>
              <a:t>Counting blood units manually and using paper logs makes tracking supply and identifying shortages or expired units on time difficult.</a:t>
            </a:r>
          </a:p>
          <a:p>
            <a:pPr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Need for Digital Upgrade: </a:t>
            </a:r>
            <a:r>
              <a:rPr lang="en-US" sz="2800" dirty="0">
                <a:latin typeface="Times New Roman" panose="02020603050405020304" pitchFamily="18" charset="0"/>
                <a:cs typeface="Times New Roman" panose="02020603050405020304" pitchFamily="18" charset="0"/>
              </a:rPr>
              <a:t>The blood bank needs a simple mobile app to work better. This would help manage inventory, track requests, coordinate with donors, and analyze data. However, the cost and training should be considered.</a:t>
            </a:r>
          </a:p>
        </p:txBody>
      </p:sp>
    </p:spTree>
    <p:extLst>
      <p:ext uri="{BB962C8B-B14F-4D97-AF65-F5344CB8AC3E}">
        <p14:creationId xmlns:p14="http://schemas.microsoft.com/office/powerpoint/2010/main" val="167056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F83D-F360-C12D-0972-75D8A490D6A1}"/>
              </a:ext>
            </a:extLst>
          </p:cNvPr>
          <p:cNvSpPr>
            <a:spLocks noGrp="1"/>
          </p:cNvSpPr>
          <p:nvPr>
            <p:ph type="title"/>
          </p:nvPr>
        </p:nvSpPr>
        <p:spPr>
          <a:xfrm>
            <a:off x="838200" y="365126"/>
            <a:ext cx="10515600" cy="922253"/>
          </a:xfrm>
        </p:spPr>
        <p:txBody>
          <a:bodyPr/>
          <a:lstStyle/>
          <a:p>
            <a:r>
              <a:rPr lang="en-US" b="1" dirty="0">
                <a:latin typeface="Times New Roman" panose="02020603050405020304" pitchFamily="18" charset="0"/>
                <a:cs typeface="Times New Roman" panose="02020603050405020304" pitchFamily="18" charset="0"/>
              </a:rPr>
              <a:t>Use Cases</a:t>
            </a:r>
          </a:p>
        </p:txBody>
      </p:sp>
      <p:sp>
        <p:nvSpPr>
          <p:cNvPr id="3" name="Content Placeholder 2">
            <a:extLst>
              <a:ext uri="{FF2B5EF4-FFF2-40B4-BE49-F238E27FC236}">
                <a16:creationId xmlns:a16="http://schemas.microsoft.com/office/drawing/2014/main" id="{324F3F0E-DCA4-A158-E15D-E74C3F066F12}"/>
              </a:ext>
            </a:extLst>
          </p:cNvPr>
          <p:cNvSpPr>
            <a:spLocks noGrp="1"/>
          </p:cNvSpPr>
          <p:nvPr>
            <p:ph idx="1"/>
          </p:nvPr>
        </p:nvSpPr>
        <p:spPr>
          <a:xfrm>
            <a:off x="501316" y="1287379"/>
            <a:ext cx="7499684" cy="5113421"/>
          </a:xfrm>
        </p:spPr>
        <p:txBody>
          <a:bodyPr>
            <a:normAutofit/>
          </a:bodyPr>
          <a:lstStyle/>
          <a:p>
            <a:pPr marL="0" indent="0" algn="just">
              <a:buNone/>
            </a:pPr>
            <a:r>
              <a:rPr lang="en-US" b="1" i="0" dirty="0">
                <a:effectLst/>
                <a:latin typeface="Times New Roman" panose="02020603050405020304" pitchFamily="18" charset="0"/>
                <a:cs typeface="Times New Roman" panose="02020603050405020304" pitchFamily="18" charset="0"/>
              </a:rPr>
              <a:t>1. Donor Registration:</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Donor signs up by entering name, contact, and blood type.</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System checks details, creates a new account and tells the donor.</a:t>
            </a:r>
          </a:p>
          <a:p>
            <a:pPr marL="0" indent="0" algn="just">
              <a:buNone/>
            </a:pPr>
            <a:r>
              <a:rPr lang="en-US" b="1" i="0" dirty="0">
                <a:effectLst/>
                <a:latin typeface="Times New Roman" panose="02020603050405020304" pitchFamily="18" charset="0"/>
                <a:cs typeface="Times New Roman" panose="02020603050405020304" pitchFamily="18" charset="0"/>
              </a:rPr>
              <a:t>2. Find Patients:</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Donor looks for patients by location and blood type.</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System shows related patient requests.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Donor picks a request to learn more.</a:t>
            </a:r>
          </a:p>
          <a:p>
            <a:pPr marL="0" indent="0" algn="just">
              <a:buNone/>
            </a:pPr>
            <a:r>
              <a:rPr lang="en-US" b="1" i="0" dirty="0">
                <a:effectLst/>
                <a:latin typeface="Times New Roman" panose="02020603050405020304" pitchFamily="18" charset="0"/>
                <a:cs typeface="Times New Roman" panose="02020603050405020304" pitchFamily="18" charset="0"/>
              </a:rPr>
              <a:t>3. Manage Donor Profile:</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Donor logs in, and edits contact and health info.</a:t>
            </a:r>
          </a:p>
        </p:txBody>
      </p:sp>
      <p:pic>
        <p:nvPicPr>
          <p:cNvPr id="4" name="Picture 3">
            <a:extLst>
              <a:ext uri="{FF2B5EF4-FFF2-40B4-BE49-F238E27FC236}">
                <a16:creationId xmlns:a16="http://schemas.microsoft.com/office/drawing/2014/main" id="{47ECE9AC-9C8B-952C-30DF-70D75B7C7A89}"/>
              </a:ext>
            </a:extLst>
          </p:cNvPr>
          <p:cNvPicPr>
            <a:picLocks noChangeAspect="1"/>
          </p:cNvPicPr>
          <p:nvPr/>
        </p:nvPicPr>
        <p:blipFill>
          <a:blip r:embed="rId2"/>
          <a:stretch>
            <a:fillRect/>
          </a:stretch>
        </p:blipFill>
        <p:spPr>
          <a:xfrm>
            <a:off x="8468399" y="842211"/>
            <a:ext cx="3222285" cy="5402177"/>
          </a:xfrm>
          <a:prstGeom prst="rect">
            <a:avLst/>
          </a:prstGeom>
          <a:effectLst>
            <a:glow rad="88900">
              <a:schemeClr val="accent1">
                <a:alpha val="40000"/>
              </a:schemeClr>
            </a:glow>
          </a:effectLst>
        </p:spPr>
      </p:pic>
    </p:spTree>
    <p:extLst>
      <p:ext uri="{BB962C8B-B14F-4D97-AF65-F5344CB8AC3E}">
        <p14:creationId xmlns:p14="http://schemas.microsoft.com/office/powerpoint/2010/main" val="217407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5B79DFB-C83F-C511-D6CB-8649938F3D16}"/>
              </a:ext>
            </a:extLst>
          </p:cNvPr>
          <p:cNvSpPr>
            <a:spLocks noGrp="1"/>
          </p:cNvSpPr>
          <p:nvPr>
            <p:ph idx="1"/>
          </p:nvPr>
        </p:nvSpPr>
        <p:spPr>
          <a:xfrm>
            <a:off x="625642" y="950495"/>
            <a:ext cx="7035246" cy="5120391"/>
          </a:xfrm>
        </p:spPr>
        <p:txBody>
          <a:bodyPr anchor="t">
            <a:normAutofit/>
          </a:bodyPr>
          <a:lstStyle/>
          <a:p>
            <a:pPr marL="0" indent="0">
              <a:buNone/>
            </a:pPr>
            <a:r>
              <a:rPr lang="en-US" sz="3000" b="1" i="0" dirty="0">
                <a:effectLst/>
                <a:latin typeface="Times New Roman" panose="02020603050405020304" pitchFamily="18" charset="0"/>
                <a:cs typeface="Times New Roman" panose="02020603050405020304" pitchFamily="18" charset="0"/>
              </a:rPr>
              <a:t>4. Patient Registration:</a:t>
            </a:r>
            <a:endParaRPr lang="en-US" sz="3000" b="0" i="0"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600" b="0" i="0" dirty="0">
                <a:effectLst/>
                <a:latin typeface="Times New Roman" panose="02020603050405020304" pitchFamily="18" charset="0"/>
                <a:cs typeface="Times New Roman" panose="02020603050405020304" pitchFamily="18" charset="0"/>
              </a:rPr>
              <a:t>Patient signs up, giving name, contact, and blood type.</a:t>
            </a:r>
          </a:p>
          <a:p>
            <a:pPr marL="742950" lvl="1" indent="-285750">
              <a:buFont typeface="+mj-lt"/>
              <a:buAutoNum type="arabicPeriod"/>
            </a:pPr>
            <a:r>
              <a:rPr lang="en-US" sz="2600" b="0" i="0" dirty="0">
                <a:effectLst/>
                <a:latin typeface="Times New Roman" panose="02020603050405020304" pitchFamily="18" charset="0"/>
                <a:cs typeface="Times New Roman" panose="02020603050405020304" pitchFamily="18" charset="0"/>
              </a:rPr>
              <a:t>System checks, creates a new account and confirms.</a:t>
            </a:r>
          </a:p>
          <a:p>
            <a:pPr marL="0" indent="0">
              <a:buNone/>
            </a:pPr>
            <a:r>
              <a:rPr lang="en-US" sz="3000" b="1" i="0" dirty="0">
                <a:effectLst/>
                <a:latin typeface="Times New Roman" panose="02020603050405020304" pitchFamily="18" charset="0"/>
                <a:cs typeface="Times New Roman" panose="02020603050405020304" pitchFamily="18" charset="0"/>
              </a:rPr>
              <a:t>5. Request Blood:</a:t>
            </a:r>
            <a:endParaRPr lang="en-US" sz="3000" b="0" i="0"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600" b="0" i="0" dirty="0">
                <a:effectLst/>
                <a:latin typeface="Times New Roman" panose="02020603050405020304" pitchFamily="18" charset="0"/>
                <a:cs typeface="Times New Roman" panose="02020603050405020304" pitchFamily="18" charset="0"/>
              </a:rPr>
              <a:t>Patient logs in and specifies blood needs.</a:t>
            </a:r>
          </a:p>
          <a:p>
            <a:pPr marL="742950" lvl="1" indent="-285750">
              <a:buFont typeface="+mj-lt"/>
              <a:buAutoNum type="arabicPeriod"/>
            </a:pPr>
            <a:r>
              <a:rPr lang="en-US" sz="2600" b="0" i="0" dirty="0">
                <a:effectLst/>
                <a:latin typeface="Times New Roman" panose="02020603050405020304" pitchFamily="18" charset="0"/>
                <a:cs typeface="Times New Roman" panose="02020603050405020304" pitchFamily="18" charset="0"/>
              </a:rPr>
              <a:t>System validates and notifies matching donors.</a:t>
            </a:r>
          </a:p>
          <a:p>
            <a:pPr marL="0" indent="0">
              <a:buNone/>
            </a:pPr>
            <a:r>
              <a:rPr lang="en-US" sz="3000" b="1" i="0" dirty="0">
                <a:effectLst/>
                <a:latin typeface="Times New Roman" panose="02020603050405020304" pitchFamily="18" charset="0"/>
                <a:cs typeface="Times New Roman" panose="02020603050405020304" pitchFamily="18" charset="0"/>
              </a:rPr>
              <a:t>6. Manage Patient Profile:</a:t>
            </a:r>
            <a:endParaRPr lang="en-US" sz="3000" b="0" i="0"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600" b="0" i="0" dirty="0">
                <a:effectLst/>
                <a:latin typeface="Times New Roman" panose="02020603050405020304" pitchFamily="18" charset="0"/>
                <a:cs typeface="Times New Roman" panose="02020603050405020304" pitchFamily="18" charset="0"/>
              </a:rPr>
              <a:t>Patient logs in, and updates contact and health info.</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3E0FFD5-20B0-1AAF-4A59-EFEC5FD618C0}"/>
              </a:ext>
            </a:extLst>
          </p:cNvPr>
          <p:cNvPicPr>
            <a:picLocks noChangeAspect="1"/>
          </p:cNvPicPr>
          <p:nvPr/>
        </p:nvPicPr>
        <p:blipFill>
          <a:blip r:embed="rId2"/>
          <a:stretch>
            <a:fillRect/>
          </a:stretch>
        </p:blipFill>
        <p:spPr>
          <a:xfrm>
            <a:off x="8211635" y="704099"/>
            <a:ext cx="3086018" cy="5449802"/>
          </a:xfrm>
          <a:prstGeom prst="rect">
            <a:avLst/>
          </a:prstGeom>
          <a:effectLst>
            <a:glow rad="88900">
              <a:schemeClr val="accent1">
                <a:alpha val="44000"/>
              </a:schemeClr>
            </a:glow>
          </a:effectLst>
        </p:spPr>
      </p:pic>
    </p:spTree>
    <p:extLst>
      <p:ext uri="{BB962C8B-B14F-4D97-AF65-F5344CB8AC3E}">
        <p14:creationId xmlns:p14="http://schemas.microsoft.com/office/powerpoint/2010/main" val="177214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562B0-D97E-5914-507F-595018E2670E}"/>
              </a:ext>
            </a:extLst>
          </p:cNvPr>
          <p:cNvSpPr>
            <a:spLocks noGrp="1"/>
          </p:cNvSpPr>
          <p:nvPr>
            <p:ph idx="1"/>
          </p:nvPr>
        </p:nvSpPr>
        <p:spPr>
          <a:xfrm>
            <a:off x="826169" y="883295"/>
            <a:ext cx="6741694" cy="5630553"/>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7. Admin Handles Donors: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Admin logs in, and searches for donors.</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Views and updates donor details.</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System saves updates.</a:t>
            </a:r>
          </a:p>
          <a:p>
            <a:pPr marL="0" indent="0" algn="l">
              <a:buNone/>
            </a:pPr>
            <a:r>
              <a:rPr lang="en-US" b="1" i="0" dirty="0">
                <a:effectLst/>
                <a:latin typeface="Times New Roman" panose="02020603050405020304" pitchFamily="18" charset="0"/>
                <a:cs typeface="Times New Roman" panose="02020603050405020304" pitchFamily="18" charset="0"/>
              </a:rPr>
              <a:t>8. Admin Handles Patients: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Admin logs in, and searches for patients.</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Views and updates patient details.</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System saves updates.</a:t>
            </a:r>
          </a:p>
          <a:p>
            <a:pPr marL="0" indent="0" algn="l">
              <a:buNone/>
            </a:pPr>
            <a:r>
              <a:rPr lang="en-US" b="1" i="0" dirty="0">
                <a:effectLst/>
                <a:latin typeface="Times New Roman" panose="02020603050405020304" pitchFamily="18" charset="0"/>
                <a:cs typeface="Times New Roman" panose="02020603050405020304" pitchFamily="18" charset="0"/>
              </a:rPr>
              <a:t>9. Admin Manages Blood Supply:</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Admin logs in, and checks blood levels.</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Updates inventory with new donations.</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System saves changes.</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25FCCD-F831-8AFD-58B0-42E5DD7028DA}"/>
              </a:ext>
            </a:extLst>
          </p:cNvPr>
          <p:cNvPicPr>
            <a:picLocks noChangeAspect="1"/>
          </p:cNvPicPr>
          <p:nvPr/>
        </p:nvPicPr>
        <p:blipFill>
          <a:blip r:embed="rId2"/>
          <a:stretch>
            <a:fillRect/>
          </a:stretch>
        </p:blipFill>
        <p:spPr>
          <a:xfrm>
            <a:off x="8363530" y="883295"/>
            <a:ext cx="2837870" cy="4983783"/>
          </a:xfrm>
          <a:prstGeom prst="rect">
            <a:avLst/>
          </a:prstGeom>
          <a:ln>
            <a:solidFill>
              <a:schemeClr val="tx1"/>
            </a:solidFill>
          </a:ln>
          <a:effectLst>
            <a:glow rad="88900">
              <a:schemeClr val="accent1">
                <a:alpha val="40000"/>
              </a:schemeClr>
            </a:glow>
          </a:effectLst>
        </p:spPr>
      </p:pic>
    </p:spTree>
    <p:extLst>
      <p:ext uri="{BB962C8B-B14F-4D97-AF65-F5344CB8AC3E}">
        <p14:creationId xmlns:p14="http://schemas.microsoft.com/office/powerpoint/2010/main" val="27233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1424-3F3E-A06E-FC84-7E70BCEACD44}"/>
              </a:ext>
            </a:extLst>
          </p:cNvPr>
          <p:cNvSpPr>
            <a:spLocks noGrp="1"/>
          </p:cNvSpPr>
          <p:nvPr>
            <p:ph type="title"/>
          </p:nvPr>
        </p:nvSpPr>
        <p:spPr/>
        <p:txBody>
          <a:bodyPr/>
          <a:lstStyle/>
          <a:p>
            <a:r>
              <a:rPr lang="en-US" sz="4400" b="1" i="0" dirty="0">
                <a:latin typeface="Times New Roman" panose="02020603050405020304" pitchFamily="18" charset="0"/>
                <a:cs typeface="Times New Roman" panose="02020603050405020304" pitchFamily="18" charset="0"/>
              </a:rPr>
              <a:t>Functional Requirements</a:t>
            </a:r>
            <a:endParaRPr lang="en-US" b="1" dirty="0"/>
          </a:p>
        </p:txBody>
      </p:sp>
      <p:sp>
        <p:nvSpPr>
          <p:cNvPr id="3" name="Content Placeholder 2">
            <a:extLst>
              <a:ext uri="{FF2B5EF4-FFF2-40B4-BE49-F238E27FC236}">
                <a16:creationId xmlns:a16="http://schemas.microsoft.com/office/drawing/2014/main" id="{3494BB25-3C8A-4140-180E-5FBCFE0E3FF8}"/>
              </a:ext>
            </a:extLst>
          </p:cNvPr>
          <p:cNvSpPr>
            <a:spLocks noGrp="1"/>
          </p:cNvSpPr>
          <p:nvPr>
            <p:ph idx="1"/>
          </p:nvPr>
        </p:nvSpPr>
        <p:spPr>
          <a:xfrm>
            <a:off x="838200" y="1825625"/>
            <a:ext cx="6681537" cy="4351338"/>
          </a:xfrm>
        </p:spPr>
        <p:txBody>
          <a:bodyPr>
            <a:normAutofit fontScale="92500" lnSpcReduction="20000"/>
          </a:bodyPr>
          <a:lstStyle/>
          <a:p>
            <a:pPr>
              <a:buFont typeface="Wingdings" panose="05000000000000000000" pitchFamily="2" charset="2"/>
              <a:buChar char="Ø"/>
            </a:pPr>
            <a:r>
              <a:rPr lang="en-US" sz="3300" b="1" i="0" dirty="0">
                <a:effectLst/>
                <a:latin typeface="Times New Roman" panose="02020603050405020304" pitchFamily="18" charset="0"/>
                <a:cs typeface="Times New Roman" panose="02020603050405020304" pitchFamily="18" charset="0"/>
              </a:rPr>
              <a:t> Essential Features:</a:t>
            </a:r>
          </a:p>
          <a:p>
            <a:pPr>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Users and admins must easily sign up.</a:t>
            </a:r>
          </a:p>
          <a:p>
            <a:pPr>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Donors and patients need to manage their profiles.</a:t>
            </a:r>
          </a:p>
          <a:p>
            <a:pPr>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Secure logins are a must for everyone.</a:t>
            </a:r>
          </a:p>
          <a:p>
            <a:endParaRPr lang="en-US" sz="3300" b="1"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300" b="1" i="0" dirty="0">
                <a:effectLst/>
                <a:latin typeface="Times New Roman" panose="02020603050405020304" pitchFamily="18" charset="0"/>
                <a:cs typeface="Times New Roman" panose="02020603050405020304" pitchFamily="18" charset="0"/>
              </a:rPr>
              <a:t> Key Functions:</a:t>
            </a:r>
            <a:endParaRPr lang="en-US" sz="33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Keep a secure list of authorized blood donors and control the blood supply.</a:t>
            </a:r>
          </a:p>
          <a:p>
            <a:pPr>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Let authorized staff handle and update donor info.</a:t>
            </a:r>
          </a:p>
          <a:p>
            <a:pPr marL="0" indent="0">
              <a:buNone/>
            </a:pPr>
            <a:endParaRPr lang="en-US" dirty="0"/>
          </a:p>
        </p:txBody>
      </p:sp>
      <p:pic>
        <p:nvPicPr>
          <p:cNvPr id="4" name="Picture 3">
            <a:extLst>
              <a:ext uri="{FF2B5EF4-FFF2-40B4-BE49-F238E27FC236}">
                <a16:creationId xmlns:a16="http://schemas.microsoft.com/office/drawing/2014/main" id="{31C81F5A-6E47-D218-7344-5DA49A6D2095}"/>
              </a:ext>
            </a:extLst>
          </p:cNvPr>
          <p:cNvPicPr>
            <a:picLocks noChangeAspect="1"/>
          </p:cNvPicPr>
          <p:nvPr/>
        </p:nvPicPr>
        <p:blipFill>
          <a:blip r:embed="rId2"/>
          <a:stretch>
            <a:fillRect/>
          </a:stretch>
        </p:blipFill>
        <p:spPr>
          <a:xfrm>
            <a:off x="7710905" y="1933014"/>
            <a:ext cx="3896662" cy="2991972"/>
          </a:xfrm>
          <a:prstGeom prst="rect">
            <a:avLst/>
          </a:prstGeom>
        </p:spPr>
      </p:pic>
    </p:spTree>
    <p:extLst>
      <p:ext uri="{BB962C8B-B14F-4D97-AF65-F5344CB8AC3E}">
        <p14:creationId xmlns:p14="http://schemas.microsoft.com/office/powerpoint/2010/main" val="3808379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9DAE9-7D08-B463-9785-1AF44557EFDF}"/>
              </a:ext>
            </a:extLst>
          </p:cNvPr>
          <p:cNvSpPr>
            <a:spLocks noGrp="1"/>
          </p:cNvSpPr>
          <p:nvPr>
            <p:ph idx="1"/>
          </p:nvPr>
        </p:nvSpPr>
        <p:spPr>
          <a:xfrm>
            <a:off x="624536" y="701842"/>
            <a:ext cx="10745305" cy="5855369"/>
          </a:xfrm>
        </p:spPr>
        <p:txBody>
          <a:bodyPr anchor="t">
            <a:normAutofit/>
          </a:bodyPr>
          <a:lstStyle/>
          <a:p>
            <a:pPr algn="just">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 Desirable Features: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Make it easy for donors with a simple interface.</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Allow donors to schedule blood donation appointments.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Enable chatting between those giving and receiving blood.</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Let users share feedback and rate their donation experiences.</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 Optional Features: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Explore features like tracking where donated blood goes.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Consider linking with social media for donation updates.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Think about a scheduler for blood donations and wearable device integration.</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possible, create a loyalty program to encourage more donations.</a:t>
            </a:r>
          </a:p>
          <a:p>
            <a:pPr marL="0" indent="0">
              <a:buNone/>
            </a:pP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98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2748</TotalTime>
  <Words>1447</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Blood Bank System </vt:lpstr>
      <vt:lpstr>Project Outline</vt:lpstr>
      <vt:lpstr>Introduction</vt:lpstr>
      <vt:lpstr>Problem Statement</vt:lpstr>
      <vt:lpstr>Use Cases</vt:lpstr>
      <vt:lpstr>PowerPoint Presentation</vt:lpstr>
      <vt:lpstr>PowerPoint Presentation</vt:lpstr>
      <vt:lpstr>Functional Requirements</vt:lpstr>
      <vt:lpstr>PowerPoint Presentation</vt:lpstr>
      <vt:lpstr>Non-Functional Requirements</vt:lpstr>
      <vt:lpstr>Architecture Diagram</vt:lpstr>
      <vt:lpstr>Architecture Plan</vt:lpstr>
      <vt:lpstr>Data Management Plan</vt:lpstr>
      <vt:lpstr>GUI</vt:lpstr>
      <vt:lpstr>GUI – Admin, Registration and Login Pages</vt:lpstr>
      <vt:lpstr>GUI - Donor home page, Services and Schedule button that uses our location</vt:lpstr>
      <vt:lpstr>GUI – Donor Profile Management &amp; Communication Services</vt:lpstr>
      <vt:lpstr>What has been accomplished?</vt:lpstr>
      <vt:lpstr>Spring 2024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System</dc:title>
  <dc:creator>Konanki,Naga Lakshmi</dc:creator>
  <cp:lastModifiedBy>Jale,Greeshma</cp:lastModifiedBy>
  <cp:revision>18</cp:revision>
  <dcterms:created xsi:type="dcterms:W3CDTF">2023-11-26T22:03:28Z</dcterms:created>
  <dcterms:modified xsi:type="dcterms:W3CDTF">2023-12-01T14:51:25Z</dcterms:modified>
</cp:coreProperties>
</file>