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73699"/>
  </p:normalViewPr>
  <p:slideViewPr>
    <p:cSldViewPr snapToGrid="0">
      <p:cViewPr varScale="1">
        <p:scale>
          <a:sx n="92" d="100"/>
          <a:sy n="92" d="100"/>
        </p:scale>
        <p:origin x="20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55632-8108-2940-AD93-0630B97DC4DE}" type="datetimeFigureOut">
              <a:rPr lang="en-US" smtClean="0"/>
              <a:t>9/21/24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79295-D6AF-E145-AD5F-0DAC60363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04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“Hello, everyone. Today, I'll be talking about why a Business Requirements Document, or BRD, is crucial for successful projects and how it should be used. Let's get started.”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79295-D6AF-E145-AD5F-0DAC60363F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96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“While a BRD is helpful, it’s not without challenges.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Requirements can be unclear.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The project scope may change.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Some documents can be overly detailed, which can cause confusion.</a:t>
            </a:r>
            <a:br>
              <a:rPr lang="en-AU" dirty="0"/>
            </a:br>
            <a:r>
              <a:rPr lang="en-AU" dirty="0"/>
              <a:t>These are challenges to be mindful of.”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79295-D6AF-E145-AD5F-0DAC60363F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81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“In conclusion, a BRD is a vital tool for managing scope, cost, and time in any project. It keeps everyone aligned and ensures the project’s success. Thank you.”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79295-D6AF-E145-AD5F-0DAC60363F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1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“A BRD is a formal document that outlines the project’s business solution. It serves as a guide for the team and aligns stakeholders, developers, and clients around a common goal. Without it, a project can easily lose focus.”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79295-D6AF-E145-AD5F-0DAC60363F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99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AU" dirty="0"/>
              <a:t>A BRD is important for four key reasons:</a:t>
            </a:r>
          </a:p>
          <a:p>
            <a:pPr>
              <a:buFont typeface="+mj-lt"/>
              <a:buAutoNum type="arabicPeriod"/>
            </a:pPr>
            <a:r>
              <a:rPr lang="en-AU" dirty="0"/>
              <a:t>It brings </a:t>
            </a:r>
            <a:r>
              <a:rPr lang="en-AU" b="1" dirty="0"/>
              <a:t>clarity</a:t>
            </a:r>
            <a:r>
              <a:rPr lang="en-AU" dirty="0"/>
              <a:t> to the project goals and deliverables.</a:t>
            </a:r>
          </a:p>
          <a:p>
            <a:pPr>
              <a:buFont typeface="+mj-lt"/>
              <a:buAutoNum type="arabicPeriod"/>
            </a:pPr>
            <a:r>
              <a:rPr lang="en-AU" dirty="0"/>
              <a:t>It ensures </a:t>
            </a:r>
            <a:r>
              <a:rPr lang="en-AU" b="1" dirty="0"/>
              <a:t>alignment</a:t>
            </a:r>
            <a:r>
              <a:rPr lang="en-AU" dirty="0"/>
              <a:t> between all stakeholders.</a:t>
            </a:r>
          </a:p>
          <a:p>
            <a:pPr>
              <a:buFont typeface="+mj-lt"/>
              <a:buAutoNum type="arabicPeriod"/>
            </a:pPr>
            <a:r>
              <a:rPr lang="en-AU" dirty="0"/>
              <a:t>It assigns </a:t>
            </a:r>
            <a:r>
              <a:rPr lang="en-AU" b="1" dirty="0"/>
              <a:t>accountability</a:t>
            </a:r>
            <a:r>
              <a:rPr lang="en-AU" dirty="0"/>
              <a:t> for each task.</a:t>
            </a:r>
          </a:p>
          <a:p>
            <a:pPr>
              <a:buFont typeface="+mj-lt"/>
              <a:buAutoNum type="arabicPeriod"/>
            </a:pPr>
            <a:r>
              <a:rPr lang="en-AU" dirty="0"/>
              <a:t>Finally, it helps to identify and manage risks early.”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79295-D6AF-E145-AD5F-0DAC60363F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75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“Some benefits of using a BRD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It prevents </a:t>
            </a:r>
            <a:r>
              <a:rPr lang="en-AU" b="1" dirty="0"/>
              <a:t>scope creep</a:t>
            </a:r>
            <a:r>
              <a:rPr lang="en-AU" dirty="0"/>
              <a:t>, ensuring that we stick to the original plan.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It helps manage costs and timelines more efficiently.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Finally, it improves </a:t>
            </a:r>
            <a:r>
              <a:rPr lang="en-AU" b="1" dirty="0"/>
              <a:t>communication</a:t>
            </a:r>
            <a:r>
              <a:rPr lang="en-AU" dirty="0"/>
              <a:t> among the team and stakeholders, acting as a single source of truth.”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79295-D6AF-E145-AD5F-0DAC60363F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27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“The BRD involves different stakeholders: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Business Analysts lead the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Project Managers oversee timelines and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Developers provide technical insight.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Clients or end-users ensure their needs are met.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And the QA team ensures requirements are testable.”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79295-D6AF-E145-AD5F-0DAC60363F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14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“A BRD should be created at the start of a project, before any development begins, and after initial consultations with stakeholders. This ensures the project has a clear direction from the outset.”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79295-D6AF-E145-AD5F-0DAC60363F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46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“Every BRD has a few key sections:</a:t>
            </a:r>
          </a:p>
          <a:p>
            <a:pPr>
              <a:buFont typeface="+mj-lt"/>
              <a:buAutoNum type="arabicPeriod"/>
            </a:pPr>
            <a:r>
              <a:rPr lang="en-AU" b="1" dirty="0"/>
              <a:t>Project Overview</a:t>
            </a:r>
            <a:endParaRPr lang="en-AU" dirty="0"/>
          </a:p>
          <a:p>
            <a:pPr>
              <a:buFont typeface="+mj-lt"/>
              <a:buAutoNum type="arabicPeriod"/>
            </a:pPr>
            <a:r>
              <a:rPr lang="en-AU" b="1" dirty="0"/>
              <a:t>Business Objectives</a:t>
            </a:r>
            <a:endParaRPr lang="en-AU" dirty="0"/>
          </a:p>
          <a:p>
            <a:pPr>
              <a:buFont typeface="+mj-lt"/>
              <a:buAutoNum type="arabicPeriod"/>
            </a:pPr>
            <a:r>
              <a:rPr lang="en-AU" b="1" dirty="0"/>
              <a:t>Scope of Work</a:t>
            </a:r>
            <a:endParaRPr lang="en-AU" dirty="0"/>
          </a:p>
          <a:p>
            <a:pPr>
              <a:buFont typeface="+mj-lt"/>
              <a:buAutoNum type="arabicPeriod"/>
            </a:pPr>
            <a:r>
              <a:rPr lang="en-AU" b="1" dirty="0"/>
              <a:t>Functional and Non-functional Requirements</a:t>
            </a:r>
            <a:endParaRPr lang="en-AU" dirty="0"/>
          </a:p>
          <a:p>
            <a:pPr>
              <a:buFont typeface="+mj-lt"/>
              <a:buAutoNum type="arabicPeriod"/>
            </a:pPr>
            <a:r>
              <a:rPr lang="en-AU" b="1" dirty="0"/>
              <a:t>Assumptions, Constraints, and Acceptance Criteria</a:t>
            </a:r>
            <a:br>
              <a:rPr lang="en-AU" dirty="0"/>
            </a:br>
            <a:r>
              <a:rPr lang="en-AU" dirty="0"/>
              <a:t>Each of these plays a critical role in defining the project.”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79295-D6AF-E145-AD5F-0DAC60363F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07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“To create a BRD, follow these steps:</a:t>
            </a:r>
          </a:p>
          <a:p>
            <a:pPr>
              <a:buFont typeface="+mj-lt"/>
              <a:buAutoNum type="arabicPeriod"/>
            </a:pPr>
            <a:r>
              <a:rPr lang="en-AU" dirty="0"/>
              <a:t>Identify and involve stakeholders.</a:t>
            </a:r>
          </a:p>
          <a:p>
            <a:pPr>
              <a:buFont typeface="+mj-lt"/>
              <a:buAutoNum type="arabicPeriod"/>
            </a:pPr>
            <a:r>
              <a:rPr lang="en-AU" dirty="0"/>
              <a:t>Gather requirements through interviews or workshops.</a:t>
            </a:r>
          </a:p>
          <a:p>
            <a:pPr>
              <a:buFont typeface="+mj-lt"/>
              <a:buAutoNum type="arabicPeriod"/>
            </a:pPr>
            <a:r>
              <a:rPr lang="en-AU" dirty="0"/>
              <a:t>Define project objectives and scope clearly.</a:t>
            </a:r>
          </a:p>
          <a:p>
            <a:pPr>
              <a:buFont typeface="+mj-lt"/>
              <a:buAutoNum type="arabicPeriod"/>
            </a:pPr>
            <a:r>
              <a:rPr lang="en-AU" dirty="0"/>
              <a:t>Write the document.</a:t>
            </a:r>
          </a:p>
          <a:p>
            <a:pPr>
              <a:buFont typeface="+mj-lt"/>
              <a:buAutoNum type="arabicPeriod"/>
            </a:pPr>
            <a:r>
              <a:rPr lang="en-AU" dirty="0"/>
              <a:t>Finally, review and approve it with all stakeholders.”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79295-D6AF-E145-AD5F-0DAC60363F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51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“Once the BRD is created, it should be updated regularly and used as a reference throughout the project. It helps track progress and ensures everyone stays aligned with the original goals.”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979295-D6AF-E145-AD5F-0DAC60363F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9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B272-1E72-0269-330D-2C43D2693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E4A5B-22C2-8CC3-6BCE-01A3323CF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DB044-DE10-F114-5A3A-3EBE78F8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A198-576C-D34C-89FA-808E2B29CD65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4F418-B10C-5F8E-E60F-D5C31FA2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547F1-4FBD-3E8E-8A53-8C9E0DFDA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B777-6CED-E149-8CBB-04467934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2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3F8D2-44C7-FACB-CAD2-D8B453F0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60430-0E30-EBE9-8F06-D72BB5286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41838-1DD0-B5D0-A8DB-479166298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A198-576C-D34C-89FA-808E2B29CD65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13F14-B409-823A-258B-31DC384F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D35ED-0069-CA64-F8FA-BC3C9748B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B777-6CED-E149-8CBB-04467934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3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489FFF-1911-C65A-092E-5196B672A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0307D-0064-E566-BB3D-3D2924931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FB73C-616B-0A41-4791-D97A542B0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A198-576C-D34C-89FA-808E2B29CD65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85492-37FB-BB51-124F-599739AAA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C7EA5-4323-C8A7-078B-7F85B328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B777-6CED-E149-8CBB-04467934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5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A5AB3-EBEC-8BB4-6127-1F5C4715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99AF6-E36F-0BD4-44B7-B97F6246D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1365E-3EE2-7B3F-B0C0-6A0DA8945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A198-576C-D34C-89FA-808E2B29CD65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02550-3C7D-357A-067F-44BAE1C9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200AD-F81C-B0AC-6542-A428CDBA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B777-6CED-E149-8CBB-04467934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7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2F28-8396-B2EB-61AC-98D3F4670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D542E-187A-DFD6-812A-ECACF056E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CA4AD-8865-440F-4455-99218AF3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A198-576C-D34C-89FA-808E2B29CD65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B9138-23A5-AD7E-3C06-A9DB2417A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5E82C-D651-06D9-56C9-308EC29E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B777-6CED-E149-8CBB-04467934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2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B0172-5897-A436-DBE8-89E5DC2AF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90B4-2DB9-C7CA-3CE2-FFB386A21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AC852-E939-A68F-3FC9-8A660D41C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9DBCC-947E-4A07-6216-15762DFA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A198-576C-D34C-89FA-808E2B29CD65}" type="datetimeFigureOut">
              <a:rPr lang="en-US" smtClean="0"/>
              <a:t>9/21/24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98122-6B91-D911-4D51-BCDF002EE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4323A-4CFA-8555-CEA9-F637D496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B777-6CED-E149-8CBB-04467934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1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AF8F0-5278-B0B3-4BA9-66182C61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8B5A1-DF43-4A40-9BF2-134A00489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1AC04-2047-437D-3391-84F022AA1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45729-5F8D-FF69-EA54-3B4D95359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44F6F-DC16-83A5-D301-0D9BEB19B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25501D-30A0-6C9D-21CD-96F8A59DF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A198-576C-D34C-89FA-808E2B29CD65}" type="datetimeFigureOut">
              <a:rPr lang="en-US" smtClean="0"/>
              <a:t>9/21/24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F84DD5-A767-B208-4A54-3D5E0385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CC5ACA-78B9-DC55-1182-5B19DFEB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B777-6CED-E149-8CBB-04467934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4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920F3-1C4F-5813-4AEC-83D8A618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7E5CB4-064F-D124-8E20-C86DA15C1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A198-576C-D34C-89FA-808E2B29CD65}" type="datetimeFigureOut">
              <a:rPr lang="en-US" smtClean="0"/>
              <a:t>9/21/24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41826-E4E0-D181-A4B6-664B01192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5A33C-9360-435D-C949-B09472DC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B777-6CED-E149-8CBB-04467934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7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C07214-F685-5841-AF01-675415C8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A198-576C-D34C-89FA-808E2B29CD65}" type="datetimeFigureOut">
              <a:rPr lang="en-US" smtClean="0"/>
              <a:t>9/21/24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DDB0FE-F061-3B20-DEEC-479DC32F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6F6B5-214B-4486-1A39-33FCDECC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B777-6CED-E149-8CBB-04467934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5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5CF6-FBD8-CD89-8AAE-AE423A3C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1D334-FE9F-53CC-3841-B231ED293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1D887-D933-4C50-9FD9-55A26C9F8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01E35-DD2C-6BA9-FE56-8DFEA27B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A198-576C-D34C-89FA-808E2B29CD65}" type="datetimeFigureOut">
              <a:rPr lang="en-US" smtClean="0"/>
              <a:t>9/21/24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77B42-CBC4-EB18-BDC1-E8F50D023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FF060-170F-4F19-4853-1AA341F6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B777-6CED-E149-8CBB-04467934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9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729F3-1316-BF20-6F4E-E671F6DC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E5054-1D52-62D5-1537-A7D77A41A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336D8-5203-5401-9B51-EE8DD74B6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F5F99-FB39-955D-9E51-96627650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7A198-576C-D34C-89FA-808E2B29CD65}" type="datetimeFigureOut">
              <a:rPr lang="en-US" smtClean="0"/>
              <a:t>9/21/24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F2396-FB1B-F162-3B0F-3E9DD1441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6D89B-91A2-440A-0501-DF30B55B4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B777-6CED-E149-8CBB-04467934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2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EEA2D-1BF7-A47B-D657-2DF70085D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4A9E7-8C5C-72D7-2037-37FFE5731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F176F-FB45-DF6C-6966-02C35C979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57A198-576C-D34C-89FA-808E2B29CD65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BDA0E-A97E-4DBB-7A26-10F42A605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4D5DB-3808-383D-C86A-6E065A737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D6B777-6CED-E149-8CBB-04467934F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6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6" Type="http://schemas.openxmlformats.org/officeDocument/2006/relationships/image" Target="../media/image1.png"/><Relationship Id="rId5" Type="http://schemas.openxmlformats.org/officeDocument/2006/relationships/image" Target="../media/image10.jpe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6" Type="http://schemas.openxmlformats.org/officeDocument/2006/relationships/image" Target="../media/image1.png"/><Relationship Id="rId5" Type="http://schemas.openxmlformats.org/officeDocument/2006/relationships/image" Target="../media/image11.jpe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2.m4a"/><Relationship Id="rId1" Type="http://schemas.microsoft.com/office/2007/relationships/media" Target="../media/media12.m4a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1.png"/><Relationship Id="rId5" Type="http://schemas.openxmlformats.org/officeDocument/2006/relationships/image" Target="../media/image3.jp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1.png"/><Relationship Id="rId5" Type="http://schemas.openxmlformats.org/officeDocument/2006/relationships/image" Target="../media/image5.jpe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6" Type="http://schemas.openxmlformats.org/officeDocument/2006/relationships/image" Target="../media/image1.png"/><Relationship Id="rId5" Type="http://schemas.openxmlformats.org/officeDocument/2006/relationships/image" Target="../media/image9.jpe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73E554-8F03-590D-BFE7-4637F0BA4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1198605"/>
            <a:ext cx="9910296" cy="4462605"/>
          </a:xfrm>
        </p:spPr>
        <p:txBody>
          <a:bodyPr anchor="t">
            <a:normAutofit/>
          </a:bodyPr>
          <a:lstStyle/>
          <a:p>
            <a:r>
              <a:rPr lang="en-AU" sz="4800" dirty="0"/>
              <a:t>Why Use a Business Requirements Document (BRD) and How.</a:t>
            </a:r>
            <a:br>
              <a:rPr lang="en-AU" sz="3200" dirty="0"/>
            </a:br>
            <a:br>
              <a:rPr lang="en-AU" sz="3200" dirty="0"/>
            </a:br>
            <a:br>
              <a:rPr lang="en-AU" sz="3200" dirty="0"/>
            </a:br>
            <a:br>
              <a:rPr lang="en-AU" sz="3200" dirty="0"/>
            </a:br>
            <a:br>
              <a:rPr lang="en-AU" sz="3200" dirty="0"/>
            </a:br>
            <a:br>
              <a:rPr lang="en-AU" sz="3200" dirty="0"/>
            </a:br>
            <a:r>
              <a:rPr lang="en-AU" sz="3200" i="1" dirty="0"/>
              <a:t>The Key to Successful Projects</a:t>
            </a:r>
            <a:endParaRPr lang="en-US" sz="3200" i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udio 4">
            <a:extLst>
              <a:ext uri="{FF2B5EF4-FFF2-40B4-BE49-F238E27FC236}">
                <a16:creationId xmlns:a16="http://schemas.microsoft.com/office/drawing/2014/main" id="{39805903-E682-7E60-200F-7B745C7FC3C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12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152"/>
    </mc:Choice>
    <mc:Fallback>
      <p:transition spd="slow" advTm="161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6EBDA-96DA-D967-7E26-B65D720D0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AU" sz="4800"/>
              <a:t>Challenges of BRD</a:t>
            </a:r>
            <a:endParaRPr lang="en-US" sz="4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0E26E-2F94-0633-9E7A-863BA6FCB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AU" sz="2000"/>
              <a:t>Challenges in Using a BRD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 b="1"/>
              <a:t>Ambiguity:</a:t>
            </a:r>
            <a:r>
              <a:rPr lang="en-AU" sz="2000"/>
              <a:t> Requirements may be unclear or vague.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 b="1"/>
              <a:t>Changing Requirements:</a:t>
            </a:r>
            <a:r>
              <a:rPr lang="en-AU" sz="2000"/>
              <a:t> The project may evolve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 b="1"/>
              <a:t>Over-detailed Documents:</a:t>
            </a:r>
            <a:r>
              <a:rPr lang="en-AU" sz="2000"/>
              <a:t> Can lead to confusion or rigidity.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 b="1"/>
              <a:t>Stakeholder Conflicts:</a:t>
            </a:r>
            <a:r>
              <a:rPr lang="en-AU" sz="2000"/>
              <a:t> Differing priorities may cause friction.</a:t>
            </a:r>
          </a:p>
          <a:p>
            <a:endParaRPr lang="en-US" sz="2000"/>
          </a:p>
        </p:txBody>
      </p:sp>
      <p:pic>
        <p:nvPicPr>
          <p:cNvPr id="5" name="Picture 4" descr="A person standing in front of a road sign&#10;&#10;Description automatically generated">
            <a:extLst>
              <a:ext uri="{FF2B5EF4-FFF2-40B4-BE49-F238E27FC236}">
                <a16:creationId xmlns:a16="http://schemas.microsoft.com/office/drawing/2014/main" id="{C888B1FE-361B-E479-2098-890315CAF79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198" r="7544" b="-1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Audio 5">
            <a:extLst>
              <a:ext uri="{FF2B5EF4-FFF2-40B4-BE49-F238E27FC236}">
                <a16:creationId xmlns:a16="http://schemas.microsoft.com/office/drawing/2014/main" id="{90FD912C-85CB-8146-7DF6-714B86EC26A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90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915"/>
    </mc:Choice>
    <mc:Fallback>
      <p:transition spd="slow" advTm="229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30496-4579-6C15-C384-1BA755B11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AU" sz="4100"/>
              <a:t>Conclusion</a:t>
            </a:r>
            <a:br>
              <a:rPr lang="en-AU" sz="4100"/>
            </a:br>
            <a:endParaRPr lang="en-US" sz="41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C21DF-C702-6E0B-C334-3DB705CFC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000"/>
              <a:t>A BRD is crucial for project success.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/>
              <a:t>Helps in managing scope, cost, time, and risks.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/>
              <a:t>Regular reviews and updates ensure project alignment.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/>
              <a:t>Clear communication tool for all stakeholders involved.</a:t>
            </a:r>
          </a:p>
          <a:p>
            <a:endParaRPr lang="en-US" sz="2000"/>
          </a:p>
        </p:txBody>
      </p:sp>
      <p:pic>
        <p:nvPicPr>
          <p:cNvPr id="5" name="Picture 4" descr="A close-up of hands shaking&#10;&#10;Description automatically generated">
            <a:extLst>
              <a:ext uri="{FF2B5EF4-FFF2-40B4-BE49-F238E27FC236}">
                <a16:creationId xmlns:a16="http://schemas.microsoft.com/office/drawing/2014/main" id="{C1D34037-3629-706B-D06D-C77E587E384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3402" r="7267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Audio 5">
            <a:extLst>
              <a:ext uri="{FF2B5EF4-FFF2-40B4-BE49-F238E27FC236}">
                <a16:creationId xmlns:a16="http://schemas.microsoft.com/office/drawing/2014/main" id="{F87AC67A-17AF-38C9-6DA9-ED6B7899C45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98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864"/>
    </mc:Choice>
    <mc:Fallback>
      <p:transition spd="slow" advTm="148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FBC1A-A4AB-C4AC-8965-219CE62C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360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7B9E2-EF1A-9830-0F2E-7DD95ECA2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AU" sz="1800"/>
          </a:p>
          <a:p>
            <a:endParaRPr lang="en-US" sz="18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hands with question marks above them&#10;&#10;Description automatically generated">
            <a:extLst>
              <a:ext uri="{FF2B5EF4-FFF2-40B4-BE49-F238E27FC236}">
                <a16:creationId xmlns:a16="http://schemas.microsoft.com/office/drawing/2014/main" id="{2BB20A80-7B60-9A60-965C-53CD993B8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493" y="2230951"/>
            <a:ext cx="4223252" cy="2456381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Audio 5">
            <a:extLst>
              <a:ext uri="{FF2B5EF4-FFF2-40B4-BE49-F238E27FC236}">
                <a16:creationId xmlns:a16="http://schemas.microsoft.com/office/drawing/2014/main" id="{05838966-D2FD-D8C2-3CBE-0EAA79A5F7F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70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198"/>
    </mc:Choice>
    <mc:Fallback>
      <p:transition spd="slow" advTm="111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8BFFB-E393-55E8-2392-CBDF4728C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AU" sz="4100" b="1"/>
              <a:t>Introduction</a:t>
            </a:r>
            <a:br>
              <a:rPr lang="en-AU" sz="4100" b="1"/>
            </a:br>
            <a:endParaRPr lang="en-US" sz="41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9F579-0568-1170-3E2A-F5B4C42B6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AU" sz="2000"/>
              <a:t>What is a Business Requirements Document (BRD)?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/>
              <a:t>A formal document outlining the business solution for a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/>
              <a:t>Contains detailed project requirements from a business perspective.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/>
              <a:t>Acts as a bridge between stakeholders and developers.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5" name="Picture 4" descr="A diagram of a security requirements&#10;&#10;Description automatically generated">
            <a:extLst>
              <a:ext uri="{FF2B5EF4-FFF2-40B4-BE49-F238E27FC236}">
                <a16:creationId xmlns:a16="http://schemas.microsoft.com/office/drawing/2014/main" id="{B7B910C9-5226-D15C-C02C-CE5D38294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1532" y="2622472"/>
            <a:ext cx="5150277" cy="343780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Audio 5">
            <a:extLst>
              <a:ext uri="{FF2B5EF4-FFF2-40B4-BE49-F238E27FC236}">
                <a16:creationId xmlns:a16="http://schemas.microsoft.com/office/drawing/2014/main" id="{C05D5F37-4FC8-BAC7-7B2C-07FC5F53F98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39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279"/>
    </mc:Choice>
    <mc:Fallback>
      <p:transition spd="slow" advTm="202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229EB-4019-9D8A-F607-680CF358A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AU" sz="4800"/>
              <a:t>Why is a BRD Important?</a:t>
            </a:r>
            <a:endParaRPr lang="en-US" sz="4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B12F6-A8DA-40D5-35B5-8DCE7471F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AU" sz="2000"/>
              <a:t>Importance of BRD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 b="1"/>
              <a:t>Clarity:</a:t>
            </a:r>
            <a:r>
              <a:rPr lang="en-AU" sz="2000"/>
              <a:t> Defines project objectives, scope, and deliverables clearly.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 b="1"/>
              <a:t>Alignment:</a:t>
            </a:r>
            <a:r>
              <a:rPr lang="en-AU" sz="2000"/>
              <a:t> Ensures all stakeholders are on the same page.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 b="1"/>
              <a:t>Accountability:</a:t>
            </a:r>
            <a:r>
              <a:rPr lang="en-AU" sz="2000"/>
              <a:t> Establishes roles and responsibilities.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 b="1"/>
              <a:t>Risk Mitigation:</a:t>
            </a:r>
            <a:r>
              <a:rPr lang="en-AU" sz="2000"/>
              <a:t> Helps identify potential risks early.</a:t>
            </a:r>
          </a:p>
          <a:p>
            <a:endParaRPr lang="en-US" sz="2000"/>
          </a:p>
        </p:txBody>
      </p:sp>
      <p:pic>
        <p:nvPicPr>
          <p:cNvPr id="5" name="Picture 4" descr="A hand holding a magnifying glass&#10;&#10;Description automatically generated">
            <a:extLst>
              <a:ext uri="{FF2B5EF4-FFF2-40B4-BE49-F238E27FC236}">
                <a16:creationId xmlns:a16="http://schemas.microsoft.com/office/drawing/2014/main" id="{6BBBDA8B-CFD3-8F52-7438-E5448013447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2" b="27884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Audio 5">
            <a:extLst>
              <a:ext uri="{FF2B5EF4-FFF2-40B4-BE49-F238E27FC236}">
                <a16:creationId xmlns:a16="http://schemas.microsoft.com/office/drawing/2014/main" id="{D02E4CEA-700B-34BE-D6CF-2EBE5740745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2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816"/>
    </mc:Choice>
    <mc:Fallback>
      <p:transition spd="slow" advTm="248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B898D-C2C4-4A44-16A4-0D02C5CC4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AU" sz="4800"/>
              <a:t>Key Benefits of a BRD</a:t>
            </a:r>
            <a:endParaRPr lang="en-US" sz="4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76358-078D-1A04-C4A8-32D341C8A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AU" sz="2000" dirty="0"/>
              <a:t>Benefits of Using a BRD</a:t>
            </a:r>
          </a:p>
          <a:p>
            <a:pPr>
              <a:buFont typeface="+mj-lt"/>
              <a:buAutoNum type="arabicPeriod"/>
            </a:pPr>
            <a:r>
              <a:rPr lang="en-AU" sz="2000" b="1" dirty="0"/>
              <a:t>Avoid Scope Creep:</a:t>
            </a:r>
            <a:r>
              <a:rPr lang="en-AU" sz="2000" dirty="0"/>
              <a:t> Prevents uncontrolled changes to the project scope.</a:t>
            </a:r>
          </a:p>
          <a:p>
            <a:pPr>
              <a:buFont typeface="+mj-lt"/>
              <a:buAutoNum type="arabicPeriod"/>
            </a:pPr>
            <a:r>
              <a:rPr lang="en-AU" sz="2000" b="1" dirty="0"/>
              <a:t>Cost Efficiency:</a:t>
            </a:r>
            <a:r>
              <a:rPr lang="en-AU" sz="2000" dirty="0"/>
              <a:t> Reduces rework and budget overruns.</a:t>
            </a:r>
          </a:p>
          <a:p>
            <a:pPr>
              <a:buFont typeface="+mj-lt"/>
              <a:buAutoNum type="arabicPeriod"/>
            </a:pPr>
            <a:r>
              <a:rPr lang="en-AU" sz="2000" b="1" dirty="0"/>
              <a:t>Time Management:</a:t>
            </a:r>
            <a:r>
              <a:rPr lang="en-AU" sz="2000" dirty="0"/>
              <a:t> Keeps the project on schedule.</a:t>
            </a:r>
          </a:p>
          <a:p>
            <a:pPr>
              <a:buFont typeface="+mj-lt"/>
              <a:buAutoNum type="arabicPeriod"/>
            </a:pPr>
            <a:r>
              <a:rPr lang="en-AU" sz="2000" b="1" dirty="0"/>
              <a:t>Better Communication:</a:t>
            </a:r>
            <a:r>
              <a:rPr lang="en-AU" sz="2000" dirty="0"/>
              <a:t> Provides a common reference point for all stakeholders.</a:t>
            </a:r>
          </a:p>
          <a:p>
            <a:endParaRPr lang="en-US" sz="2000" dirty="0"/>
          </a:p>
        </p:txBody>
      </p:sp>
      <p:pic>
        <p:nvPicPr>
          <p:cNvPr id="5" name="Picture 4" descr="A checklist with red marker&#10;&#10;Description automatically generated">
            <a:extLst>
              <a:ext uri="{FF2B5EF4-FFF2-40B4-BE49-F238E27FC236}">
                <a16:creationId xmlns:a16="http://schemas.microsoft.com/office/drawing/2014/main" id="{9A703A07-F1B0-E2C0-6194-3D5C7A6DA1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1532" y="2643278"/>
            <a:ext cx="5150277" cy="339619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Audio 5">
            <a:extLst>
              <a:ext uri="{FF2B5EF4-FFF2-40B4-BE49-F238E27FC236}">
                <a16:creationId xmlns:a16="http://schemas.microsoft.com/office/drawing/2014/main" id="{8F36EF03-FB38-83C8-0683-C7ECF7835A9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80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181"/>
    </mc:Choice>
    <mc:Fallback>
      <p:transition spd="slow" advTm="241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40857A-3524-4CDE-5F64-48F40B64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AU" dirty="0"/>
              <a:t>Who Should Be Involved in BRD Creation?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BFF68-6D45-05CF-881B-4AFE4BD46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AU" sz="2000"/>
              <a:t>Stakeholders Involved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 b="1"/>
              <a:t>Business Analysts:</a:t>
            </a:r>
            <a:r>
              <a:rPr lang="en-AU" sz="2000"/>
              <a:t> Lead the BRD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 b="1"/>
              <a:t>Project Managers:</a:t>
            </a:r>
            <a:r>
              <a:rPr lang="en-AU" sz="2000"/>
              <a:t> Oversee project timelines and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 b="1"/>
              <a:t>Developers:</a:t>
            </a:r>
            <a:r>
              <a:rPr lang="en-AU" sz="2000"/>
              <a:t> Provide technical input.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 b="1"/>
              <a:t>Clients/End Users:</a:t>
            </a:r>
            <a:r>
              <a:rPr lang="en-AU" sz="2000"/>
              <a:t> Ensure their needs are addressed.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 b="1"/>
              <a:t>Quality Assurance Teams:</a:t>
            </a:r>
            <a:r>
              <a:rPr lang="en-AU" sz="2000"/>
              <a:t> Ensure requirements are testable.</a:t>
            </a:r>
          </a:p>
          <a:p>
            <a:endParaRPr lang="en-US" sz="2000"/>
          </a:p>
        </p:txBody>
      </p:sp>
      <p:pic>
        <p:nvPicPr>
          <p:cNvPr id="5" name="Picture 4" descr="A group of people around a table&#10;&#10;Description automatically generated">
            <a:extLst>
              <a:ext uri="{FF2B5EF4-FFF2-40B4-BE49-F238E27FC236}">
                <a16:creationId xmlns:a16="http://schemas.microsoft.com/office/drawing/2014/main" id="{0AEDBE65-CFB9-0FAB-0B06-A3903A14E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1532" y="2742080"/>
            <a:ext cx="5150277" cy="319859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Audio 5">
            <a:extLst>
              <a:ext uri="{FF2B5EF4-FFF2-40B4-BE49-F238E27FC236}">
                <a16:creationId xmlns:a16="http://schemas.microsoft.com/office/drawing/2014/main" id="{2E93ED20-79E4-6A03-78CA-42F33BD85A4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69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695"/>
    </mc:Choice>
    <mc:Fallback>
      <p:transition spd="slow" advTm="266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525330-04BD-2BEE-EB00-8C85D5667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AU" sz="4800"/>
              <a:t>When Should a BRD Be Created?</a:t>
            </a:r>
            <a:endParaRPr lang="en-US" sz="4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49219-967D-E2EC-7DA5-C32369572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AU" sz="2000"/>
              <a:t>Ideal Timing for BRD Creation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/>
              <a:t>At the start of the project lifecycle.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/>
              <a:t>Before any development work begins.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/>
              <a:t>After initial stakeholder consultations and project scoping.</a:t>
            </a:r>
          </a:p>
          <a:p>
            <a:endParaRPr lang="en-US" sz="200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0E3E841-318A-8DE1-A09B-B18697D0A5B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365" r="5603" b="2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udio 6">
            <a:extLst>
              <a:ext uri="{FF2B5EF4-FFF2-40B4-BE49-F238E27FC236}">
                <a16:creationId xmlns:a16="http://schemas.microsoft.com/office/drawing/2014/main" id="{8AC60EF7-8789-D397-9701-4E1D0023ADC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60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597"/>
    </mc:Choice>
    <mc:Fallback>
      <p:transition spd="slow" advTm="185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AD231-E9DC-C6C6-2D03-91F5BFBC9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AU" sz="4800"/>
              <a:t>Key Sections of a BRD</a:t>
            </a:r>
            <a:endParaRPr lang="en-US" sz="4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7FD9F-0BB7-FD06-8C31-A2EF23603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AU" sz="2000"/>
              <a:t>Essential Sections in a BRD</a:t>
            </a:r>
          </a:p>
          <a:p>
            <a:pPr>
              <a:buFont typeface="+mj-lt"/>
              <a:buAutoNum type="arabicPeriod"/>
            </a:pPr>
            <a:r>
              <a:rPr lang="en-AU" sz="2000" b="1"/>
              <a:t>Project Overview</a:t>
            </a:r>
            <a:endParaRPr lang="en-AU" sz="2000"/>
          </a:p>
          <a:p>
            <a:pPr>
              <a:buFont typeface="+mj-lt"/>
              <a:buAutoNum type="arabicPeriod"/>
            </a:pPr>
            <a:r>
              <a:rPr lang="en-AU" sz="2000" b="1"/>
              <a:t>Business Objectives</a:t>
            </a:r>
            <a:endParaRPr lang="en-AU" sz="2000"/>
          </a:p>
          <a:p>
            <a:pPr>
              <a:buFont typeface="+mj-lt"/>
              <a:buAutoNum type="arabicPeriod"/>
            </a:pPr>
            <a:r>
              <a:rPr lang="en-AU" sz="2000" b="1"/>
              <a:t>Scope of Work</a:t>
            </a:r>
            <a:endParaRPr lang="en-AU" sz="2000"/>
          </a:p>
          <a:p>
            <a:pPr>
              <a:buFont typeface="+mj-lt"/>
              <a:buAutoNum type="arabicPeriod"/>
            </a:pPr>
            <a:r>
              <a:rPr lang="en-AU" sz="2000" b="1"/>
              <a:t>Functional Requirements</a:t>
            </a:r>
            <a:endParaRPr lang="en-AU" sz="2000"/>
          </a:p>
          <a:p>
            <a:pPr>
              <a:buFont typeface="+mj-lt"/>
              <a:buAutoNum type="arabicPeriod"/>
            </a:pPr>
            <a:r>
              <a:rPr lang="en-AU" sz="2000" b="1"/>
              <a:t>Non-functional Requirements</a:t>
            </a:r>
            <a:endParaRPr lang="en-AU" sz="2000"/>
          </a:p>
          <a:p>
            <a:pPr>
              <a:buFont typeface="+mj-lt"/>
              <a:buAutoNum type="arabicPeriod"/>
            </a:pPr>
            <a:r>
              <a:rPr lang="en-AU" sz="2000" b="1"/>
              <a:t>Assumptions and Constraints</a:t>
            </a:r>
            <a:endParaRPr lang="en-AU" sz="2000"/>
          </a:p>
          <a:p>
            <a:pPr>
              <a:buFont typeface="+mj-lt"/>
              <a:buAutoNum type="arabicPeriod"/>
            </a:pPr>
            <a:r>
              <a:rPr lang="en-AU" sz="2000" b="1"/>
              <a:t>Acceptance Criteria</a:t>
            </a:r>
            <a:endParaRPr lang="en-AU" sz="2000"/>
          </a:p>
          <a:p>
            <a:endParaRPr lang="en-US" sz="2000"/>
          </a:p>
        </p:txBody>
      </p:sp>
      <p:pic>
        <p:nvPicPr>
          <p:cNvPr id="7" name="Picture 6" descr="A diagram of a flowchart&#10;&#10;Description automatically generated">
            <a:extLst>
              <a:ext uri="{FF2B5EF4-FFF2-40B4-BE49-F238E27FC236}">
                <a16:creationId xmlns:a16="http://schemas.microsoft.com/office/drawing/2014/main" id="{7E144887-0285-1BB0-4824-63BD02F4F8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1532" y="2589904"/>
            <a:ext cx="5150277" cy="350294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udio 4">
            <a:extLst>
              <a:ext uri="{FF2B5EF4-FFF2-40B4-BE49-F238E27FC236}">
                <a16:creationId xmlns:a16="http://schemas.microsoft.com/office/drawing/2014/main" id="{F1380E12-6F23-9DCB-B2E9-873AC3BE48E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52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323"/>
    </mc:Choice>
    <mc:Fallback>
      <p:transition spd="slow" advTm="253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F8E43-202F-62A1-26DE-E933B5469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AU" sz="4800"/>
              <a:t>Steps to Create a BRD</a:t>
            </a:r>
            <a:endParaRPr lang="en-US" sz="4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1DFC8-F5D4-357F-F655-098547C09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AU" sz="1900"/>
              <a:t>Steps for BRD Creation</a:t>
            </a:r>
          </a:p>
          <a:p>
            <a:pPr>
              <a:buFont typeface="+mj-lt"/>
              <a:buAutoNum type="arabicPeriod"/>
            </a:pPr>
            <a:r>
              <a:rPr lang="en-AU" sz="1900" b="1"/>
              <a:t>Identify Stakeholders:</a:t>
            </a:r>
            <a:r>
              <a:rPr lang="en-AU" sz="1900"/>
              <a:t> Gather input from all relevant parties.</a:t>
            </a:r>
          </a:p>
          <a:p>
            <a:pPr>
              <a:buFont typeface="+mj-lt"/>
              <a:buAutoNum type="arabicPeriod"/>
            </a:pPr>
            <a:r>
              <a:rPr lang="en-AU" sz="1900" b="1"/>
              <a:t>Gather Requirements:</a:t>
            </a:r>
            <a:r>
              <a:rPr lang="en-AU" sz="1900"/>
              <a:t> Conduct interviews, workshops, or surveys.</a:t>
            </a:r>
          </a:p>
          <a:p>
            <a:pPr>
              <a:buFont typeface="+mj-lt"/>
              <a:buAutoNum type="arabicPeriod"/>
            </a:pPr>
            <a:r>
              <a:rPr lang="en-AU" sz="1900" b="1"/>
              <a:t>Define Objectives and Scope:</a:t>
            </a:r>
            <a:r>
              <a:rPr lang="en-AU" sz="1900"/>
              <a:t> Clarify the goals and deliverables.</a:t>
            </a:r>
          </a:p>
          <a:p>
            <a:pPr>
              <a:buFont typeface="+mj-lt"/>
              <a:buAutoNum type="arabicPeriod"/>
            </a:pPr>
            <a:r>
              <a:rPr lang="en-AU" sz="1900" b="1"/>
              <a:t>Write the Document:</a:t>
            </a:r>
            <a:r>
              <a:rPr lang="en-AU" sz="1900"/>
              <a:t> Organize information into clear sections.</a:t>
            </a:r>
          </a:p>
          <a:p>
            <a:pPr>
              <a:buFont typeface="+mj-lt"/>
              <a:buAutoNum type="arabicPeriod"/>
            </a:pPr>
            <a:r>
              <a:rPr lang="en-AU" sz="1900" b="1"/>
              <a:t>Review and Approve:</a:t>
            </a:r>
            <a:r>
              <a:rPr lang="en-AU" sz="1900"/>
              <a:t> Ensure all stakeholders agree on the content.</a:t>
            </a:r>
          </a:p>
          <a:p>
            <a:endParaRPr lang="en-US" sz="1900"/>
          </a:p>
        </p:txBody>
      </p:sp>
      <p:pic>
        <p:nvPicPr>
          <p:cNvPr id="5" name="Picture 4" descr="A diagram of steps to step instructions&#10;&#10;Description automatically generated">
            <a:extLst>
              <a:ext uri="{FF2B5EF4-FFF2-40B4-BE49-F238E27FC236}">
                <a16:creationId xmlns:a16="http://schemas.microsoft.com/office/drawing/2014/main" id="{C3A44A45-F46D-C005-F8A5-DB39250DF39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2" b="9573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Audio 5">
            <a:extLst>
              <a:ext uri="{FF2B5EF4-FFF2-40B4-BE49-F238E27FC236}">
                <a16:creationId xmlns:a16="http://schemas.microsoft.com/office/drawing/2014/main" id="{F74BA01F-D707-48EB-5DF2-8ABA5F086C6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32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458"/>
    </mc:Choice>
    <mc:Fallback>
      <p:transition spd="slow" advTm="254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BF22C5-9E98-D023-7E9E-7920FDD79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AU" sz="4800"/>
              <a:t>How to Use the BRD Effectively</a:t>
            </a:r>
            <a:endParaRPr lang="en-US" sz="4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15D69-4124-C082-2726-8EAA6B499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AU" sz="2000"/>
              <a:t>Best Practices for Using a BRD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 b="1"/>
              <a:t>Regularly Update the BRD:</a:t>
            </a:r>
            <a:r>
              <a:rPr lang="en-AU" sz="2000"/>
              <a:t> Keep it up-to-date with any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 b="1"/>
              <a:t>Use as a Reference:</a:t>
            </a:r>
            <a:r>
              <a:rPr lang="en-AU" sz="2000"/>
              <a:t> Consult it throughout the project lifecycle.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 b="1"/>
              <a:t>Involve Stakeholders in Reviews:</a:t>
            </a:r>
            <a:r>
              <a:rPr lang="en-AU" sz="2000"/>
              <a:t> Ensure continuous alignment.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000" b="1"/>
              <a:t>Track Progress:</a:t>
            </a:r>
            <a:r>
              <a:rPr lang="en-AU" sz="2000"/>
              <a:t> Use it to measure milestones and deliverables.</a:t>
            </a:r>
          </a:p>
          <a:p>
            <a:endParaRPr lang="en-US" sz="2000"/>
          </a:p>
        </p:txBody>
      </p:sp>
      <p:pic>
        <p:nvPicPr>
          <p:cNvPr id="5" name="Picture 4" descr="A person standing in front of a whiteboard&#10;&#10;Description automatically generated">
            <a:extLst>
              <a:ext uri="{FF2B5EF4-FFF2-40B4-BE49-F238E27FC236}">
                <a16:creationId xmlns:a16="http://schemas.microsoft.com/office/drawing/2014/main" id="{07A8F4E0-BF12-CA8B-F4B8-AC33072A5F8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127" r="3597" b="-2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Audio 5">
            <a:extLst>
              <a:ext uri="{FF2B5EF4-FFF2-40B4-BE49-F238E27FC236}">
                <a16:creationId xmlns:a16="http://schemas.microsoft.com/office/drawing/2014/main" id="{1B0CF1DD-095C-14AC-40A2-E9A59122D64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59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827"/>
    </mc:Choice>
    <mc:Fallback>
      <p:transition spd="slow" advTm="168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945</Words>
  <Application>Microsoft Macintosh PowerPoint</Application>
  <PresentationFormat>Widescreen</PresentationFormat>
  <Paragraphs>111</Paragraphs>
  <Slides>12</Slides>
  <Notes>11</Notes>
  <HiddenSlides>0</HiddenSlides>
  <MMClips>12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Why Use a Business Requirements Document (BRD) and How.      The Key to Successful Projects</vt:lpstr>
      <vt:lpstr>Introduction </vt:lpstr>
      <vt:lpstr>Why is a BRD Important?</vt:lpstr>
      <vt:lpstr>Key Benefits of a BRD</vt:lpstr>
      <vt:lpstr>Who Should Be Involved in BRD Creation?</vt:lpstr>
      <vt:lpstr>When Should a BRD Be Created?</vt:lpstr>
      <vt:lpstr>Key Sections of a BRD</vt:lpstr>
      <vt:lpstr>Steps to Create a BRD</vt:lpstr>
      <vt:lpstr>How to Use the BRD Effectively</vt:lpstr>
      <vt:lpstr>Challenges of BRD</vt:lpstr>
      <vt:lpstr>Conclusion 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Carruth</dc:creator>
  <cp:lastModifiedBy>Ben Carruth</cp:lastModifiedBy>
  <cp:revision>2</cp:revision>
  <dcterms:created xsi:type="dcterms:W3CDTF">2024-09-20T10:07:11Z</dcterms:created>
  <dcterms:modified xsi:type="dcterms:W3CDTF">2024-09-20T23:15:44Z</dcterms:modified>
</cp:coreProperties>
</file>