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dvent Pro SemiBold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hare Tec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F1949E-6A42-46BF-95BD-591D8818B9F2}">
  <a:tblStyle styleId="{F2F1949E-6A42-46BF-95BD-591D8818B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hareTech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d235af27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d235af27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235af2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235af2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helm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a947b1d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ca947b1d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ca947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ca947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a947b1db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a947b1db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ca947b1db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ca947b1db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ca947b1db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ca947b1db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a947b1db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ca947b1db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a947b1db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ca947b1db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ca947b1db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ca947b1db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a947b1d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a947b1d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a947b1db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a947b1db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ca947b1db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ca947b1db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235af270f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235af270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a947b1db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a947b1db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ca947b1d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ca947b1d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a947b1db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a947b1db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 S63-1 Noord</a:t>
            </a:r>
            <a:endParaRPr>
              <a:solidFill>
                <a:srgbClr val="00CFCC"/>
              </a:solidFill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Oplevering Sprint </a:t>
            </a: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3"/>
          <p:cNvSpPr txBox="1"/>
          <p:nvPr>
            <p:ph idx="1" type="subTitle"/>
          </p:nvPr>
        </p:nvSpPr>
        <p:spPr>
          <a:xfrm>
            <a:off x="143250" y="39659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Faruk Aydin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Maarten Blömer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Jursley Gonzalez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Nick Krijgsman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Vincent Andersen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475" y="152400"/>
            <a:ext cx="164664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125" y="1388100"/>
            <a:ext cx="32004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630" y="152400"/>
            <a:ext cx="215305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575" y="1805549"/>
            <a:ext cx="3011650" cy="18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4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DEMO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>
            <p:ph type="ctrTitle"/>
          </p:nvPr>
        </p:nvSpPr>
        <p:spPr>
          <a:xfrm>
            <a:off x="3082850" y="912033"/>
            <a:ext cx="3777300" cy="22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GridNorth </a:t>
            </a:r>
            <a:r>
              <a:rPr lang="en"/>
              <a:t>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65" name="Google Shape;665;p35"/>
          <p:cNvSpPr txBox="1"/>
          <p:nvPr>
            <p:ph idx="1" type="subTitle"/>
          </p:nvPr>
        </p:nvSpPr>
        <p:spPr>
          <a:xfrm>
            <a:off x="2959775" y="3074044"/>
            <a:ext cx="31014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React.Js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66" name="Google Shape;666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35"/>
          <p:cNvGrpSpPr/>
          <p:nvPr/>
        </p:nvGrpSpPr>
        <p:grpSpPr>
          <a:xfrm>
            <a:off x="2224205" y="1501443"/>
            <a:ext cx="1001233" cy="1042688"/>
            <a:chOff x="1958520" y="2302574"/>
            <a:chExt cx="359213" cy="327807"/>
          </a:xfrm>
        </p:grpSpPr>
        <p:sp>
          <p:nvSpPr>
            <p:cNvPr id="669" name="Google Shape;669;p35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5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DEMO</a:t>
            </a:r>
            <a:endParaRPr sz="3000"/>
          </a:p>
        </p:txBody>
      </p:sp>
      <p:pic>
        <p:nvPicPr>
          <p:cNvPr id="673" name="Google Shape;6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75" y="3126225"/>
            <a:ext cx="480525" cy="4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6"/>
          <p:cNvSpPr txBox="1"/>
          <p:nvPr>
            <p:ph type="title"/>
          </p:nvPr>
        </p:nvSpPr>
        <p:spPr>
          <a:xfrm>
            <a:off x="1704000" y="1263600"/>
            <a:ext cx="5736000" cy="26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r>
              <a:rPr lang="en"/>
              <a:t>. </a:t>
            </a:r>
            <a:r>
              <a:rPr lang="en">
                <a:solidFill>
                  <a:schemeClr val="accent3"/>
                </a:solidFill>
              </a:rPr>
              <a:t>RETROSPECTIVE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7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RETROSPECTIVE</a:t>
            </a:r>
            <a:endParaRPr sz="3000"/>
          </a:p>
        </p:txBody>
      </p:sp>
      <p:pic>
        <p:nvPicPr>
          <p:cNvPr id="684" name="Google Shape;6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87" y="938275"/>
            <a:ext cx="8337625" cy="40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8"/>
          <p:cNvSpPr txBox="1"/>
          <p:nvPr>
            <p:ph type="title"/>
          </p:nvPr>
        </p:nvSpPr>
        <p:spPr>
          <a:xfrm>
            <a:off x="1704000" y="1263600"/>
            <a:ext cx="5736000" cy="26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r>
              <a:rPr lang="en"/>
              <a:t>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SPRINT 3 PROMISES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 txBox="1"/>
          <p:nvPr>
            <p:ph type="ctrTitle"/>
          </p:nvPr>
        </p:nvSpPr>
        <p:spPr>
          <a:xfrm>
            <a:off x="2031274" y="1742775"/>
            <a:ext cx="28617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doel</a:t>
            </a:r>
            <a:endParaRPr/>
          </a:p>
        </p:txBody>
      </p:sp>
      <p:sp>
        <p:nvSpPr>
          <p:cNvPr id="695" name="Google Shape;695;p39"/>
          <p:cNvSpPr txBox="1"/>
          <p:nvPr>
            <p:ph idx="1" type="subTitle"/>
          </p:nvPr>
        </p:nvSpPr>
        <p:spPr>
          <a:xfrm>
            <a:off x="1791575" y="2417450"/>
            <a:ext cx="32817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Toevoeging van Markt functionaliteit en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applicatie volledig lokaal in minikube kunnen draaien</a:t>
            </a: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39"/>
          <p:cNvCxnSpPr>
            <a:stCxn id="69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39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3 PROMISES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0"/>
          <p:cNvSpPr txBox="1"/>
          <p:nvPr>
            <p:ph idx="4294967295" type="ctrTitle"/>
          </p:nvPr>
        </p:nvSpPr>
        <p:spPr>
          <a:xfrm>
            <a:off x="775850" y="3634075"/>
            <a:ext cx="1724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FEBS631-35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707" name="Google Shape;707;p40"/>
          <p:cNvCxnSpPr/>
          <p:nvPr/>
        </p:nvCxnSpPr>
        <p:spPr>
          <a:xfrm>
            <a:off x="1559463" y="27561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0"/>
          <p:cNvCxnSpPr/>
          <p:nvPr/>
        </p:nvCxnSpPr>
        <p:spPr>
          <a:xfrm>
            <a:off x="4544325" y="332290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4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3 PROMISES</a:t>
            </a:r>
            <a:endParaRPr/>
          </a:p>
        </p:txBody>
      </p:sp>
      <p:cxnSp>
        <p:nvCxnSpPr>
          <p:cNvPr id="710" name="Google Shape;710;p40"/>
          <p:cNvCxnSpPr/>
          <p:nvPr/>
        </p:nvCxnSpPr>
        <p:spPr>
          <a:xfrm>
            <a:off x="1042775" y="32697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0"/>
          <p:cNvCxnSpPr/>
          <p:nvPr/>
        </p:nvCxnSpPr>
        <p:spPr>
          <a:xfrm flipH="1" rot="10800000">
            <a:off x="7669713" y="2702350"/>
            <a:ext cx="5400" cy="625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2" name="Google Shape;712;p40"/>
          <p:cNvGrpSpPr/>
          <p:nvPr/>
        </p:nvGrpSpPr>
        <p:grpSpPr>
          <a:xfrm>
            <a:off x="1381100" y="3082950"/>
            <a:ext cx="373500" cy="373500"/>
            <a:chOff x="1372725" y="1912500"/>
            <a:chExt cx="373500" cy="373500"/>
          </a:xfrm>
        </p:grpSpPr>
        <p:sp>
          <p:nvSpPr>
            <p:cNvPr id="713" name="Google Shape;713;p40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4357579" y="3077700"/>
            <a:ext cx="373500" cy="373500"/>
            <a:chOff x="3212675" y="1912500"/>
            <a:chExt cx="373500" cy="373500"/>
          </a:xfrm>
        </p:grpSpPr>
        <p:sp>
          <p:nvSpPr>
            <p:cNvPr id="716" name="Google Shape;716;p40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40"/>
          <p:cNvSpPr txBox="1"/>
          <p:nvPr>
            <p:ph idx="4294967295" type="ctrTitle"/>
          </p:nvPr>
        </p:nvSpPr>
        <p:spPr>
          <a:xfrm>
            <a:off x="618825" y="23288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Consumptie data</a:t>
            </a:r>
            <a:endParaRPr sz="1800"/>
          </a:p>
        </p:txBody>
      </p:sp>
      <p:sp>
        <p:nvSpPr>
          <p:cNvPr id="719" name="Google Shape;719;p40"/>
          <p:cNvSpPr txBox="1"/>
          <p:nvPr>
            <p:ph idx="4294967295" type="subTitle"/>
          </p:nvPr>
        </p:nvSpPr>
        <p:spPr>
          <a:xfrm>
            <a:off x="618813" y="184155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Het ophalen van energie consumptie data</a:t>
            </a:r>
            <a:endParaRPr sz="1400"/>
          </a:p>
        </p:txBody>
      </p:sp>
      <p:sp>
        <p:nvSpPr>
          <p:cNvPr id="720" name="Google Shape;720;p40"/>
          <p:cNvSpPr txBox="1"/>
          <p:nvPr>
            <p:ph idx="4294967295" type="ctrTitle"/>
          </p:nvPr>
        </p:nvSpPr>
        <p:spPr>
          <a:xfrm>
            <a:off x="3603688" y="378477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Kubernetes</a:t>
            </a:r>
            <a:endParaRPr sz="1800"/>
          </a:p>
        </p:txBody>
      </p:sp>
      <p:sp>
        <p:nvSpPr>
          <p:cNvPr id="721" name="Google Shape;721;p40"/>
          <p:cNvSpPr txBox="1"/>
          <p:nvPr>
            <p:ph idx="4294967295" type="subTitle"/>
          </p:nvPr>
        </p:nvSpPr>
        <p:spPr>
          <a:xfrm>
            <a:off x="3489352" y="4006948"/>
            <a:ext cx="2109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Connectie met Kubernetes </a:t>
            </a:r>
            <a:endParaRPr sz="1400"/>
          </a:p>
        </p:txBody>
      </p:sp>
      <p:grpSp>
        <p:nvGrpSpPr>
          <p:cNvPr id="722" name="Google Shape;722;p40"/>
          <p:cNvGrpSpPr/>
          <p:nvPr/>
        </p:nvGrpSpPr>
        <p:grpSpPr>
          <a:xfrm>
            <a:off x="7452975" y="3082950"/>
            <a:ext cx="373500" cy="373500"/>
            <a:chOff x="7457825" y="1912500"/>
            <a:chExt cx="373500" cy="373500"/>
          </a:xfrm>
        </p:grpSpPr>
        <p:sp>
          <p:nvSpPr>
            <p:cNvPr id="723" name="Google Shape;723;p40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40"/>
          <p:cNvSpPr txBox="1"/>
          <p:nvPr>
            <p:ph idx="4294967295" type="ctrTitle"/>
          </p:nvPr>
        </p:nvSpPr>
        <p:spPr>
          <a:xfrm>
            <a:off x="3811025" y="2459750"/>
            <a:ext cx="14868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FEBS631-3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26" name="Google Shape;726;p40"/>
          <p:cNvSpPr txBox="1"/>
          <p:nvPr/>
        </p:nvSpPr>
        <p:spPr>
          <a:xfrm>
            <a:off x="1463400" y="1051275"/>
            <a:ext cx="6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Wat nemen we mee van sprint 2 naar de volgende sprint?</a:t>
            </a:r>
            <a:endParaRPr b="1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27" name="Google Shape;727;p40"/>
          <p:cNvSpPr txBox="1"/>
          <p:nvPr>
            <p:ph idx="4294967295" type="ctrTitle"/>
          </p:nvPr>
        </p:nvSpPr>
        <p:spPr>
          <a:xfrm>
            <a:off x="6929025" y="3598550"/>
            <a:ext cx="16239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FEBS631-72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728" name="Google Shape;728;p40"/>
          <p:cNvSpPr txBox="1"/>
          <p:nvPr>
            <p:ph idx="4294967295" type="ctrTitle"/>
          </p:nvPr>
        </p:nvSpPr>
        <p:spPr>
          <a:xfrm>
            <a:off x="6699075" y="2274551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 Auth</a:t>
            </a:r>
            <a:endParaRPr sz="1800"/>
          </a:p>
        </p:txBody>
      </p:sp>
      <p:sp>
        <p:nvSpPr>
          <p:cNvPr id="729" name="Google Shape;729;p40"/>
          <p:cNvSpPr txBox="1"/>
          <p:nvPr>
            <p:ph idx="4294967295" type="subTitle"/>
          </p:nvPr>
        </p:nvSpPr>
        <p:spPr>
          <a:xfrm>
            <a:off x="6503275" y="1787250"/>
            <a:ext cx="2226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Implementeren van een 3rd party authenticator voor algemene consumers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1"/>
          <p:cNvSpPr/>
          <p:nvPr/>
        </p:nvSpPr>
        <p:spPr>
          <a:xfrm>
            <a:off x="819300" y="2003575"/>
            <a:ext cx="7524000" cy="156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1"/>
          <p:cNvSpPr/>
          <p:nvPr/>
        </p:nvSpPr>
        <p:spPr>
          <a:xfrm>
            <a:off x="952954" y="2083226"/>
            <a:ext cx="7256700" cy="14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3 PROMISES</a:t>
            </a:r>
            <a:endParaRPr/>
          </a:p>
        </p:txBody>
      </p:sp>
      <p:graphicFrame>
        <p:nvGraphicFramePr>
          <p:cNvPr id="737" name="Google Shape;737;p41"/>
          <p:cNvGraphicFramePr/>
          <p:nvPr/>
        </p:nvGraphicFramePr>
        <p:xfrm>
          <a:off x="819303" y="1415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{F2F1949E-6A42-46BF-95BD-591D8818B9F2}</a:tableStyleId>
              </a:tblPr>
              <a:tblGrid>
                <a:gridCol w="1901200"/>
                <a:gridCol w="1334450"/>
                <a:gridCol w="1334450"/>
                <a:gridCol w="2820250"/>
              </a:tblGrid>
              <a:tr h="6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TYPE</a:t>
                      </a:r>
                      <a:endParaRPr sz="18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CODE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8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3C47D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MARKET</a:t>
                      </a:r>
                      <a:endParaRPr sz="2000">
                        <a:solidFill>
                          <a:srgbClr val="93C47D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FEB631-</a:t>
                      </a:r>
                      <a:b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 → 15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As a … , I want to view the energy market prices periodically, so that I can buy/sell energy to match my energy demand.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TASK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RabbitMQ implementatie uitbreiden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738" name="Google Shape;738;p41"/>
          <p:cNvGrpSpPr/>
          <p:nvPr/>
        </p:nvGrpSpPr>
        <p:grpSpPr>
          <a:xfrm>
            <a:off x="4932530" y="3566870"/>
            <a:ext cx="936653" cy="1862090"/>
            <a:chOff x="4882900" y="-64350"/>
            <a:chExt cx="2493750" cy="2922300"/>
          </a:xfrm>
        </p:grpSpPr>
        <p:sp>
          <p:nvSpPr>
            <p:cNvPr id="739" name="Google Shape;739;p41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41"/>
          <p:cNvSpPr txBox="1"/>
          <p:nvPr/>
        </p:nvSpPr>
        <p:spPr>
          <a:xfrm>
            <a:off x="819300" y="9624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NIEUWE BELANGRIJKE ISSUES &amp; TASKS</a:t>
            </a:r>
            <a:endParaRPr b="1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5083346" y="33491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5083348" y="3782050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Een terugblik op Sprint 2 </a:t>
            </a:r>
            <a:endParaRPr/>
          </a:p>
        </p:txBody>
      </p:sp>
      <p:sp>
        <p:nvSpPr>
          <p:cNvPr id="464" name="Google Shape;464;p24"/>
          <p:cNvSpPr txBox="1"/>
          <p:nvPr>
            <p:ph idx="4" type="ctrTitle"/>
          </p:nvPr>
        </p:nvSpPr>
        <p:spPr>
          <a:xfrm>
            <a:off x="2801409" y="3349163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65" name="Google Shape;465;p24"/>
          <p:cNvSpPr txBox="1"/>
          <p:nvPr>
            <p:ph type="ctrTitle"/>
          </p:nvPr>
        </p:nvSpPr>
        <p:spPr>
          <a:xfrm>
            <a:off x="520075" y="3349163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466" name="Google Shape;466;p24"/>
          <p:cNvSpPr txBox="1"/>
          <p:nvPr>
            <p:ph idx="2" type="subTitle"/>
          </p:nvPr>
        </p:nvSpPr>
        <p:spPr>
          <a:xfrm>
            <a:off x="520075" y="378204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Belofte van opgestelde doelen en de haalbaarheid daarvan</a:t>
            </a:r>
            <a:endParaRPr/>
          </a:p>
        </p:txBody>
      </p:sp>
      <p:sp>
        <p:nvSpPr>
          <p:cNvPr id="467" name="Google Shape;467;p24"/>
          <p:cNvSpPr txBox="1"/>
          <p:nvPr>
            <p:ph idx="3" type="title"/>
          </p:nvPr>
        </p:nvSpPr>
        <p:spPr>
          <a:xfrm>
            <a:off x="520075" y="25982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4"/>
          <p:cNvSpPr txBox="1"/>
          <p:nvPr>
            <p:ph idx="5" type="subTitle"/>
          </p:nvPr>
        </p:nvSpPr>
        <p:spPr>
          <a:xfrm>
            <a:off x="2801402" y="378204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Een demo van het project dusver</a:t>
            </a:r>
            <a:endParaRPr/>
          </a:p>
        </p:txBody>
      </p:sp>
      <p:sp>
        <p:nvSpPr>
          <p:cNvPr id="469" name="Google Shape;469;p24"/>
          <p:cNvSpPr txBox="1"/>
          <p:nvPr>
            <p:ph idx="6" type="title"/>
          </p:nvPr>
        </p:nvSpPr>
        <p:spPr>
          <a:xfrm>
            <a:off x="2801402" y="25982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Inhoudsopgave</a:t>
            </a:r>
            <a:endParaRPr/>
          </a:p>
        </p:txBody>
      </p:sp>
      <p:sp>
        <p:nvSpPr>
          <p:cNvPr id="471" name="Google Shape;471;p24"/>
          <p:cNvSpPr txBox="1"/>
          <p:nvPr>
            <p:ph idx="9" type="title"/>
          </p:nvPr>
        </p:nvSpPr>
        <p:spPr>
          <a:xfrm>
            <a:off x="5082754" y="25982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520075" y="1515113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2801402" y="151511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5082754" y="151512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2" idx="1"/>
            <a:endCxn id="467" idx="1"/>
          </p:cNvCxnSpPr>
          <p:nvPr/>
        </p:nvCxnSpPr>
        <p:spPr>
          <a:xfrm>
            <a:off x="520075" y="19271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69" idx="1"/>
          </p:cNvCxnSpPr>
          <p:nvPr/>
        </p:nvCxnSpPr>
        <p:spPr>
          <a:xfrm>
            <a:off x="2801402" y="19271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4"/>
          <p:cNvCxnSpPr>
            <a:stCxn id="474" idx="1"/>
            <a:endCxn id="471" idx="1"/>
          </p:cNvCxnSpPr>
          <p:nvPr/>
        </p:nvCxnSpPr>
        <p:spPr>
          <a:xfrm>
            <a:off x="5082754" y="19271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4"/>
          <p:cNvSpPr/>
          <p:nvPr/>
        </p:nvSpPr>
        <p:spPr>
          <a:xfrm>
            <a:off x="1974625" y="9894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5906858" y="23392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2934133" y="1637023"/>
            <a:ext cx="577210" cy="580282"/>
            <a:chOff x="3095745" y="3805393"/>
            <a:chExt cx="352840" cy="354717"/>
          </a:xfrm>
        </p:grpSpPr>
        <p:sp>
          <p:nvSpPr>
            <p:cNvPr id="481" name="Google Shape;48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4"/>
          <p:cNvSpPr txBox="1"/>
          <p:nvPr>
            <p:ph idx="13" type="ctrTitle"/>
          </p:nvPr>
        </p:nvSpPr>
        <p:spPr>
          <a:xfrm>
            <a:off x="7254271" y="33491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SPRINT 3 </a:t>
            </a:r>
            <a:br>
              <a:rPr lang="en"/>
            </a:br>
            <a:r>
              <a:rPr lang="en"/>
              <a:t>PROMISES</a:t>
            </a:r>
            <a:endParaRPr/>
          </a:p>
        </p:txBody>
      </p:sp>
      <p:sp>
        <p:nvSpPr>
          <p:cNvPr id="488" name="Google Shape;488;p24"/>
          <p:cNvSpPr txBox="1"/>
          <p:nvPr>
            <p:ph idx="1" type="subTitle"/>
          </p:nvPr>
        </p:nvSpPr>
        <p:spPr>
          <a:xfrm>
            <a:off x="7254275" y="3782050"/>
            <a:ext cx="1753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Nieuw doel en nieuwe issues voor </a:t>
            </a:r>
            <a:br>
              <a:rPr lang="en"/>
            </a:br>
            <a:r>
              <a:rPr lang="en"/>
              <a:t>sprint 3</a:t>
            </a:r>
            <a:endParaRPr/>
          </a:p>
        </p:txBody>
      </p:sp>
      <p:sp>
        <p:nvSpPr>
          <p:cNvPr id="489" name="Google Shape;489;p24"/>
          <p:cNvSpPr txBox="1"/>
          <p:nvPr>
            <p:ph idx="9" type="title"/>
          </p:nvPr>
        </p:nvSpPr>
        <p:spPr>
          <a:xfrm>
            <a:off x="7253679" y="25982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7253679" y="1515125"/>
            <a:ext cx="824100" cy="824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24"/>
          <p:cNvCxnSpPr>
            <a:stCxn id="490" idx="1"/>
            <a:endCxn id="489" idx="1"/>
          </p:cNvCxnSpPr>
          <p:nvPr/>
        </p:nvCxnSpPr>
        <p:spPr>
          <a:xfrm>
            <a:off x="7253679" y="19271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4"/>
          <p:cNvSpPr/>
          <p:nvPr/>
        </p:nvSpPr>
        <p:spPr>
          <a:xfrm>
            <a:off x="8077783" y="23392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5202899" y="1640960"/>
            <a:ext cx="583803" cy="572411"/>
          </a:xfrm>
          <a:custGeom>
            <a:rect b="b" l="l" r="r" t="t"/>
            <a:pathLst>
              <a:path extrusionOk="0" h="11336" w="11347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4377325" y="1473378"/>
            <a:ext cx="177879" cy="167597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4"/>
          <p:cNvGrpSpPr/>
          <p:nvPr/>
        </p:nvGrpSpPr>
        <p:grpSpPr>
          <a:xfrm>
            <a:off x="643460" y="1640979"/>
            <a:ext cx="577224" cy="572407"/>
            <a:chOff x="3567553" y="1499912"/>
            <a:chExt cx="320022" cy="359778"/>
          </a:xfrm>
        </p:grpSpPr>
        <p:sp>
          <p:nvSpPr>
            <p:cNvPr id="496" name="Google Shape;496;p2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4"/>
          <p:cNvGrpSpPr/>
          <p:nvPr/>
        </p:nvGrpSpPr>
        <p:grpSpPr>
          <a:xfrm>
            <a:off x="7364105" y="1637010"/>
            <a:ext cx="583817" cy="580314"/>
            <a:chOff x="3541011" y="3367320"/>
            <a:chExt cx="348257" cy="346188"/>
          </a:xfrm>
        </p:grpSpPr>
        <p:sp>
          <p:nvSpPr>
            <p:cNvPr id="503" name="Google Shape;503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Vragen?</a:t>
            </a:r>
            <a:endParaRPr/>
          </a:p>
        </p:txBody>
      </p:sp>
      <p:sp>
        <p:nvSpPr>
          <p:cNvPr id="750" name="Google Shape;750;p42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Bedankt voor het luisteren!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gridnoord@gmail.com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+316 89 766 534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energygridnoord.com</a:t>
            </a:r>
            <a:endParaRPr/>
          </a:p>
        </p:txBody>
      </p:sp>
      <p:sp>
        <p:nvSpPr>
          <p:cNvPr id="751" name="Google Shape;751;p42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42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53" name="Google Shape;753;p4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2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2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2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2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42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762" name="Google Shape;762;p42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2"/>
          <p:cNvSpPr/>
          <p:nvPr/>
        </p:nvSpPr>
        <p:spPr>
          <a:xfrm>
            <a:off x="5066623" y="3252448"/>
            <a:ext cx="320355" cy="261656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42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767" name="Google Shape;767;p42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42"/>
          <p:cNvSpPr/>
          <p:nvPr/>
        </p:nvSpPr>
        <p:spPr>
          <a:xfrm>
            <a:off x="2411025" y="3996250"/>
            <a:ext cx="3948000" cy="572700"/>
          </a:xfrm>
          <a:prstGeom prst="rect">
            <a:avLst/>
          </a:prstGeom>
          <a:solidFill>
            <a:srgbClr val="0028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2"/>
          <p:cNvSpPr txBox="1"/>
          <p:nvPr>
            <p:ph idx="4294967295" type="subTitle"/>
          </p:nvPr>
        </p:nvSpPr>
        <p:spPr>
          <a:xfrm>
            <a:off x="2737275" y="39159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Faruk Aydin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Maarten Blömer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Jursley Gonzalez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Nick Krijgsman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Vincent Andersen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1823250" y="1496400"/>
            <a:ext cx="54975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r>
              <a:rPr lang="en"/>
              <a:t>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PROMISED DELIVERABLES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/>
          <p:nvPr>
            <p:ph type="ctrTitle"/>
          </p:nvPr>
        </p:nvSpPr>
        <p:spPr>
          <a:xfrm>
            <a:off x="2031274" y="1742775"/>
            <a:ext cx="28617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doel</a:t>
            </a:r>
            <a:endParaRPr/>
          </a:p>
        </p:txBody>
      </p:sp>
      <p:sp>
        <p:nvSpPr>
          <p:cNvPr id="517" name="Google Shape;517;p26"/>
          <p:cNvSpPr txBox="1"/>
          <p:nvPr>
            <p:ph idx="1" type="subTitle"/>
          </p:nvPr>
        </p:nvSpPr>
        <p:spPr>
          <a:xfrm>
            <a:off x="1791574" y="2417450"/>
            <a:ext cx="32817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Simulatie volledig af en op de cloud</a:t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5308850" y="1805900"/>
            <a:ext cx="1085100" cy="108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 txBox="1"/>
          <p:nvPr>
            <p:ph idx="2" type="title"/>
          </p:nvPr>
        </p:nvSpPr>
        <p:spPr>
          <a:xfrm>
            <a:off x="5360875" y="2059550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369950" y="3869000"/>
            <a:ext cx="4539582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26"/>
          <p:cNvCxnSpPr>
            <a:stCxn id="518" idx="2"/>
          </p:cNvCxnSpPr>
          <p:nvPr/>
        </p:nvCxnSpPr>
        <p:spPr>
          <a:xfrm>
            <a:off x="5851400" y="2891000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6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01. PROMISED DELIVERABLES</a:t>
            </a:r>
            <a:endParaRPr sz="3200"/>
          </a:p>
        </p:txBody>
      </p: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5435600" y="4034375"/>
            <a:ext cx="8316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~80%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30" name="Google Shape;530;p27"/>
          <p:cNvSpPr txBox="1"/>
          <p:nvPr/>
        </p:nvSpPr>
        <p:spPr>
          <a:xfrm>
            <a:off x="1335825" y="1346350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Issue Count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00" y="1980150"/>
            <a:ext cx="7482074" cy="19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27"/>
          <p:cNvCxnSpPr/>
          <p:nvPr/>
        </p:nvCxnSpPr>
        <p:spPr>
          <a:xfrm>
            <a:off x="861850" y="3015150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27"/>
          <p:cNvCxnSpPr/>
          <p:nvPr/>
        </p:nvCxnSpPr>
        <p:spPr>
          <a:xfrm>
            <a:off x="861850" y="3515700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27"/>
          <p:cNvCxnSpPr/>
          <p:nvPr/>
        </p:nvCxnSpPr>
        <p:spPr>
          <a:xfrm>
            <a:off x="861850" y="3352800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pic>
        <p:nvPicPr>
          <p:cNvPr id="540" name="Google Shape;5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9475"/>
            <a:ext cx="8839200" cy="193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7547"/>
            <a:ext cx="8839198" cy="146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65250"/>
            <a:ext cx="8839198" cy="11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48" name="Google Shape;548;p29"/>
          <p:cNvSpPr txBox="1"/>
          <p:nvPr/>
        </p:nvSpPr>
        <p:spPr>
          <a:xfrm>
            <a:off x="1335825" y="1346350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Burndown chart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0450"/>
            <a:ext cx="8839200" cy="275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"/>
          <p:cNvSpPr/>
          <p:nvPr/>
        </p:nvSpPr>
        <p:spPr>
          <a:xfrm>
            <a:off x="3357125" y="1211600"/>
            <a:ext cx="5431800" cy="382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56" name="Google Shape;556;p30"/>
          <p:cNvSpPr txBox="1"/>
          <p:nvPr/>
        </p:nvSpPr>
        <p:spPr>
          <a:xfrm>
            <a:off x="1150116" y="260182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Website</a:t>
            </a:r>
            <a:endParaRPr sz="2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57" name="Google Shape;557;p30"/>
          <p:cNvSpPr txBox="1"/>
          <p:nvPr/>
        </p:nvSpPr>
        <p:spPr>
          <a:xfrm>
            <a:off x="558525" y="3094125"/>
            <a:ext cx="3064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Windenergie Simulatie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Zonenergie Simulatie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Weersvoorspelling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Authenticatie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1728825" y="1892550"/>
            <a:ext cx="723900" cy="7239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4902125" y="1374825"/>
            <a:ext cx="723900" cy="723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30"/>
          <p:cNvCxnSpPr>
            <a:stCxn id="561" idx="3"/>
            <a:endCxn id="559" idx="1"/>
          </p:cNvCxnSpPr>
          <p:nvPr/>
        </p:nvCxnSpPr>
        <p:spPr>
          <a:xfrm flipH="1" rot="10800000">
            <a:off x="4227575" y="1736700"/>
            <a:ext cx="674700" cy="518100"/>
          </a:xfrm>
          <a:prstGeom prst="bentConnector3">
            <a:avLst>
              <a:gd fmla="val 82066" name="adj1"/>
            </a:avLst>
          </a:prstGeom>
          <a:noFill/>
          <a:ln cap="flat" cmpd="sng" w="9525">
            <a:solidFill>
              <a:srgbClr val="FFD6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2" name="Google Shape;5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49" y="1997199"/>
            <a:ext cx="592062" cy="5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0"/>
          <p:cNvSpPr/>
          <p:nvPr/>
        </p:nvSpPr>
        <p:spPr>
          <a:xfrm>
            <a:off x="3503675" y="1892850"/>
            <a:ext cx="723900" cy="7239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600" y="1958775"/>
            <a:ext cx="592050" cy="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0"/>
          <p:cNvSpPr/>
          <p:nvPr/>
        </p:nvSpPr>
        <p:spPr>
          <a:xfrm>
            <a:off x="3503675" y="3111750"/>
            <a:ext cx="723900" cy="7239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0"/>
          <p:cNvGrpSpPr/>
          <p:nvPr/>
        </p:nvGrpSpPr>
        <p:grpSpPr>
          <a:xfrm>
            <a:off x="3623459" y="3216403"/>
            <a:ext cx="484338" cy="514608"/>
            <a:chOff x="849016" y="2903255"/>
            <a:chExt cx="356655" cy="335425"/>
          </a:xfrm>
        </p:grpSpPr>
        <p:sp>
          <p:nvSpPr>
            <p:cNvPr id="566" name="Google Shape;566;p30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7" name="Google Shape;577;p30"/>
          <p:cNvCxnSpPr>
            <a:endCxn id="564" idx="0"/>
          </p:cNvCxnSpPr>
          <p:nvPr/>
        </p:nvCxnSpPr>
        <p:spPr>
          <a:xfrm>
            <a:off x="3865625" y="2616750"/>
            <a:ext cx="0" cy="49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8" name="Google Shape;578;p30"/>
          <p:cNvGrpSpPr/>
          <p:nvPr/>
        </p:nvGrpSpPr>
        <p:grpSpPr>
          <a:xfrm>
            <a:off x="4968140" y="1447871"/>
            <a:ext cx="592063" cy="577802"/>
            <a:chOff x="3527780" y="2885263"/>
            <a:chExt cx="347435" cy="345534"/>
          </a:xfrm>
        </p:grpSpPr>
        <p:sp>
          <p:nvSpPr>
            <p:cNvPr id="579" name="Google Shape;579;p30"/>
            <p:cNvSpPr/>
            <p:nvPr/>
          </p:nvSpPr>
          <p:spPr>
            <a:xfrm>
              <a:off x="3527780" y="2885263"/>
              <a:ext cx="347435" cy="345534"/>
            </a:xfrm>
            <a:custGeom>
              <a:rect b="b" l="l" r="r" t="t"/>
              <a:pathLst>
                <a:path extrusionOk="0" h="10907" w="10967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599440" y="2956543"/>
              <a:ext cx="204494" cy="204843"/>
            </a:xfrm>
            <a:custGeom>
              <a:rect b="b" l="l" r="r" t="t"/>
              <a:pathLst>
                <a:path extrusionOk="0" h="6466" w="645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3661691" y="3018763"/>
              <a:ext cx="79992" cy="80372"/>
            </a:xfrm>
            <a:custGeom>
              <a:rect b="b" l="l" r="r" t="t"/>
              <a:pathLst>
                <a:path extrusionOk="0" h="2537" w="2525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625101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651522" y="2982552"/>
              <a:ext cx="18881" cy="18533"/>
            </a:xfrm>
            <a:custGeom>
              <a:rect b="b" l="l" r="r" t="t"/>
              <a:pathLst>
                <a:path extrusionOk="0" h="585" w="596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367905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370582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3732591" y="2982552"/>
              <a:ext cx="18533" cy="18533"/>
            </a:xfrm>
            <a:custGeom>
              <a:rect b="b" l="l" r="r" t="t"/>
              <a:pathLst>
                <a:path extrusionOk="0" h="585" w="58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759773" y="2982552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3625101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651522" y="3116844"/>
              <a:ext cx="18881" cy="18501"/>
            </a:xfrm>
            <a:custGeom>
              <a:rect b="b" l="l" r="r" t="t"/>
              <a:pathLst>
                <a:path extrusionOk="0" h="584" w="596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367905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0582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732591" y="3116844"/>
              <a:ext cx="18533" cy="18501"/>
            </a:xfrm>
            <a:custGeom>
              <a:rect b="b" l="l" r="r" t="t"/>
              <a:pathLst>
                <a:path extrusionOk="0" h="584" w="58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3759773" y="311684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625101" y="300935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3625101" y="3036503"/>
              <a:ext cx="18501" cy="18153"/>
            </a:xfrm>
            <a:custGeom>
              <a:rect b="b" l="l" r="r" t="t"/>
              <a:pathLst>
                <a:path extrusionOk="0" h="573" w="584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625101" y="3063273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625101" y="309007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759773" y="300935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759773" y="3036503"/>
              <a:ext cx="18121" cy="18153"/>
            </a:xfrm>
            <a:custGeom>
              <a:rect b="b" l="l" r="r" t="t"/>
              <a:pathLst>
                <a:path extrusionOk="0" h="573" w="57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759773" y="3063273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759773" y="309007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0"/>
          <p:cNvSpPr/>
          <p:nvPr/>
        </p:nvSpPr>
        <p:spPr>
          <a:xfrm>
            <a:off x="6510325" y="1374825"/>
            <a:ext cx="326100" cy="7239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7720725" y="1374825"/>
            <a:ext cx="723900" cy="72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0"/>
          <p:cNvSpPr/>
          <p:nvPr/>
        </p:nvSpPr>
        <p:spPr>
          <a:xfrm>
            <a:off x="7720725" y="2209800"/>
            <a:ext cx="723900" cy="72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0"/>
          <p:cNvSpPr/>
          <p:nvPr/>
        </p:nvSpPr>
        <p:spPr>
          <a:xfrm>
            <a:off x="7720725" y="3044775"/>
            <a:ext cx="723900" cy="72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0"/>
          <p:cNvSpPr/>
          <p:nvPr/>
        </p:nvSpPr>
        <p:spPr>
          <a:xfrm>
            <a:off x="7720725" y="3879750"/>
            <a:ext cx="723900" cy="72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30"/>
          <p:cNvCxnSpPr>
            <a:stCxn id="603" idx="1"/>
          </p:cNvCxnSpPr>
          <p:nvPr/>
        </p:nvCxnSpPr>
        <p:spPr>
          <a:xfrm flipH="1">
            <a:off x="6827925" y="1736775"/>
            <a:ext cx="892800" cy="48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0"/>
          <p:cNvCxnSpPr>
            <a:stCxn id="559" idx="3"/>
          </p:cNvCxnSpPr>
          <p:nvPr/>
        </p:nvCxnSpPr>
        <p:spPr>
          <a:xfrm>
            <a:off x="5626025" y="1736775"/>
            <a:ext cx="8940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0"/>
          <p:cNvCxnSpPr>
            <a:endCxn id="603" idx="1"/>
          </p:cNvCxnSpPr>
          <p:nvPr/>
        </p:nvCxnSpPr>
        <p:spPr>
          <a:xfrm flipH="1" rot="10800000">
            <a:off x="6854925" y="1736775"/>
            <a:ext cx="8658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0"/>
          <p:cNvCxnSpPr>
            <a:stCxn id="604" idx="1"/>
            <a:endCxn id="563" idx="3"/>
          </p:cNvCxnSpPr>
          <p:nvPr/>
        </p:nvCxnSpPr>
        <p:spPr>
          <a:xfrm rot="10800000">
            <a:off x="4161525" y="2254650"/>
            <a:ext cx="3559200" cy="317100"/>
          </a:xfrm>
          <a:prstGeom prst="bentConnector3">
            <a:avLst>
              <a:gd fmla="val 8284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1" name="Google Shape;6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5238" y="1621663"/>
            <a:ext cx="217463" cy="23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0500" y="1494600"/>
            <a:ext cx="484349" cy="48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4625" y="3138673"/>
            <a:ext cx="536100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4625" y="2303700"/>
            <a:ext cx="536100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875" y="393690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6" name="Google Shape;616;p30"/>
          <p:cNvCxnSpPr>
            <a:stCxn id="615" idx="1"/>
            <a:endCxn id="561" idx="3"/>
          </p:cNvCxnSpPr>
          <p:nvPr/>
        </p:nvCxnSpPr>
        <p:spPr>
          <a:xfrm rot="10800000">
            <a:off x="4227675" y="2254800"/>
            <a:ext cx="3550200" cy="1986900"/>
          </a:xfrm>
          <a:prstGeom prst="bentConnector3">
            <a:avLst>
              <a:gd fmla="val 8440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0"/>
          <p:cNvCxnSpPr>
            <a:stCxn id="605" idx="1"/>
            <a:endCxn id="561" idx="3"/>
          </p:cNvCxnSpPr>
          <p:nvPr/>
        </p:nvCxnSpPr>
        <p:spPr>
          <a:xfrm rot="10800000">
            <a:off x="4227525" y="2254725"/>
            <a:ext cx="3493200" cy="1152000"/>
          </a:xfrm>
          <a:prstGeom prst="bentConnector3">
            <a:avLst>
              <a:gd fmla="val 8414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0"/>
          <p:cNvSpPr/>
          <p:nvPr/>
        </p:nvSpPr>
        <p:spPr>
          <a:xfrm>
            <a:off x="5467300" y="1941750"/>
            <a:ext cx="120900" cy="1080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30"/>
          <p:cNvCxnSpPr>
            <a:stCxn id="558" idx="3"/>
            <a:endCxn id="563" idx="1"/>
          </p:cNvCxnSpPr>
          <p:nvPr/>
        </p:nvCxnSpPr>
        <p:spPr>
          <a:xfrm>
            <a:off x="2452725" y="2254500"/>
            <a:ext cx="11169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0" name="Google Shape;620;p30"/>
          <p:cNvGrpSpPr/>
          <p:nvPr/>
        </p:nvGrpSpPr>
        <p:grpSpPr>
          <a:xfrm>
            <a:off x="1106726" y="1986755"/>
            <a:ext cx="536089" cy="536095"/>
            <a:chOff x="1958520" y="2302574"/>
            <a:chExt cx="359213" cy="327807"/>
          </a:xfrm>
        </p:grpSpPr>
        <p:sp>
          <p:nvSpPr>
            <p:cNvPr id="621" name="Google Shape;621;p30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30"/>
          <p:cNvSpPr/>
          <p:nvPr/>
        </p:nvSpPr>
        <p:spPr>
          <a:xfrm>
            <a:off x="6510325" y="1374825"/>
            <a:ext cx="326100" cy="3138000"/>
          </a:xfrm>
          <a:prstGeom prst="can">
            <a:avLst>
              <a:gd fmla="val 25000" name="adj"/>
            </a:avLst>
          </a:prstGeom>
          <a:solidFill>
            <a:srgbClr val="FFD966">
              <a:alpha val="22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0"/>
          <p:cNvSpPr/>
          <p:nvPr/>
        </p:nvSpPr>
        <p:spPr>
          <a:xfrm flipH="1">
            <a:off x="5248676" y="2098725"/>
            <a:ext cx="45900" cy="2143200"/>
          </a:xfrm>
          <a:prstGeom prst="rect">
            <a:avLst/>
          </a:prstGeom>
          <a:solidFill>
            <a:srgbClr val="FFFFFF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0"/>
          <p:cNvSpPr txBox="1"/>
          <p:nvPr/>
        </p:nvSpPr>
        <p:spPr>
          <a:xfrm>
            <a:off x="5294575" y="818700"/>
            <a:ext cx="18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Simulation backend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1"/>
          <p:cNvSpPr txBox="1"/>
          <p:nvPr>
            <p:ph type="ctrTitle"/>
          </p:nvPr>
        </p:nvSpPr>
        <p:spPr>
          <a:xfrm>
            <a:off x="2683350" y="1710013"/>
            <a:ext cx="3777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</a:t>
            </a:r>
            <a:endParaRPr/>
          </a:p>
        </p:txBody>
      </p:sp>
      <p:sp>
        <p:nvSpPr>
          <p:cNvPr id="632" name="Google Shape;632;p31"/>
          <p:cNvSpPr txBox="1"/>
          <p:nvPr>
            <p:ph idx="1" type="subTitle"/>
          </p:nvPr>
        </p:nvSpPr>
        <p:spPr>
          <a:xfrm>
            <a:off x="2959787" y="2318713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Github</a:t>
            </a:r>
            <a:endParaRPr>
              <a:solidFill>
                <a:srgbClr val="CFE2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Docker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DevOps</a:t>
            </a:r>
            <a:endParaRPr>
              <a:solidFill>
                <a:srgbClr val="8E7C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Helm</a:t>
            </a:r>
            <a:endParaRPr>
              <a:solidFill>
                <a:srgbClr val="6FA8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Kubernetes</a:t>
            </a:r>
            <a:endParaRPr>
              <a:solidFill>
                <a:srgbClr val="76A5AF"/>
              </a:solidFill>
            </a:endParaRPr>
          </a:p>
        </p:txBody>
      </p:sp>
      <p:sp>
        <p:nvSpPr>
          <p:cNvPr id="633" name="Google Shape;633;p3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31"/>
          <p:cNvGrpSpPr/>
          <p:nvPr/>
        </p:nvGrpSpPr>
        <p:grpSpPr>
          <a:xfrm>
            <a:off x="2122525" y="1806904"/>
            <a:ext cx="560837" cy="533744"/>
            <a:chOff x="6069423" y="2891892"/>
            <a:chExt cx="362321" cy="364231"/>
          </a:xfrm>
        </p:grpSpPr>
        <p:sp>
          <p:nvSpPr>
            <p:cNvPr id="636" name="Google Shape;636;p31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31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01. PROMISED DELIVERABLES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