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Advent Pro SemiBold"/>
      <p:regular r:id="rId40"/>
      <p:bold r:id="rId41"/>
    </p:embeddedFont>
    <p:embeddedFont>
      <p:font typeface="Fira Sans Extra Condensed Medium"/>
      <p:regular r:id="rId42"/>
      <p:bold r:id="rId43"/>
      <p:italic r:id="rId44"/>
      <p:boldItalic r:id="rId45"/>
    </p:embeddedFont>
    <p:embeddedFont>
      <p:font typeface="Fira Sans Condensed Medium"/>
      <p:regular r:id="rId46"/>
      <p:bold r:id="rId47"/>
      <p:italic r:id="rId48"/>
      <p:boldItalic r:id="rId49"/>
    </p:embeddedFont>
    <p:embeddedFont>
      <p:font typeface="Maven Pro"/>
      <p:regular r:id="rId50"/>
      <p:bold r:id="rId51"/>
    </p:embeddedFont>
    <p:embeddedFont>
      <p:font typeface="Share Tech"/>
      <p:regular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dventProSemiBold-regular.fntdata"/><Relationship Id="rId42" Type="http://schemas.openxmlformats.org/officeDocument/2006/relationships/font" Target="fonts/FiraSansExtraCondensedMedium-regular.fntdata"/><Relationship Id="rId41" Type="http://schemas.openxmlformats.org/officeDocument/2006/relationships/font" Target="fonts/AdventProSemiBold-bold.fntdata"/><Relationship Id="rId44" Type="http://schemas.openxmlformats.org/officeDocument/2006/relationships/font" Target="fonts/FiraSansExtraCondensedMedium-italic.fntdata"/><Relationship Id="rId43" Type="http://schemas.openxmlformats.org/officeDocument/2006/relationships/font" Target="fonts/FiraSansExtraCondensedMedium-bold.fntdata"/><Relationship Id="rId46" Type="http://schemas.openxmlformats.org/officeDocument/2006/relationships/font" Target="fonts/FiraSansCondensedMedium-regular.fntdata"/><Relationship Id="rId45" Type="http://schemas.openxmlformats.org/officeDocument/2006/relationships/font" Target="fonts/FiraSansExtraCondensed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FiraSansCondensedMedium-italic.fntdata"/><Relationship Id="rId47" Type="http://schemas.openxmlformats.org/officeDocument/2006/relationships/font" Target="fonts/FiraSansCondensedMedium-bold.fntdata"/><Relationship Id="rId49" Type="http://schemas.openxmlformats.org/officeDocument/2006/relationships/font" Target="fonts/FiraSans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avenPro-bold.fntdata"/><Relationship Id="rId50" Type="http://schemas.openxmlformats.org/officeDocument/2006/relationships/font" Target="fonts/MavenPro-regular.fntdata"/><Relationship Id="rId52" Type="http://schemas.openxmlformats.org/officeDocument/2006/relationships/font" Target="fonts/ShareTech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ddd23eef6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ddd23eef6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ddd23eef60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ddd23eef60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ddd23eef6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ddd23eef6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ca947b1db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ca947b1db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ddd23eef6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ddd23eef6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0baa31e6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0baa31e6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ddd23eef60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ddd23eef60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235af27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235af27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e80fcb5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de80fcb5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e0baa31e6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e0baa31e6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e0baa31e6b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e0baa31e6b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a947b1db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a947b1db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e0baa31e6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e0baa31e6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e0baa31e6b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e0baa31e6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e0baa31e6b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e0baa31e6b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e0baa31e6b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e0baa31e6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e0baa31e6b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e0baa31e6b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a947b1d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ca947b1d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a947b1db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a947b1db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ca947b1db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ca947b1db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dd23eef60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ddd23eef60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ddd23eef60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ddd23eef60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ddd23eef60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ddd23eef60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ddd23eef60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ddd23eef60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e0baa31e6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e0baa31e6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ca947b1db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ca947b1db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ca947b1db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ca947b1db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a947b1db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a947b1db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9128428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9128428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a947b1db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a947b1d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e80fcb5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de80fcb5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dd23eef6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dd23eef6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e_vZIlKYvd-9cFmt1MtcxTxPq36zrN82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zj5Ny8rkPBOteF1hISBtngh9BrMBCI1X/view" TargetMode="External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ZUFIMs4fzXz2XJO0wc-AE15bhKPCUvHL/view" TargetMode="External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_iIJ1TQZfSr40upgHIhfG8DQvauIiJaR/view" TargetMode="External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242E4SlM3l9WyJlpZ_0h3MbsXk8HAD5I/view" TargetMode="External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_B8GNqwH9wddV7HA9yWFXftIlIbgaxMm/view" TargetMode="External"/><Relationship Id="rId4" Type="http://schemas.openxmlformats.org/officeDocument/2006/relationships/image" Target="../media/image2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jpg"/><Relationship Id="rId4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FCC"/>
                </a:solidFill>
              </a:rPr>
              <a:t> S63-1 Noord</a:t>
            </a:r>
            <a:endParaRPr>
              <a:solidFill>
                <a:srgbClr val="00CFCC"/>
              </a:solidFill>
            </a:endParaRPr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Oplevering Sprint </a:t>
            </a: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23"/>
          <p:cNvSpPr txBox="1"/>
          <p:nvPr>
            <p:ph idx="1" type="subTitle"/>
          </p:nvPr>
        </p:nvSpPr>
        <p:spPr>
          <a:xfrm>
            <a:off x="143250" y="3965905"/>
            <a:ext cx="32955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Faruk Aydin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Maarten Blömer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Jursley Gonzalez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Nick Krijgsman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Vincent Andersen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sp>
        <p:nvSpPr>
          <p:cNvPr id="570" name="Google Shape;570;p32"/>
          <p:cNvSpPr txBox="1"/>
          <p:nvPr/>
        </p:nvSpPr>
        <p:spPr>
          <a:xfrm>
            <a:off x="1058675" y="2217750"/>
            <a:ext cx="48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5</a:t>
            </a:r>
            <a:endParaRPr sz="3400">
              <a:solidFill>
                <a:srgbClr val="00C3B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71" name="Google Shape;5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975" y="1593950"/>
            <a:ext cx="7297224" cy="2408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pic>
        <p:nvPicPr>
          <p:cNvPr id="577" name="Google Shape;5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350" y="3924600"/>
            <a:ext cx="3176027" cy="1048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33"/>
          <p:cNvSpPr txBox="1"/>
          <p:nvPr>
            <p:ph idx="7" type="subTitle"/>
          </p:nvPr>
        </p:nvSpPr>
        <p:spPr>
          <a:xfrm>
            <a:off x="621625" y="1567275"/>
            <a:ext cx="4353600" cy="308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+ </a:t>
            </a:r>
            <a:r>
              <a:rPr lang="en"/>
              <a:t>Consistente stand ups and downs.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+ </a:t>
            </a:r>
            <a:r>
              <a:rPr lang="en"/>
              <a:t>Tussendoor progressie updates geven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+ </a:t>
            </a:r>
            <a:r>
              <a:rPr lang="en"/>
              <a:t>Hoge bereikbaarheid via Discord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+ </a:t>
            </a:r>
            <a:r>
              <a:rPr lang="en"/>
              <a:t>Meer tijd besteden aan verkleinen van stories gaf betere validatie wanneer iets “Done” is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+ </a:t>
            </a:r>
            <a:r>
              <a:rPr lang="en"/>
              <a:t>Kennis opbouw en verdeling d.m.v. Case Studies en individueel project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+ </a:t>
            </a:r>
            <a:r>
              <a:rPr lang="en"/>
              <a:t>Taakverdeling en virtual pair programming op moeilijker taken.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9" name="Google Shape;5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3350" y="913140"/>
            <a:ext cx="3176024" cy="111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3350" y="2426463"/>
            <a:ext cx="3176025" cy="1100942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3"/>
          <p:cNvSpPr txBox="1"/>
          <p:nvPr/>
        </p:nvSpPr>
        <p:spPr>
          <a:xfrm>
            <a:off x="5097638" y="1117213"/>
            <a:ext cx="48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endParaRPr sz="3400">
              <a:solidFill>
                <a:srgbClr val="00C3B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2" name="Google Shape;582;p33"/>
          <p:cNvSpPr txBox="1"/>
          <p:nvPr/>
        </p:nvSpPr>
        <p:spPr>
          <a:xfrm>
            <a:off x="5097625" y="2639763"/>
            <a:ext cx="48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sz="3400">
              <a:solidFill>
                <a:srgbClr val="00C3B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3" name="Google Shape;583;p33"/>
          <p:cNvSpPr txBox="1"/>
          <p:nvPr/>
        </p:nvSpPr>
        <p:spPr>
          <a:xfrm>
            <a:off x="5097625" y="4094663"/>
            <a:ext cx="48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5</a:t>
            </a:r>
            <a:endParaRPr sz="3400">
              <a:solidFill>
                <a:srgbClr val="00C3B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4" name="Google Shape;584;p33"/>
          <p:cNvSpPr txBox="1"/>
          <p:nvPr>
            <p:ph idx="8" type="ctrTitle"/>
          </p:nvPr>
        </p:nvSpPr>
        <p:spPr>
          <a:xfrm>
            <a:off x="3600350" y="989475"/>
            <a:ext cx="1497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4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</a:t>
            </a:r>
            <a:br>
              <a:rPr lang="en"/>
            </a:br>
            <a:r>
              <a:rPr lang="en">
                <a:solidFill>
                  <a:schemeClr val="accent3"/>
                </a:solidFill>
              </a:rPr>
              <a:t>DEPLOYMENT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&amp; MONITORING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5"/>
          <p:cNvSpPr txBox="1"/>
          <p:nvPr>
            <p:ph type="ctrTitle"/>
          </p:nvPr>
        </p:nvSpPr>
        <p:spPr>
          <a:xfrm>
            <a:off x="2683350" y="1710013"/>
            <a:ext cx="37773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595" name="Google Shape;595;p35"/>
          <p:cNvSpPr txBox="1"/>
          <p:nvPr>
            <p:ph idx="1" type="subTitle"/>
          </p:nvPr>
        </p:nvSpPr>
        <p:spPr>
          <a:xfrm>
            <a:off x="2959787" y="2394938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73"/>
                </a:solidFill>
              </a:rPr>
              <a:t>Kubernetes</a:t>
            </a:r>
            <a:endParaRPr>
              <a:solidFill>
                <a:srgbClr val="FF9973"/>
              </a:solidFill>
            </a:endParaRPr>
          </a:p>
        </p:txBody>
      </p:sp>
      <p:sp>
        <p:nvSpPr>
          <p:cNvPr id="596" name="Google Shape;596;p3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5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02. DEPLOYMENT &amp; MONITORING</a:t>
            </a:r>
            <a:endParaRPr sz="3000"/>
          </a:p>
        </p:txBody>
      </p:sp>
      <p:sp>
        <p:nvSpPr>
          <p:cNvPr id="598" name="Google Shape;598;p3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9" name="Google Shape;599;p35"/>
          <p:cNvPicPr preferRelativeResize="0"/>
          <p:nvPr/>
        </p:nvPicPr>
        <p:blipFill rotWithShape="1">
          <a:blip r:embed="rId3">
            <a:alphaModFix/>
          </a:blip>
          <a:srcRect b="0" l="0" r="46589" t="0"/>
          <a:stretch/>
        </p:blipFill>
        <p:spPr>
          <a:xfrm>
            <a:off x="1926600" y="1601209"/>
            <a:ext cx="1033176" cy="116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02. DEPLOYMENT &amp; MONITORING</a:t>
            </a:r>
            <a:endParaRPr sz="3000"/>
          </a:p>
        </p:txBody>
      </p:sp>
      <p:pic>
        <p:nvPicPr>
          <p:cNvPr id="605" name="Google Shape;6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405" y="152400"/>
            <a:ext cx="1638130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575" y="1364125"/>
            <a:ext cx="1316026" cy="1316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7" name="Google Shape;607;p36"/>
          <p:cNvCxnSpPr>
            <a:stCxn id="606" idx="3"/>
          </p:cNvCxnSpPr>
          <p:nvPr/>
        </p:nvCxnSpPr>
        <p:spPr>
          <a:xfrm>
            <a:off x="2182601" y="2022138"/>
            <a:ext cx="8826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08" name="Google Shape;60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2200" y="3425987"/>
            <a:ext cx="1183601" cy="114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5700" y="2471100"/>
            <a:ext cx="1344410" cy="11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02. DEPLOYMENT &amp; MONITORING</a:t>
            </a:r>
            <a:endParaRPr sz="3000"/>
          </a:p>
        </p:txBody>
      </p:sp>
      <p:cxnSp>
        <p:nvCxnSpPr>
          <p:cNvPr id="615" name="Google Shape;615;p37"/>
          <p:cNvCxnSpPr>
            <a:stCxn id="616" idx="3"/>
          </p:cNvCxnSpPr>
          <p:nvPr/>
        </p:nvCxnSpPr>
        <p:spPr>
          <a:xfrm>
            <a:off x="2182601" y="2022138"/>
            <a:ext cx="8826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17" name="Google Shape;617;p37" title="2021-05-27_17-57-1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800" y="1141875"/>
            <a:ext cx="68938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8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02. DEPLOYMENT &amp; MONITORING</a:t>
            </a:r>
            <a:endParaRPr sz="3000"/>
          </a:p>
        </p:txBody>
      </p:sp>
      <p:cxnSp>
        <p:nvCxnSpPr>
          <p:cNvPr id="623" name="Google Shape;623;p38"/>
          <p:cNvCxnSpPr>
            <a:stCxn id="624" idx="3"/>
          </p:cNvCxnSpPr>
          <p:nvPr/>
        </p:nvCxnSpPr>
        <p:spPr>
          <a:xfrm>
            <a:off x="2182601" y="2022138"/>
            <a:ext cx="8826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25" name="Google Shape;6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348125"/>
            <a:ext cx="71437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9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02. DEPLOYMENT &amp; MONITORING</a:t>
            </a:r>
            <a:endParaRPr sz="3000"/>
          </a:p>
        </p:txBody>
      </p:sp>
      <p:pic>
        <p:nvPicPr>
          <p:cNvPr id="631" name="Google Shape;6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625" y="1783113"/>
            <a:ext cx="2527675" cy="15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800" y="1551100"/>
            <a:ext cx="5412900" cy="23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0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02. DEPLOYMENT &amp; MONITORING</a:t>
            </a:r>
            <a:endParaRPr sz="3000"/>
          </a:p>
        </p:txBody>
      </p:sp>
      <p:pic>
        <p:nvPicPr>
          <p:cNvPr id="638" name="Google Shape;6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206075"/>
            <a:ext cx="52387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88" y="553800"/>
            <a:ext cx="8279676" cy="38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4" type="ctrTitle"/>
          </p:nvPr>
        </p:nvSpPr>
        <p:spPr>
          <a:xfrm>
            <a:off x="4797834" y="3349163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63" name="Google Shape;463;p24"/>
          <p:cNvSpPr txBox="1"/>
          <p:nvPr>
            <p:ph type="ctrTitle"/>
          </p:nvPr>
        </p:nvSpPr>
        <p:spPr>
          <a:xfrm>
            <a:off x="520075" y="3349163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464" name="Google Shape;464;p24"/>
          <p:cNvSpPr txBox="1"/>
          <p:nvPr>
            <p:ph idx="2" type="subTitle"/>
          </p:nvPr>
        </p:nvSpPr>
        <p:spPr>
          <a:xfrm>
            <a:off x="520075" y="3782042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Belofte van opgestelde doelen en de haalbaarheid daarvan</a:t>
            </a:r>
            <a:endParaRPr/>
          </a:p>
        </p:txBody>
      </p:sp>
      <p:sp>
        <p:nvSpPr>
          <p:cNvPr id="465" name="Google Shape;465;p24"/>
          <p:cNvSpPr txBox="1"/>
          <p:nvPr>
            <p:ph idx="3" type="title"/>
          </p:nvPr>
        </p:nvSpPr>
        <p:spPr>
          <a:xfrm>
            <a:off x="520075" y="259825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6" name="Google Shape;466;p24"/>
          <p:cNvSpPr txBox="1"/>
          <p:nvPr>
            <p:ph idx="5" type="subTitle"/>
          </p:nvPr>
        </p:nvSpPr>
        <p:spPr>
          <a:xfrm>
            <a:off x="4797827" y="3782042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Toevoegingen en demo van het gehele project</a:t>
            </a:r>
            <a:endParaRPr/>
          </a:p>
        </p:txBody>
      </p:sp>
      <p:sp>
        <p:nvSpPr>
          <p:cNvPr id="467" name="Google Shape;467;p24"/>
          <p:cNvSpPr txBox="1"/>
          <p:nvPr>
            <p:ph idx="6" type="title"/>
          </p:nvPr>
        </p:nvSpPr>
        <p:spPr>
          <a:xfrm>
            <a:off x="2801402" y="259825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8" name="Google Shape;468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Inhoudsopgave</a:t>
            </a:r>
            <a:endParaRPr/>
          </a:p>
        </p:txBody>
      </p:sp>
      <p:sp>
        <p:nvSpPr>
          <p:cNvPr id="469" name="Google Shape;469;p24"/>
          <p:cNvSpPr txBox="1"/>
          <p:nvPr>
            <p:ph idx="9" type="title"/>
          </p:nvPr>
        </p:nvSpPr>
        <p:spPr>
          <a:xfrm>
            <a:off x="5082754" y="25982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520075" y="1515113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2801402" y="151511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5082754" y="1515125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24"/>
          <p:cNvCxnSpPr>
            <a:stCxn id="470" idx="1"/>
            <a:endCxn id="465" idx="1"/>
          </p:cNvCxnSpPr>
          <p:nvPr/>
        </p:nvCxnSpPr>
        <p:spPr>
          <a:xfrm>
            <a:off x="520075" y="1927163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24"/>
          <p:cNvCxnSpPr>
            <a:stCxn id="471" idx="1"/>
            <a:endCxn id="467" idx="1"/>
          </p:cNvCxnSpPr>
          <p:nvPr/>
        </p:nvCxnSpPr>
        <p:spPr>
          <a:xfrm>
            <a:off x="2801402" y="1927163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4"/>
          <p:cNvCxnSpPr>
            <a:stCxn id="472" idx="1"/>
            <a:endCxn id="469" idx="1"/>
          </p:cNvCxnSpPr>
          <p:nvPr/>
        </p:nvCxnSpPr>
        <p:spPr>
          <a:xfrm>
            <a:off x="5082754" y="1927175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24"/>
          <p:cNvSpPr/>
          <p:nvPr/>
        </p:nvSpPr>
        <p:spPr>
          <a:xfrm>
            <a:off x="1974625" y="98948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5906858" y="233923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24"/>
          <p:cNvGrpSpPr/>
          <p:nvPr/>
        </p:nvGrpSpPr>
        <p:grpSpPr>
          <a:xfrm>
            <a:off x="5211058" y="1637023"/>
            <a:ext cx="577210" cy="580282"/>
            <a:chOff x="3095745" y="3805393"/>
            <a:chExt cx="352840" cy="354717"/>
          </a:xfrm>
        </p:grpSpPr>
        <p:sp>
          <p:nvSpPr>
            <p:cNvPr id="479" name="Google Shape;479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24"/>
          <p:cNvSpPr txBox="1"/>
          <p:nvPr>
            <p:ph idx="13" type="ctrTitle"/>
          </p:nvPr>
        </p:nvSpPr>
        <p:spPr>
          <a:xfrm>
            <a:off x="7254271" y="33491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sp>
        <p:nvSpPr>
          <p:cNvPr id="486" name="Google Shape;486;p24"/>
          <p:cNvSpPr txBox="1"/>
          <p:nvPr>
            <p:ph idx="1" type="subTitle"/>
          </p:nvPr>
        </p:nvSpPr>
        <p:spPr>
          <a:xfrm>
            <a:off x="7254275" y="3782050"/>
            <a:ext cx="1753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Een terugblik op sprint 5 en het proces</a:t>
            </a:r>
            <a:endParaRPr/>
          </a:p>
        </p:txBody>
      </p:sp>
      <p:sp>
        <p:nvSpPr>
          <p:cNvPr id="487" name="Google Shape;487;p24"/>
          <p:cNvSpPr txBox="1"/>
          <p:nvPr>
            <p:ph idx="9" type="title"/>
          </p:nvPr>
        </p:nvSpPr>
        <p:spPr>
          <a:xfrm>
            <a:off x="7253679" y="25982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04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88" name="Google Shape;488;p24"/>
          <p:cNvSpPr/>
          <p:nvPr/>
        </p:nvSpPr>
        <p:spPr>
          <a:xfrm>
            <a:off x="7253679" y="1515125"/>
            <a:ext cx="824100" cy="8241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9" name="Google Shape;489;p24"/>
          <p:cNvCxnSpPr>
            <a:stCxn id="488" idx="1"/>
            <a:endCxn id="487" idx="1"/>
          </p:cNvCxnSpPr>
          <p:nvPr/>
        </p:nvCxnSpPr>
        <p:spPr>
          <a:xfrm>
            <a:off x="7253679" y="1927175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24"/>
          <p:cNvSpPr/>
          <p:nvPr/>
        </p:nvSpPr>
        <p:spPr>
          <a:xfrm>
            <a:off x="8077783" y="233923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4"/>
          <p:cNvSpPr/>
          <p:nvPr/>
        </p:nvSpPr>
        <p:spPr>
          <a:xfrm>
            <a:off x="7373824" y="1640960"/>
            <a:ext cx="583803" cy="572411"/>
          </a:xfrm>
          <a:custGeom>
            <a:rect b="b" l="l" r="r" t="t"/>
            <a:pathLst>
              <a:path extrusionOk="0" h="11336" w="11347">
                <a:moveTo>
                  <a:pt x="2948" y="2991"/>
                </a:moveTo>
                <a:cubicBezTo>
                  <a:pt x="2993" y="2991"/>
                  <a:pt x="3039" y="2994"/>
                  <a:pt x="3084" y="3001"/>
                </a:cubicBezTo>
                <a:cubicBezTo>
                  <a:pt x="3394" y="3060"/>
                  <a:pt x="3656" y="3334"/>
                  <a:pt x="3715" y="3644"/>
                </a:cubicBezTo>
                <a:cubicBezTo>
                  <a:pt x="3775" y="3941"/>
                  <a:pt x="3667" y="4227"/>
                  <a:pt x="3441" y="4418"/>
                </a:cubicBezTo>
                <a:cubicBezTo>
                  <a:pt x="3298" y="4549"/>
                  <a:pt x="3203" y="4739"/>
                  <a:pt x="3203" y="4954"/>
                </a:cubicBezTo>
                <a:lnTo>
                  <a:pt x="3203" y="5311"/>
                </a:lnTo>
                <a:cubicBezTo>
                  <a:pt x="3203" y="5596"/>
                  <a:pt x="3441" y="5835"/>
                  <a:pt x="3727" y="5835"/>
                </a:cubicBezTo>
                <a:lnTo>
                  <a:pt x="5513" y="5835"/>
                </a:lnTo>
                <a:lnTo>
                  <a:pt x="5513" y="7621"/>
                </a:lnTo>
                <a:cubicBezTo>
                  <a:pt x="5513" y="7716"/>
                  <a:pt x="5430" y="7811"/>
                  <a:pt x="5322" y="7811"/>
                </a:cubicBezTo>
                <a:lnTo>
                  <a:pt x="4965" y="7811"/>
                </a:lnTo>
                <a:cubicBezTo>
                  <a:pt x="4858" y="7811"/>
                  <a:pt x="4751" y="7763"/>
                  <a:pt x="4691" y="7692"/>
                </a:cubicBezTo>
                <a:cubicBezTo>
                  <a:pt x="4472" y="7433"/>
                  <a:pt x="4152" y="7282"/>
                  <a:pt x="3809" y="7282"/>
                </a:cubicBezTo>
                <a:cubicBezTo>
                  <a:pt x="3743" y="7282"/>
                  <a:pt x="3675" y="7287"/>
                  <a:pt x="3608" y="7299"/>
                </a:cubicBezTo>
                <a:cubicBezTo>
                  <a:pt x="3167" y="7394"/>
                  <a:pt x="2810" y="7740"/>
                  <a:pt x="2715" y="8180"/>
                </a:cubicBezTo>
                <a:cubicBezTo>
                  <a:pt x="2644" y="8525"/>
                  <a:pt x="2727" y="8883"/>
                  <a:pt x="2941" y="9144"/>
                </a:cubicBezTo>
                <a:cubicBezTo>
                  <a:pt x="3167" y="9418"/>
                  <a:pt x="3477" y="9561"/>
                  <a:pt x="3834" y="9561"/>
                </a:cubicBezTo>
                <a:cubicBezTo>
                  <a:pt x="4179" y="9561"/>
                  <a:pt x="4501" y="9418"/>
                  <a:pt x="4715" y="9144"/>
                </a:cubicBezTo>
                <a:cubicBezTo>
                  <a:pt x="4775" y="9073"/>
                  <a:pt x="4870" y="9025"/>
                  <a:pt x="4977" y="9025"/>
                </a:cubicBezTo>
                <a:lnTo>
                  <a:pt x="5334" y="9025"/>
                </a:lnTo>
                <a:cubicBezTo>
                  <a:pt x="5441" y="9025"/>
                  <a:pt x="5525" y="9121"/>
                  <a:pt x="5525" y="9228"/>
                </a:cubicBezTo>
                <a:lnTo>
                  <a:pt x="5525" y="11014"/>
                </a:lnTo>
                <a:lnTo>
                  <a:pt x="881" y="11014"/>
                </a:lnTo>
                <a:cubicBezTo>
                  <a:pt x="584" y="11014"/>
                  <a:pt x="334" y="10776"/>
                  <a:pt x="334" y="10466"/>
                </a:cubicBezTo>
                <a:lnTo>
                  <a:pt x="334" y="5835"/>
                </a:lnTo>
                <a:lnTo>
                  <a:pt x="2120" y="5835"/>
                </a:lnTo>
                <a:cubicBezTo>
                  <a:pt x="2405" y="5835"/>
                  <a:pt x="2644" y="5596"/>
                  <a:pt x="2644" y="5311"/>
                </a:cubicBezTo>
                <a:lnTo>
                  <a:pt x="2644" y="4954"/>
                </a:lnTo>
                <a:cubicBezTo>
                  <a:pt x="2644" y="4751"/>
                  <a:pt x="2548" y="4549"/>
                  <a:pt x="2405" y="4418"/>
                </a:cubicBezTo>
                <a:cubicBezTo>
                  <a:pt x="2215" y="4275"/>
                  <a:pt x="2108" y="4025"/>
                  <a:pt x="2108" y="3799"/>
                </a:cubicBezTo>
                <a:cubicBezTo>
                  <a:pt x="2108" y="3549"/>
                  <a:pt x="2215" y="3322"/>
                  <a:pt x="2405" y="3168"/>
                </a:cubicBezTo>
                <a:cubicBezTo>
                  <a:pt x="2560" y="3052"/>
                  <a:pt x="2753" y="2991"/>
                  <a:pt x="2948" y="2991"/>
                </a:cubicBezTo>
                <a:close/>
                <a:moveTo>
                  <a:pt x="10418" y="322"/>
                </a:moveTo>
                <a:cubicBezTo>
                  <a:pt x="10716" y="322"/>
                  <a:pt x="10978" y="560"/>
                  <a:pt x="10978" y="882"/>
                </a:cubicBezTo>
                <a:lnTo>
                  <a:pt x="10978" y="5501"/>
                </a:lnTo>
                <a:lnTo>
                  <a:pt x="10811" y="5501"/>
                </a:lnTo>
                <a:cubicBezTo>
                  <a:pt x="10728" y="5501"/>
                  <a:pt x="10645" y="5585"/>
                  <a:pt x="10645" y="5668"/>
                </a:cubicBezTo>
                <a:cubicBezTo>
                  <a:pt x="10645" y="5763"/>
                  <a:pt x="10728" y="5835"/>
                  <a:pt x="10811" y="5835"/>
                </a:cubicBezTo>
                <a:lnTo>
                  <a:pt x="11002" y="5835"/>
                </a:lnTo>
                <a:lnTo>
                  <a:pt x="11002" y="10466"/>
                </a:lnTo>
                <a:cubicBezTo>
                  <a:pt x="11002" y="10764"/>
                  <a:pt x="10764" y="11014"/>
                  <a:pt x="10454" y="11014"/>
                </a:cubicBezTo>
                <a:lnTo>
                  <a:pt x="5846" y="11014"/>
                </a:lnTo>
                <a:lnTo>
                  <a:pt x="5846" y="9228"/>
                </a:lnTo>
                <a:cubicBezTo>
                  <a:pt x="5846" y="8942"/>
                  <a:pt x="5608" y="8704"/>
                  <a:pt x="5322" y="8704"/>
                </a:cubicBezTo>
                <a:lnTo>
                  <a:pt x="4965" y="8704"/>
                </a:lnTo>
                <a:cubicBezTo>
                  <a:pt x="4751" y="8704"/>
                  <a:pt x="4560" y="8799"/>
                  <a:pt x="4429" y="8942"/>
                </a:cubicBezTo>
                <a:cubicBezTo>
                  <a:pt x="4275" y="9133"/>
                  <a:pt x="4037" y="9240"/>
                  <a:pt x="3798" y="9240"/>
                </a:cubicBezTo>
                <a:cubicBezTo>
                  <a:pt x="3560" y="9240"/>
                  <a:pt x="3322" y="9133"/>
                  <a:pt x="3179" y="8942"/>
                </a:cubicBezTo>
                <a:cubicBezTo>
                  <a:pt x="3025" y="8752"/>
                  <a:pt x="2965" y="8502"/>
                  <a:pt x="3013" y="8263"/>
                </a:cubicBezTo>
                <a:cubicBezTo>
                  <a:pt x="3072" y="7942"/>
                  <a:pt x="3346" y="7692"/>
                  <a:pt x="3656" y="7632"/>
                </a:cubicBezTo>
                <a:cubicBezTo>
                  <a:pt x="3710" y="7621"/>
                  <a:pt x="3764" y="7616"/>
                  <a:pt x="3818" y="7616"/>
                </a:cubicBezTo>
                <a:cubicBezTo>
                  <a:pt x="4055" y="7616"/>
                  <a:pt x="4274" y="7722"/>
                  <a:pt x="4429" y="7906"/>
                </a:cubicBezTo>
                <a:cubicBezTo>
                  <a:pt x="4560" y="8049"/>
                  <a:pt x="4751" y="8144"/>
                  <a:pt x="4953" y="8144"/>
                </a:cubicBezTo>
                <a:lnTo>
                  <a:pt x="5311" y="8144"/>
                </a:lnTo>
                <a:cubicBezTo>
                  <a:pt x="5584" y="8144"/>
                  <a:pt x="5822" y="7906"/>
                  <a:pt x="5822" y="7621"/>
                </a:cubicBezTo>
                <a:lnTo>
                  <a:pt x="5822" y="5835"/>
                </a:lnTo>
                <a:lnTo>
                  <a:pt x="7608" y="5835"/>
                </a:lnTo>
                <a:cubicBezTo>
                  <a:pt x="7716" y="5835"/>
                  <a:pt x="7811" y="5918"/>
                  <a:pt x="7811" y="6025"/>
                </a:cubicBezTo>
                <a:lnTo>
                  <a:pt x="7811" y="6382"/>
                </a:lnTo>
                <a:cubicBezTo>
                  <a:pt x="7811" y="6489"/>
                  <a:pt x="7763" y="6597"/>
                  <a:pt x="7692" y="6656"/>
                </a:cubicBezTo>
                <a:cubicBezTo>
                  <a:pt x="7370" y="6918"/>
                  <a:pt x="7227" y="7323"/>
                  <a:pt x="7299" y="7740"/>
                </a:cubicBezTo>
                <a:cubicBezTo>
                  <a:pt x="7394" y="8180"/>
                  <a:pt x="7727" y="8537"/>
                  <a:pt x="8180" y="8633"/>
                </a:cubicBezTo>
                <a:cubicBezTo>
                  <a:pt x="8251" y="8644"/>
                  <a:pt x="8347" y="8656"/>
                  <a:pt x="8418" y="8656"/>
                </a:cubicBezTo>
                <a:cubicBezTo>
                  <a:pt x="8680" y="8656"/>
                  <a:pt x="8942" y="8573"/>
                  <a:pt x="9132" y="8406"/>
                </a:cubicBezTo>
                <a:cubicBezTo>
                  <a:pt x="9394" y="8180"/>
                  <a:pt x="9549" y="7871"/>
                  <a:pt x="9549" y="7513"/>
                </a:cubicBezTo>
                <a:cubicBezTo>
                  <a:pt x="9549" y="7168"/>
                  <a:pt x="9394" y="6847"/>
                  <a:pt x="9132" y="6632"/>
                </a:cubicBezTo>
                <a:cubicBezTo>
                  <a:pt x="9061" y="6573"/>
                  <a:pt x="9013" y="6478"/>
                  <a:pt x="9013" y="6370"/>
                </a:cubicBezTo>
                <a:lnTo>
                  <a:pt x="9013" y="6013"/>
                </a:lnTo>
                <a:cubicBezTo>
                  <a:pt x="9013" y="5906"/>
                  <a:pt x="9097" y="5823"/>
                  <a:pt x="9204" y="5823"/>
                </a:cubicBezTo>
                <a:lnTo>
                  <a:pt x="10097" y="5823"/>
                </a:lnTo>
                <a:cubicBezTo>
                  <a:pt x="10192" y="5823"/>
                  <a:pt x="10264" y="5739"/>
                  <a:pt x="10264" y="5656"/>
                </a:cubicBezTo>
                <a:cubicBezTo>
                  <a:pt x="10264" y="5561"/>
                  <a:pt x="10192" y="5489"/>
                  <a:pt x="10097" y="5489"/>
                </a:cubicBezTo>
                <a:lnTo>
                  <a:pt x="9204" y="5489"/>
                </a:lnTo>
                <a:cubicBezTo>
                  <a:pt x="8918" y="5489"/>
                  <a:pt x="8680" y="5727"/>
                  <a:pt x="8680" y="6013"/>
                </a:cubicBezTo>
                <a:lnTo>
                  <a:pt x="8680" y="6370"/>
                </a:lnTo>
                <a:cubicBezTo>
                  <a:pt x="8680" y="6573"/>
                  <a:pt x="8775" y="6775"/>
                  <a:pt x="8918" y="6906"/>
                </a:cubicBezTo>
                <a:cubicBezTo>
                  <a:pt x="9121" y="7049"/>
                  <a:pt x="9216" y="7287"/>
                  <a:pt x="9216" y="7525"/>
                </a:cubicBezTo>
                <a:cubicBezTo>
                  <a:pt x="9216" y="7763"/>
                  <a:pt x="9121" y="8002"/>
                  <a:pt x="8918" y="8156"/>
                </a:cubicBezTo>
                <a:cubicBezTo>
                  <a:pt x="8764" y="8272"/>
                  <a:pt x="8570" y="8333"/>
                  <a:pt x="8376" y="8333"/>
                </a:cubicBezTo>
                <a:cubicBezTo>
                  <a:pt x="8330" y="8333"/>
                  <a:pt x="8285" y="8330"/>
                  <a:pt x="8239" y="8323"/>
                </a:cubicBezTo>
                <a:cubicBezTo>
                  <a:pt x="7930" y="8263"/>
                  <a:pt x="7668" y="7990"/>
                  <a:pt x="7608" y="7680"/>
                </a:cubicBezTo>
                <a:cubicBezTo>
                  <a:pt x="7549" y="7382"/>
                  <a:pt x="7656" y="7097"/>
                  <a:pt x="7882" y="6906"/>
                </a:cubicBezTo>
                <a:cubicBezTo>
                  <a:pt x="8025" y="6775"/>
                  <a:pt x="8120" y="6573"/>
                  <a:pt x="8120" y="6370"/>
                </a:cubicBezTo>
                <a:lnTo>
                  <a:pt x="8120" y="6013"/>
                </a:lnTo>
                <a:cubicBezTo>
                  <a:pt x="8120" y="5727"/>
                  <a:pt x="7882" y="5489"/>
                  <a:pt x="7597" y="5489"/>
                </a:cubicBezTo>
                <a:lnTo>
                  <a:pt x="5811" y="5489"/>
                </a:lnTo>
                <a:lnTo>
                  <a:pt x="5811" y="3703"/>
                </a:lnTo>
                <a:cubicBezTo>
                  <a:pt x="5811" y="3596"/>
                  <a:pt x="5894" y="3513"/>
                  <a:pt x="6001" y="3513"/>
                </a:cubicBezTo>
                <a:lnTo>
                  <a:pt x="6358" y="3513"/>
                </a:lnTo>
                <a:cubicBezTo>
                  <a:pt x="6465" y="3513"/>
                  <a:pt x="6573" y="3560"/>
                  <a:pt x="6632" y="3632"/>
                </a:cubicBezTo>
                <a:cubicBezTo>
                  <a:pt x="6847" y="3886"/>
                  <a:pt x="7157" y="4035"/>
                  <a:pt x="7492" y="4035"/>
                </a:cubicBezTo>
                <a:cubicBezTo>
                  <a:pt x="7565" y="4035"/>
                  <a:pt x="7640" y="4028"/>
                  <a:pt x="7716" y="4013"/>
                </a:cubicBezTo>
                <a:cubicBezTo>
                  <a:pt x="8156" y="3930"/>
                  <a:pt x="8525" y="3584"/>
                  <a:pt x="8609" y="3144"/>
                </a:cubicBezTo>
                <a:cubicBezTo>
                  <a:pt x="8680" y="2798"/>
                  <a:pt x="8597" y="2441"/>
                  <a:pt x="8382" y="2167"/>
                </a:cubicBezTo>
                <a:cubicBezTo>
                  <a:pt x="8156" y="1906"/>
                  <a:pt x="7847" y="1751"/>
                  <a:pt x="7489" y="1751"/>
                </a:cubicBezTo>
                <a:cubicBezTo>
                  <a:pt x="7156" y="1751"/>
                  <a:pt x="6823" y="1906"/>
                  <a:pt x="6608" y="2167"/>
                </a:cubicBezTo>
                <a:cubicBezTo>
                  <a:pt x="6549" y="2251"/>
                  <a:pt x="6454" y="2287"/>
                  <a:pt x="6346" y="2287"/>
                </a:cubicBezTo>
                <a:lnTo>
                  <a:pt x="5989" y="2287"/>
                </a:lnTo>
                <a:cubicBezTo>
                  <a:pt x="5882" y="2287"/>
                  <a:pt x="5799" y="2203"/>
                  <a:pt x="5799" y="2096"/>
                </a:cubicBezTo>
                <a:lnTo>
                  <a:pt x="5799" y="1203"/>
                </a:lnTo>
                <a:cubicBezTo>
                  <a:pt x="5799" y="1120"/>
                  <a:pt x="5715" y="1036"/>
                  <a:pt x="5632" y="1036"/>
                </a:cubicBezTo>
                <a:cubicBezTo>
                  <a:pt x="5549" y="1036"/>
                  <a:pt x="5465" y="1120"/>
                  <a:pt x="5465" y="1203"/>
                </a:cubicBezTo>
                <a:lnTo>
                  <a:pt x="5465" y="2096"/>
                </a:lnTo>
                <a:cubicBezTo>
                  <a:pt x="5465" y="2382"/>
                  <a:pt x="5703" y="2620"/>
                  <a:pt x="5989" y="2620"/>
                </a:cubicBezTo>
                <a:lnTo>
                  <a:pt x="6346" y="2620"/>
                </a:lnTo>
                <a:cubicBezTo>
                  <a:pt x="6561" y="2620"/>
                  <a:pt x="6751" y="2525"/>
                  <a:pt x="6882" y="2382"/>
                </a:cubicBezTo>
                <a:cubicBezTo>
                  <a:pt x="7037" y="2191"/>
                  <a:pt x="7263" y="2084"/>
                  <a:pt x="7513" y="2084"/>
                </a:cubicBezTo>
                <a:cubicBezTo>
                  <a:pt x="7751" y="2084"/>
                  <a:pt x="7989" y="2191"/>
                  <a:pt x="8132" y="2382"/>
                </a:cubicBezTo>
                <a:cubicBezTo>
                  <a:pt x="8287" y="2572"/>
                  <a:pt x="8347" y="2822"/>
                  <a:pt x="8299" y="3060"/>
                </a:cubicBezTo>
                <a:cubicBezTo>
                  <a:pt x="8239" y="3382"/>
                  <a:pt x="7966" y="3632"/>
                  <a:pt x="7656" y="3691"/>
                </a:cubicBezTo>
                <a:cubicBezTo>
                  <a:pt x="7601" y="3702"/>
                  <a:pt x="7547" y="3708"/>
                  <a:pt x="7494" y="3708"/>
                </a:cubicBezTo>
                <a:cubicBezTo>
                  <a:pt x="7257" y="3708"/>
                  <a:pt x="7038" y="3602"/>
                  <a:pt x="6882" y="3418"/>
                </a:cubicBezTo>
                <a:cubicBezTo>
                  <a:pt x="6751" y="3275"/>
                  <a:pt x="6561" y="3179"/>
                  <a:pt x="6346" y="3179"/>
                </a:cubicBezTo>
                <a:lnTo>
                  <a:pt x="5989" y="3179"/>
                </a:lnTo>
                <a:cubicBezTo>
                  <a:pt x="5703" y="3179"/>
                  <a:pt x="5465" y="3418"/>
                  <a:pt x="5465" y="3703"/>
                </a:cubicBezTo>
                <a:lnTo>
                  <a:pt x="5465" y="5489"/>
                </a:lnTo>
                <a:lnTo>
                  <a:pt x="3679" y="5489"/>
                </a:lnTo>
                <a:cubicBezTo>
                  <a:pt x="3584" y="5489"/>
                  <a:pt x="3489" y="5406"/>
                  <a:pt x="3489" y="5299"/>
                </a:cubicBezTo>
                <a:lnTo>
                  <a:pt x="3489" y="4942"/>
                </a:lnTo>
                <a:cubicBezTo>
                  <a:pt x="3489" y="4834"/>
                  <a:pt x="3536" y="4727"/>
                  <a:pt x="3608" y="4668"/>
                </a:cubicBezTo>
                <a:cubicBezTo>
                  <a:pt x="3917" y="4406"/>
                  <a:pt x="4072" y="4001"/>
                  <a:pt x="3989" y="3584"/>
                </a:cubicBezTo>
                <a:cubicBezTo>
                  <a:pt x="3906" y="3144"/>
                  <a:pt x="3560" y="2787"/>
                  <a:pt x="3120" y="2691"/>
                </a:cubicBezTo>
                <a:cubicBezTo>
                  <a:pt x="3039" y="2675"/>
                  <a:pt x="2957" y="2666"/>
                  <a:pt x="2876" y="2666"/>
                </a:cubicBezTo>
                <a:cubicBezTo>
                  <a:pt x="2611" y="2666"/>
                  <a:pt x="2353" y="2754"/>
                  <a:pt x="2143" y="2918"/>
                </a:cubicBezTo>
                <a:cubicBezTo>
                  <a:pt x="1882" y="3144"/>
                  <a:pt x="1727" y="3453"/>
                  <a:pt x="1727" y="3811"/>
                </a:cubicBezTo>
                <a:cubicBezTo>
                  <a:pt x="1727" y="4156"/>
                  <a:pt x="1882" y="4477"/>
                  <a:pt x="2143" y="4692"/>
                </a:cubicBezTo>
                <a:cubicBezTo>
                  <a:pt x="2227" y="4751"/>
                  <a:pt x="2263" y="4846"/>
                  <a:pt x="2263" y="4954"/>
                </a:cubicBezTo>
                <a:lnTo>
                  <a:pt x="2263" y="5311"/>
                </a:lnTo>
                <a:cubicBezTo>
                  <a:pt x="2263" y="5418"/>
                  <a:pt x="2179" y="5501"/>
                  <a:pt x="2072" y="5501"/>
                </a:cubicBezTo>
                <a:lnTo>
                  <a:pt x="286" y="5501"/>
                </a:lnTo>
                <a:lnTo>
                  <a:pt x="286" y="882"/>
                </a:lnTo>
                <a:cubicBezTo>
                  <a:pt x="286" y="584"/>
                  <a:pt x="524" y="322"/>
                  <a:pt x="834" y="322"/>
                </a:cubicBezTo>
                <a:lnTo>
                  <a:pt x="5465" y="322"/>
                </a:lnTo>
                <a:lnTo>
                  <a:pt x="5465" y="524"/>
                </a:lnTo>
                <a:cubicBezTo>
                  <a:pt x="5465" y="608"/>
                  <a:pt x="5537" y="679"/>
                  <a:pt x="5632" y="679"/>
                </a:cubicBezTo>
                <a:cubicBezTo>
                  <a:pt x="5715" y="679"/>
                  <a:pt x="5799" y="608"/>
                  <a:pt x="5799" y="524"/>
                </a:cubicBezTo>
                <a:lnTo>
                  <a:pt x="5799" y="322"/>
                </a:lnTo>
                <a:close/>
                <a:moveTo>
                  <a:pt x="881" y="1"/>
                </a:moveTo>
                <a:cubicBezTo>
                  <a:pt x="405" y="1"/>
                  <a:pt x="0" y="382"/>
                  <a:pt x="0" y="870"/>
                </a:cubicBezTo>
                <a:lnTo>
                  <a:pt x="0" y="10454"/>
                </a:lnTo>
                <a:cubicBezTo>
                  <a:pt x="0" y="10930"/>
                  <a:pt x="393" y="11335"/>
                  <a:pt x="881" y="11335"/>
                </a:cubicBezTo>
                <a:lnTo>
                  <a:pt x="10466" y="11335"/>
                </a:lnTo>
                <a:cubicBezTo>
                  <a:pt x="10942" y="11335"/>
                  <a:pt x="11347" y="10954"/>
                  <a:pt x="11347" y="10454"/>
                </a:cubicBezTo>
                <a:lnTo>
                  <a:pt x="11347" y="870"/>
                </a:lnTo>
                <a:cubicBezTo>
                  <a:pt x="11347" y="405"/>
                  <a:pt x="10942" y="1"/>
                  <a:pt x="1046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4"/>
          <p:cNvSpPr/>
          <p:nvPr/>
        </p:nvSpPr>
        <p:spPr>
          <a:xfrm>
            <a:off x="4377325" y="1473378"/>
            <a:ext cx="177879" cy="167597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24"/>
          <p:cNvGrpSpPr/>
          <p:nvPr/>
        </p:nvGrpSpPr>
        <p:grpSpPr>
          <a:xfrm>
            <a:off x="643460" y="1640979"/>
            <a:ext cx="577224" cy="572407"/>
            <a:chOff x="3567553" y="1499912"/>
            <a:chExt cx="320022" cy="359778"/>
          </a:xfrm>
        </p:grpSpPr>
        <p:sp>
          <p:nvSpPr>
            <p:cNvPr id="494" name="Google Shape;494;p24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4"/>
          <p:cNvGrpSpPr/>
          <p:nvPr/>
        </p:nvGrpSpPr>
        <p:grpSpPr>
          <a:xfrm>
            <a:off x="2921555" y="1637022"/>
            <a:ext cx="583817" cy="580314"/>
            <a:chOff x="3541011" y="3367320"/>
            <a:chExt cx="348257" cy="346188"/>
          </a:xfrm>
        </p:grpSpPr>
        <p:sp>
          <p:nvSpPr>
            <p:cNvPr id="501" name="Google Shape;501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24"/>
          <p:cNvSpPr txBox="1"/>
          <p:nvPr>
            <p:ph idx="13" type="ctrTitle"/>
          </p:nvPr>
        </p:nvSpPr>
        <p:spPr>
          <a:xfrm>
            <a:off x="2471133" y="33491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Monitoring</a:t>
            </a:r>
            <a:endParaRPr/>
          </a:p>
        </p:txBody>
      </p:sp>
      <p:sp>
        <p:nvSpPr>
          <p:cNvPr id="506" name="Google Shape;506;p24"/>
          <p:cNvSpPr txBox="1"/>
          <p:nvPr>
            <p:ph idx="1" type="subTitle"/>
          </p:nvPr>
        </p:nvSpPr>
        <p:spPr>
          <a:xfrm>
            <a:off x="2471136" y="3782050"/>
            <a:ext cx="1753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&amp; Monitoring mogelijkheden bespreken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88" y="673663"/>
            <a:ext cx="8186024" cy="37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3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 </a:t>
            </a:r>
            <a:br>
              <a:rPr lang="en"/>
            </a:br>
            <a:r>
              <a:rPr lang="en">
                <a:solidFill>
                  <a:srgbClr val="E898AC"/>
                </a:solidFill>
              </a:rPr>
              <a:t>DEMO</a:t>
            </a:r>
            <a:endParaRPr>
              <a:solidFill>
                <a:srgbClr val="E898AC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 txBox="1"/>
          <p:nvPr>
            <p:ph type="ctrTitle"/>
          </p:nvPr>
        </p:nvSpPr>
        <p:spPr>
          <a:xfrm>
            <a:off x="3082850" y="912033"/>
            <a:ext cx="3777300" cy="22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GridNorth </a:t>
            </a:r>
            <a:r>
              <a:rPr lang="en"/>
              <a:t>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659" name="Google Shape;659;p44"/>
          <p:cNvSpPr txBox="1"/>
          <p:nvPr>
            <p:ph idx="1" type="subTitle"/>
          </p:nvPr>
        </p:nvSpPr>
        <p:spPr>
          <a:xfrm>
            <a:off x="2959775" y="3074044"/>
            <a:ext cx="31014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98AC"/>
                </a:solidFill>
              </a:rPr>
              <a:t>React.Js</a:t>
            </a:r>
            <a:endParaRPr>
              <a:solidFill>
                <a:srgbClr val="E898AC"/>
              </a:solidFill>
            </a:endParaRPr>
          </a:p>
        </p:txBody>
      </p:sp>
      <p:sp>
        <p:nvSpPr>
          <p:cNvPr id="660" name="Google Shape;660;p44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4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44"/>
          <p:cNvGrpSpPr/>
          <p:nvPr/>
        </p:nvGrpSpPr>
        <p:grpSpPr>
          <a:xfrm>
            <a:off x="2224205" y="1501443"/>
            <a:ext cx="1001233" cy="1042688"/>
            <a:chOff x="1958520" y="2302574"/>
            <a:chExt cx="359213" cy="327807"/>
          </a:xfrm>
        </p:grpSpPr>
        <p:sp>
          <p:nvSpPr>
            <p:cNvPr id="663" name="Google Shape;663;p44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44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 DEMO</a:t>
            </a:r>
            <a:endParaRPr sz="3000"/>
          </a:p>
        </p:txBody>
      </p:sp>
      <p:pic>
        <p:nvPicPr>
          <p:cNvPr id="667" name="Google Shape;6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575" y="3126225"/>
            <a:ext cx="480525" cy="41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45" title="North - Google Chrome 2021-06-17 12-41-0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950" y="212650"/>
            <a:ext cx="6086100" cy="45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p46" title="North - Google Chrome 2021-06-17 12-45-5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238" y="172675"/>
            <a:ext cx="6397525" cy="47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7" title="North - Google Chrome 2021-06-17 12-46-5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963" y="140225"/>
            <a:ext cx="6484075" cy="48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687;p48" title="North - Google Chrome 2021-06-17 12-48-2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263" y="176450"/>
            <a:ext cx="6387475" cy="47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49" title="Algemeen - Discord 2021-06-03 11-03-41_Tr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213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0"/>
          <p:cNvSpPr txBox="1"/>
          <p:nvPr>
            <p:ph type="title"/>
          </p:nvPr>
        </p:nvSpPr>
        <p:spPr>
          <a:xfrm>
            <a:off x="1704000" y="1263600"/>
            <a:ext cx="5736000" cy="26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r>
              <a:rPr lang="en"/>
              <a:t>. </a:t>
            </a:r>
            <a:r>
              <a:rPr lang="en">
                <a:solidFill>
                  <a:srgbClr val="6AA84F"/>
                </a:solidFill>
              </a:rPr>
              <a:t>RETROSPECTIVE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1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RETROSPECTIVE</a:t>
            </a:r>
            <a:endParaRPr sz="3000"/>
          </a:p>
        </p:txBody>
      </p:sp>
      <p:sp>
        <p:nvSpPr>
          <p:cNvPr id="703" name="Google Shape;703;p51"/>
          <p:cNvSpPr txBox="1"/>
          <p:nvPr>
            <p:ph idx="4294967295" type="ctrTitle"/>
          </p:nvPr>
        </p:nvSpPr>
        <p:spPr>
          <a:xfrm>
            <a:off x="2824200" y="989475"/>
            <a:ext cx="3645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 Sprint 5.1</a:t>
            </a:r>
            <a:endParaRPr sz="3000"/>
          </a:p>
        </p:txBody>
      </p:sp>
      <p:pic>
        <p:nvPicPr>
          <p:cNvPr id="704" name="Google Shape;70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575" y="1464125"/>
            <a:ext cx="7653400" cy="35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/>
          <p:nvPr>
            <p:ph type="title"/>
          </p:nvPr>
        </p:nvSpPr>
        <p:spPr>
          <a:xfrm>
            <a:off x="1823250" y="1496400"/>
            <a:ext cx="54975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r>
              <a:rPr lang="en"/>
              <a:t>. </a:t>
            </a:r>
            <a:br>
              <a:rPr lang="en"/>
            </a:br>
            <a:r>
              <a:rPr lang="en">
                <a:solidFill>
                  <a:schemeClr val="accent2"/>
                </a:solidFill>
              </a:rPr>
              <a:t>PROMISED DELIVERABLES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2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RETROSPECTIVE</a:t>
            </a:r>
            <a:endParaRPr sz="3000"/>
          </a:p>
        </p:txBody>
      </p:sp>
      <p:sp>
        <p:nvSpPr>
          <p:cNvPr id="710" name="Google Shape;710;p52"/>
          <p:cNvSpPr txBox="1"/>
          <p:nvPr>
            <p:ph idx="4294967295" type="ctrTitle"/>
          </p:nvPr>
        </p:nvSpPr>
        <p:spPr>
          <a:xfrm>
            <a:off x="2824200" y="989475"/>
            <a:ext cx="3776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 Sprint 5.2</a:t>
            </a:r>
            <a:endParaRPr sz="3000"/>
          </a:p>
        </p:txBody>
      </p:sp>
      <p:pic>
        <p:nvPicPr>
          <p:cNvPr id="711" name="Google Shape;7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262" y="1478850"/>
            <a:ext cx="6417475" cy="356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3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RETROSPECTIVE</a:t>
            </a:r>
            <a:endParaRPr sz="3000"/>
          </a:p>
        </p:txBody>
      </p:sp>
      <p:sp>
        <p:nvSpPr>
          <p:cNvPr id="717" name="Google Shape;717;p53"/>
          <p:cNvSpPr txBox="1"/>
          <p:nvPr>
            <p:ph idx="4294967295" type="ctrTitle"/>
          </p:nvPr>
        </p:nvSpPr>
        <p:spPr>
          <a:xfrm>
            <a:off x="2965350" y="989475"/>
            <a:ext cx="321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Vorige retrospectives</a:t>
            </a:r>
            <a:endParaRPr sz="3000"/>
          </a:p>
        </p:txBody>
      </p:sp>
      <p:pic>
        <p:nvPicPr>
          <p:cNvPr id="718" name="Google Shape;71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4350"/>
            <a:ext cx="8839200" cy="3178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126" y="1915900"/>
            <a:ext cx="426576" cy="4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126" y="2893650"/>
            <a:ext cx="426576" cy="4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126" y="3871400"/>
            <a:ext cx="426576" cy="4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176" y="1915900"/>
            <a:ext cx="426576" cy="4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176" y="2893650"/>
            <a:ext cx="426576" cy="4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4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RETROSPECTIVE</a:t>
            </a:r>
            <a:endParaRPr sz="3000"/>
          </a:p>
        </p:txBody>
      </p:sp>
      <p:sp>
        <p:nvSpPr>
          <p:cNvPr id="729" name="Google Shape;729;p54"/>
          <p:cNvSpPr txBox="1"/>
          <p:nvPr>
            <p:ph idx="4294967295" type="ctrTitle"/>
          </p:nvPr>
        </p:nvSpPr>
        <p:spPr>
          <a:xfrm>
            <a:off x="3596100" y="989475"/>
            <a:ext cx="19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ase Studies</a:t>
            </a:r>
            <a:endParaRPr sz="3000"/>
          </a:p>
        </p:txBody>
      </p:sp>
      <p:pic>
        <p:nvPicPr>
          <p:cNvPr id="730" name="Google Shape;73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90" y="2092737"/>
            <a:ext cx="3804134" cy="205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6476" y="1743813"/>
            <a:ext cx="2180900" cy="27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5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RETROSPECTIVE</a:t>
            </a:r>
            <a:endParaRPr sz="3000"/>
          </a:p>
        </p:txBody>
      </p:sp>
      <p:sp>
        <p:nvSpPr>
          <p:cNvPr id="737" name="Google Shape;737;p55"/>
          <p:cNvSpPr txBox="1"/>
          <p:nvPr>
            <p:ph idx="4294967295" type="ctrTitle"/>
          </p:nvPr>
        </p:nvSpPr>
        <p:spPr>
          <a:xfrm>
            <a:off x="3596100" y="989475"/>
            <a:ext cx="19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Terugblik</a:t>
            </a:r>
            <a:endParaRPr/>
          </a:p>
        </p:txBody>
      </p:sp>
      <p:sp>
        <p:nvSpPr>
          <p:cNvPr id="738" name="Google Shape;738;p55"/>
          <p:cNvSpPr txBox="1"/>
          <p:nvPr>
            <p:ph idx="4294967295" type="subTitle"/>
          </p:nvPr>
        </p:nvSpPr>
        <p:spPr>
          <a:xfrm>
            <a:off x="631675" y="1416475"/>
            <a:ext cx="4353600" cy="3315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Functionaliteit Beloftes: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Microservice Architectuur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Simulatie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Energie data per bron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Secure login/registratie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Actuele weer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Automated CI/CD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Internationale Markt communicatie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Deployment via Docker Compose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Deployment online</a:t>
            </a:r>
            <a:endParaRPr/>
          </a:p>
        </p:txBody>
      </p:sp>
      <p:pic>
        <p:nvPicPr>
          <p:cNvPr id="739" name="Google Shape;7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0" y="2132935"/>
            <a:ext cx="561724" cy="52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0" y="1793060"/>
            <a:ext cx="561724" cy="52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0" y="2506760"/>
            <a:ext cx="561724" cy="52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50" y="2813872"/>
            <a:ext cx="561724" cy="52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0" y="3084210"/>
            <a:ext cx="561724" cy="52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0" y="3368310"/>
            <a:ext cx="561724" cy="52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0" y="3661660"/>
            <a:ext cx="561724" cy="52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0" y="4035485"/>
            <a:ext cx="561724" cy="520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6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RETROSPECTIVE</a:t>
            </a:r>
            <a:endParaRPr sz="3000"/>
          </a:p>
        </p:txBody>
      </p:sp>
      <p:sp>
        <p:nvSpPr>
          <p:cNvPr id="752" name="Google Shape;752;p56"/>
          <p:cNvSpPr txBox="1"/>
          <p:nvPr>
            <p:ph idx="4294967295" type="ctrTitle"/>
          </p:nvPr>
        </p:nvSpPr>
        <p:spPr>
          <a:xfrm>
            <a:off x="3596100" y="989475"/>
            <a:ext cx="19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Overdracht</a:t>
            </a:r>
            <a:endParaRPr sz="3000"/>
          </a:p>
        </p:txBody>
      </p:sp>
      <p:pic>
        <p:nvPicPr>
          <p:cNvPr id="753" name="Google Shape;75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125" y="989487"/>
            <a:ext cx="1316026" cy="1316026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56"/>
          <p:cNvSpPr txBox="1"/>
          <p:nvPr>
            <p:ph idx="4294967295" type="subTitle"/>
          </p:nvPr>
        </p:nvSpPr>
        <p:spPr>
          <a:xfrm>
            <a:off x="2395200" y="1913700"/>
            <a:ext cx="4353600" cy="1316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Repositories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C-Modellen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</a:t>
            </a:r>
            <a:endParaRPr/>
          </a:p>
        </p:txBody>
      </p:sp>
      <p:pic>
        <p:nvPicPr>
          <p:cNvPr id="755" name="Google Shape;75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937" y="2169725"/>
            <a:ext cx="1344410" cy="11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000" y="520525"/>
            <a:ext cx="2090400" cy="4311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7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Vragen?</a:t>
            </a:r>
            <a:endParaRPr/>
          </a:p>
        </p:txBody>
      </p:sp>
      <p:sp>
        <p:nvSpPr>
          <p:cNvPr id="762" name="Google Shape;762;p57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Bedankt voor het luisteren!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gridnorth@gmail.com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+316 89 766 534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energygridnoord.com</a:t>
            </a:r>
            <a:endParaRPr/>
          </a:p>
        </p:txBody>
      </p:sp>
      <p:sp>
        <p:nvSpPr>
          <p:cNvPr id="763" name="Google Shape;763;p57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4" name="Google Shape;764;p5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765" name="Google Shape;765;p57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7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7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57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7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5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5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774" name="Google Shape;774;p57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7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7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57"/>
          <p:cNvSpPr/>
          <p:nvPr/>
        </p:nvSpPr>
        <p:spPr>
          <a:xfrm>
            <a:off x="5066623" y="3252448"/>
            <a:ext cx="320355" cy="261656"/>
          </a:xfrm>
          <a:custGeom>
            <a:rect b="b" l="l" r="r" t="t"/>
            <a:pathLst>
              <a:path extrusionOk="0" h="5835" w="7144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8" name="Google Shape;778;p5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779" name="Google Shape;779;p57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7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7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57"/>
          <p:cNvSpPr/>
          <p:nvPr/>
        </p:nvSpPr>
        <p:spPr>
          <a:xfrm>
            <a:off x="2411025" y="3996250"/>
            <a:ext cx="3948000" cy="572700"/>
          </a:xfrm>
          <a:prstGeom prst="rect">
            <a:avLst/>
          </a:prstGeom>
          <a:solidFill>
            <a:srgbClr val="00284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7"/>
          <p:cNvSpPr txBox="1"/>
          <p:nvPr>
            <p:ph idx="4294967295" type="subTitle"/>
          </p:nvPr>
        </p:nvSpPr>
        <p:spPr>
          <a:xfrm>
            <a:off x="2737275" y="3915905"/>
            <a:ext cx="32955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Faruk Aydin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Maarten Blömer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Jursley Gonzalez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Nick Krijgsman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Vincent Andersen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"/>
          <p:cNvSpPr txBox="1"/>
          <p:nvPr>
            <p:ph type="ctrTitle"/>
          </p:nvPr>
        </p:nvSpPr>
        <p:spPr>
          <a:xfrm>
            <a:off x="2031274" y="1567500"/>
            <a:ext cx="28617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doel</a:t>
            </a:r>
            <a:endParaRPr/>
          </a:p>
        </p:txBody>
      </p:sp>
      <p:sp>
        <p:nvSpPr>
          <p:cNvPr id="517" name="Google Shape;517;p26"/>
          <p:cNvSpPr txBox="1"/>
          <p:nvPr>
            <p:ph idx="1" type="subTitle"/>
          </p:nvPr>
        </p:nvSpPr>
        <p:spPr>
          <a:xfrm>
            <a:off x="1791574" y="2242175"/>
            <a:ext cx="32817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Applicatie online deployen</a:t>
            </a:r>
            <a:endParaRPr>
              <a:solidFill>
                <a:srgbClr val="00C3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Integratie met de (inter)nationale markt</a:t>
            </a:r>
            <a:endParaRPr>
              <a:solidFill>
                <a:srgbClr val="F1C23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6448025" y="1805900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"/>
          <p:cNvSpPr txBox="1"/>
          <p:nvPr>
            <p:ph idx="2" type="title"/>
          </p:nvPr>
        </p:nvSpPr>
        <p:spPr>
          <a:xfrm>
            <a:off x="6500050" y="2059550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1369950" y="3869000"/>
            <a:ext cx="5654864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2" name="Google Shape;522;p26"/>
          <p:cNvCxnSpPr>
            <a:stCxn id="518" idx="2"/>
          </p:cNvCxnSpPr>
          <p:nvPr/>
        </p:nvCxnSpPr>
        <p:spPr>
          <a:xfrm>
            <a:off x="6990575" y="2891000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26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01. PROMISED DELIVERABLES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7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sp>
        <p:nvSpPr>
          <p:cNvPr id="529" name="Google Shape;529;p27"/>
          <p:cNvSpPr txBox="1"/>
          <p:nvPr/>
        </p:nvSpPr>
        <p:spPr>
          <a:xfrm>
            <a:off x="1609413" y="926475"/>
            <a:ext cx="582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Issue Count: 15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Story Points: 45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30" name="Google Shape;5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50" y="1603575"/>
            <a:ext cx="7863088" cy="32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8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pic>
        <p:nvPicPr>
          <p:cNvPr id="536" name="Google Shape;5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325" y="989475"/>
            <a:ext cx="2549341" cy="38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28"/>
          <p:cNvSpPr txBox="1"/>
          <p:nvPr>
            <p:ph idx="7" type="subTitle"/>
          </p:nvPr>
        </p:nvSpPr>
        <p:spPr>
          <a:xfrm>
            <a:off x="807075" y="1589175"/>
            <a:ext cx="3281700" cy="2720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Planning: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Market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Deployment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Simulation Aanpassingen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Monitoring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Logging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Research updates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Oplevering Voorbereiden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Alles “af” kunnen krijgen zoals gepland.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sp>
        <p:nvSpPr>
          <p:cNvPr id="543" name="Google Shape;543;p29"/>
          <p:cNvSpPr txBox="1"/>
          <p:nvPr/>
        </p:nvSpPr>
        <p:spPr>
          <a:xfrm>
            <a:off x="1369650" y="1911600"/>
            <a:ext cx="2256900" cy="1320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 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(Inter)national market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Invoice Service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Monitoring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Logging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44" name="Google Shape;5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298" y="238588"/>
            <a:ext cx="3796100" cy="466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0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sp>
        <p:nvSpPr>
          <p:cNvPr id="550" name="Google Shape;550;p30"/>
          <p:cNvSpPr txBox="1"/>
          <p:nvPr/>
        </p:nvSpPr>
        <p:spPr>
          <a:xfrm>
            <a:off x="1335825" y="891375"/>
            <a:ext cx="60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Burndown chart 1 &amp; 2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1" name="Google Shape;551;p30"/>
          <p:cNvSpPr txBox="1"/>
          <p:nvPr/>
        </p:nvSpPr>
        <p:spPr>
          <a:xfrm>
            <a:off x="1078750" y="1987625"/>
            <a:ext cx="48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endParaRPr sz="3400"/>
          </a:p>
        </p:txBody>
      </p:sp>
      <p:sp>
        <p:nvSpPr>
          <p:cNvPr id="552" name="Google Shape;552;p30"/>
          <p:cNvSpPr txBox="1"/>
          <p:nvPr/>
        </p:nvSpPr>
        <p:spPr>
          <a:xfrm>
            <a:off x="1078750" y="3736575"/>
            <a:ext cx="48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sz="3400"/>
          </a:p>
        </p:txBody>
      </p:sp>
      <p:pic>
        <p:nvPicPr>
          <p:cNvPr id="553" name="Google Shape;5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875" y="989475"/>
            <a:ext cx="5474375" cy="19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875" y="3166250"/>
            <a:ext cx="5524552" cy="1848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1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sp>
        <p:nvSpPr>
          <p:cNvPr id="560" name="Google Shape;560;p31"/>
          <p:cNvSpPr txBox="1"/>
          <p:nvPr/>
        </p:nvSpPr>
        <p:spPr>
          <a:xfrm>
            <a:off x="1335825" y="891375"/>
            <a:ext cx="60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Burndown chart 1 &amp; 2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1" name="Google Shape;561;p31"/>
          <p:cNvSpPr txBox="1"/>
          <p:nvPr/>
        </p:nvSpPr>
        <p:spPr>
          <a:xfrm>
            <a:off x="1078750" y="1987625"/>
            <a:ext cx="48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endParaRPr sz="3400"/>
          </a:p>
        </p:txBody>
      </p:sp>
      <p:sp>
        <p:nvSpPr>
          <p:cNvPr id="562" name="Google Shape;562;p31"/>
          <p:cNvSpPr txBox="1"/>
          <p:nvPr/>
        </p:nvSpPr>
        <p:spPr>
          <a:xfrm>
            <a:off x="1078750" y="3736575"/>
            <a:ext cx="48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4</a:t>
            </a:r>
            <a:endParaRPr sz="3400"/>
          </a:p>
        </p:txBody>
      </p:sp>
      <p:pic>
        <p:nvPicPr>
          <p:cNvPr id="563" name="Google Shape;5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874" y="3153566"/>
            <a:ext cx="5474376" cy="187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875" y="989475"/>
            <a:ext cx="5474377" cy="1897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