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8" r:id="rId3"/>
    <p:sldId id="265" r:id="rId4"/>
    <p:sldId id="266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B87F7-0287-4158-AFD0-B38BF8FFAFD1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626E5-1F5C-4AED-AB35-B7E7D8B3F4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73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a539a09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a539a09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27a539a096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0736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731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6498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7669e55c1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7669e55c1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27669e55c1_0_1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952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279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0435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121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520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7669e55c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7669e55c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127669e55c1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94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E3637-6896-236A-102D-85D0BE4AD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5C435-0226-B1B6-8D80-040EECF69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A21D-4C43-3243-5CC7-B84EAE3B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C4320-24DB-0B29-F39E-3E9FD2DC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8556-6CD0-9409-B583-6BD95550F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0716-1E9A-9F7E-9C6D-5E3D2651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AD943-C621-C83A-7E37-D8780F1ED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68B9E-87C4-E64C-AC12-7E34843B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AA3D-2768-3750-766F-8D26EF68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BA1C1-3C59-C7D8-9F8B-3FBB7C1A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32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663C1-3A97-E969-0F3A-FC26A2FE5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4DDA9-701D-493B-7A1E-1DFADD009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29AF-702E-55AD-8691-C707743A9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6352-6843-8350-9F32-2296A0DE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34BA-2A49-9687-DC08-532FD115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936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8">
  <p:cSld name="1 - Title Slide 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259433" y="475050"/>
            <a:ext cx="8562730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ubTitle" idx="1"/>
          </p:nvPr>
        </p:nvSpPr>
        <p:spPr>
          <a:xfrm>
            <a:off x="259433" y="3607697"/>
            <a:ext cx="8562730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795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- Title Slide 3 - Photo of campus Student Learning Centre at dusk with students walking.">
  <p:cSld name="1 - Title Slide 3 - Photo of campus Student Learning Centre at dusk with students walking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259452" y="475061"/>
            <a:ext cx="4260209" cy="29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59452" y="3607699"/>
            <a:ext cx="4260209" cy="10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CA9E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8496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- Title Slide Colour 2">
  <p:cSld name="3 - Title Slide Colou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7648224" y="6231468"/>
            <a:ext cx="351691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165177" y="6231468"/>
            <a:ext cx="4405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400" i="0" u="none" strike="noStrike" cap="none">
                <a:solidFill>
                  <a:schemeClr val="dk1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9" name="Google Shape;39;p7"/>
          <p:cNvSpPr txBox="1">
            <a:spLocks noGrp="1"/>
          </p:cNvSpPr>
          <p:nvPr>
            <p:ph type="ctrTitle"/>
          </p:nvPr>
        </p:nvSpPr>
        <p:spPr>
          <a:xfrm>
            <a:off x="240597" y="1241225"/>
            <a:ext cx="7000223" cy="27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290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B0B9-73F1-1ECB-E737-2E1F1EDA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B55DC-4AA1-3BC4-93BD-A081F69D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2CF7B-0A08-B024-F81D-68ED08F8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AE7B1-BC36-B452-BEB4-478E0D060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6BD88-ADE8-1F88-B6EA-BAAFB3E3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31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7CA3-C8DB-F61B-85EA-B55D87409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B30D6-90AC-33A7-405B-39D992766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FFCEB-DD1A-FEB2-18C6-43F27B71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C92E5-4E75-DB99-9A87-7DE9F03F3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27D9-BD75-EE83-019D-DF88ED7F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09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A8F0D-8273-6FCF-7348-42C761A1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F69E-7A4B-300C-6A7C-44913C0C23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D0255-A71E-A1DF-F0DA-F25697021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A5D4-52AF-B64A-F9DA-7C639063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8E571-9912-3697-70DB-E548F936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74E6-74FE-B40E-6008-B673DF05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60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646-1F00-F6A2-53E8-98C4AF3B7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9ED4-D57C-10C0-2AA3-10D013B9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66492-B7D4-4F64-B0D2-2BF0A9DEC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F408D2-E931-F339-3504-429CB9CAA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E52FC-C018-9514-4217-B213A1443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9D0DF-5BB3-3356-DAEE-8DCFB85AA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0CC37-CD17-655D-1169-10405138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4B9D7-03F6-BD45-7D08-CAF09007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77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E846-DEEE-DF93-D982-F97F60CD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0612D-3858-2807-2A7A-C64FC582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AD164-8AC7-EC62-DCF2-C23658AA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91000-88A3-8333-4DD8-79482631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42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E528F-7887-CF81-CAD7-79B4125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CCCEC-BEAE-DDBC-0EBD-D268BC99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EE3A6-FD18-F8BC-F1C4-7F3E7AFD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10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A86A-1B55-7B97-E0EE-D93973C3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73E6-55EC-4770-1188-907BE12CE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21C75-6FA4-55D9-4014-82BE2D421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5A560-37CC-2A9E-B2EE-B86DA8BF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8F4FD-C073-27DF-6126-E6521764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4337-9D5B-2479-F0E9-D9E9CED8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0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427F-30AF-D25C-29AF-5485C870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32E45-50A0-7BAD-50B3-D731E14FF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07055-DF2B-B00D-FC4D-DC5C25D62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A63F8-B953-1A7F-993C-90F5664B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E835-E881-730A-5922-AB39A1E8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25F17-3315-F4D8-8B8E-7F5A40E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278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1BBBE-F92A-24C8-FDC0-6FBDC007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A1C23F-0766-C16B-6946-7BC46ADD8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6111-8229-7D61-C48D-95FA93FDA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0C5CE-438F-4B22-BBB0-FD82C188B04D}" type="datetimeFigureOut">
              <a:rPr lang="en-CA" smtClean="0"/>
              <a:t>28/07/2025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270C0-29E9-4937-8063-98508E6B4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EFD6-BD52-E4DC-AE74-52F1CE800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7F22D-E65B-47DA-BBAB-02503D0D94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831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ctrTitle"/>
          </p:nvPr>
        </p:nvSpPr>
        <p:spPr>
          <a:xfrm>
            <a:off x="260954" y="475050"/>
            <a:ext cx="9788210" cy="44017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ctr"/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Risk Classification Using Machine Learning</a:t>
            </a: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Strahinja Naki</a:t>
            </a:r>
            <a:r>
              <a:rPr lang="sr-Latn-R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ć</a:t>
            </a: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500809487</a:t>
            </a: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28, 2025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10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11617369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2"/>
            <a:ext cx="44057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had highest recall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Prioritizing recall helps avoid false negatives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models performed well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data preparation made a difference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32EA9C-0630-6C0B-08BC-9F09ABBF6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32" y="2017225"/>
            <a:ext cx="6333226" cy="377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11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11617369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2"/>
            <a:ext cx="10612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dataset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categorical features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hyperparameter tuning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feature depth</a:t>
            </a:r>
          </a:p>
        </p:txBody>
      </p:sp>
    </p:spTree>
    <p:extLst>
      <p:ext uri="{BB962C8B-B14F-4D97-AF65-F5344CB8AC3E}">
        <p14:creationId xmlns:p14="http://schemas.microsoft.com/office/powerpoint/2010/main" val="3304650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12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11617369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558800" y="1644073"/>
            <a:ext cx="1107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models can still produce strong results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idea that interpretable ML is suitable for risk work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Feature engineering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Handle imbalance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Try ensemble models</a:t>
            </a:r>
          </a:p>
        </p:txBody>
      </p:sp>
    </p:spTree>
    <p:extLst>
      <p:ext uri="{BB962C8B-B14F-4D97-AF65-F5344CB8AC3E}">
        <p14:creationId xmlns:p14="http://schemas.microsoft.com/office/powerpoint/2010/main" val="4278020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CA038-E689-CD3C-426F-D8FBDE984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74" y="157259"/>
            <a:ext cx="6630162" cy="6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7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ctrTitle"/>
          </p:nvPr>
        </p:nvSpPr>
        <p:spPr>
          <a:xfrm rot="10800000" flipV="1">
            <a:off x="360218" y="1468582"/>
            <a:ext cx="4027054" cy="33435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borrowers are good or bad credit risks</a:t>
            </a:r>
            <a:b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simple, interpretable models</a:t>
            </a:r>
            <a:b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models suitable for risk/compliance work environments</a:t>
            </a:r>
            <a:b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using accuracy, recall, confusion matrix, and cross-validation</a:t>
            </a:r>
            <a:endParaRPr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493E6-B349-9871-2670-4BE8E0A840D0}"/>
              </a:ext>
            </a:extLst>
          </p:cNvPr>
          <p:cNvSpPr txBox="1"/>
          <p:nvPr/>
        </p:nvSpPr>
        <p:spPr>
          <a:xfrm>
            <a:off x="424872" y="512680"/>
            <a:ext cx="6779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3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11617369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2"/>
            <a:ext cx="52093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German Credit Dataset from UCI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1000 rows, 20 features, binary target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both numerical and categorical data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header row — columns manually assigned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BF68E-FAC2-89CB-3F66-796E9231C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115" y="576502"/>
            <a:ext cx="5389943" cy="57049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4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11617369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Cleaning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424873" y="1848065"/>
            <a:ext cx="108804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converted to binary (1 = good, 0 = bad)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categorical features label encoded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scaled using </a:t>
            </a:r>
            <a:r>
              <a:rPr lang="en-CA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 using stratified 80/20 train-test split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9B3D8-5546-FC3E-C916-D9A1480D0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08" y="5050703"/>
            <a:ext cx="6953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1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5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7" y="440974"/>
            <a:ext cx="6134884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1"/>
            <a:ext cx="73766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basic models effectively predict creditworthiness?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model performs best on our dataset?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interpretable models meet risk analysis standards?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E4A312-EA38-C2CF-3ACD-9F95ABE57368}"/>
              </a:ext>
            </a:extLst>
          </p:cNvPr>
          <p:cNvSpPr/>
          <p:nvPr/>
        </p:nvSpPr>
        <p:spPr>
          <a:xfrm>
            <a:off x="8032385" y="1543868"/>
            <a:ext cx="2968125" cy="37702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3900" b="1" cap="none" spc="0" dirty="0">
                <a:ln/>
                <a:solidFill>
                  <a:schemeClr val="accent4"/>
                </a:solidFill>
                <a:effectLst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0275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6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5137357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Models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2"/>
            <a:ext cx="5070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Interpretable and widely used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Handles non-linear relationships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Lightweight and fast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Chosen for simplicity, clarity, and real-world use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13BD49-EB80-BAAC-9F1A-A64FB40C1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52155"/>
              </p:ext>
            </p:extLst>
          </p:nvPr>
        </p:nvGraphicFramePr>
        <p:xfrm>
          <a:off x="5791200" y="1708728"/>
          <a:ext cx="6206835" cy="3695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68945">
                  <a:extLst>
                    <a:ext uri="{9D8B030D-6E8A-4147-A177-3AD203B41FA5}">
                      <a16:colId xmlns:a16="http://schemas.microsoft.com/office/drawing/2014/main" val="3058053450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2102168315"/>
                    </a:ext>
                  </a:extLst>
                </a:gridCol>
                <a:gridCol w="2068945">
                  <a:extLst>
                    <a:ext uri="{9D8B030D-6E8A-4147-A177-3AD203B41FA5}">
                      <a16:colId xmlns:a16="http://schemas.microsoft.com/office/drawing/2014/main" val="3726520765"/>
                    </a:ext>
                  </a:extLst>
                </a:gridCol>
              </a:tblGrid>
              <a:tr h="9237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Benefit of using this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Key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830076"/>
                  </a:ext>
                </a:extLst>
              </a:tr>
              <a:tr h="9237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Easiest to interpret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Best recall of 0.864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7057903"/>
                  </a:ext>
                </a:extLst>
              </a:tr>
              <a:tr h="9237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Handles more complex non-linear patterns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Good baseline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602021"/>
                  </a:ext>
                </a:extLst>
              </a:tr>
              <a:tr h="92379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Simple and performs well with basic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Very lightweight and extremely fast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7171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38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7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7" y="440974"/>
            <a:ext cx="5830084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2"/>
            <a:ext cx="42394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(emphasized due to class imbalance)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5-Fold Cross-Validation Score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4AA52A-4D3B-E571-0494-23F849065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76335"/>
              </p:ext>
            </p:extLst>
          </p:nvPr>
        </p:nvGraphicFramePr>
        <p:xfrm>
          <a:off x="5818909" y="1628914"/>
          <a:ext cx="5970075" cy="36173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0025">
                  <a:extLst>
                    <a:ext uri="{9D8B030D-6E8A-4147-A177-3AD203B41FA5}">
                      <a16:colId xmlns:a16="http://schemas.microsoft.com/office/drawing/2014/main" val="681679790"/>
                    </a:ext>
                  </a:extLst>
                </a:gridCol>
                <a:gridCol w="1990025">
                  <a:extLst>
                    <a:ext uri="{9D8B030D-6E8A-4147-A177-3AD203B41FA5}">
                      <a16:colId xmlns:a16="http://schemas.microsoft.com/office/drawing/2014/main" val="1657375920"/>
                    </a:ext>
                  </a:extLst>
                </a:gridCol>
                <a:gridCol w="1990025">
                  <a:extLst>
                    <a:ext uri="{9D8B030D-6E8A-4147-A177-3AD203B41FA5}">
                      <a16:colId xmlns:a16="http://schemas.microsoft.com/office/drawing/2014/main" val="601835948"/>
                    </a:ext>
                  </a:extLst>
                </a:gridCol>
              </a:tblGrid>
              <a:tr h="863191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What is being Measured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Why this is Important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473761"/>
                  </a:ext>
                </a:extLst>
              </a:tr>
              <a:tr h="9180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Correct Predictions/Total Predictions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Generate Model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2914929"/>
                  </a:ext>
                </a:extLst>
              </a:tr>
              <a:tr h="9180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True Positives / (True Positives + False Negatives)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Catches the “Good” borrowers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68121"/>
                  </a:ext>
                </a:extLst>
              </a:tr>
              <a:tr h="91805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Breakdown of Predicted vs Actual Outcomes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See type of errors made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64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106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8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6" y="440974"/>
            <a:ext cx="11617369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1"/>
            <a:ext cx="4821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76% accuracy, 0.864 recall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Naive Bayes: 76% accuracy, 0.807 recall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Tree: Lower accuracy, good baseline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evaluated with cross-validation</a:t>
            </a:r>
            <a:endParaRPr lang="en-CA" sz="2400" dirty="0">
              <a:solidFill>
                <a:schemeClr val="bg1"/>
              </a:solidFill>
            </a:endParaRP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DD7A10FD-849F-E076-2BAB-2374CF49B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070" y="1596221"/>
            <a:ext cx="5333988" cy="330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00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sldNum" idx="12"/>
          </p:nvPr>
        </p:nvSpPr>
        <p:spPr>
          <a:xfrm>
            <a:off x="11163858" y="6231468"/>
            <a:ext cx="440400" cy="3651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/>
              <a:pPr>
                <a:buClr>
                  <a:srgbClr val="000000"/>
                </a:buClr>
              </a:pPr>
              <a:t>9</a:t>
            </a:fld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ctrTitle"/>
          </p:nvPr>
        </p:nvSpPr>
        <p:spPr>
          <a:xfrm>
            <a:off x="265917" y="440974"/>
            <a:ext cx="4361502" cy="108634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CA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6707-F8E4-DD4A-AADC-E2D17543991A}"/>
              </a:ext>
            </a:extLst>
          </p:cNvPr>
          <p:cNvSpPr txBox="1"/>
          <p:nvPr/>
        </p:nvSpPr>
        <p:spPr>
          <a:xfrm>
            <a:off x="655782" y="1874982"/>
            <a:ext cx="58373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 for all models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Chart: Accuracy and Recall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 support performance comparison</a:t>
            </a:r>
          </a:p>
          <a:p>
            <a:endParaRPr lang="en-CA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clarity of results</a:t>
            </a: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A070704-2696-F681-CC9F-B9BD5305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29" y="173553"/>
            <a:ext cx="2859868" cy="21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77596A-67B0-E2C9-CEC7-239F7588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29" y="2300122"/>
            <a:ext cx="2859868" cy="21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B30B332-F835-35BE-F99B-46CD2A39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529" y="4426691"/>
            <a:ext cx="2859868" cy="212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263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431</Words>
  <Application>Microsoft Office PowerPoint</Application>
  <PresentationFormat>Widescreen</PresentationFormat>
  <Paragraphs>132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 Credit Risk Classification Using Machine Learning  Strahinja Nakić  500809487  July 28, 2025</vt:lpstr>
      <vt:lpstr>Predict whether borrowers are good or bad credit risks  Use simple, interpretable models  Apply models suitable for risk/compliance work environments  Evaluate performance using accuracy, recall, confusion matrix, and cross-validation</vt:lpstr>
      <vt:lpstr>Dataset Overview</vt:lpstr>
      <vt:lpstr>Preprocessing and Cleaning</vt:lpstr>
      <vt:lpstr>Research Questions</vt:lpstr>
      <vt:lpstr>Chosen Models</vt:lpstr>
      <vt:lpstr>Evaluation Metrics</vt:lpstr>
      <vt:lpstr>Initial Results</vt:lpstr>
      <vt:lpstr>Visualizations</vt:lpstr>
      <vt:lpstr>Interpretation</vt:lpstr>
      <vt:lpstr>Limitations and Challenges</vt:lpstr>
      <vt:lpstr>Conclusion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Strahinja Nakic</dc:creator>
  <cp:lastModifiedBy>Strahinja Nakic</cp:lastModifiedBy>
  <cp:revision>12</cp:revision>
  <dcterms:created xsi:type="dcterms:W3CDTF">2025-07-28T04:11:09Z</dcterms:created>
  <dcterms:modified xsi:type="dcterms:W3CDTF">2025-07-29T01:16:43Z</dcterms:modified>
</cp:coreProperties>
</file>