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3" r:id="rId2"/>
    <p:sldId id="258" r:id="rId3"/>
    <p:sldId id="265" r:id="rId4"/>
    <p:sldId id="266" r:id="rId5"/>
    <p:sldId id="269" r:id="rId6"/>
    <p:sldId id="268" r:id="rId7"/>
    <p:sldId id="270" r:id="rId8"/>
    <p:sldId id="271"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B87F7-0287-4158-AFD0-B38BF8FFAFD1}" type="datetimeFigureOut">
              <a:rPr lang="en-CA" smtClean="0"/>
              <a:t>28/07/2025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626E5-1F5C-4AED-AB35-B7E7D8B3F471}" type="slidenum">
              <a:rPr lang="en-CA" smtClean="0"/>
              <a:t>‹#›</a:t>
            </a:fld>
            <a:endParaRPr lang="en-CA"/>
          </a:p>
        </p:txBody>
      </p:sp>
    </p:spTree>
    <p:extLst>
      <p:ext uri="{BB962C8B-B14F-4D97-AF65-F5344CB8AC3E}">
        <p14:creationId xmlns:p14="http://schemas.microsoft.com/office/powerpoint/2010/main" val="192737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7a539a096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7a539a09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127a539a096_0_3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1590736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4232731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65649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7669e55c1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7669e55c1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g127669e55c1_0_1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726952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308627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860435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643121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291452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27669e55c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27669e55c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127669e55c1_0_15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211799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3637-6896-236A-102D-85D0BE4AD1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2D5C435-0226-B1B6-8D80-040EECF69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DB8A21D-4C43-3243-5CC7-B84EAE3BE052}"/>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D8BC4320-24DB-0B29-F39E-3E9FD2DC2E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348556-6CD0-9409-B583-6BD95550F5D2}"/>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3615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0716-1E9A-9F7E-9C6D-5E3D265192F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37AD943-C621-C83A-7E37-D8780F1EDF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DA68B9E-87C4-E64C-AC12-7E34843BBBA3}"/>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1C18AA3D-2768-3750-766F-8D26EF68C2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5BA1C1-3C59-C7D8-9F8B-3FBB7C1A844B}"/>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113132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663C1-3A97-E969-0F3A-FC26A2FE5B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64DDA9-701D-493B-7A1E-1DFADD0094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3A29AF-702E-55AD-8691-C707743A94BE}"/>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43C76352-6843-8350-9F32-2296A0DE6CB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3D34BA-2A49-9687-DC08-532FD115CDB2}"/>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1780936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 Title Slide 8">
  <p:cSld name="1 - Title Slide 8">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259433" y="475050"/>
            <a:ext cx="8562730" cy="29811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lt1"/>
              </a:buClr>
              <a:buSzPts val="4800"/>
              <a:buFont typeface="Arial"/>
              <a:buNone/>
              <a:defRPr sz="4800" b="1" i="0" u="none" strike="noStrike" cap="none">
                <a:solidFill>
                  <a:schemeClr val="lt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8" name="Google Shape;58;p12"/>
          <p:cNvSpPr txBox="1">
            <a:spLocks noGrp="1"/>
          </p:cNvSpPr>
          <p:nvPr>
            <p:ph type="subTitle" idx="1"/>
          </p:nvPr>
        </p:nvSpPr>
        <p:spPr>
          <a:xfrm>
            <a:off x="259433" y="3607697"/>
            <a:ext cx="8562730" cy="1072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lt1"/>
              </a:buClr>
              <a:buSzPts val="2800"/>
              <a:buNone/>
              <a:defRPr sz="2800" i="0" u="none" strike="noStrike" cap="none">
                <a:solidFill>
                  <a:schemeClr val="lt1"/>
                </a:solidFill>
                <a:latin typeface="Arial"/>
                <a:ea typeface="Arial"/>
                <a:cs typeface="Arial"/>
                <a:sym typeface="Arial"/>
              </a:defRPr>
            </a:lvl1pPr>
            <a:lvl2pPr marR="0" lvl="1" algn="ctr" rtl="0">
              <a:spcBef>
                <a:spcPts val="672"/>
              </a:spcBef>
              <a:spcAft>
                <a:spcPts val="0"/>
              </a:spcAft>
              <a:buClr>
                <a:schemeClr val="dk1"/>
              </a:buClr>
              <a:buSzPts val="2100"/>
              <a:buFont typeface="Arial"/>
              <a:buNone/>
              <a:defRPr sz="2100" b="0" i="0" u="none" strike="noStrike" cap="none">
                <a:solidFill>
                  <a:srgbClr val="888888"/>
                </a:solidFill>
                <a:latin typeface="Times New Roman"/>
                <a:ea typeface="Times New Roman"/>
                <a:cs typeface="Times New Roman"/>
                <a:sym typeface="Times New Roman"/>
              </a:defRPr>
            </a:lvl2pPr>
            <a:lvl3pPr marR="0" lvl="2" algn="ctr" rtl="0">
              <a:lnSpc>
                <a:spcPct val="100000"/>
              </a:lnSpc>
              <a:spcBef>
                <a:spcPts val="576"/>
              </a:spcBef>
              <a:spcAft>
                <a:spcPts val="0"/>
              </a:spcAft>
              <a:buClr>
                <a:schemeClr val="dk1"/>
              </a:buClr>
              <a:buSzPts val="1700"/>
              <a:buFont typeface="Arial"/>
              <a:buNone/>
              <a:defRPr sz="1700" b="0" i="0" u="none" strike="noStrike" cap="none">
                <a:solidFill>
                  <a:srgbClr val="888888"/>
                </a:solidFill>
                <a:latin typeface="Times New Roman"/>
                <a:ea typeface="Times New Roman"/>
                <a:cs typeface="Times New Roman"/>
                <a:sym typeface="Times New Roman"/>
              </a:defRPr>
            </a:lvl3pPr>
            <a:lvl4pPr marR="0" lvl="3" algn="ctr" rtl="0">
              <a:lnSpc>
                <a:spcPct val="100000"/>
              </a:lnSpc>
              <a:spcBef>
                <a:spcPts val="480"/>
              </a:spcBef>
              <a:spcAft>
                <a:spcPts val="0"/>
              </a:spcAft>
              <a:buClr>
                <a:schemeClr val="dk1"/>
              </a:buClr>
              <a:buSzPts val="1500"/>
              <a:buFont typeface="Arial"/>
              <a:buNone/>
              <a:defRPr sz="1500" b="0" i="0" u="none" strike="noStrike" cap="none">
                <a:solidFill>
                  <a:srgbClr val="888888"/>
                </a:solidFill>
                <a:latin typeface="Times New Roman"/>
                <a:ea typeface="Times New Roman"/>
                <a:cs typeface="Times New Roman"/>
                <a:sym typeface="Times New Roman"/>
              </a:defRPr>
            </a:lvl4pPr>
            <a:lvl5pPr marR="0" lvl="4" algn="ctr" rtl="0">
              <a:lnSpc>
                <a:spcPct val="140000"/>
              </a:lnSpc>
              <a:spcBef>
                <a:spcPts val="0"/>
              </a:spcBef>
              <a:spcAft>
                <a:spcPts val="0"/>
              </a:spcAft>
              <a:buClr>
                <a:srgbClr val="3CA9E0"/>
              </a:buClr>
              <a:buSzPts val="1500"/>
              <a:buFont typeface="Arial"/>
              <a:buNone/>
              <a:defRPr sz="1500" b="0" i="0" u="none" strike="noStrike" cap="none">
                <a:solidFill>
                  <a:srgbClr val="888888"/>
                </a:solidFill>
                <a:latin typeface="Times New Roman"/>
                <a:ea typeface="Times New Roman"/>
                <a:cs typeface="Times New Roman"/>
                <a:sym typeface="Times New Roman"/>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4214795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 Title Slide 3 - Photo of campus Student Learning Centre at dusk with students walking.">
  <p:cSld name="1 - Title Slide 3 - Photo of campus Student Learning Centre at dusk with students walking.">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259452" y="475061"/>
            <a:ext cx="4260209" cy="298110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4" name="Google Shape;64;p14"/>
          <p:cNvSpPr txBox="1">
            <a:spLocks noGrp="1"/>
          </p:cNvSpPr>
          <p:nvPr>
            <p:ph type="subTitle" idx="1"/>
          </p:nvPr>
        </p:nvSpPr>
        <p:spPr>
          <a:xfrm>
            <a:off x="259452" y="3607699"/>
            <a:ext cx="4260209" cy="107220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SzPts val="2800"/>
              <a:buNone/>
              <a:defRPr sz="2800" i="0" u="none" strike="noStrike" cap="none">
                <a:latin typeface="Arial"/>
                <a:ea typeface="Arial"/>
                <a:cs typeface="Arial"/>
                <a:sym typeface="Arial"/>
              </a:defRPr>
            </a:lvl1pPr>
            <a:lvl2pPr marR="0" lvl="1" algn="ctr" rtl="0">
              <a:spcBef>
                <a:spcPts val="672"/>
              </a:spcBef>
              <a:spcAft>
                <a:spcPts val="0"/>
              </a:spcAft>
              <a:buClr>
                <a:schemeClr val="dk1"/>
              </a:buClr>
              <a:buSzPts val="2100"/>
              <a:buFont typeface="Arial"/>
              <a:buNone/>
              <a:defRPr sz="2100" b="0" i="0" u="none" strike="noStrike" cap="none">
                <a:solidFill>
                  <a:srgbClr val="888888"/>
                </a:solidFill>
                <a:latin typeface="Times New Roman"/>
                <a:ea typeface="Times New Roman"/>
                <a:cs typeface="Times New Roman"/>
                <a:sym typeface="Times New Roman"/>
              </a:defRPr>
            </a:lvl2pPr>
            <a:lvl3pPr marR="0" lvl="2" algn="ctr" rtl="0">
              <a:lnSpc>
                <a:spcPct val="100000"/>
              </a:lnSpc>
              <a:spcBef>
                <a:spcPts val="576"/>
              </a:spcBef>
              <a:spcAft>
                <a:spcPts val="0"/>
              </a:spcAft>
              <a:buClr>
                <a:schemeClr val="dk1"/>
              </a:buClr>
              <a:buSzPts val="1700"/>
              <a:buFont typeface="Arial"/>
              <a:buNone/>
              <a:defRPr sz="1700" b="0" i="0" u="none" strike="noStrike" cap="none">
                <a:solidFill>
                  <a:srgbClr val="888888"/>
                </a:solidFill>
                <a:latin typeface="Times New Roman"/>
                <a:ea typeface="Times New Roman"/>
                <a:cs typeface="Times New Roman"/>
                <a:sym typeface="Times New Roman"/>
              </a:defRPr>
            </a:lvl3pPr>
            <a:lvl4pPr marR="0" lvl="3" algn="ctr" rtl="0">
              <a:lnSpc>
                <a:spcPct val="100000"/>
              </a:lnSpc>
              <a:spcBef>
                <a:spcPts val="480"/>
              </a:spcBef>
              <a:spcAft>
                <a:spcPts val="0"/>
              </a:spcAft>
              <a:buClr>
                <a:schemeClr val="dk1"/>
              </a:buClr>
              <a:buSzPts val="1500"/>
              <a:buFont typeface="Arial"/>
              <a:buNone/>
              <a:defRPr sz="1500" b="0" i="0" u="none" strike="noStrike" cap="none">
                <a:solidFill>
                  <a:srgbClr val="888888"/>
                </a:solidFill>
                <a:latin typeface="Times New Roman"/>
                <a:ea typeface="Times New Roman"/>
                <a:cs typeface="Times New Roman"/>
                <a:sym typeface="Times New Roman"/>
              </a:defRPr>
            </a:lvl4pPr>
            <a:lvl5pPr marR="0" lvl="4" algn="ctr" rtl="0">
              <a:lnSpc>
                <a:spcPct val="140000"/>
              </a:lnSpc>
              <a:spcBef>
                <a:spcPts val="0"/>
              </a:spcBef>
              <a:spcAft>
                <a:spcPts val="0"/>
              </a:spcAft>
              <a:buClr>
                <a:srgbClr val="3CA9E0"/>
              </a:buClr>
              <a:buSzPts val="1500"/>
              <a:buFont typeface="Arial"/>
              <a:buNone/>
              <a:defRPr sz="1500" b="0" i="0" u="none" strike="noStrike" cap="none">
                <a:solidFill>
                  <a:srgbClr val="888888"/>
                </a:solidFill>
                <a:latin typeface="Times New Roman"/>
                <a:ea typeface="Times New Roman"/>
                <a:cs typeface="Times New Roman"/>
                <a:sym typeface="Times New Roman"/>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412849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 Title Slide Colour 2">
  <p:cSld name="3 - Title Slide Colour 2">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dt" idx="10"/>
          </p:nvPr>
        </p:nvSpPr>
        <p:spPr>
          <a:xfrm>
            <a:off x="7648224" y="6231468"/>
            <a:ext cx="3516916" cy="365100"/>
          </a:xfrm>
          <a:prstGeom prst="rect">
            <a:avLst/>
          </a:prstGeom>
          <a:noFill/>
          <a:ln>
            <a:noFill/>
          </a:ln>
        </p:spPr>
        <p:txBody>
          <a:bodyPr spcFirstLastPara="1" wrap="square" lIns="91425" tIns="91425" rIns="91425" bIns="91425" anchor="ctr" anchorCtr="0">
            <a:noAutofit/>
          </a:bodyPr>
          <a:lstStyle>
            <a:lvl1pPr marR="0" lvl="0" algn="r" rtl="0">
              <a:spcBef>
                <a:spcPts val="0"/>
              </a:spcBef>
              <a:spcAft>
                <a:spcPts val="0"/>
              </a:spcAft>
              <a:buSzPts val="1400"/>
              <a:buNone/>
              <a:defRPr sz="1400" i="0" u="none" strike="noStrike" cap="none">
                <a:solidFill>
                  <a:schemeClr val="dk1"/>
                </a:solidFill>
              </a:defRPr>
            </a:lvl1pPr>
            <a:lvl2pPr marR="0" lvl="1" algn="l" rtl="0">
              <a:spcBef>
                <a:spcPts val="0"/>
              </a:spcBef>
              <a:spcAft>
                <a:spcPts val="0"/>
              </a:spcAft>
              <a:buSzPts val="1400"/>
              <a:buNone/>
              <a:defRPr sz="1800" i="0" u="none" strike="noStrike" cap="none">
                <a:solidFill>
                  <a:schemeClr val="dk1"/>
                </a:solidFill>
              </a:defRPr>
            </a:lvl2pPr>
            <a:lvl3pPr marR="0" lvl="2" algn="l" rtl="0">
              <a:spcBef>
                <a:spcPts val="0"/>
              </a:spcBef>
              <a:spcAft>
                <a:spcPts val="0"/>
              </a:spcAft>
              <a:buSzPts val="1400"/>
              <a:buNone/>
              <a:defRPr sz="1800" i="0" u="none" strike="noStrike" cap="none">
                <a:solidFill>
                  <a:schemeClr val="dk1"/>
                </a:solidFill>
              </a:defRPr>
            </a:lvl3pPr>
            <a:lvl4pPr marR="0" lvl="3" algn="l" rtl="0">
              <a:spcBef>
                <a:spcPts val="0"/>
              </a:spcBef>
              <a:spcAft>
                <a:spcPts val="0"/>
              </a:spcAft>
              <a:buSzPts val="1400"/>
              <a:buNone/>
              <a:defRPr sz="1800" i="0" u="none" strike="noStrike" cap="none">
                <a:solidFill>
                  <a:schemeClr val="dk1"/>
                </a:solidFill>
              </a:defRPr>
            </a:lvl4pPr>
            <a:lvl5pPr marR="0" lvl="4" algn="l" rtl="0">
              <a:spcBef>
                <a:spcPts val="0"/>
              </a:spcBef>
              <a:spcAft>
                <a:spcPts val="0"/>
              </a:spcAft>
              <a:buSzPts val="1400"/>
              <a:buNone/>
              <a:defRPr sz="1800" i="0" u="none" strike="noStrike" cap="none">
                <a:solidFill>
                  <a:schemeClr val="dk1"/>
                </a:solidFill>
              </a:defRPr>
            </a:lvl5pPr>
            <a:lvl6pPr marR="0" lvl="5" algn="l" rtl="0">
              <a:spcBef>
                <a:spcPts val="0"/>
              </a:spcBef>
              <a:spcAft>
                <a:spcPts val="0"/>
              </a:spcAft>
              <a:buSzPts val="1400"/>
              <a:buNone/>
              <a:defRPr sz="1800" i="0" u="none" strike="noStrike" cap="none">
                <a:solidFill>
                  <a:schemeClr val="dk1"/>
                </a:solidFill>
              </a:defRPr>
            </a:lvl6pPr>
            <a:lvl7pPr marR="0" lvl="6" algn="l" rtl="0">
              <a:spcBef>
                <a:spcPts val="0"/>
              </a:spcBef>
              <a:spcAft>
                <a:spcPts val="0"/>
              </a:spcAft>
              <a:buSzPts val="1400"/>
              <a:buNone/>
              <a:defRPr sz="1800" i="0" u="none" strike="noStrike" cap="none">
                <a:solidFill>
                  <a:schemeClr val="dk1"/>
                </a:solidFill>
              </a:defRPr>
            </a:lvl7pPr>
            <a:lvl8pPr marR="0" lvl="7" algn="l" rtl="0">
              <a:spcBef>
                <a:spcPts val="0"/>
              </a:spcBef>
              <a:spcAft>
                <a:spcPts val="0"/>
              </a:spcAft>
              <a:buSzPts val="1400"/>
              <a:buNone/>
              <a:defRPr sz="1800" i="0" u="none" strike="noStrike" cap="none">
                <a:solidFill>
                  <a:schemeClr val="dk1"/>
                </a:solidFill>
              </a:defRPr>
            </a:lvl8pPr>
            <a:lvl9pPr marR="0" lvl="8" algn="l" rtl="0">
              <a:spcBef>
                <a:spcPts val="0"/>
              </a:spcBef>
              <a:spcAft>
                <a:spcPts val="0"/>
              </a:spcAft>
              <a:buSzPts val="1400"/>
              <a:buNone/>
              <a:defRPr sz="1800" i="0" u="none" strike="noStrike" cap="none">
                <a:solidFill>
                  <a:schemeClr val="dk1"/>
                </a:solidFill>
              </a:defRPr>
            </a:lvl9pPr>
          </a:lstStyle>
          <a:p>
            <a:endParaRPr/>
          </a:p>
        </p:txBody>
      </p:sp>
      <p:sp>
        <p:nvSpPr>
          <p:cNvPr id="38" name="Google Shape;38;p7"/>
          <p:cNvSpPr txBox="1">
            <a:spLocks noGrp="1"/>
          </p:cNvSpPr>
          <p:nvPr>
            <p:ph type="sldNum" idx="12"/>
          </p:nvPr>
        </p:nvSpPr>
        <p:spPr>
          <a:xfrm>
            <a:off x="11165177" y="6231468"/>
            <a:ext cx="440515"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i="0" u="none" strike="noStrike" cap="none">
                <a:solidFill>
                  <a:schemeClr val="dk1"/>
                </a:solidFill>
              </a:defRPr>
            </a:lvl1pPr>
            <a:lvl2pPr marL="0" marR="0" lvl="1" indent="0" algn="r" rtl="0">
              <a:spcBef>
                <a:spcPts val="0"/>
              </a:spcBef>
              <a:buNone/>
              <a:defRPr sz="1400" i="0" u="none" strike="noStrike" cap="none">
                <a:solidFill>
                  <a:schemeClr val="dk1"/>
                </a:solidFill>
              </a:defRPr>
            </a:lvl2pPr>
            <a:lvl3pPr marL="0" marR="0" lvl="2" indent="0" algn="r" rtl="0">
              <a:spcBef>
                <a:spcPts val="0"/>
              </a:spcBef>
              <a:buNone/>
              <a:defRPr sz="1400" i="0" u="none" strike="noStrike" cap="none">
                <a:solidFill>
                  <a:schemeClr val="dk1"/>
                </a:solidFill>
              </a:defRPr>
            </a:lvl3pPr>
            <a:lvl4pPr marL="0" marR="0" lvl="3" indent="0" algn="r" rtl="0">
              <a:spcBef>
                <a:spcPts val="0"/>
              </a:spcBef>
              <a:buNone/>
              <a:defRPr sz="1400" i="0" u="none" strike="noStrike" cap="none">
                <a:solidFill>
                  <a:schemeClr val="dk1"/>
                </a:solidFill>
              </a:defRPr>
            </a:lvl4pPr>
            <a:lvl5pPr marL="0" marR="0" lvl="4" indent="0" algn="r" rtl="0">
              <a:spcBef>
                <a:spcPts val="0"/>
              </a:spcBef>
              <a:buNone/>
              <a:defRPr sz="1400" i="0" u="none" strike="noStrike" cap="none">
                <a:solidFill>
                  <a:schemeClr val="dk1"/>
                </a:solidFill>
              </a:defRPr>
            </a:lvl5pPr>
            <a:lvl6pPr marL="0" marR="0" lvl="5" indent="0" algn="r" rtl="0">
              <a:spcBef>
                <a:spcPts val="0"/>
              </a:spcBef>
              <a:buNone/>
              <a:defRPr sz="1400" i="0" u="none" strike="noStrike" cap="none">
                <a:solidFill>
                  <a:schemeClr val="dk1"/>
                </a:solidFill>
              </a:defRPr>
            </a:lvl6pPr>
            <a:lvl7pPr marL="0" marR="0" lvl="6" indent="0" algn="r" rtl="0">
              <a:spcBef>
                <a:spcPts val="0"/>
              </a:spcBef>
              <a:buNone/>
              <a:defRPr sz="1400" i="0" u="none" strike="noStrike" cap="none">
                <a:solidFill>
                  <a:schemeClr val="dk1"/>
                </a:solidFill>
              </a:defRPr>
            </a:lvl7pPr>
            <a:lvl8pPr marL="0" marR="0" lvl="7" indent="0" algn="r" rtl="0">
              <a:spcBef>
                <a:spcPts val="0"/>
              </a:spcBef>
              <a:buNone/>
              <a:defRPr sz="1400" i="0" u="none" strike="noStrike" cap="none">
                <a:solidFill>
                  <a:schemeClr val="dk1"/>
                </a:solidFill>
              </a:defRPr>
            </a:lvl8pPr>
            <a:lvl9pPr marL="0" marR="0" lvl="8" indent="0" algn="r" rtl="0">
              <a:spcBef>
                <a:spcPts val="0"/>
              </a:spcBef>
              <a:buNone/>
              <a:defRPr sz="1400" i="0" u="none" strike="noStrike" cap="none">
                <a:solidFill>
                  <a:schemeClr val="dk1"/>
                </a:solidFill>
              </a:defRPr>
            </a:lvl9pPr>
          </a:lstStyle>
          <a:p>
            <a:fld id="{00000000-1234-1234-1234-123412341234}" type="slidenum">
              <a:rPr lang="en-US" smtClean="0"/>
              <a:pPr/>
              <a:t>‹#›</a:t>
            </a:fld>
            <a:endParaRPr lang="en-US"/>
          </a:p>
        </p:txBody>
      </p:sp>
      <p:sp>
        <p:nvSpPr>
          <p:cNvPr id="39" name="Google Shape;39;p7"/>
          <p:cNvSpPr txBox="1">
            <a:spLocks noGrp="1"/>
          </p:cNvSpPr>
          <p:nvPr>
            <p:ph type="ctrTitle"/>
          </p:nvPr>
        </p:nvSpPr>
        <p:spPr>
          <a:xfrm>
            <a:off x="240597" y="1241225"/>
            <a:ext cx="7000223" cy="2740200"/>
          </a:xfrm>
          <a:prstGeom prst="rect">
            <a:avLst/>
          </a:prstGeom>
          <a:noFill/>
          <a:ln>
            <a:noFill/>
          </a:ln>
        </p:spPr>
        <p:txBody>
          <a:bodyPr spcFirstLastPara="1" wrap="square" lIns="91425" tIns="91425" rIns="91425" bIns="91425" anchor="t" anchorCtr="0">
            <a:noAutofit/>
          </a:bodyPr>
          <a:lstStyle>
            <a:lvl1pPr marR="0" lvl="0" algn="l" rtl="0">
              <a:lnSpc>
                <a:spcPct val="94444"/>
              </a:lnSpc>
              <a:spcBef>
                <a:spcPts val="0"/>
              </a:spcBef>
              <a:spcAft>
                <a:spcPts val="0"/>
              </a:spcAft>
              <a:buClr>
                <a:schemeClr val="dk1"/>
              </a:buClr>
              <a:buSzPts val="5400"/>
              <a:buFont typeface="Arial"/>
              <a:buNone/>
              <a:defRPr sz="5400" b="1"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extLst>
      <p:ext uri="{BB962C8B-B14F-4D97-AF65-F5344CB8AC3E}">
        <p14:creationId xmlns:p14="http://schemas.microsoft.com/office/powerpoint/2010/main" val="3712903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B0B9-73F1-1ECB-E737-2E1F1EDAC21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88B55DC-4AA1-3BC4-93BD-A081F69DC5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82CF7B-0A08-B024-F81D-68ED08F88151}"/>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06EAE7B1-BC36-B452-BEB4-478E0D0602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D6BD88-ADE8-1F88-B6EA-BAAFB3E3AE74}"/>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378231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7CA3-C8DB-F61B-85EA-B55D874099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0B30D6-90AC-33A7-405B-39D9927669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1FFCEB-DD1A-FEB2-18C6-43F27B716D41}"/>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D4EC92E5-4E75-DB99-9A87-7DE9F03F34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1F627D9-BD75-EE83-019D-DF88ED7F6955}"/>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177009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8F0D-8273-6FCF-7348-42C761A197F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E33F69E-7A4B-300C-6A7C-44913C0C23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91D0255-A71E-A1DF-F0DA-F256970217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DFA5D4-52AF-B64A-F9DA-7C6390639BE1}"/>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6" name="Footer Placeholder 5">
            <a:extLst>
              <a:ext uri="{FF2B5EF4-FFF2-40B4-BE49-F238E27FC236}">
                <a16:creationId xmlns:a16="http://schemas.microsoft.com/office/drawing/2014/main" id="{2B18E571-9912-3697-70DB-E548F9368B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EAD74E6-74FE-B40E-6008-B673DF055390}"/>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2465608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A646-1F00-F6A2-53E8-98C4AF3B7A8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7B29ED4-D57C-10C0-2AA3-10D013B9A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966492-B7D4-4F64-B0D2-2BF0A9DECD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DF408D2-E931-F339-3504-429CB9CAA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E52FC-C018-9514-4217-B213A1443A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089D0DF-5BB3-3356-DAEE-8DCFB85AA2A3}"/>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8" name="Footer Placeholder 7">
            <a:extLst>
              <a:ext uri="{FF2B5EF4-FFF2-40B4-BE49-F238E27FC236}">
                <a16:creationId xmlns:a16="http://schemas.microsoft.com/office/drawing/2014/main" id="{8450CC37-CD17-655D-1169-1040513812C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8B4B9D7-03F6-BD45-7D08-CAF090073941}"/>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9177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9E846-DEEE-DF93-D982-F97F60CDC093}"/>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1E0612D-3858-2807-2A7A-C64FC582F388}"/>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4" name="Footer Placeholder 3">
            <a:extLst>
              <a:ext uri="{FF2B5EF4-FFF2-40B4-BE49-F238E27FC236}">
                <a16:creationId xmlns:a16="http://schemas.microsoft.com/office/drawing/2014/main" id="{E56AD164-8AC7-EC62-DCF2-C23658AADCE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091000-88A3-8333-4DD8-7948263126DD}"/>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56642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E528F-7887-CF81-CAD7-79B4125DEEE9}"/>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3" name="Footer Placeholder 2">
            <a:extLst>
              <a:ext uri="{FF2B5EF4-FFF2-40B4-BE49-F238E27FC236}">
                <a16:creationId xmlns:a16="http://schemas.microsoft.com/office/drawing/2014/main" id="{C76CCCEC-BEAE-DDBC-0EBD-D268BC99DA8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70EE3A6-FD18-F8BC-F1C4-7F3E7AFD01CD}"/>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423510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A86A-1B55-7B97-E0EE-D93973C3A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13E73E6-55EC-4770-1188-907BE12CE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6D21C75-6FA4-55D9-4014-82BE2D421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15A560-37CC-2A9E-B2EE-B86DA8BF94A8}"/>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6" name="Footer Placeholder 5">
            <a:extLst>
              <a:ext uri="{FF2B5EF4-FFF2-40B4-BE49-F238E27FC236}">
                <a16:creationId xmlns:a16="http://schemas.microsoft.com/office/drawing/2014/main" id="{5A08F4FD-C073-27DF-6126-E6521764DD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004337-9D5B-2479-F0E9-D9E9CED80111}"/>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245406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427F-30AF-D25C-29AF-5485C870F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1232E45-50A0-7BAD-50B3-D731E14FF2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9BC07055-DF2B-B00D-FC4D-DC5C25D62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A63F8-B953-1A7F-993C-90F5664B279C}"/>
              </a:ext>
            </a:extLst>
          </p:cNvPr>
          <p:cNvSpPr>
            <a:spLocks noGrp="1"/>
          </p:cNvSpPr>
          <p:nvPr>
            <p:ph type="dt" sz="half" idx="10"/>
          </p:nvPr>
        </p:nvSpPr>
        <p:spPr/>
        <p:txBody>
          <a:bodyPr/>
          <a:lstStyle/>
          <a:p>
            <a:fld id="{02E0C5CE-438F-4B22-BBB0-FD82C188B04D}" type="datetimeFigureOut">
              <a:rPr lang="en-CA" smtClean="0"/>
              <a:t>28/07/2025</a:t>
            </a:fld>
            <a:endParaRPr lang="en-CA"/>
          </a:p>
        </p:txBody>
      </p:sp>
      <p:sp>
        <p:nvSpPr>
          <p:cNvPr id="6" name="Footer Placeholder 5">
            <a:extLst>
              <a:ext uri="{FF2B5EF4-FFF2-40B4-BE49-F238E27FC236}">
                <a16:creationId xmlns:a16="http://schemas.microsoft.com/office/drawing/2014/main" id="{C095E835-E881-730A-5922-AB39A1E8C2D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D525F17-3315-F4D8-8B8E-7F5A40EABB77}"/>
              </a:ext>
            </a:extLst>
          </p:cNvPr>
          <p:cNvSpPr>
            <a:spLocks noGrp="1"/>
          </p:cNvSpPr>
          <p:nvPr>
            <p:ph type="sldNum" sz="quarter" idx="12"/>
          </p:nvPr>
        </p:nvSpPr>
        <p:spPr/>
        <p:txBody>
          <a:bodyPr/>
          <a:lstStyle/>
          <a:p>
            <a:fld id="{8B97F22D-E65B-47DA-BBAB-02503D0D94DC}" type="slidenum">
              <a:rPr lang="en-CA" smtClean="0"/>
              <a:t>‹#›</a:t>
            </a:fld>
            <a:endParaRPr lang="en-CA"/>
          </a:p>
        </p:txBody>
      </p:sp>
    </p:spTree>
    <p:extLst>
      <p:ext uri="{BB962C8B-B14F-4D97-AF65-F5344CB8AC3E}">
        <p14:creationId xmlns:p14="http://schemas.microsoft.com/office/powerpoint/2010/main" val="173278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D1BBBE-F92A-24C8-FDC0-6FBDC0074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A1C23F-0766-C16B-6946-7BC46ADD88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566111-8229-7D61-C48D-95FA93FDA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0C5CE-438F-4B22-BBB0-FD82C188B04D}" type="datetimeFigureOut">
              <a:rPr lang="en-CA" smtClean="0"/>
              <a:t>28/07/2025</a:t>
            </a:fld>
            <a:endParaRPr lang="en-CA"/>
          </a:p>
        </p:txBody>
      </p:sp>
      <p:sp>
        <p:nvSpPr>
          <p:cNvPr id="5" name="Footer Placeholder 4">
            <a:extLst>
              <a:ext uri="{FF2B5EF4-FFF2-40B4-BE49-F238E27FC236}">
                <a16:creationId xmlns:a16="http://schemas.microsoft.com/office/drawing/2014/main" id="{472270C0-29E9-4937-8063-98508E6B4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79DEFD6-BD52-E4DC-AE74-52F1CE800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7F22D-E65B-47DA-BBAB-02503D0D94DC}" type="slidenum">
              <a:rPr lang="en-CA" smtClean="0"/>
              <a:t>‹#›</a:t>
            </a:fld>
            <a:endParaRPr lang="en-CA"/>
          </a:p>
        </p:txBody>
      </p:sp>
    </p:spTree>
    <p:extLst>
      <p:ext uri="{BB962C8B-B14F-4D97-AF65-F5344CB8AC3E}">
        <p14:creationId xmlns:p14="http://schemas.microsoft.com/office/powerpoint/2010/main" val="1188317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ctrTitle"/>
          </p:nvPr>
        </p:nvSpPr>
        <p:spPr>
          <a:xfrm>
            <a:off x="260954" y="475050"/>
            <a:ext cx="9788210" cy="4401750"/>
          </a:xfrm>
          <a:prstGeom prst="rect">
            <a:avLst/>
          </a:prstGeom>
        </p:spPr>
        <p:txBody>
          <a:bodyPr spcFirstLastPara="1" vert="horz" wrap="square" lIns="91425" tIns="91425" rIns="91425" bIns="91425" rtlCol="0" anchor="t" anchorCtr="0">
            <a:noAutofit/>
          </a:bodyPr>
          <a:lstStyle/>
          <a:p>
            <a:pPr algn="ct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Credit Risk Classification Using Machine Learning</a:t>
            </a:r>
            <a:br>
              <a:rPr lang="en-CA" sz="3200" dirty="0">
                <a:latin typeface="Times New Roman" panose="02020603050405020304" pitchFamily="18" charset="0"/>
                <a:cs typeface="Times New Roman" panose="02020603050405020304" pitchFamily="18" charset="0"/>
              </a:rPr>
            </a:b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Strahinja Naki</a:t>
            </a:r>
            <a:r>
              <a:rPr lang="sr-Latn-RS" sz="3200" dirty="0">
                <a:latin typeface="Times New Roman" panose="02020603050405020304" pitchFamily="18" charset="0"/>
                <a:cs typeface="Times New Roman" panose="02020603050405020304" pitchFamily="18" charset="0"/>
              </a:rPr>
              <a:t>ć</a:t>
            </a:r>
            <a:br>
              <a:rPr lang="en-CA" sz="3200" dirty="0">
                <a:latin typeface="Times New Roman" panose="02020603050405020304" pitchFamily="18" charset="0"/>
                <a:cs typeface="Times New Roman" panose="02020603050405020304" pitchFamily="18" charset="0"/>
              </a:rPr>
            </a:b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500809487</a:t>
            </a:r>
            <a:br>
              <a:rPr lang="en-CA" sz="3200" dirty="0">
                <a:latin typeface="Times New Roman" panose="02020603050405020304" pitchFamily="18" charset="0"/>
                <a:cs typeface="Times New Roman" panose="02020603050405020304" pitchFamily="18" charset="0"/>
              </a:rPr>
            </a:b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July 28, 2025</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10</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Times New Roman" panose="02020603050405020304" pitchFamily="18" charset="0"/>
                <a:cs typeface="Times New Roman" panose="02020603050405020304" pitchFamily="18" charset="0"/>
              </a:rPr>
              <a:t>Interpretation</a:t>
            </a: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4405745" cy="3785652"/>
          </a:xfrm>
          <a:prstGeom prst="rect">
            <a:avLst/>
          </a:prstGeom>
          <a:noFill/>
        </p:spPr>
        <p:txBody>
          <a:bodyPr wrap="square" rtlCol="0">
            <a:spAutoFit/>
          </a:bodyPr>
          <a:lstStyle/>
          <a:p>
            <a:r>
              <a:rPr lang="en-CA" sz="2400" dirty="0">
                <a:solidFill>
                  <a:schemeClr val="bg1"/>
                </a:solidFill>
                <a:latin typeface="Times New Roman" panose="02020603050405020304" pitchFamily="18" charset="0"/>
                <a:cs typeface="Times New Roman" panose="02020603050405020304" pitchFamily="18" charset="0"/>
              </a:rPr>
              <a:t>Logistic Regression had highest recall</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Prioritizing recall helps avoid false negatives</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Simple models performed well</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Effective data preparation made a difference</a:t>
            </a:r>
          </a:p>
        </p:txBody>
      </p:sp>
      <p:pic>
        <p:nvPicPr>
          <p:cNvPr id="6" name="Picture 5">
            <a:extLst>
              <a:ext uri="{FF2B5EF4-FFF2-40B4-BE49-F238E27FC236}">
                <a16:creationId xmlns:a16="http://schemas.microsoft.com/office/drawing/2014/main" id="{9E32EA9C-0630-6C0B-08BC-9F09ABBF6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341" y="825734"/>
            <a:ext cx="6333226" cy="3778163"/>
          </a:xfrm>
          <a:prstGeom prst="rect">
            <a:avLst/>
          </a:prstGeom>
        </p:spPr>
      </p:pic>
      <p:sp>
        <p:nvSpPr>
          <p:cNvPr id="2" name="TextBox 1">
            <a:extLst>
              <a:ext uri="{FF2B5EF4-FFF2-40B4-BE49-F238E27FC236}">
                <a16:creationId xmlns:a16="http://schemas.microsoft.com/office/drawing/2014/main" id="{EA831D38-5180-3069-F20C-BD78586A46C3}"/>
              </a:ext>
            </a:extLst>
          </p:cNvPr>
          <p:cNvSpPr txBox="1"/>
          <p:nvPr/>
        </p:nvSpPr>
        <p:spPr>
          <a:xfrm>
            <a:off x="5766870" y="4817518"/>
            <a:ext cx="5600168" cy="600164"/>
          </a:xfrm>
          <a:prstGeom prst="rect">
            <a:avLst/>
          </a:prstGeom>
          <a:noFill/>
        </p:spPr>
        <p:txBody>
          <a:bodyPr wrap="square" rtlCol="0">
            <a:spAutoFit/>
          </a:bodyPr>
          <a:lstStyle/>
          <a:p>
            <a:r>
              <a:rPr lang="en-CA" sz="1100" dirty="0">
                <a:solidFill>
                  <a:schemeClr val="bg1"/>
                </a:solidFill>
                <a:latin typeface="Times New Roman" panose="02020603050405020304" pitchFamily="18" charset="0"/>
                <a:cs typeface="Times New Roman" panose="02020603050405020304" pitchFamily="18" charset="0"/>
              </a:rPr>
              <a:t>This bar chart compares model performance using Accuracy and Recall. Logistic Regression and Naive Bayes performed similarly in both metrics, while Decision Tree had slightly lower scores. Recall is emphasized due to the importance of identifying good credit risks correctly.</a:t>
            </a:r>
          </a:p>
        </p:txBody>
      </p:sp>
    </p:spTree>
    <p:extLst>
      <p:ext uri="{BB962C8B-B14F-4D97-AF65-F5344CB8AC3E}">
        <p14:creationId xmlns:p14="http://schemas.microsoft.com/office/powerpoint/2010/main" val="2306390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11</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Times New Roman" panose="02020603050405020304" pitchFamily="18" charset="0"/>
                <a:cs typeface="Times New Roman" panose="02020603050405020304" pitchFamily="18" charset="0"/>
              </a:rPr>
              <a:t>Limitations and Challenges</a:t>
            </a: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10612582" cy="2677656"/>
          </a:xfrm>
          <a:prstGeom prst="rect">
            <a:avLst/>
          </a:prstGeom>
          <a:noFill/>
        </p:spPr>
        <p:txBody>
          <a:bodyPr wrap="square" rtlCol="0">
            <a:spAutoFit/>
          </a:bodyPr>
          <a:lstStyle/>
          <a:p>
            <a:r>
              <a:rPr lang="en-CA" sz="2400" dirty="0">
                <a:solidFill>
                  <a:schemeClr val="bg1"/>
                </a:solidFill>
                <a:latin typeface="Times New Roman" panose="02020603050405020304" pitchFamily="18" charset="0"/>
                <a:cs typeface="Times New Roman" panose="02020603050405020304" pitchFamily="18" charset="0"/>
              </a:rPr>
              <a:t>Small dataset</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Many categorical features</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No hyperparameter tuning</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Limited feature depth</a:t>
            </a:r>
          </a:p>
        </p:txBody>
      </p:sp>
    </p:spTree>
    <p:extLst>
      <p:ext uri="{BB962C8B-B14F-4D97-AF65-F5344CB8AC3E}">
        <p14:creationId xmlns:p14="http://schemas.microsoft.com/office/powerpoint/2010/main" val="330465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12</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Times New Roman" panose="02020603050405020304" pitchFamily="18" charset="0"/>
                <a:cs typeface="Times New Roman" panose="02020603050405020304" pitchFamily="18" charset="0"/>
              </a:rPr>
              <a:t>Conclusion and Future Work</a:t>
            </a:r>
          </a:p>
        </p:txBody>
      </p:sp>
      <p:sp>
        <p:nvSpPr>
          <p:cNvPr id="4" name="TextBox 3">
            <a:extLst>
              <a:ext uri="{FF2B5EF4-FFF2-40B4-BE49-F238E27FC236}">
                <a16:creationId xmlns:a16="http://schemas.microsoft.com/office/drawing/2014/main" id="{81396707-F8E4-DD4A-AADC-E2D17543991A}"/>
              </a:ext>
            </a:extLst>
          </p:cNvPr>
          <p:cNvSpPr txBox="1"/>
          <p:nvPr/>
        </p:nvSpPr>
        <p:spPr>
          <a:xfrm>
            <a:off x="558800" y="1644073"/>
            <a:ext cx="11074400" cy="4154984"/>
          </a:xfrm>
          <a:prstGeom prst="rect">
            <a:avLst/>
          </a:prstGeom>
          <a:noFill/>
        </p:spPr>
        <p:txBody>
          <a:bodyPr wrap="square" rtlCol="0">
            <a:spAutoFit/>
          </a:bodyPr>
          <a:lstStyle/>
          <a:p>
            <a:r>
              <a:rPr lang="en-CA" sz="2400" dirty="0">
                <a:solidFill>
                  <a:schemeClr val="bg1"/>
                </a:solidFill>
                <a:latin typeface="Times New Roman" panose="02020603050405020304" pitchFamily="18" charset="0"/>
                <a:cs typeface="Times New Roman" panose="02020603050405020304" pitchFamily="18" charset="0"/>
              </a:rPr>
              <a:t>Simple models can still produce strong results</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Supports idea that interpretable ML is suitable for risk work</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Future work:</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    Feature engineering</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    Handle imbalance</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    Try ensemble models</a:t>
            </a:r>
          </a:p>
        </p:txBody>
      </p:sp>
    </p:spTree>
    <p:extLst>
      <p:ext uri="{BB962C8B-B14F-4D97-AF65-F5344CB8AC3E}">
        <p14:creationId xmlns:p14="http://schemas.microsoft.com/office/powerpoint/2010/main" val="427802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CA038-E689-CD3C-426F-D8FBDE98411B}"/>
              </a:ext>
            </a:extLst>
          </p:cNvPr>
          <p:cNvPicPr>
            <a:picLocks noChangeAspect="1"/>
          </p:cNvPicPr>
          <p:nvPr/>
        </p:nvPicPr>
        <p:blipFill>
          <a:blip r:embed="rId2"/>
          <a:stretch>
            <a:fillRect/>
          </a:stretch>
        </p:blipFill>
        <p:spPr>
          <a:xfrm>
            <a:off x="2624674" y="157259"/>
            <a:ext cx="6630162" cy="6543482"/>
          </a:xfrm>
          <a:prstGeom prst="rect">
            <a:avLst/>
          </a:prstGeom>
        </p:spPr>
      </p:pic>
    </p:spTree>
    <p:extLst>
      <p:ext uri="{BB962C8B-B14F-4D97-AF65-F5344CB8AC3E}">
        <p14:creationId xmlns:p14="http://schemas.microsoft.com/office/powerpoint/2010/main" val="1361776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2"/>
          <p:cNvSpPr txBox="1">
            <a:spLocks noGrp="1"/>
          </p:cNvSpPr>
          <p:nvPr>
            <p:ph type="ctrTitle"/>
          </p:nvPr>
        </p:nvSpPr>
        <p:spPr>
          <a:xfrm rot="10800000" flipV="1">
            <a:off x="360218" y="1468582"/>
            <a:ext cx="4027054" cy="3343564"/>
          </a:xfrm>
          <a:prstGeom prst="rect">
            <a:avLst/>
          </a:prstGeom>
        </p:spPr>
        <p:txBody>
          <a:bodyPr spcFirstLastPara="1" vert="horz" wrap="square" lIns="91425" tIns="91425" rIns="91425" bIns="91425" rtlCol="0" anchor="t" anchorCtr="0">
            <a:noAutofit/>
          </a:bodyPr>
          <a:lstStyle/>
          <a:p>
            <a:r>
              <a:rPr lang="en-CA" sz="1800" b="0" dirty="0">
                <a:solidFill>
                  <a:schemeClr val="bg1"/>
                </a:solidFill>
                <a:latin typeface="Times New Roman" panose="02020603050405020304" pitchFamily="18" charset="0"/>
                <a:cs typeface="Times New Roman" panose="02020603050405020304" pitchFamily="18" charset="0"/>
              </a:rPr>
              <a:t>Predict whether borrowers are good or bad credit risks</a:t>
            </a:r>
            <a:br>
              <a:rPr lang="en-CA" sz="1800" b="0" dirty="0">
                <a:solidFill>
                  <a:schemeClr val="bg1"/>
                </a:solidFill>
                <a:latin typeface="Times New Roman" panose="02020603050405020304" pitchFamily="18" charset="0"/>
                <a:cs typeface="Times New Roman" panose="02020603050405020304" pitchFamily="18" charset="0"/>
              </a:rPr>
            </a:br>
            <a:br>
              <a:rPr lang="en-CA" sz="1800" b="0" dirty="0">
                <a:solidFill>
                  <a:schemeClr val="bg1"/>
                </a:solidFill>
                <a:latin typeface="Times New Roman" panose="02020603050405020304" pitchFamily="18" charset="0"/>
                <a:cs typeface="Times New Roman" panose="02020603050405020304" pitchFamily="18" charset="0"/>
              </a:rPr>
            </a:br>
            <a:r>
              <a:rPr lang="en-CA" sz="1800" b="0" dirty="0">
                <a:solidFill>
                  <a:schemeClr val="bg1"/>
                </a:solidFill>
                <a:latin typeface="Times New Roman" panose="02020603050405020304" pitchFamily="18" charset="0"/>
                <a:cs typeface="Times New Roman" panose="02020603050405020304" pitchFamily="18" charset="0"/>
              </a:rPr>
              <a:t>Use simple, interpretable models</a:t>
            </a:r>
            <a:br>
              <a:rPr lang="en-CA" sz="1800" b="0" dirty="0">
                <a:solidFill>
                  <a:schemeClr val="bg1"/>
                </a:solidFill>
                <a:latin typeface="Times New Roman" panose="02020603050405020304" pitchFamily="18" charset="0"/>
                <a:cs typeface="Times New Roman" panose="02020603050405020304" pitchFamily="18" charset="0"/>
              </a:rPr>
            </a:br>
            <a:br>
              <a:rPr lang="en-CA" sz="1800" b="0" dirty="0">
                <a:solidFill>
                  <a:schemeClr val="bg1"/>
                </a:solidFill>
                <a:latin typeface="Times New Roman" panose="02020603050405020304" pitchFamily="18" charset="0"/>
                <a:cs typeface="Times New Roman" panose="02020603050405020304" pitchFamily="18" charset="0"/>
              </a:rPr>
            </a:br>
            <a:r>
              <a:rPr lang="en-CA" sz="1800" b="0" dirty="0">
                <a:solidFill>
                  <a:schemeClr val="bg1"/>
                </a:solidFill>
                <a:latin typeface="Times New Roman" panose="02020603050405020304" pitchFamily="18" charset="0"/>
                <a:cs typeface="Times New Roman" panose="02020603050405020304" pitchFamily="18" charset="0"/>
              </a:rPr>
              <a:t>Apply models suitable for risk/compliance work environments</a:t>
            </a:r>
            <a:br>
              <a:rPr lang="en-CA" sz="1800" b="0" dirty="0">
                <a:solidFill>
                  <a:schemeClr val="bg1"/>
                </a:solidFill>
                <a:latin typeface="Times New Roman" panose="02020603050405020304" pitchFamily="18" charset="0"/>
                <a:cs typeface="Times New Roman" panose="02020603050405020304" pitchFamily="18" charset="0"/>
              </a:rPr>
            </a:br>
            <a:br>
              <a:rPr lang="en-CA" sz="1800" b="0" dirty="0">
                <a:solidFill>
                  <a:schemeClr val="bg1"/>
                </a:solidFill>
                <a:latin typeface="Times New Roman" panose="02020603050405020304" pitchFamily="18" charset="0"/>
                <a:cs typeface="Times New Roman" panose="02020603050405020304" pitchFamily="18" charset="0"/>
              </a:rPr>
            </a:br>
            <a:r>
              <a:rPr lang="en-CA" sz="1800" b="0" dirty="0">
                <a:solidFill>
                  <a:schemeClr val="bg1"/>
                </a:solidFill>
                <a:latin typeface="Times New Roman" panose="02020603050405020304" pitchFamily="18" charset="0"/>
                <a:cs typeface="Times New Roman" panose="02020603050405020304" pitchFamily="18" charset="0"/>
              </a:rPr>
              <a:t>Evaluate performance using accuracy, recall, confusion matrix, and cross-validation</a:t>
            </a:r>
            <a:endParaRPr sz="1800" b="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8493E6-B349-9871-2670-4BE8E0A840D0}"/>
              </a:ext>
            </a:extLst>
          </p:cNvPr>
          <p:cNvSpPr txBox="1"/>
          <p:nvPr/>
        </p:nvSpPr>
        <p:spPr>
          <a:xfrm>
            <a:off x="424872" y="512680"/>
            <a:ext cx="6779492" cy="646331"/>
          </a:xfrm>
          <a:prstGeom prst="rect">
            <a:avLst/>
          </a:prstGeom>
          <a:noFill/>
        </p:spPr>
        <p:txBody>
          <a:bodyPr wrap="square">
            <a:spAutoFit/>
          </a:bodyPr>
          <a:lstStyle/>
          <a:p>
            <a:r>
              <a:rPr lang="en-CA" sz="3600" b="1" dirty="0">
                <a:solidFill>
                  <a:schemeClr val="bg1"/>
                </a:solidFill>
                <a:latin typeface="Times New Roman" panose="02020603050405020304" pitchFamily="18" charset="0"/>
                <a:cs typeface="Times New Roman" panose="02020603050405020304" pitchFamily="18" charset="0"/>
              </a:rPr>
              <a:t>Project Objective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3</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Times New Roman" panose="02020603050405020304" pitchFamily="18" charset="0"/>
                <a:cs typeface="Times New Roman" panose="02020603050405020304" pitchFamily="18" charset="0"/>
              </a:rPr>
              <a:t>Dataset Overview</a:t>
            </a:r>
            <a:endParaRPr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5209309" cy="3785652"/>
          </a:xfrm>
          <a:prstGeom prst="rect">
            <a:avLst/>
          </a:prstGeom>
          <a:noFill/>
        </p:spPr>
        <p:txBody>
          <a:bodyPr wrap="square" rtlCol="0">
            <a:spAutoFit/>
          </a:bodyPr>
          <a:lstStyle/>
          <a:p>
            <a:r>
              <a:rPr lang="en-CA" sz="2400" dirty="0">
                <a:solidFill>
                  <a:schemeClr val="bg1"/>
                </a:solidFill>
                <a:latin typeface="Times New Roman" panose="02020603050405020304" pitchFamily="18" charset="0"/>
                <a:cs typeface="Times New Roman" panose="02020603050405020304" pitchFamily="18" charset="0"/>
              </a:rPr>
              <a:t>Dataset: German Credit Dataset from UCI</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1000 rows, 20 features, binary target</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Includes both numerical and categorical data</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No header row — columns manually assigned</a:t>
            </a:r>
          </a:p>
        </p:txBody>
      </p:sp>
      <p:pic>
        <p:nvPicPr>
          <p:cNvPr id="3" name="Picture 2">
            <a:extLst>
              <a:ext uri="{FF2B5EF4-FFF2-40B4-BE49-F238E27FC236}">
                <a16:creationId xmlns:a16="http://schemas.microsoft.com/office/drawing/2014/main" id="{08FBF68E-FAC2-89CB-3F66-796E9231C818}"/>
              </a:ext>
            </a:extLst>
          </p:cNvPr>
          <p:cNvPicPr>
            <a:picLocks noChangeAspect="1"/>
          </p:cNvPicPr>
          <p:nvPr/>
        </p:nvPicPr>
        <p:blipFill>
          <a:blip r:embed="rId3"/>
          <a:stretch>
            <a:fillRect/>
          </a:stretch>
        </p:blipFill>
        <p:spPr>
          <a:xfrm>
            <a:off x="6637755" y="561048"/>
            <a:ext cx="4526103" cy="4790662"/>
          </a:xfrm>
          <a:prstGeom prst="rect">
            <a:avLst/>
          </a:prstGeom>
        </p:spPr>
      </p:pic>
      <p:sp>
        <p:nvSpPr>
          <p:cNvPr id="2" name="TextBox 1">
            <a:extLst>
              <a:ext uri="{FF2B5EF4-FFF2-40B4-BE49-F238E27FC236}">
                <a16:creationId xmlns:a16="http://schemas.microsoft.com/office/drawing/2014/main" id="{8BE126F3-700D-7593-340C-779973C0CACC}"/>
              </a:ext>
            </a:extLst>
          </p:cNvPr>
          <p:cNvSpPr txBox="1"/>
          <p:nvPr/>
        </p:nvSpPr>
        <p:spPr>
          <a:xfrm>
            <a:off x="6637755" y="5527511"/>
            <a:ext cx="4224209" cy="769441"/>
          </a:xfrm>
          <a:prstGeom prst="rect">
            <a:avLst/>
          </a:prstGeom>
          <a:noFill/>
        </p:spPr>
        <p:txBody>
          <a:bodyPr wrap="square" rtlCol="0">
            <a:spAutoFit/>
          </a:bodyPr>
          <a:lstStyle/>
          <a:p>
            <a:pPr algn="ctr"/>
            <a:r>
              <a:rPr lang="en-CA" sz="1100" dirty="0">
                <a:solidFill>
                  <a:schemeClr val="bg1"/>
                </a:solidFill>
                <a:latin typeface="Times New Roman" panose="02020603050405020304" pitchFamily="18" charset="0"/>
                <a:cs typeface="Times New Roman" panose="02020603050405020304" pitchFamily="18" charset="0"/>
              </a:rPr>
              <a:t>Source: UCI Machine Learning Repository. The German Credit dataset contains 1,000 observations across 20 features and a binary credit risk label. It is a common benchmark dataset for credit scoring analysis and machine learning classification problems.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4</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Times New Roman" panose="02020603050405020304" pitchFamily="18" charset="0"/>
                <a:cs typeface="Times New Roman" panose="02020603050405020304" pitchFamily="18" charset="0"/>
              </a:rPr>
              <a:t>Preprocessing and Cleaning</a:t>
            </a:r>
            <a:endParaRPr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396707-F8E4-DD4A-AADC-E2D17543991A}"/>
              </a:ext>
            </a:extLst>
          </p:cNvPr>
          <p:cNvSpPr txBox="1"/>
          <p:nvPr/>
        </p:nvSpPr>
        <p:spPr>
          <a:xfrm>
            <a:off x="424873" y="1848065"/>
            <a:ext cx="10880436" cy="2677656"/>
          </a:xfrm>
          <a:prstGeom prst="rect">
            <a:avLst/>
          </a:prstGeom>
          <a:noFill/>
        </p:spPr>
        <p:txBody>
          <a:bodyPr wrap="square" rtlCol="0">
            <a:spAutoFit/>
          </a:bodyPr>
          <a:lstStyle/>
          <a:p>
            <a:r>
              <a:rPr lang="en-CA" sz="2400" dirty="0">
                <a:solidFill>
                  <a:schemeClr val="bg1"/>
                </a:solidFill>
                <a:latin typeface="Times New Roman" panose="02020603050405020304" pitchFamily="18" charset="0"/>
                <a:cs typeface="Times New Roman" panose="02020603050405020304" pitchFamily="18" charset="0"/>
              </a:rPr>
              <a:t>Target converted to binary (1 = good, 0 = bad)</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All categorical features label encoded</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Features scaled using </a:t>
            </a:r>
            <a:r>
              <a:rPr lang="en-CA" sz="2400" dirty="0" err="1">
                <a:solidFill>
                  <a:schemeClr val="bg1"/>
                </a:solidFill>
                <a:latin typeface="Times New Roman" panose="02020603050405020304" pitchFamily="18" charset="0"/>
                <a:cs typeface="Times New Roman" panose="02020603050405020304" pitchFamily="18" charset="0"/>
              </a:rPr>
              <a:t>StandardScaler</a:t>
            </a:r>
            <a:endParaRPr lang="en-CA" sz="2400" dirty="0">
              <a:solidFill>
                <a:schemeClr val="bg1"/>
              </a:solidFill>
              <a:latin typeface="Times New Roman" panose="02020603050405020304" pitchFamily="18" charset="0"/>
              <a:cs typeface="Times New Roman" panose="02020603050405020304" pitchFamily="18" charset="0"/>
            </a:endParaRP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Data split using stratified 80/20 train-test split</a:t>
            </a:r>
          </a:p>
        </p:txBody>
      </p:sp>
      <p:pic>
        <p:nvPicPr>
          <p:cNvPr id="6" name="Picture 5">
            <a:extLst>
              <a:ext uri="{FF2B5EF4-FFF2-40B4-BE49-F238E27FC236}">
                <a16:creationId xmlns:a16="http://schemas.microsoft.com/office/drawing/2014/main" id="{3A39B3D8-5546-FC3E-C916-D9A1480D0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008" y="5050703"/>
            <a:ext cx="6953250" cy="561975"/>
          </a:xfrm>
          <a:prstGeom prst="rect">
            <a:avLst/>
          </a:prstGeom>
        </p:spPr>
      </p:pic>
      <p:sp>
        <p:nvSpPr>
          <p:cNvPr id="2" name="TextBox 1">
            <a:extLst>
              <a:ext uri="{FF2B5EF4-FFF2-40B4-BE49-F238E27FC236}">
                <a16:creationId xmlns:a16="http://schemas.microsoft.com/office/drawing/2014/main" id="{94C615DF-E96A-F02E-C55E-EE9A014509DE}"/>
              </a:ext>
            </a:extLst>
          </p:cNvPr>
          <p:cNvSpPr txBox="1"/>
          <p:nvPr/>
        </p:nvSpPr>
        <p:spPr>
          <a:xfrm>
            <a:off x="4959560" y="5745018"/>
            <a:ext cx="6336145" cy="600164"/>
          </a:xfrm>
          <a:prstGeom prst="rect">
            <a:avLst/>
          </a:prstGeom>
          <a:noFill/>
        </p:spPr>
        <p:txBody>
          <a:bodyPr wrap="square" rtlCol="0">
            <a:spAutoFit/>
          </a:bodyPr>
          <a:lstStyle/>
          <a:p>
            <a:pPr algn="ctr"/>
            <a:r>
              <a:rPr lang="en-CA" sz="1100" dirty="0">
                <a:solidFill>
                  <a:schemeClr val="bg1"/>
                </a:solidFill>
                <a:latin typeface="Times New Roman" panose="02020603050405020304" pitchFamily="18" charset="0"/>
                <a:cs typeface="Times New Roman" panose="02020603050405020304" pitchFamily="18" charset="0"/>
              </a:rPr>
              <a:t>This flowchart visually summarizes the data preparation pipeline. Raw categorical data is first label encoded, then scaled to ensure feature uniformity, and finally split into training and testing sets to support model development.</a:t>
            </a:r>
          </a:p>
        </p:txBody>
      </p:sp>
    </p:spTree>
    <p:extLst>
      <p:ext uri="{BB962C8B-B14F-4D97-AF65-F5344CB8AC3E}">
        <p14:creationId xmlns:p14="http://schemas.microsoft.com/office/powerpoint/2010/main" val="273801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5</a:t>
            </a:fld>
            <a:endParaRPr/>
          </a:p>
        </p:txBody>
      </p:sp>
      <p:sp>
        <p:nvSpPr>
          <p:cNvPr id="146" name="Google Shape;146;p29"/>
          <p:cNvSpPr txBox="1">
            <a:spLocks noGrp="1"/>
          </p:cNvSpPr>
          <p:nvPr>
            <p:ph type="ctrTitle"/>
          </p:nvPr>
        </p:nvSpPr>
        <p:spPr>
          <a:xfrm>
            <a:off x="265917" y="440974"/>
            <a:ext cx="6134884"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Times New Roman" panose="02020603050405020304" pitchFamily="18" charset="0"/>
                <a:cs typeface="Times New Roman" panose="02020603050405020304" pitchFamily="18" charset="0"/>
              </a:rPr>
              <a:t>Research Questions</a:t>
            </a:r>
            <a:endParaRPr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1"/>
            <a:ext cx="7376603" cy="1938992"/>
          </a:xfrm>
          <a:prstGeom prst="rect">
            <a:avLst/>
          </a:prstGeom>
          <a:noFill/>
        </p:spPr>
        <p:txBody>
          <a:bodyPr wrap="square" rtlCol="0">
            <a:spAutoFit/>
          </a:bodyPr>
          <a:lstStyle/>
          <a:p>
            <a:r>
              <a:rPr lang="en-CA" sz="2400" dirty="0">
                <a:solidFill>
                  <a:schemeClr val="bg1"/>
                </a:solidFill>
                <a:latin typeface="Times New Roman" panose="02020603050405020304" pitchFamily="18" charset="0"/>
                <a:cs typeface="Times New Roman" panose="02020603050405020304" pitchFamily="18" charset="0"/>
              </a:rPr>
              <a:t>Can basic models effectively predict creditworthiness?</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Which model performs best on our dataset?</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Can interpretable models meet risk analysis standards?</a:t>
            </a:r>
          </a:p>
        </p:txBody>
      </p:sp>
      <p:sp>
        <p:nvSpPr>
          <p:cNvPr id="2" name="Rectangle 1">
            <a:extLst>
              <a:ext uri="{FF2B5EF4-FFF2-40B4-BE49-F238E27FC236}">
                <a16:creationId xmlns:a16="http://schemas.microsoft.com/office/drawing/2014/main" id="{3EE4A312-EA38-C2CF-3ACD-9F95ABE57368}"/>
              </a:ext>
            </a:extLst>
          </p:cNvPr>
          <p:cNvSpPr/>
          <p:nvPr/>
        </p:nvSpPr>
        <p:spPr>
          <a:xfrm>
            <a:off x="8032385" y="1543868"/>
            <a:ext cx="2968125" cy="3770263"/>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3900" b="1" cap="none" spc="0" dirty="0">
                <a:ln/>
                <a:solidFill>
                  <a:schemeClr val="accent4"/>
                </a:solidFill>
                <a:effectLst/>
              </a:rPr>
              <a:t>?</a:t>
            </a:r>
          </a:p>
        </p:txBody>
      </p:sp>
    </p:spTree>
    <p:extLst>
      <p:ext uri="{BB962C8B-B14F-4D97-AF65-F5344CB8AC3E}">
        <p14:creationId xmlns:p14="http://schemas.microsoft.com/office/powerpoint/2010/main" val="420275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6</a:t>
            </a:fld>
            <a:endParaRPr/>
          </a:p>
        </p:txBody>
      </p:sp>
      <p:sp>
        <p:nvSpPr>
          <p:cNvPr id="146" name="Google Shape;146;p29"/>
          <p:cNvSpPr txBox="1">
            <a:spLocks noGrp="1"/>
          </p:cNvSpPr>
          <p:nvPr>
            <p:ph type="ctrTitle"/>
          </p:nvPr>
        </p:nvSpPr>
        <p:spPr>
          <a:xfrm>
            <a:off x="265916" y="440974"/>
            <a:ext cx="5137357"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Times New Roman" panose="02020603050405020304" pitchFamily="18" charset="0"/>
                <a:cs typeface="Times New Roman" panose="02020603050405020304" pitchFamily="18" charset="0"/>
              </a:rPr>
              <a:t>Chosen Models</a:t>
            </a:r>
            <a:endParaRPr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5070763" cy="3785652"/>
          </a:xfrm>
          <a:prstGeom prst="rect">
            <a:avLst/>
          </a:prstGeom>
          <a:noFill/>
        </p:spPr>
        <p:txBody>
          <a:bodyPr wrap="square" rtlCol="0">
            <a:spAutoFit/>
          </a:bodyPr>
          <a:lstStyle/>
          <a:p>
            <a:r>
              <a:rPr lang="en-CA" sz="2400" dirty="0">
                <a:solidFill>
                  <a:schemeClr val="bg1"/>
                </a:solidFill>
                <a:latin typeface="Times New Roman" panose="02020603050405020304" pitchFamily="18" charset="0"/>
                <a:cs typeface="Times New Roman" panose="02020603050405020304" pitchFamily="18" charset="0"/>
              </a:rPr>
              <a:t>Logistic Regression: Interpretable and widely used</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Decision Tree: Handles non-linear relationships</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Naive Bayes: Lightweight and fast</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Chosen for simplicity, clarity, and real-world use</a:t>
            </a:r>
          </a:p>
        </p:txBody>
      </p:sp>
      <p:graphicFrame>
        <p:nvGraphicFramePr>
          <p:cNvPr id="2" name="Table 1">
            <a:extLst>
              <a:ext uri="{FF2B5EF4-FFF2-40B4-BE49-F238E27FC236}">
                <a16:creationId xmlns:a16="http://schemas.microsoft.com/office/drawing/2014/main" id="{4913BD49-EB80-BAAC-9F1A-A64FB40C1AFD}"/>
              </a:ext>
            </a:extLst>
          </p:cNvPr>
          <p:cNvGraphicFramePr>
            <a:graphicFrameLocks noGrp="1"/>
          </p:cNvGraphicFramePr>
          <p:nvPr>
            <p:extLst>
              <p:ext uri="{D42A27DB-BD31-4B8C-83A1-F6EECF244321}">
                <p14:modId xmlns:p14="http://schemas.microsoft.com/office/powerpoint/2010/main" val="2119352155"/>
              </p:ext>
            </p:extLst>
          </p:nvPr>
        </p:nvGraphicFramePr>
        <p:xfrm>
          <a:off x="5791200" y="1708728"/>
          <a:ext cx="6206835" cy="3695160"/>
        </p:xfrm>
        <a:graphic>
          <a:graphicData uri="http://schemas.openxmlformats.org/drawingml/2006/table">
            <a:tbl>
              <a:tblPr firstRow="1" bandRow="1">
                <a:tableStyleId>{00A15C55-8517-42AA-B614-E9B94910E393}</a:tableStyleId>
              </a:tblPr>
              <a:tblGrid>
                <a:gridCol w="2068945">
                  <a:extLst>
                    <a:ext uri="{9D8B030D-6E8A-4147-A177-3AD203B41FA5}">
                      <a16:colId xmlns:a16="http://schemas.microsoft.com/office/drawing/2014/main" val="3058053450"/>
                    </a:ext>
                  </a:extLst>
                </a:gridCol>
                <a:gridCol w="2068945">
                  <a:extLst>
                    <a:ext uri="{9D8B030D-6E8A-4147-A177-3AD203B41FA5}">
                      <a16:colId xmlns:a16="http://schemas.microsoft.com/office/drawing/2014/main" val="2102168315"/>
                    </a:ext>
                  </a:extLst>
                </a:gridCol>
                <a:gridCol w="2068945">
                  <a:extLst>
                    <a:ext uri="{9D8B030D-6E8A-4147-A177-3AD203B41FA5}">
                      <a16:colId xmlns:a16="http://schemas.microsoft.com/office/drawing/2014/main" val="3726520765"/>
                    </a:ext>
                  </a:extLst>
                </a:gridCol>
              </a:tblGrid>
              <a:tr h="923790">
                <a:tc>
                  <a:txBody>
                    <a:bodyPr/>
                    <a:lstStyle/>
                    <a:p>
                      <a:pPr algn="ctr"/>
                      <a:r>
                        <a:rPr lang="en-CA" dirty="0"/>
                        <a:t>Model</a:t>
                      </a:r>
                    </a:p>
                  </a:txBody>
                  <a:tcPr anchor="ctr"/>
                </a:tc>
                <a:tc>
                  <a:txBody>
                    <a:bodyPr/>
                    <a:lstStyle/>
                    <a:p>
                      <a:pPr algn="ctr"/>
                      <a:r>
                        <a:rPr lang="en-CA" dirty="0"/>
                        <a:t>Benefit of using this Model</a:t>
                      </a:r>
                    </a:p>
                  </a:txBody>
                  <a:tcPr anchor="ctr"/>
                </a:tc>
                <a:tc>
                  <a:txBody>
                    <a:bodyPr/>
                    <a:lstStyle/>
                    <a:p>
                      <a:pPr algn="ctr"/>
                      <a:r>
                        <a:rPr lang="en-CA" dirty="0"/>
                        <a:t>Key Findings</a:t>
                      </a:r>
                    </a:p>
                  </a:txBody>
                  <a:tcPr anchor="ctr"/>
                </a:tc>
                <a:extLst>
                  <a:ext uri="{0D108BD9-81ED-4DB2-BD59-A6C34878D82A}">
                    <a16:rowId xmlns:a16="http://schemas.microsoft.com/office/drawing/2014/main" val="3767830076"/>
                  </a:ext>
                </a:extLst>
              </a:tr>
              <a:tr h="923790">
                <a:tc>
                  <a:txBody>
                    <a:bodyPr/>
                    <a:lstStyle/>
                    <a:p>
                      <a:pPr algn="ctr"/>
                      <a:r>
                        <a:rPr lang="en-CA" dirty="0"/>
                        <a:t>Logistic Regression</a:t>
                      </a:r>
                    </a:p>
                  </a:txBody>
                  <a:tcPr anchor="ctr"/>
                </a:tc>
                <a:tc>
                  <a:txBody>
                    <a:bodyPr/>
                    <a:lstStyle/>
                    <a:p>
                      <a:pPr algn="ctr"/>
                      <a:r>
                        <a:rPr lang="en-CA" dirty="0"/>
                        <a:t>Easiest to interpret</a:t>
                      </a:r>
                    </a:p>
                  </a:txBody>
                  <a:tcPr anchor="ctr"/>
                </a:tc>
                <a:tc>
                  <a:txBody>
                    <a:bodyPr/>
                    <a:lstStyle/>
                    <a:p>
                      <a:pPr algn="ctr"/>
                      <a:r>
                        <a:rPr lang="en-CA" dirty="0"/>
                        <a:t>Best recall of 0.864</a:t>
                      </a:r>
                    </a:p>
                  </a:txBody>
                  <a:tcPr anchor="ctr"/>
                </a:tc>
                <a:extLst>
                  <a:ext uri="{0D108BD9-81ED-4DB2-BD59-A6C34878D82A}">
                    <a16:rowId xmlns:a16="http://schemas.microsoft.com/office/drawing/2014/main" val="3727057903"/>
                  </a:ext>
                </a:extLst>
              </a:tr>
              <a:tr h="923790">
                <a:tc>
                  <a:txBody>
                    <a:bodyPr/>
                    <a:lstStyle/>
                    <a:p>
                      <a:pPr algn="ctr"/>
                      <a:r>
                        <a:rPr lang="en-CA" dirty="0"/>
                        <a:t>Decision Tree</a:t>
                      </a:r>
                    </a:p>
                  </a:txBody>
                  <a:tcPr anchor="ctr"/>
                </a:tc>
                <a:tc>
                  <a:txBody>
                    <a:bodyPr/>
                    <a:lstStyle/>
                    <a:p>
                      <a:pPr algn="ctr"/>
                      <a:r>
                        <a:rPr lang="en-CA" dirty="0"/>
                        <a:t>Handles more complex non-linear patterns</a:t>
                      </a:r>
                    </a:p>
                  </a:txBody>
                  <a:tcPr anchor="ctr"/>
                </a:tc>
                <a:tc>
                  <a:txBody>
                    <a:bodyPr/>
                    <a:lstStyle/>
                    <a:p>
                      <a:pPr algn="ctr"/>
                      <a:r>
                        <a:rPr lang="en-CA" dirty="0"/>
                        <a:t>Good baseline model</a:t>
                      </a:r>
                    </a:p>
                  </a:txBody>
                  <a:tcPr anchor="ctr"/>
                </a:tc>
                <a:extLst>
                  <a:ext uri="{0D108BD9-81ED-4DB2-BD59-A6C34878D82A}">
                    <a16:rowId xmlns:a16="http://schemas.microsoft.com/office/drawing/2014/main" val="875602021"/>
                  </a:ext>
                </a:extLst>
              </a:tr>
              <a:tr h="923790">
                <a:tc>
                  <a:txBody>
                    <a:bodyPr/>
                    <a:lstStyle/>
                    <a:p>
                      <a:pPr algn="ctr"/>
                      <a:r>
                        <a:rPr lang="en-CA" dirty="0"/>
                        <a:t>Naïve Bayes</a:t>
                      </a:r>
                    </a:p>
                  </a:txBody>
                  <a:tcPr anchor="ctr"/>
                </a:tc>
                <a:tc>
                  <a:txBody>
                    <a:bodyPr/>
                    <a:lstStyle/>
                    <a:p>
                      <a:pPr algn="ctr"/>
                      <a:r>
                        <a:rPr lang="en-CA" dirty="0"/>
                        <a:t>Simple and performs well with basic tasks</a:t>
                      </a:r>
                    </a:p>
                  </a:txBody>
                  <a:tcPr anchor="ctr"/>
                </a:tc>
                <a:tc>
                  <a:txBody>
                    <a:bodyPr/>
                    <a:lstStyle/>
                    <a:p>
                      <a:pPr algn="ctr"/>
                      <a:r>
                        <a:rPr lang="en-CA" dirty="0"/>
                        <a:t>Very lightweight and extremely fast</a:t>
                      </a:r>
                    </a:p>
                  </a:txBody>
                  <a:tcPr anchor="ctr"/>
                </a:tc>
                <a:extLst>
                  <a:ext uri="{0D108BD9-81ED-4DB2-BD59-A6C34878D82A}">
                    <a16:rowId xmlns:a16="http://schemas.microsoft.com/office/drawing/2014/main" val="1257171591"/>
                  </a:ext>
                </a:extLst>
              </a:tr>
            </a:tbl>
          </a:graphicData>
        </a:graphic>
      </p:graphicFrame>
    </p:spTree>
    <p:extLst>
      <p:ext uri="{BB962C8B-B14F-4D97-AF65-F5344CB8AC3E}">
        <p14:creationId xmlns:p14="http://schemas.microsoft.com/office/powerpoint/2010/main" val="104238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7</a:t>
            </a:fld>
            <a:endParaRPr/>
          </a:p>
        </p:txBody>
      </p:sp>
      <p:sp>
        <p:nvSpPr>
          <p:cNvPr id="146" name="Google Shape;146;p29"/>
          <p:cNvSpPr txBox="1">
            <a:spLocks noGrp="1"/>
          </p:cNvSpPr>
          <p:nvPr>
            <p:ph type="ctrTitle"/>
          </p:nvPr>
        </p:nvSpPr>
        <p:spPr>
          <a:xfrm>
            <a:off x="265917" y="440974"/>
            <a:ext cx="5830084"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Times New Roman" panose="02020603050405020304" pitchFamily="18" charset="0"/>
                <a:cs typeface="Times New Roman" panose="02020603050405020304" pitchFamily="18" charset="0"/>
              </a:rPr>
              <a:t>Evaluation Metrics</a:t>
            </a: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4239491" cy="3046988"/>
          </a:xfrm>
          <a:prstGeom prst="rect">
            <a:avLst/>
          </a:prstGeom>
          <a:noFill/>
        </p:spPr>
        <p:txBody>
          <a:bodyPr wrap="square" rtlCol="0">
            <a:spAutoFit/>
          </a:bodyPr>
          <a:lstStyle/>
          <a:p>
            <a:r>
              <a:rPr lang="en-CA" sz="2400" dirty="0">
                <a:solidFill>
                  <a:schemeClr val="bg1"/>
                </a:solidFill>
                <a:latin typeface="Times New Roman" panose="02020603050405020304" pitchFamily="18" charset="0"/>
                <a:cs typeface="Times New Roman" panose="02020603050405020304" pitchFamily="18" charset="0"/>
              </a:rPr>
              <a:t>Accuracy</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Recall (emphasized due to class imbalance)</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Confusion Matrix</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5-Fold Cross-Validation Score</a:t>
            </a:r>
          </a:p>
        </p:txBody>
      </p:sp>
      <p:graphicFrame>
        <p:nvGraphicFramePr>
          <p:cNvPr id="2" name="Table 1">
            <a:extLst>
              <a:ext uri="{FF2B5EF4-FFF2-40B4-BE49-F238E27FC236}">
                <a16:creationId xmlns:a16="http://schemas.microsoft.com/office/drawing/2014/main" id="{0D4AA52A-4D3B-E571-0494-23F849065658}"/>
              </a:ext>
            </a:extLst>
          </p:cNvPr>
          <p:cNvGraphicFramePr>
            <a:graphicFrameLocks noGrp="1"/>
          </p:cNvGraphicFramePr>
          <p:nvPr>
            <p:extLst>
              <p:ext uri="{D42A27DB-BD31-4B8C-83A1-F6EECF244321}">
                <p14:modId xmlns:p14="http://schemas.microsoft.com/office/powerpoint/2010/main" val="847776335"/>
              </p:ext>
            </p:extLst>
          </p:nvPr>
        </p:nvGraphicFramePr>
        <p:xfrm>
          <a:off x="5818909" y="1628914"/>
          <a:ext cx="5970075" cy="3617341"/>
        </p:xfrm>
        <a:graphic>
          <a:graphicData uri="http://schemas.openxmlformats.org/drawingml/2006/table">
            <a:tbl>
              <a:tblPr firstRow="1" bandRow="1">
                <a:tableStyleId>{00A15C55-8517-42AA-B614-E9B94910E393}</a:tableStyleId>
              </a:tblPr>
              <a:tblGrid>
                <a:gridCol w="1990025">
                  <a:extLst>
                    <a:ext uri="{9D8B030D-6E8A-4147-A177-3AD203B41FA5}">
                      <a16:colId xmlns:a16="http://schemas.microsoft.com/office/drawing/2014/main" val="681679790"/>
                    </a:ext>
                  </a:extLst>
                </a:gridCol>
                <a:gridCol w="1990025">
                  <a:extLst>
                    <a:ext uri="{9D8B030D-6E8A-4147-A177-3AD203B41FA5}">
                      <a16:colId xmlns:a16="http://schemas.microsoft.com/office/drawing/2014/main" val="1657375920"/>
                    </a:ext>
                  </a:extLst>
                </a:gridCol>
                <a:gridCol w="1990025">
                  <a:extLst>
                    <a:ext uri="{9D8B030D-6E8A-4147-A177-3AD203B41FA5}">
                      <a16:colId xmlns:a16="http://schemas.microsoft.com/office/drawing/2014/main" val="601835948"/>
                    </a:ext>
                  </a:extLst>
                </a:gridCol>
              </a:tblGrid>
              <a:tr h="863191">
                <a:tc>
                  <a:txBody>
                    <a:bodyPr/>
                    <a:lstStyle/>
                    <a:p>
                      <a:pPr algn="ctr"/>
                      <a:r>
                        <a:rPr lang="en-CA" dirty="0"/>
                        <a:t>Metric</a:t>
                      </a:r>
                    </a:p>
                  </a:txBody>
                  <a:tcPr anchor="ctr"/>
                </a:tc>
                <a:tc>
                  <a:txBody>
                    <a:bodyPr/>
                    <a:lstStyle/>
                    <a:p>
                      <a:pPr algn="ctr"/>
                      <a:r>
                        <a:rPr lang="en-CA" dirty="0"/>
                        <a:t>What is being Measured</a:t>
                      </a:r>
                    </a:p>
                  </a:txBody>
                  <a:tcPr anchor="ctr"/>
                </a:tc>
                <a:tc>
                  <a:txBody>
                    <a:bodyPr/>
                    <a:lstStyle/>
                    <a:p>
                      <a:pPr algn="ctr"/>
                      <a:r>
                        <a:rPr lang="en-CA" dirty="0"/>
                        <a:t>Why this is Important</a:t>
                      </a:r>
                    </a:p>
                  </a:txBody>
                  <a:tcPr anchor="ctr"/>
                </a:tc>
                <a:extLst>
                  <a:ext uri="{0D108BD9-81ED-4DB2-BD59-A6C34878D82A}">
                    <a16:rowId xmlns:a16="http://schemas.microsoft.com/office/drawing/2014/main" val="1708473761"/>
                  </a:ext>
                </a:extLst>
              </a:tr>
              <a:tr h="918050">
                <a:tc>
                  <a:txBody>
                    <a:bodyPr/>
                    <a:lstStyle/>
                    <a:p>
                      <a:pPr algn="ctr"/>
                      <a:r>
                        <a:rPr lang="en-CA" dirty="0"/>
                        <a:t>Accuracy</a:t>
                      </a:r>
                    </a:p>
                  </a:txBody>
                  <a:tcPr anchor="ctr"/>
                </a:tc>
                <a:tc>
                  <a:txBody>
                    <a:bodyPr/>
                    <a:lstStyle/>
                    <a:p>
                      <a:pPr algn="ctr"/>
                      <a:r>
                        <a:rPr lang="en-CA" dirty="0"/>
                        <a:t>Correct Predictions/Total Predictions</a:t>
                      </a:r>
                    </a:p>
                  </a:txBody>
                  <a:tcPr anchor="ctr"/>
                </a:tc>
                <a:tc>
                  <a:txBody>
                    <a:bodyPr/>
                    <a:lstStyle/>
                    <a:p>
                      <a:pPr algn="ctr"/>
                      <a:r>
                        <a:rPr lang="en-CA" dirty="0"/>
                        <a:t>Generate Model Performance</a:t>
                      </a:r>
                    </a:p>
                  </a:txBody>
                  <a:tcPr anchor="ctr"/>
                </a:tc>
                <a:extLst>
                  <a:ext uri="{0D108BD9-81ED-4DB2-BD59-A6C34878D82A}">
                    <a16:rowId xmlns:a16="http://schemas.microsoft.com/office/drawing/2014/main" val="912914929"/>
                  </a:ext>
                </a:extLst>
              </a:tr>
              <a:tr h="918050">
                <a:tc>
                  <a:txBody>
                    <a:bodyPr/>
                    <a:lstStyle/>
                    <a:p>
                      <a:pPr algn="ctr"/>
                      <a:r>
                        <a:rPr lang="en-CA" dirty="0"/>
                        <a:t>Recall</a:t>
                      </a:r>
                    </a:p>
                  </a:txBody>
                  <a:tcPr anchor="ctr"/>
                </a:tc>
                <a:tc>
                  <a:txBody>
                    <a:bodyPr/>
                    <a:lstStyle/>
                    <a:p>
                      <a:pPr algn="ctr"/>
                      <a:r>
                        <a:rPr lang="en-CA" dirty="0"/>
                        <a:t>True Positives / (True Positives + False Negatives)</a:t>
                      </a:r>
                    </a:p>
                  </a:txBody>
                  <a:tcPr anchor="ctr"/>
                </a:tc>
                <a:tc>
                  <a:txBody>
                    <a:bodyPr/>
                    <a:lstStyle/>
                    <a:p>
                      <a:pPr algn="ctr"/>
                      <a:r>
                        <a:rPr lang="en-CA" dirty="0"/>
                        <a:t>Catches the “Good” borrowers</a:t>
                      </a:r>
                    </a:p>
                  </a:txBody>
                  <a:tcPr anchor="ctr"/>
                </a:tc>
                <a:extLst>
                  <a:ext uri="{0D108BD9-81ED-4DB2-BD59-A6C34878D82A}">
                    <a16:rowId xmlns:a16="http://schemas.microsoft.com/office/drawing/2014/main" val="113868121"/>
                  </a:ext>
                </a:extLst>
              </a:tr>
              <a:tr h="918050">
                <a:tc>
                  <a:txBody>
                    <a:bodyPr/>
                    <a:lstStyle/>
                    <a:p>
                      <a:pPr algn="ctr"/>
                      <a:r>
                        <a:rPr lang="en-CA" dirty="0"/>
                        <a:t>Confusion Matrix</a:t>
                      </a:r>
                    </a:p>
                  </a:txBody>
                  <a:tcPr anchor="ctr"/>
                </a:tc>
                <a:tc>
                  <a:txBody>
                    <a:bodyPr/>
                    <a:lstStyle/>
                    <a:p>
                      <a:pPr algn="ctr"/>
                      <a:r>
                        <a:rPr lang="en-CA" dirty="0"/>
                        <a:t>Breakdown of Predicted vs Actual Outcomes</a:t>
                      </a:r>
                    </a:p>
                  </a:txBody>
                  <a:tcPr anchor="ctr"/>
                </a:tc>
                <a:tc>
                  <a:txBody>
                    <a:bodyPr/>
                    <a:lstStyle/>
                    <a:p>
                      <a:pPr algn="ctr"/>
                      <a:r>
                        <a:rPr lang="en-CA" dirty="0"/>
                        <a:t>See type of errors made</a:t>
                      </a:r>
                    </a:p>
                  </a:txBody>
                  <a:tcPr anchor="ctr"/>
                </a:tc>
                <a:extLst>
                  <a:ext uri="{0D108BD9-81ED-4DB2-BD59-A6C34878D82A}">
                    <a16:rowId xmlns:a16="http://schemas.microsoft.com/office/drawing/2014/main" val="2746641111"/>
                  </a:ext>
                </a:extLst>
              </a:tr>
            </a:tbl>
          </a:graphicData>
        </a:graphic>
      </p:graphicFrame>
    </p:spTree>
    <p:extLst>
      <p:ext uri="{BB962C8B-B14F-4D97-AF65-F5344CB8AC3E}">
        <p14:creationId xmlns:p14="http://schemas.microsoft.com/office/powerpoint/2010/main" val="338810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8</a:t>
            </a:fld>
            <a:endParaRPr/>
          </a:p>
        </p:txBody>
      </p:sp>
      <p:sp>
        <p:nvSpPr>
          <p:cNvPr id="146" name="Google Shape;146;p29"/>
          <p:cNvSpPr txBox="1">
            <a:spLocks noGrp="1"/>
          </p:cNvSpPr>
          <p:nvPr>
            <p:ph type="ctrTitle"/>
          </p:nvPr>
        </p:nvSpPr>
        <p:spPr>
          <a:xfrm>
            <a:off x="265916" y="440974"/>
            <a:ext cx="11617369"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Times New Roman" panose="02020603050405020304" pitchFamily="18" charset="0"/>
                <a:cs typeface="Times New Roman" panose="02020603050405020304" pitchFamily="18" charset="0"/>
              </a:rPr>
              <a:t>Initial Results</a:t>
            </a: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1"/>
            <a:ext cx="4821382" cy="4154984"/>
          </a:xfrm>
          <a:prstGeom prst="rect">
            <a:avLst/>
          </a:prstGeom>
          <a:noFill/>
        </p:spPr>
        <p:txBody>
          <a:bodyPr wrap="square" rtlCol="0">
            <a:spAutoFit/>
          </a:bodyPr>
          <a:lstStyle/>
          <a:p>
            <a:r>
              <a:rPr lang="en-CA" sz="2400" dirty="0">
                <a:solidFill>
                  <a:schemeClr val="bg1"/>
                </a:solidFill>
                <a:latin typeface="Times New Roman" panose="02020603050405020304" pitchFamily="18" charset="0"/>
                <a:cs typeface="Times New Roman" panose="02020603050405020304" pitchFamily="18" charset="0"/>
              </a:rPr>
              <a:t>Logistic Regression: 76% accuracy, 0.864 recall</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Naive Bayes: 76% accuracy, 0.807 recall</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Decision Tree: Lower accuracy, good baseline</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All evaluated with cross-validation</a:t>
            </a:r>
            <a:endParaRPr lang="en-CA" sz="2400" dirty="0">
              <a:solidFill>
                <a:schemeClr val="bg1"/>
              </a:solidFill>
            </a:endParaRPr>
          </a:p>
          <a:p>
            <a:endParaRPr lang="en-CA" sz="2400" dirty="0">
              <a:solidFill>
                <a:schemeClr val="bg1"/>
              </a:solidFill>
              <a:latin typeface="Times New Roman" panose="02020603050405020304" pitchFamily="18" charset="0"/>
              <a:cs typeface="Times New Roman" panose="02020603050405020304" pitchFamily="18" charset="0"/>
            </a:endParaRPr>
          </a:p>
        </p:txBody>
      </p:sp>
      <p:pic>
        <p:nvPicPr>
          <p:cNvPr id="2049" name="Picture 1">
            <a:extLst>
              <a:ext uri="{FF2B5EF4-FFF2-40B4-BE49-F238E27FC236}">
                <a16:creationId xmlns:a16="http://schemas.microsoft.com/office/drawing/2014/main" id="{DD7A10FD-849F-E076-2BAB-2374CF49B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0070" y="1596221"/>
            <a:ext cx="5333988" cy="330842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8A68D3-9091-0F7C-ED20-0E64D6954CC9}"/>
              </a:ext>
            </a:extLst>
          </p:cNvPr>
          <p:cNvSpPr txBox="1"/>
          <p:nvPr/>
        </p:nvSpPr>
        <p:spPr>
          <a:xfrm>
            <a:off x="6491691" y="4961697"/>
            <a:ext cx="4892367" cy="600164"/>
          </a:xfrm>
          <a:prstGeom prst="rect">
            <a:avLst/>
          </a:prstGeom>
          <a:noFill/>
        </p:spPr>
        <p:txBody>
          <a:bodyPr wrap="square" rtlCol="0">
            <a:spAutoFit/>
          </a:bodyPr>
          <a:lstStyle/>
          <a:p>
            <a:r>
              <a:rPr lang="en-CA" sz="1100" dirty="0">
                <a:solidFill>
                  <a:schemeClr val="bg1"/>
                </a:solidFill>
                <a:latin typeface="Times New Roman" panose="02020603050405020304" pitchFamily="18" charset="0"/>
                <a:cs typeface="Times New Roman" panose="02020603050405020304" pitchFamily="18" charset="0"/>
              </a:rPr>
              <a:t>Initial performance results of each model. Logistic Regression achieved 76% accuracy and 0.864 recall, followed closely by Naive Bayes. Decision Tree performed as a solid baseline model with lower overall scores but reasonable recall.</a:t>
            </a:r>
          </a:p>
        </p:txBody>
      </p:sp>
    </p:spTree>
    <p:extLst>
      <p:ext uri="{BB962C8B-B14F-4D97-AF65-F5344CB8AC3E}">
        <p14:creationId xmlns:p14="http://schemas.microsoft.com/office/powerpoint/2010/main" val="252400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sldNum" idx="12"/>
          </p:nvPr>
        </p:nvSpPr>
        <p:spPr>
          <a:xfrm>
            <a:off x="11163858" y="6231468"/>
            <a:ext cx="440400" cy="365100"/>
          </a:xfrm>
          <a:prstGeom prst="rect">
            <a:avLst/>
          </a:prstGeom>
        </p:spPr>
        <p:txBody>
          <a:bodyPr spcFirstLastPara="1" vert="horz" wrap="square" lIns="91425" tIns="45700" rIns="91425" bIns="45700" rtlCol="0" anchor="ctr" anchorCtr="0">
            <a:noAutofit/>
          </a:bodyPr>
          <a:lstStyle/>
          <a:p>
            <a:pPr>
              <a:buClr>
                <a:srgbClr val="000000"/>
              </a:buClr>
            </a:pPr>
            <a:fld id="{00000000-1234-1234-1234-123412341234}" type="slidenum">
              <a:rPr lang="en-US"/>
              <a:pPr>
                <a:buClr>
                  <a:srgbClr val="000000"/>
                </a:buClr>
              </a:pPr>
              <a:t>9</a:t>
            </a:fld>
            <a:endParaRPr/>
          </a:p>
        </p:txBody>
      </p:sp>
      <p:sp>
        <p:nvSpPr>
          <p:cNvPr id="146" name="Google Shape;146;p29"/>
          <p:cNvSpPr txBox="1">
            <a:spLocks noGrp="1"/>
          </p:cNvSpPr>
          <p:nvPr>
            <p:ph type="ctrTitle"/>
          </p:nvPr>
        </p:nvSpPr>
        <p:spPr>
          <a:xfrm>
            <a:off x="265917" y="440974"/>
            <a:ext cx="4361502" cy="1086340"/>
          </a:xfrm>
          <a:prstGeom prst="rect">
            <a:avLst/>
          </a:prstGeom>
        </p:spPr>
        <p:txBody>
          <a:bodyPr spcFirstLastPara="1" vert="horz" wrap="square" lIns="91425" tIns="91425" rIns="91425" bIns="91425" rtlCol="0" anchor="t" anchorCtr="0">
            <a:noAutofit/>
          </a:bodyPr>
          <a:lstStyle/>
          <a:p>
            <a:r>
              <a:rPr lang="en-CA" dirty="0">
                <a:solidFill>
                  <a:schemeClr val="bg1"/>
                </a:solidFill>
                <a:latin typeface="Times New Roman" panose="02020603050405020304" pitchFamily="18" charset="0"/>
                <a:cs typeface="Times New Roman" panose="02020603050405020304" pitchFamily="18" charset="0"/>
              </a:rPr>
              <a:t>Visualizations</a:t>
            </a:r>
          </a:p>
        </p:txBody>
      </p:sp>
      <p:sp>
        <p:nvSpPr>
          <p:cNvPr id="4" name="TextBox 3">
            <a:extLst>
              <a:ext uri="{FF2B5EF4-FFF2-40B4-BE49-F238E27FC236}">
                <a16:creationId xmlns:a16="http://schemas.microsoft.com/office/drawing/2014/main" id="{81396707-F8E4-DD4A-AADC-E2D17543991A}"/>
              </a:ext>
            </a:extLst>
          </p:cNvPr>
          <p:cNvSpPr txBox="1"/>
          <p:nvPr/>
        </p:nvSpPr>
        <p:spPr>
          <a:xfrm>
            <a:off x="655782" y="1874982"/>
            <a:ext cx="5837382" cy="2677656"/>
          </a:xfrm>
          <a:prstGeom prst="rect">
            <a:avLst/>
          </a:prstGeom>
          <a:noFill/>
        </p:spPr>
        <p:txBody>
          <a:bodyPr wrap="square" rtlCol="0">
            <a:spAutoFit/>
          </a:bodyPr>
          <a:lstStyle/>
          <a:p>
            <a:r>
              <a:rPr lang="en-CA" sz="2400" dirty="0">
                <a:solidFill>
                  <a:schemeClr val="bg1"/>
                </a:solidFill>
                <a:latin typeface="Times New Roman" panose="02020603050405020304" pitchFamily="18" charset="0"/>
                <a:cs typeface="Times New Roman" panose="02020603050405020304" pitchFamily="18" charset="0"/>
              </a:rPr>
              <a:t>Confusion Matrices for all models</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Bar Chart: Accuracy and Recall</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Visuals support performance comparison</a:t>
            </a:r>
          </a:p>
          <a:p>
            <a:endParaRPr lang="en-CA" sz="2400" dirty="0">
              <a:solidFill>
                <a:schemeClr val="bg1"/>
              </a:solidFill>
              <a:latin typeface="Times New Roman" panose="02020603050405020304" pitchFamily="18" charset="0"/>
              <a:cs typeface="Times New Roman" panose="02020603050405020304" pitchFamily="18" charset="0"/>
            </a:endParaRPr>
          </a:p>
          <a:p>
            <a:r>
              <a:rPr lang="en-CA" sz="2400" dirty="0">
                <a:solidFill>
                  <a:schemeClr val="bg1"/>
                </a:solidFill>
                <a:latin typeface="Times New Roman" panose="02020603050405020304" pitchFamily="18" charset="0"/>
                <a:cs typeface="Times New Roman" panose="02020603050405020304" pitchFamily="18" charset="0"/>
              </a:rPr>
              <a:t>Enhances clarity of results</a:t>
            </a:r>
          </a:p>
        </p:txBody>
      </p:sp>
      <p:pic>
        <p:nvPicPr>
          <p:cNvPr id="1025" name="Picture 1">
            <a:extLst>
              <a:ext uri="{FF2B5EF4-FFF2-40B4-BE49-F238E27FC236}">
                <a16:creationId xmlns:a16="http://schemas.microsoft.com/office/drawing/2014/main" id="{8A070704-2696-F681-CC9F-B9BD53059B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529" y="173553"/>
            <a:ext cx="2859868" cy="212656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277596A-67B0-E2C9-CEC7-239F75889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9529" y="2300122"/>
            <a:ext cx="2859868" cy="212656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0B30B332-F835-35BE-F99B-46CD2A39B7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9529" y="4426691"/>
            <a:ext cx="2859868" cy="21265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9C0794-020A-8EE6-5577-B2ED986EA2DE}"/>
              </a:ext>
            </a:extLst>
          </p:cNvPr>
          <p:cNvSpPr txBox="1"/>
          <p:nvPr/>
        </p:nvSpPr>
        <p:spPr>
          <a:xfrm>
            <a:off x="3308656" y="5671127"/>
            <a:ext cx="3879273" cy="938719"/>
          </a:xfrm>
          <a:prstGeom prst="rect">
            <a:avLst/>
          </a:prstGeom>
          <a:noFill/>
        </p:spPr>
        <p:txBody>
          <a:bodyPr wrap="square" rtlCol="0">
            <a:spAutoFit/>
          </a:bodyPr>
          <a:lstStyle/>
          <a:p>
            <a:r>
              <a:rPr lang="en-CA" sz="1100" dirty="0">
                <a:solidFill>
                  <a:schemeClr val="bg1"/>
                </a:solidFill>
                <a:latin typeface="Times New Roman" panose="02020603050405020304" pitchFamily="18" charset="0"/>
                <a:cs typeface="Times New Roman" panose="02020603050405020304" pitchFamily="18" charset="0"/>
              </a:rPr>
              <a:t>Confusion matrices for each model show the breakdown of true positives, true negatives, false positives, and false negatives. This allows for a deeper understanding of each model’s classification behavior, especially in the context of class imbalance (good vs. bad credit).</a:t>
            </a:r>
          </a:p>
        </p:txBody>
      </p:sp>
    </p:spTree>
    <p:extLst>
      <p:ext uri="{BB962C8B-B14F-4D97-AF65-F5344CB8AC3E}">
        <p14:creationId xmlns:p14="http://schemas.microsoft.com/office/powerpoint/2010/main" val="3892639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639</Words>
  <Application>Microsoft Office PowerPoint</Application>
  <PresentationFormat>Widescreen</PresentationFormat>
  <Paragraphs>137</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Credit Risk Classification Using Machine Learning  Strahinja Nakić  500809487  July 28, 2025</vt:lpstr>
      <vt:lpstr>Predict whether borrowers are good or bad credit risks  Use simple, interpretable models  Apply models suitable for risk/compliance work environments  Evaluate performance using accuracy, recall, confusion matrix, and cross-validation</vt:lpstr>
      <vt:lpstr>Dataset Overview</vt:lpstr>
      <vt:lpstr>Preprocessing and Cleaning</vt:lpstr>
      <vt:lpstr>Research Questions</vt:lpstr>
      <vt:lpstr>Chosen Models</vt:lpstr>
      <vt:lpstr>Evaluation Metrics</vt:lpstr>
      <vt:lpstr>Initial Results</vt:lpstr>
      <vt:lpstr>Visualizations</vt:lpstr>
      <vt:lpstr>Interpretation</vt:lpstr>
      <vt:lpstr>Limitations and Challenges</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Strahinja Nakic</dc:creator>
  <cp:lastModifiedBy>Strahinja Nakic</cp:lastModifiedBy>
  <cp:revision>13</cp:revision>
  <dcterms:created xsi:type="dcterms:W3CDTF">2025-07-28T04:11:09Z</dcterms:created>
  <dcterms:modified xsi:type="dcterms:W3CDTF">2025-07-29T01:27:54Z</dcterms:modified>
</cp:coreProperties>
</file>