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EDC53-C8DD-4271-B40C-22F2F32C80F4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6227E-BCC3-49C1-AF20-173F28517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24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339B-FD96-7140-81C9-1CF36C40D9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71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F2E3F-BDCB-47F1-9B95-2D754063A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54C0A7-4CB6-4AD0-8689-3AF686BBF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D0A8A-AA8B-4313-9483-726613D4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E1A615-B973-43FA-80D3-D809258B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A02532-FDBE-40CC-A633-1474D0EA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0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8D356-0FB4-4AFD-936B-4CA49E69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92EA80-9B2E-4B90-A1AC-35259445F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BB03A-F7DB-4186-BF1A-361783C0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24BB39-D2D8-447D-A688-C2624742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819D0-7B53-4E57-B95A-99DC5E5C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2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FC1FA0-4786-4060-8518-123E5DBBA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0452DC-6427-4EA0-B23A-7A185656B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5D0C25-B5F9-4CAE-84F4-1CDEC6F0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53AECA-0B44-4D37-859E-009EAC57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EE975-366A-434E-B994-2CCAF1F5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73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30C14-2A66-478E-896F-DB83AE6E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6F3EE-8840-4557-BC51-144314DB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80B7D2-EFC4-4C43-8696-85640F56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759A8C-AD2C-4766-92E9-4AA77225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695F2-F19D-41F4-8A14-CDABDD02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8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F7FEF-CFFB-453F-84E3-8D1D86E6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474C77-70D9-488E-BC32-5F2A1B9C2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50CBD3-1DFC-4187-9207-16EF9CF5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C20701-5AB9-4864-BBE9-21CADAED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54853-9C08-42F4-BBC4-5A1AECE8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40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22689-8C39-4119-A003-3DE4CB46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FF1D2-E44B-49EA-B56D-44E30B35E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D49E4E-DE10-46F1-BB45-2A827675C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5A9A80-DBD0-4CA9-A39F-A2BAA95C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451027-A087-475B-813D-5E3BBB79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027B2-8020-45CF-BA4D-0A8C9059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51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5FAC4-C0B1-49D4-80C2-B3F0F4D3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536B4-2F88-4773-83F9-A3B585C7D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E67E65-A074-44B9-8E6B-D61D31489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38A23E-F5A1-4B0D-9628-62BD4A057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AC36F6-BBCB-4044-9A41-4244F1EEC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B85D0B-FB5B-4D1D-9663-25C20C07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FABD74-4568-4DA0-B4B3-07511E68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47C4F5-4724-43B8-9797-CF36520B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21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CFA5E-DD7D-4F79-93EC-F3F7F540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7919E7-2801-44CA-9418-6FD5930E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5C7794-84C1-4FA5-A98C-2D52298E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187C7E-C6DE-4D07-BDB0-1CCB64D9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54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9F1229-D6E1-4C52-9D27-047EEE47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9F4523-7E80-40DC-BF28-1941245D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7EA09A-93CD-4DE0-9F2F-40C2039F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72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521DC-F9FC-4DC4-956B-4F84ADD6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5B41C-3F66-492D-B27B-E17690FD8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328DAF-22A3-4876-A77E-18CC6486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F0A180-FDA8-45ED-87D6-C85CAED8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20ACB4-CD1C-44AC-A8ED-2527D72F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FDB03C-9553-4413-8242-32457637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3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DE6AF-8280-4816-BC75-0F572E1A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831B34-3867-4358-BB8B-440F44CBC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9A7FF9-A2BB-48A4-A339-659473E85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87BC1A-E3A7-4BA1-9C5A-0059824A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59229B-3D05-4632-8C8A-FAE6C054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D47C10-4482-4523-AE76-BFD87162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4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D3B718-2C70-4EC7-8924-1709D44E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5A926C-8228-4386-BDDB-CB2BD03D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409EE-34A9-4A83-B161-8C3D15F05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54CC9-D8E8-4557-9401-F71757A1E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9BA50-EA90-46AE-90BE-DF419535C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hteck 62"/>
          <p:cNvSpPr/>
          <p:nvPr/>
        </p:nvSpPr>
        <p:spPr>
          <a:xfrm>
            <a:off x="1" y="1584"/>
            <a:ext cx="12210009" cy="960000"/>
          </a:xfrm>
          <a:prstGeom prst="rect">
            <a:avLst/>
          </a:prstGeom>
          <a:solidFill>
            <a:srgbClr val="BE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4" name="Textfeld 63"/>
          <p:cNvSpPr txBox="1"/>
          <p:nvPr/>
        </p:nvSpPr>
        <p:spPr>
          <a:xfrm>
            <a:off x="121113" y="493609"/>
            <a:ext cx="585745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7"/>
              </a:lnSpc>
            </a:pPr>
            <a:r>
              <a:rPr lang="de-DE" sz="2400" b="1" dirty="0" err="1">
                <a:solidFill>
                  <a:srgbClr val="092F57"/>
                </a:solidFill>
              </a:rPr>
              <a:t>Buying</a:t>
            </a:r>
            <a:r>
              <a:rPr lang="de-DE" sz="2400" b="1" dirty="0">
                <a:solidFill>
                  <a:srgbClr val="092F57"/>
                </a:solidFill>
              </a:rPr>
              <a:t> Center Analysis</a:t>
            </a:r>
          </a:p>
        </p:txBody>
      </p:sp>
      <p:pic>
        <p:nvPicPr>
          <p:cNvPr id="60" name="Bild 5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335"/>
          <a:stretch/>
        </p:blipFill>
        <p:spPr>
          <a:xfrm>
            <a:off x="10493266" y="0"/>
            <a:ext cx="1698735" cy="960000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213507" y="1213133"/>
            <a:ext cx="2480027" cy="1632000"/>
            <a:chOff x="2287380" y="1644650"/>
            <a:chExt cx="1860020" cy="1224000"/>
          </a:xfrm>
        </p:grpSpPr>
        <p:sp>
          <p:nvSpPr>
            <p:cNvPr id="2" name="Rechteck 1"/>
            <p:cNvSpPr/>
            <p:nvPr/>
          </p:nvSpPr>
          <p:spPr>
            <a:xfrm>
              <a:off x="2311400" y="1644650"/>
              <a:ext cx="1836000" cy="122400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340075" y="1676400"/>
              <a:ext cx="1778650" cy="21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Name?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Head of Procurement</a:t>
              </a:r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2340075" y="1911550"/>
              <a:ext cx="43200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2791325" y="1911550"/>
              <a:ext cx="43200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3239025" y="1911550"/>
              <a:ext cx="432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3686725" y="1911550"/>
              <a:ext cx="432000" cy="216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287380" y="1856623"/>
              <a:ext cx="25391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Role</a:t>
              </a: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743637" y="1856623"/>
              <a:ext cx="38135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Influence</a:t>
              </a: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188552" y="1860834"/>
              <a:ext cx="354904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Urgency</a:t>
              </a: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3632694" y="1860834"/>
              <a:ext cx="34408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Opinion</a:t>
              </a:r>
            </a:p>
          </p:txBody>
        </p:sp>
        <p:sp>
          <p:nvSpPr>
            <p:cNvPr id="7" name="Stern mit 5 Zacken 6"/>
            <p:cNvSpPr/>
            <p:nvPr/>
          </p:nvSpPr>
          <p:spPr>
            <a:xfrm>
              <a:off x="2825750" y="200050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0" name="Stern mit 5 Zacken 89"/>
            <p:cNvSpPr/>
            <p:nvPr/>
          </p:nvSpPr>
          <p:spPr>
            <a:xfrm>
              <a:off x="2952584" y="200090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1" name="Stern mit 5 Zacken 90"/>
            <p:cNvSpPr/>
            <p:nvPr/>
          </p:nvSpPr>
          <p:spPr>
            <a:xfrm>
              <a:off x="3080552" y="199725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2" name="Stern mit 5 Zacken 91"/>
            <p:cNvSpPr/>
            <p:nvPr/>
          </p:nvSpPr>
          <p:spPr>
            <a:xfrm>
              <a:off x="3273234" y="200050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3" name="Stern mit 5 Zacken 92"/>
            <p:cNvSpPr/>
            <p:nvPr/>
          </p:nvSpPr>
          <p:spPr>
            <a:xfrm>
              <a:off x="3400068" y="20009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4" name="Stern mit 5 Zacken 93"/>
            <p:cNvSpPr/>
            <p:nvPr/>
          </p:nvSpPr>
          <p:spPr>
            <a:xfrm>
              <a:off x="3528036" y="199725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5" name="Stern mit 5 Zacken 94"/>
            <p:cNvSpPr/>
            <p:nvPr/>
          </p:nvSpPr>
          <p:spPr>
            <a:xfrm>
              <a:off x="3729442" y="1998511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6" name="Stern mit 5 Zacken 95"/>
            <p:cNvSpPr/>
            <p:nvPr/>
          </p:nvSpPr>
          <p:spPr>
            <a:xfrm>
              <a:off x="3856276" y="1998911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7" name="Stern mit 5 Zacken 96"/>
            <p:cNvSpPr/>
            <p:nvPr/>
          </p:nvSpPr>
          <p:spPr>
            <a:xfrm>
              <a:off x="3984244" y="1995261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2340075" y="2146700"/>
              <a:ext cx="1778650" cy="216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6" name="Abgerundetes Rechteck 105"/>
            <p:cNvSpPr/>
            <p:nvPr/>
          </p:nvSpPr>
          <p:spPr>
            <a:xfrm>
              <a:off x="2340075" y="2381850"/>
              <a:ext cx="177865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7" name="Abgerundetes Rechteck 106"/>
            <p:cNvSpPr/>
            <p:nvPr/>
          </p:nvSpPr>
          <p:spPr>
            <a:xfrm>
              <a:off x="2340075" y="2618912"/>
              <a:ext cx="177865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2287380" y="2093661"/>
              <a:ext cx="523220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Business Goals</a:t>
              </a: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2289739" y="2333037"/>
              <a:ext cx="52562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Personal Goals</a:t>
              </a:r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2287380" y="2572413"/>
              <a:ext cx="567703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Decision Criteria</a:t>
              </a: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383341" y="1206277"/>
            <a:ext cx="2480027" cy="1632000"/>
            <a:chOff x="2287380" y="1644650"/>
            <a:chExt cx="1860020" cy="1224000"/>
          </a:xfrm>
        </p:grpSpPr>
        <p:sp>
          <p:nvSpPr>
            <p:cNvPr id="112" name="Rechteck 111"/>
            <p:cNvSpPr/>
            <p:nvPr/>
          </p:nvSpPr>
          <p:spPr>
            <a:xfrm>
              <a:off x="2311400" y="1644650"/>
              <a:ext cx="1836000" cy="122400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2340075" y="1676400"/>
              <a:ext cx="1778650" cy="21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Name?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Procurement Wind (Global)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2340075" y="1911550"/>
              <a:ext cx="43200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2791325" y="1911550"/>
              <a:ext cx="43200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239025" y="1911550"/>
              <a:ext cx="432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7" name="Abgerundetes Rechteck 116"/>
            <p:cNvSpPr/>
            <p:nvPr/>
          </p:nvSpPr>
          <p:spPr>
            <a:xfrm>
              <a:off x="3686725" y="1911550"/>
              <a:ext cx="432000" cy="216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2287380" y="1856623"/>
              <a:ext cx="25391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Role</a:t>
              </a:r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2743637" y="1856623"/>
              <a:ext cx="38135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Influence</a:t>
              </a:r>
            </a:p>
          </p:txBody>
        </p:sp>
        <p:sp>
          <p:nvSpPr>
            <p:cNvPr id="120" name="Textfeld 119"/>
            <p:cNvSpPr txBox="1"/>
            <p:nvPr/>
          </p:nvSpPr>
          <p:spPr>
            <a:xfrm>
              <a:off x="3188552" y="1860834"/>
              <a:ext cx="354904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Urgency</a:t>
              </a:r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3632694" y="1860834"/>
              <a:ext cx="34408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Opinion</a:t>
              </a:r>
            </a:p>
          </p:txBody>
        </p:sp>
        <p:sp>
          <p:nvSpPr>
            <p:cNvPr id="122" name="Stern mit 5 Zacken 121"/>
            <p:cNvSpPr/>
            <p:nvPr/>
          </p:nvSpPr>
          <p:spPr>
            <a:xfrm>
              <a:off x="2825750" y="200050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3" name="Stern mit 5 Zacken 122"/>
            <p:cNvSpPr/>
            <p:nvPr/>
          </p:nvSpPr>
          <p:spPr>
            <a:xfrm>
              <a:off x="2952584" y="200090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4" name="Stern mit 5 Zacken 123"/>
            <p:cNvSpPr/>
            <p:nvPr/>
          </p:nvSpPr>
          <p:spPr>
            <a:xfrm>
              <a:off x="3080552" y="199725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5" name="Stern mit 5 Zacken 124"/>
            <p:cNvSpPr/>
            <p:nvPr/>
          </p:nvSpPr>
          <p:spPr>
            <a:xfrm>
              <a:off x="3273234" y="200050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6" name="Stern mit 5 Zacken 125"/>
            <p:cNvSpPr/>
            <p:nvPr/>
          </p:nvSpPr>
          <p:spPr>
            <a:xfrm>
              <a:off x="3400068" y="20009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7" name="Stern mit 5 Zacken 126"/>
            <p:cNvSpPr/>
            <p:nvPr/>
          </p:nvSpPr>
          <p:spPr>
            <a:xfrm>
              <a:off x="3528036" y="199725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8" name="Stern mit 5 Zacken 127"/>
            <p:cNvSpPr/>
            <p:nvPr/>
          </p:nvSpPr>
          <p:spPr>
            <a:xfrm>
              <a:off x="3729442" y="1998511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9" name="Stern mit 5 Zacken 128"/>
            <p:cNvSpPr/>
            <p:nvPr/>
          </p:nvSpPr>
          <p:spPr>
            <a:xfrm>
              <a:off x="3856276" y="1998911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0" name="Stern mit 5 Zacken 129"/>
            <p:cNvSpPr/>
            <p:nvPr/>
          </p:nvSpPr>
          <p:spPr>
            <a:xfrm>
              <a:off x="3984244" y="1995261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1" name="Abgerundetes Rechteck 130"/>
            <p:cNvSpPr/>
            <p:nvPr/>
          </p:nvSpPr>
          <p:spPr>
            <a:xfrm>
              <a:off x="2340075" y="2146700"/>
              <a:ext cx="1778650" cy="216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Abgerundetes Rechteck 131"/>
            <p:cNvSpPr/>
            <p:nvPr/>
          </p:nvSpPr>
          <p:spPr>
            <a:xfrm>
              <a:off x="2340075" y="2381850"/>
              <a:ext cx="177865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3" name="Abgerundetes Rechteck 132"/>
            <p:cNvSpPr/>
            <p:nvPr/>
          </p:nvSpPr>
          <p:spPr>
            <a:xfrm>
              <a:off x="2340075" y="2618912"/>
              <a:ext cx="177865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feld 133"/>
            <p:cNvSpPr txBox="1"/>
            <p:nvPr/>
          </p:nvSpPr>
          <p:spPr>
            <a:xfrm>
              <a:off x="2287380" y="2093661"/>
              <a:ext cx="523220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Business Goals</a:t>
              </a:r>
            </a:p>
          </p:txBody>
        </p:sp>
        <p:sp>
          <p:nvSpPr>
            <p:cNvPr id="135" name="Textfeld 134"/>
            <p:cNvSpPr txBox="1"/>
            <p:nvPr/>
          </p:nvSpPr>
          <p:spPr>
            <a:xfrm>
              <a:off x="2289739" y="2333037"/>
              <a:ext cx="52562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Personal Goals</a:t>
              </a:r>
            </a:p>
          </p:txBody>
        </p:sp>
        <p:sp>
          <p:nvSpPr>
            <p:cNvPr id="136" name="Textfeld 135"/>
            <p:cNvSpPr txBox="1"/>
            <p:nvPr/>
          </p:nvSpPr>
          <p:spPr>
            <a:xfrm>
              <a:off x="2287380" y="2572413"/>
              <a:ext cx="567703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Decision Criteria</a:t>
              </a:r>
            </a:p>
          </p:txBody>
        </p:sp>
      </p:grpSp>
      <p:grpSp>
        <p:nvGrpSpPr>
          <p:cNvPr id="137" name="Gruppieren 136"/>
          <p:cNvGrpSpPr/>
          <p:nvPr/>
        </p:nvGrpSpPr>
        <p:grpSpPr>
          <a:xfrm>
            <a:off x="3391255" y="2949892"/>
            <a:ext cx="2480027" cy="1632000"/>
            <a:chOff x="2287380" y="1644650"/>
            <a:chExt cx="1860020" cy="1224000"/>
          </a:xfrm>
        </p:grpSpPr>
        <p:sp>
          <p:nvSpPr>
            <p:cNvPr id="138" name="Rechteck 137"/>
            <p:cNvSpPr/>
            <p:nvPr/>
          </p:nvSpPr>
          <p:spPr>
            <a:xfrm>
              <a:off x="2311400" y="1644650"/>
              <a:ext cx="1836000" cy="122400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9" name="Abgerundetes Rechteck 138"/>
            <p:cNvSpPr/>
            <p:nvPr/>
          </p:nvSpPr>
          <p:spPr>
            <a:xfrm>
              <a:off x="2340075" y="1676400"/>
              <a:ext cx="1778650" cy="21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Procurement Wind (Global)</a:t>
              </a:r>
            </a:p>
          </p:txBody>
        </p:sp>
        <p:sp>
          <p:nvSpPr>
            <p:cNvPr id="140" name="Abgerundetes Rechteck 139"/>
            <p:cNvSpPr/>
            <p:nvPr/>
          </p:nvSpPr>
          <p:spPr>
            <a:xfrm>
              <a:off x="2340075" y="1911550"/>
              <a:ext cx="43200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1" name="Abgerundetes Rechteck 140"/>
            <p:cNvSpPr/>
            <p:nvPr/>
          </p:nvSpPr>
          <p:spPr>
            <a:xfrm>
              <a:off x="2791325" y="1911550"/>
              <a:ext cx="43200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Abgerundetes Rechteck 141"/>
            <p:cNvSpPr/>
            <p:nvPr/>
          </p:nvSpPr>
          <p:spPr>
            <a:xfrm>
              <a:off x="3239025" y="1911550"/>
              <a:ext cx="432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3" name="Abgerundetes Rechteck 142"/>
            <p:cNvSpPr/>
            <p:nvPr/>
          </p:nvSpPr>
          <p:spPr>
            <a:xfrm>
              <a:off x="3686725" y="1911550"/>
              <a:ext cx="432000" cy="216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2287380" y="1856623"/>
              <a:ext cx="25391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Role</a:t>
              </a:r>
            </a:p>
          </p:txBody>
        </p:sp>
        <p:sp>
          <p:nvSpPr>
            <p:cNvPr id="145" name="Textfeld 144"/>
            <p:cNvSpPr txBox="1"/>
            <p:nvPr/>
          </p:nvSpPr>
          <p:spPr>
            <a:xfrm>
              <a:off x="2743637" y="1856623"/>
              <a:ext cx="38135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Influence</a:t>
              </a:r>
            </a:p>
          </p:txBody>
        </p:sp>
        <p:sp>
          <p:nvSpPr>
            <p:cNvPr id="146" name="Textfeld 145"/>
            <p:cNvSpPr txBox="1"/>
            <p:nvPr/>
          </p:nvSpPr>
          <p:spPr>
            <a:xfrm>
              <a:off x="3188552" y="1860834"/>
              <a:ext cx="354904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Urgency</a:t>
              </a:r>
            </a:p>
          </p:txBody>
        </p:sp>
        <p:sp>
          <p:nvSpPr>
            <p:cNvPr id="147" name="Textfeld 146"/>
            <p:cNvSpPr txBox="1"/>
            <p:nvPr/>
          </p:nvSpPr>
          <p:spPr>
            <a:xfrm>
              <a:off x="3632694" y="1860834"/>
              <a:ext cx="34408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Opinion</a:t>
              </a:r>
            </a:p>
          </p:txBody>
        </p:sp>
        <p:sp>
          <p:nvSpPr>
            <p:cNvPr id="148" name="Stern mit 5 Zacken 147"/>
            <p:cNvSpPr/>
            <p:nvPr/>
          </p:nvSpPr>
          <p:spPr>
            <a:xfrm>
              <a:off x="2825750" y="200050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9" name="Stern mit 5 Zacken 148"/>
            <p:cNvSpPr/>
            <p:nvPr/>
          </p:nvSpPr>
          <p:spPr>
            <a:xfrm>
              <a:off x="2952584" y="20009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0" name="Stern mit 5 Zacken 149"/>
            <p:cNvSpPr/>
            <p:nvPr/>
          </p:nvSpPr>
          <p:spPr>
            <a:xfrm>
              <a:off x="3080552" y="199725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1" name="Stern mit 5 Zacken 150"/>
            <p:cNvSpPr/>
            <p:nvPr/>
          </p:nvSpPr>
          <p:spPr>
            <a:xfrm>
              <a:off x="3273234" y="200050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2" name="Stern mit 5 Zacken 151"/>
            <p:cNvSpPr/>
            <p:nvPr/>
          </p:nvSpPr>
          <p:spPr>
            <a:xfrm>
              <a:off x="3400068" y="20009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3" name="Stern mit 5 Zacken 152"/>
            <p:cNvSpPr/>
            <p:nvPr/>
          </p:nvSpPr>
          <p:spPr>
            <a:xfrm>
              <a:off x="3528036" y="199725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4" name="Stern mit 5 Zacken 153"/>
            <p:cNvSpPr/>
            <p:nvPr/>
          </p:nvSpPr>
          <p:spPr>
            <a:xfrm>
              <a:off x="3729442" y="1998511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5" name="Stern mit 5 Zacken 154"/>
            <p:cNvSpPr/>
            <p:nvPr/>
          </p:nvSpPr>
          <p:spPr>
            <a:xfrm>
              <a:off x="3856276" y="1998911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6" name="Stern mit 5 Zacken 155"/>
            <p:cNvSpPr/>
            <p:nvPr/>
          </p:nvSpPr>
          <p:spPr>
            <a:xfrm>
              <a:off x="3984244" y="1995261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7" name="Abgerundetes Rechteck 156"/>
            <p:cNvSpPr/>
            <p:nvPr/>
          </p:nvSpPr>
          <p:spPr>
            <a:xfrm>
              <a:off x="2340075" y="2146700"/>
              <a:ext cx="1778650" cy="216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8" name="Abgerundetes Rechteck 157"/>
            <p:cNvSpPr/>
            <p:nvPr/>
          </p:nvSpPr>
          <p:spPr>
            <a:xfrm>
              <a:off x="2340075" y="2381850"/>
              <a:ext cx="177865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9" name="Abgerundetes Rechteck 158"/>
            <p:cNvSpPr/>
            <p:nvPr/>
          </p:nvSpPr>
          <p:spPr>
            <a:xfrm>
              <a:off x="2340075" y="2618912"/>
              <a:ext cx="177865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2287380" y="2093661"/>
              <a:ext cx="523220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Business Goals</a:t>
              </a: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2289739" y="2333037"/>
              <a:ext cx="52562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Personal Goals</a:t>
              </a:r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2287380" y="2572413"/>
              <a:ext cx="567703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Decision Criteria</a:t>
              </a:r>
            </a:p>
          </p:txBody>
        </p:sp>
      </p:grpSp>
      <p:grpSp>
        <p:nvGrpSpPr>
          <p:cNvPr id="163" name="Gruppieren 162"/>
          <p:cNvGrpSpPr/>
          <p:nvPr/>
        </p:nvGrpSpPr>
        <p:grpSpPr>
          <a:xfrm>
            <a:off x="3399168" y="4693507"/>
            <a:ext cx="2480027" cy="1632000"/>
            <a:chOff x="2287380" y="1644650"/>
            <a:chExt cx="1860020" cy="1224000"/>
          </a:xfrm>
        </p:grpSpPr>
        <p:sp>
          <p:nvSpPr>
            <p:cNvPr id="164" name="Rechteck 163"/>
            <p:cNvSpPr/>
            <p:nvPr/>
          </p:nvSpPr>
          <p:spPr>
            <a:xfrm>
              <a:off x="2311400" y="1644650"/>
              <a:ext cx="1836000" cy="122400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5" name="Abgerundetes Rechteck 164"/>
            <p:cNvSpPr/>
            <p:nvPr/>
          </p:nvSpPr>
          <p:spPr>
            <a:xfrm>
              <a:off x="2340075" y="1676400"/>
              <a:ext cx="1778650" cy="21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Procurement Wind </a:t>
              </a:r>
            </a:p>
          </p:txBody>
        </p:sp>
        <p:sp>
          <p:nvSpPr>
            <p:cNvPr id="166" name="Abgerundetes Rechteck 165"/>
            <p:cNvSpPr/>
            <p:nvPr/>
          </p:nvSpPr>
          <p:spPr>
            <a:xfrm>
              <a:off x="2340075" y="1911550"/>
              <a:ext cx="43200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7" name="Abgerundetes Rechteck 166"/>
            <p:cNvSpPr/>
            <p:nvPr/>
          </p:nvSpPr>
          <p:spPr>
            <a:xfrm>
              <a:off x="2791325" y="1911550"/>
              <a:ext cx="43200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8" name="Abgerundetes Rechteck 167"/>
            <p:cNvSpPr/>
            <p:nvPr/>
          </p:nvSpPr>
          <p:spPr>
            <a:xfrm>
              <a:off x="3239025" y="1911550"/>
              <a:ext cx="432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9" name="Abgerundetes Rechteck 168"/>
            <p:cNvSpPr/>
            <p:nvPr/>
          </p:nvSpPr>
          <p:spPr>
            <a:xfrm>
              <a:off x="3686725" y="1911550"/>
              <a:ext cx="432000" cy="216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287380" y="1856623"/>
              <a:ext cx="25391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Role</a:t>
              </a: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2743637" y="1856623"/>
              <a:ext cx="38135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Influence</a:t>
              </a: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3188552" y="1860834"/>
              <a:ext cx="354904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Urgency</a:t>
              </a:r>
            </a:p>
          </p:txBody>
        </p:sp>
        <p:sp>
          <p:nvSpPr>
            <p:cNvPr id="173" name="Textfeld 172"/>
            <p:cNvSpPr txBox="1"/>
            <p:nvPr/>
          </p:nvSpPr>
          <p:spPr>
            <a:xfrm>
              <a:off x="3632694" y="1860834"/>
              <a:ext cx="34408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Opinion</a:t>
              </a:r>
            </a:p>
          </p:txBody>
        </p:sp>
        <p:sp>
          <p:nvSpPr>
            <p:cNvPr id="174" name="Stern mit 5 Zacken 173"/>
            <p:cNvSpPr/>
            <p:nvPr/>
          </p:nvSpPr>
          <p:spPr>
            <a:xfrm>
              <a:off x="2825750" y="200050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5" name="Stern mit 5 Zacken 174"/>
            <p:cNvSpPr/>
            <p:nvPr/>
          </p:nvSpPr>
          <p:spPr>
            <a:xfrm>
              <a:off x="2952584" y="20009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6" name="Stern mit 5 Zacken 175"/>
            <p:cNvSpPr/>
            <p:nvPr/>
          </p:nvSpPr>
          <p:spPr>
            <a:xfrm>
              <a:off x="3080552" y="199725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7" name="Stern mit 5 Zacken 176"/>
            <p:cNvSpPr/>
            <p:nvPr/>
          </p:nvSpPr>
          <p:spPr>
            <a:xfrm>
              <a:off x="3273234" y="200050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8" name="Stern mit 5 Zacken 177"/>
            <p:cNvSpPr/>
            <p:nvPr/>
          </p:nvSpPr>
          <p:spPr>
            <a:xfrm>
              <a:off x="3400068" y="20009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9" name="Stern mit 5 Zacken 178"/>
            <p:cNvSpPr/>
            <p:nvPr/>
          </p:nvSpPr>
          <p:spPr>
            <a:xfrm>
              <a:off x="3528036" y="199725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0" name="Stern mit 5 Zacken 179"/>
            <p:cNvSpPr/>
            <p:nvPr/>
          </p:nvSpPr>
          <p:spPr>
            <a:xfrm>
              <a:off x="3729442" y="1998511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1" name="Stern mit 5 Zacken 180"/>
            <p:cNvSpPr/>
            <p:nvPr/>
          </p:nvSpPr>
          <p:spPr>
            <a:xfrm>
              <a:off x="3856276" y="1998911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2" name="Stern mit 5 Zacken 181"/>
            <p:cNvSpPr/>
            <p:nvPr/>
          </p:nvSpPr>
          <p:spPr>
            <a:xfrm>
              <a:off x="3984244" y="1995261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3" name="Abgerundetes Rechteck 182"/>
            <p:cNvSpPr/>
            <p:nvPr/>
          </p:nvSpPr>
          <p:spPr>
            <a:xfrm>
              <a:off x="2340075" y="2146700"/>
              <a:ext cx="1778650" cy="216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4" name="Abgerundetes Rechteck 183"/>
            <p:cNvSpPr/>
            <p:nvPr/>
          </p:nvSpPr>
          <p:spPr>
            <a:xfrm>
              <a:off x="2340075" y="2381850"/>
              <a:ext cx="177865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5" name="Abgerundetes Rechteck 184"/>
            <p:cNvSpPr/>
            <p:nvPr/>
          </p:nvSpPr>
          <p:spPr>
            <a:xfrm>
              <a:off x="2340075" y="2618912"/>
              <a:ext cx="177865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6" name="Textfeld 185"/>
            <p:cNvSpPr txBox="1"/>
            <p:nvPr/>
          </p:nvSpPr>
          <p:spPr>
            <a:xfrm>
              <a:off x="2287380" y="2093661"/>
              <a:ext cx="523220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Business Goals</a:t>
              </a:r>
            </a:p>
          </p:txBody>
        </p:sp>
        <p:sp>
          <p:nvSpPr>
            <p:cNvPr id="187" name="Textfeld 186"/>
            <p:cNvSpPr txBox="1"/>
            <p:nvPr/>
          </p:nvSpPr>
          <p:spPr>
            <a:xfrm>
              <a:off x="2289739" y="2333037"/>
              <a:ext cx="52562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Personal Goals</a:t>
              </a:r>
            </a:p>
          </p:txBody>
        </p:sp>
        <p:sp>
          <p:nvSpPr>
            <p:cNvPr id="188" name="Textfeld 187"/>
            <p:cNvSpPr txBox="1"/>
            <p:nvPr/>
          </p:nvSpPr>
          <p:spPr>
            <a:xfrm>
              <a:off x="2287380" y="2572413"/>
              <a:ext cx="567703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Decision Criteria</a:t>
              </a:r>
            </a:p>
          </p:txBody>
        </p:sp>
      </p:grpSp>
      <p:grpSp>
        <p:nvGrpSpPr>
          <p:cNvPr id="189" name="Gruppieren 188"/>
          <p:cNvGrpSpPr/>
          <p:nvPr/>
        </p:nvGrpSpPr>
        <p:grpSpPr>
          <a:xfrm>
            <a:off x="242353" y="4690907"/>
            <a:ext cx="2480027" cy="1632000"/>
            <a:chOff x="2287380" y="1644650"/>
            <a:chExt cx="1860020" cy="1224000"/>
          </a:xfrm>
        </p:grpSpPr>
        <p:sp>
          <p:nvSpPr>
            <p:cNvPr id="190" name="Rechteck 189"/>
            <p:cNvSpPr/>
            <p:nvPr/>
          </p:nvSpPr>
          <p:spPr>
            <a:xfrm>
              <a:off x="2311400" y="1644650"/>
              <a:ext cx="1836000" cy="122400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1" name="Abgerundetes Rechteck 190"/>
            <p:cNvSpPr/>
            <p:nvPr/>
          </p:nvSpPr>
          <p:spPr>
            <a:xfrm>
              <a:off x="2340075" y="1676400"/>
              <a:ext cx="1778650" cy="21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Head of Wind O&amp;M Procurement</a:t>
              </a:r>
            </a:p>
          </p:txBody>
        </p:sp>
        <p:sp>
          <p:nvSpPr>
            <p:cNvPr id="192" name="Abgerundetes Rechteck 191"/>
            <p:cNvSpPr/>
            <p:nvPr/>
          </p:nvSpPr>
          <p:spPr>
            <a:xfrm>
              <a:off x="2340075" y="1911550"/>
              <a:ext cx="43200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93" name="Abgerundetes Rechteck 192"/>
            <p:cNvSpPr/>
            <p:nvPr/>
          </p:nvSpPr>
          <p:spPr>
            <a:xfrm>
              <a:off x="2791325" y="1911550"/>
              <a:ext cx="43200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4" name="Abgerundetes Rechteck 193"/>
            <p:cNvSpPr/>
            <p:nvPr/>
          </p:nvSpPr>
          <p:spPr>
            <a:xfrm>
              <a:off x="3239025" y="1911550"/>
              <a:ext cx="432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5" name="Abgerundetes Rechteck 194"/>
            <p:cNvSpPr/>
            <p:nvPr/>
          </p:nvSpPr>
          <p:spPr>
            <a:xfrm>
              <a:off x="3686725" y="1911550"/>
              <a:ext cx="432000" cy="216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feld 195"/>
            <p:cNvSpPr txBox="1"/>
            <p:nvPr/>
          </p:nvSpPr>
          <p:spPr>
            <a:xfrm>
              <a:off x="2287380" y="1856623"/>
              <a:ext cx="25391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Role</a:t>
              </a:r>
            </a:p>
          </p:txBody>
        </p:sp>
        <p:sp>
          <p:nvSpPr>
            <p:cNvPr id="197" name="Textfeld 196"/>
            <p:cNvSpPr txBox="1"/>
            <p:nvPr/>
          </p:nvSpPr>
          <p:spPr>
            <a:xfrm>
              <a:off x="2743637" y="1856623"/>
              <a:ext cx="38135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Influence</a:t>
              </a:r>
            </a:p>
          </p:txBody>
        </p:sp>
        <p:sp>
          <p:nvSpPr>
            <p:cNvPr id="198" name="Textfeld 197"/>
            <p:cNvSpPr txBox="1"/>
            <p:nvPr/>
          </p:nvSpPr>
          <p:spPr>
            <a:xfrm>
              <a:off x="3188552" y="1860834"/>
              <a:ext cx="354904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Urgency</a:t>
              </a:r>
            </a:p>
          </p:txBody>
        </p:sp>
        <p:sp>
          <p:nvSpPr>
            <p:cNvPr id="199" name="Textfeld 198"/>
            <p:cNvSpPr txBox="1"/>
            <p:nvPr/>
          </p:nvSpPr>
          <p:spPr>
            <a:xfrm>
              <a:off x="3632694" y="1860834"/>
              <a:ext cx="34408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Opinion</a:t>
              </a:r>
            </a:p>
          </p:txBody>
        </p:sp>
        <p:sp>
          <p:nvSpPr>
            <p:cNvPr id="200" name="Stern mit 5 Zacken 199"/>
            <p:cNvSpPr/>
            <p:nvPr/>
          </p:nvSpPr>
          <p:spPr>
            <a:xfrm>
              <a:off x="2825750" y="200050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1" name="Stern mit 5 Zacken 200"/>
            <p:cNvSpPr/>
            <p:nvPr/>
          </p:nvSpPr>
          <p:spPr>
            <a:xfrm>
              <a:off x="2952584" y="200090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2" name="Stern mit 5 Zacken 201"/>
            <p:cNvSpPr/>
            <p:nvPr/>
          </p:nvSpPr>
          <p:spPr>
            <a:xfrm>
              <a:off x="3080552" y="199725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3" name="Stern mit 5 Zacken 202"/>
            <p:cNvSpPr/>
            <p:nvPr/>
          </p:nvSpPr>
          <p:spPr>
            <a:xfrm>
              <a:off x="3273234" y="200050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4" name="Stern mit 5 Zacken 203"/>
            <p:cNvSpPr/>
            <p:nvPr/>
          </p:nvSpPr>
          <p:spPr>
            <a:xfrm>
              <a:off x="3400068" y="200090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5" name="Stern mit 5 Zacken 204"/>
            <p:cNvSpPr/>
            <p:nvPr/>
          </p:nvSpPr>
          <p:spPr>
            <a:xfrm>
              <a:off x="3528036" y="199725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6" name="Stern mit 5 Zacken 205"/>
            <p:cNvSpPr/>
            <p:nvPr/>
          </p:nvSpPr>
          <p:spPr>
            <a:xfrm>
              <a:off x="3729442" y="1998511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7" name="Stern mit 5 Zacken 206"/>
            <p:cNvSpPr/>
            <p:nvPr/>
          </p:nvSpPr>
          <p:spPr>
            <a:xfrm>
              <a:off x="3856276" y="1998911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8" name="Stern mit 5 Zacken 207"/>
            <p:cNvSpPr/>
            <p:nvPr/>
          </p:nvSpPr>
          <p:spPr>
            <a:xfrm>
              <a:off x="3984244" y="1995261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9" name="Abgerundetes Rechteck 208"/>
            <p:cNvSpPr/>
            <p:nvPr/>
          </p:nvSpPr>
          <p:spPr>
            <a:xfrm>
              <a:off x="2340075" y="2146700"/>
              <a:ext cx="1778650" cy="216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0" name="Abgerundetes Rechteck 209"/>
            <p:cNvSpPr/>
            <p:nvPr/>
          </p:nvSpPr>
          <p:spPr>
            <a:xfrm>
              <a:off x="2340075" y="2381850"/>
              <a:ext cx="177865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1" name="Abgerundetes Rechteck 210"/>
            <p:cNvSpPr/>
            <p:nvPr/>
          </p:nvSpPr>
          <p:spPr>
            <a:xfrm>
              <a:off x="2340075" y="2618912"/>
              <a:ext cx="177865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2" name="Textfeld 211"/>
            <p:cNvSpPr txBox="1"/>
            <p:nvPr/>
          </p:nvSpPr>
          <p:spPr>
            <a:xfrm>
              <a:off x="2287380" y="2093661"/>
              <a:ext cx="523220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Business Goals</a:t>
              </a:r>
            </a:p>
          </p:txBody>
        </p:sp>
        <p:sp>
          <p:nvSpPr>
            <p:cNvPr id="213" name="Textfeld 212"/>
            <p:cNvSpPr txBox="1"/>
            <p:nvPr/>
          </p:nvSpPr>
          <p:spPr>
            <a:xfrm>
              <a:off x="2289739" y="2333037"/>
              <a:ext cx="52562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Personal Goals</a:t>
              </a:r>
            </a:p>
          </p:txBody>
        </p:sp>
        <p:sp>
          <p:nvSpPr>
            <p:cNvPr id="214" name="Textfeld 213"/>
            <p:cNvSpPr txBox="1"/>
            <p:nvPr/>
          </p:nvSpPr>
          <p:spPr>
            <a:xfrm>
              <a:off x="2287380" y="2572413"/>
              <a:ext cx="567703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Decision Criteria</a:t>
              </a:r>
            </a:p>
          </p:txBody>
        </p:sp>
      </p:grpSp>
      <p:grpSp>
        <p:nvGrpSpPr>
          <p:cNvPr id="215" name="Gruppieren 214"/>
          <p:cNvGrpSpPr/>
          <p:nvPr/>
        </p:nvGrpSpPr>
        <p:grpSpPr>
          <a:xfrm>
            <a:off x="6209137" y="1206277"/>
            <a:ext cx="2480027" cy="1632000"/>
            <a:chOff x="2287380" y="1644650"/>
            <a:chExt cx="1860020" cy="1224000"/>
          </a:xfrm>
        </p:grpSpPr>
        <p:sp>
          <p:nvSpPr>
            <p:cNvPr id="216" name="Rechteck 215"/>
            <p:cNvSpPr/>
            <p:nvPr/>
          </p:nvSpPr>
          <p:spPr>
            <a:xfrm>
              <a:off x="2311400" y="1644650"/>
              <a:ext cx="1836000" cy="122400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7" name="Abgerundetes Rechteck 216"/>
            <p:cNvSpPr/>
            <p:nvPr/>
          </p:nvSpPr>
          <p:spPr>
            <a:xfrm>
              <a:off x="2340075" y="1676400"/>
              <a:ext cx="1778650" cy="21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Name?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Head of Wind Competence Center</a:t>
              </a:r>
            </a:p>
          </p:txBody>
        </p:sp>
        <p:sp>
          <p:nvSpPr>
            <p:cNvPr id="218" name="Abgerundetes Rechteck 217"/>
            <p:cNvSpPr/>
            <p:nvPr/>
          </p:nvSpPr>
          <p:spPr>
            <a:xfrm>
              <a:off x="2340075" y="1911550"/>
              <a:ext cx="43200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9" name="Abgerundetes Rechteck 218"/>
            <p:cNvSpPr/>
            <p:nvPr/>
          </p:nvSpPr>
          <p:spPr>
            <a:xfrm>
              <a:off x="2791325" y="1911550"/>
              <a:ext cx="43200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0" name="Abgerundetes Rechteck 219"/>
            <p:cNvSpPr/>
            <p:nvPr/>
          </p:nvSpPr>
          <p:spPr>
            <a:xfrm>
              <a:off x="3239025" y="1911550"/>
              <a:ext cx="432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1" name="Abgerundetes Rechteck 220"/>
            <p:cNvSpPr/>
            <p:nvPr/>
          </p:nvSpPr>
          <p:spPr>
            <a:xfrm>
              <a:off x="3686725" y="1911550"/>
              <a:ext cx="432000" cy="216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2" name="Textfeld 221"/>
            <p:cNvSpPr txBox="1"/>
            <p:nvPr/>
          </p:nvSpPr>
          <p:spPr>
            <a:xfrm>
              <a:off x="2287380" y="1856623"/>
              <a:ext cx="25391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Role</a:t>
              </a:r>
            </a:p>
          </p:txBody>
        </p:sp>
        <p:sp>
          <p:nvSpPr>
            <p:cNvPr id="223" name="Textfeld 222"/>
            <p:cNvSpPr txBox="1"/>
            <p:nvPr/>
          </p:nvSpPr>
          <p:spPr>
            <a:xfrm>
              <a:off x="2743637" y="1856623"/>
              <a:ext cx="38135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Influence</a:t>
              </a:r>
            </a:p>
          </p:txBody>
        </p:sp>
        <p:sp>
          <p:nvSpPr>
            <p:cNvPr id="224" name="Textfeld 223"/>
            <p:cNvSpPr txBox="1"/>
            <p:nvPr/>
          </p:nvSpPr>
          <p:spPr>
            <a:xfrm>
              <a:off x="3188552" y="1860834"/>
              <a:ext cx="354904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Urgency</a:t>
              </a:r>
            </a:p>
          </p:txBody>
        </p:sp>
        <p:sp>
          <p:nvSpPr>
            <p:cNvPr id="225" name="Textfeld 224"/>
            <p:cNvSpPr txBox="1"/>
            <p:nvPr/>
          </p:nvSpPr>
          <p:spPr>
            <a:xfrm>
              <a:off x="3632694" y="1860834"/>
              <a:ext cx="34408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Opinion</a:t>
              </a:r>
            </a:p>
          </p:txBody>
        </p:sp>
        <p:sp>
          <p:nvSpPr>
            <p:cNvPr id="226" name="Stern mit 5 Zacken 225"/>
            <p:cNvSpPr/>
            <p:nvPr/>
          </p:nvSpPr>
          <p:spPr>
            <a:xfrm>
              <a:off x="2825750" y="200050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7" name="Stern mit 5 Zacken 226"/>
            <p:cNvSpPr/>
            <p:nvPr/>
          </p:nvSpPr>
          <p:spPr>
            <a:xfrm>
              <a:off x="2952584" y="20009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8" name="Stern mit 5 Zacken 227"/>
            <p:cNvSpPr/>
            <p:nvPr/>
          </p:nvSpPr>
          <p:spPr>
            <a:xfrm>
              <a:off x="3080552" y="199725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9" name="Stern mit 5 Zacken 228"/>
            <p:cNvSpPr/>
            <p:nvPr/>
          </p:nvSpPr>
          <p:spPr>
            <a:xfrm>
              <a:off x="3273234" y="200050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0" name="Stern mit 5 Zacken 229"/>
            <p:cNvSpPr/>
            <p:nvPr/>
          </p:nvSpPr>
          <p:spPr>
            <a:xfrm>
              <a:off x="3400068" y="200090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1" name="Stern mit 5 Zacken 230"/>
            <p:cNvSpPr/>
            <p:nvPr/>
          </p:nvSpPr>
          <p:spPr>
            <a:xfrm>
              <a:off x="3528036" y="199725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2" name="Stern mit 5 Zacken 231"/>
            <p:cNvSpPr/>
            <p:nvPr/>
          </p:nvSpPr>
          <p:spPr>
            <a:xfrm>
              <a:off x="3729442" y="1998511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3" name="Stern mit 5 Zacken 232"/>
            <p:cNvSpPr/>
            <p:nvPr/>
          </p:nvSpPr>
          <p:spPr>
            <a:xfrm>
              <a:off x="3856276" y="1998911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4" name="Stern mit 5 Zacken 233"/>
            <p:cNvSpPr/>
            <p:nvPr/>
          </p:nvSpPr>
          <p:spPr>
            <a:xfrm>
              <a:off x="3984244" y="1995261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5" name="Abgerundetes Rechteck 234"/>
            <p:cNvSpPr/>
            <p:nvPr/>
          </p:nvSpPr>
          <p:spPr>
            <a:xfrm>
              <a:off x="2340075" y="2146700"/>
              <a:ext cx="1778650" cy="216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6" name="Abgerundetes Rechteck 235"/>
            <p:cNvSpPr/>
            <p:nvPr/>
          </p:nvSpPr>
          <p:spPr>
            <a:xfrm>
              <a:off x="2340075" y="2356479"/>
              <a:ext cx="177865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7" name="Abgerundetes Rechteck 236"/>
            <p:cNvSpPr/>
            <p:nvPr/>
          </p:nvSpPr>
          <p:spPr>
            <a:xfrm>
              <a:off x="2340075" y="2618912"/>
              <a:ext cx="177865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8" name="Textfeld 237"/>
            <p:cNvSpPr txBox="1"/>
            <p:nvPr/>
          </p:nvSpPr>
          <p:spPr>
            <a:xfrm>
              <a:off x="2287380" y="2093661"/>
              <a:ext cx="523220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Business Goals</a:t>
              </a:r>
            </a:p>
          </p:txBody>
        </p:sp>
        <p:sp>
          <p:nvSpPr>
            <p:cNvPr id="239" name="Textfeld 238"/>
            <p:cNvSpPr txBox="1"/>
            <p:nvPr/>
          </p:nvSpPr>
          <p:spPr>
            <a:xfrm>
              <a:off x="2289739" y="2333037"/>
              <a:ext cx="52562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Personal Goals</a:t>
              </a:r>
            </a:p>
          </p:txBody>
        </p:sp>
        <p:sp>
          <p:nvSpPr>
            <p:cNvPr id="240" name="Textfeld 239"/>
            <p:cNvSpPr txBox="1"/>
            <p:nvPr/>
          </p:nvSpPr>
          <p:spPr>
            <a:xfrm>
              <a:off x="2287380" y="2572413"/>
              <a:ext cx="567703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Decision Criteria</a:t>
              </a:r>
            </a:p>
          </p:txBody>
        </p:sp>
      </p:grpSp>
      <p:grpSp>
        <p:nvGrpSpPr>
          <p:cNvPr id="241" name="Gruppieren 240"/>
          <p:cNvGrpSpPr/>
          <p:nvPr/>
        </p:nvGrpSpPr>
        <p:grpSpPr>
          <a:xfrm>
            <a:off x="9380029" y="1200211"/>
            <a:ext cx="2480027" cy="1632000"/>
            <a:chOff x="2287380" y="1644650"/>
            <a:chExt cx="1860020" cy="1224000"/>
          </a:xfrm>
        </p:grpSpPr>
        <p:sp>
          <p:nvSpPr>
            <p:cNvPr id="242" name="Rechteck 241"/>
            <p:cNvSpPr/>
            <p:nvPr/>
          </p:nvSpPr>
          <p:spPr>
            <a:xfrm>
              <a:off x="2311400" y="1644650"/>
              <a:ext cx="1836000" cy="122400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3" name="Abgerundetes Rechteck 242"/>
            <p:cNvSpPr/>
            <p:nvPr/>
          </p:nvSpPr>
          <p:spPr>
            <a:xfrm>
              <a:off x="2340075" y="1676400"/>
              <a:ext cx="1778650" cy="21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Name?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Operations?</a:t>
              </a:r>
            </a:p>
          </p:txBody>
        </p:sp>
        <p:sp>
          <p:nvSpPr>
            <p:cNvPr id="244" name="Abgerundetes Rechteck 243"/>
            <p:cNvSpPr/>
            <p:nvPr/>
          </p:nvSpPr>
          <p:spPr>
            <a:xfrm>
              <a:off x="2340075" y="1911550"/>
              <a:ext cx="43200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245" name="Abgerundetes Rechteck 244"/>
            <p:cNvSpPr/>
            <p:nvPr/>
          </p:nvSpPr>
          <p:spPr>
            <a:xfrm>
              <a:off x="2791325" y="1911550"/>
              <a:ext cx="43200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6" name="Abgerundetes Rechteck 245"/>
            <p:cNvSpPr/>
            <p:nvPr/>
          </p:nvSpPr>
          <p:spPr>
            <a:xfrm>
              <a:off x="3239025" y="1911550"/>
              <a:ext cx="432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7" name="Abgerundetes Rechteck 246"/>
            <p:cNvSpPr/>
            <p:nvPr/>
          </p:nvSpPr>
          <p:spPr>
            <a:xfrm>
              <a:off x="3686725" y="1911550"/>
              <a:ext cx="432000" cy="216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8" name="Textfeld 247"/>
            <p:cNvSpPr txBox="1"/>
            <p:nvPr/>
          </p:nvSpPr>
          <p:spPr>
            <a:xfrm>
              <a:off x="2287380" y="1856623"/>
              <a:ext cx="25391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Role</a:t>
              </a:r>
            </a:p>
          </p:txBody>
        </p:sp>
        <p:sp>
          <p:nvSpPr>
            <p:cNvPr id="249" name="Textfeld 248"/>
            <p:cNvSpPr txBox="1"/>
            <p:nvPr/>
          </p:nvSpPr>
          <p:spPr>
            <a:xfrm>
              <a:off x="2743637" y="1856623"/>
              <a:ext cx="38135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Influence</a:t>
              </a:r>
            </a:p>
          </p:txBody>
        </p:sp>
        <p:sp>
          <p:nvSpPr>
            <p:cNvPr id="250" name="Textfeld 249"/>
            <p:cNvSpPr txBox="1"/>
            <p:nvPr/>
          </p:nvSpPr>
          <p:spPr>
            <a:xfrm>
              <a:off x="3188552" y="1860834"/>
              <a:ext cx="354904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Urgency</a:t>
              </a:r>
            </a:p>
          </p:txBody>
        </p:sp>
        <p:sp>
          <p:nvSpPr>
            <p:cNvPr id="251" name="Textfeld 250"/>
            <p:cNvSpPr txBox="1"/>
            <p:nvPr/>
          </p:nvSpPr>
          <p:spPr>
            <a:xfrm>
              <a:off x="3632694" y="1860834"/>
              <a:ext cx="34408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Opinion</a:t>
              </a:r>
            </a:p>
          </p:txBody>
        </p:sp>
        <p:sp>
          <p:nvSpPr>
            <p:cNvPr id="252" name="Stern mit 5 Zacken 251"/>
            <p:cNvSpPr/>
            <p:nvPr/>
          </p:nvSpPr>
          <p:spPr>
            <a:xfrm>
              <a:off x="2825750" y="20005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3" name="Stern mit 5 Zacken 252"/>
            <p:cNvSpPr/>
            <p:nvPr/>
          </p:nvSpPr>
          <p:spPr>
            <a:xfrm>
              <a:off x="2952584" y="20009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4" name="Stern mit 5 Zacken 253"/>
            <p:cNvSpPr/>
            <p:nvPr/>
          </p:nvSpPr>
          <p:spPr>
            <a:xfrm>
              <a:off x="3080552" y="199725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5" name="Stern mit 5 Zacken 254"/>
            <p:cNvSpPr/>
            <p:nvPr/>
          </p:nvSpPr>
          <p:spPr>
            <a:xfrm>
              <a:off x="3273234" y="20005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6" name="Stern mit 5 Zacken 255"/>
            <p:cNvSpPr/>
            <p:nvPr/>
          </p:nvSpPr>
          <p:spPr>
            <a:xfrm>
              <a:off x="3400068" y="20009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7" name="Stern mit 5 Zacken 256"/>
            <p:cNvSpPr/>
            <p:nvPr/>
          </p:nvSpPr>
          <p:spPr>
            <a:xfrm>
              <a:off x="3528036" y="199725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8" name="Stern mit 5 Zacken 257"/>
            <p:cNvSpPr/>
            <p:nvPr/>
          </p:nvSpPr>
          <p:spPr>
            <a:xfrm>
              <a:off x="3729442" y="1998511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9" name="Stern mit 5 Zacken 258"/>
            <p:cNvSpPr/>
            <p:nvPr/>
          </p:nvSpPr>
          <p:spPr>
            <a:xfrm>
              <a:off x="3856276" y="1998911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0" name="Stern mit 5 Zacken 259"/>
            <p:cNvSpPr/>
            <p:nvPr/>
          </p:nvSpPr>
          <p:spPr>
            <a:xfrm>
              <a:off x="3984244" y="1995261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1" name="Abgerundetes Rechteck 260"/>
            <p:cNvSpPr/>
            <p:nvPr/>
          </p:nvSpPr>
          <p:spPr>
            <a:xfrm>
              <a:off x="2340075" y="2146700"/>
              <a:ext cx="1778650" cy="216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2" name="Abgerundetes Rechteck 261"/>
            <p:cNvSpPr/>
            <p:nvPr/>
          </p:nvSpPr>
          <p:spPr>
            <a:xfrm>
              <a:off x="2340075" y="2381850"/>
              <a:ext cx="177865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3" name="Abgerundetes Rechteck 262"/>
            <p:cNvSpPr/>
            <p:nvPr/>
          </p:nvSpPr>
          <p:spPr>
            <a:xfrm>
              <a:off x="2340075" y="2618912"/>
              <a:ext cx="177865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feld 263"/>
            <p:cNvSpPr txBox="1"/>
            <p:nvPr/>
          </p:nvSpPr>
          <p:spPr>
            <a:xfrm>
              <a:off x="2287380" y="2093661"/>
              <a:ext cx="523220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Business Goals</a:t>
              </a:r>
            </a:p>
          </p:txBody>
        </p:sp>
        <p:sp>
          <p:nvSpPr>
            <p:cNvPr id="265" name="Textfeld 264"/>
            <p:cNvSpPr txBox="1"/>
            <p:nvPr/>
          </p:nvSpPr>
          <p:spPr>
            <a:xfrm>
              <a:off x="2289739" y="2333037"/>
              <a:ext cx="52562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Personal Goals</a:t>
              </a:r>
            </a:p>
          </p:txBody>
        </p:sp>
        <p:sp>
          <p:nvSpPr>
            <p:cNvPr id="266" name="Textfeld 265"/>
            <p:cNvSpPr txBox="1"/>
            <p:nvPr/>
          </p:nvSpPr>
          <p:spPr>
            <a:xfrm>
              <a:off x="2287380" y="2572413"/>
              <a:ext cx="567703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Decision Criteria</a:t>
              </a:r>
            </a:p>
          </p:txBody>
        </p:sp>
      </p:grpSp>
      <p:grpSp>
        <p:nvGrpSpPr>
          <p:cNvPr id="267" name="Gruppieren 266"/>
          <p:cNvGrpSpPr/>
          <p:nvPr/>
        </p:nvGrpSpPr>
        <p:grpSpPr>
          <a:xfrm>
            <a:off x="9400779" y="4688307"/>
            <a:ext cx="2480027" cy="1632000"/>
            <a:chOff x="2287380" y="1644650"/>
            <a:chExt cx="1860020" cy="1224000"/>
          </a:xfrm>
        </p:grpSpPr>
        <p:sp>
          <p:nvSpPr>
            <p:cNvPr id="268" name="Rechteck 267"/>
            <p:cNvSpPr/>
            <p:nvPr/>
          </p:nvSpPr>
          <p:spPr>
            <a:xfrm>
              <a:off x="2311400" y="1644650"/>
              <a:ext cx="1836000" cy="122400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9" name="Abgerundetes Rechteck 268"/>
            <p:cNvSpPr/>
            <p:nvPr/>
          </p:nvSpPr>
          <p:spPr>
            <a:xfrm>
              <a:off x="2340075" y="1676400"/>
              <a:ext cx="1778650" cy="21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Position?</a:t>
              </a:r>
            </a:p>
          </p:txBody>
        </p:sp>
        <p:sp>
          <p:nvSpPr>
            <p:cNvPr id="270" name="Abgerundetes Rechteck 269"/>
            <p:cNvSpPr/>
            <p:nvPr/>
          </p:nvSpPr>
          <p:spPr>
            <a:xfrm>
              <a:off x="2340075" y="1911550"/>
              <a:ext cx="43200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71" name="Abgerundetes Rechteck 270"/>
            <p:cNvSpPr/>
            <p:nvPr/>
          </p:nvSpPr>
          <p:spPr>
            <a:xfrm>
              <a:off x="2791325" y="1911550"/>
              <a:ext cx="43200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2" name="Abgerundetes Rechteck 271"/>
            <p:cNvSpPr/>
            <p:nvPr/>
          </p:nvSpPr>
          <p:spPr>
            <a:xfrm>
              <a:off x="3239025" y="1911550"/>
              <a:ext cx="432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3" name="Abgerundetes Rechteck 272"/>
            <p:cNvSpPr/>
            <p:nvPr/>
          </p:nvSpPr>
          <p:spPr>
            <a:xfrm>
              <a:off x="3686725" y="1911550"/>
              <a:ext cx="432000" cy="216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4" name="Textfeld 273"/>
            <p:cNvSpPr txBox="1"/>
            <p:nvPr/>
          </p:nvSpPr>
          <p:spPr>
            <a:xfrm>
              <a:off x="2287380" y="1856623"/>
              <a:ext cx="25391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Role</a:t>
              </a:r>
            </a:p>
          </p:txBody>
        </p:sp>
        <p:sp>
          <p:nvSpPr>
            <p:cNvPr id="275" name="Textfeld 274"/>
            <p:cNvSpPr txBox="1"/>
            <p:nvPr/>
          </p:nvSpPr>
          <p:spPr>
            <a:xfrm>
              <a:off x="2743637" y="1856623"/>
              <a:ext cx="38135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Influence</a:t>
              </a:r>
            </a:p>
          </p:txBody>
        </p:sp>
        <p:sp>
          <p:nvSpPr>
            <p:cNvPr id="276" name="Textfeld 275"/>
            <p:cNvSpPr txBox="1"/>
            <p:nvPr/>
          </p:nvSpPr>
          <p:spPr>
            <a:xfrm>
              <a:off x="3188552" y="1860834"/>
              <a:ext cx="354904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Urgency</a:t>
              </a:r>
            </a:p>
          </p:txBody>
        </p:sp>
        <p:sp>
          <p:nvSpPr>
            <p:cNvPr id="277" name="Textfeld 276"/>
            <p:cNvSpPr txBox="1"/>
            <p:nvPr/>
          </p:nvSpPr>
          <p:spPr>
            <a:xfrm>
              <a:off x="3632694" y="1860834"/>
              <a:ext cx="34408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Opinion</a:t>
              </a:r>
            </a:p>
          </p:txBody>
        </p:sp>
        <p:sp>
          <p:nvSpPr>
            <p:cNvPr id="278" name="Stern mit 5 Zacken 277"/>
            <p:cNvSpPr/>
            <p:nvPr/>
          </p:nvSpPr>
          <p:spPr>
            <a:xfrm>
              <a:off x="2825750" y="200050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9" name="Stern mit 5 Zacken 278"/>
            <p:cNvSpPr/>
            <p:nvPr/>
          </p:nvSpPr>
          <p:spPr>
            <a:xfrm>
              <a:off x="2952584" y="200090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0" name="Stern mit 5 Zacken 279"/>
            <p:cNvSpPr/>
            <p:nvPr/>
          </p:nvSpPr>
          <p:spPr>
            <a:xfrm>
              <a:off x="3080552" y="1997250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1" name="Stern mit 5 Zacken 280"/>
            <p:cNvSpPr/>
            <p:nvPr/>
          </p:nvSpPr>
          <p:spPr>
            <a:xfrm>
              <a:off x="3273234" y="20005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2" name="Stern mit 5 Zacken 281"/>
            <p:cNvSpPr/>
            <p:nvPr/>
          </p:nvSpPr>
          <p:spPr>
            <a:xfrm>
              <a:off x="3400068" y="20009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3" name="Stern mit 5 Zacken 282"/>
            <p:cNvSpPr/>
            <p:nvPr/>
          </p:nvSpPr>
          <p:spPr>
            <a:xfrm>
              <a:off x="3528036" y="199725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4" name="Stern mit 5 Zacken 283"/>
            <p:cNvSpPr/>
            <p:nvPr/>
          </p:nvSpPr>
          <p:spPr>
            <a:xfrm>
              <a:off x="3729442" y="1998511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5" name="Stern mit 5 Zacken 284"/>
            <p:cNvSpPr/>
            <p:nvPr/>
          </p:nvSpPr>
          <p:spPr>
            <a:xfrm>
              <a:off x="3856276" y="1998911"/>
              <a:ext cx="108000" cy="10800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6" name="Stern mit 5 Zacken 285"/>
            <p:cNvSpPr/>
            <p:nvPr/>
          </p:nvSpPr>
          <p:spPr>
            <a:xfrm>
              <a:off x="3984244" y="1995261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7" name="Abgerundetes Rechteck 286"/>
            <p:cNvSpPr/>
            <p:nvPr/>
          </p:nvSpPr>
          <p:spPr>
            <a:xfrm>
              <a:off x="2340075" y="2146700"/>
              <a:ext cx="1778650" cy="216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Abgerundetes Rechteck 287"/>
            <p:cNvSpPr/>
            <p:nvPr/>
          </p:nvSpPr>
          <p:spPr>
            <a:xfrm>
              <a:off x="2340075" y="2381850"/>
              <a:ext cx="177865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9" name="Abgerundetes Rechteck 288"/>
            <p:cNvSpPr/>
            <p:nvPr/>
          </p:nvSpPr>
          <p:spPr>
            <a:xfrm>
              <a:off x="2340075" y="2618912"/>
              <a:ext cx="177865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0" name="Textfeld 289"/>
            <p:cNvSpPr txBox="1"/>
            <p:nvPr/>
          </p:nvSpPr>
          <p:spPr>
            <a:xfrm>
              <a:off x="2287380" y="2093661"/>
              <a:ext cx="523220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Business Goals</a:t>
              </a:r>
            </a:p>
          </p:txBody>
        </p:sp>
        <p:sp>
          <p:nvSpPr>
            <p:cNvPr id="291" name="Textfeld 290"/>
            <p:cNvSpPr txBox="1"/>
            <p:nvPr/>
          </p:nvSpPr>
          <p:spPr>
            <a:xfrm>
              <a:off x="2289739" y="2333037"/>
              <a:ext cx="52562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Personal Goals</a:t>
              </a:r>
            </a:p>
          </p:txBody>
        </p:sp>
        <p:sp>
          <p:nvSpPr>
            <p:cNvPr id="292" name="Textfeld 291"/>
            <p:cNvSpPr txBox="1"/>
            <p:nvPr/>
          </p:nvSpPr>
          <p:spPr>
            <a:xfrm>
              <a:off x="2287380" y="2572413"/>
              <a:ext cx="567703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Decision Criteria</a:t>
              </a:r>
            </a:p>
          </p:txBody>
        </p:sp>
      </p:grpSp>
      <p:grpSp>
        <p:nvGrpSpPr>
          <p:cNvPr id="293" name="Gruppieren 292"/>
          <p:cNvGrpSpPr/>
          <p:nvPr/>
        </p:nvGrpSpPr>
        <p:grpSpPr>
          <a:xfrm>
            <a:off x="6209137" y="2949892"/>
            <a:ext cx="2480027" cy="1632000"/>
            <a:chOff x="2287380" y="1644650"/>
            <a:chExt cx="1860020" cy="1224000"/>
          </a:xfrm>
        </p:grpSpPr>
        <p:sp>
          <p:nvSpPr>
            <p:cNvPr id="294" name="Rechteck 293"/>
            <p:cNvSpPr/>
            <p:nvPr/>
          </p:nvSpPr>
          <p:spPr>
            <a:xfrm>
              <a:off x="2311400" y="1644650"/>
              <a:ext cx="1836000" cy="122400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5" name="Abgerundetes Rechteck 294"/>
            <p:cNvSpPr/>
            <p:nvPr/>
          </p:nvSpPr>
          <p:spPr>
            <a:xfrm>
              <a:off x="2340075" y="1676400"/>
              <a:ext cx="1778650" cy="21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Name?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Procurement Wind (US)</a:t>
              </a:r>
            </a:p>
          </p:txBody>
        </p:sp>
        <p:sp>
          <p:nvSpPr>
            <p:cNvPr id="296" name="Abgerundetes Rechteck 295"/>
            <p:cNvSpPr/>
            <p:nvPr/>
          </p:nvSpPr>
          <p:spPr>
            <a:xfrm>
              <a:off x="2340075" y="1911550"/>
              <a:ext cx="43200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7" name="Abgerundetes Rechteck 296"/>
            <p:cNvSpPr/>
            <p:nvPr/>
          </p:nvSpPr>
          <p:spPr>
            <a:xfrm>
              <a:off x="2791325" y="1911550"/>
              <a:ext cx="43200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8" name="Abgerundetes Rechteck 297"/>
            <p:cNvSpPr/>
            <p:nvPr/>
          </p:nvSpPr>
          <p:spPr>
            <a:xfrm>
              <a:off x="3239025" y="1911550"/>
              <a:ext cx="432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9" name="Abgerundetes Rechteck 298"/>
            <p:cNvSpPr/>
            <p:nvPr/>
          </p:nvSpPr>
          <p:spPr>
            <a:xfrm>
              <a:off x="3686725" y="1911550"/>
              <a:ext cx="432000" cy="216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feld 299"/>
            <p:cNvSpPr txBox="1"/>
            <p:nvPr/>
          </p:nvSpPr>
          <p:spPr>
            <a:xfrm>
              <a:off x="2287380" y="1856623"/>
              <a:ext cx="25391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Role</a:t>
              </a:r>
            </a:p>
          </p:txBody>
        </p:sp>
        <p:sp>
          <p:nvSpPr>
            <p:cNvPr id="301" name="Textfeld 300"/>
            <p:cNvSpPr txBox="1"/>
            <p:nvPr/>
          </p:nvSpPr>
          <p:spPr>
            <a:xfrm>
              <a:off x="2743637" y="1856623"/>
              <a:ext cx="38135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Influence</a:t>
              </a:r>
            </a:p>
          </p:txBody>
        </p:sp>
        <p:sp>
          <p:nvSpPr>
            <p:cNvPr id="302" name="Textfeld 301"/>
            <p:cNvSpPr txBox="1"/>
            <p:nvPr/>
          </p:nvSpPr>
          <p:spPr>
            <a:xfrm>
              <a:off x="3188552" y="1860834"/>
              <a:ext cx="354904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Urgency</a:t>
              </a:r>
            </a:p>
          </p:txBody>
        </p:sp>
        <p:sp>
          <p:nvSpPr>
            <p:cNvPr id="303" name="Textfeld 302"/>
            <p:cNvSpPr txBox="1"/>
            <p:nvPr/>
          </p:nvSpPr>
          <p:spPr>
            <a:xfrm>
              <a:off x="3632694" y="1860834"/>
              <a:ext cx="34408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Opinion</a:t>
              </a:r>
            </a:p>
          </p:txBody>
        </p:sp>
        <p:sp>
          <p:nvSpPr>
            <p:cNvPr id="304" name="Stern mit 5 Zacken 303"/>
            <p:cNvSpPr/>
            <p:nvPr/>
          </p:nvSpPr>
          <p:spPr>
            <a:xfrm>
              <a:off x="2825750" y="20005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5" name="Stern mit 5 Zacken 304"/>
            <p:cNvSpPr/>
            <p:nvPr/>
          </p:nvSpPr>
          <p:spPr>
            <a:xfrm>
              <a:off x="2952584" y="20009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6" name="Stern mit 5 Zacken 305"/>
            <p:cNvSpPr/>
            <p:nvPr/>
          </p:nvSpPr>
          <p:spPr>
            <a:xfrm>
              <a:off x="3080552" y="199725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7" name="Stern mit 5 Zacken 306"/>
            <p:cNvSpPr/>
            <p:nvPr/>
          </p:nvSpPr>
          <p:spPr>
            <a:xfrm>
              <a:off x="3273234" y="20005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8" name="Stern mit 5 Zacken 307"/>
            <p:cNvSpPr/>
            <p:nvPr/>
          </p:nvSpPr>
          <p:spPr>
            <a:xfrm>
              <a:off x="3400068" y="20009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9" name="Stern mit 5 Zacken 308"/>
            <p:cNvSpPr/>
            <p:nvPr/>
          </p:nvSpPr>
          <p:spPr>
            <a:xfrm>
              <a:off x="3528036" y="199725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0" name="Stern mit 5 Zacken 309"/>
            <p:cNvSpPr/>
            <p:nvPr/>
          </p:nvSpPr>
          <p:spPr>
            <a:xfrm>
              <a:off x="3729442" y="1998511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1" name="Stern mit 5 Zacken 310"/>
            <p:cNvSpPr/>
            <p:nvPr/>
          </p:nvSpPr>
          <p:spPr>
            <a:xfrm>
              <a:off x="3856276" y="1998911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2" name="Stern mit 5 Zacken 311"/>
            <p:cNvSpPr/>
            <p:nvPr/>
          </p:nvSpPr>
          <p:spPr>
            <a:xfrm>
              <a:off x="3984244" y="1995261"/>
              <a:ext cx="108000" cy="1080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3" name="Abgerundetes Rechteck 312"/>
            <p:cNvSpPr/>
            <p:nvPr/>
          </p:nvSpPr>
          <p:spPr>
            <a:xfrm>
              <a:off x="2340075" y="2146700"/>
              <a:ext cx="1778650" cy="216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4" name="Abgerundetes Rechteck 313"/>
            <p:cNvSpPr/>
            <p:nvPr/>
          </p:nvSpPr>
          <p:spPr>
            <a:xfrm>
              <a:off x="2340075" y="2381850"/>
              <a:ext cx="177865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5" name="Abgerundetes Rechteck 314"/>
            <p:cNvSpPr/>
            <p:nvPr/>
          </p:nvSpPr>
          <p:spPr>
            <a:xfrm>
              <a:off x="2340075" y="2618912"/>
              <a:ext cx="177865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6" name="Textfeld 315"/>
            <p:cNvSpPr txBox="1"/>
            <p:nvPr/>
          </p:nvSpPr>
          <p:spPr>
            <a:xfrm>
              <a:off x="2287380" y="2093661"/>
              <a:ext cx="523220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Business Goals</a:t>
              </a:r>
            </a:p>
          </p:txBody>
        </p:sp>
        <p:sp>
          <p:nvSpPr>
            <p:cNvPr id="317" name="Textfeld 316"/>
            <p:cNvSpPr txBox="1"/>
            <p:nvPr/>
          </p:nvSpPr>
          <p:spPr>
            <a:xfrm>
              <a:off x="2289739" y="2333037"/>
              <a:ext cx="52562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Personal Goals</a:t>
              </a:r>
            </a:p>
          </p:txBody>
        </p:sp>
        <p:sp>
          <p:nvSpPr>
            <p:cNvPr id="318" name="Textfeld 317"/>
            <p:cNvSpPr txBox="1"/>
            <p:nvPr/>
          </p:nvSpPr>
          <p:spPr>
            <a:xfrm>
              <a:off x="2287380" y="2572413"/>
              <a:ext cx="567703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Decision Criteria</a:t>
              </a:r>
            </a:p>
          </p:txBody>
        </p:sp>
      </p:grpSp>
      <p:grpSp>
        <p:nvGrpSpPr>
          <p:cNvPr id="319" name="Gruppieren 318"/>
          <p:cNvGrpSpPr/>
          <p:nvPr/>
        </p:nvGrpSpPr>
        <p:grpSpPr>
          <a:xfrm>
            <a:off x="6209137" y="4675357"/>
            <a:ext cx="2480027" cy="1632000"/>
            <a:chOff x="2287380" y="1644650"/>
            <a:chExt cx="1860020" cy="1224000"/>
          </a:xfrm>
        </p:grpSpPr>
        <p:sp>
          <p:nvSpPr>
            <p:cNvPr id="320" name="Rechteck 319"/>
            <p:cNvSpPr/>
            <p:nvPr/>
          </p:nvSpPr>
          <p:spPr>
            <a:xfrm>
              <a:off x="2311400" y="1644650"/>
              <a:ext cx="1836000" cy="122400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21" name="Abgerundetes Rechteck 320"/>
            <p:cNvSpPr/>
            <p:nvPr/>
          </p:nvSpPr>
          <p:spPr>
            <a:xfrm>
              <a:off x="2340075" y="1676400"/>
              <a:ext cx="1778650" cy="21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Name?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Position?</a:t>
              </a:r>
            </a:p>
          </p:txBody>
        </p:sp>
        <p:sp>
          <p:nvSpPr>
            <p:cNvPr id="322" name="Abgerundetes Rechteck 321"/>
            <p:cNvSpPr/>
            <p:nvPr/>
          </p:nvSpPr>
          <p:spPr>
            <a:xfrm>
              <a:off x="2340075" y="1911550"/>
              <a:ext cx="43200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23" name="Abgerundetes Rechteck 322"/>
            <p:cNvSpPr/>
            <p:nvPr/>
          </p:nvSpPr>
          <p:spPr>
            <a:xfrm>
              <a:off x="2791325" y="1911550"/>
              <a:ext cx="43200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4" name="Abgerundetes Rechteck 323"/>
            <p:cNvSpPr/>
            <p:nvPr/>
          </p:nvSpPr>
          <p:spPr>
            <a:xfrm>
              <a:off x="3239025" y="1911550"/>
              <a:ext cx="432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5" name="Abgerundetes Rechteck 324"/>
            <p:cNvSpPr/>
            <p:nvPr/>
          </p:nvSpPr>
          <p:spPr>
            <a:xfrm>
              <a:off x="3686725" y="1911550"/>
              <a:ext cx="432000" cy="216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6" name="Textfeld 325"/>
            <p:cNvSpPr txBox="1"/>
            <p:nvPr/>
          </p:nvSpPr>
          <p:spPr>
            <a:xfrm>
              <a:off x="2287380" y="1856623"/>
              <a:ext cx="25391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Role</a:t>
              </a:r>
            </a:p>
          </p:txBody>
        </p:sp>
        <p:sp>
          <p:nvSpPr>
            <p:cNvPr id="327" name="Textfeld 326"/>
            <p:cNvSpPr txBox="1"/>
            <p:nvPr/>
          </p:nvSpPr>
          <p:spPr>
            <a:xfrm>
              <a:off x="2743637" y="1856623"/>
              <a:ext cx="38135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Influence</a:t>
              </a:r>
            </a:p>
          </p:txBody>
        </p:sp>
        <p:sp>
          <p:nvSpPr>
            <p:cNvPr id="328" name="Textfeld 327"/>
            <p:cNvSpPr txBox="1"/>
            <p:nvPr/>
          </p:nvSpPr>
          <p:spPr>
            <a:xfrm>
              <a:off x="3188552" y="1860834"/>
              <a:ext cx="354904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Urgency</a:t>
              </a:r>
            </a:p>
          </p:txBody>
        </p:sp>
        <p:sp>
          <p:nvSpPr>
            <p:cNvPr id="329" name="Textfeld 328"/>
            <p:cNvSpPr txBox="1"/>
            <p:nvPr/>
          </p:nvSpPr>
          <p:spPr>
            <a:xfrm>
              <a:off x="3632694" y="1860834"/>
              <a:ext cx="34408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Opinion</a:t>
              </a:r>
            </a:p>
          </p:txBody>
        </p:sp>
        <p:sp>
          <p:nvSpPr>
            <p:cNvPr id="330" name="Stern mit 5 Zacken 329"/>
            <p:cNvSpPr/>
            <p:nvPr/>
          </p:nvSpPr>
          <p:spPr>
            <a:xfrm>
              <a:off x="2825750" y="20005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1" name="Stern mit 5 Zacken 330"/>
            <p:cNvSpPr/>
            <p:nvPr/>
          </p:nvSpPr>
          <p:spPr>
            <a:xfrm>
              <a:off x="2952584" y="20009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2" name="Stern mit 5 Zacken 331"/>
            <p:cNvSpPr/>
            <p:nvPr/>
          </p:nvSpPr>
          <p:spPr>
            <a:xfrm>
              <a:off x="3080552" y="199725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3" name="Stern mit 5 Zacken 332"/>
            <p:cNvSpPr/>
            <p:nvPr/>
          </p:nvSpPr>
          <p:spPr>
            <a:xfrm>
              <a:off x="3273234" y="20005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4" name="Stern mit 5 Zacken 333"/>
            <p:cNvSpPr/>
            <p:nvPr/>
          </p:nvSpPr>
          <p:spPr>
            <a:xfrm>
              <a:off x="3400068" y="200090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5" name="Stern mit 5 Zacken 334"/>
            <p:cNvSpPr/>
            <p:nvPr/>
          </p:nvSpPr>
          <p:spPr>
            <a:xfrm>
              <a:off x="3528036" y="1997250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6" name="Stern mit 5 Zacken 335"/>
            <p:cNvSpPr/>
            <p:nvPr/>
          </p:nvSpPr>
          <p:spPr>
            <a:xfrm>
              <a:off x="3729442" y="1998511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7" name="Stern mit 5 Zacken 336"/>
            <p:cNvSpPr/>
            <p:nvPr/>
          </p:nvSpPr>
          <p:spPr>
            <a:xfrm>
              <a:off x="3856276" y="1998911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8" name="Stern mit 5 Zacken 337"/>
            <p:cNvSpPr/>
            <p:nvPr/>
          </p:nvSpPr>
          <p:spPr>
            <a:xfrm>
              <a:off x="3984244" y="1995261"/>
              <a:ext cx="108000" cy="108000"/>
            </a:xfrm>
            <a:prstGeom prst="star5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9" name="Abgerundetes Rechteck 338"/>
            <p:cNvSpPr/>
            <p:nvPr/>
          </p:nvSpPr>
          <p:spPr>
            <a:xfrm>
              <a:off x="2340075" y="2146700"/>
              <a:ext cx="1778650" cy="216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0" name="Abgerundetes Rechteck 339"/>
            <p:cNvSpPr/>
            <p:nvPr/>
          </p:nvSpPr>
          <p:spPr>
            <a:xfrm>
              <a:off x="2340075" y="2381850"/>
              <a:ext cx="1778650" cy="21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1" name="Abgerundetes Rechteck 340"/>
            <p:cNvSpPr/>
            <p:nvPr/>
          </p:nvSpPr>
          <p:spPr>
            <a:xfrm>
              <a:off x="2340075" y="2618912"/>
              <a:ext cx="1778650" cy="21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2" name="Textfeld 341"/>
            <p:cNvSpPr txBox="1"/>
            <p:nvPr/>
          </p:nvSpPr>
          <p:spPr>
            <a:xfrm>
              <a:off x="2287380" y="2093661"/>
              <a:ext cx="523220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Business Goals</a:t>
              </a:r>
            </a:p>
          </p:txBody>
        </p:sp>
        <p:sp>
          <p:nvSpPr>
            <p:cNvPr id="343" name="Textfeld 342"/>
            <p:cNvSpPr txBox="1"/>
            <p:nvPr/>
          </p:nvSpPr>
          <p:spPr>
            <a:xfrm>
              <a:off x="2289739" y="2333037"/>
              <a:ext cx="52562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Personal Goals</a:t>
              </a:r>
            </a:p>
          </p:txBody>
        </p:sp>
        <p:sp>
          <p:nvSpPr>
            <p:cNvPr id="344" name="Textfeld 343"/>
            <p:cNvSpPr txBox="1"/>
            <p:nvPr/>
          </p:nvSpPr>
          <p:spPr>
            <a:xfrm>
              <a:off x="2287380" y="2572413"/>
              <a:ext cx="567703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7" dirty="0"/>
                <a:t>Decision Criteria</a:t>
              </a:r>
            </a:p>
          </p:txBody>
        </p:sp>
      </p:grpSp>
      <p:sp>
        <p:nvSpPr>
          <p:cNvPr id="12" name="Textfeld 11"/>
          <p:cNvSpPr txBox="1"/>
          <p:nvPr/>
        </p:nvSpPr>
        <p:spPr>
          <a:xfrm>
            <a:off x="1953012" y="6558934"/>
            <a:ext cx="821776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33" dirty="0" err="1"/>
              <a:t>Roles</a:t>
            </a:r>
            <a:r>
              <a:rPr lang="de-DE" sz="1333" dirty="0"/>
              <a:t>: </a:t>
            </a:r>
            <a:r>
              <a:rPr lang="de-DE" sz="1333" b="1" dirty="0" err="1"/>
              <a:t>E</a:t>
            </a:r>
            <a:r>
              <a:rPr lang="de-DE" sz="1333" dirty="0" err="1"/>
              <a:t>ndorser</a:t>
            </a:r>
            <a:r>
              <a:rPr lang="de-DE" sz="1333" dirty="0"/>
              <a:t> ∙ </a:t>
            </a:r>
            <a:r>
              <a:rPr lang="de-DE" sz="1333" b="1" dirty="0" err="1"/>
              <a:t>D</a:t>
            </a:r>
            <a:r>
              <a:rPr lang="de-DE" sz="1333" dirty="0" err="1"/>
              <a:t>ecider</a:t>
            </a:r>
            <a:r>
              <a:rPr lang="de-DE" sz="1333" dirty="0"/>
              <a:t> ∙ </a:t>
            </a:r>
            <a:r>
              <a:rPr lang="de-DE" sz="1333" b="1" dirty="0"/>
              <a:t>A</a:t>
            </a:r>
            <a:r>
              <a:rPr lang="de-DE" sz="1333" dirty="0"/>
              <a:t>ssessor ∙ </a:t>
            </a:r>
            <a:r>
              <a:rPr lang="de-DE" sz="1333" b="1" dirty="0"/>
              <a:t>U</a:t>
            </a:r>
            <a:r>
              <a:rPr lang="de-DE" sz="1333" dirty="0"/>
              <a:t>ser ∙ </a:t>
            </a:r>
            <a:r>
              <a:rPr lang="de-DE" sz="1333" b="1" dirty="0"/>
              <a:t>C</a:t>
            </a:r>
            <a:r>
              <a:rPr lang="de-DE" sz="1333" dirty="0"/>
              <a:t>oach		Stars: blank = </a:t>
            </a:r>
            <a:r>
              <a:rPr lang="de-DE" sz="1333" dirty="0" err="1"/>
              <a:t>none</a:t>
            </a:r>
            <a:r>
              <a:rPr lang="de-DE" sz="1333" dirty="0"/>
              <a:t>, 1 = </a:t>
            </a:r>
            <a:r>
              <a:rPr lang="de-DE" sz="1333" dirty="0" err="1"/>
              <a:t>low</a:t>
            </a:r>
            <a:r>
              <a:rPr lang="de-DE" sz="1333" dirty="0"/>
              <a:t>, 2 = medium, 3 = high</a:t>
            </a:r>
          </a:p>
        </p:txBody>
      </p:sp>
    </p:spTree>
    <p:extLst>
      <p:ext uri="{BB962C8B-B14F-4D97-AF65-F5344CB8AC3E}">
        <p14:creationId xmlns:p14="http://schemas.microsoft.com/office/powerpoint/2010/main" val="149592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103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Schwarzwald</dc:creator>
  <cp:lastModifiedBy>Steffen Schwarzwald</cp:lastModifiedBy>
  <cp:revision>1</cp:revision>
  <dcterms:created xsi:type="dcterms:W3CDTF">2019-07-16T08:07:48Z</dcterms:created>
  <dcterms:modified xsi:type="dcterms:W3CDTF">2019-07-16T08:08:28Z</dcterms:modified>
</cp:coreProperties>
</file>