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314" r:id="rId5"/>
    <p:sldId id="315" r:id="rId6"/>
    <p:sldId id="320" r:id="rId7"/>
    <p:sldId id="323" r:id="rId8"/>
    <p:sldId id="322" r:id="rId9"/>
    <p:sldId id="321" r:id="rId10"/>
    <p:sldId id="30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70B255-6262-D82D-BF02-1D44F080F088}" v="136" dt="2025-03-27T10:48:06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5" autoAdjust="0"/>
    <p:restoredTop sz="95388" autoAdjust="0"/>
  </p:normalViewPr>
  <p:slideViewPr>
    <p:cSldViewPr snapToGrid="0">
      <p:cViewPr>
        <p:scale>
          <a:sx n="100" d="100"/>
          <a:sy n="100" d="100"/>
        </p:scale>
        <p:origin x="173" y="-542"/>
      </p:cViewPr>
      <p:guideLst>
        <p:guide orient="horz" pos="3360"/>
        <p:guide pos="3840"/>
      </p:guideLst>
    </p:cSldViewPr>
  </p:slideViewPr>
  <p:outlineViewPr>
    <p:cViewPr>
      <p:scale>
        <a:sx n="33" d="100"/>
        <a:sy n="33" d="100"/>
      </p:scale>
      <p:origin x="0" y="-126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137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969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26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29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9A9E5-4F7F-4A7D-9DE1-89923232926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966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0.svg"/><Relationship Id="rId4" Type="http://schemas.openxmlformats.org/officeDocument/2006/relationships/image" Target="../media/image1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74996-9779-1D0F-B5C6-7FE85FFF1E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773681"/>
            <a:ext cx="5674360" cy="3200400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6B97173-A601-1D66-1651-4FE0D76A0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454" t="1728"/>
          <a:stretch/>
        </p:blipFill>
        <p:spPr>
          <a:xfrm>
            <a:off x="-1" y="0"/>
            <a:ext cx="8264995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4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E5D17C7-3503-7305-8191-20863B738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824" b="26760"/>
          <a:stretch/>
        </p:blipFill>
        <p:spPr>
          <a:xfrm>
            <a:off x="9229725" y="1835240"/>
            <a:ext cx="2962275" cy="502276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76E1AE6-3E01-1CBD-CAEC-11056D00AD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43413" y="1835240"/>
            <a:ext cx="7000875" cy="42798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E28F03-2149-7C50-779B-6A2D8D789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60903" r="75060" b="10347"/>
          <a:stretch/>
        </p:blipFill>
        <p:spPr>
          <a:xfrm rot="16200000">
            <a:off x="149650" y="-149653"/>
            <a:ext cx="1672375" cy="197167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CA4CAE4E-4252-8471-C50B-1DD5AFBFEC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2" cy="1603462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493CE42-5465-91AC-A1F4-A4821AE37A9C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299013" cy="391491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12">
            <a:extLst>
              <a:ext uri="{FF2B5EF4-FFF2-40B4-BE49-F238E27FC236}">
                <a16:creationId xmlns:a16="http://schemas.microsoft.com/office/drawing/2014/main" id="{156A00B1-F3E3-B7FF-58F4-61DE3EF07C07}"/>
              </a:ext>
            </a:extLst>
          </p:cNvPr>
          <p:cNvSpPr>
            <a:spLocks noGrp="1"/>
          </p:cNvSpPr>
          <p:nvPr>
            <p:ph type="tbl" sz="quarter" idx="11" hasCustomPrompt="1"/>
          </p:nvPr>
        </p:nvSpPr>
        <p:spPr>
          <a:xfrm>
            <a:off x="4602163" y="2017713"/>
            <a:ext cx="6675437" cy="3932237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214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3A42171-0D82-07BF-4667-498861CC2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34408" r="46636" b="1"/>
          <a:stretch/>
        </p:blipFill>
        <p:spPr>
          <a:xfrm flipH="1" flipV="1">
            <a:off x="10506072" y="3984078"/>
            <a:ext cx="1685928" cy="28739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3C71A0D-EE6D-54C4-71DE-04BE28558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718" t="47145" r="39389" b="8754"/>
          <a:stretch/>
        </p:blipFill>
        <p:spPr>
          <a:xfrm rot="5400000" flipV="1">
            <a:off x="9781526" y="-311511"/>
            <a:ext cx="2098964" cy="2721985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F82FA92-501B-5A05-E15F-2FB9BCEBE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1990" y="434225"/>
            <a:ext cx="9524998" cy="149962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463EEE0-BE31-122C-586C-8BA8D90371E6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6257366" cy="391491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 b="0"/>
            </a:lvl1pPr>
            <a:lvl2pPr marL="228600">
              <a:spcBef>
                <a:spcPts val="0"/>
              </a:spcBef>
              <a:spcAft>
                <a:spcPts val="1200"/>
              </a:spcAft>
              <a:defRPr sz="2000" b="0"/>
            </a:lvl2pPr>
            <a:lvl3pPr marL="685800">
              <a:spcBef>
                <a:spcPts val="0"/>
              </a:spcBef>
              <a:spcAft>
                <a:spcPts val="1200"/>
              </a:spcAft>
              <a:defRPr sz="1800" b="0"/>
            </a:lvl3pPr>
            <a:lvl4pPr marL="914400">
              <a:spcBef>
                <a:spcPts val="0"/>
              </a:spcBef>
              <a:spcAft>
                <a:spcPts val="1200"/>
              </a:spcAft>
              <a:defRPr sz="1600" b="0"/>
            </a:lvl4pPr>
            <a:lvl5pPr marL="1143000">
              <a:spcBef>
                <a:spcPts val="0"/>
              </a:spcBef>
              <a:spcAft>
                <a:spcPts val="1200"/>
              </a:spcAft>
              <a:defRPr sz="16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52C157D5-2C68-BA6A-033B-A4CC016CA68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967475" y="2018119"/>
            <a:ext cx="2449514" cy="3931919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 marL="411480">
              <a:spcBef>
                <a:spcPts val="0"/>
              </a:spcBef>
              <a:spcAft>
                <a:spcPts val="1200"/>
              </a:spcAft>
              <a:defRPr sz="1800" b="1"/>
            </a:lvl2pPr>
            <a:lvl3pPr marL="502920">
              <a:spcBef>
                <a:spcPts val="0"/>
              </a:spcBef>
              <a:spcAft>
                <a:spcPts val="1200"/>
              </a:spcAft>
              <a:defRPr sz="1600" b="1"/>
            </a:lvl3pPr>
            <a:lvl4pPr marL="594360">
              <a:spcBef>
                <a:spcPts val="0"/>
              </a:spcBef>
              <a:spcAft>
                <a:spcPts val="1200"/>
              </a:spcAft>
              <a:defRPr sz="1400" b="1"/>
            </a:lvl4pPr>
            <a:lvl5pPr marL="685800"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8423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5CC9A46-E0E7-B31D-3E27-6F4303A45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7669DC-4C7F-9B50-FCC0-F2AF5B2A95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3545" y="584477"/>
            <a:ext cx="10354052" cy="120976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BEF581C2-7562-2E21-E6DD-20AEFC43AAB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23545" y="2009775"/>
            <a:ext cx="10354052" cy="393192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84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3A3E8B6-2BD8-19E0-7F51-7A25EF836F8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1515" y="374090"/>
            <a:ext cx="5057104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1F96043-F6A4-F581-7DB8-96138F0E4011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1514" y="4172989"/>
            <a:ext cx="5057103" cy="2519363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000" baseline="0">
                <a:solidFill>
                  <a:schemeClr val="bg1"/>
                </a:solidFill>
              </a:defRPr>
            </a:lvl1pPr>
            <a:lvl2pPr marL="7429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800" baseline="0">
                <a:solidFill>
                  <a:schemeClr val="bg1"/>
                </a:solidFill>
              </a:defRPr>
            </a:lvl2pPr>
            <a:lvl3pPr marL="12001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baseline="0">
                <a:solidFill>
                  <a:schemeClr val="bg1"/>
                </a:solidFill>
              </a:defRPr>
            </a:lvl3pPr>
            <a:lvl4pPr marL="1657350" indent="-2857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400" baseline="0">
                <a:solidFill>
                  <a:schemeClr val="bg1"/>
                </a:solidFill>
              </a:defRPr>
            </a:lvl4pPr>
            <a:lvl5pPr marL="200025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2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805DE67-EFB0-F6F3-6C08-2FE90284C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34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0DFB311A-EAAD-7656-C753-E8C7399485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4533" t="18691" r="1" b="-131"/>
          <a:stretch/>
        </p:blipFill>
        <p:spPr>
          <a:xfrm rot="5400000">
            <a:off x="7851419" y="-1244552"/>
            <a:ext cx="3096029" cy="5585137"/>
          </a:xfrm>
          <a:custGeom>
            <a:avLst/>
            <a:gdLst>
              <a:gd name="connsiteX0" fmla="*/ 0 w 1756624"/>
              <a:gd name="connsiteY0" fmla="*/ 0 h 6858000"/>
              <a:gd name="connsiteX1" fmla="*/ 1756624 w 1756624"/>
              <a:gd name="connsiteY1" fmla="*/ 0 h 6858000"/>
              <a:gd name="connsiteX2" fmla="*/ 1756624 w 1756624"/>
              <a:gd name="connsiteY2" fmla="*/ 6858000 h 6858000"/>
              <a:gd name="connsiteX3" fmla="*/ 0 w 175662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6624" h="6858000">
                <a:moveTo>
                  <a:pt x="0" y="0"/>
                </a:moveTo>
                <a:lnTo>
                  <a:pt x="1756624" y="0"/>
                </a:lnTo>
                <a:lnTo>
                  <a:pt x="1756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612F0DE-D367-10BB-1F71-60AA6527C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151" r="18577"/>
          <a:stretch/>
        </p:blipFill>
        <p:spPr>
          <a:xfrm>
            <a:off x="7010400" y="0"/>
            <a:ext cx="51816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4F5799-FC34-2F2D-D11E-9B472CAF06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315533"/>
            <a:ext cx="5181600" cy="237686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75025C-084B-CD7A-F546-0E13BA13CFE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400" y="2844800"/>
            <a:ext cx="5181600" cy="31289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buNone/>
              <a:defRPr sz="2000"/>
            </a:lvl1pPr>
            <a:lvl2pPr>
              <a:lnSpc>
                <a:spcPct val="120000"/>
              </a:lnSpc>
              <a:defRPr sz="1800"/>
            </a:lvl2pPr>
            <a:lvl3pPr>
              <a:lnSpc>
                <a:spcPct val="120000"/>
              </a:lnSpc>
              <a:defRPr sz="1600"/>
            </a:lvl3pPr>
            <a:lvl4pPr>
              <a:lnSpc>
                <a:spcPct val="120000"/>
              </a:lnSpc>
              <a:defRPr sz="1400"/>
            </a:lvl4pPr>
            <a:lvl5pPr>
              <a:lnSpc>
                <a:spcPct val="120000"/>
              </a:lnSpc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750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5DE041D-A3BF-94FF-029C-719D4DAD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300" t="13815"/>
          <a:stretch/>
        </p:blipFill>
        <p:spPr>
          <a:xfrm>
            <a:off x="0" y="-1"/>
            <a:ext cx="4239206" cy="377619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EE605D-0584-F71C-A97D-B672F13E39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2580640"/>
            <a:ext cx="5181600" cy="3368819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59AF635C-89E6-F6EF-FA6A-417A9A84BF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85840" y="-10159"/>
            <a:ext cx="6116320" cy="6868160"/>
          </a:xfrm>
          <a:custGeom>
            <a:avLst/>
            <a:gdLst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0 w 6116320"/>
              <a:gd name="connsiteY3" fmla="*/ 6880225 h 6880225"/>
              <a:gd name="connsiteX4" fmla="*/ 0 w 6116320"/>
              <a:gd name="connsiteY4" fmla="*/ 0 h 6880225"/>
              <a:gd name="connsiteX0" fmla="*/ 0 w 6116320"/>
              <a:gd name="connsiteY0" fmla="*/ 0 h 6880225"/>
              <a:gd name="connsiteX1" fmla="*/ 6116320 w 6116320"/>
              <a:gd name="connsiteY1" fmla="*/ 0 h 6880225"/>
              <a:gd name="connsiteX2" fmla="*/ 6116320 w 6116320"/>
              <a:gd name="connsiteY2" fmla="*/ 6880225 h 6880225"/>
              <a:gd name="connsiteX3" fmla="*/ 2052320 w 6116320"/>
              <a:gd name="connsiteY3" fmla="*/ 6880225 h 6880225"/>
              <a:gd name="connsiteX4" fmla="*/ 0 w 6116320"/>
              <a:gd name="connsiteY4" fmla="*/ 0 h 688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6320" h="6880225">
                <a:moveTo>
                  <a:pt x="0" y="0"/>
                </a:moveTo>
                <a:lnTo>
                  <a:pt x="6116320" y="0"/>
                </a:lnTo>
                <a:lnTo>
                  <a:pt x="6116320" y="6880225"/>
                </a:lnTo>
                <a:lnTo>
                  <a:pt x="2052320" y="6880225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73678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2B74EE53-DB22-C27E-074F-A7129585F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58" t="-5374" b="78533"/>
          <a:stretch/>
        </p:blipFill>
        <p:spPr>
          <a:xfrm rot="10800000">
            <a:off x="6324600" y="0"/>
            <a:ext cx="5867400" cy="164732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8AEF0C-FA4B-8C23-0132-5529EC244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0" y="1310639"/>
            <a:ext cx="4805997" cy="268962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3DD4867-9B0B-647C-1F78-5E50BF30F0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016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05384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405384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FF4D65D-965A-5E86-4D91-C72D1D03A8B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126163" y="4172990"/>
            <a:ext cx="4805997" cy="2389736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365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4C9F686-E069-3B60-9625-01EE6A41D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239"/>
          <a:stretch/>
        </p:blipFill>
        <p:spPr>
          <a:xfrm flipH="1">
            <a:off x="9135414" y="0"/>
            <a:ext cx="3056586" cy="6858000"/>
          </a:xfrm>
          <a:custGeom>
            <a:avLst/>
            <a:gdLst>
              <a:gd name="connsiteX0" fmla="*/ 4284372 w 4284372"/>
              <a:gd name="connsiteY0" fmla="*/ 0 h 6858000"/>
              <a:gd name="connsiteX1" fmla="*/ 0 w 4284372"/>
              <a:gd name="connsiteY1" fmla="*/ 0 h 6858000"/>
              <a:gd name="connsiteX2" fmla="*/ 0 w 4284372"/>
              <a:gd name="connsiteY2" fmla="*/ 6858000 h 6858000"/>
              <a:gd name="connsiteX3" fmla="*/ 4284372 w 42843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84372" h="6858000">
                <a:moveTo>
                  <a:pt x="4284372" y="0"/>
                </a:moveTo>
                <a:lnTo>
                  <a:pt x="0" y="0"/>
                </a:lnTo>
                <a:lnTo>
                  <a:pt x="0" y="6858000"/>
                </a:lnTo>
                <a:lnTo>
                  <a:pt x="4284372" y="6858000"/>
                </a:lnTo>
                <a:close/>
              </a:path>
            </a:pathLst>
          </a:cu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D7227F9-50F9-820B-69B7-924C02120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2330"/>
          <a:stretch/>
        </p:blipFill>
        <p:spPr>
          <a:xfrm>
            <a:off x="7810500" y="3025140"/>
            <a:ext cx="4381500" cy="38328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8D1E69-316E-A8E1-7ADA-040A0E4907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7273637" cy="164655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1069CA0-E0AB-99C6-10DB-13AAC019DD7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11363"/>
            <a:ext cx="7273638" cy="415575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213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left Imag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4589277D-BC14-E7E0-5822-5575F563E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8039100" y="228600"/>
            <a:ext cx="4381500" cy="3924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B1BDE-C8F3-ACC0-740B-CBD812877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75285"/>
            <a:ext cx="4896678" cy="3624984"/>
          </a:xfrm>
        </p:spPr>
        <p:txBody>
          <a:bodyPr anchor="b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128597A3-47D0-F393-55D9-07FFD951F39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586 w 6096586"/>
              <a:gd name="connsiteY0" fmla="*/ 0 h 6858000"/>
              <a:gd name="connsiteX1" fmla="*/ 4054426 w 6096586"/>
              <a:gd name="connsiteY1" fmla="*/ 0 h 6858000"/>
              <a:gd name="connsiteX2" fmla="*/ 6096586 w 6096586"/>
              <a:gd name="connsiteY2" fmla="*/ 6858000 h 6858000"/>
              <a:gd name="connsiteX3" fmla="*/ 586 w 6096586"/>
              <a:gd name="connsiteY3" fmla="*/ 6858000 h 6858000"/>
              <a:gd name="connsiteX4" fmla="*/ 586 w 6096586"/>
              <a:gd name="connsiteY4" fmla="*/ 3669792 h 6858000"/>
              <a:gd name="connsiteX5" fmla="*/ 586 w 6096586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4053840 w 6096000"/>
              <a:gd name="connsiteY1" fmla="*/ 0 h 6858000"/>
              <a:gd name="connsiteX2" fmla="*/ 6096000 w 6096000"/>
              <a:gd name="connsiteY2" fmla="*/ 6858000 h 6858000"/>
              <a:gd name="connsiteX3" fmla="*/ 950976 w 6096000"/>
              <a:gd name="connsiteY3" fmla="*/ 6858000 h 6858000"/>
              <a:gd name="connsiteX4" fmla="*/ 0 w 6096000"/>
              <a:gd name="connsiteY4" fmla="*/ 3669792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4053840" y="0"/>
                </a:lnTo>
                <a:lnTo>
                  <a:pt x="6096000" y="6858000"/>
                </a:lnTo>
                <a:lnTo>
                  <a:pt x="950976" y="6858000"/>
                </a:lnTo>
                <a:lnTo>
                  <a:pt x="0" y="3669792"/>
                </a:lnTo>
                <a:lnTo>
                  <a:pt x="0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4BF260CE-C6E3-AE7A-DB8E-A72A1CF5B54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096000" y="4172990"/>
            <a:ext cx="4896677" cy="230972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89111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6E20435-B9A5-359D-133D-5D3EED409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55" t="41988" r="53993" b="33420"/>
          <a:stretch/>
        </p:blipFill>
        <p:spPr>
          <a:xfrm rot="10800000">
            <a:off x="9198864" y="-5"/>
            <a:ext cx="2993136" cy="15179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7B99CAE4-AA9B-52BA-7DE8-8245CE705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45" t="24819" r="46503"/>
          <a:stretch/>
        </p:blipFill>
        <p:spPr>
          <a:xfrm rot="16200000">
            <a:off x="961221" y="4525179"/>
            <a:ext cx="1371600" cy="3294042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28DFE681-710B-6FE5-B8E0-3BC9DB9F12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365125"/>
            <a:ext cx="10363201" cy="162960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FE383D3-6A16-1891-FF52-470B26B9404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74B5EB04-CA6E-7417-56DF-A55B21E94B7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84891" y="2022250"/>
            <a:ext cx="499270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9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783FA55-EF1D-66CF-8FD5-29086D71E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81" t="40714" r="61027" b="44471"/>
          <a:stretch/>
        </p:blipFill>
        <p:spPr>
          <a:xfrm rot="10800000" flipV="1">
            <a:off x="-26830" y="5950040"/>
            <a:ext cx="2513521" cy="914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42CEFED-8DE0-0155-A5B6-A44051A6D0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8883" t="18052" r="46636"/>
          <a:stretch/>
        </p:blipFill>
        <p:spPr>
          <a:xfrm rot="16200000" flipH="1" flipV="1">
            <a:off x="9553763" y="-952310"/>
            <a:ext cx="1685928" cy="3590547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57FC493E-284F-ADBA-D92D-883CAB13A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8" y="365125"/>
            <a:ext cx="10439401" cy="16170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B8B2035-4AA9-D25E-9F15-3ED36F734D1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331012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1"/>
            </a:lvl1pPr>
            <a:lvl2pPr>
              <a:spcBef>
                <a:spcPts val="0"/>
              </a:spcBef>
              <a:spcAft>
                <a:spcPts val="1200"/>
              </a:spcAft>
              <a:defRPr sz="1800" b="1"/>
            </a:lvl2pPr>
            <a:lvl3pPr>
              <a:spcBef>
                <a:spcPts val="0"/>
              </a:spcBef>
              <a:spcAft>
                <a:spcPts val="1200"/>
              </a:spcAft>
              <a:defRPr sz="1600" b="1"/>
            </a:lvl3pPr>
            <a:lvl4pPr>
              <a:spcBef>
                <a:spcPts val="0"/>
              </a:spcBef>
              <a:spcAft>
                <a:spcPts val="1200"/>
              </a:spcAft>
              <a:defRPr sz="1400" b="1"/>
            </a:lvl4pPr>
            <a:lvl5pPr>
              <a:spcBef>
                <a:spcPts val="0"/>
              </a:spcBef>
              <a:spcAft>
                <a:spcPts val="1200"/>
              </a:spcAft>
              <a:defRPr sz="1400" b="1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6A694422-6B3E-3D80-AC41-FD1CED52ACA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02310" y="2018120"/>
            <a:ext cx="6751489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spcBef>
                <a:spcPts val="0"/>
              </a:spcBef>
              <a:spcAft>
                <a:spcPts val="1200"/>
              </a:spcAft>
              <a:defRPr sz="1800"/>
            </a:lvl2pPr>
            <a:lvl3pPr>
              <a:spcBef>
                <a:spcPts val="0"/>
              </a:spcBef>
              <a:spcAft>
                <a:spcPts val="1200"/>
              </a:spcAft>
              <a:defRPr sz="1600"/>
            </a:lvl3pPr>
            <a:lvl4pPr>
              <a:spcBef>
                <a:spcPts val="0"/>
              </a:spcBef>
              <a:spcAft>
                <a:spcPts val="1200"/>
              </a:spcAft>
              <a:defRPr sz="1400"/>
            </a:lvl4pPr>
            <a:lvl5pPr>
              <a:spcBef>
                <a:spcPts val="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13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right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8DBD2A1-633E-7A22-751B-5CEFCA93F2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7703" t="485" b="67543"/>
          <a:stretch/>
        </p:blipFill>
        <p:spPr>
          <a:xfrm rot="5400000">
            <a:off x="-115162" y="115164"/>
            <a:ext cx="1895058" cy="1664735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E7BF4D0-D641-9859-157D-B9094EF3D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385" y="446313"/>
            <a:ext cx="5179615" cy="144874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115AE488-757F-4C5A-7733-85C1D1EA98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14399" y="2022250"/>
            <a:ext cx="5181600" cy="374718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sz="2000" b="0"/>
            </a:lvl1pPr>
            <a:lvl2pPr>
              <a:spcBef>
                <a:spcPts val="0"/>
              </a:spcBef>
              <a:spcAft>
                <a:spcPts val="1200"/>
              </a:spcAft>
              <a:defRPr sz="1800" b="0"/>
            </a:lvl2pPr>
            <a:lvl3pPr>
              <a:spcBef>
                <a:spcPts val="0"/>
              </a:spcBef>
              <a:spcAft>
                <a:spcPts val="1200"/>
              </a:spcAft>
              <a:defRPr sz="1600" b="0"/>
            </a:lvl3pPr>
            <a:lvl4pPr>
              <a:spcBef>
                <a:spcPts val="0"/>
              </a:spcBef>
              <a:spcAft>
                <a:spcPts val="1200"/>
              </a:spcAft>
              <a:defRPr sz="1400" b="0"/>
            </a:lvl4pPr>
            <a:lvl5pPr>
              <a:spcBef>
                <a:spcPts val="0"/>
              </a:spcBef>
              <a:spcAft>
                <a:spcPts val="1200"/>
              </a:spcAft>
              <a:defRPr sz="1400" b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9B66675-D8A5-0062-EB51-C8069A2C3C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39DD264F-42B5-DBB0-9839-DB4C6827ED7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76950" y="0"/>
            <a:ext cx="6115050" cy="6868886"/>
          </a:xfrm>
          <a:custGeom>
            <a:avLst/>
            <a:gdLst>
              <a:gd name="connsiteX0" fmla="*/ 0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0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6858000 h 6858000"/>
              <a:gd name="connsiteX3" fmla="*/ 0 w 6115050"/>
              <a:gd name="connsiteY3" fmla="*/ 6858000 h 6858000"/>
              <a:gd name="connsiteX4" fmla="*/ 2024742 w 6115050"/>
              <a:gd name="connsiteY4" fmla="*/ 0 h 6858000"/>
              <a:gd name="connsiteX0" fmla="*/ 2024742 w 6115050"/>
              <a:gd name="connsiteY0" fmla="*/ 0 h 6858000"/>
              <a:gd name="connsiteX1" fmla="*/ 6115050 w 6115050"/>
              <a:gd name="connsiteY1" fmla="*/ 0 h 6858000"/>
              <a:gd name="connsiteX2" fmla="*/ 6115050 w 6115050"/>
              <a:gd name="connsiteY2" fmla="*/ 3603171 h 6858000"/>
              <a:gd name="connsiteX3" fmla="*/ 6115050 w 6115050"/>
              <a:gd name="connsiteY3" fmla="*/ 6858000 h 6858000"/>
              <a:gd name="connsiteX4" fmla="*/ 0 w 6115050"/>
              <a:gd name="connsiteY4" fmla="*/ 6858000 h 6858000"/>
              <a:gd name="connsiteX5" fmla="*/ 2024742 w 6115050"/>
              <a:gd name="connsiteY5" fmla="*/ 0 h 6858000"/>
              <a:gd name="connsiteX0" fmla="*/ 2024742 w 6115050"/>
              <a:gd name="connsiteY0" fmla="*/ 0 h 6868886"/>
              <a:gd name="connsiteX1" fmla="*/ 6115050 w 6115050"/>
              <a:gd name="connsiteY1" fmla="*/ 0 h 6868886"/>
              <a:gd name="connsiteX2" fmla="*/ 6115050 w 6115050"/>
              <a:gd name="connsiteY2" fmla="*/ 3603171 h 6868886"/>
              <a:gd name="connsiteX3" fmla="*/ 5157107 w 6115050"/>
              <a:gd name="connsiteY3" fmla="*/ 6868886 h 6868886"/>
              <a:gd name="connsiteX4" fmla="*/ 0 w 6115050"/>
              <a:gd name="connsiteY4" fmla="*/ 6858000 h 6868886"/>
              <a:gd name="connsiteX5" fmla="*/ 2024742 w 6115050"/>
              <a:gd name="connsiteY5" fmla="*/ 0 h 68688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15050" h="6868886">
                <a:moveTo>
                  <a:pt x="2024742" y="0"/>
                </a:moveTo>
                <a:lnTo>
                  <a:pt x="6115050" y="0"/>
                </a:lnTo>
                <a:lnTo>
                  <a:pt x="6115050" y="3603171"/>
                </a:lnTo>
                <a:lnTo>
                  <a:pt x="5157107" y="6868886"/>
                </a:lnTo>
                <a:lnTo>
                  <a:pt x="0" y="6858000"/>
                </a:lnTo>
                <a:lnTo>
                  <a:pt x="2024742" y="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46700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Pitch Deck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06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0D96-BFFB-05BD-30ED-0352500C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73681"/>
            <a:ext cx="5674360" cy="3200400"/>
          </a:xfrm>
        </p:spPr>
        <p:txBody>
          <a:bodyPr/>
          <a:lstStyle/>
          <a:p>
            <a:r>
              <a:rPr lang="en-US" dirty="0" err="1">
                <a:ea typeface="+mj-lt"/>
                <a:cs typeface="+mj-lt"/>
              </a:rPr>
              <a:t>CloudCord</a:t>
            </a:r>
            <a:r>
              <a:rPr lang="en-US" dirty="0">
                <a:ea typeface="+mj-lt"/>
                <a:cs typeface="+mj-lt"/>
              </a:rPr>
              <a:t> – A Cloud-Native, Scalable Discord Alternative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90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74D05E-8A36-8D9F-519E-DB514A69D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15533"/>
            <a:ext cx="5181600" cy="2376868"/>
          </a:xfrm>
        </p:spPr>
        <p:txBody>
          <a:bodyPr/>
          <a:lstStyle/>
          <a:p>
            <a:r>
              <a:rPr lang="en-US"/>
              <a:t>About us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C1E08-E337-110E-DB8E-41BA4A3341A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844800"/>
            <a:ext cx="5181600" cy="3128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+mn-lt"/>
                <a:cs typeface="+mn-lt"/>
              </a:rPr>
              <a:t>CloudCord</a:t>
            </a:r>
            <a:r>
              <a:rPr lang="en-US" dirty="0">
                <a:ea typeface="+mn-lt"/>
                <a:cs typeface="+mn-lt"/>
              </a:rPr>
              <a:t> is a cloud-native, microservices-based real-time communication platform that enables seamless text and voice collaboration with high availability, scalability, and security for enterprise and community use.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255621-1D81-03E6-507B-CB20E0703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05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2D586-3F7C-3202-E4F4-1F65B9A7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10363201" cy="162960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Non-Functional Requirements – Key Considerations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DADF2-8E4D-6C0E-0FA2-C5228AF29C1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93675"/>
            <a:ext cx="10364809" cy="377575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1">
                <a:ea typeface="+mn-lt"/>
                <a:cs typeface="+mn-lt"/>
              </a:rPr>
              <a:t>Fault Tolerance: The system should follow best practices for microservices architecture to ensure that the failure of one service has minimal impact on the rest of the platform</a:t>
            </a:r>
            <a:endParaRPr lang="en-US" dirty="0"/>
          </a:p>
          <a:p>
            <a:r>
              <a:rPr lang="en-US" noProof="1">
                <a:ea typeface="+mn-lt"/>
                <a:cs typeface="+mn-lt"/>
              </a:rPr>
              <a:t>Security: User data should be securely stored and transmitted to prevent unauthorized access.</a:t>
            </a:r>
            <a:endParaRPr lang="en-US" dirty="0">
              <a:ea typeface="+mn-lt"/>
              <a:cs typeface="+mn-lt"/>
            </a:endParaRPr>
          </a:p>
          <a:p>
            <a:r>
              <a:rPr lang="en-US" noProof="1">
                <a:ea typeface="+mn-lt"/>
                <a:cs typeface="+mn-lt"/>
              </a:rPr>
              <a:t>Scalability: If a service’s resource usage exceeds 50% for at least 1 minute, the system should automatically scale resources to maintain performance during peak usage.</a:t>
            </a:r>
            <a:endParaRPr lang="en-US" dirty="0"/>
          </a:p>
          <a:p>
            <a:r>
              <a:rPr lang="en-US" noProof="1">
                <a:ea typeface="+mn-lt"/>
                <a:cs typeface="+mn-lt"/>
              </a:rPr>
              <a:t>Performance: The system should respond to user requests within 2 seconds under normal load conditions.</a:t>
            </a:r>
            <a:endParaRPr lang="en-US" dirty="0"/>
          </a:p>
          <a:p>
            <a:r>
              <a:rPr lang="en-US" noProof="1">
                <a:ea typeface="+mn-lt"/>
                <a:cs typeface="+mn-lt"/>
              </a:rPr>
              <a:t>Testing: The system should run automated tests for every code change in the CI/CD pipeline to ensure functionality and stability before deployment.</a:t>
            </a:r>
            <a:endParaRPr lang="en-US" dirty="0"/>
          </a:p>
          <a:p>
            <a:endParaRPr lang="en-US" noProof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FC83-A1E8-FCEA-2C47-38C5ADAEA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40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2D51688-997B-09E9-AB6E-79296C36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65125"/>
            <a:ext cx="6006812" cy="808355"/>
          </a:xfrm>
        </p:spPr>
        <p:txBody>
          <a:bodyPr/>
          <a:lstStyle/>
          <a:p>
            <a:r>
              <a:rPr lang="en-US" dirty="0"/>
              <a:t>Desing diagram</a:t>
            </a:r>
          </a:p>
        </p:txBody>
      </p:sp>
      <p:pic>
        <p:nvPicPr>
          <p:cNvPr id="6" name="Picture 5" descr="A diagram of a program&#10;&#10;AI-generated content may be incorrect.">
            <a:extLst>
              <a:ext uri="{FF2B5EF4-FFF2-40B4-BE49-F238E27FC236}">
                <a16:creationId xmlns:a16="http://schemas.microsoft.com/office/drawing/2014/main" id="{B9D40D84-4D85-8074-D136-B774A9E97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2" y="1449388"/>
            <a:ext cx="7554087" cy="4717732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160AF-2B51-1E5E-A8AF-1EA573B54A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53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859DE-2A63-0A5E-2140-BBAD8A235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1" name="Picture 10" descr="A diagram of a diagram">
            <a:extLst>
              <a:ext uri="{FF2B5EF4-FFF2-40B4-BE49-F238E27FC236}">
                <a16:creationId xmlns:a16="http://schemas.microsoft.com/office/drawing/2014/main" id="{FB064BDB-CAAB-7696-61E9-C3416E210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597209"/>
            <a:ext cx="11068050" cy="566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DB0AE-5ADD-1975-6BDD-386089250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365125"/>
            <a:ext cx="10439401" cy="1617017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Initial Architecture &amp; 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4C67C-D286-74AE-086C-3E45FF9D954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399" y="1987081"/>
            <a:ext cx="8573791" cy="441539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dirty="0">
                <a:ea typeface="+mn-lt"/>
                <a:cs typeface="+mn-lt"/>
              </a:rPr>
              <a:t>Backend (Golang) - High-performance microservices</a:t>
            </a:r>
          </a:p>
          <a:p>
            <a:r>
              <a:rPr lang="en-US" b="0" dirty="0">
                <a:ea typeface="+mn-lt"/>
                <a:cs typeface="+mn-lt"/>
              </a:rPr>
              <a:t>Frontend (React) - Modern, responsive UI</a:t>
            </a:r>
            <a:endParaRPr lang="en-US" b="0" dirty="0"/>
          </a:p>
          <a:p>
            <a:r>
              <a:rPr lang="en-US" b="0" dirty="0" err="1">
                <a:ea typeface="+mn-lt"/>
                <a:cs typeface="+mn-lt"/>
              </a:rPr>
              <a:t>WebSockets</a:t>
            </a:r>
            <a:r>
              <a:rPr lang="en-US" b="0" dirty="0">
                <a:ea typeface="+mn-lt"/>
                <a:cs typeface="+mn-lt"/>
              </a:rPr>
              <a:t> &amp; WebRTC - Real-time messaging &amp; voice/video</a:t>
            </a:r>
            <a:endParaRPr lang="en-US" b="0" dirty="0"/>
          </a:p>
          <a:p>
            <a:r>
              <a:rPr lang="en-US" b="0" dirty="0">
                <a:ea typeface="+mn-lt"/>
                <a:cs typeface="+mn-lt"/>
              </a:rPr>
              <a:t>Database (PostgreSQL &amp; MongoDB) - Relational storage + unstructured storage</a:t>
            </a:r>
          </a:p>
          <a:p>
            <a:r>
              <a:rPr lang="en-US" b="0" dirty="0">
                <a:ea typeface="+mn-lt"/>
                <a:cs typeface="+mn-lt"/>
              </a:rPr>
              <a:t>Cloud Deployment (Kubernetes + Docker) - Scalable infrastructure</a:t>
            </a:r>
          </a:p>
          <a:p>
            <a:r>
              <a:rPr lang="en-US" b="0" dirty="0">
                <a:ea typeface="+mn-lt"/>
                <a:cs typeface="+mn-lt"/>
              </a:rPr>
              <a:t>CI/CD - Automated testing and deployment</a:t>
            </a:r>
          </a:p>
          <a:p>
            <a:r>
              <a:rPr lang="en-US" b="0" dirty="0">
                <a:ea typeface="+mn-lt"/>
                <a:cs typeface="+mn-lt"/>
              </a:rPr>
              <a:t>Monitoring (Prometheus + Grafana) - Live metrics and health tracking</a:t>
            </a: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7E5DB-AFB6-9088-87C9-1F671C0B03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" y="6246254"/>
            <a:ext cx="631065" cy="296214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B52831-0916-294C-0ACB-9774B9805D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151" r="18577"/>
          <a:stretch/>
        </p:blipFill>
        <p:spPr>
          <a:xfrm flipH="1">
            <a:off x="0" y="0"/>
            <a:ext cx="5181600" cy="6858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82E216E-9EE0-9D3F-D692-083F575A3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1515" y="374090"/>
            <a:ext cx="5057104" cy="362498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F398FDD-E639-CF6A-B875-443655F2B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1514" y="4184712"/>
            <a:ext cx="5057103" cy="2519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Stefan-Nikola Stanev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264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_win32_SL_V9" id="{8502042B-488E-4F33-AD20-77B40A1BC1AA}" vid="{A90C26AF-23CA-48C5-BFF9-84DC7B1C91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33F63F-9110-40E7-9727-485934F415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68EFD9E-464D-4A64-8503-21EC026015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B53FD5-8F3E-4406-8404-9F78B5E6376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477</Words>
  <Application>Microsoft Office PowerPoint</Application>
  <PresentationFormat>Widescreen</PresentationFormat>
  <Paragraphs>125</Paragraphs>
  <Slides>7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CloudCord – A Cloud-Native, Scalable Discord Alternative</vt:lpstr>
      <vt:lpstr>About us</vt:lpstr>
      <vt:lpstr>Non-Functional Requirements – Key Considerations</vt:lpstr>
      <vt:lpstr>Desing diagram</vt:lpstr>
      <vt:lpstr>PowerPoint Presentation</vt:lpstr>
      <vt:lpstr>Initial Architecture &amp; Technology Stack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150</cp:revision>
  <dcterms:created xsi:type="dcterms:W3CDTF">2025-02-20T10:14:11Z</dcterms:created>
  <dcterms:modified xsi:type="dcterms:W3CDTF">2025-03-27T10:48:39Z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