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  <p:sldMasterId id="2147483766" r:id="rId5"/>
    <p:sldMasterId id="2147483770" r:id="rId6"/>
  </p:sldMasterIdLst>
  <p:notesMasterIdLst>
    <p:notesMasterId r:id="rId33"/>
  </p:notesMasterIdLst>
  <p:handoutMasterIdLst>
    <p:handoutMasterId r:id="rId34"/>
  </p:handoutMasterIdLst>
  <p:sldIdLst>
    <p:sldId id="256" r:id="rId7"/>
    <p:sldId id="327" r:id="rId8"/>
    <p:sldId id="328" r:id="rId9"/>
    <p:sldId id="258" r:id="rId10"/>
    <p:sldId id="289" r:id="rId11"/>
    <p:sldId id="292" r:id="rId12"/>
    <p:sldId id="322" r:id="rId13"/>
    <p:sldId id="293" r:id="rId14"/>
    <p:sldId id="291" r:id="rId15"/>
    <p:sldId id="303" r:id="rId16"/>
    <p:sldId id="302" r:id="rId17"/>
    <p:sldId id="300" r:id="rId18"/>
    <p:sldId id="297" r:id="rId19"/>
    <p:sldId id="282" r:id="rId20"/>
    <p:sldId id="323" r:id="rId21"/>
    <p:sldId id="324" r:id="rId22"/>
    <p:sldId id="304" r:id="rId23"/>
    <p:sldId id="305" r:id="rId24"/>
    <p:sldId id="306" r:id="rId25"/>
    <p:sldId id="308" r:id="rId26"/>
    <p:sldId id="317" r:id="rId27"/>
    <p:sldId id="318" r:id="rId28"/>
    <p:sldId id="315" r:id="rId29"/>
    <p:sldId id="325" r:id="rId30"/>
    <p:sldId id="326" r:id="rId31"/>
    <p:sldId id="275" r:id="rId32"/>
  </p:sldIdLst>
  <p:sldSz cx="12192000" cy="6858000"/>
  <p:notesSz cx="6858000" cy="9144000"/>
  <p:custDataLst>
    <p:tags r:id="rId3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B2EC6BA-F4D5-4493-B78A-D0CD796C5889}">
          <p14:sldIdLst>
            <p14:sldId id="256"/>
            <p14:sldId id="327"/>
            <p14:sldId id="328"/>
            <p14:sldId id="258"/>
          </p14:sldIdLst>
        </p14:section>
        <p14:section name="What branches really are" id="{4BD51090-D7C3-40A9-B1E9-C70A7821E3C5}">
          <p14:sldIdLst>
            <p14:sldId id="289"/>
            <p14:sldId id="292"/>
            <p14:sldId id="322"/>
          </p14:sldIdLst>
        </p14:section>
        <p14:section name="The mechanics of the Current branch" id="{B9E82010-4C3E-4833-88B7-9694A439E775}">
          <p14:sldIdLst>
            <p14:sldId id="293"/>
            <p14:sldId id="291"/>
            <p14:sldId id="303"/>
            <p14:sldId id="302"/>
            <p14:sldId id="300"/>
          </p14:sldIdLst>
        </p14:section>
        <p14:section name="Let's merge!" id="{FA079A39-9BB0-443F-A204-F7A217AAB5E7}">
          <p14:sldIdLst>
            <p14:sldId id="297"/>
          </p14:sldIdLst>
        </p14:section>
        <p14:section name="Time travel for developers" id="{D71356B9-F9AA-4778-99F3-E20C48CEDBA6}">
          <p14:sldIdLst>
            <p14:sldId id="282"/>
            <p14:sldId id="323"/>
            <p14:sldId id="324"/>
            <p14:sldId id="304"/>
            <p14:sldId id="305"/>
            <p14:sldId id="306"/>
          </p14:sldIdLst>
        </p14:section>
        <p14:section name="Merging Without Merging" id="{DEF3DF00-F456-41EF-ABB1-C83D3AF5A61E}">
          <p14:sldIdLst>
            <p14:sldId id="308"/>
          </p14:sldIdLst>
        </p14:section>
        <p14:section name="Losing Your HEAD" id="{10F67ED4-E724-43DE-82EE-CA57A79031FF}">
          <p14:sldIdLst>
            <p14:sldId id="317"/>
            <p14:sldId id="318"/>
            <p14:sldId id="315"/>
            <p14:sldId id="325"/>
          </p14:sldIdLst>
        </p14:section>
        <p14:section name="Objects and References" id="{D015840C-CD6B-43CA-B0B6-92E312A41342}">
          <p14:sldIdLst>
            <p14:sldId id="326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  <p15:guide id="3" orient="horz" pos="386" userDrawn="1">
          <p15:clr>
            <a:srgbClr val="A4A3A4"/>
          </p15:clr>
        </p15:guide>
        <p15:guide id="4" orient="horz" pos="989" userDrawn="1">
          <p15:clr>
            <a:srgbClr val="A4A3A4"/>
          </p15:clr>
        </p15:guide>
        <p15:guide id="5" orient="horz" pos="4082" userDrawn="1">
          <p15:clr>
            <a:srgbClr val="A4A3A4"/>
          </p15:clr>
        </p15:guide>
        <p15:guide id="6" orient="horz" pos="4246" userDrawn="1">
          <p15:clr>
            <a:srgbClr val="A4A3A4"/>
          </p15:clr>
        </p15:guide>
        <p15:guide id="7" orient="horz" pos="2326" userDrawn="1">
          <p15:clr>
            <a:srgbClr val="A4A3A4"/>
          </p15:clr>
        </p15:guide>
        <p15:guide id="8" orient="horz" pos="3805" userDrawn="1">
          <p15:clr>
            <a:srgbClr val="A4A3A4"/>
          </p15:clr>
        </p15:guide>
        <p15:guide id="9" orient="horz" pos="3648" userDrawn="1">
          <p15:clr>
            <a:srgbClr val="A4A3A4"/>
          </p15:clr>
        </p15:guide>
        <p15:guide id="10" orient="horz" pos="629" userDrawn="1">
          <p15:clr>
            <a:srgbClr val="A4A3A4"/>
          </p15:clr>
        </p15:guide>
        <p15:guide id="11" orient="horz" pos="4119" userDrawn="1">
          <p15:clr>
            <a:srgbClr val="A4A3A4"/>
          </p15:clr>
        </p15:guide>
        <p15:guide id="12" orient="horz" pos="4177" userDrawn="1">
          <p15:clr>
            <a:srgbClr val="A4A3A4"/>
          </p15:clr>
        </p15:guide>
        <p15:guide id="13" orient="horz" pos="1301" userDrawn="1">
          <p15:clr>
            <a:srgbClr val="A4A3A4"/>
          </p15:clr>
        </p15:guide>
        <p15:guide id="14" orient="horz" pos="2800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7469" userDrawn="1">
          <p15:clr>
            <a:srgbClr val="A4A3A4"/>
          </p15:clr>
        </p15:guide>
        <p15:guide id="17" pos="304" userDrawn="1">
          <p15:clr>
            <a:srgbClr val="A4A3A4"/>
          </p15:clr>
        </p15:guide>
        <p15:guide id="18" pos="7392" userDrawn="1">
          <p15:clr>
            <a:srgbClr val="A4A3A4"/>
          </p15:clr>
        </p15:guide>
        <p15:guide id="19" pos="619" userDrawn="1">
          <p15:clr>
            <a:srgbClr val="A4A3A4"/>
          </p15:clr>
        </p15:guide>
        <p15:guide id="20" pos="207" userDrawn="1">
          <p15:clr>
            <a:srgbClr val="A4A3A4"/>
          </p15:clr>
        </p15:guide>
        <p15:guide id="21" pos="4001" userDrawn="1">
          <p15:clr>
            <a:srgbClr val="A4A3A4"/>
          </p15:clr>
        </p15:guide>
        <p15:guide id="22" pos="7063" userDrawn="1">
          <p15:clr>
            <a:srgbClr val="A4A3A4"/>
          </p15:clr>
        </p15:guide>
        <p15:guide id="23" pos="504" userDrawn="1">
          <p15:clr>
            <a:srgbClr val="A4A3A4"/>
          </p15:clr>
        </p15:guide>
        <p15:guide id="24" pos="36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zade, Clement" initials="SC" lastIdx="1" clrIdx="0">
    <p:extLst/>
  </p:cmAuthor>
  <p:cmAuthor id="2" name="D'ENFERT Antonin" initials="DA" lastIdx="2" clrIdx="1">
    <p:extLst>
      <p:ext uri="{19B8F6BF-5375-455C-9EA6-DF929625EA0E}">
        <p15:presenceInfo xmlns:p15="http://schemas.microsoft.com/office/powerpoint/2012/main" userId="D'ENFERT Antonin" providerId="None"/>
      </p:ext>
    </p:extLst>
  </p:cmAuthor>
  <p:cmAuthor id="3" name="MOURET Thomas" initials="MT" lastIdx="3" clrIdx="2">
    <p:extLst>
      <p:ext uri="{19B8F6BF-5375-455C-9EA6-DF929625EA0E}">
        <p15:presenceInfo xmlns:p15="http://schemas.microsoft.com/office/powerpoint/2012/main" userId="MOURET 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AF"/>
    <a:srgbClr val="0079D6"/>
    <a:srgbClr val="FF6600"/>
    <a:srgbClr val="4B5A61"/>
    <a:srgbClr val="D66571"/>
    <a:srgbClr val="A6A6A6"/>
    <a:srgbClr val="C3C4C4"/>
    <a:srgbClr val="00A1FF"/>
    <a:srgbClr val="637680"/>
    <a:srgbClr val="939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9852" autoAdjust="0"/>
  </p:normalViewPr>
  <p:slideViewPr>
    <p:cSldViewPr snapToGrid="0" showGuides="1">
      <p:cViewPr varScale="1">
        <p:scale>
          <a:sx n="72" d="100"/>
          <a:sy n="72" d="100"/>
        </p:scale>
        <p:origin x="120" y="66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840"/>
        <p:guide pos="7469"/>
        <p:guide pos="304"/>
        <p:guide pos="7392"/>
        <p:guide pos="619"/>
        <p:guide pos="207"/>
        <p:guide pos="4001"/>
        <p:guide pos="7063"/>
        <p:guide pos="504"/>
        <p:guide pos="36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456"/>
    </p:cViewPr>
  </p:sorterViewPr>
  <p:notesViewPr>
    <p:cSldViewPr snapToGrid="0" showGuides="1">
      <p:cViewPr varScale="1">
        <p:scale>
          <a:sx n="85" d="100"/>
          <a:sy n="85" d="100"/>
        </p:scale>
        <p:origin x="208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gs" Target="tags/tag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25/12/2017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25/12/2017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Là où on s’est arrêté au module 1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062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git_module02_lab02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656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Point</a:t>
            </a:r>
            <a:r>
              <a:rPr lang="fr-FR" baseline="0" dirty="0" smtClean="0"/>
              <a:t> important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Références entre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&gt; </a:t>
            </a:r>
            <a:r>
              <a:rPr lang="fr-FR" baseline="0" dirty="0" err="1" smtClean="0"/>
              <a:t>tracker</a:t>
            </a:r>
            <a:r>
              <a:rPr lang="fr-FR" baseline="0" dirty="0" smtClean="0"/>
              <a:t> l’historique (</a:t>
            </a:r>
            <a:r>
              <a:rPr lang="fr-FR" baseline="0" dirty="0" err="1" smtClean="0"/>
              <a:t>refs</a:t>
            </a:r>
            <a:r>
              <a:rPr lang="fr-FR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Référence entre le reste &gt; </a:t>
            </a:r>
            <a:r>
              <a:rPr lang="fr-FR" baseline="0" dirty="0" err="1" smtClean="0"/>
              <a:t>tracker</a:t>
            </a:r>
            <a:r>
              <a:rPr lang="fr-FR" baseline="0" dirty="0" smtClean="0"/>
              <a:t> le contenu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Réutilisation du contenu existant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163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Point</a:t>
            </a:r>
            <a:r>
              <a:rPr lang="fr-FR" baseline="0" dirty="0" smtClean="0"/>
              <a:t> important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Git se moque de l’historique lors d’un </a:t>
            </a:r>
            <a:r>
              <a:rPr lang="fr-FR" baseline="0" dirty="0" err="1" smtClean="0"/>
              <a:t>checkout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Seul le contenu est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18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plupart du temps : parce que si vous avez des fichiers e</a:t>
            </a:r>
            <a:r>
              <a:rPr lang="fr-FR" baseline="0" dirty="0" smtClean="0"/>
              <a:t>n attente de commit lors d’un </a:t>
            </a:r>
            <a:r>
              <a:rPr lang="fr-FR" baseline="0" dirty="0" err="1" smtClean="0"/>
              <a:t>checkout</a:t>
            </a:r>
            <a:r>
              <a:rPr lang="fr-FR" baseline="0" dirty="0" smtClean="0"/>
              <a:t>, git vous préviendra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51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Expliquer qu’on veut créer un commit qui récupère comme parents les</a:t>
            </a:r>
            <a:r>
              <a:rPr lang="fr-FR" baseline="0" dirty="0" smtClean="0"/>
              <a:t> deux dernières versions (85ad et 843f) dans un nouveau commit : inutile  puisque ce commit existe déjà : le dernier commit de master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99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git_module02_lab04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829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Qu’arrive t-il aux deux </a:t>
            </a:r>
            <a:r>
              <a:rPr lang="fr-FR" dirty="0" err="1" smtClean="0"/>
              <a:t>commits</a:t>
            </a:r>
            <a:r>
              <a:rPr lang="fr-FR" baseline="0" dirty="0" smtClean="0"/>
              <a:t> ? A moins de connaitre leurs SHA1, ils sont inaccessibles, et potentiellement </a:t>
            </a:r>
            <a:r>
              <a:rPr lang="fr-FR" baseline="0" dirty="0" err="1" smtClean="0"/>
              <a:t>garbage</a:t>
            </a:r>
            <a:r>
              <a:rPr lang="fr-FR" baseline="0" dirty="0" smtClean="0"/>
              <a:t>-collectés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45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91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va aborder</a:t>
            </a:r>
            <a:r>
              <a:rPr lang="fr-FR" baseline="0" dirty="0" smtClean="0"/>
              <a:t> les notions de branche et d’historique dans ce module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23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git_module02_lab01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4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 pointeur sur un</a:t>
            </a:r>
            <a:r>
              <a:rPr lang="fr-FR" baseline="0" dirty="0" smtClean="0"/>
              <a:t> commit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1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 smtClean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11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83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60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54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39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5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2" y="1104901"/>
            <a:ext cx="5631191" cy="4916387"/>
          </a:xfrm>
        </p:spPr>
        <p:txBody>
          <a:bodyPr anchor="ctr" anchorCtr="0"/>
          <a:lstStyle>
            <a:lvl1pPr marL="401241" indent="-401241">
              <a:spcBef>
                <a:spcPts val="15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900" b="0">
                <a:solidFill>
                  <a:srgbClr val="004563"/>
                </a:solidFill>
                <a:latin typeface="Century Gothic" pitchFamily="34" charset="0"/>
              </a:defRPr>
            </a:lvl2pPr>
            <a:lvl3pPr marL="135731" indent="-135731">
              <a:buClr>
                <a:srgbClr val="004563"/>
              </a:buClr>
              <a:defRPr sz="900" b="1">
                <a:latin typeface="Century Gothic" pitchFamily="34" charset="0"/>
              </a:defRPr>
            </a:lvl3pPr>
            <a:lvl4pPr marL="135731" indent="0">
              <a:defRPr sz="900">
                <a:latin typeface="Century Gothic" pitchFamily="34" charset="0"/>
              </a:defRPr>
            </a:lvl4pPr>
            <a:lvl5pPr marL="271463" indent="-135731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9415803" y="1100208"/>
            <a:ext cx="762663" cy="4916387"/>
          </a:xfrm>
        </p:spPr>
        <p:txBody>
          <a:bodyPr anchor="ctr" anchorCtr="0"/>
          <a:lstStyle>
            <a:lvl1pPr marL="401241" indent="-401241" algn="r">
              <a:spcBef>
                <a:spcPts val="15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900" b="0">
                <a:solidFill>
                  <a:schemeClr val="tx2"/>
                </a:solidFill>
                <a:latin typeface="Century Gothic" pitchFamily="34" charset="0"/>
              </a:defRPr>
            </a:lvl2pPr>
            <a:lvl3pPr marL="135731" indent="-135731" algn="r">
              <a:buClr>
                <a:schemeClr val="tx2"/>
              </a:buClr>
              <a:defRPr sz="900" b="1">
                <a:latin typeface="Century Gothic" pitchFamily="34" charset="0"/>
              </a:defRPr>
            </a:lvl3pPr>
            <a:lvl4pPr marL="135731" indent="0" algn="r">
              <a:defRPr sz="900">
                <a:latin typeface="Century Gothic" pitchFamily="34" charset="0"/>
              </a:defRPr>
            </a:lvl4pPr>
            <a:lvl5pPr marL="271463" indent="-135731" algn="r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</p:spTree>
    <p:extLst>
      <p:ext uri="{BB962C8B-B14F-4D97-AF65-F5344CB8AC3E}">
        <p14:creationId xmlns:p14="http://schemas.microsoft.com/office/powerpoint/2010/main" val="36036124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55089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240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20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>
                <a:solidFill>
                  <a:srgbClr val="404040"/>
                </a:solidFill>
                <a:latin typeface="Arial"/>
                <a:cs typeface="Arial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6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484632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982133" y="2224088"/>
            <a:ext cx="10229851" cy="3816350"/>
          </a:xfrm>
        </p:spPr>
        <p:txBody>
          <a:bodyPr>
            <a:normAutofit/>
          </a:bodyPr>
          <a:lstStyle>
            <a:lvl1pPr>
              <a:buFontTx/>
              <a:buNone/>
              <a:defRPr sz="1050"/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014575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2542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91279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6209533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963919" y="3902472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2189" y="3902472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71806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423918" y="1570038"/>
            <a:ext cx="4788071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spcBef>
                <a:spcPts val="1125"/>
              </a:spcBef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1125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spcBef>
                <a:spcPts val="1125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477433" y="2917203"/>
            <a:ext cx="3642784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6014134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312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529613" y="1570038"/>
            <a:ext cx="312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8091984" y="1570038"/>
            <a:ext cx="312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76160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2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547953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4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8090487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5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0490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809781" y="1570038"/>
            <a:ext cx="3402203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05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983638" y="1570038"/>
            <a:ext cx="5711383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200000"/>
              <a:buFontTx/>
              <a:buBlip>
                <a:blip r:embed="rId3"/>
              </a:buBlip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857250" indent="-171450">
              <a:buSzPct val="100000"/>
              <a:buFont typeface="Lucida Grande"/>
              <a:buChar char="&gt;"/>
              <a:defRPr sz="105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527795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72872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0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4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275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2390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41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15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601132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644764" y="4742396"/>
            <a:ext cx="8195653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442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06533" y="692696"/>
            <a:ext cx="6028267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7581902" y="2276872"/>
            <a:ext cx="41529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179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068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1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9528455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2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0" y="1563000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cxnSp>
        <p:nvCxnSpPr>
          <p:cNvPr id="16" name="Connecteur droit 15"/>
          <p:cNvCxnSpPr/>
          <p:nvPr/>
        </p:nvCxnSpPr>
        <p:spPr>
          <a:xfrm>
            <a:off x="970262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68927" y="651448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z="800" smtClean="0"/>
              <a:pPr/>
              <a:t>‹#›</a:t>
            </a:fld>
            <a:r>
              <a:rPr lang="fr-FR" sz="800"/>
              <a:t>   |  </a:t>
            </a:r>
          </a:p>
        </p:txBody>
      </p:sp>
      <p:pic>
        <p:nvPicPr>
          <p:cNvPr id="1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</p:sldLayoutIdLst>
  <p:transition>
    <p:fad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99688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8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58" y="1562999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6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-100555" y="6512987"/>
            <a:ext cx="941684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ransition>
    <p:fad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7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6" y="1563001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3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7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203187" y="650876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0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5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85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</p:sldLayoutIdLst>
  <p:transition>
    <p:fade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15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18"/>
        </a:buBlip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71463" indent="0" algn="l" defTabSz="342900" rtl="0" eaLnBrk="1" latinLnBrk="0" hangingPunct="1">
        <a:spcBef>
          <a:spcPct val="20000"/>
        </a:spcBef>
        <a:buFont typeface="Arial"/>
        <a:buNone/>
        <a:defRPr sz="135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72679" indent="-201216" algn="l" defTabSz="3429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2679" indent="0" algn="l" defTabSz="3429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01266" indent="-128588" algn="l" defTabSz="3429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56FD7-BB91-4376-9F54-57A4192F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Branches </a:t>
            </a:r>
            <a:r>
              <a:rPr lang="fr-FR" dirty="0" err="1"/>
              <a:t>demystified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2C0768-302F-4A6A-A9FF-BED7B68BC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New Commit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10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8527" y="310205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9612" y="359909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5450" y="379845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970059" y="3908664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16200000">
            <a:off x="3672149" y="4005919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962310" y="2621536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16200000">
            <a:off x="3664400" y="271879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55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0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11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8527" y="310205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9612" y="359909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5450" y="379845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962310" y="2621536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16200000">
            <a:off x="3664400" y="271879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5400000">
            <a:off x="8080137" y="3997357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63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Branching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587201" y="3849242"/>
            <a:ext cx="316123" cy="460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276904" y="263459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5400000">
            <a:off x="8080137" y="3997357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80BCE4DB-0348-45EB-ACA9-2DA3EA793CE3}"/>
              </a:ext>
            </a:extLst>
          </p:cNvPr>
          <p:cNvSpPr/>
          <p:nvPr/>
        </p:nvSpPr>
        <p:spPr>
          <a:xfrm>
            <a:off x="6590382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43F0B30-A6E3-4075-BE1B-051CB03F845A}"/>
              </a:ext>
            </a:extLst>
          </p:cNvPr>
          <p:cNvSpPr txBox="1"/>
          <p:nvPr/>
        </p:nvSpPr>
        <p:spPr>
          <a:xfrm>
            <a:off x="6604799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843f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37EB46CD-5479-424C-9C1E-63D72D302502}"/>
              </a:ext>
            </a:extLst>
          </p:cNvPr>
          <p:cNvSpPr/>
          <p:nvPr/>
        </p:nvSpPr>
        <p:spPr>
          <a:xfrm>
            <a:off x="5175239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0F85FB1-0D26-4078-9634-5AF41E04DD1F}"/>
              </a:ext>
            </a:extLst>
          </p:cNvPr>
          <p:cNvSpPr txBox="1"/>
          <p:nvPr/>
        </p:nvSpPr>
        <p:spPr>
          <a:xfrm>
            <a:off x="5189656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219826" y="3885202"/>
            <a:ext cx="370556" cy="42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5400000">
            <a:off x="7497280" y="2621690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5400000">
            <a:off x="8786627" y="2718946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55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  <p:bldP spid="37" grpId="0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Merging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587201" y="3849242"/>
            <a:ext cx="316123" cy="460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276904" y="263459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80BCE4DB-0348-45EB-ACA9-2DA3EA793CE3}"/>
              </a:ext>
            </a:extLst>
          </p:cNvPr>
          <p:cNvSpPr/>
          <p:nvPr/>
        </p:nvSpPr>
        <p:spPr>
          <a:xfrm>
            <a:off x="6590382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43F0B30-A6E3-4075-BE1B-051CB03F845A}"/>
              </a:ext>
            </a:extLst>
          </p:cNvPr>
          <p:cNvSpPr txBox="1"/>
          <p:nvPr/>
        </p:nvSpPr>
        <p:spPr>
          <a:xfrm>
            <a:off x="6604799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843f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37EB46CD-5479-424C-9C1E-63D72D302502}"/>
              </a:ext>
            </a:extLst>
          </p:cNvPr>
          <p:cNvSpPr/>
          <p:nvPr/>
        </p:nvSpPr>
        <p:spPr>
          <a:xfrm>
            <a:off x="5175239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0F85FB1-0D26-4078-9634-5AF41E04DD1F}"/>
              </a:ext>
            </a:extLst>
          </p:cNvPr>
          <p:cNvSpPr txBox="1"/>
          <p:nvPr/>
        </p:nvSpPr>
        <p:spPr>
          <a:xfrm>
            <a:off x="5189656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219826" y="3885202"/>
            <a:ext cx="370556" cy="42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5400000">
            <a:off x="7497280" y="2621690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5400000">
            <a:off x="8786627" y="2718946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16200000">
            <a:off x="2978994" y="2727565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89479" y="178348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903896" y="2280528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5537837" y="2487931"/>
            <a:ext cx="376987" cy="545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282712" y="2495972"/>
            <a:ext cx="384788" cy="537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966331" y="1301836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16200000">
            <a:off x="3663763" y="1390595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2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54" grpId="0" animBg="1"/>
      <p:bldP spid="54" grpId="1" animBg="1"/>
      <p:bldP spid="55" grpId="0" animBg="1"/>
      <p:bldP spid="57" grpId="0"/>
      <p:bldP spid="60" grpId="0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and Content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1807845" y="3174867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1856830" y="3223852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6449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454340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5106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22997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773763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916540" y="3223852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245154" y="19292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1849081" y="450241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5674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4535651" y="4502417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4331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222221" y="4502417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7433562" y="3779520"/>
            <a:ext cx="11178" cy="668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224928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3560454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2053755" y="3779520"/>
            <a:ext cx="3645" cy="652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1800096" y="4453432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4486666" y="4452208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179904" y="3174039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4502165" y="3174867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173236" y="4452208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867555" y="3174039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196169" y="1880220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50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and Content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15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1856830" y="3223852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6449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454340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5106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22997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773763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916540" y="3223852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245154" y="19292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1849081" y="450241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5674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4535651" y="4502417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4331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222221" y="4502417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224928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3560454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2053755" y="3779520"/>
            <a:ext cx="3645" cy="652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7433562" y="3779520"/>
            <a:ext cx="11178" cy="668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179904" y="3174039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173236" y="4452208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867555" y="3174039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41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r>
              <a:rPr lang="fr-FR" dirty="0"/>
              <a:t> and Content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16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1856830" y="3223852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6449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454340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5106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229970" y="3223852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7737631" y="3437042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916540" y="3223852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245154" y="19292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1849081" y="450241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235674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4535651" y="4502417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043312" y="4715607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7222221" y="4502417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224928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969779" y="3560454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2053755" y="3779520"/>
            <a:ext cx="3645" cy="652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7433562" y="3779520"/>
            <a:ext cx="11178" cy="668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1807845" y="3174867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1800096" y="4453432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25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39" grpId="0" animBg="1"/>
      <p:bldP spid="42" grpId="0" animBg="1"/>
      <p:bldP spid="42" grpId="1" animBg="1"/>
      <p:bldP spid="45" grpId="0" animBg="1"/>
      <p:bldP spid="45" grpId="1" animBg="1"/>
      <p:bldP spid="26" grpId="0" animBg="1"/>
      <p:bldP spid="26" grpId="1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commits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17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85A56FFB-3CCE-40CF-B574-5F581CF3B136}"/>
              </a:ext>
            </a:extLst>
          </p:cNvPr>
          <p:cNvSpPr/>
          <p:nvPr/>
        </p:nvSpPr>
        <p:spPr>
          <a:xfrm>
            <a:off x="8433830" y="2802053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4276005" y="2802053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1B9A13BE-F872-4D03-BE6E-86788C555F5C}"/>
              </a:ext>
            </a:extLst>
          </p:cNvPr>
          <p:cNvSpPr/>
          <p:nvPr/>
        </p:nvSpPr>
        <p:spPr>
          <a:xfrm>
            <a:off x="6361304" y="2802053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792662" y="3015242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8C6910D2-ECED-46D5-BC40-B82D376993B1}"/>
              </a:ext>
            </a:extLst>
          </p:cNvPr>
          <p:cNvCxnSpPr>
            <a:cxnSpLocks/>
          </p:cNvCxnSpPr>
          <p:nvPr/>
        </p:nvCxnSpPr>
        <p:spPr>
          <a:xfrm>
            <a:off x="6887275" y="3015242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089F238F-FA4E-4BC7-B5C9-2DE4F3174BCB}"/>
              </a:ext>
            </a:extLst>
          </p:cNvPr>
          <p:cNvSpPr/>
          <p:nvPr/>
        </p:nvSpPr>
        <p:spPr>
          <a:xfrm>
            <a:off x="8433829" y="3890789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5432F768-DFB7-4BB9-A475-7A3EF2DF16EC}"/>
              </a:ext>
            </a:extLst>
          </p:cNvPr>
          <p:cNvSpPr/>
          <p:nvPr/>
        </p:nvSpPr>
        <p:spPr>
          <a:xfrm>
            <a:off x="4276004" y="389078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5183D966-4DFE-4C53-B3FF-6AEDBFA81D9B}"/>
              </a:ext>
            </a:extLst>
          </p:cNvPr>
          <p:cNvSpPr/>
          <p:nvPr/>
        </p:nvSpPr>
        <p:spPr>
          <a:xfrm>
            <a:off x="6361303" y="3890789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39C2BE5D-187B-4009-B65C-119A939C1205}"/>
              </a:ext>
            </a:extLst>
          </p:cNvPr>
          <p:cNvCxnSpPr>
            <a:cxnSpLocks/>
          </p:cNvCxnSpPr>
          <p:nvPr/>
        </p:nvCxnSpPr>
        <p:spPr>
          <a:xfrm>
            <a:off x="4792661" y="4103978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9B92B2BE-EA67-4FCA-826C-7C2C0498F054}"/>
              </a:ext>
            </a:extLst>
          </p:cNvPr>
          <p:cNvCxnSpPr>
            <a:cxnSpLocks/>
          </p:cNvCxnSpPr>
          <p:nvPr/>
        </p:nvCxnSpPr>
        <p:spPr>
          <a:xfrm>
            <a:off x="6887274" y="4103978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FCAF568-FDEF-45D2-9140-749521E779C5}"/>
              </a:ext>
            </a:extLst>
          </p:cNvPr>
          <p:cNvSpPr/>
          <p:nvPr/>
        </p:nvSpPr>
        <p:spPr>
          <a:xfrm>
            <a:off x="4276003" y="4979524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1772391F-F1E8-4838-87B5-C86A20101F19}"/>
              </a:ext>
            </a:extLst>
          </p:cNvPr>
          <p:cNvSpPr/>
          <p:nvPr/>
        </p:nvSpPr>
        <p:spPr>
          <a:xfrm>
            <a:off x="6361302" y="4979524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5EAEB01F-90CC-47C8-8D8E-ACE27172827A}"/>
              </a:ext>
            </a:extLst>
          </p:cNvPr>
          <p:cNvCxnSpPr>
            <a:cxnSpLocks/>
          </p:cNvCxnSpPr>
          <p:nvPr/>
        </p:nvCxnSpPr>
        <p:spPr>
          <a:xfrm>
            <a:off x="4792660" y="5192713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2C11910F-BB4F-47E0-BAF9-3681C962FC29}"/>
              </a:ext>
            </a:extLst>
          </p:cNvPr>
          <p:cNvSpPr/>
          <p:nvPr/>
        </p:nvSpPr>
        <p:spPr>
          <a:xfrm>
            <a:off x="8433827" y="1713318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2440572A-2DBD-415F-9767-FB1F45A17B5B}"/>
              </a:ext>
            </a:extLst>
          </p:cNvPr>
          <p:cNvCxnSpPr>
            <a:cxnSpLocks/>
          </p:cNvCxnSpPr>
          <p:nvPr/>
        </p:nvCxnSpPr>
        <p:spPr>
          <a:xfrm flipV="1">
            <a:off x="6855872" y="3202228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C54637E1-B26F-4DFE-8AB1-8B56EE98EB4B}"/>
              </a:ext>
            </a:extLst>
          </p:cNvPr>
          <p:cNvCxnSpPr>
            <a:cxnSpLocks/>
          </p:cNvCxnSpPr>
          <p:nvPr/>
        </p:nvCxnSpPr>
        <p:spPr>
          <a:xfrm flipV="1">
            <a:off x="6855871" y="2112491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B0E09CF0-6DAB-4554-85BF-F9BAA5DF7141}"/>
              </a:ext>
            </a:extLst>
          </p:cNvPr>
          <p:cNvCxnSpPr>
            <a:cxnSpLocks/>
          </p:cNvCxnSpPr>
          <p:nvPr/>
        </p:nvCxnSpPr>
        <p:spPr>
          <a:xfrm flipV="1">
            <a:off x="6861640" y="4290963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="" xmlns:a16="http://schemas.microsoft.com/office/drawing/2014/main" id="{3E58B6D7-E74D-4083-BC92-DC937636BB31}"/>
              </a:ext>
            </a:extLst>
          </p:cNvPr>
          <p:cNvSpPr/>
          <p:nvPr/>
        </p:nvSpPr>
        <p:spPr>
          <a:xfrm rot="16687874">
            <a:off x="3643524" y="3128892"/>
            <a:ext cx="976713" cy="861433"/>
          </a:xfrm>
          <a:prstGeom prst="arc">
            <a:avLst>
              <a:gd name="adj1" fmla="val 10120974"/>
              <a:gd name="adj2" fmla="val 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="" xmlns:a16="http://schemas.microsoft.com/office/drawing/2014/main" id="{D362B6EC-716B-4868-BB99-36A2BDD039AD}"/>
              </a:ext>
            </a:extLst>
          </p:cNvPr>
          <p:cNvSpPr/>
          <p:nvPr/>
        </p:nvSpPr>
        <p:spPr>
          <a:xfrm rot="16687874">
            <a:off x="2945660" y="3387918"/>
            <a:ext cx="2249149" cy="1476888"/>
          </a:xfrm>
          <a:prstGeom prst="arc">
            <a:avLst>
              <a:gd name="adj1" fmla="val 10120974"/>
              <a:gd name="adj2" fmla="val 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089F238F-FA4E-4BC7-B5C9-2DE4F3174BCB}"/>
              </a:ext>
            </a:extLst>
          </p:cNvPr>
          <p:cNvSpPr/>
          <p:nvPr/>
        </p:nvSpPr>
        <p:spPr>
          <a:xfrm>
            <a:off x="8433827" y="4985004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9B92B2BE-EA67-4FCA-826C-7C2C0498F054}"/>
              </a:ext>
            </a:extLst>
          </p:cNvPr>
          <p:cNvCxnSpPr>
            <a:cxnSpLocks/>
          </p:cNvCxnSpPr>
          <p:nvPr/>
        </p:nvCxnSpPr>
        <p:spPr>
          <a:xfrm>
            <a:off x="6887274" y="5192713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4227018" y="2753066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032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  <p:bldP spid="26" grpId="0" animBg="1"/>
      <p:bldP spid="26" grpId="1" animBg="1"/>
      <p:bldP spid="26" grpId="2" animBg="1"/>
      <p:bldP spid="28" grpId="0" animBg="1"/>
      <p:bldP spid="28" grpId="1" animBg="1"/>
      <p:bldP spid="33" grpId="0" animBg="1"/>
      <p:bldP spid="33" grpId="1" animBg="1"/>
      <p:bldP spid="33" grpId="2" animBg="1"/>
      <p:bldP spid="40" grpId="0" animBg="1"/>
      <p:bldP spid="40" grpId="1" animBg="1"/>
      <p:bldP spid="42" grpId="0" animBg="1"/>
      <p:bldP spid="42" grpId="1" animBg="1"/>
      <p:bldP spid="42" grpId="2" animBg="1"/>
      <p:bldP spid="52" grpId="0" animBg="1"/>
      <p:bldP spid="24" grpId="0" animBg="1"/>
      <p:bldP spid="24" grpId="1" animBg="1"/>
      <p:bldP spid="62" grpId="0" animBg="1"/>
      <p:bldP spid="62" grpId="1" animBg="1"/>
      <p:bldP spid="30" grpId="0" animBg="1"/>
      <p:bldP spid="30" grpId="1" animBg="1"/>
      <p:bldP spid="30" grpId="2" animBg="1"/>
      <p:bldP spid="38" grpId="0" animBg="1"/>
      <p:bldP spid="3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content management is </a:t>
            </a:r>
            <a:r>
              <a:rPr lang="en-US" dirty="0" smtClean="0"/>
              <a:t>simple.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(mostly) doesn’t care about</a:t>
            </a:r>
            <a:br>
              <a:rPr lang="en-US" dirty="0"/>
            </a:br>
            <a:r>
              <a:rPr lang="en-US" dirty="0"/>
              <a:t>your working </a:t>
            </a:r>
            <a:r>
              <a:rPr lang="en-US" dirty="0" smtClean="0"/>
              <a:t>directory.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7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is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</a:t>
            </a:r>
            <a:r>
              <a:rPr lang="fr-FR" dirty="0" err="1"/>
              <a:t>Stupid</a:t>
            </a:r>
            <a:r>
              <a:rPr lang="fr-FR" dirty="0"/>
              <a:t> Content </a:t>
            </a:r>
            <a:r>
              <a:rPr lang="fr-FR" dirty="0" err="1" smtClean="0"/>
              <a:t>Tracker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255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Fast</a:t>
            </a:r>
            <a:r>
              <a:rPr lang="fr-FR" dirty="0"/>
              <a:t> </a:t>
            </a:r>
            <a:r>
              <a:rPr lang="fr-FR" dirty="0" err="1"/>
              <a:t>Forward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20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587201" y="3849242"/>
            <a:ext cx="316123" cy="460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80BCE4DB-0348-45EB-ACA9-2DA3EA793CE3}"/>
              </a:ext>
            </a:extLst>
          </p:cNvPr>
          <p:cNvSpPr/>
          <p:nvPr/>
        </p:nvSpPr>
        <p:spPr>
          <a:xfrm>
            <a:off x="6590382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43F0B30-A6E3-4075-BE1B-051CB03F845A}"/>
              </a:ext>
            </a:extLst>
          </p:cNvPr>
          <p:cNvSpPr txBox="1"/>
          <p:nvPr/>
        </p:nvSpPr>
        <p:spPr>
          <a:xfrm>
            <a:off x="6604799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843f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37EB46CD-5479-424C-9C1E-63D72D302502}"/>
              </a:ext>
            </a:extLst>
          </p:cNvPr>
          <p:cNvSpPr/>
          <p:nvPr/>
        </p:nvSpPr>
        <p:spPr>
          <a:xfrm>
            <a:off x="5175239" y="3102209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0F85FB1-0D26-4078-9634-5AF41E04DD1F}"/>
              </a:ext>
            </a:extLst>
          </p:cNvPr>
          <p:cNvSpPr txBox="1"/>
          <p:nvPr/>
        </p:nvSpPr>
        <p:spPr>
          <a:xfrm>
            <a:off x="5189656" y="3599250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4f58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219826" y="3885202"/>
            <a:ext cx="370556" cy="424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5400000">
            <a:off x="7497280" y="2621690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5400000">
            <a:off x="8786627" y="2718946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89479" y="1783487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903896" y="2280528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5537837" y="2487931"/>
            <a:ext cx="376987" cy="545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282712" y="2495972"/>
            <a:ext cx="384788" cy="537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966331" y="1301836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16200000">
            <a:off x="3663763" y="1390595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541397" y="3048943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40494" y="1729088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5400000">
            <a:off x="6807853" y="130724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5400000">
            <a:off x="8100927" y="139909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25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2" grpId="1" animBg="1"/>
      <p:bldP spid="55" grpId="0" animBg="1"/>
      <p:bldP spid="58" grpId="0" animBg="1"/>
      <p:bldP spid="58" grpId="1" animBg="1"/>
      <p:bldP spid="59" grpId="0" animBg="1"/>
      <p:bldP spid="59" grpId="1" animBg="1"/>
      <p:bldP spid="59" grpId="2" animBg="1"/>
      <p:bldP spid="59" grpId="3" animBg="1"/>
      <p:bldP spid="60" grpId="0" animBg="1"/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r>
              <a:rPr lang="fr-FR" dirty="0"/>
              <a:t> a Commit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21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966198" y="518722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16200000">
            <a:off x="3602077" y="5275922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890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Detached</a:t>
            </a:r>
            <a:r>
              <a:rPr lang="fr-FR" dirty="0"/>
              <a:t> HEAD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23" y="1876208"/>
            <a:ext cx="4143953" cy="310558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966198" y="518722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16200000">
            <a:off x="3672176" y="5275922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5400000">
            <a:off x="6678036" y="527604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073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/>
              <a:t>HEAD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80e6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8527" y="310205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9612" y="359909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d28f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5450" y="379845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966198" y="518722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5400000">
            <a:off x="6678036" y="527604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0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5400000">
            <a:off x="6706870" y="3997356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5400000">
            <a:off x="6706870" y="271867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16200000">
            <a:off x="3659476" y="527592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17534" y="4330824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26077" y="3052950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60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3" grpId="1"/>
      <p:bldP spid="19" grpId="0" animBg="1"/>
      <p:bldP spid="19" grpId="1" animBg="1"/>
      <p:bldP spid="20" grpId="0"/>
      <p:bldP spid="20" grpId="1"/>
      <p:bldP spid="26" grpId="0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3" grpId="0" animBg="1"/>
      <p:bldP spid="33" grpId="1" animBg="1"/>
      <p:bldP spid="34" grpId="0" animBg="1"/>
      <p:bldP spid="3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Detached</a:t>
            </a:r>
            <a:r>
              <a:rPr lang="fr-FR" dirty="0" smtClean="0"/>
              <a:t> </a:t>
            </a:r>
            <a:r>
              <a:rPr lang="fr-FR" dirty="0"/>
              <a:t>HEAD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80e6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85ad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8527" y="310205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9612" y="359909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d28f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5450" y="379845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966198" y="5187229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1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5400000">
            <a:off x="6706870" y="271867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16200000">
            <a:off x="3659476" y="5275921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977808" y="2629978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nogood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87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9" grpId="0" animBg="1"/>
      <p:bldP spid="20" grpId="0"/>
      <p:bldP spid="31" grpId="0" animBg="1"/>
      <p:bldP spid="31" grpId="1" animBg="1"/>
      <p:bldP spid="32" grpId="0" animBg="1"/>
      <p:bldP spid="32" grpId="1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Git Object </a:t>
            </a:r>
            <a:r>
              <a:rPr lang="fr-FR" dirty="0" smtClean="0"/>
              <a:t>Model, </a:t>
            </a:r>
            <a:r>
              <a:rPr lang="fr-FR" dirty="0"/>
              <a:t>Extended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25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85A56FFB-3CCE-40CF-B574-5F581CF3B136}"/>
              </a:ext>
            </a:extLst>
          </p:cNvPr>
          <p:cNvSpPr/>
          <p:nvPr/>
        </p:nvSpPr>
        <p:spPr>
          <a:xfrm>
            <a:off x="9280030" y="318951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122205" y="318951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1B9A13BE-F872-4D03-BE6E-86788C555F5C}"/>
              </a:ext>
            </a:extLst>
          </p:cNvPr>
          <p:cNvSpPr/>
          <p:nvPr/>
        </p:nvSpPr>
        <p:spPr>
          <a:xfrm>
            <a:off x="7207504" y="318951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5638862" y="3402699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8C6910D2-ECED-46D5-BC40-B82D376993B1}"/>
              </a:ext>
            </a:extLst>
          </p:cNvPr>
          <p:cNvCxnSpPr>
            <a:cxnSpLocks/>
          </p:cNvCxnSpPr>
          <p:nvPr/>
        </p:nvCxnSpPr>
        <p:spPr>
          <a:xfrm>
            <a:off x="7733475" y="3402699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089F238F-FA4E-4BC7-B5C9-2DE4F3174BCB}"/>
              </a:ext>
            </a:extLst>
          </p:cNvPr>
          <p:cNvSpPr/>
          <p:nvPr/>
        </p:nvSpPr>
        <p:spPr>
          <a:xfrm>
            <a:off x="9280029" y="4278246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5432F768-DFB7-4BB9-A475-7A3EF2DF16EC}"/>
              </a:ext>
            </a:extLst>
          </p:cNvPr>
          <p:cNvSpPr/>
          <p:nvPr/>
        </p:nvSpPr>
        <p:spPr>
          <a:xfrm>
            <a:off x="5122204" y="4278246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5183D966-4DFE-4C53-B3FF-6AEDBFA81D9B}"/>
              </a:ext>
            </a:extLst>
          </p:cNvPr>
          <p:cNvSpPr/>
          <p:nvPr/>
        </p:nvSpPr>
        <p:spPr>
          <a:xfrm>
            <a:off x="7207503" y="4278246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39C2BE5D-187B-4009-B65C-119A939C1205}"/>
              </a:ext>
            </a:extLst>
          </p:cNvPr>
          <p:cNvCxnSpPr>
            <a:cxnSpLocks/>
          </p:cNvCxnSpPr>
          <p:nvPr/>
        </p:nvCxnSpPr>
        <p:spPr>
          <a:xfrm>
            <a:off x="5638861" y="4491435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9B92B2BE-EA67-4FCA-826C-7C2C0498F054}"/>
              </a:ext>
            </a:extLst>
          </p:cNvPr>
          <p:cNvCxnSpPr>
            <a:cxnSpLocks/>
          </p:cNvCxnSpPr>
          <p:nvPr/>
        </p:nvCxnSpPr>
        <p:spPr>
          <a:xfrm>
            <a:off x="7733474" y="4491435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6FCAF568-FDEF-45D2-9140-749521E779C5}"/>
              </a:ext>
            </a:extLst>
          </p:cNvPr>
          <p:cNvSpPr/>
          <p:nvPr/>
        </p:nvSpPr>
        <p:spPr>
          <a:xfrm>
            <a:off x="5122203" y="5366981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1772391F-F1E8-4838-87B5-C86A20101F19}"/>
              </a:ext>
            </a:extLst>
          </p:cNvPr>
          <p:cNvSpPr/>
          <p:nvPr/>
        </p:nvSpPr>
        <p:spPr>
          <a:xfrm>
            <a:off x="7207502" y="5366981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5EAEB01F-90CC-47C8-8D8E-ACE27172827A}"/>
              </a:ext>
            </a:extLst>
          </p:cNvPr>
          <p:cNvCxnSpPr>
            <a:cxnSpLocks/>
          </p:cNvCxnSpPr>
          <p:nvPr/>
        </p:nvCxnSpPr>
        <p:spPr>
          <a:xfrm>
            <a:off x="5638860" y="5580170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2C11910F-BB4F-47E0-BAF9-3681C962FC29}"/>
              </a:ext>
            </a:extLst>
          </p:cNvPr>
          <p:cNvSpPr/>
          <p:nvPr/>
        </p:nvSpPr>
        <p:spPr>
          <a:xfrm>
            <a:off x="9280027" y="210077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2440572A-2DBD-415F-9767-FB1F45A17B5B}"/>
              </a:ext>
            </a:extLst>
          </p:cNvPr>
          <p:cNvCxnSpPr>
            <a:cxnSpLocks/>
          </p:cNvCxnSpPr>
          <p:nvPr/>
        </p:nvCxnSpPr>
        <p:spPr>
          <a:xfrm flipV="1">
            <a:off x="7702072" y="3589685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C54637E1-B26F-4DFE-8AB1-8B56EE98EB4B}"/>
              </a:ext>
            </a:extLst>
          </p:cNvPr>
          <p:cNvCxnSpPr>
            <a:cxnSpLocks/>
          </p:cNvCxnSpPr>
          <p:nvPr/>
        </p:nvCxnSpPr>
        <p:spPr>
          <a:xfrm flipV="1">
            <a:off x="7702071" y="2499948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B0E09CF0-6DAB-4554-85BF-F9BAA5DF7141}"/>
              </a:ext>
            </a:extLst>
          </p:cNvPr>
          <p:cNvCxnSpPr>
            <a:cxnSpLocks/>
          </p:cNvCxnSpPr>
          <p:nvPr/>
        </p:nvCxnSpPr>
        <p:spPr>
          <a:xfrm flipV="1">
            <a:off x="7707840" y="4678420"/>
            <a:ext cx="1577955" cy="795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089F238F-FA4E-4BC7-B5C9-2DE4F3174BCB}"/>
              </a:ext>
            </a:extLst>
          </p:cNvPr>
          <p:cNvSpPr/>
          <p:nvPr/>
        </p:nvSpPr>
        <p:spPr>
          <a:xfrm>
            <a:off x="9280027" y="5372461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9B92B2BE-EA67-4FCA-826C-7C2C0498F054}"/>
              </a:ext>
            </a:extLst>
          </p:cNvPr>
          <p:cNvCxnSpPr>
            <a:cxnSpLocks/>
          </p:cNvCxnSpPr>
          <p:nvPr/>
        </p:nvCxnSpPr>
        <p:spPr>
          <a:xfrm>
            <a:off x="7733474" y="5580170"/>
            <a:ext cx="1478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39C2BE5D-187B-4009-B65C-119A939C1205}"/>
              </a:ext>
            </a:extLst>
          </p:cNvPr>
          <p:cNvCxnSpPr>
            <a:cxnSpLocks/>
          </p:cNvCxnSpPr>
          <p:nvPr/>
        </p:nvCxnSpPr>
        <p:spPr>
          <a:xfrm>
            <a:off x="5335392" y="3696068"/>
            <a:ext cx="6607" cy="531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="" xmlns:a16="http://schemas.microsoft.com/office/drawing/2014/main" id="{39C2BE5D-187B-4009-B65C-119A939C1205}"/>
              </a:ext>
            </a:extLst>
          </p:cNvPr>
          <p:cNvCxnSpPr>
            <a:cxnSpLocks/>
          </p:cNvCxnSpPr>
          <p:nvPr/>
        </p:nvCxnSpPr>
        <p:spPr>
          <a:xfrm>
            <a:off x="5341999" y="4770114"/>
            <a:ext cx="6607" cy="531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180633" y="2723067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branch2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16200000">
            <a:off x="2868854" y="4992280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180633" y="4895025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branch1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44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4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61" grpId="0" animBg="1"/>
      <p:bldP spid="66" grpId="0" animBg="1"/>
      <p:bldP spid="72" grpId="0" animBg="1"/>
      <p:bldP spid="73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FBCD827-6230-4B56-A635-5E675B717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fr-FR" dirty="0"/>
              <a:t>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tracks</a:t>
            </a:r>
            <a:r>
              <a:rPr lang="fr-FR" dirty="0"/>
              <a:t> new </a:t>
            </a:r>
            <a:r>
              <a:rPr lang="fr-FR" dirty="0" err="1"/>
              <a:t>commits</a:t>
            </a:r>
            <a:endParaRPr lang="fr-FR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fr-FR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move to </a:t>
            </a:r>
            <a:r>
              <a:rPr lang="fr-FR" dirty="0" err="1"/>
              <a:t>another</a:t>
            </a:r>
            <a:r>
              <a:rPr lang="fr-FR" dirty="0"/>
              <a:t> commit, Git updates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fr-FR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fr-FR" dirty="0" err="1"/>
              <a:t>Unreachable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are </a:t>
            </a:r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collected</a:t>
            </a: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BFE033C-14B0-479B-8763-B7CFF7FF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rules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CC1874-0B80-4127-8266-1B045C3CA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26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996CBD5-7393-407C-BC99-C76D33D74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5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 </a:t>
            </a:r>
            <a:r>
              <a:rPr lang="fr-FR" dirty="0" err="1" smtClean="0"/>
              <a:t>is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…a </a:t>
            </a:r>
            <a:r>
              <a:rPr lang="fr-FR" dirty="0" err="1"/>
              <a:t>Revision</a:t>
            </a:r>
            <a:r>
              <a:rPr lang="fr-FR" dirty="0"/>
              <a:t> Control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62C63E2-C97A-4E3E-9C28-351D24FBB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86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 might not</a:t>
            </a:r>
            <a:br>
              <a:rPr lang="en-US" dirty="0"/>
            </a:br>
            <a:r>
              <a:rPr lang="en-US" dirty="0"/>
              <a:t>be what you think they </a:t>
            </a:r>
            <a:r>
              <a:rPr lang="en-US" dirty="0" smtClean="0"/>
              <a:t>are.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5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Master Branch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5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Rounded Rectangular Callout 10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970059" y="3908664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41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6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branch is just a</a:t>
            </a:r>
            <a:br>
              <a:rPr lang="en-US" dirty="0"/>
            </a:br>
            <a:r>
              <a:rPr lang="en-US" dirty="0"/>
              <a:t>reference to a </a:t>
            </a:r>
            <a:r>
              <a:rPr lang="en-US" dirty="0" smtClean="0"/>
              <a:t>commit.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65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Current</a:t>
            </a:r>
            <a:r>
              <a:rPr lang="fr-FR" dirty="0" smtClean="0"/>
              <a:t> Branch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7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Rounded Rectangular Callout 10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970059" y="3908664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03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is just a reference to a </a:t>
            </a:r>
            <a:r>
              <a:rPr lang="en-US" dirty="0" smtClean="0"/>
              <a:t>branch.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62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Current</a:t>
            </a:r>
            <a:r>
              <a:rPr lang="fr-FR" dirty="0"/>
              <a:t> Branch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9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76143" y="438062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97228" y="487766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5868394" y="565918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5889479" y="615622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073066" y="507702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16200000">
            <a:off x="4970059" y="3908664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Arrow: Down 29">
            <a:extLst>
              <a:ext uri="{FF2B5EF4-FFF2-40B4-BE49-F238E27FC236}">
                <a16:creationId xmlns="" xmlns:a16="http://schemas.microsoft.com/office/drawing/2014/main" id="{C1335406-A2C9-47D4-B205-5C60C0E28A8A}"/>
              </a:ext>
            </a:extLst>
          </p:cNvPr>
          <p:cNvSpPr/>
          <p:nvPr/>
        </p:nvSpPr>
        <p:spPr>
          <a:xfrm rot="5400000">
            <a:off x="6790790" y="3900101"/>
            <a:ext cx="417816" cy="137885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lisa</a:t>
            </a:r>
            <a:endParaRPr lang="en-US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Arrow: Down 35">
            <a:extLst>
              <a:ext uri="{FF2B5EF4-FFF2-40B4-BE49-F238E27FC236}">
                <a16:creationId xmlns="" xmlns:a16="http://schemas.microsoft.com/office/drawing/2014/main" id="{626A0744-AE03-44D5-9A65-2190DA15A386}"/>
              </a:ext>
            </a:extLst>
          </p:cNvPr>
          <p:cNvSpPr/>
          <p:nvPr/>
        </p:nvSpPr>
        <p:spPr>
          <a:xfrm rot="16200000">
            <a:off x="3672149" y="4005919"/>
            <a:ext cx="426379" cy="1192905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60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05FBF254-8F43-482D-821C-8C7AD9F4E23B}"/>
    </a:ext>
  </a:extLst>
</a:theme>
</file>

<file path=ppt/theme/theme2.xml><?xml version="1.0" encoding="utf-8"?>
<a:theme xmlns:a="http://schemas.openxmlformats.org/drawingml/2006/main" name="1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305F7EDD-1E22-425B-A5F5-CB47BB02F8B6}"/>
    </a:ext>
  </a:extLst>
</a:theme>
</file>

<file path=ppt/theme/theme3.xml><?xml version="1.0" encoding="utf-8"?>
<a:theme xmlns:a="http://schemas.openxmlformats.org/drawingml/2006/main" name="34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12C19D37-A4E2-4A9F-A560-D6D74DDF6A7A}"/>
    </a:ext>
  </a:extLst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0084180B9E44AD928D9A8AB3689C" ma:contentTypeVersion="2" ma:contentTypeDescription="Create a new document." ma:contentTypeScope="" ma:versionID="5f842ce3792d2d894a82ea0e2dfb791b">
  <xsd:schema xmlns:xsd="http://www.w3.org/2001/XMLSchema" xmlns:xs="http://www.w3.org/2001/XMLSchema" xmlns:p="http://schemas.microsoft.com/office/2006/metadata/properties" xmlns:ns2="6e6f0a11-ea51-4914-9041-4a6fcd55b979" targetNamespace="http://schemas.microsoft.com/office/2006/metadata/properties" ma:root="true" ma:fieldsID="050a64bf2045351049015afff4474d6f" ns2:_="">
    <xsd:import namespace="6e6f0a11-ea51-4914-9041-4a6fcd55b97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f0a11-ea51-4914-9041-4a6fcd55b9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028EF8-D63B-42F2-9729-538DFDBCE1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95F4B-BFDC-466D-9B0E-24D55C97E4DD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6e6f0a11-ea51-4914-9041-4a6fcd55b97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5946093-D9B3-4957-BB28-2A49A4F3A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6f0a11-ea51-4914-9041-4a6fcd55b9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ATS</Template>
  <TotalTime>1684</TotalTime>
  <Words>440</Words>
  <Application>Microsoft Office PowerPoint</Application>
  <PresentationFormat>Widescreen</PresentationFormat>
  <Paragraphs>179</Paragraphs>
  <Slides>26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Lucida Grande</vt:lpstr>
      <vt:lpstr>Arial</vt:lpstr>
      <vt:lpstr>Century Gothic</vt:lpstr>
      <vt:lpstr>Consolas</vt:lpstr>
      <vt:lpstr>Wingdings</vt:lpstr>
      <vt:lpstr>template_PPT_AXA_EN</vt:lpstr>
      <vt:lpstr>1_template_PPT_AXA_EN</vt:lpstr>
      <vt:lpstr>34_template_PPT_AXA_EN</vt:lpstr>
      <vt:lpstr>Diapositive think-cell</vt:lpstr>
      <vt:lpstr>Branches demystified</vt:lpstr>
      <vt:lpstr>Git is…</vt:lpstr>
      <vt:lpstr>Git is…</vt:lpstr>
      <vt:lpstr>Git branches might not be what you think they are.</vt:lpstr>
      <vt:lpstr>The Master Branch</vt:lpstr>
      <vt:lpstr>A branch is just a reference to a commit.</vt:lpstr>
      <vt:lpstr>The Current Branch</vt:lpstr>
      <vt:lpstr>HEAD is just a reference to a branch.</vt:lpstr>
      <vt:lpstr>The Current Branch</vt:lpstr>
      <vt:lpstr>A New Commit</vt:lpstr>
      <vt:lpstr>Checkout</vt:lpstr>
      <vt:lpstr>Branching</vt:lpstr>
      <vt:lpstr>Merging</vt:lpstr>
      <vt:lpstr>History and Content</vt:lpstr>
      <vt:lpstr>History and Content</vt:lpstr>
      <vt:lpstr>History and Content</vt:lpstr>
      <vt:lpstr>Merge commits</vt:lpstr>
      <vt:lpstr>Git content management is simple.</vt:lpstr>
      <vt:lpstr>Git (mostly) doesn’t care about your working directory.</vt:lpstr>
      <vt:lpstr>Fast Forward</vt:lpstr>
      <vt:lpstr>Checkout a Commit</vt:lpstr>
      <vt:lpstr>Detached HEAD</vt:lpstr>
      <vt:lpstr>Detached HEAD</vt:lpstr>
      <vt:lpstr>Detached HEAD</vt:lpstr>
      <vt:lpstr>The Git Object Model, Extended</vt:lpstr>
      <vt:lpstr>Three rules</vt:lpstr>
    </vt:vector>
  </TitlesOfParts>
  <Company>AXA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Git works</dc:title>
  <dc:creator>THERY Dominique</dc:creator>
  <cp:lastModifiedBy>Dominique THERY</cp:lastModifiedBy>
  <cp:revision>46</cp:revision>
  <cp:lastPrinted>2014-10-09T09:53:38Z</cp:lastPrinted>
  <dcterms:created xsi:type="dcterms:W3CDTF">2017-12-19T13:40:50Z</dcterms:created>
  <dcterms:modified xsi:type="dcterms:W3CDTF">2017-12-25T17:08:37Z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0x01010400448AA0A4CA40554EA1379C3E4816A205</vt:lpwstr>
  </property>
</Properties>
</file>