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  <p:sldMasterId id="2147483766" r:id="rId5"/>
    <p:sldMasterId id="2147483770" r:id="rId6"/>
  </p:sldMasterIdLst>
  <p:notesMasterIdLst>
    <p:notesMasterId r:id="rId44"/>
  </p:notesMasterIdLst>
  <p:handoutMasterIdLst>
    <p:handoutMasterId r:id="rId45"/>
  </p:handoutMasterIdLst>
  <p:sldIdLst>
    <p:sldId id="256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402" r:id="rId32"/>
    <p:sldId id="403" r:id="rId33"/>
    <p:sldId id="404" r:id="rId34"/>
    <p:sldId id="406" r:id="rId35"/>
    <p:sldId id="407" r:id="rId36"/>
    <p:sldId id="408" r:id="rId37"/>
    <p:sldId id="320" r:id="rId38"/>
    <p:sldId id="400" r:id="rId39"/>
    <p:sldId id="321" r:id="rId40"/>
    <p:sldId id="399" r:id="rId41"/>
    <p:sldId id="401" r:id="rId42"/>
    <p:sldId id="409" r:id="rId43"/>
  </p:sldIdLst>
  <p:sldSz cx="12192000" cy="6858000"/>
  <p:notesSz cx="6858000" cy="9144000"/>
  <p:custDataLst>
    <p:tags r:id="rId46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3144A11-D7FB-4839-8D0E-F28A4E69FD66}">
          <p14:sldIdLst>
            <p14:sldId id="256"/>
            <p14:sldId id="373"/>
          </p14:sldIdLst>
        </p14:section>
        <p14:section name="A World of Peers" id="{E418E9EC-A6C3-4CE1-90D4-922659E6AC67}">
          <p14:sldIdLst>
            <p14:sldId id="374"/>
            <p14:sldId id="375"/>
          </p14:sldIdLst>
        </p14:section>
        <p14:section name="Local and Remote" id="{FCD303E9-D478-4DDA-ABA5-AA50D219D2F1}">
          <p14:sldIdLst>
            <p14:sldId id="376"/>
            <p14:sldId id="377"/>
          </p14:sldIdLst>
        </p14:section>
        <p14:section name="The Joy of Pushing" id="{B078D77E-7E19-4577-AB32-81C602415064}">
          <p14:sldIdLst>
            <p14:sldId id="378"/>
            <p14:sldId id="379"/>
          </p14:sldIdLst>
        </p14:section>
        <p14:section name="The Chore of Pulling" id="{5F977588-5364-4E5C-B04D-AB21C5BACC79}">
          <p14:sldIdLst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2"/>
            <p14:sldId id="393"/>
          </p14:sldIdLst>
        </p14:section>
        <p14:section name="Rebase Revisited" id="{4993B8E6-3EE5-49F4-AF1F-B5E6E72B37E0}">
          <p14:sldIdLst>
            <p14:sldId id="394"/>
            <p14:sldId id="395"/>
            <p14:sldId id="396"/>
            <p14:sldId id="397"/>
            <p14:sldId id="398"/>
          </p14:sldIdLst>
        </p14:section>
        <p14:section name="Getting Social" id="{1CA50162-CC25-42A4-98F2-BC3603FC434D}">
          <p14:sldIdLst>
            <p14:sldId id="402"/>
            <p14:sldId id="403"/>
            <p14:sldId id="404"/>
            <p14:sldId id="406"/>
            <p14:sldId id="407"/>
            <p14:sldId id="408"/>
          </p14:sldIdLst>
        </p14:section>
        <p14:section name="The Whole Onion" id="{BF0C0463-4466-4319-AC28-BBDD2127F9BD}">
          <p14:sldIdLst>
            <p14:sldId id="320"/>
            <p14:sldId id="400"/>
            <p14:sldId id="321"/>
            <p14:sldId id="399"/>
            <p14:sldId id="401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orient="horz" pos="4226" userDrawn="1">
          <p15:clr>
            <a:srgbClr val="A4A3A4"/>
          </p15:clr>
        </p15:guide>
        <p15:guide id="3" orient="horz" pos="386" userDrawn="1">
          <p15:clr>
            <a:srgbClr val="A4A3A4"/>
          </p15:clr>
        </p15:guide>
        <p15:guide id="4" orient="horz" pos="989" userDrawn="1">
          <p15:clr>
            <a:srgbClr val="A4A3A4"/>
          </p15:clr>
        </p15:guide>
        <p15:guide id="5" orient="horz" pos="4082" userDrawn="1">
          <p15:clr>
            <a:srgbClr val="A4A3A4"/>
          </p15:clr>
        </p15:guide>
        <p15:guide id="6" orient="horz" pos="4246" userDrawn="1">
          <p15:clr>
            <a:srgbClr val="A4A3A4"/>
          </p15:clr>
        </p15:guide>
        <p15:guide id="7" orient="horz" pos="2326" userDrawn="1">
          <p15:clr>
            <a:srgbClr val="A4A3A4"/>
          </p15:clr>
        </p15:guide>
        <p15:guide id="8" orient="horz" pos="3805" userDrawn="1">
          <p15:clr>
            <a:srgbClr val="A4A3A4"/>
          </p15:clr>
        </p15:guide>
        <p15:guide id="9" orient="horz" pos="3648" userDrawn="1">
          <p15:clr>
            <a:srgbClr val="A4A3A4"/>
          </p15:clr>
        </p15:guide>
        <p15:guide id="10" orient="horz" pos="629" userDrawn="1">
          <p15:clr>
            <a:srgbClr val="A4A3A4"/>
          </p15:clr>
        </p15:guide>
        <p15:guide id="11" orient="horz" pos="4119" userDrawn="1">
          <p15:clr>
            <a:srgbClr val="A4A3A4"/>
          </p15:clr>
        </p15:guide>
        <p15:guide id="12" orient="horz" pos="4177" userDrawn="1">
          <p15:clr>
            <a:srgbClr val="A4A3A4"/>
          </p15:clr>
        </p15:guide>
        <p15:guide id="13" orient="horz" pos="1301" userDrawn="1">
          <p15:clr>
            <a:srgbClr val="A4A3A4"/>
          </p15:clr>
        </p15:guide>
        <p15:guide id="14" orient="horz" pos="2800" userDrawn="1">
          <p15:clr>
            <a:srgbClr val="A4A3A4"/>
          </p15:clr>
        </p15:guide>
        <p15:guide id="15" pos="3840" userDrawn="1">
          <p15:clr>
            <a:srgbClr val="A4A3A4"/>
          </p15:clr>
        </p15:guide>
        <p15:guide id="16" pos="7469" userDrawn="1">
          <p15:clr>
            <a:srgbClr val="A4A3A4"/>
          </p15:clr>
        </p15:guide>
        <p15:guide id="17" pos="304" userDrawn="1">
          <p15:clr>
            <a:srgbClr val="A4A3A4"/>
          </p15:clr>
        </p15:guide>
        <p15:guide id="18" pos="7392" userDrawn="1">
          <p15:clr>
            <a:srgbClr val="A4A3A4"/>
          </p15:clr>
        </p15:guide>
        <p15:guide id="19" pos="619" userDrawn="1">
          <p15:clr>
            <a:srgbClr val="A4A3A4"/>
          </p15:clr>
        </p15:guide>
        <p15:guide id="20" pos="207" userDrawn="1">
          <p15:clr>
            <a:srgbClr val="A4A3A4"/>
          </p15:clr>
        </p15:guide>
        <p15:guide id="21" pos="4001" userDrawn="1">
          <p15:clr>
            <a:srgbClr val="A4A3A4"/>
          </p15:clr>
        </p15:guide>
        <p15:guide id="22" pos="7063" userDrawn="1">
          <p15:clr>
            <a:srgbClr val="A4A3A4"/>
          </p15:clr>
        </p15:guide>
        <p15:guide id="23" pos="504" userDrawn="1">
          <p15:clr>
            <a:srgbClr val="A4A3A4"/>
          </p15:clr>
        </p15:guide>
        <p15:guide id="24" pos="36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zade, Clement" initials="SC" lastIdx="1" clrIdx="0">
    <p:extLst/>
  </p:cmAuthor>
  <p:cmAuthor id="2" name="D'ENFERT Antonin" initials="DA" lastIdx="2" clrIdx="1">
    <p:extLst>
      <p:ext uri="{19B8F6BF-5375-455C-9EA6-DF929625EA0E}">
        <p15:presenceInfo xmlns:p15="http://schemas.microsoft.com/office/powerpoint/2012/main" userId="D'ENFERT Antonin" providerId="None"/>
      </p:ext>
    </p:extLst>
  </p:cmAuthor>
  <p:cmAuthor id="3" name="MOURET Thomas" initials="MT" lastIdx="3" clrIdx="2">
    <p:extLst>
      <p:ext uri="{19B8F6BF-5375-455C-9EA6-DF929625EA0E}">
        <p15:presenceInfo xmlns:p15="http://schemas.microsoft.com/office/powerpoint/2012/main" userId="MOURET Thom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92E"/>
    <a:srgbClr val="B0DD7F"/>
    <a:srgbClr val="AFAFAF"/>
    <a:srgbClr val="5CEE7F"/>
    <a:srgbClr val="594203"/>
    <a:srgbClr val="66FF99"/>
    <a:srgbClr val="00FF99"/>
    <a:srgbClr val="0079D6"/>
    <a:srgbClr val="FF6600"/>
    <a:srgbClr val="4B5A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3" autoAdjust="0"/>
    <p:restoredTop sz="85037" autoAdjust="0"/>
  </p:normalViewPr>
  <p:slideViewPr>
    <p:cSldViewPr snapToGrid="0" showGuides="1">
      <p:cViewPr varScale="1">
        <p:scale>
          <a:sx n="100" d="100"/>
          <a:sy n="100" d="100"/>
        </p:scale>
        <p:origin x="996" y="84"/>
      </p:cViewPr>
      <p:guideLst>
        <p:guide orient="horz" pos="2158"/>
        <p:guide orient="horz" pos="4226"/>
        <p:guide orient="horz" pos="386"/>
        <p:guide orient="horz" pos="989"/>
        <p:guide orient="horz" pos="4082"/>
        <p:guide orient="horz" pos="4246"/>
        <p:guide orient="horz" pos="2326"/>
        <p:guide orient="horz" pos="3805"/>
        <p:guide orient="horz" pos="3648"/>
        <p:guide orient="horz" pos="629"/>
        <p:guide orient="horz" pos="4119"/>
        <p:guide orient="horz" pos="4177"/>
        <p:guide orient="horz" pos="1301"/>
        <p:guide orient="horz" pos="2800"/>
        <p:guide pos="3840"/>
        <p:guide pos="7469"/>
        <p:guide pos="304"/>
        <p:guide pos="7392"/>
        <p:guide pos="619"/>
        <p:guide pos="207"/>
        <p:guide pos="4001"/>
        <p:guide pos="7063"/>
        <p:guide pos="504"/>
        <p:guide pos="367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456"/>
    </p:cViewPr>
  </p:sorterViewPr>
  <p:notesViewPr>
    <p:cSldViewPr snapToGrid="0" showGuides="1">
      <p:cViewPr varScale="1">
        <p:scale>
          <a:sx n="85" d="100"/>
          <a:sy n="85" d="100"/>
        </p:scale>
        <p:origin x="2088" y="84"/>
      </p:cViewPr>
      <p:guideLst>
        <p:guide orient="horz" pos="2880"/>
        <p:guide pos="2160"/>
      </p:guideLst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handoutMaster" Target="handoutMasters/handoutMaster1.xml"/><Relationship Id="rId53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gs" Target="tags/tag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>
              <a:latin typeface="Century Gothic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7110-58D1-4B08-BE59-907D76DEA1EA}" type="datetimeFigureOut">
              <a:rPr lang="fr-FR" smtClean="0">
                <a:latin typeface="Century Gothic" pitchFamily="34" charset="0"/>
              </a:rPr>
              <a:pPr/>
              <a:t>26/12/2017</a:t>
            </a:fld>
            <a:endParaRPr lang="fr-FR">
              <a:latin typeface="Century Gothic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20653-8663-42A7-A389-D0316F5AB622}" type="slidenum">
              <a:rPr lang="fr-FR" smtClean="0">
                <a:latin typeface="Century Gothic" pitchFamily="34" charset="0"/>
              </a:rPr>
              <a:pPr/>
              <a:t>‹#›</a:t>
            </a:fld>
            <a:endParaRPr lang="fr-FR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3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FDCDEFE6-5B54-4838-86E6-97123BEF1300}" type="datetimeFigureOut">
              <a:rPr lang="fr-FR" smtClean="0"/>
              <a:pPr/>
              <a:t>26/12/2017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903BB967-652B-44E3-AC85-B50B589029D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072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ajoute la dimension</a:t>
            </a:r>
            <a:r>
              <a:rPr lang="fr-FR" baseline="0" dirty="0" smtClean="0"/>
              <a:t> « distribuée » à git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54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Encore une fois…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742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Conflit</a:t>
            </a:r>
            <a:r>
              <a:rPr lang="fr-FR" baseline="0" dirty="0" smtClean="0"/>
              <a:t> et l’historique doit être modifiée. 2 options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155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git push -f : perte de</a:t>
            </a:r>
            <a:r>
              <a:rPr lang="fr-FR" baseline="0" dirty="0" smtClean="0"/>
              <a:t> données probables sur </a:t>
            </a:r>
            <a:r>
              <a:rPr lang="fr-FR" baseline="0" dirty="0" err="1" smtClean="0"/>
              <a:t>origin</a:t>
            </a:r>
            <a:r>
              <a:rPr lang="fr-FR" baseline="0" dirty="0" smtClean="0"/>
              <a:t>. Le commit en vert sera </a:t>
            </a:r>
            <a:r>
              <a:rPr lang="fr-FR" baseline="0" dirty="0" err="1" smtClean="0"/>
              <a:t>garbabe</a:t>
            </a:r>
            <a:r>
              <a:rPr lang="fr-FR" baseline="0" dirty="0" smtClean="0"/>
              <a:t>-collecté. </a:t>
            </a:r>
          </a:p>
          <a:p>
            <a:r>
              <a:rPr lang="fr-FR" baseline="0" dirty="0" smtClean="0"/>
              <a:t>Problème pour tous les autres qui se sont synchronisés avec </a:t>
            </a:r>
            <a:r>
              <a:rPr lang="fr-FR" baseline="0" dirty="0" err="1" smtClean="0"/>
              <a:t>origin</a:t>
            </a:r>
            <a:r>
              <a:rPr lang="fr-FR" baseline="0" dirty="0" smtClean="0"/>
              <a:t>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885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meilleure solution</a:t>
            </a:r>
            <a:r>
              <a:rPr lang="fr-FR" baseline="0" dirty="0" smtClean="0"/>
              <a:t> : résoudre le conflit localement avant de pousser.</a:t>
            </a:r>
          </a:p>
          <a:p>
            <a:r>
              <a:rPr lang="fr-FR" baseline="0" dirty="0" smtClean="0"/>
              <a:t>On va récupérer ce qui se trouve sur </a:t>
            </a:r>
            <a:r>
              <a:rPr lang="fr-FR" baseline="0" dirty="0" err="1" smtClean="0"/>
              <a:t>origin</a:t>
            </a:r>
            <a:r>
              <a:rPr lang="fr-FR" baseline="0" dirty="0" smtClean="0"/>
              <a:t>, pour ça on utilise la commande git </a:t>
            </a:r>
            <a:r>
              <a:rPr lang="fr-FR" baseline="0" dirty="0" err="1" smtClean="0"/>
              <a:t>fetch</a:t>
            </a:r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747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706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683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429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907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Facilement : avec un </a:t>
            </a:r>
            <a:r>
              <a:rPr lang="fr-FR" baseline="0" dirty="0" err="1" smtClean="0"/>
              <a:t>forced</a:t>
            </a:r>
            <a:r>
              <a:rPr lang="fr-FR" baseline="0" dirty="0" smtClean="0"/>
              <a:t> push ou pull / push.</a:t>
            </a:r>
          </a:p>
          <a:p>
            <a:r>
              <a:rPr lang="fr-FR" baseline="0" dirty="0" smtClean="0"/>
              <a:t>Good job! Maintenant on a la même chose des deux côtés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188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Annie se retrouve avec un joli conflit à résoudre à sa prochaine synchronisation. </a:t>
            </a:r>
          </a:p>
          <a:p>
            <a:r>
              <a:rPr lang="fr-FR" baseline="0" dirty="0" smtClean="0"/>
              <a:t>Elle va devoir comprendre ce qui s’est passé sur </a:t>
            </a:r>
            <a:r>
              <a:rPr lang="fr-FR" baseline="0" dirty="0" err="1" smtClean="0"/>
              <a:t>origin</a:t>
            </a:r>
            <a:r>
              <a:rPr lang="fr-FR" baseline="0" dirty="0" smtClean="0"/>
              <a:t>, résoudre un conflit dont elle n’est pas la cause.</a:t>
            </a:r>
          </a:p>
          <a:p>
            <a:r>
              <a:rPr lang="fr-FR" baseline="0" dirty="0" smtClean="0"/>
              <a:t>Son historique va même être modifié à cause de notre </a:t>
            </a:r>
            <a:r>
              <a:rPr lang="fr-FR" baseline="0" dirty="0" err="1" smtClean="0"/>
              <a:t>rebase</a:t>
            </a:r>
            <a:r>
              <a:rPr lang="fr-FR" baseline="0" dirty="0" smtClean="0"/>
              <a:t> alors qu’elle a déjà une partie des modifications en local…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74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Repo distant (n’importe où) + repo local</a:t>
            </a:r>
            <a:r>
              <a:rPr lang="fr-FR" baseline="0" dirty="0" smtClean="0"/>
              <a:t> qui doit pouvoir communiquer avec le distant</a:t>
            </a:r>
          </a:p>
          <a:p>
            <a:r>
              <a:rPr lang="fr-FR" dirty="0" smtClean="0"/>
              <a:t>git_module04_lab01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05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1.</a:t>
            </a:r>
            <a:r>
              <a:rPr lang="fr-FR" baseline="0" dirty="0" smtClean="0"/>
              <a:t> On peut cloner en local mais pas moyen de </a:t>
            </a:r>
            <a:r>
              <a:rPr lang="fr-FR" baseline="0" dirty="0" err="1" smtClean="0"/>
              <a:t>pusher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836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fork n’est PAS une fonctionnalité de git.</a:t>
            </a:r>
          </a:p>
          <a:p>
            <a:r>
              <a:rPr lang="fr-FR" dirty="0" smtClean="0"/>
              <a:t>C’est un clone,</a:t>
            </a:r>
            <a:r>
              <a:rPr lang="fr-FR" baseline="0" dirty="0" smtClean="0"/>
              <a:t> distant, sur </a:t>
            </a:r>
            <a:r>
              <a:rPr lang="fr-FR" baseline="0" dirty="0" err="1" smtClean="0"/>
              <a:t>GitHub</a:t>
            </a:r>
            <a:r>
              <a:rPr lang="fr-FR" baseline="0" dirty="0" smtClean="0"/>
              <a:t> ou ailleurs d’un repo existant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107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repo</a:t>
            </a:r>
            <a:r>
              <a:rPr lang="fr-FR" baseline="0" dirty="0" smtClean="0"/>
              <a:t> local nous permet de push en </a:t>
            </a:r>
            <a:r>
              <a:rPr lang="fr-FR" baseline="0" dirty="0" err="1" smtClean="0"/>
              <a:t>remote</a:t>
            </a:r>
            <a:r>
              <a:rPr lang="fr-FR" baseline="0" dirty="0" smtClean="0"/>
              <a:t>, mais aucun lien n’existe avec l’original.</a:t>
            </a:r>
          </a:p>
          <a:p>
            <a:r>
              <a:rPr lang="fr-FR" baseline="0" dirty="0" err="1" smtClean="0"/>
              <a:t>GitHub</a:t>
            </a:r>
            <a:r>
              <a:rPr lang="fr-FR" baseline="0" dirty="0" smtClean="0"/>
              <a:t> (ou VSTS) sait que les 2 projets sont connectés, pas git. Si on veut le faire il faut ajouter manuellement ce qu’on appelle (par convention) « </a:t>
            </a:r>
            <a:r>
              <a:rPr lang="fr-FR" baseline="0" dirty="0" err="1" smtClean="0"/>
              <a:t>remote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upstream</a:t>
            </a:r>
            <a:r>
              <a:rPr lang="fr-FR" baseline="0" dirty="0" smtClean="0"/>
              <a:t> ». On a maintenant plusieurs </a:t>
            </a:r>
            <a:r>
              <a:rPr lang="fr-FR" baseline="0" dirty="0" err="1" smtClean="0"/>
              <a:t>remotes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8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114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ne</a:t>
            </a:r>
            <a:r>
              <a:rPr lang="fr-FR" baseline="0" dirty="0" smtClean="0"/>
              <a:t> peut malheureusement toujours pas pousser sur </a:t>
            </a:r>
            <a:r>
              <a:rPr lang="fr-FR" baseline="0" dirty="0" err="1" smtClean="0"/>
              <a:t>upstream</a:t>
            </a:r>
            <a:r>
              <a:rPr lang="fr-FR" baseline="0" dirty="0" smtClean="0"/>
              <a:t> !</a:t>
            </a:r>
          </a:p>
          <a:p>
            <a:r>
              <a:rPr lang="fr-FR" baseline="0" dirty="0" smtClean="0"/>
              <a:t>Mais </a:t>
            </a:r>
            <a:r>
              <a:rPr lang="fr-FR" baseline="0" dirty="0" err="1" smtClean="0"/>
              <a:t>GitHub</a:t>
            </a:r>
            <a:r>
              <a:rPr lang="fr-FR" baseline="0" dirty="0" smtClean="0"/>
              <a:t> (ou VSTS) nous offre une alternative…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426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PR n’est PAS une fonctionnalité de git,</a:t>
            </a:r>
            <a:r>
              <a:rPr lang="fr-FR" baseline="0" dirty="0" smtClean="0"/>
              <a:t> ni même d’un CSV.</a:t>
            </a:r>
          </a:p>
          <a:p>
            <a:r>
              <a:rPr lang="fr-FR" baseline="0" dirty="0" smtClean="0"/>
              <a:t>C’est une commodité « sociale » !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922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Rappeler le côté distribué, contrairement</a:t>
            </a:r>
            <a:r>
              <a:rPr lang="fr-FR" baseline="0" dirty="0" smtClean="0"/>
              <a:t> à Subversion ou TFS.</a:t>
            </a:r>
          </a:p>
          <a:p>
            <a:r>
              <a:rPr lang="fr-FR" baseline="0" dirty="0" smtClean="0"/>
              <a:t>Le choix du </a:t>
            </a:r>
            <a:r>
              <a:rPr lang="fr-FR" baseline="0" dirty="0" err="1" smtClean="0"/>
              <a:t>répo</a:t>
            </a:r>
            <a:r>
              <a:rPr lang="fr-FR" baseline="0" dirty="0" smtClean="0"/>
              <a:t> de référence reste une convention à définir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924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Comment rester</a:t>
            </a:r>
            <a:r>
              <a:rPr lang="fr-FR" baseline="0" dirty="0" smtClean="0"/>
              <a:t> synchronisé ? Comment local peut garder l’adresse de </a:t>
            </a:r>
            <a:r>
              <a:rPr lang="fr-FR" baseline="0" dirty="0" err="1" smtClean="0"/>
              <a:t>remote</a:t>
            </a:r>
            <a:r>
              <a:rPr lang="fr-FR" baseline="0" smtClean="0"/>
              <a:t> ?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593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enchaine sur la synchronisation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319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Rappeler que les</a:t>
            </a:r>
            <a:r>
              <a:rPr lang="fr-FR" baseline="0" dirty="0" smtClean="0"/>
              <a:t> SHA1 sont uniques, et que cette particularité va être utile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67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baseline="0" dirty="0" smtClean="0"/>
              <a:t>Git clone nous a permis de récupérer depuis le </a:t>
            </a:r>
            <a:r>
              <a:rPr lang="fr-FR" baseline="0" dirty="0" err="1" smtClean="0"/>
              <a:t>remote</a:t>
            </a:r>
            <a:endParaRPr lang="fr-FR" baseline="0" dirty="0" smtClean="0"/>
          </a:p>
          <a:p>
            <a:pPr marL="228600" indent="-228600">
              <a:buAutoNum type="arabicPeriod"/>
            </a:pPr>
            <a:r>
              <a:rPr lang="fr-FR" baseline="0" dirty="0" smtClean="0"/>
              <a:t>En local, les nouveaux éléments (SHA1 uniques) peuvent être synchronisés</a:t>
            </a:r>
          </a:p>
          <a:p>
            <a:pPr marL="228600" indent="-228600">
              <a:buAutoNum type="arabicPeriod"/>
            </a:pPr>
            <a:r>
              <a:rPr lang="fr-FR" baseline="0" dirty="0" smtClean="0"/>
              <a:t>Mais, git doit aussi garder les branches synchronisées entre les différents clones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043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Que se passe t-il si d’autres clones poussent vers </a:t>
            </a:r>
            <a:r>
              <a:rPr lang="fr-FR" dirty="0" err="1" smtClean="0"/>
              <a:t>origin</a:t>
            </a:r>
            <a:r>
              <a:rPr lang="fr-FR" dirty="0" smtClean="0"/>
              <a:t> ? Comment rester synchronisé</a:t>
            </a:r>
            <a:r>
              <a:rPr lang="fr-FR" baseline="0" dirty="0" smtClean="0"/>
              <a:t> ?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941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C’est</a:t>
            </a:r>
            <a:r>
              <a:rPr lang="fr-FR" baseline="0" dirty="0" smtClean="0"/>
              <a:t> ce qui s’est passé quand on a push il y a quelques minutes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04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74135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979223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3784602" y="1104901"/>
            <a:ext cx="5631191" cy="4916387"/>
          </a:xfrm>
        </p:spPr>
        <p:txBody>
          <a:bodyPr anchor="ctr" anchorCtr="0"/>
          <a:lstStyle>
            <a:lvl1pPr marL="401241" indent="-401241">
              <a:spcBef>
                <a:spcPts val="15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900" b="0">
                <a:solidFill>
                  <a:srgbClr val="004563"/>
                </a:solidFill>
                <a:latin typeface="Century Gothic" pitchFamily="34" charset="0"/>
              </a:defRPr>
            </a:lvl2pPr>
            <a:lvl3pPr marL="135731" indent="-135731">
              <a:buClr>
                <a:srgbClr val="004563"/>
              </a:buClr>
              <a:defRPr sz="900" b="1">
                <a:latin typeface="Century Gothic" pitchFamily="34" charset="0"/>
              </a:defRPr>
            </a:lvl3pPr>
            <a:lvl4pPr marL="135731" indent="0">
              <a:defRPr sz="900">
                <a:latin typeface="Century Gothic" pitchFamily="34" charset="0"/>
              </a:defRPr>
            </a:lvl4pPr>
            <a:lvl5pPr marL="271463" indent="-135731"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9415803" y="1100208"/>
            <a:ext cx="762663" cy="4916387"/>
          </a:xfrm>
        </p:spPr>
        <p:txBody>
          <a:bodyPr anchor="ctr" anchorCtr="0"/>
          <a:lstStyle>
            <a:lvl1pPr marL="401241" indent="-401241" algn="r">
              <a:spcBef>
                <a:spcPts val="15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900" b="0">
                <a:solidFill>
                  <a:schemeClr val="tx2"/>
                </a:solidFill>
                <a:latin typeface="Century Gothic" pitchFamily="34" charset="0"/>
              </a:defRPr>
            </a:lvl2pPr>
            <a:lvl3pPr marL="135731" indent="-135731" algn="r">
              <a:buClr>
                <a:schemeClr val="tx2"/>
              </a:buClr>
              <a:defRPr sz="900" b="1">
                <a:latin typeface="Century Gothic" pitchFamily="34" charset="0"/>
              </a:defRPr>
            </a:lvl3pPr>
            <a:lvl4pPr marL="135731" indent="0" algn="r">
              <a:defRPr sz="900">
                <a:latin typeface="Century Gothic" pitchFamily="34" charset="0"/>
              </a:defRPr>
            </a:lvl4pPr>
            <a:lvl5pPr marL="271463" indent="-135731" algn="r"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</p:spTree>
    <p:extLst>
      <p:ext uri="{BB962C8B-B14F-4D97-AF65-F5344CB8AC3E}">
        <p14:creationId xmlns:p14="http://schemas.microsoft.com/office/powerpoint/2010/main" val="3603612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2"/>
            <a:ext cx="10227732" cy="4470401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 typeface="Wingdings" pitchFamily="2" charset="2"/>
              <a:buChar char="à"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 typeface="Arial" pitchFamily="34" charset="0"/>
              <a:buChar char="­"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55508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2"/>
            <a:ext cx="10227732" cy="4470401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20000"/>
              <a:buFontTx/>
              <a:buBlip>
                <a:blip r:embed="rId2"/>
              </a:buBlip>
              <a:defRPr sz="240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 typeface="Wingdings" pitchFamily="2" charset="2"/>
              <a:buChar char="à"/>
              <a:defRPr sz="20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 typeface="Arial" pitchFamily="34" charset="0"/>
              <a:buChar char="­"/>
              <a:defRPr sz="1600" i="1">
                <a:solidFill>
                  <a:srgbClr val="404040"/>
                </a:solidFill>
                <a:latin typeface="Arial"/>
                <a:cs typeface="Arial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6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4846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982133" y="2224088"/>
            <a:ext cx="10229851" cy="3816350"/>
          </a:xfrm>
        </p:spPr>
        <p:txBody>
          <a:bodyPr>
            <a:normAutofit/>
          </a:bodyPr>
          <a:lstStyle>
            <a:lvl1pPr>
              <a:buFontTx/>
              <a:buNone/>
              <a:defRPr sz="1050"/>
            </a:lvl1pPr>
          </a:lstStyle>
          <a:p>
            <a:r>
              <a:rPr lang="fr-FR"/>
              <a:t>Cliquez sur l'icône pour ajouter un tableau</a:t>
            </a: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301457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800110" y="2220427"/>
            <a:ext cx="5010151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6218365" y="2220427"/>
            <a:ext cx="5010151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6351021" y="1509657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35254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800110" y="2216286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6218365" y="2216286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6351021" y="1509657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791279" y="4589223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6209533" y="4589223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963919" y="3902472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6342189" y="3902472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667180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6423918" y="1570038"/>
            <a:ext cx="4788071" cy="4470400"/>
          </a:xfrm>
          <a:prstGeom prst="rect">
            <a:avLst/>
          </a:prstGeom>
        </p:spPr>
        <p:txBody>
          <a:bodyPr vert="horz" anchor="ctr" anchorCtr="0"/>
          <a:lstStyle>
            <a:lvl1pPr marL="214313" indent="-214313">
              <a:spcBef>
                <a:spcPts val="1125"/>
              </a:spcBef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spcBef>
                <a:spcPts val="1125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spcBef>
                <a:spcPts val="1125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477433" y="2917203"/>
            <a:ext cx="3642784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60141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312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4529613" y="1570038"/>
            <a:ext cx="312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8091984" y="1570038"/>
            <a:ext cx="312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976160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2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4547953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4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8090487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5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049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809781" y="1570038"/>
            <a:ext cx="3402203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05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983638" y="1570038"/>
            <a:ext cx="5711383" cy="4470400"/>
          </a:xfrm>
          <a:prstGeom prst="rect">
            <a:avLst/>
          </a:prstGeom>
        </p:spPr>
        <p:txBody>
          <a:bodyPr vert="horz" anchor="ctr" anchorCtr="0"/>
          <a:lstStyle>
            <a:lvl1pPr marL="214313" indent="-214313"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200000"/>
              <a:buFontTx/>
              <a:buBlip>
                <a:blip r:embed="rId3"/>
              </a:buBlip>
              <a:defRPr sz="12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857250" indent="-171450">
              <a:buSzPct val="100000"/>
              <a:buFont typeface="Lucida Grande"/>
              <a:buChar char="&gt;"/>
              <a:defRPr sz="105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52779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57287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0"/>
            <a:ext cx="10227732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74134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898006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979223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7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927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10227732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07239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74141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3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4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295467" y="2692170"/>
            <a:ext cx="9601132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644764" y="4742396"/>
            <a:ext cx="8195653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pic>
        <p:nvPicPr>
          <p:cNvPr id="4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6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5706533" y="692696"/>
            <a:ext cx="6028267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7581902" y="2276872"/>
            <a:ext cx="41529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pic>
        <p:nvPicPr>
          <p:cNvPr id="4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817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74135" y="1548166"/>
            <a:ext cx="11243732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405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375"/>
              </a:spcBef>
              <a:buFontTx/>
              <a:buNone/>
              <a:defRPr sz="24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306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74135" y="1548166"/>
            <a:ext cx="11243732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405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375"/>
              </a:spcBef>
              <a:buFontTx/>
              <a:buNone/>
              <a:defRPr sz="24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21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Relationship Id="rId9" Type="http://schemas.openxmlformats.org/officeDocument/2006/relationships/image" Target="../media/image3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heme" Target="../theme/theme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.bin"/><Relationship Id="rId5" Type="http://schemas.openxmlformats.org/officeDocument/2006/relationships/tags" Target="../tags/tag3.xml"/><Relationship Id="rId4" Type="http://schemas.openxmlformats.org/officeDocument/2006/relationships/vmlDrawing" Target="../drawings/vmlDrawing2.vml"/><Relationship Id="rId9" Type="http://schemas.openxmlformats.org/officeDocument/2006/relationships/image" Target="../media/image3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3.gi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95284554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4" name="Diapositive think-cell" r:id="rId6" imgW="270" imgH="270" progId="TCLayout.ActiveDocument.1">
                  <p:embed/>
                </p:oleObj>
              </mc:Choice>
              <mc:Fallback>
                <p:oleObj name="Diapositiv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62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60" y="1563000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2" y="-15348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cxnSp>
        <p:nvCxnSpPr>
          <p:cNvPr id="16" name="Connecteur droit 15"/>
          <p:cNvCxnSpPr/>
          <p:nvPr/>
        </p:nvCxnSpPr>
        <p:spPr>
          <a:xfrm>
            <a:off x="970262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numéro de diapositive 17"/>
          <p:cNvSpPr txBox="1">
            <a:spLocks/>
          </p:cNvSpPr>
          <p:nvPr userDrawn="1"/>
        </p:nvSpPr>
        <p:spPr>
          <a:xfrm>
            <a:off x="68927" y="6514489"/>
            <a:ext cx="649453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r" defTabSz="914400" rtl="0" eaLnBrk="1" latinLnBrk="0" hangingPunct="1">
              <a:defRPr sz="8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01209A-EBCB-4229-9A21-B7869465F47A}" type="slidenum">
              <a:rPr lang="fr-FR" sz="800" smtClean="0"/>
              <a:pPr/>
              <a:t>‹#›</a:t>
            </a:fld>
            <a:r>
              <a:rPr lang="fr-FR" sz="800"/>
              <a:t>   |  </a:t>
            </a:r>
          </a:p>
        </p:txBody>
      </p:sp>
      <p:pic>
        <p:nvPicPr>
          <p:cNvPr id="1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5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4" r:id="rId2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9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09968881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iapositive think-cell" r:id="rId6" imgW="270" imgH="270" progId="TCLayout.ActiveDocument.1">
                  <p:embed/>
                </p:oleObj>
              </mc:Choice>
              <mc:Fallback>
                <p:oleObj name="Diapositiv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61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58" y="1562999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2" y="-15348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970261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numéro de diapositive 17"/>
          <p:cNvSpPr txBox="1">
            <a:spLocks/>
          </p:cNvSpPr>
          <p:nvPr userDrawn="1"/>
        </p:nvSpPr>
        <p:spPr>
          <a:xfrm>
            <a:off x="-100555" y="6512987"/>
            <a:ext cx="941684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r" defTabSz="914400" rtl="0" eaLnBrk="1" latinLnBrk="0" hangingPunct="1">
              <a:defRPr sz="8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pic>
        <p:nvPicPr>
          <p:cNvPr id="17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5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9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71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66" y="1563001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3" y="-15348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970271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203187" y="6508769"/>
            <a:ext cx="649453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pic>
        <p:nvPicPr>
          <p:cNvPr id="10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85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85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15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Tx/>
        <a:buBlip>
          <a:blip r:embed="rId18"/>
        </a:buBlip>
        <a:defRPr sz="13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71463" indent="0" algn="l" defTabSz="342900" rtl="0" eaLnBrk="1" latinLnBrk="0" hangingPunct="1">
        <a:spcBef>
          <a:spcPct val="20000"/>
        </a:spcBef>
        <a:buFont typeface="Arial"/>
        <a:buNone/>
        <a:defRPr sz="135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72679" indent="-201216" algn="l" defTabSz="3429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472679" indent="0" algn="l" defTabSz="3429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601266" indent="-128588" algn="l" defTabSz="3429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0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456FD7-BB91-4376-9F54-57A4192F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Distributed</a:t>
            </a:r>
            <a:r>
              <a:rPr lang="fr-FR" dirty="0"/>
              <a:t> Version Control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2C0768-302F-4A6A-A9FF-BED7B68BC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24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Synchronizing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Remote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10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69435" y="4828438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9435" y="2554504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3464638" y="2534997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3464637" y="4808931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2960664" y="5362817"/>
            <a:ext cx="1630051" cy="330556"/>
          </a:xfrm>
          <a:prstGeom prst="wedgeRectCallout">
            <a:avLst>
              <a:gd name="adj1" fmla="val 1345"/>
              <a:gd name="adj2" fmla="val -9189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3176157" y="2022721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3176156" y="4278074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697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Adding</a:t>
            </a:r>
            <a:r>
              <a:rPr lang="fr-FR" dirty="0" smtClean="0"/>
              <a:t> a Commit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11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69435" y="4828438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9435" y="2554504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3464638" y="2534997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3464637" y="4808931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2960664" y="5362817"/>
            <a:ext cx="1630051" cy="330556"/>
          </a:xfrm>
          <a:prstGeom prst="wedgeRectCallout">
            <a:avLst>
              <a:gd name="adj1" fmla="val 1345"/>
              <a:gd name="adj2" fmla="val -9189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3176157" y="2022721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3176156" y="4278074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21494" y="4808930"/>
            <a:ext cx="353585" cy="353585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4433014" y="4278074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909977" y="4983606"/>
            <a:ext cx="738141" cy="4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0966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push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12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69435" y="4828438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9435" y="2554504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3464638" y="2534997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3464637" y="4808931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2960664" y="5362817"/>
            <a:ext cx="1630051" cy="330556"/>
          </a:xfrm>
          <a:prstGeom prst="wedgeRectCallout">
            <a:avLst>
              <a:gd name="adj1" fmla="val 1345"/>
              <a:gd name="adj2" fmla="val -9189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3176157" y="2022721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21494" y="4808930"/>
            <a:ext cx="353585" cy="353585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4433014" y="4278074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909977" y="4983606"/>
            <a:ext cx="738141" cy="4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21494" y="2562024"/>
            <a:ext cx="353585" cy="353585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909977" y="2736700"/>
            <a:ext cx="738141" cy="4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ular Callout 27"/>
          <p:cNvSpPr/>
          <p:nvPr/>
        </p:nvSpPr>
        <p:spPr>
          <a:xfrm>
            <a:off x="4433013" y="2022721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4260053" y="5362815"/>
            <a:ext cx="1630051" cy="330556"/>
          </a:xfrm>
          <a:prstGeom prst="wedgeRectCallout">
            <a:avLst>
              <a:gd name="adj1" fmla="val 1345"/>
              <a:gd name="adj2" fmla="val -9189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354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6" grpId="0" animBg="1"/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Synchronizing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Remote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13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69435" y="4828438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9435" y="2554504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3464638" y="2534997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3464637" y="4808931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2960664" y="5362817"/>
            <a:ext cx="1630051" cy="330556"/>
          </a:xfrm>
          <a:prstGeom prst="wedgeRectCallout">
            <a:avLst>
              <a:gd name="adj1" fmla="val 1345"/>
              <a:gd name="adj2" fmla="val -9189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3176157" y="2022721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3176156" y="4278074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21494" y="4808930"/>
            <a:ext cx="353585" cy="353585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909977" y="4983606"/>
            <a:ext cx="738141" cy="4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4433014" y="4278074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21494" y="2562024"/>
            <a:ext cx="353585" cy="353585"/>
          </a:xfrm>
          <a:prstGeom prst="ellipse">
            <a:avLst/>
          </a:prstGeom>
          <a:solidFill>
            <a:srgbClr val="19892E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909977" y="2736700"/>
            <a:ext cx="738141" cy="4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433013" y="2022721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662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2" grpId="0" animBg="1"/>
      <p:bldP spid="16" grpId="0" animBg="1"/>
      <p:bldP spid="17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Conflict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14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69435" y="4828438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9435" y="2554504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3464638" y="2534997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3464637" y="4808931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2960664" y="5362817"/>
            <a:ext cx="1630051" cy="330556"/>
          </a:xfrm>
          <a:prstGeom prst="wedgeRectCallout">
            <a:avLst>
              <a:gd name="adj1" fmla="val 1345"/>
              <a:gd name="adj2" fmla="val -9189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21494" y="4808930"/>
            <a:ext cx="353585" cy="353585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909977" y="4983606"/>
            <a:ext cx="738141" cy="4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4433014" y="4278074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21494" y="2562024"/>
            <a:ext cx="353585" cy="353585"/>
          </a:xfrm>
          <a:prstGeom prst="ellipse">
            <a:avLst/>
          </a:prstGeom>
          <a:solidFill>
            <a:srgbClr val="19892E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909977" y="2736700"/>
            <a:ext cx="738141" cy="4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433013" y="2022721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292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Force push (-f)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15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69435" y="4828438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9435" y="2554504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3464638" y="2534997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3464637" y="4808931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2960664" y="5362817"/>
            <a:ext cx="1630051" cy="330556"/>
          </a:xfrm>
          <a:prstGeom prst="wedgeRectCallout">
            <a:avLst>
              <a:gd name="adj1" fmla="val 1345"/>
              <a:gd name="adj2" fmla="val -9189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21494" y="4808930"/>
            <a:ext cx="353585" cy="353585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909977" y="4983606"/>
            <a:ext cx="738141" cy="4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4433014" y="4278074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026171" y="1811610"/>
            <a:ext cx="353585" cy="353585"/>
          </a:xfrm>
          <a:prstGeom prst="ellipse">
            <a:avLst/>
          </a:prstGeom>
          <a:solidFill>
            <a:srgbClr val="19892E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>
            <a:off x="3743326" y="2160020"/>
            <a:ext cx="282845" cy="321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3737690" y="1272307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21494" y="2562024"/>
            <a:ext cx="353585" cy="353585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909977" y="2736700"/>
            <a:ext cx="738141" cy="4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ular Callout 28"/>
          <p:cNvSpPr/>
          <p:nvPr/>
        </p:nvSpPr>
        <p:spPr>
          <a:xfrm>
            <a:off x="4433013" y="2022721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4260053" y="5362815"/>
            <a:ext cx="1630051" cy="330556"/>
          </a:xfrm>
          <a:prstGeom prst="wedgeRectCallout">
            <a:avLst>
              <a:gd name="adj1" fmla="val 1345"/>
              <a:gd name="adj2" fmla="val -9189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9899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  <p:bldP spid="24" grpId="0" animBg="1"/>
      <p:bldP spid="27" grpId="0" animBg="1"/>
      <p:bldP spid="2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16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69435" y="4828438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9435" y="2554504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3464638" y="2534997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3464637" y="4808931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2960664" y="5362817"/>
            <a:ext cx="1630051" cy="330556"/>
          </a:xfrm>
          <a:prstGeom prst="wedgeRectCallout">
            <a:avLst>
              <a:gd name="adj1" fmla="val 1345"/>
              <a:gd name="adj2" fmla="val -9189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21494" y="4808930"/>
            <a:ext cx="353585" cy="353585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909977" y="4983606"/>
            <a:ext cx="738141" cy="4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4433014" y="4278074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21494" y="2562024"/>
            <a:ext cx="353585" cy="353585"/>
          </a:xfrm>
          <a:prstGeom prst="ellipse">
            <a:avLst/>
          </a:prstGeom>
          <a:solidFill>
            <a:srgbClr val="19892E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909977" y="2736700"/>
            <a:ext cx="738141" cy="4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433013" y="2022721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478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</a:t>
            </a:r>
            <a:r>
              <a:rPr lang="fr-FR" dirty="0" err="1" smtClean="0"/>
              <a:t>fetch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17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69435" y="4828438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9435" y="2554504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3464638" y="2534997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3464637" y="4808931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2960664" y="5362817"/>
            <a:ext cx="1630051" cy="330556"/>
          </a:xfrm>
          <a:prstGeom prst="wedgeRectCallout">
            <a:avLst>
              <a:gd name="adj1" fmla="val 1345"/>
              <a:gd name="adj2" fmla="val -9189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39873" y="4409554"/>
            <a:ext cx="353585" cy="353585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>
            <a:off x="3909978" y="4595949"/>
            <a:ext cx="738140" cy="319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4274601" y="4005994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21494" y="2562024"/>
            <a:ext cx="353585" cy="353585"/>
          </a:xfrm>
          <a:prstGeom prst="ellipse">
            <a:avLst/>
          </a:prstGeom>
          <a:solidFill>
            <a:srgbClr val="19892E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909977" y="2736700"/>
            <a:ext cx="738141" cy="4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433013" y="2022721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21494" y="5221501"/>
            <a:ext cx="353585" cy="353585"/>
          </a:xfrm>
          <a:prstGeom prst="ellipse">
            <a:avLst/>
          </a:prstGeom>
          <a:solidFill>
            <a:srgbClr val="19892E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909978" y="4983606"/>
            <a:ext cx="738140" cy="379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ular Callout 25"/>
          <p:cNvSpPr/>
          <p:nvPr/>
        </p:nvSpPr>
        <p:spPr>
          <a:xfrm>
            <a:off x="4083258" y="5801369"/>
            <a:ext cx="1630051" cy="330556"/>
          </a:xfrm>
          <a:prstGeom prst="wedgeRectCallout">
            <a:avLst>
              <a:gd name="adj1" fmla="val 1345"/>
              <a:gd name="adj2" fmla="val -9189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5914340" y="4808931"/>
            <a:ext cx="353585" cy="353585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>
            <a:off x="5148455" y="5103542"/>
            <a:ext cx="738140" cy="319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5135409" y="4585498"/>
            <a:ext cx="751186" cy="3295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ular Callout 33"/>
          <p:cNvSpPr/>
          <p:nvPr/>
        </p:nvSpPr>
        <p:spPr>
          <a:xfrm>
            <a:off x="5566193" y="4307079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61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animBg="1"/>
      <p:bldP spid="22" grpId="0" animBg="1"/>
      <p:bldP spid="26" grpId="0" animBg="1"/>
      <p:bldP spid="28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push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18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69435" y="4828438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9435" y="2554504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3464637" y="4808931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5452899" y="5345309"/>
            <a:ext cx="1630051" cy="330556"/>
          </a:xfrm>
          <a:prstGeom prst="wedgeRectCallout">
            <a:avLst>
              <a:gd name="adj1" fmla="val 1345"/>
              <a:gd name="adj2" fmla="val -9189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39873" y="4409554"/>
            <a:ext cx="353585" cy="353585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>
            <a:off x="3909978" y="4595949"/>
            <a:ext cx="738140" cy="319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21494" y="5221501"/>
            <a:ext cx="353585" cy="353585"/>
          </a:xfrm>
          <a:prstGeom prst="ellipse">
            <a:avLst/>
          </a:prstGeom>
          <a:solidFill>
            <a:srgbClr val="19892E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909978" y="4983606"/>
            <a:ext cx="738140" cy="379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ular Callout 25"/>
          <p:cNvSpPr/>
          <p:nvPr/>
        </p:nvSpPr>
        <p:spPr>
          <a:xfrm>
            <a:off x="4083258" y="5801369"/>
            <a:ext cx="1630051" cy="330556"/>
          </a:xfrm>
          <a:prstGeom prst="wedgeRectCallout">
            <a:avLst>
              <a:gd name="adj1" fmla="val 1345"/>
              <a:gd name="adj2" fmla="val -9189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5914340" y="4808931"/>
            <a:ext cx="353585" cy="353585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>
            <a:off x="5148455" y="5103542"/>
            <a:ext cx="738140" cy="319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5135409" y="4585498"/>
            <a:ext cx="751186" cy="3295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ular Callout 33"/>
          <p:cNvSpPr/>
          <p:nvPr/>
        </p:nvSpPr>
        <p:spPr>
          <a:xfrm>
            <a:off x="5566193" y="4307079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3464637" y="2534698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39873" y="2135321"/>
            <a:ext cx="353585" cy="353585"/>
          </a:xfrm>
          <a:prstGeom prst="ellipse">
            <a:avLst/>
          </a:prstGeom>
          <a:solidFill>
            <a:srgbClr val="19892E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>
            <a:off x="3909978" y="2321716"/>
            <a:ext cx="738140" cy="319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ular Callout 32"/>
          <p:cNvSpPr/>
          <p:nvPr/>
        </p:nvSpPr>
        <p:spPr>
          <a:xfrm>
            <a:off x="4274601" y="1731761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21494" y="2947268"/>
            <a:ext cx="353585" cy="353585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909978" y="2709373"/>
            <a:ext cx="738140" cy="379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5914340" y="2534698"/>
            <a:ext cx="353585" cy="353585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>
            <a:off x="5148455" y="2829309"/>
            <a:ext cx="738140" cy="319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5135409" y="2311265"/>
            <a:ext cx="751186" cy="3295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ular Callout 39"/>
          <p:cNvSpPr/>
          <p:nvPr/>
        </p:nvSpPr>
        <p:spPr>
          <a:xfrm>
            <a:off x="5566193" y="2032846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511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33" grpId="0" animBg="1"/>
      <p:bldP spid="35" grpId="0" animBg="1"/>
      <p:bldP spid="37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“fetch” and “merge”, then you “push”.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324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</a:t>
            </a:r>
            <a:r>
              <a:rPr lang="fr-FR" dirty="0" err="1" smtClean="0"/>
              <a:t>is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…a Distributed Revision Control System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008011F-F481-44B1-A7AA-A403E3E4C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14628" y1="34175" x2="14628" y2="341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6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“pull”, then you </a:t>
            </a:r>
            <a:br>
              <a:rPr lang="en-US" dirty="0"/>
            </a:br>
            <a:r>
              <a:rPr lang="en-US" dirty="0"/>
              <a:t>“push”.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979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21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207685" y="4828438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7685" y="2554504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3464637" y="4808931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3464637" y="2534698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3652604" y="1742135"/>
            <a:ext cx="930543" cy="330556"/>
          </a:xfrm>
          <a:prstGeom prst="wedgeRectCallout">
            <a:avLst>
              <a:gd name="adj1" fmla="val 61698"/>
              <a:gd name="adj2" fmla="val 2517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818222" y="2889021"/>
            <a:ext cx="863316" cy="385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30320" y="1873616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35083" y="3190436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>
            <a:off x="3818222" y="2168802"/>
            <a:ext cx="863316" cy="344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ular Callout 46"/>
          <p:cNvSpPr/>
          <p:nvPr/>
        </p:nvSpPr>
        <p:spPr>
          <a:xfrm>
            <a:off x="4441840" y="2711490"/>
            <a:ext cx="930543" cy="330556"/>
          </a:xfrm>
          <a:prstGeom prst="wedgeRectCallout">
            <a:avLst>
              <a:gd name="adj1" fmla="val -7907"/>
              <a:gd name="adj2" fmla="val 85687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lisa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ular Callout 55"/>
          <p:cNvSpPr/>
          <p:nvPr/>
        </p:nvSpPr>
        <p:spPr>
          <a:xfrm>
            <a:off x="3639308" y="4016368"/>
            <a:ext cx="930543" cy="330556"/>
          </a:xfrm>
          <a:prstGeom prst="wedgeRectCallout">
            <a:avLst>
              <a:gd name="adj1" fmla="val 61698"/>
              <a:gd name="adj2" fmla="val 3382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818222" y="5163254"/>
            <a:ext cx="863316" cy="385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30320" y="4147849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35083" y="5464669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>
            <a:off x="3818222" y="4443035"/>
            <a:ext cx="863316" cy="344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ular Callout 60"/>
          <p:cNvSpPr/>
          <p:nvPr/>
        </p:nvSpPr>
        <p:spPr>
          <a:xfrm>
            <a:off x="4441840" y="4997238"/>
            <a:ext cx="930543" cy="330556"/>
          </a:xfrm>
          <a:prstGeom prst="wedgeRectCallout">
            <a:avLst>
              <a:gd name="adj1" fmla="val -7908"/>
              <a:gd name="adj2" fmla="val 82806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lisa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43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</a:t>
            </a:r>
            <a:r>
              <a:rPr lang="fr-FR" dirty="0" err="1" smtClean="0"/>
              <a:t>rebase</a:t>
            </a:r>
            <a:r>
              <a:rPr lang="fr-FR" dirty="0" smtClean="0"/>
              <a:t> master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22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207685" y="4828438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7685" y="2554504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3464637" y="4808931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3464637" y="2534698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3652604" y="1742135"/>
            <a:ext cx="930543" cy="330556"/>
          </a:xfrm>
          <a:prstGeom prst="wedgeRectCallout">
            <a:avLst>
              <a:gd name="adj1" fmla="val 61698"/>
              <a:gd name="adj2" fmla="val 2517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818222" y="2889021"/>
            <a:ext cx="863316" cy="385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30320" y="1873616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35083" y="3190436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>
            <a:off x="3818222" y="2168802"/>
            <a:ext cx="863316" cy="344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ular Callout 46"/>
          <p:cNvSpPr/>
          <p:nvPr/>
        </p:nvSpPr>
        <p:spPr>
          <a:xfrm>
            <a:off x="4441840" y="2711490"/>
            <a:ext cx="930543" cy="330556"/>
          </a:xfrm>
          <a:prstGeom prst="wedgeRectCallout">
            <a:avLst>
              <a:gd name="adj1" fmla="val -7907"/>
              <a:gd name="adj2" fmla="val 85687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lisa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ular Callout 55"/>
          <p:cNvSpPr/>
          <p:nvPr/>
        </p:nvSpPr>
        <p:spPr>
          <a:xfrm>
            <a:off x="3639308" y="4016368"/>
            <a:ext cx="930543" cy="330556"/>
          </a:xfrm>
          <a:prstGeom prst="wedgeRectCallout">
            <a:avLst>
              <a:gd name="adj1" fmla="val 61698"/>
              <a:gd name="adj2" fmla="val 3382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818222" y="5163254"/>
            <a:ext cx="863316" cy="385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30320" y="4147849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35083" y="5464669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>
            <a:off x="3818222" y="4443035"/>
            <a:ext cx="863316" cy="344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ular Callout 60"/>
          <p:cNvSpPr/>
          <p:nvPr/>
        </p:nvSpPr>
        <p:spPr>
          <a:xfrm>
            <a:off x="4441840" y="4997238"/>
            <a:ext cx="930543" cy="330556"/>
          </a:xfrm>
          <a:prstGeom prst="wedgeRectCallout">
            <a:avLst>
              <a:gd name="adj1" fmla="val -7908"/>
              <a:gd name="adj2" fmla="val 82806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lisa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6008258" y="4147849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5174524" y="4324641"/>
            <a:ext cx="76388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ular Callout 28"/>
          <p:cNvSpPr/>
          <p:nvPr/>
        </p:nvSpPr>
        <p:spPr>
          <a:xfrm>
            <a:off x="5719778" y="4615162"/>
            <a:ext cx="930543" cy="330556"/>
          </a:xfrm>
          <a:prstGeom prst="wedgeRectCallout">
            <a:avLst>
              <a:gd name="adj1" fmla="val -20191"/>
              <a:gd name="adj2" fmla="val -75677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lisa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200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21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Solving</a:t>
            </a:r>
            <a:r>
              <a:rPr lang="fr-FR" dirty="0" smtClean="0"/>
              <a:t> the </a:t>
            </a:r>
            <a:r>
              <a:rPr lang="fr-FR" dirty="0" err="1" smtClean="0"/>
              <a:t>conflict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23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207685" y="4828438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7685" y="2554504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3464637" y="4808931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3464637" y="2534698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3652604" y="1742135"/>
            <a:ext cx="930543" cy="330556"/>
          </a:xfrm>
          <a:prstGeom prst="wedgeRectCallout">
            <a:avLst>
              <a:gd name="adj1" fmla="val 61698"/>
              <a:gd name="adj2" fmla="val 2517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818222" y="2889021"/>
            <a:ext cx="863316" cy="385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30320" y="1873616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35083" y="3190436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>
            <a:off x="3818222" y="2168802"/>
            <a:ext cx="863316" cy="344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ular Callout 46"/>
          <p:cNvSpPr/>
          <p:nvPr/>
        </p:nvSpPr>
        <p:spPr>
          <a:xfrm>
            <a:off x="4441840" y="2711490"/>
            <a:ext cx="930543" cy="330556"/>
          </a:xfrm>
          <a:prstGeom prst="wedgeRectCallout">
            <a:avLst>
              <a:gd name="adj1" fmla="val -7907"/>
              <a:gd name="adj2" fmla="val 85687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lisa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ular Callout 55"/>
          <p:cNvSpPr/>
          <p:nvPr/>
        </p:nvSpPr>
        <p:spPr>
          <a:xfrm>
            <a:off x="3639308" y="4016368"/>
            <a:ext cx="930543" cy="330556"/>
          </a:xfrm>
          <a:prstGeom prst="wedgeRectCallout">
            <a:avLst>
              <a:gd name="adj1" fmla="val 61698"/>
              <a:gd name="adj2" fmla="val 3382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30320" y="4147849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>
            <a:off x="3818222" y="4443035"/>
            <a:ext cx="863316" cy="344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6008258" y="4147849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5174524" y="4324641"/>
            <a:ext cx="76388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ular Callout 28"/>
          <p:cNvSpPr/>
          <p:nvPr/>
        </p:nvSpPr>
        <p:spPr>
          <a:xfrm>
            <a:off x="5719778" y="4615162"/>
            <a:ext cx="930543" cy="330556"/>
          </a:xfrm>
          <a:prstGeom prst="wedgeRectCallout">
            <a:avLst>
              <a:gd name="adj1" fmla="val -20191"/>
              <a:gd name="adj2" fmla="val -75677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lisa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6014181" y="1873616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5180447" y="2050408"/>
            <a:ext cx="76388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ular Callout 27"/>
          <p:cNvSpPr/>
          <p:nvPr/>
        </p:nvSpPr>
        <p:spPr>
          <a:xfrm>
            <a:off x="5725701" y="2340929"/>
            <a:ext cx="930543" cy="330556"/>
          </a:xfrm>
          <a:prstGeom prst="wedgeRectCallout">
            <a:avLst>
              <a:gd name="adj1" fmla="val -20191"/>
              <a:gd name="adj2" fmla="val -75677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lisa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5755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25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Another</a:t>
            </a:r>
            <a:r>
              <a:rPr lang="fr-FR" dirty="0" smtClean="0"/>
              <a:t> user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24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207685" y="4828438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annie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7685" y="2554504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3464637" y="4808931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3464637" y="2534698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3652604" y="1742135"/>
            <a:ext cx="930543" cy="330556"/>
          </a:xfrm>
          <a:prstGeom prst="wedgeRectCallout">
            <a:avLst>
              <a:gd name="adj1" fmla="val 61698"/>
              <a:gd name="adj2" fmla="val 2517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30320" y="1873616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>
            <a:off x="3818222" y="2168802"/>
            <a:ext cx="863316" cy="344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ular Callout 55"/>
          <p:cNvSpPr/>
          <p:nvPr/>
        </p:nvSpPr>
        <p:spPr>
          <a:xfrm>
            <a:off x="3639308" y="4016368"/>
            <a:ext cx="930543" cy="330556"/>
          </a:xfrm>
          <a:prstGeom prst="wedgeRectCallout">
            <a:avLst>
              <a:gd name="adj1" fmla="val 61698"/>
              <a:gd name="adj2" fmla="val 3382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30320" y="4147849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>
            <a:off x="3818222" y="4443035"/>
            <a:ext cx="863316" cy="344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6014181" y="1873616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5180447" y="2050408"/>
            <a:ext cx="76388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ular Callout 27"/>
          <p:cNvSpPr/>
          <p:nvPr/>
        </p:nvSpPr>
        <p:spPr>
          <a:xfrm>
            <a:off x="5725701" y="2340929"/>
            <a:ext cx="930543" cy="330556"/>
          </a:xfrm>
          <a:prstGeom prst="wedgeRectCallout">
            <a:avLst>
              <a:gd name="adj1" fmla="val -20191"/>
              <a:gd name="adj2" fmla="val -75677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lisa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818222" y="5163254"/>
            <a:ext cx="863316" cy="385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4735083" y="5464669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4441840" y="4997238"/>
            <a:ext cx="930543" cy="330556"/>
          </a:xfrm>
          <a:prstGeom prst="wedgeRectCallout">
            <a:avLst>
              <a:gd name="adj1" fmla="val -7908"/>
              <a:gd name="adj2" fmla="val 82806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lisa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6014181" y="5464669"/>
            <a:ext cx="353585" cy="353585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5180447" y="5641461"/>
            <a:ext cx="76388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ular Callout 35"/>
          <p:cNvSpPr/>
          <p:nvPr/>
        </p:nvSpPr>
        <p:spPr>
          <a:xfrm>
            <a:off x="5667398" y="4997238"/>
            <a:ext cx="930543" cy="330556"/>
          </a:xfrm>
          <a:prstGeom prst="wedgeRectCallout">
            <a:avLst>
              <a:gd name="adj1" fmla="val -7908"/>
              <a:gd name="adj2" fmla="val 82806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lisa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684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rebase shared commits.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952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GitHub</a:t>
            </a:r>
            <a:r>
              <a:rPr lang="fr-FR" dirty="0" smtClean="0"/>
              <a:t> / VSTS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26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94" y="1061997"/>
            <a:ext cx="4698413" cy="27174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55515" y="2695044"/>
            <a:ext cx="14523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kmahmou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/passion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744" y="1777029"/>
            <a:ext cx="913861" cy="91801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  <a:tint val="66000"/>
                  <a:satMod val="160000"/>
                </a:schemeClr>
              </a:gs>
              <a:gs pos="50000">
                <a:schemeClr val="accent3">
                  <a:lumMod val="50000"/>
                  <a:tint val="44500"/>
                  <a:satMod val="160000"/>
                </a:schemeClr>
              </a:gs>
              <a:gs pos="100000">
                <a:schemeClr val="accent3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2838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Fork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27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94" y="1061997"/>
            <a:ext cx="4698413" cy="2717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744" y="1777029"/>
            <a:ext cx="913861" cy="91801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  <a:tint val="66000"/>
                  <a:satMod val="160000"/>
                </a:schemeClr>
              </a:gs>
              <a:gs pos="50000">
                <a:schemeClr val="accent3">
                  <a:lumMod val="50000"/>
                  <a:tint val="44500"/>
                  <a:satMod val="160000"/>
                </a:schemeClr>
              </a:gs>
              <a:gs pos="100000">
                <a:schemeClr val="accent3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755515" y="2695044"/>
            <a:ext cx="14523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kmahmou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/passion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47" y="1777029"/>
            <a:ext cx="913861" cy="91801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6249518" y="2695044"/>
            <a:ext cx="144270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boblechat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/passion</a:t>
            </a:r>
          </a:p>
        </p:txBody>
      </p:sp>
    </p:spTree>
    <p:extLst>
      <p:ext uri="{BB962C8B-B14F-4D97-AF65-F5344CB8AC3E}">
        <p14:creationId xmlns:p14="http://schemas.microsoft.com/office/powerpoint/2010/main" val="6794109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Clone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28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94" y="1061997"/>
            <a:ext cx="4698413" cy="2717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744" y="1777029"/>
            <a:ext cx="913861" cy="91801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  <a:tint val="66000"/>
                  <a:satMod val="160000"/>
                </a:schemeClr>
              </a:gs>
              <a:gs pos="50000">
                <a:schemeClr val="accent3">
                  <a:lumMod val="50000"/>
                  <a:tint val="44500"/>
                  <a:satMod val="160000"/>
                </a:schemeClr>
              </a:gs>
              <a:gs pos="100000">
                <a:schemeClr val="accent3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755515" y="2695044"/>
            <a:ext cx="14523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kmahmou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/passion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918" y="3094371"/>
            <a:ext cx="531788" cy="20400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28608" y="5132313"/>
            <a:ext cx="913861" cy="918015"/>
          </a:xfrm>
          <a:prstGeom prst="rect">
            <a:avLst/>
          </a:prstGeom>
          <a:gradFill flip="none" rotWithShape="1">
            <a:gsLst>
              <a:gs pos="0">
                <a:srgbClr val="19892E">
                  <a:tint val="66000"/>
                  <a:satMod val="160000"/>
                </a:srgbClr>
              </a:gs>
              <a:gs pos="50000">
                <a:srgbClr val="19892E">
                  <a:tint val="44500"/>
                  <a:satMod val="160000"/>
                </a:srgbClr>
              </a:gs>
              <a:gs pos="100000">
                <a:srgbClr val="19892E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6785538" y="4405982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27113">
            <a:off x="5110432" y="2944852"/>
            <a:ext cx="510638" cy="282087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629150" y="4696534"/>
            <a:ext cx="1276859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upstream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47" y="1777029"/>
            <a:ext cx="913861" cy="91801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6249518" y="2695044"/>
            <a:ext cx="144270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boblechat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/passion</a:t>
            </a:r>
          </a:p>
        </p:txBody>
      </p:sp>
    </p:spTree>
    <p:extLst>
      <p:ext uri="{BB962C8B-B14F-4D97-AF65-F5344CB8AC3E}">
        <p14:creationId xmlns:p14="http://schemas.microsoft.com/office/powerpoint/2010/main" val="2371368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Push to </a:t>
            </a:r>
            <a:r>
              <a:rPr lang="fr-FR" dirty="0" err="1" smtClean="0"/>
              <a:t>origin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29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94" y="1061997"/>
            <a:ext cx="4698413" cy="2717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744" y="1777029"/>
            <a:ext cx="913861" cy="91801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  <a:tint val="66000"/>
                  <a:satMod val="160000"/>
                </a:schemeClr>
              </a:gs>
              <a:gs pos="50000">
                <a:schemeClr val="accent3">
                  <a:lumMod val="50000"/>
                  <a:tint val="44500"/>
                  <a:satMod val="160000"/>
                </a:schemeClr>
              </a:gs>
              <a:gs pos="100000">
                <a:schemeClr val="accent3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755515" y="2695044"/>
            <a:ext cx="14523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kmahmou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/passion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918" y="3094371"/>
            <a:ext cx="531788" cy="20400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28608" y="5132313"/>
            <a:ext cx="913861" cy="918015"/>
          </a:xfrm>
          <a:prstGeom prst="rect">
            <a:avLst/>
          </a:prstGeom>
          <a:gradFill flip="none" rotWithShape="1">
            <a:gsLst>
              <a:gs pos="0">
                <a:srgbClr val="19892E">
                  <a:tint val="66000"/>
                  <a:satMod val="160000"/>
                </a:srgbClr>
              </a:gs>
              <a:gs pos="50000">
                <a:srgbClr val="19892E">
                  <a:tint val="44500"/>
                  <a:satMod val="160000"/>
                </a:srgbClr>
              </a:gs>
              <a:gs pos="100000">
                <a:srgbClr val="19892E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6785538" y="4405982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27113">
            <a:off x="5110432" y="2944852"/>
            <a:ext cx="510638" cy="282087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629150" y="4696534"/>
            <a:ext cx="1276859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upstream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47" y="1777029"/>
            <a:ext cx="913861" cy="91801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6249518" y="2695044"/>
            <a:ext cx="144270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boblechat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/passion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390890" y="5164199"/>
            <a:ext cx="414834" cy="365760"/>
            <a:chOff x="2220686" y="2142476"/>
            <a:chExt cx="1436914" cy="1266930"/>
          </a:xfrm>
          <a:solidFill>
            <a:srgbClr val="7030A0"/>
          </a:solidFill>
        </p:grpSpPr>
        <p:sp>
          <p:nvSpPr>
            <p:cNvPr id="19" name="Cloud 18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Cloud 19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524287" y="1798855"/>
            <a:ext cx="414834" cy="365760"/>
            <a:chOff x="2220686" y="2142476"/>
            <a:chExt cx="1436914" cy="1266930"/>
          </a:xfrm>
          <a:solidFill>
            <a:srgbClr val="7030A0"/>
          </a:solidFill>
        </p:grpSpPr>
        <p:sp>
          <p:nvSpPr>
            <p:cNvPr id="22" name="Cloud 21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Cloud 22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07836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94" y="1061997"/>
            <a:ext cx="4698413" cy="271746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Repos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3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71" y="1959429"/>
            <a:ext cx="913861" cy="91801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64" y="3151522"/>
            <a:ext cx="531788" cy="17659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33254" y="5189463"/>
            <a:ext cx="913861" cy="918015"/>
          </a:xfrm>
          <a:prstGeom prst="rect">
            <a:avLst/>
          </a:prstGeom>
          <a:gradFill flip="none" rotWithShape="1">
            <a:gsLst>
              <a:gs pos="0">
                <a:srgbClr val="19892E">
                  <a:tint val="66000"/>
                  <a:satMod val="160000"/>
                </a:srgbClr>
              </a:gs>
              <a:gs pos="50000">
                <a:srgbClr val="19892E">
                  <a:tint val="44500"/>
                  <a:satMod val="160000"/>
                </a:srgbClr>
              </a:gs>
              <a:gs pos="100000">
                <a:srgbClr val="19892E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</p:pic>
      <p:sp>
        <p:nvSpPr>
          <p:cNvPr id="21" name="Rounded Rectangular Callout 20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2659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Pull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upstream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30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94" y="1061997"/>
            <a:ext cx="4698413" cy="2717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744" y="1777029"/>
            <a:ext cx="913861" cy="91801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  <a:tint val="66000"/>
                  <a:satMod val="160000"/>
                </a:schemeClr>
              </a:gs>
              <a:gs pos="50000">
                <a:schemeClr val="accent3">
                  <a:lumMod val="50000"/>
                  <a:tint val="44500"/>
                  <a:satMod val="160000"/>
                </a:schemeClr>
              </a:gs>
              <a:gs pos="100000">
                <a:schemeClr val="accent3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755515" y="2695044"/>
            <a:ext cx="14523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kmahmou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/passion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918" y="3094371"/>
            <a:ext cx="531788" cy="20400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28608" y="5132313"/>
            <a:ext cx="913861" cy="918015"/>
          </a:xfrm>
          <a:prstGeom prst="rect">
            <a:avLst/>
          </a:prstGeom>
          <a:gradFill flip="none" rotWithShape="1">
            <a:gsLst>
              <a:gs pos="0">
                <a:srgbClr val="19892E">
                  <a:tint val="66000"/>
                  <a:satMod val="160000"/>
                </a:srgbClr>
              </a:gs>
              <a:gs pos="50000">
                <a:srgbClr val="19892E">
                  <a:tint val="44500"/>
                  <a:satMod val="160000"/>
                </a:srgbClr>
              </a:gs>
              <a:gs pos="100000">
                <a:srgbClr val="19892E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6785538" y="4405982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27113">
            <a:off x="5110432" y="2944852"/>
            <a:ext cx="510638" cy="282087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629150" y="4696534"/>
            <a:ext cx="1276859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upstream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47" y="1777029"/>
            <a:ext cx="913861" cy="91801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6249518" y="2695044"/>
            <a:ext cx="144270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boblechat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/passion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390890" y="5164199"/>
            <a:ext cx="414834" cy="365760"/>
            <a:chOff x="2220686" y="2142476"/>
            <a:chExt cx="1436914" cy="1266930"/>
          </a:xfrm>
          <a:solidFill>
            <a:srgbClr val="7030A0"/>
          </a:solidFill>
        </p:grpSpPr>
        <p:sp>
          <p:nvSpPr>
            <p:cNvPr id="19" name="Cloud 18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Cloud 19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524287" y="1798855"/>
            <a:ext cx="414834" cy="365760"/>
            <a:chOff x="2220686" y="2142476"/>
            <a:chExt cx="1436914" cy="1266930"/>
          </a:xfrm>
          <a:solidFill>
            <a:srgbClr val="7030A0"/>
          </a:solidFill>
        </p:grpSpPr>
        <p:sp>
          <p:nvSpPr>
            <p:cNvPr id="22" name="Cloud 21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Cloud 22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95902" y="2329284"/>
            <a:ext cx="414834" cy="365760"/>
            <a:chOff x="2220686" y="2142476"/>
            <a:chExt cx="1436914" cy="1266930"/>
          </a:xfrm>
          <a:solidFill>
            <a:srgbClr val="00B0F0"/>
          </a:solidFill>
        </p:grpSpPr>
        <p:sp>
          <p:nvSpPr>
            <p:cNvPr id="25" name="Cloud 24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Cloud 25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82177" y="5612021"/>
            <a:ext cx="414834" cy="365760"/>
            <a:chOff x="2220686" y="2142476"/>
            <a:chExt cx="1436914" cy="1266930"/>
          </a:xfrm>
          <a:solidFill>
            <a:srgbClr val="00B0F0"/>
          </a:solidFill>
        </p:grpSpPr>
        <p:sp>
          <p:nvSpPr>
            <p:cNvPr id="28" name="Cloud 27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Cloud 28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524287" y="2218633"/>
            <a:ext cx="414834" cy="365760"/>
            <a:chOff x="2220686" y="2142476"/>
            <a:chExt cx="1436914" cy="1266930"/>
          </a:xfrm>
          <a:solidFill>
            <a:srgbClr val="00B0F0"/>
          </a:solidFill>
        </p:grpSpPr>
        <p:sp>
          <p:nvSpPr>
            <p:cNvPr id="31" name="Cloud 30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Cloud 31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795737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Pull </a:t>
            </a:r>
            <a:r>
              <a:rPr lang="fr-FR" dirty="0" err="1" smtClean="0"/>
              <a:t>Request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31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94" y="1061997"/>
            <a:ext cx="4698413" cy="2717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744" y="1777029"/>
            <a:ext cx="913861" cy="91801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  <a:tint val="66000"/>
                  <a:satMod val="160000"/>
                </a:schemeClr>
              </a:gs>
              <a:gs pos="50000">
                <a:schemeClr val="accent3">
                  <a:lumMod val="50000"/>
                  <a:tint val="44500"/>
                  <a:satMod val="160000"/>
                </a:schemeClr>
              </a:gs>
              <a:gs pos="100000">
                <a:schemeClr val="accent3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755515" y="2695044"/>
            <a:ext cx="14523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kmahmou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/passion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918" y="3094371"/>
            <a:ext cx="531788" cy="20400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28608" y="5132313"/>
            <a:ext cx="913861" cy="918015"/>
          </a:xfrm>
          <a:prstGeom prst="rect">
            <a:avLst/>
          </a:prstGeom>
          <a:gradFill flip="none" rotWithShape="1">
            <a:gsLst>
              <a:gs pos="0">
                <a:srgbClr val="19892E">
                  <a:tint val="66000"/>
                  <a:satMod val="160000"/>
                </a:srgbClr>
              </a:gs>
              <a:gs pos="50000">
                <a:srgbClr val="19892E">
                  <a:tint val="44500"/>
                  <a:satMod val="160000"/>
                </a:srgbClr>
              </a:gs>
              <a:gs pos="100000">
                <a:srgbClr val="19892E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6785538" y="4405982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27113">
            <a:off x="5110432" y="2944852"/>
            <a:ext cx="510638" cy="282087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629150" y="4696534"/>
            <a:ext cx="1276859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upstream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47" y="1777029"/>
            <a:ext cx="913861" cy="91801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6249518" y="2695044"/>
            <a:ext cx="144270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boblechat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/passion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390890" y="5164199"/>
            <a:ext cx="414834" cy="365760"/>
            <a:chOff x="2220686" y="2142476"/>
            <a:chExt cx="1436914" cy="1266930"/>
          </a:xfrm>
          <a:solidFill>
            <a:srgbClr val="7030A0"/>
          </a:solidFill>
        </p:grpSpPr>
        <p:sp>
          <p:nvSpPr>
            <p:cNvPr id="19" name="Cloud 18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Cloud 19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524287" y="1798855"/>
            <a:ext cx="414834" cy="365760"/>
            <a:chOff x="2220686" y="2142476"/>
            <a:chExt cx="1436914" cy="1266930"/>
          </a:xfrm>
          <a:solidFill>
            <a:srgbClr val="7030A0"/>
          </a:solidFill>
        </p:grpSpPr>
        <p:sp>
          <p:nvSpPr>
            <p:cNvPr id="22" name="Cloud 21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Cloud 22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95902" y="2329284"/>
            <a:ext cx="414834" cy="365760"/>
            <a:chOff x="2220686" y="2142476"/>
            <a:chExt cx="1436914" cy="1266930"/>
          </a:xfrm>
          <a:solidFill>
            <a:srgbClr val="00B0F0"/>
          </a:solidFill>
        </p:grpSpPr>
        <p:sp>
          <p:nvSpPr>
            <p:cNvPr id="25" name="Cloud 24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Cloud 25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82177" y="5612021"/>
            <a:ext cx="414834" cy="365760"/>
            <a:chOff x="2220686" y="2142476"/>
            <a:chExt cx="1436914" cy="1266930"/>
          </a:xfrm>
          <a:solidFill>
            <a:srgbClr val="00B0F0"/>
          </a:solidFill>
        </p:grpSpPr>
        <p:sp>
          <p:nvSpPr>
            <p:cNvPr id="28" name="Cloud 27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Cloud 28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524287" y="2218633"/>
            <a:ext cx="414834" cy="365760"/>
            <a:chOff x="2220686" y="2142476"/>
            <a:chExt cx="1436914" cy="1266930"/>
          </a:xfrm>
          <a:solidFill>
            <a:srgbClr val="00B0F0"/>
          </a:solidFill>
        </p:grpSpPr>
        <p:sp>
          <p:nvSpPr>
            <p:cNvPr id="31" name="Cloud 30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Cloud 31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73" y="1952832"/>
            <a:ext cx="728657" cy="473981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3495902" y="1921041"/>
            <a:ext cx="414834" cy="365760"/>
            <a:chOff x="2220686" y="2142476"/>
            <a:chExt cx="1436914" cy="1266930"/>
          </a:xfrm>
          <a:solidFill>
            <a:srgbClr val="7030A0"/>
          </a:solidFill>
        </p:grpSpPr>
        <p:sp>
          <p:nvSpPr>
            <p:cNvPr id="34" name="Cloud 33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Cloud 34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57471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-0.14258 0.004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Git </a:t>
            </a:r>
            <a:r>
              <a:rPr lang="fr-FR" sz="2400" dirty="0" err="1"/>
              <a:t>is</a:t>
            </a:r>
            <a:r>
              <a:rPr lang="fr-FR" sz="2400" dirty="0"/>
              <a:t>…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32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…a Persistent </a:t>
            </a:r>
            <a:r>
              <a:rPr lang="fr-FR" dirty="0" err="1" smtClean="0"/>
              <a:t>Map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EF76D80-A1A2-40D3-8D23-AD9AE057D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930" y="2819400"/>
            <a:ext cx="4231901" cy="19992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59496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Git </a:t>
            </a:r>
            <a:r>
              <a:rPr lang="fr-FR" sz="2400" dirty="0" err="1"/>
              <a:t>is</a:t>
            </a:r>
            <a:r>
              <a:rPr lang="fr-FR" sz="2400" dirty="0"/>
              <a:t>…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33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…a </a:t>
            </a:r>
            <a:r>
              <a:rPr lang="fr-FR" dirty="0" err="1"/>
              <a:t>Stupid</a:t>
            </a:r>
            <a:r>
              <a:rPr lang="fr-FR" dirty="0"/>
              <a:t> Content </a:t>
            </a:r>
            <a:r>
              <a:rPr lang="fr-FR" dirty="0" err="1"/>
              <a:t>Tracker</a:t>
            </a:r>
            <a:endParaRPr lang="fr-FR" dirty="0"/>
          </a:p>
          <a:p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11A34E2-CF14-4FAC-9913-4CAC796E4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382" y="2556241"/>
            <a:ext cx="4452785" cy="17455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976959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Git </a:t>
            </a:r>
            <a:r>
              <a:rPr lang="fr-FR" sz="2400" dirty="0" err="1"/>
              <a:t>is</a:t>
            </a:r>
            <a:r>
              <a:rPr lang="fr-FR" sz="2400" dirty="0"/>
              <a:t>…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34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…a </a:t>
            </a:r>
            <a:r>
              <a:rPr lang="fr-FR" dirty="0" err="1"/>
              <a:t>Revision</a:t>
            </a:r>
            <a:r>
              <a:rPr lang="fr-FR" dirty="0"/>
              <a:t> Control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62C63E2-C97A-4E3E-9C28-351D24FBB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62571">
            <a:off x="7261607" y="3071431"/>
            <a:ext cx="3416283" cy="17929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63500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Git </a:t>
            </a:r>
            <a:r>
              <a:rPr lang="fr-FR" sz="2400" dirty="0" err="1"/>
              <a:t>is</a:t>
            </a:r>
            <a:r>
              <a:rPr lang="fr-FR" sz="2400" dirty="0"/>
              <a:t>…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35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…a Distributed Revision Control </a:t>
            </a:r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008011F-F481-44B1-A7AA-A403E3E4C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4628" y1="34175" x2="14628" y2="341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741" y="2596283"/>
            <a:ext cx="3933340" cy="22669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44177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36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2" t="6740" r="18506" b="22784"/>
          <a:stretch/>
        </p:blipFill>
        <p:spPr>
          <a:xfrm>
            <a:off x="3439885" y="2028190"/>
            <a:ext cx="5529943" cy="4833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008011F-F481-44B1-A7AA-A403E3E4CC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14628" y1="34175" x2="14628" y2="34175"/>
                      </a14:backgroundRemoval>
                    </a14:imgEffect>
                  </a14:imgLayer>
                </a14:imgProps>
              </a:ext>
            </a:extLst>
          </a:blip>
          <a:srcRect l="27304" t="9938" r="37139" b="19029"/>
          <a:stretch/>
        </p:blipFill>
        <p:spPr>
          <a:xfrm>
            <a:off x="4381499" y="1162050"/>
            <a:ext cx="2686051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073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 L 0.09297 -0.0652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Thanks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734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94" y="1061997"/>
            <a:ext cx="4698413" cy="271746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Repos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4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71" y="1959429"/>
            <a:ext cx="913861" cy="91801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64" y="3151522"/>
            <a:ext cx="531788" cy="17659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33254" y="5189463"/>
            <a:ext cx="913861" cy="918015"/>
          </a:xfrm>
          <a:prstGeom prst="rect">
            <a:avLst/>
          </a:prstGeom>
          <a:gradFill flip="none" rotWithShape="1">
            <a:gsLst>
              <a:gs pos="0">
                <a:srgbClr val="19892E">
                  <a:tint val="66000"/>
                  <a:satMod val="160000"/>
                </a:srgbClr>
              </a:gs>
              <a:gs pos="50000">
                <a:srgbClr val="19892E">
                  <a:tint val="44500"/>
                  <a:satMod val="160000"/>
                </a:srgbClr>
              </a:gs>
              <a:gs pos="100000">
                <a:srgbClr val="19892E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566" y="4184605"/>
            <a:ext cx="913861" cy="91801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834" y="3837009"/>
            <a:ext cx="913861" cy="91801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83415">
            <a:off x="6917324" y="4370024"/>
            <a:ext cx="531788" cy="17659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66033">
            <a:off x="3949881" y="4676851"/>
            <a:ext cx="531788" cy="17659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51245">
            <a:off x="4051408" y="4262034"/>
            <a:ext cx="531788" cy="17659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99184">
            <a:off x="6890901" y="1922245"/>
            <a:ext cx="510638" cy="22688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88766">
            <a:off x="3702052" y="2143041"/>
            <a:ext cx="531788" cy="25295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872" y="1403408"/>
            <a:ext cx="914312" cy="70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349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Remotes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5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71" y="1959429"/>
            <a:ext cx="913861" cy="91801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64" y="3151522"/>
            <a:ext cx="531788" cy="17659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33254" y="5189463"/>
            <a:ext cx="913861" cy="918015"/>
          </a:xfrm>
          <a:prstGeom prst="rect">
            <a:avLst/>
          </a:prstGeom>
          <a:gradFill flip="none" rotWithShape="1">
            <a:gsLst>
              <a:gs pos="0">
                <a:srgbClr val="19892E">
                  <a:tint val="66000"/>
                  <a:satMod val="160000"/>
                </a:srgbClr>
              </a:gs>
              <a:gs pos="50000">
                <a:srgbClr val="19892E">
                  <a:tint val="44500"/>
                  <a:satMod val="160000"/>
                </a:srgbClr>
              </a:gs>
              <a:gs pos="100000">
                <a:srgbClr val="19892E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</p:pic>
      <p:sp>
        <p:nvSpPr>
          <p:cNvPr id="21" name="Rounded Rectangular Callout 20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12491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a local branch, a remote branch</a:t>
            </a:r>
            <a:br>
              <a:rPr lang="en-US" dirty="0"/>
            </a:br>
            <a:r>
              <a:rPr lang="en-US" dirty="0"/>
              <a:t>is just a reference to a commit.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487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7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EE63CE2-3370-4E7E-829F-A328E84D4A66}"/>
              </a:ext>
            </a:extLst>
          </p:cNvPr>
          <p:cNvSpPr txBox="1"/>
          <p:nvPr/>
        </p:nvSpPr>
        <p:spPr>
          <a:xfrm>
            <a:off x="5198318" y="1876097"/>
            <a:ext cx="179536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800" dirty="0">
                <a:latin typeface="Arial" pitchFamily="34" charset="0"/>
                <a:cs typeface="Arial" pitchFamily="34" charset="0"/>
              </a:rPr>
              <a:t>"Apple Pie"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FDA2B1A-9AA0-454F-A0E4-EC959F9E90E9}"/>
              </a:ext>
            </a:extLst>
          </p:cNvPr>
          <p:cNvSpPr txBox="1"/>
          <p:nvPr/>
        </p:nvSpPr>
        <p:spPr>
          <a:xfrm>
            <a:off x="2170246" y="4992414"/>
            <a:ext cx="78515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800" dirty="0">
                <a:latin typeface="Arial" pitchFamily="34" charset="0"/>
                <a:cs typeface="Arial" pitchFamily="34" charset="0"/>
              </a:rPr>
              <a:t>23991897e13e47ed0adb91a0082c31c82fe0cbe5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75364A1D-8566-4378-9A03-9B7D8A84C805}"/>
              </a:ext>
            </a:extLst>
          </p:cNvPr>
          <p:cNvCxnSpPr>
            <a:cxnSpLocks/>
          </p:cNvCxnSpPr>
          <p:nvPr/>
        </p:nvCxnSpPr>
        <p:spPr>
          <a:xfrm>
            <a:off x="6096000" y="2522483"/>
            <a:ext cx="0" cy="230176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86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Synchronizing</a:t>
            </a:r>
            <a:r>
              <a:rPr lang="fr-FR" dirty="0" smtClean="0"/>
              <a:t> Repos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8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71" y="1959429"/>
            <a:ext cx="913861" cy="91801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64" y="3151522"/>
            <a:ext cx="531788" cy="17659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33254" y="5189463"/>
            <a:ext cx="913861" cy="918015"/>
          </a:xfrm>
          <a:prstGeom prst="rect">
            <a:avLst/>
          </a:prstGeom>
          <a:gradFill flip="none" rotWithShape="1">
            <a:gsLst>
              <a:gs pos="0">
                <a:srgbClr val="19892E">
                  <a:tint val="66000"/>
                  <a:satMod val="160000"/>
                </a:srgbClr>
              </a:gs>
              <a:gs pos="50000">
                <a:srgbClr val="19892E">
                  <a:tint val="44500"/>
                  <a:satMod val="160000"/>
                </a:srgbClr>
              </a:gs>
              <a:gs pos="100000">
                <a:srgbClr val="19892E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</p:pic>
      <p:sp>
        <p:nvSpPr>
          <p:cNvPr id="21" name="Rounded Rectangular Callout 20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81954" y="2116350"/>
            <a:ext cx="414834" cy="365760"/>
            <a:chOff x="2220686" y="2142476"/>
            <a:chExt cx="1436914" cy="1266930"/>
          </a:xfrm>
          <a:solidFill>
            <a:srgbClr val="FF0000"/>
          </a:solidFill>
        </p:grpSpPr>
        <p:sp>
          <p:nvSpPr>
            <p:cNvPr id="2" name="Cloud 1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Cloud 11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02249" y="2116350"/>
            <a:ext cx="414834" cy="365760"/>
            <a:chOff x="2220686" y="2142476"/>
            <a:chExt cx="1436914" cy="1266930"/>
          </a:xfrm>
          <a:solidFill>
            <a:srgbClr val="7030A0"/>
          </a:solidFill>
        </p:grpSpPr>
        <p:sp>
          <p:nvSpPr>
            <p:cNvPr id="17" name="Cloud 16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Cloud 19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67810" y="2116350"/>
            <a:ext cx="414834" cy="365760"/>
            <a:chOff x="2220686" y="2142476"/>
            <a:chExt cx="1436914" cy="1266930"/>
          </a:xfrm>
          <a:solidFill>
            <a:srgbClr val="00B0F0"/>
          </a:solidFill>
        </p:grpSpPr>
        <p:sp>
          <p:nvSpPr>
            <p:cNvPr id="24" name="Cloud 23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Cloud 24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465793" y="5322168"/>
            <a:ext cx="414834" cy="365760"/>
            <a:chOff x="2220686" y="2142476"/>
            <a:chExt cx="1436914" cy="1266930"/>
          </a:xfrm>
          <a:solidFill>
            <a:srgbClr val="FF0000"/>
          </a:solidFill>
        </p:grpSpPr>
        <p:sp>
          <p:nvSpPr>
            <p:cNvPr id="27" name="Cloud 26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Cloud 27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86088" y="5322168"/>
            <a:ext cx="414834" cy="365760"/>
            <a:chOff x="2220686" y="2142476"/>
            <a:chExt cx="1436914" cy="1266930"/>
          </a:xfrm>
          <a:solidFill>
            <a:srgbClr val="7030A0"/>
          </a:solidFill>
        </p:grpSpPr>
        <p:sp>
          <p:nvSpPr>
            <p:cNvPr id="30" name="Cloud 29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Cloud 30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51649" y="5322168"/>
            <a:ext cx="414834" cy="365760"/>
            <a:chOff x="2220686" y="2142476"/>
            <a:chExt cx="1436914" cy="1266930"/>
          </a:xfrm>
          <a:solidFill>
            <a:srgbClr val="00B0F0"/>
          </a:solidFill>
        </p:grpSpPr>
        <p:sp>
          <p:nvSpPr>
            <p:cNvPr id="33" name="Cloud 32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Cloud 33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82670" y="5770813"/>
            <a:ext cx="414834" cy="365760"/>
            <a:chOff x="2220686" y="2142476"/>
            <a:chExt cx="1436914" cy="1266930"/>
          </a:xfrm>
          <a:solidFill>
            <a:schemeClr val="accent5">
              <a:lumMod val="25000"/>
              <a:lumOff val="75000"/>
            </a:schemeClr>
          </a:solidFill>
        </p:grpSpPr>
        <p:sp>
          <p:nvSpPr>
            <p:cNvPr id="36" name="Cloud 35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Cloud 36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202965" y="5761409"/>
            <a:ext cx="414834" cy="365760"/>
            <a:chOff x="2220686" y="2142476"/>
            <a:chExt cx="1436914" cy="1266930"/>
          </a:xfrm>
          <a:solidFill>
            <a:srgbClr val="AFAFAF"/>
          </a:solidFill>
        </p:grpSpPr>
        <p:sp>
          <p:nvSpPr>
            <p:cNvPr id="39" name="Cloud 38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Cloud 39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540098" y="2555591"/>
            <a:ext cx="414834" cy="365760"/>
            <a:chOff x="2220686" y="2142476"/>
            <a:chExt cx="1436914" cy="1266930"/>
          </a:xfrm>
          <a:solidFill>
            <a:schemeClr val="accent5">
              <a:lumMod val="25000"/>
              <a:lumOff val="75000"/>
            </a:schemeClr>
          </a:solidFill>
        </p:grpSpPr>
        <p:sp>
          <p:nvSpPr>
            <p:cNvPr id="42" name="Cloud 41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Cloud 42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060393" y="2546187"/>
            <a:ext cx="414834" cy="365760"/>
            <a:chOff x="2220686" y="2142476"/>
            <a:chExt cx="1436914" cy="1266930"/>
          </a:xfrm>
          <a:solidFill>
            <a:srgbClr val="AFAFAF"/>
          </a:solidFill>
        </p:grpSpPr>
        <p:sp>
          <p:nvSpPr>
            <p:cNvPr id="45" name="Cloud 44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Cloud 45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59458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Synchronizing</a:t>
            </a:r>
            <a:r>
              <a:rPr lang="fr-FR" dirty="0" smtClean="0"/>
              <a:t> Repos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9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71" y="1959429"/>
            <a:ext cx="913861" cy="91801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64" y="3151522"/>
            <a:ext cx="531788" cy="17659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33254" y="5189463"/>
            <a:ext cx="913861" cy="918015"/>
          </a:xfrm>
          <a:prstGeom prst="rect">
            <a:avLst/>
          </a:prstGeom>
          <a:gradFill flip="none" rotWithShape="1">
            <a:gsLst>
              <a:gs pos="0">
                <a:srgbClr val="19892E">
                  <a:tint val="66000"/>
                  <a:satMod val="160000"/>
                </a:srgbClr>
              </a:gs>
              <a:gs pos="50000">
                <a:srgbClr val="19892E">
                  <a:tint val="44500"/>
                  <a:satMod val="160000"/>
                </a:srgbClr>
              </a:gs>
              <a:gs pos="100000">
                <a:srgbClr val="19892E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</p:pic>
      <p:grpSp>
        <p:nvGrpSpPr>
          <p:cNvPr id="6" name="Group 5"/>
          <p:cNvGrpSpPr/>
          <p:nvPr/>
        </p:nvGrpSpPr>
        <p:grpSpPr>
          <a:xfrm>
            <a:off x="3281954" y="2116350"/>
            <a:ext cx="414834" cy="365760"/>
            <a:chOff x="2220686" y="2142476"/>
            <a:chExt cx="1436914" cy="1266930"/>
          </a:xfrm>
          <a:solidFill>
            <a:srgbClr val="FF0000"/>
          </a:solidFill>
        </p:grpSpPr>
        <p:sp>
          <p:nvSpPr>
            <p:cNvPr id="2" name="Cloud 1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Cloud 11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02249" y="2116350"/>
            <a:ext cx="414834" cy="365760"/>
            <a:chOff x="2220686" y="2142476"/>
            <a:chExt cx="1436914" cy="1266930"/>
          </a:xfrm>
          <a:solidFill>
            <a:srgbClr val="7030A0"/>
          </a:solidFill>
        </p:grpSpPr>
        <p:sp>
          <p:nvSpPr>
            <p:cNvPr id="17" name="Cloud 16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Cloud 19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67810" y="2116350"/>
            <a:ext cx="414834" cy="365760"/>
            <a:chOff x="2220686" y="2142476"/>
            <a:chExt cx="1436914" cy="1266930"/>
          </a:xfrm>
          <a:solidFill>
            <a:srgbClr val="00B0F0"/>
          </a:solidFill>
        </p:grpSpPr>
        <p:sp>
          <p:nvSpPr>
            <p:cNvPr id="24" name="Cloud 23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Cloud 24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465793" y="5322168"/>
            <a:ext cx="414834" cy="365760"/>
            <a:chOff x="2220686" y="2142476"/>
            <a:chExt cx="1436914" cy="1266930"/>
          </a:xfrm>
          <a:solidFill>
            <a:srgbClr val="FF0000"/>
          </a:solidFill>
        </p:grpSpPr>
        <p:sp>
          <p:nvSpPr>
            <p:cNvPr id="27" name="Cloud 26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Cloud 27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86088" y="5322168"/>
            <a:ext cx="414834" cy="365760"/>
            <a:chOff x="2220686" y="2142476"/>
            <a:chExt cx="1436914" cy="1266930"/>
          </a:xfrm>
          <a:solidFill>
            <a:srgbClr val="7030A0"/>
          </a:solidFill>
        </p:grpSpPr>
        <p:sp>
          <p:nvSpPr>
            <p:cNvPr id="30" name="Cloud 29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Cloud 30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51649" y="5322168"/>
            <a:ext cx="414834" cy="365760"/>
            <a:chOff x="2220686" y="2142476"/>
            <a:chExt cx="1436914" cy="1266930"/>
          </a:xfrm>
          <a:solidFill>
            <a:srgbClr val="00B0F0"/>
          </a:solidFill>
        </p:grpSpPr>
        <p:sp>
          <p:nvSpPr>
            <p:cNvPr id="33" name="Cloud 32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Cloud 33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82670" y="5770813"/>
            <a:ext cx="414834" cy="365760"/>
            <a:chOff x="2220686" y="2142476"/>
            <a:chExt cx="1436914" cy="1266930"/>
          </a:xfrm>
          <a:solidFill>
            <a:schemeClr val="accent5">
              <a:lumMod val="25000"/>
              <a:lumOff val="75000"/>
            </a:schemeClr>
          </a:solidFill>
        </p:grpSpPr>
        <p:sp>
          <p:nvSpPr>
            <p:cNvPr id="36" name="Cloud 35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Cloud 36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202965" y="5761409"/>
            <a:ext cx="414834" cy="365760"/>
            <a:chOff x="2220686" y="2142476"/>
            <a:chExt cx="1436914" cy="1266930"/>
          </a:xfrm>
          <a:solidFill>
            <a:srgbClr val="AFAFAF"/>
          </a:solidFill>
        </p:grpSpPr>
        <p:sp>
          <p:nvSpPr>
            <p:cNvPr id="39" name="Cloud 38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Cloud 39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540098" y="2555591"/>
            <a:ext cx="414834" cy="365760"/>
            <a:chOff x="2220686" y="2142476"/>
            <a:chExt cx="1436914" cy="1266930"/>
          </a:xfrm>
          <a:solidFill>
            <a:schemeClr val="accent5">
              <a:lumMod val="25000"/>
              <a:lumOff val="75000"/>
            </a:schemeClr>
          </a:solidFill>
        </p:grpSpPr>
        <p:sp>
          <p:nvSpPr>
            <p:cNvPr id="42" name="Cloud 41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Cloud 42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060393" y="2546187"/>
            <a:ext cx="414834" cy="365760"/>
            <a:chOff x="2220686" y="2142476"/>
            <a:chExt cx="1436914" cy="1266930"/>
          </a:xfrm>
          <a:solidFill>
            <a:srgbClr val="AFAFAF"/>
          </a:solidFill>
        </p:grpSpPr>
        <p:sp>
          <p:nvSpPr>
            <p:cNvPr id="45" name="Cloud 44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Cloud 45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834" y="3837009"/>
            <a:ext cx="913861" cy="91801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99184">
            <a:off x="6890901" y="1922245"/>
            <a:ext cx="510638" cy="2268815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8866324" y="3837009"/>
            <a:ext cx="414834" cy="365760"/>
            <a:chOff x="2220686" y="2142476"/>
            <a:chExt cx="1436914" cy="1266930"/>
          </a:xfrm>
          <a:solidFill>
            <a:srgbClr val="FF0000"/>
          </a:solidFill>
        </p:grpSpPr>
        <p:sp>
          <p:nvSpPr>
            <p:cNvPr id="50" name="Cloud 49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Cloud 50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386619" y="3837009"/>
            <a:ext cx="414834" cy="365760"/>
            <a:chOff x="2220686" y="2142476"/>
            <a:chExt cx="1436914" cy="1266930"/>
          </a:xfrm>
          <a:solidFill>
            <a:srgbClr val="7030A0"/>
          </a:solidFill>
        </p:grpSpPr>
        <p:sp>
          <p:nvSpPr>
            <p:cNvPr id="53" name="Cloud 52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Cloud 53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852180" y="3837009"/>
            <a:ext cx="414834" cy="365760"/>
            <a:chOff x="2220686" y="2142476"/>
            <a:chExt cx="1436914" cy="1266930"/>
          </a:xfrm>
          <a:solidFill>
            <a:srgbClr val="00B0F0"/>
          </a:solidFill>
        </p:grpSpPr>
        <p:sp>
          <p:nvSpPr>
            <p:cNvPr id="56" name="Cloud 55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Cloud 56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083201" y="4285654"/>
            <a:ext cx="414834" cy="365760"/>
            <a:chOff x="2220686" y="2142476"/>
            <a:chExt cx="1436914" cy="1266930"/>
          </a:xfrm>
          <a:solidFill>
            <a:schemeClr val="accent5">
              <a:lumMod val="25000"/>
              <a:lumOff val="75000"/>
            </a:schemeClr>
          </a:solidFill>
        </p:grpSpPr>
        <p:sp>
          <p:nvSpPr>
            <p:cNvPr id="59" name="Cloud 58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Cloud 59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603496" y="4276250"/>
            <a:ext cx="414834" cy="365760"/>
            <a:chOff x="2220686" y="2142476"/>
            <a:chExt cx="1436914" cy="1266930"/>
          </a:xfrm>
          <a:solidFill>
            <a:srgbClr val="AFAFAF"/>
          </a:solidFill>
        </p:grpSpPr>
        <p:sp>
          <p:nvSpPr>
            <p:cNvPr id="62" name="Cloud 61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Cloud 62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581521" y="4293416"/>
            <a:ext cx="414834" cy="365760"/>
            <a:chOff x="2220686" y="2142476"/>
            <a:chExt cx="1436914" cy="1266930"/>
          </a:xfrm>
          <a:solidFill>
            <a:srgbClr val="FFC000"/>
          </a:solidFill>
        </p:grpSpPr>
        <p:sp>
          <p:nvSpPr>
            <p:cNvPr id="65" name="Cloud 64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Cloud 65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018373" y="2568597"/>
            <a:ext cx="414834" cy="365760"/>
            <a:chOff x="2220686" y="2142476"/>
            <a:chExt cx="1436914" cy="1266930"/>
          </a:xfrm>
          <a:solidFill>
            <a:srgbClr val="FFC000"/>
          </a:solidFill>
        </p:grpSpPr>
        <p:sp>
          <p:nvSpPr>
            <p:cNvPr id="68" name="Cloud 67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Cloud 68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171835" y="5759328"/>
            <a:ext cx="414834" cy="365760"/>
            <a:chOff x="2220686" y="2142476"/>
            <a:chExt cx="1436914" cy="1266930"/>
          </a:xfrm>
          <a:solidFill>
            <a:srgbClr val="FFC000"/>
          </a:solidFill>
        </p:grpSpPr>
        <p:sp>
          <p:nvSpPr>
            <p:cNvPr id="71" name="Cloud 70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Cloud 71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3120681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aaS Azure AD solution for external users and privileged accounts v0.8.pptx" id="{67038694-6A8F-4BA3-B417-FE1A5AE8B529}" vid="{05FBF254-8F43-482D-821C-8C7AD9F4E23B}"/>
    </a:ext>
  </a:extLst>
</a:theme>
</file>

<file path=ppt/theme/theme2.xml><?xml version="1.0" encoding="utf-8"?>
<a:theme xmlns:a="http://schemas.openxmlformats.org/drawingml/2006/main" name="1_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aaS Azure AD solution for external users and privileged accounts v0.8.pptx" id="{67038694-6A8F-4BA3-B417-FE1A5AE8B529}" vid="{305F7EDD-1E22-425B-A5F5-CB47BB02F8B6}"/>
    </a:ext>
  </a:extLst>
</a:theme>
</file>

<file path=ppt/theme/theme3.xml><?xml version="1.0" encoding="utf-8"?>
<a:theme xmlns:a="http://schemas.openxmlformats.org/drawingml/2006/main" name="34_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aaS Azure AD solution for external users and privileged accounts v0.8.pptx" id="{67038694-6A8F-4BA3-B417-FE1A5AE8B529}" vid="{12C19D37-A4E2-4A9F-A560-D6D74DDF6A7A}"/>
    </a:ext>
  </a:extLst>
</a:theme>
</file>

<file path=ppt/theme/theme4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20084180B9E44AD928D9A8AB3689C" ma:contentTypeVersion="2" ma:contentTypeDescription="Create a new document." ma:contentTypeScope="" ma:versionID="5f842ce3792d2d894a82ea0e2dfb791b">
  <xsd:schema xmlns:xsd="http://www.w3.org/2001/XMLSchema" xmlns:xs="http://www.w3.org/2001/XMLSchema" xmlns:p="http://schemas.microsoft.com/office/2006/metadata/properties" xmlns:ns2="6e6f0a11-ea51-4914-9041-4a6fcd55b979" targetNamespace="http://schemas.microsoft.com/office/2006/metadata/properties" ma:root="true" ma:fieldsID="050a64bf2045351049015afff4474d6f" ns2:_="">
    <xsd:import namespace="6e6f0a11-ea51-4914-9041-4a6fcd55b97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6f0a11-ea51-4914-9041-4a6fcd55b97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028EF8-D63B-42F2-9729-538DFDBCE1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946093-D9B3-4957-BB28-2A49A4F3A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6f0a11-ea51-4914-9041-4a6fcd55b9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495F4B-BFDC-466D-9B0E-24D55C97E4DD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6e6f0a11-ea51-4914-9041-4a6fcd55b979"/>
    <ds:schemaRef ds:uri="http://purl.org/dc/elements/1.1/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ATS</Template>
  <TotalTime>1994</TotalTime>
  <Words>752</Words>
  <Application>Microsoft Office PowerPoint</Application>
  <PresentationFormat>Widescreen</PresentationFormat>
  <Paragraphs>238</Paragraphs>
  <Slides>37</Slides>
  <Notes>25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Lucida Grande</vt:lpstr>
      <vt:lpstr>Arial</vt:lpstr>
      <vt:lpstr>Century Gothic</vt:lpstr>
      <vt:lpstr>Consolas</vt:lpstr>
      <vt:lpstr>Wingdings</vt:lpstr>
      <vt:lpstr>template_PPT_AXA_EN</vt:lpstr>
      <vt:lpstr>1_template_PPT_AXA_EN</vt:lpstr>
      <vt:lpstr>34_template_PPT_AXA_EN</vt:lpstr>
      <vt:lpstr>Diapositive think-cell</vt:lpstr>
      <vt:lpstr>Distributed Version Control</vt:lpstr>
      <vt:lpstr>Git is…</vt:lpstr>
      <vt:lpstr>Multiple Repos</vt:lpstr>
      <vt:lpstr>Multiple Repos</vt:lpstr>
      <vt:lpstr>Remotes</vt:lpstr>
      <vt:lpstr>Like a local branch, a remote branch is just a reference to a commit.</vt:lpstr>
      <vt:lpstr>PowerPoint Presentation</vt:lpstr>
      <vt:lpstr>Synchronizing Repos</vt:lpstr>
      <vt:lpstr>Synchronizing Repos</vt:lpstr>
      <vt:lpstr>Synchronizing with a Remote</vt:lpstr>
      <vt:lpstr>Adding a Commit</vt:lpstr>
      <vt:lpstr>Git push</vt:lpstr>
      <vt:lpstr>Synchronizing with a Remote</vt:lpstr>
      <vt:lpstr>Conflict!</vt:lpstr>
      <vt:lpstr>Force push (-f)</vt:lpstr>
      <vt:lpstr>PowerPoint Presentation</vt:lpstr>
      <vt:lpstr>Git fetch</vt:lpstr>
      <vt:lpstr>Git push</vt:lpstr>
      <vt:lpstr>You “fetch” and “merge”, then you “push”.</vt:lpstr>
      <vt:lpstr>You “pull”, then you  “push”.</vt:lpstr>
      <vt:lpstr>PowerPoint Presentation</vt:lpstr>
      <vt:lpstr>Git rebase master</vt:lpstr>
      <vt:lpstr>Solving the conflict</vt:lpstr>
      <vt:lpstr>Another user</vt:lpstr>
      <vt:lpstr>Never rebase shared commits.</vt:lpstr>
      <vt:lpstr>GitHub / VSTS Features</vt:lpstr>
      <vt:lpstr>Fork</vt:lpstr>
      <vt:lpstr>Clone</vt:lpstr>
      <vt:lpstr>Push to origin</vt:lpstr>
      <vt:lpstr>Pull from upstream</vt:lpstr>
      <vt:lpstr>Pull Request</vt:lpstr>
      <vt:lpstr>Git is…</vt:lpstr>
      <vt:lpstr>Git is…</vt:lpstr>
      <vt:lpstr>Git is…</vt:lpstr>
      <vt:lpstr>Git is…</vt:lpstr>
      <vt:lpstr>PowerPoint Presentation</vt:lpstr>
      <vt:lpstr>Thanks!</vt:lpstr>
    </vt:vector>
  </TitlesOfParts>
  <Company>AXA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Git works</dc:title>
  <dc:creator>THERY Dominique</dc:creator>
  <cp:lastModifiedBy>Dominique THERY</cp:lastModifiedBy>
  <cp:revision>123</cp:revision>
  <cp:lastPrinted>2014-10-09T09:53:38Z</cp:lastPrinted>
  <dcterms:created xsi:type="dcterms:W3CDTF">2017-12-19T13:40:50Z</dcterms:created>
  <dcterms:modified xsi:type="dcterms:W3CDTF">2017-12-26T12:50:47Z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0x01010400448AA0A4CA40554EA1379C3E4816A205</vt:lpwstr>
  </property>
</Properties>
</file>