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  <p:sldMasterId id="2147483766" r:id="rId5"/>
    <p:sldMasterId id="2147483770" r:id="rId6"/>
  </p:sldMasterIdLst>
  <p:notesMasterIdLst>
    <p:notesMasterId r:id="rId31"/>
  </p:notesMasterIdLst>
  <p:handoutMasterIdLst>
    <p:handoutMasterId r:id="rId32"/>
  </p:handoutMasterIdLst>
  <p:sldIdLst>
    <p:sldId id="256" r:id="rId7"/>
    <p:sldId id="258" r:id="rId8"/>
    <p:sldId id="259" r:id="rId9"/>
    <p:sldId id="260" r:id="rId10"/>
    <p:sldId id="261" r:id="rId11"/>
    <p:sldId id="28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69" r:id="rId21"/>
    <p:sldId id="271" r:id="rId22"/>
    <p:sldId id="272" r:id="rId23"/>
    <p:sldId id="283" r:id="rId24"/>
    <p:sldId id="285" r:id="rId25"/>
    <p:sldId id="286" r:id="rId26"/>
    <p:sldId id="275" r:id="rId27"/>
    <p:sldId id="280" r:id="rId28"/>
    <p:sldId id="288" r:id="rId29"/>
    <p:sldId id="277" r:id="rId30"/>
  </p:sldIdLst>
  <p:sldSz cx="12192000" cy="6858000"/>
  <p:notesSz cx="6858000" cy="9144000"/>
  <p:custDataLst>
    <p:tags r:id="rId33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oduction" id="{17088C35-8AC3-4C14-B105-23A600E22F03}">
          <p14:sldIdLst>
            <p14:sldId id="256"/>
            <p14:sldId id="258"/>
            <p14:sldId id="259"/>
            <p14:sldId id="260"/>
            <p14:sldId id="261"/>
          </p14:sldIdLst>
        </p14:section>
        <p14:section name="Git is an onion" id="{CF5136C9-936B-4455-949A-455A0A4341B6}">
          <p14:sldIdLst>
            <p14:sldId id="281"/>
            <p14:sldId id="262"/>
            <p14:sldId id="263"/>
            <p14:sldId id="264"/>
            <p14:sldId id="265"/>
          </p14:sldIdLst>
        </p14:section>
        <p14:section name="Meet SHA1" id="{321C46E0-5C50-479B-9961-08520B6C61B8}">
          <p14:sldIdLst>
            <p14:sldId id="266"/>
            <p14:sldId id="267"/>
            <p14:sldId id="268"/>
            <p14:sldId id="270"/>
            <p14:sldId id="269"/>
          </p14:sldIdLst>
        </p14:section>
        <p14:section name="Storing things" id="{ECBE8D0D-BA5B-4E7C-8F31-E16F3E56E3DF}">
          <p14:sldIdLst>
            <p14:sldId id="271"/>
          </p14:sldIdLst>
        </p14:section>
        <p14:section name="First commit" id="{91D9DA27-3371-4407-87B0-CA2701CFB74E}">
          <p14:sldIdLst>
            <p14:sldId id="272"/>
            <p14:sldId id="283"/>
          </p14:sldIdLst>
        </p14:section>
        <p14:section name="Versioning made easy" id="{9A8ADDF9-28FD-4D6F-A338-94E47C5CF5D4}">
          <p14:sldIdLst>
            <p14:sldId id="285"/>
          </p14:sldIdLst>
        </p14:section>
        <p14:section name="Annotated tags" id="{D74666B1-F6C6-41B3-84A9-6827651C4756}">
          <p14:sldIdLst>
            <p14:sldId id="286"/>
            <p14:sldId id="275"/>
          </p14:sldIdLst>
        </p14:section>
        <p14:section name="What Git really is" id="{56546FE1-B095-4F76-A6AA-9E5298E14BFB}">
          <p14:sldIdLst>
            <p14:sldId id="280"/>
            <p14:sldId id="28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orient="horz" pos="4226" userDrawn="1">
          <p15:clr>
            <a:srgbClr val="A4A3A4"/>
          </p15:clr>
        </p15:guide>
        <p15:guide id="3" orient="horz" pos="386" userDrawn="1">
          <p15:clr>
            <a:srgbClr val="A4A3A4"/>
          </p15:clr>
        </p15:guide>
        <p15:guide id="4" orient="horz" pos="989" userDrawn="1">
          <p15:clr>
            <a:srgbClr val="A4A3A4"/>
          </p15:clr>
        </p15:guide>
        <p15:guide id="5" orient="horz" pos="4082" userDrawn="1">
          <p15:clr>
            <a:srgbClr val="A4A3A4"/>
          </p15:clr>
        </p15:guide>
        <p15:guide id="6" orient="horz" pos="4246" userDrawn="1">
          <p15:clr>
            <a:srgbClr val="A4A3A4"/>
          </p15:clr>
        </p15:guide>
        <p15:guide id="7" orient="horz" pos="2326" userDrawn="1">
          <p15:clr>
            <a:srgbClr val="A4A3A4"/>
          </p15:clr>
        </p15:guide>
        <p15:guide id="8" orient="horz" pos="3805" userDrawn="1">
          <p15:clr>
            <a:srgbClr val="A4A3A4"/>
          </p15:clr>
        </p15:guide>
        <p15:guide id="9" orient="horz" pos="3648" userDrawn="1">
          <p15:clr>
            <a:srgbClr val="A4A3A4"/>
          </p15:clr>
        </p15:guide>
        <p15:guide id="10" orient="horz" pos="629" userDrawn="1">
          <p15:clr>
            <a:srgbClr val="A4A3A4"/>
          </p15:clr>
        </p15:guide>
        <p15:guide id="11" orient="horz" pos="4119" userDrawn="1">
          <p15:clr>
            <a:srgbClr val="A4A3A4"/>
          </p15:clr>
        </p15:guide>
        <p15:guide id="12" orient="horz" pos="4177" userDrawn="1">
          <p15:clr>
            <a:srgbClr val="A4A3A4"/>
          </p15:clr>
        </p15:guide>
        <p15:guide id="13" orient="horz" pos="1301" userDrawn="1">
          <p15:clr>
            <a:srgbClr val="A4A3A4"/>
          </p15:clr>
        </p15:guide>
        <p15:guide id="14" orient="horz" pos="2800" userDrawn="1">
          <p15:clr>
            <a:srgbClr val="A4A3A4"/>
          </p15:clr>
        </p15:guide>
        <p15:guide id="15" pos="3840" userDrawn="1">
          <p15:clr>
            <a:srgbClr val="A4A3A4"/>
          </p15:clr>
        </p15:guide>
        <p15:guide id="16" pos="7469" userDrawn="1">
          <p15:clr>
            <a:srgbClr val="A4A3A4"/>
          </p15:clr>
        </p15:guide>
        <p15:guide id="17" pos="304" userDrawn="1">
          <p15:clr>
            <a:srgbClr val="A4A3A4"/>
          </p15:clr>
        </p15:guide>
        <p15:guide id="18" pos="7392" userDrawn="1">
          <p15:clr>
            <a:srgbClr val="A4A3A4"/>
          </p15:clr>
        </p15:guide>
        <p15:guide id="19" pos="619" userDrawn="1">
          <p15:clr>
            <a:srgbClr val="A4A3A4"/>
          </p15:clr>
        </p15:guide>
        <p15:guide id="20" pos="207" userDrawn="1">
          <p15:clr>
            <a:srgbClr val="A4A3A4"/>
          </p15:clr>
        </p15:guide>
        <p15:guide id="21" pos="4001" userDrawn="1">
          <p15:clr>
            <a:srgbClr val="A4A3A4"/>
          </p15:clr>
        </p15:guide>
        <p15:guide id="22" pos="7063" userDrawn="1">
          <p15:clr>
            <a:srgbClr val="A4A3A4"/>
          </p15:clr>
        </p15:guide>
        <p15:guide id="23" pos="504" userDrawn="1">
          <p15:clr>
            <a:srgbClr val="A4A3A4"/>
          </p15:clr>
        </p15:guide>
        <p15:guide id="24" pos="36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zade, Clement" initials="SC" lastIdx="1" clrIdx="0">
    <p:extLst/>
  </p:cmAuthor>
  <p:cmAuthor id="2" name="D'ENFERT Antonin" initials="DA" lastIdx="2" clrIdx="1">
    <p:extLst>
      <p:ext uri="{19B8F6BF-5375-455C-9EA6-DF929625EA0E}">
        <p15:presenceInfo xmlns:p15="http://schemas.microsoft.com/office/powerpoint/2012/main" userId="D'ENFERT Antonin" providerId="None"/>
      </p:ext>
    </p:extLst>
  </p:cmAuthor>
  <p:cmAuthor id="3" name="MOURET Thomas" initials="MT" lastIdx="3" clrIdx="2">
    <p:extLst>
      <p:ext uri="{19B8F6BF-5375-455C-9EA6-DF929625EA0E}">
        <p15:presenceInfo xmlns:p15="http://schemas.microsoft.com/office/powerpoint/2012/main" userId="MOURET Thom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FAF"/>
    <a:srgbClr val="0079D6"/>
    <a:srgbClr val="FF6600"/>
    <a:srgbClr val="4B5A61"/>
    <a:srgbClr val="D66571"/>
    <a:srgbClr val="A6A6A6"/>
    <a:srgbClr val="C3C4C4"/>
    <a:srgbClr val="00A1FF"/>
    <a:srgbClr val="637680"/>
    <a:srgbClr val="939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0" autoAdjust="0"/>
    <p:restoredTop sz="71300" autoAdjust="0"/>
  </p:normalViewPr>
  <p:slideViewPr>
    <p:cSldViewPr snapToGrid="0" showGuides="1">
      <p:cViewPr varScale="1">
        <p:scale>
          <a:sx n="84" d="100"/>
          <a:sy n="84" d="100"/>
        </p:scale>
        <p:origin x="1590" y="84"/>
      </p:cViewPr>
      <p:guideLst>
        <p:guide orient="horz" pos="2158"/>
        <p:guide orient="horz" pos="4226"/>
        <p:guide orient="horz" pos="386"/>
        <p:guide orient="horz" pos="989"/>
        <p:guide orient="horz" pos="4082"/>
        <p:guide orient="horz" pos="4246"/>
        <p:guide orient="horz" pos="2326"/>
        <p:guide orient="horz" pos="3805"/>
        <p:guide orient="horz" pos="3648"/>
        <p:guide orient="horz" pos="629"/>
        <p:guide orient="horz" pos="4119"/>
        <p:guide orient="horz" pos="4177"/>
        <p:guide orient="horz" pos="1301"/>
        <p:guide orient="horz" pos="2800"/>
        <p:guide pos="3840"/>
        <p:guide pos="7469"/>
        <p:guide pos="304"/>
        <p:guide pos="7392"/>
        <p:guide pos="619"/>
        <p:guide pos="207"/>
        <p:guide pos="4001"/>
        <p:guide pos="7063"/>
        <p:guide pos="504"/>
        <p:guide pos="367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456"/>
    </p:cViewPr>
  </p:sorterViewPr>
  <p:notesViewPr>
    <p:cSldViewPr snapToGrid="0" showGuides="1">
      <p:cViewPr varScale="1">
        <p:scale>
          <a:sx n="85" d="100"/>
          <a:sy n="85" d="100"/>
        </p:scale>
        <p:origin x="208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>
              <a:latin typeface="Century Gothic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fr-FR" smtClean="0">
                <a:latin typeface="Century Gothic" pitchFamily="34" charset="0"/>
              </a:rPr>
              <a:pPr/>
              <a:t>25/12/2017</a:t>
            </a:fld>
            <a:endParaRPr lang="fr-FR">
              <a:latin typeface="Century Gothic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fr-FR" smtClean="0">
                <a:latin typeface="Century Gothic" pitchFamily="34" charset="0"/>
              </a:rPr>
              <a:pPr/>
              <a:t>‹#›</a:t>
            </a:fld>
            <a:endParaRPr lang="fr-FR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fr-FR" smtClean="0"/>
              <a:pPr/>
              <a:t>25/12/2017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379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git_module01_lab01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666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Compter</a:t>
            </a:r>
            <a:r>
              <a:rPr lang="fr-FR" baseline="0" dirty="0" smtClean="0"/>
              <a:t> le nombre </a:t>
            </a:r>
            <a:r>
              <a:rPr lang="fr-FR" baseline="0" dirty="0" err="1" smtClean="0"/>
              <a:t>d’object</a:t>
            </a:r>
            <a:r>
              <a:rPr lang="fr-FR" baseline="0" dirty="0" smtClean="0"/>
              <a:t> : 2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+ 3 </a:t>
            </a:r>
            <a:r>
              <a:rPr lang="fr-FR" baseline="0" dirty="0" err="1" smtClean="0"/>
              <a:t>tree</a:t>
            </a:r>
            <a:r>
              <a:rPr lang="fr-FR" baseline="0" dirty="0" smtClean="0"/>
              <a:t> + 3 blobs = 8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945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a</a:t>
            </a:r>
            <a:r>
              <a:rPr lang="fr-FR" dirty="0" err="1" smtClean="0"/>
              <a:t>nnotated</a:t>
            </a:r>
            <a:r>
              <a:rPr lang="fr-FR" dirty="0" smtClean="0"/>
              <a:t> tags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635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Retour sur la structure : blob (données), </a:t>
            </a:r>
            <a:r>
              <a:rPr lang="fr-FR" dirty="0" err="1" smtClean="0"/>
              <a:t>tree</a:t>
            </a:r>
            <a:r>
              <a:rPr lang="fr-FR" dirty="0" smtClean="0"/>
              <a:t> (répertoire)</a:t>
            </a:r>
            <a:r>
              <a:rPr lang="fr-FR" baseline="0" dirty="0" smtClean="0"/>
              <a:t> récursifs, noms stockés dans les </a:t>
            </a:r>
            <a:r>
              <a:rPr lang="fr-FR" baseline="0" dirty="0" err="1" smtClean="0"/>
              <a:t>trees</a:t>
            </a:r>
            <a:r>
              <a:rPr lang="fr-FR" baseline="0" dirty="0" smtClean="0"/>
              <a:t>. Faire le lien avec un système de fichiers (Windows, Linux)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731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But : aborder git comme plusieurs couches</a:t>
            </a:r>
            <a:r>
              <a:rPr lang="fr-FR" baseline="0" dirty="0" smtClean="0"/>
              <a:t> de fonctionnalités.</a:t>
            </a:r>
          </a:p>
          <a:p>
            <a:r>
              <a:rPr lang="fr-FR" baseline="0" dirty="0" smtClean="0"/>
              <a:t>Aborder les couches une par une, en commençant par la plus simple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403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Définition </a:t>
            </a:r>
            <a:r>
              <a:rPr lang="fr-FR" dirty="0" err="1" smtClean="0"/>
              <a:t>Wikipedia</a:t>
            </a:r>
            <a:r>
              <a:rPr lang="fr-FR" dirty="0" smtClean="0"/>
              <a:t>.</a:t>
            </a:r>
          </a:p>
          <a:p>
            <a:r>
              <a:rPr lang="fr-FR" dirty="0" smtClean="0"/>
              <a:t>Il fait la même chose que les autres RCS, mais de façon distribuée.</a:t>
            </a:r>
          </a:p>
          <a:p>
            <a:r>
              <a:rPr lang="fr-FR" dirty="0" smtClean="0"/>
              <a:t>Plus</a:t>
            </a:r>
            <a:r>
              <a:rPr lang="fr-FR" baseline="0" dirty="0" smtClean="0"/>
              <a:t> difficile à appréhender que Subversion par ex, qui est client/serveur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47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Ça reste toutefois compliqué, puisqu’on a les concepts de branches,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merges</a:t>
            </a:r>
            <a:r>
              <a:rPr lang="fr-FR" baseline="0" dirty="0" smtClean="0"/>
              <a:t>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025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n’a plus ici qu’un gestionnaire de contenu</a:t>
            </a:r>
            <a:r>
              <a:rPr lang="fr-FR" baseline="0" dirty="0" smtClean="0"/>
              <a:t> : fichiers, répertoires…</a:t>
            </a:r>
          </a:p>
          <a:p>
            <a:r>
              <a:rPr lang="fr-FR" baseline="0" dirty="0" smtClean="0"/>
              <a:t>C’est la définition de git dans la documentation officielle : un gestionnaire de contenu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383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oublie les notions de suivi, de</a:t>
            </a:r>
            <a:r>
              <a:rPr lang="fr-FR" baseline="0" dirty="0" smtClean="0"/>
              <a:t> commit, d’historique…</a:t>
            </a:r>
          </a:p>
          <a:p>
            <a:r>
              <a:rPr lang="fr-FR" baseline="0" dirty="0" smtClean="0"/>
              <a:t>Il nous reste un outil qui lie des clefs à des valeurs, de façon </a:t>
            </a:r>
            <a:r>
              <a:rPr lang="fr-FR" baseline="0" dirty="0" err="1" smtClean="0"/>
              <a:t>persistente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568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SHA1</a:t>
            </a:r>
            <a:r>
              <a:rPr lang="fr-FR" baseline="0" dirty="0" smtClean="0"/>
              <a:t> : 20 bytes en hexa donc 40 nombres (digit) hexa</a:t>
            </a:r>
          </a:p>
          <a:p>
            <a:r>
              <a:rPr lang="fr-FR" baseline="0" dirty="0" err="1" smtClean="0"/>
              <a:t>Demo</a:t>
            </a:r>
            <a:r>
              <a:rPr lang="fr-FR" baseline="0" dirty="0" smtClean="0"/>
              <a:t> : git_module01_demo01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650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peut comparer les clefs</a:t>
            </a:r>
            <a:r>
              <a:rPr lang="fr-FR" baseline="0" dirty="0" smtClean="0"/>
              <a:t> de type SHA1 avec les GUID qui sont utilisés comme identifiants techniques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786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git_module01_demo02</a:t>
            </a: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01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35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23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3784602" y="1104901"/>
            <a:ext cx="5631191" cy="4916387"/>
          </a:xfrm>
        </p:spPr>
        <p:txBody>
          <a:bodyPr anchor="ctr" anchorCtr="0"/>
          <a:lstStyle>
            <a:lvl1pPr marL="401241" indent="-401241">
              <a:spcBef>
                <a:spcPts val="15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900" b="0">
                <a:solidFill>
                  <a:srgbClr val="004563"/>
                </a:solidFill>
                <a:latin typeface="Century Gothic" pitchFamily="34" charset="0"/>
              </a:defRPr>
            </a:lvl2pPr>
            <a:lvl3pPr marL="135731" indent="-135731">
              <a:buClr>
                <a:srgbClr val="004563"/>
              </a:buClr>
              <a:defRPr sz="900" b="1">
                <a:latin typeface="Century Gothic" pitchFamily="34" charset="0"/>
              </a:defRPr>
            </a:lvl3pPr>
            <a:lvl4pPr marL="135731" indent="0">
              <a:defRPr sz="900">
                <a:latin typeface="Century Gothic" pitchFamily="34" charset="0"/>
              </a:defRPr>
            </a:lvl4pPr>
            <a:lvl5pPr marL="271463" indent="-135731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9415803" y="1100208"/>
            <a:ext cx="762663" cy="4916387"/>
          </a:xfrm>
        </p:spPr>
        <p:txBody>
          <a:bodyPr anchor="ctr" anchorCtr="0"/>
          <a:lstStyle>
            <a:lvl1pPr marL="401241" indent="-401241" algn="r">
              <a:spcBef>
                <a:spcPts val="15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900" b="0">
                <a:solidFill>
                  <a:schemeClr val="tx2"/>
                </a:solidFill>
                <a:latin typeface="Century Gothic" pitchFamily="34" charset="0"/>
              </a:defRPr>
            </a:lvl2pPr>
            <a:lvl3pPr marL="135731" indent="-135731" algn="r">
              <a:buClr>
                <a:schemeClr val="tx2"/>
              </a:buClr>
              <a:defRPr sz="900" b="1">
                <a:latin typeface="Century Gothic" pitchFamily="34" charset="0"/>
              </a:defRPr>
            </a:lvl3pPr>
            <a:lvl4pPr marL="135731" indent="0" algn="r">
              <a:defRPr sz="900">
                <a:latin typeface="Century Gothic" pitchFamily="34" charset="0"/>
              </a:defRPr>
            </a:lvl4pPr>
            <a:lvl5pPr marL="271463" indent="-135731" algn="r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</p:spTree>
    <p:extLst>
      <p:ext uri="{BB962C8B-B14F-4D97-AF65-F5344CB8AC3E}">
        <p14:creationId xmlns:p14="http://schemas.microsoft.com/office/powerpoint/2010/main" val="360361240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10227732" cy="4470401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550890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10227732" cy="4470401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20000"/>
              <a:buFontTx/>
              <a:buBlip>
                <a:blip r:embed="rId2"/>
              </a:buBlip>
              <a:defRPr sz="240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 typeface="Wingdings" pitchFamily="2" charset="2"/>
              <a:buChar char="à"/>
              <a:defRPr sz="20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 typeface="Arial" pitchFamily="34" charset="0"/>
              <a:buChar char="­"/>
              <a:defRPr sz="1600" i="1">
                <a:solidFill>
                  <a:srgbClr val="404040"/>
                </a:solidFill>
                <a:latin typeface="Arial"/>
                <a:cs typeface="Arial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6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484632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982133" y="2224088"/>
            <a:ext cx="10229851" cy="3816350"/>
          </a:xfrm>
        </p:spPr>
        <p:txBody>
          <a:bodyPr>
            <a:normAutofit/>
          </a:bodyPr>
          <a:lstStyle>
            <a:lvl1pPr>
              <a:buFontTx/>
              <a:buNone/>
              <a:defRPr sz="1050"/>
            </a:lvl1pPr>
          </a:lstStyle>
          <a:p>
            <a:r>
              <a:rPr lang="fr-FR"/>
              <a:t>Cliquez sur l'icône pour ajouter un tableau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3014575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110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65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6351021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3525426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110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65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6351021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791279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6209533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963919" y="3902472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6342189" y="3902472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66718066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6423918" y="1570038"/>
            <a:ext cx="4788071" cy="44704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spcBef>
                <a:spcPts val="1125"/>
              </a:spcBef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spcBef>
                <a:spcPts val="1125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spcBef>
                <a:spcPts val="1125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477433" y="2917203"/>
            <a:ext cx="3642784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6014134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312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4529613" y="1570038"/>
            <a:ext cx="312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8091984" y="1570038"/>
            <a:ext cx="312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976160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2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4547953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4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8090487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5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04904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809781" y="1570038"/>
            <a:ext cx="3402203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05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983638" y="1570038"/>
            <a:ext cx="5711383" cy="44704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200000"/>
              <a:buFontTx/>
              <a:buBlip>
                <a:blip r:embed="rId3"/>
              </a:buBlip>
              <a:defRPr sz="12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857250" indent="-171450">
              <a:buSzPct val="100000"/>
              <a:buFont typeface="Lucida Grande"/>
              <a:buChar char="&gt;"/>
              <a:defRPr sz="105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527795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572872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0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34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6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23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7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275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72390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41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3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415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295467" y="2692170"/>
            <a:ext cx="9601132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644764" y="4742396"/>
            <a:ext cx="8195653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4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6442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706533" y="692696"/>
            <a:ext cx="6028267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7581902" y="2276872"/>
            <a:ext cx="41529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4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81795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5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068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5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211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3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heme" Target="../theme/theme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.bin"/><Relationship Id="rId5" Type="http://schemas.openxmlformats.org/officeDocument/2006/relationships/tags" Target="../tags/tag3.xml"/><Relationship Id="rId4" Type="http://schemas.openxmlformats.org/officeDocument/2006/relationships/vmlDrawing" Target="../drawings/vmlDrawing2.vml"/><Relationship Id="rId9" Type="http://schemas.openxmlformats.org/officeDocument/2006/relationships/image" Target="../media/image3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3.gi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95284554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" name="Diapositive think-cell" r:id="rId6" imgW="270" imgH="270" progId="TCLayout.ActiveDocument.1">
                  <p:embed/>
                </p:oleObj>
              </mc:Choice>
              <mc:Fallback>
                <p:oleObj name="Diapositiv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62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60" y="1563000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2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cxnSp>
        <p:nvCxnSpPr>
          <p:cNvPr id="16" name="Connecteur droit 15"/>
          <p:cNvCxnSpPr/>
          <p:nvPr/>
        </p:nvCxnSpPr>
        <p:spPr>
          <a:xfrm>
            <a:off x="970262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numéro de diapositive 17"/>
          <p:cNvSpPr txBox="1">
            <a:spLocks/>
          </p:cNvSpPr>
          <p:nvPr userDrawn="1"/>
        </p:nvSpPr>
        <p:spPr>
          <a:xfrm>
            <a:off x="68927" y="6514489"/>
            <a:ext cx="64945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01209A-EBCB-4229-9A21-B7869465F47A}" type="slidenum">
              <a:rPr lang="fr-FR" sz="800" smtClean="0"/>
              <a:pPr/>
              <a:t>‹#›</a:t>
            </a:fld>
            <a:r>
              <a:rPr lang="fr-FR" sz="800"/>
              <a:t>   |  </a:t>
            </a:r>
          </a:p>
        </p:txBody>
      </p:sp>
      <p:pic>
        <p:nvPicPr>
          <p:cNvPr id="1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</p:sldLayoutIdLst>
  <p:transition>
    <p:fade/>
  </p:transition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09968881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7" name="Diapositive think-cell" r:id="rId6" imgW="270" imgH="270" progId="TCLayout.ActiveDocument.1">
                  <p:embed/>
                </p:oleObj>
              </mc:Choice>
              <mc:Fallback>
                <p:oleObj name="Diapositiv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61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58" y="1562999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2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970261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numéro de diapositive 17"/>
          <p:cNvSpPr txBox="1">
            <a:spLocks/>
          </p:cNvSpPr>
          <p:nvPr userDrawn="1"/>
        </p:nvSpPr>
        <p:spPr>
          <a:xfrm>
            <a:off x="-100555" y="6512987"/>
            <a:ext cx="941684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pic>
        <p:nvPicPr>
          <p:cNvPr id="17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</p:sldLayoutIdLst>
  <p:transition>
    <p:fade/>
  </p:transition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71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66" y="1563001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3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970271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203187" y="6508769"/>
            <a:ext cx="64945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pic>
        <p:nvPicPr>
          <p:cNvPr id="10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85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85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</p:sldLayoutIdLst>
  <p:transition>
    <p:fade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15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Tx/>
        <a:buBlip>
          <a:blip r:embed="rId18"/>
        </a:buBlip>
        <a:defRPr sz="13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71463" indent="0" algn="l" defTabSz="342900" rtl="0" eaLnBrk="1" latinLnBrk="0" hangingPunct="1">
        <a:spcBef>
          <a:spcPct val="20000"/>
        </a:spcBef>
        <a:buFont typeface="Arial"/>
        <a:buNone/>
        <a:defRPr sz="135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72679" indent="-201216" algn="l" defTabSz="3429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72679" indent="0" algn="l" defTabSz="3429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01266" indent="-128588" algn="l" defTabSz="3429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456FD7-BB91-4376-9F54-57A4192F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Git </a:t>
            </a:r>
            <a:r>
              <a:rPr lang="fr-FR" dirty="0" err="1"/>
              <a:t>works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2C0768-302F-4A6A-A9FF-BED7B68BC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think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24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10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…a Persistent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EF76D80-A1A2-40D3-8D23-AD9AE057D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18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9A447FC-33B3-46B4-8460-A63ED4AF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Values and Keys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F510EC-D710-4D00-93D5-3B1CF0B1EA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11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CED6746-9FE0-47A0-AC64-94ACD4CA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EE63CE2-3370-4E7E-829F-A328E84D4A66}"/>
              </a:ext>
            </a:extLst>
          </p:cNvPr>
          <p:cNvSpPr txBox="1"/>
          <p:nvPr/>
        </p:nvSpPr>
        <p:spPr>
          <a:xfrm>
            <a:off x="4277393" y="1876097"/>
            <a:ext cx="363721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800" dirty="0" err="1">
                <a:latin typeface="Arial" pitchFamily="34" charset="0"/>
                <a:cs typeface="Arial" pitchFamily="34" charset="0"/>
              </a:rPr>
              <a:t>Any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sequence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of bytes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FDA2B1A-9AA0-454F-A0E4-EC959F9E90E9}"/>
              </a:ext>
            </a:extLst>
          </p:cNvPr>
          <p:cNvSpPr txBox="1"/>
          <p:nvPr/>
        </p:nvSpPr>
        <p:spPr>
          <a:xfrm>
            <a:off x="5187098" y="4992414"/>
            <a:ext cx="18178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800" dirty="0">
                <a:latin typeface="Arial" pitchFamily="34" charset="0"/>
                <a:cs typeface="Arial" pitchFamily="34" charset="0"/>
              </a:rPr>
              <a:t>SHA1 hash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75364A1D-8566-4378-9A03-9B7D8A84C805}"/>
              </a:ext>
            </a:extLst>
          </p:cNvPr>
          <p:cNvCxnSpPr>
            <a:cxnSpLocks/>
          </p:cNvCxnSpPr>
          <p:nvPr/>
        </p:nvCxnSpPr>
        <p:spPr>
          <a:xfrm>
            <a:off x="6096000" y="2522483"/>
            <a:ext cx="0" cy="230176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4122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9A447FC-33B3-46B4-8460-A63ED4AF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Values and Keys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F510EC-D710-4D00-93D5-3B1CF0B1EA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12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CED6746-9FE0-47A0-AC64-94ACD4CA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EE63CE2-3370-4E7E-829F-A328E84D4A66}"/>
              </a:ext>
            </a:extLst>
          </p:cNvPr>
          <p:cNvSpPr txBox="1"/>
          <p:nvPr/>
        </p:nvSpPr>
        <p:spPr>
          <a:xfrm>
            <a:off x="5198318" y="1876097"/>
            <a:ext cx="179536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800" dirty="0">
                <a:latin typeface="Arial" pitchFamily="34" charset="0"/>
                <a:cs typeface="Arial" pitchFamily="34" charset="0"/>
              </a:rPr>
              <a:t>"Apple Pie"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FDA2B1A-9AA0-454F-A0E4-EC959F9E90E9}"/>
              </a:ext>
            </a:extLst>
          </p:cNvPr>
          <p:cNvSpPr txBox="1"/>
          <p:nvPr/>
        </p:nvSpPr>
        <p:spPr>
          <a:xfrm>
            <a:off x="2170246" y="4992414"/>
            <a:ext cx="78515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800" dirty="0">
                <a:latin typeface="Arial" pitchFamily="34" charset="0"/>
                <a:cs typeface="Arial" pitchFamily="34" charset="0"/>
              </a:rPr>
              <a:t>23991897e13e47ed0adb91a0082c31c82fe0cbe5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75364A1D-8566-4378-9A03-9B7D8A84C805}"/>
              </a:ext>
            </a:extLst>
          </p:cNvPr>
          <p:cNvCxnSpPr>
            <a:cxnSpLocks/>
          </p:cNvCxnSpPr>
          <p:nvPr/>
        </p:nvCxnSpPr>
        <p:spPr>
          <a:xfrm>
            <a:off x="6096000" y="2522483"/>
            <a:ext cx="0" cy="230176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6299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in Git has its own SHA1.</a:t>
            </a:r>
            <a:br>
              <a:rPr lang="en-US" dirty="0"/>
            </a:br>
            <a:r>
              <a:rPr lang="en-US" dirty="0"/>
              <a:t>So, what if they collide?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41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9A447FC-33B3-46B4-8460-A63ED4AF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Values and Keys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F510EC-D710-4D00-93D5-3B1CF0B1EA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14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CED6746-9FE0-47A0-AC64-94ACD4CA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EE63CE2-3370-4E7E-829F-A328E84D4A66}"/>
              </a:ext>
            </a:extLst>
          </p:cNvPr>
          <p:cNvSpPr txBox="1"/>
          <p:nvPr/>
        </p:nvSpPr>
        <p:spPr>
          <a:xfrm>
            <a:off x="4125108" y="3213557"/>
            <a:ext cx="39417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800" dirty="0">
                <a:latin typeface="Arial" pitchFamily="34" charset="0"/>
                <a:cs typeface="Arial" pitchFamily="34" charset="0"/>
              </a:rPr>
              <a:t>1 chance in 175,000,000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37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SHA1s are unique in the universe.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04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16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…a Persistent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EF76D80-A1A2-40D3-8D23-AD9AE057D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4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17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…a Stupid Content Tracker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11A34E2-CF14-4FAC-9913-4CAC796E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38867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: Single Corner Snipped 53">
            <a:extLst>
              <a:ext uri="{FF2B5EF4-FFF2-40B4-BE49-F238E27FC236}">
                <a16:creationId xmlns:a16="http://schemas.microsoft.com/office/drawing/2014/main" xmlns="" id="{7A50EE12-18BC-43CD-9927-59B1DBE1FF93}"/>
              </a:ext>
            </a:extLst>
          </p:cNvPr>
          <p:cNvSpPr/>
          <p:nvPr/>
        </p:nvSpPr>
        <p:spPr>
          <a:xfrm>
            <a:off x="9335661" y="2071301"/>
            <a:ext cx="1324538" cy="1313274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FAF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receipes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directory, one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 file.</a:t>
            </a:r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Rectangle: Single Corner Snipped 54">
            <a:extLst>
              <a:ext uri="{FF2B5EF4-FFF2-40B4-BE49-F238E27FC236}">
                <a16:creationId xmlns:a16="http://schemas.microsoft.com/office/drawing/2014/main" xmlns="" id="{5DD2CB3A-1BD2-41AE-B00E-AF542B712862}"/>
              </a:ext>
            </a:extLst>
          </p:cNvPr>
          <p:cNvSpPr/>
          <p:nvPr/>
        </p:nvSpPr>
        <p:spPr>
          <a:xfrm>
            <a:off x="6726986" y="4477683"/>
            <a:ext cx="1045414" cy="499195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FAF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Apple 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</a:t>
            </a:r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Object </a:t>
            </a:r>
            <a:r>
              <a:rPr lang="fr-FR" dirty="0" err="1"/>
              <a:t>Database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18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6342575" y="3134840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685023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636366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3ee7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9029145" y="3134840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905023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361a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961686" y="441340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1469347" y="4626595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98277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3648256" y="4413405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4155917" y="4626595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366934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be4d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6334826" y="4413405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635591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2399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A3A739BC-7FC3-41A9-BB1E-19B55BC9B39C}"/>
              </a:ext>
            </a:extLst>
          </p:cNvPr>
          <p:cNvSpPr txBox="1"/>
          <p:nvPr/>
        </p:nvSpPr>
        <p:spPr>
          <a:xfrm>
            <a:off x="1502635" y="4322902"/>
            <a:ext cx="40501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./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546166" y="3847325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082384" y="3471442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DCF44781-E941-421E-89BE-0ABCA37EDACB}"/>
              </a:ext>
            </a:extLst>
          </p:cNvPr>
          <p:cNvSpPr txBox="1"/>
          <p:nvPr/>
        </p:nvSpPr>
        <p:spPr>
          <a:xfrm>
            <a:off x="6657048" y="3913663"/>
            <a:ext cx="162927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apple_pie.txt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E2424417-DD1B-4E8D-A2A5-F034A489C27A}"/>
              </a:ext>
            </a:extLst>
          </p:cNvPr>
          <p:cNvSpPr txBox="1"/>
          <p:nvPr/>
        </p:nvSpPr>
        <p:spPr>
          <a:xfrm>
            <a:off x="6872211" y="3036866"/>
            <a:ext cx="127458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README.txt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226BC8B6-2411-443E-BEE4-F24BDE166FA2}"/>
              </a:ext>
            </a:extLst>
          </p:cNvPr>
          <p:cNvSpPr txBox="1"/>
          <p:nvPr/>
        </p:nvSpPr>
        <p:spPr>
          <a:xfrm>
            <a:off x="4717045" y="4322901"/>
            <a:ext cx="108840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menu.txt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53330DED-8238-48AB-B79C-3155945E34EF}"/>
              </a:ext>
            </a:extLst>
          </p:cNvPr>
          <p:cNvSpPr txBox="1"/>
          <p:nvPr/>
        </p:nvSpPr>
        <p:spPr>
          <a:xfrm>
            <a:off x="4717045" y="3810731"/>
            <a:ext cx="109973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98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1" grpId="0" animBg="1"/>
      <p:bldP spid="60" grpId="0" animBg="1"/>
      <p:bldP spid="62" grpId="0"/>
      <p:bldP spid="63" grpId="0" animBg="1"/>
      <p:bldP spid="66" grpId="0"/>
      <p:bldP spid="94" grpId="0" animBg="1"/>
      <p:bldP spid="95" grpId="0"/>
      <p:bldP spid="102" grpId="0" animBg="1"/>
      <p:bldP spid="105" grpId="0" animBg="1"/>
      <p:bldP spid="106" grpId="0" animBg="1"/>
      <p:bldP spid="1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: Single Corner Snipped 39">
            <a:extLst>
              <a:ext uri="{FF2B5EF4-FFF2-40B4-BE49-F238E27FC236}">
                <a16:creationId xmlns:a16="http://schemas.microsoft.com/office/drawing/2014/main" xmlns="" id="{331B82C4-A8A8-4CAA-9AD1-5A2312BDD52B}"/>
              </a:ext>
            </a:extLst>
          </p:cNvPr>
          <p:cNvSpPr/>
          <p:nvPr/>
        </p:nvSpPr>
        <p:spPr>
          <a:xfrm>
            <a:off x="6704126" y="1554999"/>
            <a:ext cx="1324538" cy="499195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FAF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Apple Pie</a:t>
            </a:r>
          </a:p>
          <a:p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Cheesecake</a:t>
            </a:r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Rectangle: Single Corner Snipped 53">
            <a:extLst>
              <a:ext uri="{FF2B5EF4-FFF2-40B4-BE49-F238E27FC236}">
                <a16:creationId xmlns:a16="http://schemas.microsoft.com/office/drawing/2014/main" xmlns="" id="{7A50EE12-18BC-43CD-9927-59B1DBE1FF93}"/>
              </a:ext>
            </a:extLst>
          </p:cNvPr>
          <p:cNvSpPr/>
          <p:nvPr/>
        </p:nvSpPr>
        <p:spPr>
          <a:xfrm>
            <a:off x="9335661" y="2071301"/>
            <a:ext cx="1324538" cy="1313274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FAF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receipes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directory, one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 file.</a:t>
            </a:r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Rectangle: Single Corner Snipped 54">
            <a:extLst>
              <a:ext uri="{FF2B5EF4-FFF2-40B4-BE49-F238E27FC236}">
                <a16:creationId xmlns:a16="http://schemas.microsoft.com/office/drawing/2014/main" xmlns="" id="{5DD2CB3A-1BD2-41AE-B00E-AF542B712862}"/>
              </a:ext>
            </a:extLst>
          </p:cNvPr>
          <p:cNvSpPr/>
          <p:nvPr/>
        </p:nvSpPr>
        <p:spPr>
          <a:xfrm>
            <a:off x="6726986" y="4477683"/>
            <a:ext cx="1045414" cy="499195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FAF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Apple 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</a:t>
            </a:r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Git Object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19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969435" y="313484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147709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99052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3656005" y="3134840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416366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367709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6ee0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6342575" y="3134840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685023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636366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3ee7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9029145" y="3134840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905023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361a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6357759" y="1840193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6378844" y="2337234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>
                <a:latin typeface="Consolas" panose="020B0609020204030204" pitchFamily="49" charset="0"/>
                <a:cs typeface="Consolas" panose="020B0609020204030204" pitchFamily="49" charset="0"/>
              </a:rPr>
              <a:t>f1fe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961686" y="441340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1469347" y="4626595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98277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3648256" y="4413405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4155917" y="4626595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366934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be4d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6334826" y="4413405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635591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2399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A3A739BC-7FC3-41A9-BB1E-19B55BC9B39C}"/>
              </a:ext>
            </a:extLst>
          </p:cNvPr>
          <p:cNvSpPr txBox="1"/>
          <p:nvPr/>
        </p:nvSpPr>
        <p:spPr>
          <a:xfrm>
            <a:off x="1502635" y="3044338"/>
            <a:ext cx="40501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./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A3A739BC-7FC3-41A9-BB1E-19B55BC9B39C}"/>
              </a:ext>
            </a:extLst>
          </p:cNvPr>
          <p:cNvSpPr txBox="1"/>
          <p:nvPr/>
        </p:nvSpPr>
        <p:spPr>
          <a:xfrm>
            <a:off x="1502635" y="4322902"/>
            <a:ext cx="40501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./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546166" y="3847325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082384" y="2160270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082384" y="3471442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DCF44781-E941-421E-89BE-0ABCA37EDACB}"/>
              </a:ext>
            </a:extLst>
          </p:cNvPr>
          <p:cNvSpPr txBox="1"/>
          <p:nvPr/>
        </p:nvSpPr>
        <p:spPr>
          <a:xfrm>
            <a:off x="6657048" y="3913663"/>
            <a:ext cx="162927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apple_pie.txt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E2424417-DD1B-4E8D-A2A5-F034A489C27A}"/>
              </a:ext>
            </a:extLst>
          </p:cNvPr>
          <p:cNvSpPr txBox="1"/>
          <p:nvPr/>
        </p:nvSpPr>
        <p:spPr>
          <a:xfrm>
            <a:off x="6872211" y="3036866"/>
            <a:ext cx="127458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README.txt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226BC8B6-2411-443E-BEE4-F24BDE166FA2}"/>
              </a:ext>
            </a:extLst>
          </p:cNvPr>
          <p:cNvSpPr txBox="1"/>
          <p:nvPr/>
        </p:nvSpPr>
        <p:spPr>
          <a:xfrm>
            <a:off x="4717045" y="4322901"/>
            <a:ext cx="108840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menu.txt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53330DED-8238-48AB-B79C-3155945E34EF}"/>
              </a:ext>
            </a:extLst>
          </p:cNvPr>
          <p:cNvSpPr txBox="1"/>
          <p:nvPr/>
        </p:nvSpPr>
        <p:spPr>
          <a:xfrm>
            <a:off x="4717045" y="3810731"/>
            <a:ext cx="109973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53330DED-8238-48AB-B79C-3155945E34EF}"/>
              </a:ext>
            </a:extLst>
          </p:cNvPr>
          <p:cNvSpPr txBox="1"/>
          <p:nvPr/>
        </p:nvSpPr>
        <p:spPr>
          <a:xfrm>
            <a:off x="4718497" y="3044337"/>
            <a:ext cx="109973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1166358" y="383124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917216" y="3085044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3608360" y="3084902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26BC8B6-2411-443E-BEE4-F24BDE166FA2}"/>
              </a:ext>
            </a:extLst>
          </p:cNvPr>
          <p:cNvSpPr txBox="1"/>
          <p:nvPr/>
        </p:nvSpPr>
        <p:spPr>
          <a:xfrm>
            <a:off x="4717045" y="2468125"/>
            <a:ext cx="108840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menu.txt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6306798" y="1789934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6297841" y="3083323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89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29" grpId="0" animBg="1"/>
      <p:bldP spid="34" grpId="0"/>
      <p:bldP spid="53" grpId="0" animBg="1"/>
      <p:bldP spid="59" grpId="0"/>
      <p:bldP spid="76" grpId="0" animBg="1"/>
      <p:bldP spid="77" grpId="0"/>
      <p:bldP spid="96" grpId="0" animBg="1"/>
      <p:bldP spid="108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4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going to talk about the</a:t>
            </a:r>
            <a:br>
              <a:rPr lang="en-US" dirty="0"/>
            </a:br>
            <a:r>
              <a:rPr lang="en-US" dirty="0"/>
              <a:t>internals of </a:t>
            </a:r>
            <a:r>
              <a:rPr lang="en-US" dirty="0" err="1" smtClean="0"/>
              <a:t>Git</a:t>
            </a:r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5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: Single Corner Snipped 39">
            <a:extLst>
              <a:ext uri="{FF2B5EF4-FFF2-40B4-BE49-F238E27FC236}">
                <a16:creationId xmlns:a16="http://schemas.microsoft.com/office/drawing/2014/main" xmlns="" id="{331B82C4-A8A8-4CAA-9AD1-5A2312BDD52B}"/>
              </a:ext>
            </a:extLst>
          </p:cNvPr>
          <p:cNvSpPr/>
          <p:nvPr/>
        </p:nvSpPr>
        <p:spPr>
          <a:xfrm>
            <a:off x="6704126" y="1554999"/>
            <a:ext cx="1324538" cy="499195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FAF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Apple Pie</a:t>
            </a:r>
          </a:p>
          <a:p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Cheesecake</a:t>
            </a:r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Rectangle: Single Corner Snipped 53">
            <a:extLst>
              <a:ext uri="{FF2B5EF4-FFF2-40B4-BE49-F238E27FC236}">
                <a16:creationId xmlns:a16="http://schemas.microsoft.com/office/drawing/2014/main" xmlns="" id="{7A50EE12-18BC-43CD-9927-59B1DBE1FF93}"/>
              </a:ext>
            </a:extLst>
          </p:cNvPr>
          <p:cNvSpPr/>
          <p:nvPr/>
        </p:nvSpPr>
        <p:spPr>
          <a:xfrm>
            <a:off x="9335661" y="2071301"/>
            <a:ext cx="1324538" cy="1313274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FAF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receipes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directory, one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 file.</a:t>
            </a:r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Rectangle: Single Corner Snipped 54">
            <a:extLst>
              <a:ext uri="{FF2B5EF4-FFF2-40B4-BE49-F238E27FC236}">
                <a16:creationId xmlns:a16="http://schemas.microsoft.com/office/drawing/2014/main" xmlns="" id="{5DD2CB3A-1BD2-41AE-B00E-AF542B712862}"/>
              </a:ext>
            </a:extLst>
          </p:cNvPr>
          <p:cNvSpPr/>
          <p:nvPr/>
        </p:nvSpPr>
        <p:spPr>
          <a:xfrm>
            <a:off x="6726986" y="4477683"/>
            <a:ext cx="1045414" cy="499195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FAF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Apple 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</a:t>
            </a:r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Git Object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20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969435" y="313484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147709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99052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3656005" y="3134840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416366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367709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6ee0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6342575" y="3134840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685023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636366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3ee7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9029145" y="3134840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905023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361a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982771" y="1856275"/>
            <a:ext cx="426379" cy="426379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1005704" y="2337234"/>
            <a:ext cx="49693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mytag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1204476" y="2552678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6357759" y="1840193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6378844" y="2337234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>
                <a:latin typeface="Consolas" panose="020B0609020204030204" pitchFamily="49" charset="0"/>
                <a:cs typeface="Consolas" panose="020B0609020204030204" pitchFamily="49" charset="0"/>
              </a:rPr>
              <a:t>f1fe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961686" y="441340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1469347" y="4626595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98277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3648256" y="4413405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4155917" y="4626595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366934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be4d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6334826" y="4413405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635591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2399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A3A739BC-7FC3-41A9-BB1E-19B55BC9B39C}"/>
              </a:ext>
            </a:extLst>
          </p:cNvPr>
          <p:cNvSpPr txBox="1"/>
          <p:nvPr/>
        </p:nvSpPr>
        <p:spPr>
          <a:xfrm>
            <a:off x="1502635" y="3044338"/>
            <a:ext cx="40501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./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A3A739BC-7FC3-41A9-BB1E-19B55BC9B39C}"/>
              </a:ext>
            </a:extLst>
          </p:cNvPr>
          <p:cNvSpPr txBox="1"/>
          <p:nvPr/>
        </p:nvSpPr>
        <p:spPr>
          <a:xfrm>
            <a:off x="1502635" y="4322902"/>
            <a:ext cx="40501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./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546166" y="3847325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082384" y="2160270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082384" y="3471442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DCF44781-E941-421E-89BE-0ABCA37EDACB}"/>
              </a:ext>
            </a:extLst>
          </p:cNvPr>
          <p:cNvSpPr txBox="1"/>
          <p:nvPr/>
        </p:nvSpPr>
        <p:spPr>
          <a:xfrm>
            <a:off x="6657048" y="3913663"/>
            <a:ext cx="162927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apple_pie.txt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E2424417-DD1B-4E8D-A2A5-F034A489C27A}"/>
              </a:ext>
            </a:extLst>
          </p:cNvPr>
          <p:cNvSpPr txBox="1"/>
          <p:nvPr/>
        </p:nvSpPr>
        <p:spPr>
          <a:xfrm>
            <a:off x="6872211" y="3036866"/>
            <a:ext cx="127458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README.txt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226BC8B6-2411-443E-BEE4-F24BDE166FA2}"/>
              </a:ext>
            </a:extLst>
          </p:cNvPr>
          <p:cNvSpPr txBox="1"/>
          <p:nvPr/>
        </p:nvSpPr>
        <p:spPr>
          <a:xfrm>
            <a:off x="4717045" y="4322901"/>
            <a:ext cx="108840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menu.txt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53330DED-8238-48AB-B79C-3155945E34EF}"/>
              </a:ext>
            </a:extLst>
          </p:cNvPr>
          <p:cNvSpPr txBox="1"/>
          <p:nvPr/>
        </p:nvSpPr>
        <p:spPr>
          <a:xfrm>
            <a:off x="4717045" y="3810731"/>
            <a:ext cx="109973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53330DED-8238-48AB-B79C-3155945E34EF}"/>
              </a:ext>
            </a:extLst>
          </p:cNvPr>
          <p:cNvSpPr txBox="1"/>
          <p:nvPr/>
        </p:nvSpPr>
        <p:spPr>
          <a:xfrm>
            <a:off x="4718497" y="3044337"/>
            <a:ext cx="109973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1166358" y="383124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26BC8B6-2411-443E-BEE4-F24BDE166FA2}"/>
              </a:ext>
            </a:extLst>
          </p:cNvPr>
          <p:cNvSpPr txBox="1"/>
          <p:nvPr/>
        </p:nvSpPr>
        <p:spPr>
          <a:xfrm>
            <a:off x="4717045" y="2468125"/>
            <a:ext cx="108840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menu.txt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781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0" grpId="0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FBCD827-6230-4B56-A635-5E675B717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Blobs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Trees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Commit</a:t>
            </a:r>
            <a:r>
              <a:rPr lang="en-US" dirty="0"/>
              <a:t>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</a:t>
            </a:r>
            <a:r>
              <a:rPr lang="en-US" dirty="0" err="1"/>
              <a:t>nnotated</a:t>
            </a:r>
            <a:r>
              <a:rPr lang="en-US" dirty="0"/>
              <a:t> Tags</a:t>
            </a:r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BFE033C-14B0-479B-8763-B7CFF7FF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Objects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DCC1874-0B80-4127-8266-1B045C3CA8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21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996CBD5-7393-407C-BC99-C76D33D74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5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Git </a:t>
            </a:r>
            <a:r>
              <a:rPr lang="fr-FR" dirty="0" err="1"/>
              <a:t>Really</a:t>
            </a:r>
            <a:r>
              <a:rPr lang="fr-FR" dirty="0"/>
              <a:t> 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22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969435" y="313484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147709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99052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3656005" y="3134840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416366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367709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6ee0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6342575" y="3134840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685023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636366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3ee7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9029145" y="3134840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905023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361a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6357759" y="1840193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6378844" y="2337234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>
                <a:latin typeface="Consolas" panose="020B0609020204030204" pitchFamily="49" charset="0"/>
                <a:cs typeface="Consolas" panose="020B0609020204030204" pitchFamily="49" charset="0"/>
              </a:rPr>
              <a:t>f1fe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961686" y="441340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1469347" y="4626595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98277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3648256" y="4413405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4155917" y="4626595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366934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be4d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6334826" y="4413405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A7F15EB-6AA1-4C76-921F-2B04B74B1885}"/>
              </a:ext>
            </a:extLst>
          </p:cNvPr>
          <p:cNvSpPr txBox="1"/>
          <p:nvPr/>
        </p:nvSpPr>
        <p:spPr>
          <a:xfrm>
            <a:off x="635591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2399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546166" y="3847325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082384" y="2160270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082384" y="3471442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1166358" y="383124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CF44781-E941-421E-89BE-0ABCA37EDACB}"/>
              </a:ext>
            </a:extLst>
          </p:cNvPr>
          <p:cNvSpPr txBox="1"/>
          <p:nvPr/>
        </p:nvSpPr>
        <p:spPr>
          <a:xfrm>
            <a:off x="6657048" y="3913663"/>
            <a:ext cx="162927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apple_pie.txt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E2424417-DD1B-4E8D-A2A5-F034A489C27A}"/>
              </a:ext>
            </a:extLst>
          </p:cNvPr>
          <p:cNvSpPr txBox="1"/>
          <p:nvPr/>
        </p:nvSpPr>
        <p:spPr>
          <a:xfrm>
            <a:off x="6872211" y="3036866"/>
            <a:ext cx="127458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README.txt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226BC8B6-2411-443E-BEE4-F24BDE166FA2}"/>
              </a:ext>
            </a:extLst>
          </p:cNvPr>
          <p:cNvSpPr txBox="1"/>
          <p:nvPr/>
        </p:nvSpPr>
        <p:spPr>
          <a:xfrm>
            <a:off x="4717045" y="4322901"/>
            <a:ext cx="108840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menu.txt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53330DED-8238-48AB-B79C-3155945E34EF}"/>
              </a:ext>
            </a:extLst>
          </p:cNvPr>
          <p:cNvSpPr txBox="1"/>
          <p:nvPr/>
        </p:nvSpPr>
        <p:spPr>
          <a:xfrm>
            <a:off x="4717045" y="3810731"/>
            <a:ext cx="109973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3330DED-8238-48AB-B79C-3155945E34EF}"/>
              </a:ext>
            </a:extLst>
          </p:cNvPr>
          <p:cNvSpPr txBox="1"/>
          <p:nvPr/>
        </p:nvSpPr>
        <p:spPr>
          <a:xfrm>
            <a:off x="4718497" y="3044337"/>
            <a:ext cx="109973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226BC8B6-2411-443E-BEE4-F24BDE166FA2}"/>
              </a:ext>
            </a:extLst>
          </p:cNvPr>
          <p:cNvSpPr txBox="1"/>
          <p:nvPr/>
        </p:nvSpPr>
        <p:spPr>
          <a:xfrm>
            <a:off x="4717045" y="2468125"/>
            <a:ext cx="108840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menu.txt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79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4" grpId="0"/>
      <p:bldP spid="34" grpId="1"/>
      <p:bldP spid="53" grpId="0" animBg="1"/>
      <p:bldP spid="53" grpId="1" animBg="1"/>
      <p:bldP spid="59" grpId="0"/>
      <p:bldP spid="59" grpId="1"/>
      <p:bldP spid="60" grpId="0" animBg="1"/>
      <p:bldP spid="60" grpId="1" animBg="1"/>
      <p:bldP spid="62" grpId="0"/>
      <p:bldP spid="62" grpId="1"/>
      <p:bldP spid="87" grpId="0" animBg="1"/>
      <p:bldP spid="87" grpId="1" animBg="1"/>
      <p:bldP spid="89" grpId="0"/>
      <p:bldP spid="89" grpId="1"/>
      <p:bldP spid="91" grpId="0" animBg="1"/>
      <p:bldP spid="91" grpId="1" animBg="1"/>
      <p:bldP spid="93" grpId="0"/>
      <p:bldP spid="93" grpId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23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…a Persistent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EF76D80-A1A2-40D3-8D23-AD9AE057D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73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24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…a Stupid Content Tracker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11A34E2-CF14-4FAC-9913-4CAC796E4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47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027774C-85B3-4216-BE8E-2076F29E4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4612508" cy="4470401"/>
          </a:xfrm>
        </p:spPr>
        <p:txBody>
          <a:bodyPr numCol="1" spcCol="360000"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git </a:t>
            </a:r>
            <a:r>
              <a:rPr lang="fr-FR" dirty="0" err="1" smtClean="0"/>
              <a:t>init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git </a:t>
            </a:r>
            <a:r>
              <a:rPr lang="fr-FR" dirty="0" err="1"/>
              <a:t>add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git commit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git </a:t>
            </a:r>
            <a:r>
              <a:rPr lang="fr-FR" dirty="0" err="1"/>
              <a:t>branch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git </a:t>
            </a:r>
            <a:r>
              <a:rPr lang="fr-FR" dirty="0" err="1" smtClean="0"/>
              <a:t>checkout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git </a:t>
            </a:r>
            <a:r>
              <a:rPr lang="fr-FR" dirty="0" err="1" smtClean="0"/>
              <a:t>status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C17F15E-A1DD-464A-AA9B-38A9BA78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smtClean="0"/>
              <a:t>Porcelain / High Level” </a:t>
            </a:r>
            <a:r>
              <a:rPr lang="en-US" dirty="0"/>
              <a:t>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AFDCA3-1E95-4F76-9D6E-91F47D0134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3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4BFDC6A-5D6A-42B9-82C2-84BD9E5DC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xmlns="" id="{4027774C-85B3-4216-BE8E-2076F29E4ECA}"/>
              </a:ext>
            </a:extLst>
          </p:cNvPr>
          <p:cNvSpPr txBox="1">
            <a:spLocks/>
          </p:cNvSpPr>
          <p:nvPr/>
        </p:nvSpPr>
        <p:spPr>
          <a:xfrm>
            <a:off x="6584659" y="1570042"/>
            <a:ext cx="4612508" cy="4470401"/>
          </a:xfrm>
          <a:prstGeom prst="rect">
            <a:avLst/>
          </a:prstGeom>
        </p:spPr>
        <p:txBody>
          <a:bodyPr vert="horz" lIns="0" tIns="0" rIns="0" bIns="0" numCol="1" spcCol="360000" rtlCol="0">
            <a:norm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buSzPct val="120000"/>
              <a:buFontTx/>
              <a:buBlip>
                <a:blip r:embed="rId2"/>
              </a:buBlip>
              <a:defRPr sz="240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2000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808435" indent="-122635" algn="l" defTabSz="342900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600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472679" indent="0" algn="l" defTabSz="3429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601266" indent="-128588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git pull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git push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git </a:t>
            </a:r>
            <a:r>
              <a:rPr lang="fr-FR" dirty="0" err="1" smtClean="0"/>
              <a:t>merge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git </a:t>
            </a:r>
            <a:r>
              <a:rPr lang="fr-FR" dirty="0" err="1" smtClean="0"/>
              <a:t>rebase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…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7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027774C-85B3-4216-BE8E-2076F29E4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4612508" cy="4470401"/>
          </a:xfrm>
        </p:spPr>
        <p:txBody>
          <a:bodyPr numCol="1" spcCol="360000"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git cat-file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git hash-</a:t>
            </a:r>
            <a:r>
              <a:rPr lang="fr-FR" dirty="0" err="1"/>
              <a:t>object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git count-</a:t>
            </a:r>
            <a:r>
              <a:rPr lang="fr-FR" dirty="0" err="1"/>
              <a:t>objects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C17F15E-A1DD-464A-AA9B-38A9BA78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smtClean="0"/>
              <a:t>Plumbing / Low Level” </a:t>
            </a:r>
            <a:r>
              <a:rPr lang="en-US" dirty="0"/>
              <a:t>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AFDCA3-1E95-4F76-9D6E-91F47D0134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4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4BFDC6A-5D6A-42B9-82C2-84BD9E5DC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xmlns="" id="{94435B3C-163F-4575-9C37-A9B599E644AB}"/>
              </a:ext>
            </a:extLst>
          </p:cNvPr>
          <p:cNvSpPr txBox="1">
            <a:spLocks/>
          </p:cNvSpPr>
          <p:nvPr/>
        </p:nvSpPr>
        <p:spPr>
          <a:xfrm>
            <a:off x="6584659" y="1570041"/>
            <a:ext cx="4612508" cy="4470401"/>
          </a:xfrm>
          <a:prstGeom prst="rect">
            <a:avLst/>
          </a:prstGeom>
        </p:spPr>
        <p:txBody>
          <a:bodyPr vert="horz" lIns="0" tIns="0" rIns="0" bIns="0" numCol="2" spcCol="360000" rtlCol="0">
            <a:norm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buSzPct val="120000"/>
              <a:buFontTx/>
              <a:buBlip>
                <a:blip r:embed="rId2"/>
              </a:buBlip>
              <a:defRPr sz="240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2000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808435" indent="-122635" algn="l" defTabSz="342900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600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472679" indent="0" algn="l" defTabSz="3429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601266" indent="-128588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18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master Git, don’t worry</a:t>
            </a:r>
            <a:br>
              <a:rPr lang="en-US" dirty="0"/>
            </a:br>
            <a:r>
              <a:rPr lang="en-US" dirty="0"/>
              <a:t>about learning the commands.</a:t>
            </a:r>
            <a:br>
              <a:rPr lang="en-US" dirty="0"/>
            </a:br>
            <a:r>
              <a:rPr lang="en-US" dirty="0"/>
              <a:t>Instead, learn the </a:t>
            </a:r>
            <a:r>
              <a:rPr lang="en-US" dirty="0" smtClean="0"/>
              <a:t>model.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4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err="1" smtClean="0"/>
              <a:t>What</a:t>
            </a:r>
            <a:r>
              <a:rPr lang="fr-FR" sz="2400" dirty="0" smtClean="0"/>
              <a:t> Git </a:t>
            </a:r>
            <a:r>
              <a:rPr lang="fr-FR" sz="2400" dirty="0" err="1" smtClean="0"/>
              <a:t>is</a:t>
            </a:r>
            <a:r>
              <a:rPr lang="fr-FR" sz="2400" dirty="0" smtClean="0"/>
              <a:t>…</a:t>
            </a:r>
            <a:endParaRPr lang="fr-F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6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fr-FR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2" t="6740" r="18506" b="22784"/>
          <a:stretch/>
        </p:blipFill>
        <p:spPr>
          <a:xfrm>
            <a:off x="3439885" y="2028190"/>
            <a:ext cx="5529943" cy="48332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5880" y="2778835"/>
            <a:ext cx="956993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5400" b="1" dirty="0" smtClean="0">
                <a:latin typeface="+mj-lt"/>
                <a:cs typeface="Arial" pitchFamily="34" charset="0"/>
              </a:rPr>
              <a:t>Git</a:t>
            </a:r>
            <a:endParaRPr lang="fr-FR" sz="1400" b="1" dirty="0" smtClean="0">
              <a:latin typeface="+mj-lt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008011F-F481-44B1-A7AA-A403E3E4CC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4628" y1="34175" x2="14628" y2="34175"/>
                      </a14:backgroundRemoval>
                    </a14:imgEffect>
                  </a14:imgLayer>
                </a14:imgProps>
              </a:ext>
            </a:extLst>
          </a:blip>
          <a:srcRect l="28313" t="9602" r="37795" b="19701"/>
          <a:stretch/>
        </p:blipFill>
        <p:spPr>
          <a:xfrm>
            <a:off x="6091133" y="1668780"/>
            <a:ext cx="1411834" cy="22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564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7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…a Distributed Revision Control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008011F-F481-44B1-A7AA-A403E3E4C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4628" y1="34175" x2="14628" y2="341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78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8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…a Revision Control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62C63E2-C97A-4E3E-9C28-351D24FBB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49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9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…a Stupid Content Tracker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11A34E2-CF14-4FAC-9913-4CAC796E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82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05FBF254-8F43-482D-821C-8C7AD9F4E23B}"/>
    </a:ext>
  </a:extLst>
</a:theme>
</file>

<file path=ppt/theme/theme2.xml><?xml version="1.0" encoding="utf-8"?>
<a:theme xmlns:a="http://schemas.openxmlformats.org/drawingml/2006/main" name="1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305F7EDD-1E22-425B-A5F5-CB47BB02F8B6}"/>
    </a:ext>
  </a:extLst>
</a:theme>
</file>

<file path=ppt/theme/theme3.xml><?xml version="1.0" encoding="utf-8"?>
<a:theme xmlns:a="http://schemas.openxmlformats.org/drawingml/2006/main" name="34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12C19D37-A4E2-4A9F-A560-D6D74DDF6A7A}"/>
    </a:ext>
  </a:extLst>
</a:theme>
</file>

<file path=ppt/theme/theme4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20084180B9E44AD928D9A8AB3689C" ma:contentTypeVersion="2" ma:contentTypeDescription="Create a new document." ma:contentTypeScope="" ma:versionID="5f842ce3792d2d894a82ea0e2dfb791b">
  <xsd:schema xmlns:xsd="http://www.w3.org/2001/XMLSchema" xmlns:xs="http://www.w3.org/2001/XMLSchema" xmlns:p="http://schemas.microsoft.com/office/2006/metadata/properties" xmlns:ns2="6e6f0a11-ea51-4914-9041-4a6fcd55b979" targetNamespace="http://schemas.microsoft.com/office/2006/metadata/properties" ma:root="true" ma:fieldsID="050a64bf2045351049015afff4474d6f" ns2:_="">
    <xsd:import namespace="6e6f0a11-ea51-4914-9041-4a6fcd55b97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6f0a11-ea51-4914-9041-4a6fcd55b97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028EF8-D63B-42F2-9729-538DFDBCE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95F4B-BFDC-466D-9B0E-24D55C97E4DD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6e6f0a11-ea51-4914-9041-4a6fcd55b979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5946093-D9B3-4957-BB28-2A49A4F3A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6f0a11-ea51-4914-9041-4a6fcd55b9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ATS</Template>
  <TotalTime>2126</TotalTime>
  <Words>602</Words>
  <Application>Microsoft Office PowerPoint</Application>
  <PresentationFormat>Widescreen</PresentationFormat>
  <Paragraphs>180</Paragraphs>
  <Slides>24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Lucida Grande</vt:lpstr>
      <vt:lpstr>Arial</vt:lpstr>
      <vt:lpstr>Century Gothic</vt:lpstr>
      <vt:lpstr>Consolas</vt:lpstr>
      <vt:lpstr>Wingdings</vt:lpstr>
      <vt:lpstr>template_PPT_AXA_EN</vt:lpstr>
      <vt:lpstr>1_template_PPT_AXA_EN</vt:lpstr>
      <vt:lpstr>34_template_PPT_AXA_EN</vt:lpstr>
      <vt:lpstr>Diapositive think-cell</vt:lpstr>
      <vt:lpstr>How Git works</vt:lpstr>
      <vt:lpstr>We’re going to talk about the internals of Git.</vt:lpstr>
      <vt:lpstr>“Porcelain / High Level” Commands</vt:lpstr>
      <vt:lpstr>“Plumbing / Low Level” Commands</vt:lpstr>
      <vt:lpstr>If you want to master Git, don’t worry about learning the commands. Instead, learn the model.</vt:lpstr>
      <vt:lpstr>What Git is…</vt:lpstr>
      <vt:lpstr>Git is…</vt:lpstr>
      <vt:lpstr>Git is…</vt:lpstr>
      <vt:lpstr>Git is…</vt:lpstr>
      <vt:lpstr>Git is…</vt:lpstr>
      <vt:lpstr>Values and Keys</vt:lpstr>
      <vt:lpstr>Values and Keys</vt:lpstr>
      <vt:lpstr>Every object in Git has its own SHA1. So, what if they collide?</vt:lpstr>
      <vt:lpstr>Values and Keys</vt:lpstr>
      <vt:lpstr>SHA1s are unique in the universe.</vt:lpstr>
      <vt:lpstr>Git is…</vt:lpstr>
      <vt:lpstr>Git is…</vt:lpstr>
      <vt:lpstr>The Object Database</vt:lpstr>
      <vt:lpstr>The Git Object Model</vt:lpstr>
      <vt:lpstr>The Git Object Model</vt:lpstr>
      <vt:lpstr>Git Objects</vt:lpstr>
      <vt:lpstr>What Git Really Is</vt:lpstr>
      <vt:lpstr>Git is…</vt:lpstr>
      <vt:lpstr>Git is…</vt:lpstr>
    </vt:vector>
  </TitlesOfParts>
  <Company>AXA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Git works</dc:title>
  <dc:creator>THERY Dominique</dc:creator>
  <cp:lastModifiedBy>Dominique THERY</cp:lastModifiedBy>
  <cp:revision>39</cp:revision>
  <cp:lastPrinted>2014-10-09T09:53:38Z</cp:lastPrinted>
  <dcterms:created xsi:type="dcterms:W3CDTF">2017-12-19T13:40:50Z</dcterms:created>
  <dcterms:modified xsi:type="dcterms:W3CDTF">2017-12-25T17:06:04Z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0x01010400448AA0A4CA40554EA1379C3E4816A205</vt:lpwstr>
  </property>
</Properties>
</file>