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1"/>
  </p:notesMasterIdLst>
  <p:handoutMasterIdLst>
    <p:handoutMasterId r:id="rId32"/>
  </p:handoutMasterIdLst>
  <p:sldIdLst>
    <p:sldId id="256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22" r:id="rId18"/>
    <p:sldId id="366" r:id="rId19"/>
    <p:sldId id="367" r:id="rId20"/>
    <p:sldId id="326" r:id="rId21"/>
    <p:sldId id="368" r:id="rId22"/>
    <p:sldId id="369" r:id="rId23"/>
    <p:sldId id="327" r:id="rId24"/>
    <p:sldId id="372" r:id="rId25"/>
    <p:sldId id="324" r:id="rId26"/>
    <p:sldId id="325" r:id="rId27"/>
    <p:sldId id="323" r:id="rId28"/>
    <p:sldId id="320" r:id="rId29"/>
    <p:sldId id="321" r:id="rId30"/>
  </p:sldIdLst>
  <p:sldSz cx="12192000" cy="6858000"/>
  <p:notesSz cx="6858000" cy="9144000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79153-E9D1-43CE-9177-87DA7FFC8BCC}">
          <p14:sldIdLst>
            <p14:sldId id="256"/>
          </p14:sldIdLst>
        </p14:section>
        <p14:section name="What a Rebase Looks Like" id="{711F2A68-2E00-4194-8026-85B94EAC459C}">
          <p14:sldIdLst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An Illusion of Movement" id="{E1797C82-C963-4DCC-A60B-5B1BBFD40A85}">
          <p14:sldIdLst>
            <p14:sldId id="359"/>
            <p14:sldId id="360"/>
            <p14:sldId id="361"/>
          </p14:sldIdLst>
        </p14:section>
        <p14:section name="Taking out the Garbage" id="{D35DCD1B-4899-4376-BECD-9B54E5805008}">
          <p14:sldIdLst>
            <p14:sldId id="362"/>
            <p14:sldId id="322"/>
          </p14:sldIdLst>
        </p14:section>
        <p14:section name="The Trade-offs of Merges" id="{FD9DDEC2-C40A-4221-BD8A-F05037E7FF32}">
          <p14:sldIdLst>
            <p14:sldId id="366"/>
            <p14:sldId id="367"/>
            <p14:sldId id="326"/>
          </p14:sldIdLst>
        </p14:section>
        <p14:section name="The Trade-offs of Rebases" id="{1D2E5E1C-8A87-4C61-9BB3-8F633B44D144}">
          <p14:sldIdLst>
            <p14:sldId id="368"/>
            <p14:sldId id="369"/>
            <p14:sldId id="327"/>
            <p14:sldId id="372"/>
            <p14:sldId id="324"/>
          </p14:sldIdLst>
        </p14:section>
        <p14:section name="Tags in Brief" id="{CB529127-F337-4D81-BCA9-E01E1301A2FD}">
          <p14:sldIdLst>
            <p14:sldId id="325"/>
            <p14:sldId id="323"/>
          </p14:sldIdLst>
        </p14:section>
        <p14:section name="A Version Control System" id="{DF3BA787-2432-4DF5-9553-45BCB8D5ACEB}">
          <p14:sldIdLst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D7F"/>
    <a:srgbClr val="66FF99"/>
    <a:srgbClr val="00FF99"/>
    <a:srgbClr val="AFAFAF"/>
    <a:srgbClr val="0079D6"/>
    <a:srgbClr val="FF6600"/>
    <a:srgbClr val="4B5A61"/>
    <a:srgbClr val="D66571"/>
    <a:srgbClr val="A6A6A6"/>
    <a:srgbClr val="C3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3" autoAdjust="0"/>
    <p:restoredTop sz="85037" autoAdjust="0"/>
  </p:normalViewPr>
  <p:slideViewPr>
    <p:cSldViewPr snapToGrid="0" showGuides="1">
      <p:cViewPr varScale="1">
        <p:scale>
          <a:sx n="71" d="100"/>
          <a:sy n="71" d="100"/>
        </p:scale>
        <p:origin x="78" y="192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25/12/2017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git_module03_lab01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98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Pourquoi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 existe si on a déjà le </a:t>
            </a:r>
            <a:r>
              <a:rPr lang="fr-FR" baseline="0" dirty="0" err="1" smtClean="0"/>
              <a:t>merge</a:t>
            </a:r>
            <a:r>
              <a:rPr lang="fr-FR" baseline="0" dirty="0" smtClean="0"/>
              <a:t> ?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3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L’historique</a:t>
            </a:r>
            <a:r>
              <a:rPr lang="fr-FR" baseline="0" dirty="0" smtClean="0"/>
              <a:t> apparait plus linéaire et plus compréhensible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8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crée de nouveaux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et réécrit l’historique pour qu’elle apparaisse plus fluide.</a:t>
            </a:r>
          </a:p>
          <a:p>
            <a:r>
              <a:rPr lang="fr-FR" baseline="0" dirty="0" err="1" smtClean="0"/>
              <a:t>It’s</a:t>
            </a:r>
            <a:r>
              <a:rPr lang="fr-FR" baseline="0" dirty="0" smtClean="0"/>
              <a:t> a lie!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74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On a l’impression que les </a:t>
            </a:r>
            <a:r>
              <a:rPr lang="fr-FR" dirty="0" err="1" smtClean="0"/>
              <a:t>commits</a:t>
            </a:r>
            <a:r>
              <a:rPr lang="fr-FR" dirty="0" smtClean="0"/>
              <a:t> en</a:t>
            </a:r>
            <a:r>
              <a:rPr lang="fr-FR" baseline="0" dirty="0" smtClean="0"/>
              <a:t> jaune ont été créés avant ceux en bleus, ce qui n’est pas forcément le cas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scénario où ça peut poser problème : voir le module 4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0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est utile</a:t>
            </a:r>
            <a:r>
              <a:rPr lang="fr-FR" baseline="0" dirty="0" smtClean="0"/>
              <a:t> et puissant, mais à utiliser quand on sait ce qu’on fait et quand on connait les effets secondaires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3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comparaison, un </a:t>
            </a:r>
            <a:r>
              <a:rPr lang="fr-FR" dirty="0" err="1" smtClean="0"/>
              <a:t>annotated</a:t>
            </a:r>
            <a:r>
              <a:rPr lang="fr-FR" dirty="0" smtClean="0"/>
              <a:t>-tag est stocké comme un</a:t>
            </a:r>
            <a:r>
              <a:rPr lang="fr-FR" baseline="0" dirty="0" smtClean="0"/>
              <a:t> objet à part entière, avec son propre SHA1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68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Retour à la</a:t>
            </a:r>
            <a:r>
              <a:rPr lang="fr-FR" baseline="0" dirty="0" smtClean="0"/>
              <a:t> démo à la fin du slide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42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</a:t>
            </a:r>
            <a:r>
              <a:rPr lang="fr-FR" baseline="0" dirty="0" smtClean="0"/>
              <a:t> qu’on ne peut pas « détacher » un commit parce que c’est un objet dans la base, immuable et que son SHA1 serait modifié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on change</a:t>
            </a:r>
            <a:r>
              <a:rPr lang="fr-FR" baseline="0" dirty="0" smtClean="0"/>
              <a:t> parent du premier commit, il faut changer son SHA1. Si on change son SHA1, le contenu et le SHA1 du second commit doivent changer également,</a:t>
            </a:r>
          </a:p>
          <a:p>
            <a:r>
              <a:rPr lang="fr-FR" baseline="0" dirty="0" smtClean="0"/>
              <a:t>Conclusion : lors d’un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, les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rebasés</a:t>
            </a:r>
            <a:r>
              <a:rPr lang="fr-FR" baseline="0" dirty="0" smtClean="0"/>
              <a:t> » ont un nouveau parent, un nouveau SHA1, et donc ce sont des nouveaux objets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69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</a:t>
            </a:r>
            <a:r>
              <a:rPr lang="fr-FR" baseline="0" dirty="0" smtClean="0"/>
              <a:t> nouveaux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sont créés, copiés à partir des commit à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, en modifiant le parent, avec un nouveau SHA1.</a:t>
            </a:r>
          </a:p>
          <a:p>
            <a:r>
              <a:rPr lang="fr-FR" baseline="0" dirty="0" smtClean="0"/>
              <a:t>Pour terminer git déplace la branche (</a:t>
            </a:r>
            <a:r>
              <a:rPr lang="fr-FR" baseline="0" dirty="0" err="1" smtClean="0"/>
              <a:t>ref</a:t>
            </a:r>
            <a:r>
              <a:rPr lang="fr-FR" baseline="0" dirty="0" smtClean="0"/>
              <a:t>) et laisse les anciens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unreachable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0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 se passe t-il pour ces deux </a:t>
            </a:r>
            <a:r>
              <a:rPr lang="fr-FR" dirty="0" err="1" smtClean="0"/>
              <a:t>commits</a:t>
            </a:r>
            <a:r>
              <a:rPr lang="fr-FR" baseline="0" dirty="0" smtClean="0"/>
              <a:t> ? Ils ne sont référencés nulle part et seront supprimé par le GC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70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Pourquoi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 existe si on a déjà le </a:t>
            </a:r>
            <a:r>
              <a:rPr lang="fr-FR" baseline="0" dirty="0" err="1" smtClean="0"/>
              <a:t>merge</a:t>
            </a:r>
            <a:r>
              <a:rPr lang="fr-FR" baseline="0" dirty="0" smtClean="0"/>
              <a:t> ?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0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Conserve</a:t>
            </a:r>
            <a:r>
              <a:rPr lang="fr-FR" baseline="0" dirty="0" smtClean="0"/>
              <a:t> l’historique. En cas de conflit, le commit final inclut ces changements,</a:t>
            </a:r>
          </a:p>
          <a:p>
            <a:r>
              <a:rPr lang="fr-FR" baseline="0" dirty="0" smtClean="0"/>
              <a:t>Démo : montrer un projet complexe dans </a:t>
            </a:r>
            <a:r>
              <a:rPr lang="fr-FR" baseline="0" dirty="0" err="1" smtClean="0"/>
              <a:t>SourceTree</a:t>
            </a:r>
            <a:r>
              <a:rPr lang="fr-FR" baseline="0" dirty="0" smtClean="0"/>
              <a:t> pour voir l’historique et les différents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dans les branches. Montrer un git log en ligne de commande pour montrer l’impression que l’historique apparait comme linéaire.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3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Merges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never</a:t>
            </a:r>
            <a:r>
              <a:rPr lang="fr-FR" baseline="0" dirty="0" smtClean="0"/>
              <a:t> lie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5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Rebasing</a:t>
            </a:r>
            <a:r>
              <a:rPr lang="fr-FR" dirty="0"/>
              <a:t> Made Simple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08053" y="334612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08053" y="414600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781938" y="254599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4781939" y="1747356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8" grpId="0" animBg="1"/>
      <p:bldP spid="71" grpId="0" animBg="1"/>
      <p:bldP spid="22" grpId="0" animBg="1"/>
      <p:bldP spid="22" grpId="1" animBg="1"/>
      <p:bldP spid="25" grpId="0" animBg="1"/>
      <p:bldP spid="25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08053" y="334612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08053" y="414600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16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22" grpId="0" animBg="1"/>
      <p:bldP spid="22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garbage-collects</a:t>
            </a:r>
            <a:br>
              <a:rPr lang="en-US" dirty="0"/>
            </a:br>
            <a:r>
              <a:rPr lang="en-US" dirty="0"/>
              <a:t>unreachable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9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3" name="Group 22"/>
          <p:cNvGrpSpPr/>
          <p:nvPr/>
        </p:nvGrpSpPr>
        <p:grpSpPr>
          <a:xfrm>
            <a:off x="5856466" y="2581575"/>
            <a:ext cx="1879698" cy="3345760"/>
            <a:chOff x="4819023" y="2581575"/>
            <a:chExt cx="1879698" cy="33457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EF8D433-30C4-4661-9F69-97B852EC189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2079" y="2581575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5758872" y="2935160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4819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4995816" y="4536673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4819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2" idx="4"/>
              <a:endCxn id="30" idx="0"/>
            </p:cNvCxnSpPr>
            <p:nvPr/>
          </p:nvCxnSpPr>
          <p:spPr>
            <a:xfrm>
              <a:off x="4995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6345136" y="4183088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4" idx="4"/>
              <a:endCxn id="24" idx="0"/>
            </p:cNvCxnSpPr>
            <p:nvPr/>
          </p:nvCxnSpPr>
          <p:spPr>
            <a:xfrm flipH="1">
              <a:off x="5758873" y="4536673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6345136" y="3384449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6" idx="4"/>
              <a:endCxn id="34" idx="0"/>
            </p:cNvCxnSpPr>
            <p:nvPr/>
          </p:nvCxnSpPr>
          <p:spPr>
            <a:xfrm>
              <a:off x="6521929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 flipH="1">
              <a:off x="4995816" y="2935160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455837" y="1784441"/>
            <a:ext cx="354642" cy="4142894"/>
            <a:chOff x="5581023" y="1784441"/>
            <a:chExt cx="354642" cy="414289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EF8D433-30C4-4661-9F69-97B852EC189C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5" idx="4"/>
              <a:endCxn id="43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7" idx="4"/>
              <a:endCxn id="45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9" idx="4"/>
              <a:endCxn id="47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55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3" name="Group 22"/>
          <p:cNvGrpSpPr/>
          <p:nvPr/>
        </p:nvGrpSpPr>
        <p:grpSpPr>
          <a:xfrm>
            <a:off x="5156151" y="2581575"/>
            <a:ext cx="1879698" cy="3345760"/>
            <a:chOff x="4819023" y="2581575"/>
            <a:chExt cx="1879698" cy="33457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EF8D433-30C4-4661-9F69-97B852EC189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2079" y="2581575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5758872" y="2935160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4819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4995816" y="4536673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4819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2" idx="4"/>
              <a:endCxn id="30" idx="0"/>
            </p:cNvCxnSpPr>
            <p:nvPr/>
          </p:nvCxnSpPr>
          <p:spPr>
            <a:xfrm>
              <a:off x="4995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6345136" y="4183088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4" idx="4"/>
              <a:endCxn id="24" idx="0"/>
            </p:cNvCxnSpPr>
            <p:nvPr/>
          </p:nvCxnSpPr>
          <p:spPr>
            <a:xfrm flipH="1">
              <a:off x="5758873" y="4536673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6345136" y="3384449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6" idx="4"/>
              <a:endCxn id="34" idx="0"/>
            </p:cNvCxnSpPr>
            <p:nvPr/>
          </p:nvCxnSpPr>
          <p:spPr>
            <a:xfrm>
              <a:off x="6521929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 flipH="1">
              <a:off x="4995816" y="2935160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72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 preserve </a:t>
            </a:r>
            <a:r>
              <a:rPr lang="en-US" dirty="0" smtClean="0"/>
              <a:t>history.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6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3" name="Group 22"/>
          <p:cNvGrpSpPr/>
          <p:nvPr/>
        </p:nvGrpSpPr>
        <p:grpSpPr>
          <a:xfrm>
            <a:off x="5856466" y="2581575"/>
            <a:ext cx="1879698" cy="3345760"/>
            <a:chOff x="4819023" y="2581575"/>
            <a:chExt cx="1879698" cy="33457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EF8D433-30C4-4661-9F69-97B852EC189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2079" y="2581575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5758872" y="2935160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4819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4995816" y="4536673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4819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2" idx="4"/>
              <a:endCxn id="30" idx="0"/>
            </p:cNvCxnSpPr>
            <p:nvPr/>
          </p:nvCxnSpPr>
          <p:spPr>
            <a:xfrm>
              <a:off x="4995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6345136" y="4183088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4" idx="4"/>
              <a:endCxn id="24" idx="0"/>
            </p:cNvCxnSpPr>
            <p:nvPr/>
          </p:nvCxnSpPr>
          <p:spPr>
            <a:xfrm flipH="1">
              <a:off x="5758873" y="4536673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6345136" y="3384449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36" idx="4"/>
              <a:endCxn id="34" idx="0"/>
            </p:cNvCxnSpPr>
            <p:nvPr/>
          </p:nvCxnSpPr>
          <p:spPr>
            <a:xfrm>
              <a:off x="6521929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 flipH="1">
              <a:off x="4995816" y="2935160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455837" y="1784441"/>
            <a:ext cx="354642" cy="4142894"/>
            <a:chOff x="5581023" y="1784441"/>
            <a:chExt cx="354642" cy="414289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EF8D433-30C4-4661-9F69-97B852EC189C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5" idx="4"/>
              <a:endCxn id="43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7" idx="4"/>
              <a:endCxn id="45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49" idx="4"/>
              <a:endCxn id="47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42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5581023" y="1784441"/>
            <a:ext cx="354642" cy="4142894"/>
            <a:chOff x="5581023" y="1784441"/>
            <a:chExt cx="354642" cy="41428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AEF8D433-30C4-4661-9F69-97B852EC189C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54" idx="4"/>
              <a:endCxn id="51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56" idx="4"/>
              <a:endCxn id="54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58" idx="4"/>
              <a:endCxn id="56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56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Rebases refactor </a:t>
            </a:r>
            <a:r>
              <a:rPr lang="en-US" dirty="0" smtClean="0"/>
              <a:t>history.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2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5581023" y="1784441"/>
            <a:ext cx="354642" cy="4142894"/>
            <a:chOff x="5581023" y="1784441"/>
            <a:chExt cx="354642" cy="41428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AEF8D433-30C4-4661-9F69-97B852EC189C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54" idx="4"/>
              <a:endCxn id="51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56" idx="4"/>
              <a:endCxn id="54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58" idx="4"/>
              <a:endCxn id="56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A47DAD0E-84A7-48D4-BBEA-C8FA08AF368E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87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branches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row: Down 32">
            <a:extLst>
              <a:ext uri="{FF2B5EF4-FFF2-40B4-BE49-F238E27FC236}">
                <a16:creationId xmlns:a16="http://schemas.microsoft.com/office/drawing/2014/main" xmlns="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991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doubt, just </a:t>
            </a:r>
            <a:r>
              <a:rPr lang="en-US" dirty="0" smtClean="0"/>
              <a:t>merge.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two kinds of </a:t>
            </a:r>
            <a:r>
              <a:rPr lang="en-US" dirty="0" smtClean="0"/>
              <a:t>tags.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666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tag is like a</a:t>
            </a:r>
            <a:br>
              <a:rPr lang="en-US" dirty="0"/>
            </a:br>
            <a:r>
              <a:rPr lang="en-US" dirty="0"/>
              <a:t>branch that doesn’t </a:t>
            </a:r>
            <a:r>
              <a:rPr lang="en-US" dirty="0" smtClean="0"/>
              <a:t>move.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4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Stupid</a:t>
            </a:r>
            <a:r>
              <a:rPr lang="fr-FR" dirty="0"/>
              <a:t> Content </a:t>
            </a:r>
            <a:r>
              <a:rPr lang="fr-FR" dirty="0" err="1"/>
              <a:t>Tracker</a:t>
            </a:r>
            <a:endParaRPr lang="fr-FR" dirty="0"/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6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Revision</a:t>
            </a:r>
            <a:r>
              <a:rPr lang="fr-FR" dirty="0"/>
              <a:t>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5582079" y="2581575"/>
            <a:ext cx="353585" cy="3535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>
          <a:xfrm>
            <a:off x="5758872" y="2935160"/>
            <a:ext cx="763057" cy="44928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24" idx="4"/>
            <a:endCxn id="19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28" idx="4"/>
            <a:endCxn id="19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30" idx="4"/>
            <a:endCxn id="28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row: Down 32">
            <a:extLst>
              <a:ext uri="{FF2B5EF4-FFF2-40B4-BE49-F238E27FC236}">
                <a16:creationId xmlns:a16="http://schemas.microsoft.com/office/drawing/2014/main" xmlns="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995816" y="2935160"/>
            <a:ext cx="763056" cy="44928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6514819" y="2037295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1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row: Down 32">
            <a:extLst>
              <a:ext uri="{FF2B5EF4-FFF2-40B4-BE49-F238E27FC236}">
                <a16:creationId xmlns:a16="http://schemas.microsoft.com/office/drawing/2014/main" xmlns="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5544996" y="494887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ounded Rectangular Callout 71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139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5" grpId="0" animBg="1"/>
      <p:bldP spid="66" grpId="0" animBg="1"/>
      <p:bldP spid="68" grpId="0" animBg="1"/>
      <p:bldP spid="70" grpId="0" animBg="1"/>
      <p:bldP spid="70" grpId="1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5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row: Down 32">
            <a:extLst>
              <a:ext uri="{FF2B5EF4-FFF2-40B4-BE49-F238E27FC236}">
                <a16:creationId xmlns:a16="http://schemas.microsoft.com/office/drawing/2014/main" xmlns="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8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0DD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5D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Fast-forward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row: Down 32">
            <a:extLst>
              <a:ext uri="{FF2B5EF4-FFF2-40B4-BE49-F238E27FC236}">
                <a16:creationId xmlns:a16="http://schemas.microsoft.com/office/drawing/2014/main" xmlns="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Arrow: Down 32">
            <a:extLst>
              <a:ext uri="{FF2B5EF4-FFF2-40B4-BE49-F238E27FC236}">
                <a16:creationId xmlns:a16="http://schemas.microsoft.com/office/drawing/2014/main" xmlns="" id="{9B21E7A7-41FF-4722-B424-D3F89378BEB0}"/>
              </a:ext>
            </a:extLst>
          </p:cNvPr>
          <p:cNvSpPr/>
          <p:nvPr/>
        </p:nvSpPr>
        <p:spPr>
          <a:xfrm rot="16200000">
            <a:off x="4024346" y="1385507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717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animBg="1"/>
      <p:bldP spid="2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After</a:t>
            </a:r>
            <a:r>
              <a:rPr lang="fr-FR" dirty="0" smtClean="0"/>
              <a:t> a </a:t>
            </a:r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5581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5757816" y="4536673"/>
            <a:ext cx="1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5581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5757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5581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5757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5581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5757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6485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Arrow: Down 32">
            <a:extLst>
              <a:ext uri="{FF2B5EF4-FFF2-40B4-BE49-F238E27FC236}">
                <a16:creationId xmlns:a16="http://schemas.microsoft.com/office/drawing/2014/main" xmlns="" id="{9B21E7A7-41FF-4722-B424-D3F89378BEB0}"/>
              </a:ext>
            </a:extLst>
          </p:cNvPr>
          <p:cNvSpPr/>
          <p:nvPr/>
        </p:nvSpPr>
        <p:spPr>
          <a:xfrm rot="16200000">
            <a:off x="4786346" y="1385507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0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2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5" grpId="0" animBg="1"/>
      <p:bldP spid="66" grpId="0" animBg="1"/>
      <p:bldP spid="68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rrow: Down 33">
            <a:extLst>
              <a:ext uri="{FF2B5EF4-FFF2-40B4-BE49-F238E27FC236}">
                <a16:creationId xmlns:a16="http://schemas.microsoft.com/office/drawing/2014/main" xmlns="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08053" y="334612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0018B8E-C8EA-4592-B666-4DD6915C2DAF}"/>
              </a:ext>
            </a:extLst>
          </p:cNvPr>
          <p:cNvSpPr/>
          <p:nvPr/>
        </p:nvSpPr>
        <p:spPr>
          <a:xfrm>
            <a:off x="6308053" y="414600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87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1759</TotalTime>
  <Words>460</Words>
  <Application>Microsoft Office PowerPoint</Application>
  <PresentationFormat>Widescreen</PresentationFormat>
  <Paragraphs>118</Paragraphs>
  <Slides>24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Rebasing Made Simple</vt:lpstr>
      <vt:lpstr>Two branches</vt:lpstr>
      <vt:lpstr>Merge</vt:lpstr>
      <vt:lpstr>Rebase</vt:lpstr>
      <vt:lpstr>Checkout</vt:lpstr>
      <vt:lpstr>Rebase (with Fast-forward)</vt:lpstr>
      <vt:lpstr>After a Rebase</vt:lpstr>
      <vt:lpstr>Rebase</vt:lpstr>
      <vt:lpstr>Rebase</vt:lpstr>
      <vt:lpstr>Rebase</vt:lpstr>
      <vt:lpstr>Rebase</vt:lpstr>
      <vt:lpstr>Git garbage-collects unreachable objects.</vt:lpstr>
      <vt:lpstr>PowerPoint Presentation</vt:lpstr>
      <vt:lpstr>Merge</vt:lpstr>
      <vt:lpstr>Merges preserve history.</vt:lpstr>
      <vt:lpstr>PowerPoint Presentation</vt:lpstr>
      <vt:lpstr>Rebase</vt:lpstr>
      <vt:lpstr>Rebases refactor history.</vt:lpstr>
      <vt:lpstr>Rebase</vt:lpstr>
      <vt:lpstr>When in doubt, just merge.</vt:lpstr>
      <vt:lpstr>Git has two kinds of tags.</vt:lpstr>
      <vt:lpstr>A tag is like a branch that doesn’t move.</vt:lpstr>
      <vt:lpstr>Git is…</vt:lpstr>
      <vt:lpstr>Git is…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42</cp:revision>
  <cp:lastPrinted>2014-10-09T09:53:38Z</cp:lastPrinted>
  <dcterms:created xsi:type="dcterms:W3CDTF">2017-12-19T13:40:50Z</dcterms:created>
  <dcterms:modified xsi:type="dcterms:W3CDTF">2017-12-25T17:10:15Z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