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33"/>
  </p:notesMasterIdLst>
  <p:handoutMasterIdLst>
    <p:handoutMasterId r:id="rId34"/>
  </p:handoutMasterIdLst>
  <p:sldIdLst>
    <p:sldId id="256" r:id="rId7"/>
    <p:sldId id="280" r:id="rId8"/>
    <p:sldId id="281" r:id="rId9"/>
    <p:sldId id="258" r:id="rId10"/>
    <p:sldId id="289" r:id="rId11"/>
    <p:sldId id="292" r:id="rId12"/>
    <p:sldId id="322" r:id="rId13"/>
    <p:sldId id="293" r:id="rId14"/>
    <p:sldId id="291" r:id="rId15"/>
    <p:sldId id="303" r:id="rId16"/>
    <p:sldId id="302" r:id="rId17"/>
    <p:sldId id="300" r:id="rId18"/>
    <p:sldId id="297" r:id="rId19"/>
    <p:sldId id="282" r:id="rId20"/>
    <p:sldId id="323" r:id="rId21"/>
    <p:sldId id="324" r:id="rId22"/>
    <p:sldId id="304" r:id="rId23"/>
    <p:sldId id="305" r:id="rId24"/>
    <p:sldId id="306" r:id="rId25"/>
    <p:sldId id="308" r:id="rId26"/>
    <p:sldId id="317" r:id="rId27"/>
    <p:sldId id="318" r:id="rId28"/>
    <p:sldId id="315" r:id="rId29"/>
    <p:sldId id="325" r:id="rId30"/>
    <p:sldId id="326" r:id="rId31"/>
    <p:sldId id="275" r:id="rId32"/>
  </p:sldIdLst>
  <p:sldSz cx="12192000" cy="6858000"/>
  <p:notesSz cx="6858000" cy="9144000"/>
  <p:custDataLst>
    <p:tags r:id="rId3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B2EC6BA-F4D5-4493-B78A-D0CD796C5889}">
          <p14:sldIdLst>
            <p14:sldId id="256"/>
            <p14:sldId id="280"/>
            <p14:sldId id="281"/>
            <p14:sldId id="258"/>
          </p14:sldIdLst>
        </p14:section>
        <p14:section name="What branches really are" id="{4BD51090-D7C3-40A9-B1E9-C70A7821E3C5}">
          <p14:sldIdLst>
            <p14:sldId id="289"/>
            <p14:sldId id="292"/>
            <p14:sldId id="322"/>
          </p14:sldIdLst>
        </p14:section>
        <p14:section name="The mechanics of the Current branch" id="{B9E82010-4C3E-4833-88B7-9694A439E775}">
          <p14:sldIdLst>
            <p14:sldId id="293"/>
            <p14:sldId id="291"/>
            <p14:sldId id="303"/>
            <p14:sldId id="302"/>
            <p14:sldId id="300"/>
          </p14:sldIdLst>
        </p14:section>
        <p14:section name="Let's merge!" id="{FA079A39-9BB0-443F-A204-F7A217AAB5E7}">
          <p14:sldIdLst>
            <p14:sldId id="297"/>
          </p14:sldIdLst>
        </p14:section>
        <p14:section name="Time travel for developers" id="{D71356B9-F9AA-4778-99F3-E20C48CEDBA6}">
          <p14:sldIdLst>
            <p14:sldId id="282"/>
            <p14:sldId id="323"/>
            <p14:sldId id="324"/>
            <p14:sldId id="304"/>
            <p14:sldId id="305"/>
            <p14:sldId id="306"/>
          </p14:sldIdLst>
        </p14:section>
        <p14:section name="Merging Without Merging" id="{DEF3DF00-F456-41EF-ABB1-C83D3AF5A61E}">
          <p14:sldIdLst>
            <p14:sldId id="308"/>
          </p14:sldIdLst>
        </p14:section>
        <p14:section name="Losing Your HEAD" id="{10F67ED4-E724-43DE-82EE-CA57A79031FF}">
          <p14:sldIdLst>
            <p14:sldId id="317"/>
            <p14:sldId id="318"/>
            <p14:sldId id="315"/>
            <p14:sldId id="325"/>
          </p14:sldIdLst>
        </p14:section>
        <p14:section name="Objects and References" id="{D015840C-CD6B-43CA-B0B6-92E312A41342}">
          <p14:sldIdLst>
            <p14:sldId id="32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0079D6"/>
    <a:srgbClr val="FF6600"/>
    <a:srgbClr val="4B5A61"/>
    <a:srgbClr val="D66571"/>
    <a:srgbClr val="A6A6A6"/>
    <a:srgbClr val="C3C4C4"/>
    <a:srgbClr val="00A1FF"/>
    <a:srgbClr val="637680"/>
    <a:srgbClr val="939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9852" autoAdjust="0"/>
  </p:normalViewPr>
  <p:slideViewPr>
    <p:cSldViewPr snapToGrid="0" showGuides="1">
      <p:cViewPr varScale="1">
        <p:scale>
          <a:sx n="62" d="100"/>
          <a:sy n="62" d="100"/>
        </p:scale>
        <p:origin x="96" y="288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gs" Target="tags/tag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25/12/2017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Là où on s’est arrêté au module 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75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git_module02_lab02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5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Point</a:t>
            </a:r>
            <a:r>
              <a:rPr lang="fr-FR" baseline="0" dirty="0" smtClean="0"/>
              <a:t> important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Références entre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&gt; </a:t>
            </a:r>
            <a:r>
              <a:rPr lang="fr-FR" baseline="0" dirty="0" err="1" smtClean="0"/>
              <a:t>tracker</a:t>
            </a:r>
            <a:r>
              <a:rPr lang="fr-FR" baseline="0" dirty="0" smtClean="0"/>
              <a:t> l’historique (</a:t>
            </a:r>
            <a:r>
              <a:rPr lang="fr-FR" baseline="0" dirty="0" err="1" smtClean="0"/>
              <a:t>refs</a:t>
            </a:r>
            <a:r>
              <a:rPr lang="fr-FR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Référence entre le reste &gt; </a:t>
            </a:r>
            <a:r>
              <a:rPr lang="fr-FR" baseline="0" dirty="0" err="1" smtClean="0"/>
              <a:t>tracker</a:t>
            </a:r>
            <a:r>
              <a:rPr lang="fr-FR" baseline="0" dirty="0" smtClean="0"/>
              <a:t> le contenu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Réutilisation du contenu existant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6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Point</a:t>
            </a:r>
            <a:r>
              <a:rPr lang="fr-FR" baseline="0" dirty="0" smtClean="0"/>
              <a:t> important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Git se moque de l’historique lors d’un </a:t>
            </a:r>
            <a:r>
              <a:rPr lang="fr-FR" baseline="0" dirty="0" err="1" smtClean="0"/>
              <a:t>checkout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Seul le contenu est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18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plupart du temps : parce que si vous avez des fichiers e</a:t>
            </a:r>
            <a:r>
              <a:rPr lang="fr-FR" baseline="0" dirty="0" smtClean="0"/>
              <a:t>n attente de commit lors d’un </a:t>
            </a:r>
            <a:r>
              <a:rPr lang="fr-FR" baseline="0" dirty="0" err="1" smtClean="0"/>
              <a:t>checkout</a:t>
            </a:r>
            <a:r>
              <a:rPr lang="fr-FR" baseline="0" dirty="0" smtClean="0"/>
              <a:t>, git vous préviendra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1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 qu’on veut créer un commit qui récupère comme parents les</a:t>
            </a:r>
            <a:r>
              <a:rPr lang="fr-FR" baseline="0" dirty="0" smtClean="0"/>
              <a:t> deux dernières versions (85ad et 843f) dans un nouveau commit : inutile  puisque ce commit existe déjà : le dernier commit de master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9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git_module02_lab04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829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Qu’arrive t-il aux deux </a:t>
            </a:r>
            <a:r>
              <a:rPr lang="fr-FR" dirty="0" err="1" smtClean="0"/>
              <a:t>commits</a:t>
            </a:r>
            <a:r>
              <a:rPr lang="fr-FR" baseline="0" dirty="0" smtClean="0"/>
              <a:t> ? A moins de connaitre leurs SHA1, ils sont inaccessibles, et potentiellement </a:t>
            </a:r>
            <a:r>
              <a:rPr lang="fr-FR" baseline="0" dirty="0" err="1" smtClean="0"/>
              <a:t>garbage</a:t>
            </a:r>
            <a:r>
              <a:rPr lang="fr-FR" baseline="0" dirty="0" smtClean="0"/>
              <a:t>-collectés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4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91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aborder</a:t>
            </a:r>
            <a:r>
              <a:rPr lang="fr-FR" baseline="0" dirty="0" smtClean="0"/>
              <a:t> les notions de branche et d’historique dans ce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4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pointeur sur un</a:t>
            </a:r>
            <a:r>
              <a:rPr lang="fr-FR" baseline="0" dirty="0" smtClean="0"/>
              <a:t> commit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1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1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3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60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4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9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 </a:t>
            </a:r>
            <a:r>
              <a:rPr lang="fr-FR" dirty="0" err="1"/>
              <a:t>demystified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New Commit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72149" y="4005919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2310" y="26215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64400" y="27187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55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0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2310" y="26215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64400" y="27187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080137" y="3997357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63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Branching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276904" y="263459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080137" y="3997357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5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Merging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276904" y="263459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2978994" y="272756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89479" y="178348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903896" y="2280528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5537837" y="2487931"/>
            <a:ext cx="376987" cy="545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282712" y="2495972"/>
            <a:ext cx="384788" cy="53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331" y="13018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63763" y="139059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2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4" grpId="0" animBg="1"/>
      <p:bldP spid="54" grpId="1" animBg="1"/>
      <p:bldP spid="55" grpId="0" animBg="1"/>
      <p:bldP spid="57" grpId="0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0784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00096" y="445343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48666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79904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0216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7323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867555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96169" y="1880220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50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79904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7323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867555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4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0784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00096" y="445343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25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9" grpId="0" animBg="1"/>
      <p:bldP spid="42" grpId="0" animBg="1"/>
      <p:bldP spid="42" grpId="1" animBg="1"/>
      <p:bldP spid="45" grpId="0" animBg="1"/>
      <p:bldP spid="45" grpId="1" animBg="1"/>
      <p:bldP spid="26" grpId="0" animBg="1"/>
      <p:bldP spid="26" grpId="1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commits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5A56FFB-3CCE-40CF-B574-5F581CF3B136}"/>
              </a:ext>
            </a:extLst>
          </p:cNvPr>
          <p:cNvSpPr/>
          <p:nvPr/>
        </p:nvSpPr>
        <p:spPr>
          <a:xfrm>
            <a:off x="8433830" y="280205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276005" y="2802053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B9A13BE-F872-4D03-BE6E-86788C555F5C}"/>
              </a:ext>
            </a:extLst>
          </p:cNvPr>
          <p:cNvSpPr/>
          <p:nvPr/>
        </p:nvSpPr>
        <p:spPr>
          <a:xfrm>
            <a:off x="6361304" y="2802053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792662" y="3015242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C6910D2-ECED-46D5-BC40-B82D376993B1}"/>
              </a:ext>
            </a:extLst>
          </p:cNvPr>
          <p:cNvCxnSpPr>
            <a:cxnSpLocks/>
          </p:cNvCxnSpPr>
          <p:nvPr/>
        </p:nvCxnSpPr>
        <p:spPr>
          <a:xfrm>
            <a:off x="6887275" y="3015242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089F238F-FA4E-4BC7-B5C9-2DE4F3174BCB}"/>
              </a:ext>
            </a:extLst>
          </p:cNvPr>
          <p:cNvSpPr/>
          <p:nvPr/>
        </p:nvSpPr>
        <p:spPr>
          <a:xfrm>
            <a:off x="8433829" y="3890789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5432F768-DFB7-4BB9-A475-7A3EF2DF16EC}"/>
              </a:ext>
            </a:extLst>
          </p:cNvPr>
          <p:cNvSpPr/>
          <p:nvPr/>
        </p:nvSpPr>
        <p:spPr>
          <a:xfrm>
            <a:off x="4276004" y="389078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5183D966-4DFE-4C53-B3FF-6AEDBFA81D9B}"/>
              </a:ext>
            </a:extLst>
          </p:cNvPr>
          <p:cNvSpPr/>
          <p:nvPr/>
        </p:nvSpPr>
        <p:spPr>
          <a:xfrm>
            <a:off x="6361303" y="3890789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4792661" y="4103978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6887274" y="4103978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6FCAF568-FDEF-45D2-9140-749521E779C5}"/>
              </a:ext>
            </a:extLst>
          </p:cNvPr>
          <p:cNvSpPr/>
          <p:nvPr/>
        </p:nvSpPr>
        <p:spPr>
          <a:xfrm>
            <a:off x="4276003" y="4979524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1772391F-F1E8-4838-87B5-C86A20101F19}"/>
              </a:ext>
            </a:extLst>
          </p:cNvPr>
          <p:cNvSpPr/>
          <p:nvPr/>
        </p:nvSpPr>
        <p:spPr>
          <a:xfrm>
            <a:off x="6361302" y="4979524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EAEB01F-90CC-47C8-8D8E-ACE27172827A}"/>
              </a:ext>
            </a:extLst>
          </p:cNvPr>
          <p:cNvCxnSpPr>
            <a:cxnSpLocks/>
          </p:cNvCxnSpPr>
          <p:nvPr/>
        </p:nvCxnSpPr>
        <p:spPr>
          <a:xfrm>
            <a:off x="4792660" y="5192713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2C11910F-BB4F-47E0-BAF9-3681C962FC29}"/>
              </a:ext>
            </a:extLst>
          </p:cNvPr>
          <p:cNvSpPr/>
          <p:nvPr/>
        </p:nvSpPr>
        <p:spPr>
          <a:xfrm>
            <a:off x="8433827" y="1713318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440572A-2DBD-415F-9767-FB1F45A17B5B}"/>
              </a:ext>
            </a:extLst>
          </p:cNvPr>
          <p:cNvCxnSpPr>
            <a:cxnSpLocks/>
          </p:cNvCxnSpPr>
          <p:nvPr/>
        </p:nvCxnSpPr>
        <p:spPr>
          <a:xfrm flipV="1">
            <a:off x="6855872" y="3202228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54637E1-B26F-4DFE-8AB1-8B56EE98EB4B}"/>
              </a:ext>
            </a:extLst>
          </p:cNvPr>
          <p:cNvCxnSpPr>
            <a:cxnSpLocks/>
          </p:cNvCxnSpPr>
          <p:nvPr/>
        </p:nvCxnSpPr>
        <p:spPr>
          <a:xfrm flipV="1">
            <a:off x="6855871" y="2112491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B0E09CF0-6DAB-4554-85BF-F9BAA5DF7141}"/>
              </a:ext>
            </a:extLst>
          </p:cNvPr>
          <p:cNvCxnSpPr>
            <a:cxnSpLocks/>
          </p:cNvCxnSpPr>
          <p:nvPr/>
        </p:nvCxnSpPr>
        <p:spPr>
          <a:xfrm flipV="1">
            <a:off x="6861640" y="4290963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xmlns="" id="{3E58B6D7-E74D-4083-BC92-DC937636BB31}"/>
              </a:ext>
            </a:extLst>
          </p:cNvPr>
          <p:cNvSpPr/>
          <p:nvPr/>
        </p:nvSpPr>
        <p:spPr>
          <a:xfrm rot="16687874">
            <a:off x="3643524" y="3128892"/>
            <a:ext cx="976713" cy="861433"/>
          </a:xfrm>
          <a:prstGeom prst="arc">
            <a:avLst>
              <a:gd name="adj1" fmla="val 10120974"/>
              <a:gd name="adj2" fmla="val 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xmlns="" id="{D362B6EC-716B-4868-BB99-36A2BDD039AD}"/>
              </a:ext>
            </a:extLst>
          </p:cNvPr>
          <p:cNvSpPr/>
          <p:nvPr/>
        </p:nvSpPr>
        <p:spPr>
          <a:xfrm rot="16687874">
            <a:off x="2945660" y="3387918"/>
            <a:ext cx="2249149" cy="1476888"/>
          </a:xfrm>
          <a:prstGeom prst="arc">
            <a:avLst>
              <a:gd name="adj1" fmla="val 10120974"/>
              <a:gd name="adj2" fmla="val 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89F238F-FA4E-4BC7-B5C9-2DE4F3174BCB}"/>
              </a:ext>
            </a:extLst>
          </p:cNvPr>
          <p:cNvSpPr/>
          <p:nvPr/>
        </p:nvSpPr>
        <p:spPr>
          <a:xfrm>
            <a:off x="8433827" y="4985004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6887274" y="5192713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227018" y="2753066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03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26" grpId="0" animBg="1"/>
      <p:bldP spid="26" grpId="1" animBg="1"/>
      <p:bldP spid="26" grpId="2" animBg="1"/>
      <p:bldP spid="28" grpId="0" animBg="1"/>
      <p:bldP spid="28" grpId="1" animBg="1"/>
      <p:bldP spid="33" grpId="0" animBg="1"/>
      <p:bldP spid="33" grpId="1" animBg="1"/>
      <p:bldP spid="33" grpId="2" animBg="1"/>
      <p:bldP spid="40" grpId="0" animBg="1"/>
      <p:bldP spid="40" grpId="1" animBg="1"/>
      <p:bldP spid="42" grpId="0" animBg="1"/>
      <p:bldP spid="42" grpId="1" animBg="1"/>
      <p:bldP spid="42" grpId="2" animBg="1"/>
      <p:bldP spid="52" grpId="0" animBg="1"/>
      <p:bldP spid="24" grpId="0" animBg="1"/>
      <p:bldP spid="24" grpId="1" animBg="1"/>
      <p:bldP spid="62" grpId="0" animBg="1"/>
      <p:bldP spid="62" grpId="1" animBg="1"/>
      <p:bldP spid="30" grpId="0" animBg="1"/>
      <p:bldP spid="30" grpId="1" animBg="1"/>
      <p:bldP spid="30" grpId="2" animBg="1"/>
      <p:bldP spid="38" grpId="0" animBg="1"/>
      <p:bldP spid="3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content management is </a:t>
            </a:r>
            <a:r>
              <a:rPr lang="en-US" dirty="0" smtClean="0"/>
              <a:t>simple.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(mostly) doesn’t care about</a:t>
            </a:r>
            <a:br>
              <a:rPr lang="en-US" dirty="0"/>
            </a:br>
            <a:r>
              <a:rPr lang="en-US" dirty="0"/>
              <a:t>your working </a:t>
            </a:r>
            <a:r>
              <a:rPr lang="en-US" dirty="0" smtClean="0"/>
              <a:t>directory.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7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55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Fast</a:t>
            </a:r>
            <a:r>
              <a:rPr lang="fr-FR" dirty="0"/>
              <a:t> </a:t>
            </a:r>
            <a:r>
              <a:rPr lang="fr-FR" dirty="0" err="1"/>
              <a:t>Forward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89479" y="178348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903896" y="2280528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5537837" y="2487931"/>
            <a:ext cx="376987" cy="545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282712" y="2495972"/>
            <a:ext cx="384788" cy="53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331" y="13018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63763" y="139059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541397" y="3048943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40494" y="172908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807853" y="130724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100927" y="13990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25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55" grpId="0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60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r>
              <a:rPr lang="fr-FR" dirty="0"/>
              <a:t> a Commit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02077" y="5275922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89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Detached</a:t>
            </a:r>
            <a:r>
              <a:rPr lang="fr-FR" dirty="0"/>
              <a:t> 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23" y="1876208"/>
            <a:ext cx="4143953" cy="310558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72176" y="5275922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678036" y="527604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073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/>
              <a:t>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80e6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d28f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678036" y="527604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0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706870" y="399735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706870" y="271867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59476" y="527592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17534" y="433082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26077" y="3052950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60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9" grpId="0" animBg="1"/>
      <p:bldP spid="19" grpId="1" animBg="1"/>
      <p:bldP spid="20" grpId="0"/>
      <p:bldP spid="20" grpId="1"/>
      <p:bldP spid="26" grpId="0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/>
              <a:t>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80e6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d28f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1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706870" y="271867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59476" y="527592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7808" y="2629978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nogood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87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/>
      <p:bldP spid="31" grpId="0" animBg="1"/>
      <p:bldP spid="31" grpId="1" animBg="1"/>
      <p:bldP spid="32" grpId="0" animBg="1"/>
      <p:bldP spid="32" grpId="1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</a:t>
            </a:r>
            <a:r>
              <a:rPr lang="fr-FR" dirty="0" smtClean="0"/>
              <a:t>Model, </a:t>
            </a:r>
            <a:r>
              <a:rPr lang="fr-FR" dirty="0"/>
              <a:t>Extended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5A56FFB-3CCE-40CF-B574-5F581CF3B136}"/>
              </a:ext>
            </a:extLst>
          </p:cNvPr>
          <p:cNvSpPr/>
          <p:nvPr/>
        </p:nvSpPr>
        <p:spPr>
          <a:xfrm>
            <a:off x="9280030" y="318951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122205" y="318951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1B9A13BE-F872-4D03-BE6E-86788C555F5C}"/>
              </a:ext>
            </a:extLst>
          </p:cNvPr>
          <p:cNvSpPr/>
          <p:nvPr/>
        </p:nvSpPr>
        <p:spPr>
          <a:xfrm>
            <a:off x="7207504" y="318951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638862" y="3402699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C6910D2-ECED-46D5-BC40-B82D376993B1}"/>
              </a:ext>
            </a:extLst>
          </p:cNvPr>
          <p:cNvCxnSpPr>
            <a:cxnSpLocks/>
          </p:cNvCxnSpPr>
          <p:nvPr/>
        </p:nvCxnSpPr>
        <p:spPr>
          <a:xfrm>
            <a:off x="7733475" y="3402699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89F238F-FA4E-4BC7-B5C9-2DE4F3174BCB}"/>
              </a:ext>
            </a:extLst>
          </p:cNvPr>
          <p:cNvSpPr/>
          <p:nvPr/>
        </p:nvSpPr>
        <p:spPr>
          <a:xfrm>
            <a:off x="9280029" y="4278246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5432F768-DFB7-4BB9-A475-7A3EF2DF16EC}"/>
              </a:ext>
            </a:extLst>
          </p:cNvPr>
          <p:cNvSpPr/>
          <p:nvPr/>
        </p:nvSpPr>
        <p:spPr>
          <a:xfrm>
            <a:off x="5122204" y="4278246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5183D966-4DFE-4C53-B3FF-6AEDBFA81D9B}"/>
              </a:ext>
            </a:extLst>
          </p:cNvPr>
          <p:cNvSpPr/>
          <p:nvPr/>
        </p:nvSpPr>
        <p:spPr>
          <a:xfrm>
            <a:off x="7207503" y="4278246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638861" y="4491435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7733474" y="4491435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6FCAF568-FDEF-45D2-9140-749521E779C5}"/>
              </a:ext>
            </a:extLst>
          </p:cNvPr>
          <p:cNvSpPr/>
          <p:nvPr/>
        </p:nvSpPr>
        <p:spPr>
          <a:xfrm>
            <a:off x="5122203" y="5366981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1772391F-F1E8-4838-87B5-C86A20101F19}"/>
              </a:ext>
            </a:extLst>
          </p:cNvPr>
          <p:cNvSpPr/>
          <p:nvPr/>
        </p:nvSpPr>
        <p:spPr>
          <a:xfrm>
            <a:off x="7207502" y="5366981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EAEB01F-90CC-47C8-8D8E-ACE27172827A}"/>
              </a:ext>
            </a:extLst>
          </p:cNvPr>
          <p:cNvCxnSpPr>
            <a:cxnSpLocks/>
          </p:cNvCxnSpPr>
          <p:nvPr/>
        </p:nvCxnSpPr>
        <p:spPr>
          <a:xfrm>
            <a:off x="5638860" y="5580170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2C11910F-BB4F-47E0-BAF9-3681C962FC29}"/>
              </a:ext>
            </a:extLst>
          </p:cNvPr>
          <p:cNvSpPr/>
          <p:nvPr/>
        </p:nvSpPr>
        <p:spPr>
          <a:xfrm>
            <a:off x="9280027" y="210077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2440572A-2DBD-415F-9767-FB1F45A17B5B}"/>
              </a:ext>
            </a:extLst>
          </p:cNvPr>
          <p:cNvCxnSpPr>
            <a:cxnSpLocks/>
          </p:cNvCxnSpPr>
          <p:nvPr/>
        </p:nvCxnSpPr>
        <p:spPr>
          <a:xfrm flipV="1">
            <a:off x="7702072" y="3589685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C54637E1-B26F-4DFE-8AB1-8B56EE98EB4B}"/>
              </a:ext>
            </a:extLst>
          </p:cNvPr>
          <p:cNvCxnSpPr>
            <a:cxnSpLocks/>
          </p:cNvCxnSpPr>
          <p:nvPr/>
        </p:nvCxnSpPr>
        <p:spPr>
          <a:xfrm flipV="1">
            <a:off x="7702071" y="2499948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B0E09CF0-6DAB-4554-85BF-F9BAA5DF7141}"/>
              </a:ext>
            </a:extLst>
          </p:cNvPr>
          <p:cNvCxnSpPr>
            <a:cxnSpLocks/>
          </p:cNvCxnSpPr>
          <p:nvPr/>
        </p:nvCxnSpPr>
        <p:spPr>
          <a:xfrm flipV="1">
            <a:off x="7707840" y="4678420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89F238F-FA4E-4BC7-B5C9-2DE4F3174BCB}"/>
              </a:ext>
            </a:extLst>
          </p:cNvPr>
          <p:cNvSpPr/>
          <p:nvPr/>
        </p:nvSpPr>
        <p:spPr>
          <a:xfrm>
            <a:off x="9280027" y="5372461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7733474" y="5580170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335392" y="3696068"/>
            <a:ext cx="6607" cy="53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341999" y="4770114"/>
            <a:ext cx="6607" cy="53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180633" y="2723067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branch2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2868854" y="4992280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180633" y="4895025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branch1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44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4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61" grpId="0" animBg="1"/>
      <p:bldP spid="66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BCD827-6230-4B56-A635-5E675B717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/>
              <a:t>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tracks</a:t>
            </a:r>
            <a:r>
              <a:rPr lang="fr-FR" dirty="0"/>
              <a:t> new </a:t>
            </a:r>
            <a:r>
              <a:rPr lang="fr-FR" dirty="0" err="1"/>
              <a:t>commits</a:t>
            </a: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move to </a:t>
            </a:r>
            <a:r>
              <a:rPr lang="fr-FR" dirty="0" err="1"/>
              <a:t>another</a:t>
            </a:r>
            <a:r>
              <a:rPr lang="fr-FR" dirty="0"/>
              <a:t> commit, Git updates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 err="1"/>
              <a:t>Unreachable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are </a:t>
            </a: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collected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BFE033C-14B0-479B-8763-B7CFF7F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CC1874-0B80-4127-8266-1B045C3CA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96CBD5-7393-407C-BC99-C76D33D74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Revision Control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5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 might not</a:t>
            </a:r>
            <a:br>
              <a:rPr lang="en-US" dirty="0"/>
            </a:br>
            <a:r>
              <a:rPr lang="en-US" dirty="0"/>
              <a:t>be what you think they </a:t>
            </a:r>
            <a:r>
              <a:rPr lang="en-US" dirty="0" smtClean="0"/>
              <a:t>are.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5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Master 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1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6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 is just a</a:t>
            </a:r>
            <a:br>
              <a:rPr lang="en-US" dirty="0"/>
            </a:br>
            <a:r>
              <a:rPr lang="en-US" dirty="0"/>
              <a:t>reference to a </a:t>
            </a:r>
            <a:r>
              <a:rPr lang="en-US" dirty="0" smtClean="0"/>
              <a:t>commit.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5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0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is just a reference to a </a:t>
            </a:r>
            <a:r>
              <a:rPr lang="en-US" dirty="0" smtClean="0"/>
              <a:t>branch.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2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Current</a:t>
            </a:r>
            <a:r>
              <a:rPr lang="fr-FR" dirty="0"/>
              <a:t> 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72149" y="4005919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95F4B-BFDC-466D-9B0E-24D55C97E4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6e6f0a11-ea51-4914-9041-4a6fcd55b979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1682</TotalTime>
  <Words>440</Words>
  <Application>Microsoft Office PowerPoint</Application>
  <PresentationFormat>Widescreen</PresentationFormat>
  <Paragraphs>179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Branches demystified</vt:lpstr>
      <vt:lpstr>Git is…</vt:lpstr>
      <vt:lpstr>Git is…</vt:lpstr>
      <vt:lpstr>Git branches might not be what you think they are.</vt:lpstr>
      <vt:lpstr>The Master Branch</vt:lpstr>
      <vt:lpstr>A branch is just a reference to a commit.</vt:lpstr>
      <vt:lpstr>The current branch</vt:lpstr>
      <vt:lpstr>HEAD is just a reference to a branch.</vt:lpstr>
      <vt:lpstr>The Current Branch</vt:lpstr>
      <vt:lpstr>A New Commit</vt:lpstr>
      <vt:lpstr>Checkout</vt:lpstr>
      <vt:lpstr>Branching</vt:lpstr>
      <vt:lpstr>Merging</vt:lpstr>
      <vt:lpstr>History and Content</vt:lpstr>
      <vt:lpstr>History and Content</vt:lpstr>
      <vt:lpstr>History and Content</vt:lpstr>
      <vt:lpstr>Merge commits</vt:lpstr>
      <vt:lpstr>Git content management is simple.</vt:lpstr>
      <vt:lpstr>Git (mostly) doesn’t care about your working directory.</vt:lpstr>
      <vt:lpstr>Fast Forward</vt:lpstr>
      <vt:lpstr>Checkout a Commit</vt:lpstr>
      <vt:lpstr>Detached HEAD</vt:lpstr>
      <vt:lpstr>Detached HEAD</vt:lpstr>
      <vt:lpstr>Detached HEAD</vt:lpstr>
      <vt:lpstr>The Git Object Model, Extended</vt:lpstr>
      <vt:lpstr>Three rules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45</cp:revision>
  <cp:lastPrinted>2014-10-09T09:53:38Z</cp:lastPrinted>
  <dcterms:created xsi:type="dcterms:W3CDTF">2017-12-19T13:40:50Z</dcterms:created>
  <dcterms:modified xsi:type="dcterms:W3CDTF">2017-12-25T12:59:18Z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