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31"/>
  </p:notesMasterIdLst>
  <p:handoutMasterIdLst>
    <p:handoutMasterId r:id="rId32"/>
  </p:handoutMasterIdLst>
  <p:sldIdLst>
    <p:sldId id="256" r:id="rId7"/>
    <p:sldId id="258" r:id="rId8"/>
    <p:sldId id="259" r:id="rId9"/>
    <p:sldId id="260" r:id="rId10"/>
    <p:sldId id="261" r:id="rId11"/>
    <p:sldId id="28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1" r:id="rId22"/>
    <p:sldId id="272" r:id="rId23"/>
    <p:sldId id="283" r:id="rId24"/>
    <p:sldId id="285" r:id="rId25"/>
    <p:sldId id="286" r:id="rId26"/>
    <p:sldId id="275" r:id="rId27"/>
    <p:sldId id="280" r:id="rId28"/>
    <p:sldId id="288" r:id="rId29"/>
    <p:sldId id="277" r:id="rId30"/>
  </p:sldIdLst>
  <p:sldSz cx="12192000" cy="6858000"/>
  <p:notesSz cx="6858000" cy="9144000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oduction" id="{17088C35-8AC3-4C14-B105-23A600E22F03}">
          <p14:sldIdLst>
            <p14:sldId id="256"/>
            <p14:sldId id="258"/>
            <p14:sldId id="259"/>
            <p14:sldId id="260"/>
            <p14:sldId id="261"/>
          </p14:sldIdLst>
        </p14:section>
        <p14:section name="Git is an onion" id="{CF5136C9-936B-4455-949A-455A0A4341B6}">
          <p14:sldIdLst>
            <p14:sldId id="281"/>
            <p14:sldId id="262"/>
            <p14:sldId id="263"/>
            <p14:sldId id="264"/>
            <p14:sldId id="265"/>
          </p14:sldIdLst>
        </p14:section>
        <p14:section name="Meet SHA1" id="{321C46E0-5C50-479B-9961-08520B6C61B8}">
          <p14:sldIdLst>
            <p14:sldId id="266"/>
            <p14:sldId id="267"/>
            <p14:sldId id="268"/>
            <p14:sldId id="270"/>
            <p14:sldId id="269"/>
          </p14:sldIdLst>
        </p14:section>
        <p14:section name="Storing things" id="{ECBE8D0D-BA5B-4E7C-8F31-E16F3E56E3DF}">
          <p14:sldIdLst>
            <p14:sldId id="271"/>
          </p14:sldIdLst>
        </p14:section>
        <p14:section name="First commit" id="{91D9DA27-3371-4407-87B0-CA2701CFB74E}">
          <p14:sldIdLst>
            <p14:sldId id="272"/>
            <p14:sldId id="283"/>
          </p14:sldIdLst>
        </p14:section>
        <p14:section name="Versioning made easy" id="{9A8ADDF9-28FD-4D6F-A338-94E47C5CF5D4}">
          <p14:sldIdLst>
            <p14:sldId id="285"/>
          </p14:sldIdLst>
        </p14:section>
        <p14:section name="Annotated tags" id="{D74666B1-F6C6-41B3-84A9-6827651C4756}">
          <p14:sldIdLst>
            <p14:sldId id="286"/>
            <p14:sldId id="275"/>
          </p14:sldIdLst>
        </p14:section>
        <p14:section name="What Git really is" id="{56546FE1-B095-4F76-A6AA-9E5298E14BFB}">
          <p14:sldIdLst>
            <p14:sldId id="280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0079D6"/>
    <a:srgbClr val="FF6600"/>
    <a:srgbClr val="4B5A61"/>
    <a:srgbClr val="D66571"/>
    <a:srgbClr val="A6A6A6"/>
    <a:srgbClr val="C3C4C4"/>
    <a:srgbClr val="00A1FF"/>
    <a:srgbClr val="637680"/>
    <a:srgbClr val="939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71300" autoAdjust="0"/>
  </p:normalViewPr>
  <p:slideViewPr>
    <p:cSldViewPr snapToGrid="0" showGuides="1">
      <p:cViewPr varScale="1">
        <p:scale>
          <a:sx n="71" d="100"/>
          <a:sy n="71" d="100"/>
        </p:scale>
        <p:origin x="78" y="144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23/12/2017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23/12/2017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37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git_module01_lab01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66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Compter</a:t>
            </a:r>
            <a:r>
              <a:rPr lang="fr-FR" baseline="0" dirty="0" smtClean="0"/>
              <a:t> le nombre </a:t>
            </a:r>
            <a:r>
              <a:rPr lang="fr-FR" baseline="0" dirty="0" err="1" smtClean="0"/>
              <a:t>d’object</a:t>
            </a:r>
            <a:r>
              <a:rPr lang="fr-FR" baseline="0" dirty="0" smtClean="0"/>
              <a:t> : 2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+ 3 </a:t>
            </a:r>
            <a:r>
              <a:rPr lang="fr-FR" baseline="0" dirty="0" err="1" smtClean="0"/>
              <a:t>tree</a:t>
            </a:r>
            <a:r>
              <a:rPr lang="fr-FR" baseline="0" dirty="0" smtClean="0"/>
              <a:t> + 3 blobs = 8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94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a</a:t>
            </a:r>
            <a:r>
              <a:rPr lang="fr-FR" dirty="0" err="1" smtClean="0"/>
              <a:t>nnotated</a:t>
            </a:r>
            <a:r>
              <a:rPr lang="fr-FR" dirty="0" smtClean="0"/>
              <a:t> tags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635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Retour sur la structure : blob (données), </a:t>
            </a:r>
            <a:r>
              <a:rPr lang="fr-FR" dirty="0" err="1" smtClean="0"/>
              <a:t>tree</a:t>
            </a:r>
            <a:r>
              <a:rPr lang="fr-FR" dirty="0" smtClean="0"/>
              <a:t> (répertoire)</a:t>
            </a:r>
            <a:r>
              <a:rPr lang="fr-FR" baseline="0" dirty="0" smtClean="0"/>
              <a:t> récursifs, noms stockés dans les </a:t>
            </a:r>
            <a:r>
              <a:rPr lang="fr-FR" baseline="0" dirty="0" err="1" smtClean="0"/>
              <a:t>trees</a:t>
            </a:r>
            <a:r>
              <a:rPr lang="fr-FR" baseline="0" dirty="0" smtClean="0"/>
              <a:t>. Faire le lien avec un système de fichiers (Windows, Linux)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73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But : aborder git comme plusieurs couches</a:t>
            </a:r>
            <a:r>
              <a:rPr lang="fr-FR" baseline="0" dirty="0" smtClean="0"/>
              <a:t> de fonctionnalités.</a:t>
            </a:r>
          </a:p>
          <a:p>
            <a:r>
              <a:rPr lang="fr-FR" baseline="0" dirty="0" smtClean="0"/>
              <a:t>Aborder les couches une par une, en commençant par la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0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r>
              <a:rPr lang="fr-FR" dirty="0" err="1" smtClean="0"/>
              <a:t>Wikipedia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fait la même chose que les autres RCS, mais de façon distribuée.</a:t>
            </a:r>
          </a:p>
          <a:p>
            <a:r>
              <a:rPr lang="fr-FR" dirty="0" smtClean="0"/>
              <a:t>Plus</a:t>
            </a:r>
            <a:r>
              <a:rPr lang="fr-FR" baseline="0" dirty="0" smtClean="0"/>
              <a:t> difficile à appréhender que Subversion par ex, qui est client/serveur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4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Ça reste toutefois compliqué, puisqu’on a les concepts de branches,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merges</a:t>
            </a:r>
            <a:r>
              <a:rPr lang="fr-FR" baseline="0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02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n’a plus ici qu’un gestionnaire de contenu</a:t>
            </a:r>
            <a:r>
              <a:rPr lang="fr-FR" baseline="0" dirty="0" smtClean="0"/>
              <a:t> : fichiers, répertoires…</a:t>
            </a:r>
          </a:p>
          <a:p>
            <a:r>
              <a:rPr lang="fr-FR" baseline="0" dirty="0" smtClean="0"/>
              <a:t>C’est la définition de git dans la documentation officielle : un gestionnaire de contenu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38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oublie les notions de suivi, de</a:t>
            </a:r>
            <a:r>
              <a:rPr lang="fr-FR" baseline="0" dirty="0" smtClean="0"/>
              <a:t> commit, d’historique…</a:t>
            </a:r>
          </a:p>
          <a:p>
            <a:r>
              <a:rPr lang="fr-FR" baseline="0" dirty="0" smtClean="0"/>
              <a:t>Il nous reste un outil qui lie des clefs à des valeurs, de façon </a:t>
            </a:r>
            <a:r>
              <a:rPr lang="fr-FR" baseline="0" dirty="0" err="1" smtClean="0"/>
              <a:t>persistente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6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SHA1</a:t>
            </a:r>
            <a:r>
              <a:rPr lang="fr-FR" baseline="0" dirty="0" smtClean="0"/>
              <a:t> : 20 bytes en hexa donc 40 nombres (digit) hexa</a:t>
            </a:r>
          </a:p>
          <a:p>
            <a:r>
              <a:rPr lang="fr-FR" baseline="0" dirty="0" err="1" smtClean="0"/>
              <a:t>Demo</a:t>
            </a:r>
            <a:r>
              <a:rPr lang="fr-FR" baseline="0" dirty="0" smtClean="0"/>
              <a:t> : git_module01_demo01</a:t>
            </a:r>
            <a:endParaRPr lang="fr-FR" baseline="0" dirty="0" smtClean="0"/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65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comparer les clefs</a:t>
            </a:r>
            <a:r>
              <a:rPr lang="fr-FR" baseline="0" dirty="0" smtClean="0"/>
              <a:t> de type SHA1 avec les GUID qui sont utilisés comme identifiants techniques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8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git_module01_demo02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1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Git </a:t>
            </a:r>
            <a:r>
              <a:rPr lang="fr-FR" dirty="0" err="1"/>
              <a:t>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8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E63CE2-3370-4E7E-829F-A328E84D4A66}"/>
              </a:ext>
            </a:extLst>
          </p:cNvPr>
          <p:cNvSpPr txBox="1"/>
          <p:nvPr/>
        </p:nvSpPr>
        <p:spPr>
          <a:xfrm>
            <a:off x="4277393" y="1876097"/>
            <a:ext cx="36372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 err="1">
                <a:latin typeface="Arial" pitchFamily="34" charset="0"/>
                <a:cs typeface="Arial" pitchFamily="34" charset="0"/>
              </a:rPr>
              <a:t>Any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sequence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of bytes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DA2B1A-9AA0-454F-A0E4-EC959F9E90E9}"/>
              </a:ext>
            </a:extLst>
          </p:cNvPr>
          <p:cNvSpPr txBox="1"/>
          <p:nvPr/>
        </p:nvSpPr>
        <p:spPr>
          <a:xfrm>
            <a:off x="5187098" y="4992414"/>
            <a:ext cx="18178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SHA1 hash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5364A1D-8566-4378-9A03-9B7D8A84C805}"/>
              </a:ext>
            </a:extLst>
          </p:cNvPr>
          <p:cNvCxnSpPr>
            <a:cxnSpLocks/>
          </p:cNvCxnSpPr>
          <p:nvPr/>
        </p:nvCxnSpPr>
        <p:spPr>
          <a:xfrm>
            <a:off x="6096000" y="2522483"/>
            <a:ext cx="0" cy="23017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12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E63CE2-3370-4E7E-829F-A328E84D4A66}"/>
              </a:ext>
            </a:extLst>
          </p:cNvPr>
          <p:cNvSpPr txBox="1"/>
          <p:nvPr/>
        </p:nvSpPr>
        <p:spPr>
          <a:xfrm>
            <a:off x="5198318" y="1876097"/>
            <a:ext cx="179536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"Apple Pie"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DA2B1A-9AA0-454F-A0E4-EC959F9E90E9}"/>
              </a:ext>
            </a:extLst>
          </p:cNvPr>
          <p:cNvSpPr txBox="1"/>
          <p:nvPr/>
        </p:nvSpPr>
        <p:spPr>
          <a:xfrm>
            <a:off x="2170246" y="4992414"/>
            <a:ext cx="78515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23991897e13e47ed0adb91a0082c31c82fe0cbe5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5364A1D-8566-4378-9A03-9B7D8A84C805}"/>
              </a:ext>
            </a:extLst>
          </p:cNvPr>
          <p:cNvCxnSpPr>
            <a:cxnSpLocks/>
          </p:cNvCxnSpPr>
          <p:nvPr/>
        </p:nvCxnSpPr>
        <p:spPr>
          <a:xfrm>
            <a:off x="6096000" y="2522483"/>
            <a:ext cx="0" cy="23017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299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in Git has its own SHA1.</a:t>
            </a:r>
            <a:br>
              <a:rPr lang="en-US" dirty="0"/>
            </a:br>
            <a:r>
              <a:rPr lang="en-US" dirty="0"/>
              <a:t>So, what if they collide?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E63CE2-3370-4E7E-829F-A328E84D4A66}"/>
              </a:ext>
            </a:extLst>
          </p:cNvPr>
          <p:cNvSpPr txBox="1"/>
          <p:nvPr/>
        </p:nvSpPr>
        <p:spPr>
          <a:xfrm>
            <a:off x="4125108" y="3213557"/>
            <a:ext cx="39417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1 chance in 175,000,000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3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SHA1s are unique in the universe.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4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886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Single Corner Snipped 53">
            <a:extLst>
              <a:ext uri="{FF2B5EF4-FFF2-40B4-BE49-F238E27FC236}">
                <a16:creationId xmlns="" xmlns:a16="http://schemas.microsoft.com/office/drawing/2014/main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receipes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="" xmlns:a16="http://schemas.microsoft.com/office/drawing/2014/main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Object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18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1" grpId="0" animBg="1"/>
      <p:bldP spid="60" grpId="0" animBg="1"/>
      <p:bldP spid="62" grpId="0"/>
      <p:bldP spid="63" grpId="0" animBg="1"/>
      <p:bldP spid="66" grpId="0"/>
      <p:bldP spid="94" grpId="0" animBg="1"/>
      <p:bldP spid="95" grpId="0"/>
      <p:bldP spid="102" grpId="0" animBg="1"/>
      <p:bldP spid="105" grpId="0" animBg="1"/>
      <p:bldP spid="106" grpId="0" animBg="1"/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: Single Corner Snipped 39">
            <a:extLst>
              <a:ext uri="{FF2B5EF4-FFF2-40B4-BE49-F238E27FC236}">
                <a16:creationId xmlns="" xmlns:a16="http://schemas.microsoft.com/office/drawing/2014/main" id="{331B82C4-A8A8-4CAA-9AD1-5A2312BDD52B}"/>
              </a:ext>
            </a:extLst>
          </p:cNvPr>
          <p:cNvSpPr/>
          <p:nvPr/>
        </p:nvSpPr>
        <p:spPr>
          <a:xfrm>
            <a:off x="6704126" y="1554999"/>
            <a:ext cx="1324538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Pie</a:t>
            </a:r>
          </a:p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Cheesecake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: Single Corner Snipped 53">
            <a:extLst>
              <a:ext uri="{FF2B5EF4-FFF2-40B4-BE49-F238E27FC236}">
                <a16:creationId xmlns="" xmlns:a16="http://schemas.microsoft.com/office/drawing/2014/main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receipes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="" xmlns:a16="http://schemas.microsoft.com/office/drawing/2014/main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3044338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17216" y="308504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08360" y="308490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06798" y="178993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297841" y="3083323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8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29" grpId="0" animBg="1"/>
      <p:bldP spid="34" grpId="0"/>
      <p:bldP spid="53" grpId="0" animBg="1"/>
      <p:bldP spid="59" grpId="0"/>
      <p:bldP spid="76" grpId="0" animBg="1"/>
      <p:bldP spid="77" grpId="0"/>
      <p:bldP spid="96" grpId="0" animBg="1"/>
      <p:bldP spid="108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talk about the</a:t>
            </a:r>
            <a:br>
              <a:rPr lang="en-US" dirty="0"/>
            </a:br>
            <a:r>
              <a:rPr lang="en-US" dirty="0"/>
              <a:t>internals of </a:t>
            </a:r>
            <a:r>
              <a:rPr lang="en-US" dirty="0" err="1" smtClean="0"/>
              <a:t>Git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5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: Single Corner Snipped 39">
            <a:extLst>
              <a:ext uri="{FF2B5EF4-FFF2-40B4-BE49-F238E27FC236}">
                <a16:creationId xmlns="" xmlns:a16="http://schemas.microsoft.com/office/drawing/2014/main" id="{331B82C4-A8A8-4CAA-9AD1-5A2312BDD52B}"/>
              </a:ext>
            </a:extLst>
          </p:cNvPr>
          <p:cNvSpPr/>
          <p:nvPr/>
        </p:nvSpPr>
        <p:spPr>
          <a:xfrm>
            <a:off x="6704126" y="1554999"/>
            <a:ext cx="1324538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Pie</a:t>
            </a:r>
          </a:p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Cheesecake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: Single Corner Snipped 53">
            <a:extLst>
              <a:ext uri="{FF2B5EF4-FFF2-40B4-BE49-F238E27FC236}">
                <a16:creationId xmlns="" xmlns:a16="http://schemas.microsoft.com/office/drawing/2014/main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receipes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="" xmlns:a16="http://schemas.microsoft.com/office/drawing/2014/main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82771" y="1856275"/>
            <a:ext cx="426379" cy="42637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1005704" y="2337234"/>
            <a:ext cx="4969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mytag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204476" y="255267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3044338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81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BCD827-6230-4B56-A635-5E675B717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Blobs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Trees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Commit</a:t>
            </a:r>
            <a:r>
              <a:rPr lang="en-US" dirty="0"/>
              <a:t>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</a:t>
            </a:r>
            <a:r>
              <a:rPr lang="en-US" dirty="0" err="1"/>
              <a:t>nnotated</a:t>
            </a:r>
            <a:r>
              <a:rPr lang="en-US" dirty="0"/>
              <a:t> Tags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BFE033C-14B0-479B-8763-B7CFF7F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Objects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CC1874-0B80-4127-8266-1B045C3CA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96CBD5-7393-407C-BC99-C76D33D74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Git </a:t>
            </a:r>
            <a:r>
              <a:rPr lang="fr-FR" dirty="0" err="1"/>
              <a:t>Really</a:t>
            </a:r>
            <a:r>
              <a:rPr lang="fr-FR" dirty="0"/>
              <a:t> 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79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/>
      <p:bldP spid="34" grpId="1"/>
      <p:bldP spid="53" grpId="0" animBg="1"/>
      <p:bldP spid="53" grpId="1" animBg="1"/>
      <p:bldP spid="59" grpId="0"/>
      <p:bldP spid="59" grpId="1"/>
      <p:bldP spid="60" grpId="0" animBg="1"/>
      <p:bldP spid="60" grpId="1" animBg="1"/>
      <p:bldP spid="62" grpId="0"/>
      <p:bldP spid="62" grpId="1"/>
      <p:bldP spid="87" grpId="0" animBg="1"/>
      <p:bldP spid="87" grpId="1" animBg="1"/>
      <p:bldP spid="89" grpId="0"/>
      <p:bldP spid="89" grpId="1"/>
      <p:bldP spid="91" grpId="0" animBg="1"/>
      <p:bldP spid="91" grpId="1" animBg="1"/>
      <p:bldP spid="93" grpId="0"/>
      <p:bldP spid="93" grpId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3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7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27774C-85B3-4216-BE8E-2076F29E4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4612508" cy="4470401"/>
          </a:xfrm>
        </p:spPr>
        <p:txBody>
          <a:bodyPr numCol="1" spcCol="360000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/>
              <a:t>add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</a:t>
            </a:r>
            <a:r>
              <a:rPr lang="fr-FR" dirty="0" err="1" smtClean="0"/>
              <a:t>checkout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17F15E-A1DD-464A-AA9B-38A9BA7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Porcelain / High Level” </a:t>
            </a:r>
            <a:r>
              <a:rPr lang="en-US" dirty="0"/>
              <a:t>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AFDCA3-1E95-4F76-9D6E-91F47D013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BFDC6A-5D6A-42B9-82C2-84BD9E5DC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4027774C-85B3-4216-BE8E-2076F29E4ECA}"/>
              </a:ext>
            </a:extLst>
          </p:cNvPr>
          <p:cNvSpPr txBox="1">
            <a:spLocks/>
          </p:cNvSpPr>
          <p:nvPr/>
        </p:nvSpPr>
        <p:spPr>
          <a:xfrm>
            <a:off x="6584659" y="1570042"/>
            <a:ext cx="4612508" cy="4470401"/>
          </a:xfrm>
          <a:prstGeom prst="rect">
            <a:avLst/>
          </a:prstGeom>
        </p:spPr>
        <p:txBody>
          <a:bodyPr vert="horz" lIns="0" tIns="0" rIns="0" bIns="0" numCol="1" spcCol="360000" rtlCol="0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240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2000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808435" indent="-122635" algn="l" defTabSz="3429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472679" indent="0" algn="l" defTabSz="3429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01266" indent="-128588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pull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push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merge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rebase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…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7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27774C-85B3-4216-BE8E-2076F29E4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4612508" cy="4470401"/>
          </a:xfrm>
        </p:spPr>
        <p:txBody>
          <a:bodyPr numCol="1" spcCol="360000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cat-file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hash-</a:t>
            </a:r>
            <a:r>
              <a:rPr lang="fr-FR" dirty="0" err="1"/>
              <a:t>object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count-</a:t>
            </a:r>
            <a:r>
              <a:rPr lang="fr-FR" dirty="0" err="1"/>
              <a:t>objects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17F15E-A1DD-464A-AA9B-38A9BA7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Plumbing / Low Level” </a:t>
            </a:r>
            <a:r>
              <a:rPr lang="en-US" dirty="0"/>
              <a:t>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AFDCA3-1E95-4F76-9D6E-91F47D013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BFDC6A-5D6A-42B9-82C2-84BD9E5DC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94435B3C-163F-4575-9C37-A9B599E644AB}"/>
              </a:ext>
            </a:extLst>
          </p:cNvPr>
          <p:cNvSpPr txBox="1">
            <a:spLocks/>
          </p:cNvSpPr>
          <p:nvPr/>
        </p:nvSpPr>
        <p:spPr>
          <a:xfrm>
            <a:off x="6584659" y="1570041"/>
            <a:ext cx="4612508" cy="4470401"/>
          </a:xfrm>
          <a:prstGeom prst="rect">
            <a:avLst/>
          </a:prstGeom>
        </p:spPr>
        <p:txBody>
          <a:bodyPr vert="horz" lIns="0" tIns="0" rIns="0" bIns="0" numCol="2" spcCol="360000" rtlCol="0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buSzPct val="120000"/>
              <a:buFontTx/>
              <a:buBlip>
                <a:blip r:embed="rId2"/>
              </a:buBlip>
              <a:defRPr sz="240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2000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808435" indent="-122635" algn="l" defTabSz="3429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472679" indent="0" algn="l" defTabSz="3429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01266" indent="-128588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8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master Git, don’t worry</a:t>
            </a:r>
            <a:br>
              <a:rPr lang="en-US" dirty="0"/>
            </a:br>
            <a:r>
              <a:rPr lang="en-US" dirty="0"/>
              <a:t>about learning the commands.</a:t>
            </a:r>
            <a:br>
              <a:rPr lang="en-US" dirty="0"/>
            </a:br>
            <a:r>
              <a:rPr lang="en-US" dirty="0"/>
              <a:t>Instead, learn the </a:t>
            </a: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4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What</a:t>
            </a:r>
            <a:r>
              <a:rPr lang="fr-FR" sz="2400" dirty="0" smtClean="0"/>
              <a:t> </a:t>
            </a:r>
            <a:r>
              <a:rPr lang="fr-FR" sz="2400" dirty="0" smtClean="0"/>
              <a:t>Git </a:t>
            </a:r>
            <a:r>
              <a:rPr lang="fr-FR" sz="2400" dirty="0" err="1" smtClean="0"/>
              <a:t>is</a:t>
            </a:r>
            <a:r>
              <a:rPr lang="fr-FR" sz="2400" dirty="0" smtClean="0"/>
              <a:t>…</a:t>
            </a:r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2" t="6740" r="18506" b="22784"/>
          <a:stretch/>
        </p:blipFill>
        <p:spPr>
          <a:xfrm>
            <a:off x="3439885" y="2028190"/>
            <a:ext cx="5529943" cy="4833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5880" y="2778835"/>
            <a:ext cx="9569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5400" b="1" dirty="0" smtClean="0">
                <a:latin typeface="+mj-lt"/>
                <a:cs typeface="Arial" pitchFamily="34" charset="0"/>
              </a:rPr>
              <a:t>Git</a:t>
            </a:r>
            <a:endParaRPr lang="fr-FR" sz="1400" b="1" dirty="0" smtClean="0">
              <a:latin typeface="+mj-lt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008011F-F481-44B1-A7AA-A403E3E4C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rcRect l="28313" t="9602" r="37795" b="19701"/>
          <a:stretch/>
        </p:blipFill>
        <p:spPr>
          <a:xfrm>
            <a:off x="6091133" y="1668780"/>
            <a:ext cx="1411834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6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Distributed Revision Control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08011F-F481-44B1-A7AA-A403E3E4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8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8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Revision Control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9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2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95F4B-BFDC-466D-9B0E-24D55C97E4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6e6f0a11-ea51-4914-9041-4a6fcd55b97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2124</TotalTime>
  <Words>602</Words>
  <Application>Microsoft Office PowerPoint</Application>
  <PresentationFormat>Widescreen</PresentationFormat>
  <Paragraphs>180</Paragraphs>
  <Slides>24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How Git works</vt:lpstr>
      <vt:lpstr>We’re going to talk about the internals of Git.</vt:lpstr>
      <vt:lpstr>“Porcelain / High Level” Commands</vt:lpstr>
      <vt:lpstr>“Plumbing / Low Level” Commands</vt:lpstr>
      <vt:lpstr>If you want to master Git, don’t worry about learning the commands. Instead, learn the model.</vt:lpstr>
      <vt:lpstr>What Git is…</vt:lpstr>
      <vt:lpstr>Git is…</vt:lpstr>
      <vt:lpstr>Git is…</vt:lpstr>
      <vt:lpstr>Git is…</vt:lpstr>
      <vt:lpstr>Git is…</vt:lpstr>
      <vt:lpstr>Values and Keys</vt:lpstr>
      <vt:lpstr>Values and Keys</vt:lpstr>
      <vt:lpstr>Every object in Git has its own SHA1. So, what if they collide?</vt:lpstr>
      <vt:lpstr>Values and Keys</vt:lpstr>
      <vt:lpstr>SHA1s are unique in the universe.</vt:lpstr>
      <vt:lpstr>Git is…</vt:lpstr>
      <vt:lpstr>Git is…</vt:lpstr>
      <vt:lpstr>The Object Database</vt:lpstr>
      <vt:lpstr>The Git Object Model</vt:lpstr>
      <vt:lpstr>The Git Object Model</vt:lpstr>
      <vt:lpstr>Git Objects</vt:lpstr>
      <vt:lpstr>What Git Really Is</vt:lpstr>
      <vt:lpstr>Git is…</vt:lpstr>
      <vt:lpstr>Git is…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38</cp:revision>
  <cp:lastPrinted>2014-10-09T09:53:38Z</cp:lastPrinted>
  <dcterms:created xsi:type="dcterms:W3CDTF">2017-12-19T13:40:50Z</dcterms:created>
  <dcterms:modified xsi:type="dcterms:W3CDTF">2017-12-24T15:43:06Z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