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0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3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4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1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8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rang-dave/" TargetMode="External"/><Relationship Id="rId2" Type="http://schemas.openxmlformats.org/officeDocument/2006/relationships/hyperlink" Target="mailto:davesarang08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84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F1B6F0C-24CE-F9AD-937E-F7EEB93179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444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9DB726-66AC-63C9-AA9D-34C574E8C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GST Analytics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ADC6A-4FDB-F175-192C-A6778177F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Team ID: GSTN_539</a:t>
            </a:r>
          </a:p>
          <a:p>
            <a:r>
              <a:rPr lang="en-IN" dirty="0">
                <a:solidFill>
                  <a:srgbClr val="FFFFFF"/>
                </a:solidFill>
              </a:rPr>
              <a:t>Team Member(s): Sarang Dave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55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7F4ED3-7008-9CFF-3366-1EAAA9ADD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2EF6F8F-597F-716E-5B22-76DC90B3E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AC934FA-18DC-F7A3-0EA7-05EDF7A3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F48F0-42F4-D25D-ED25-A640654A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4032504" cy="3138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100"/>
              <a:t>Approach</a:t>
            </a:r>
            <a:br>
              <a:rPr lang="en-IN" sz="4100"/>
            </a:br>
            <a:br>
              <a:rPr lang="en-IN" sz="4100"/>
            </a:br>
            <a:r>
              <a:rPr lang="en-IN" sz="4100"/>
              <a:t>Model Building, Optimization, and Evaluation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6C00CC0-FB48-9FD8-784C-1436B5FB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242" y="976160"/>
            <a:ext cx="6602841" cy="31386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Built and evaluated base models: </a:t>
            </a:r>
            <a:r>
              <a:rPr lang="en-US" sz="1700" b="1" dirty="0"/>
              <a:t>XGBoost </a:t>
            </a:r>
            <a:r>
              <a:rPr lang="en-US" sz="1700" dirty="0"/>
              <a:t>and </a:t>
            </a:r>
            <a:r>
              <a:rPr lang="en-US" sz="1700" b="1"/>
              <a:t>LightGBM</a:t>
            </a:r>
            <a:r>
              <a:rPr lang="en-US" sz="1700" dirty="0"/>
              <a:t>.</a:t>
            </a:r>
            <a:endParaRPr lang="en-US" sz="17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Applied </a:t>
            </a:r>
            <a:r>
              <a:rPr lang="en-US" sz="1700" b="1"/>
              <a:t>Optuna</a:t>
            </a:r>
            <a:r>
              <a:rPr lang="en-US" sz="1700" dirty="0"/>
              <a:t> for hyperparameter tuning to optimize model performance.</a:t>
            </a:r>
            <a:endParaRPr lang="en-US" sz="17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Developed ensemble models, including </a:t>
            </a:r>
            <a:r>
              <a:rPr lang="en-US" sz="1700" b="1"/>
              <a:t>VotingClassifier</a:t>
            </a:r>
            <a:r>
              <a:rPr lang="en-US" sz="1700" dirty="0"/>
              <a:t> and </a:t>
            </a:r>
            <a:r>
              <a:rPr lang="en-US" sz="1700" b="1"/>
              <a:t>StackingClassifier</a:t>
            </a:r>
            <a:r>
              <a:rPr lang="en-US" sz="1700" dirty="0"/>
              <a:t>, to combine the strengths of individual models.</a:t>
            </a:r>
            <a:endParaRPr lang="en-US" sz="17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Assessed all models using multiple performance metrics: </a:t>
            </a:r>
            <a:r>
              <a:rPr lang="en-US" sz="1700" b="1" dirty="0"/>
              <a:t>Accuracy</a:t>
            </a:r>
            <a:r>
              <a:rPr lang="en-US" sz="1700" dirty="0"/>
              <a:t>, </a:t>
            </a:r>
            <a:r>
              <a:rPr lang="en-US" sz="1700" b="1" dirty="0"/>
              <a:t>Precision</a:t>
            </a:r>
            <a:r>
              <a:rPr lang="en-US" sz="1700" dirty="0"/>
              <a:t>, </a:t>
            </a:r>
            <a:r>
              <a:rPr lang="en-US" sz="1700" b="1" dirty="0"/>
              <a:t>Recall</a:t>
            </a:r>
            <a:r>
              <a:rPr lang="en-US" sz="1700" dirty="0"/>
              <a:t>, </a:t>
            </a:r>
            <a:r>
              <a:rPr lang="en-US" sz="1700" b="1" dirty="0"/>
              <a:t>F1 Score</a:t>
            </a:r>
            <a:r>
              <a:rPr lang="en-US" sz="1700" dirty="0"/>
              <a:t>, </a:t>
            </a:r>
            <a:r>
              <a:rPr lang="en-US" sz="1700" b="1" dirty="0"/>
              <a:t>AUC-ROC</a:t>
            </a:r>
            <a:r>
              <a:rPr lang="en-US" sz="1700" dirty="0"/>
              <a:t>, </a:t>
            </a:r>
            <a:r>
              <a:rPr lang="en-US" sz="1700" b="1" dirty="0"/>
              <a:t>Log Loss</a:t>
            </a:r>
            <a:r>
              <a:rPr lang="en-US" sz="1700" dirty="0"/>
              <a:t>, and </a:t>
            </a:r>
            <a:r>
              <a:rPr lang="en-US" sz="1700" b="1" dirty="0"/>
              <a:t>Balanced Accuracy </a:t>
            </a:r>
            <a:r>
              <a:rPr lang="en-US" sz="1700" dirty="0"/>
              <a:t>on validation data and test data.</a:t>
            </a:r>
            <a:endParaRPr lang="en-US" sz="17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738B1D-44A2-1CEE-CA13-DE909587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681" y="4134555"/>
            <a:ext cx="3127169" cy="2454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2160F-6D4B-B826-DFFA-3FEACEC6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90" y="4134464"/>
            <a:ext cx="3349007" cy="2453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90597-F6C7-E367-78CA-247CBE521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7" y="4182374"/>
            <a:ext cx="3145060" cy="2453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079957-1BEE-7FE4-03BA-3113AEFC3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412" y="4134465"/>
            <a:ext cx="3185906" cy="2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2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1729B-A5D8-673C-F504-B4951F35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E2EF6F8F-597F-716E-5B22-76DC90B3E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AC934FA-18DC-F7A3-0EA7-05EDF7A3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82D8A-D792-10C0-3D87-1E1C9985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4032504" cy="3138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100" dirty="0"/>
              <a:t>Approach</a:t>
            </a:r>
            <a:br>
              <a:rPr lang="en-IN" sz="4100" dirty="0"/>
            </a:br>
            <a:br>
              <a:rPr lang="en-IN" sz="4100" dirty="0"/>
            </a:br>
            <a:r>
              <a:rPr lang="en-IN" sz="4100" dirty="0"/>
              <a:t>Model Building, Optimization, and Evaluation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36EF9F4-D082-28DA-F172-676A4E06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242" y="976160"/>
            <a:ext cx="6602841" cy="31386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/>
            <a:r>
              <a:rPr lang="en-US" sz="1800" dirty="0"/>
              <a:t>Here are some more visualizations of the model performance on the test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F0FD7F-201D-C487-140B-54786D94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800" y="4114800"/>
            <a:ext cx="2899777" cy="2232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671F32-F57C-6DF2-49CD-E573B397F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48" y="4114709"/>
            <a:ext cx="2985017" cy="2231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F76713-44D0-198F-614C-1A1215CE0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623" y="4114709"/>
            <a:ext cx="2926295" cy="2231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5BB1D9-95DA-D88D-39C7-4C437A853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75" y="4114709"/>
            <a:ext cx="2935920" cy="22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4A9DE7-41C3-84F5-AD7B-DC04F422D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66417-B853-C02C-14BC-3F187B823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454" y="1532786"/>
            <a:ext cx="5573106" cy="2515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A8C14-A152-AE3F-13EC-6F0720C4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460" y="4060956"/>
            <a:ext cx="5968081" cy="26350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BA278D-062C-EA41-2440-27799BA3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4032504" cy="3138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100" dirty="0"/>
              <a:t>Approach</a:t>
            </a:r>
            <a:br>
              <a:rPr lang="en-IN" sz="4100" dirty="0"/>
            </a:br>
            <a:br>
              <a:rPr lang="en-IN" sz="4100" dirty="0"/>
            </a:br>
            <a:r>
              <a:rPr lang="en-IN" sz="4100" dirty="0"/>
              <a:t>Model Building, Optimization, and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CAE82-6B1D-9B3F-A065-C899FDAF5EB6}"/>
              </a:ext>
            </a:extLst>
          </p:cNvPr>
          <p:cNvSpPr txBox="1"/>
          <p:nvPr/>
        </p:nvSpPr>
        <p:spPr>
          <a:xfrm>
            <a:off x="5534793" y="819395"/>
            <a:ext cx="5022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dirty="0"/>
              <a:t>Below are the calibration plots of the classifiers, </a:t>
            </a:r>
          </a:p>
          <a:p>
            <a:pPr algn="just"/>
            <a:r>
              <a:rPr lang="en-IN" dirty="0"/>
              <a:t>showcasing each model’s performance visually</a:t>
            </a:r>
          </a:p>
        </p:txBody>
      </p:sp>
    </p:spTree>
    <p:extLst>
      <p:ext uri="{BB962C8B-B14F-4D97-AF65-F5344CB8AC3E}">
        <p14:creationId xmlns:p14="http://schemas.microsoft.com/office/powerpoint/2010/main" val="109166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D086F0-75C4-CCE4-3ADE-BC0C533C1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B02B0516-88FE-FBCC-BDFC-A41CE4E11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DA53553-0C03-35BA-3C92-8ED20F52F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3C574-0043-F22F-6FD5-2BF20553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4032504" cy="3138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IN" sz="4100" dirty="0"/>
            </a:br>
            <a:br>
              <a:rPr lang="en-IN" sz="4100" dirty="0"/>
            </a:br>
            <a:br>
              <a:rPr lang="en-IN" sz="4100" dirty="0"/>
            </a:br>
            <a:r>
              <a:rPr lang="en-IN" sz="4100" dirty="0"/>
              <a:t>Findings - Models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9AAB114-D4A6-2972-A323-6B9CBE5A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242" y="976160"/>
            <a:ext cx="6602841" cy="559178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XGBoost</a:t>
            </a:r>
            <a:r>
              <a:rPr lang="en-US" sz="1800" dirty="0"/>
              <a:t> demonstrated strong performance, achieving a high </a:t>
            </a:r>
            <a:r>
              <a:rPr lang="en-US" sz="1800" b="1" dirty="0"/>
              <a:t>AUC-ROC score of ~0.994</a:t>
            </a:r>
            <a:r>
              <a:rPr lang="en-US" sz="1800" dirty="0"/>
              <a:t>, indicating excellent distinction between classes. Its </a:t>
            </a:r>
            <a:r>
              <a:rPr lang="en-US" sz="1800" b="1" dirty="0"/>
              <a:t>Precision and Recall were balanced</a:t>
            </a:r>
            <a:r>
              <a:rPr lang="en-US" sz="1800" dirty="0"/>
              <a:t>, resulting in a solid </a:t>
            </a:r>
            <a:r>
              <a:rPr lang="en-US" sz="1800" b="1" dirty="0"/>
              <a:t>F1 Score of ~88.79%</a:t>
            </a:r>
            <a:r>
              <a:rPr lang="en-US" sz="1800" dirty="0"/>
              <a:t>. Although </a:t>
            </a:r>
            <a:r>
              <a:rPr lang="en-US" sz="1800" b="1" dirty="0"/>
              <a:t>Log Loss was slightly higher</a:t>
            </a:r>
            <a:r>
              <a:rPr lang="en-US" sz="1800" dirty="0"/>
              <a:t>, it maintained competitive accuracy across both classes, showing it’s a good fit for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 err="1"/>
              <a:t>LightGBM</a:t>
            </a:r>
            <a:r>
              <a:rPr lang="en-US" sz="1800" b="1" dirty="0"/>
              <a:t> </a:t>
            </a:r>
            <a:r>
              <a:rPr lang="en-US" sz="1800" dirty="0"/>
              <a:t>performed slightly better than XGBoost with an </a:t>
            </a:r>
            <a:r>
              <a:rPr lang="en-US" sz="1800" b="1" dirty="0"/>
              <a:t>F1 Score of ~88.98%</a:t>
            </a:r>
            <a:r>
              <a:rPr lang="en-US" sz="1800" dirty="0"/>
              <a:t> and an </a:t>
            </a:r>
            <a:r>
              <a:rPr lang="en-US" sz="1800" b="1" dirty="0"/>
              <a:t>AUC-ROC score of ~0.995</a:t>
            </a:r>
            <a:r>
              <a:rPr lang="en-US" sz="1800" dirty="0"/>
              <a:t>. </a:t>
            </a:r>
            <a:r>
              <a:rPr lang="en-US" sz="1800" dirty="0" err="1"/>
              <a:t>LightGBM's</a:t>
            </a:r>
            <a:r>
              <a:rPr lang="en-US" sz="1800" dirty="0"/>
              <a:t> strength lies in its efficiency with large datasets. </a:t>
            </a:r>
            <a:r>
              <a:rPr lang="en-US" sz="1800" b="1" dirty="0"/>
              <a:t>Precision was slightly lower than XGBoost</a:t>
            </a:r>
            <a:r>
              <a:rPr lang="en-US" sz="1800" dirty="0"/>
              <a:t>, meaning it identified fewer positive cases, </a:t>
            </a:r>
            <a:r>
              <a:rPr lang="en-US" sz="1800" b="1" dirty="0"/>
              <a:t>but its Recall was stronger</a:t>
            </a:r>
            <a:r>
              <a:rPr lang="en-US" sz="1800" dirty="0"/>
              <a:t>, indicating it often correctly predicted positives. </a:t>
            </a:r>
            <a:r>
              <a:rPr lang="en-US" sz="1800" b="1" dirty="0"/>
              <a:t>Log Loss was marginally lower</a:t>
            </a:r>
            <a:r>
              <a:rPr lang="en-US" sz="1800" dirty="0"/>
              <a:t>, reflecting greater confidence in its probability predictions.</a:t>
            </a:r>
          </a:p>
        </p:txBody>
      </p:sp>
    </p:spTree>
    <p:extLst>
      <p:ext uri="{BB962C8B-B14F-4D97-AF65-F5344CB8AC3E}">
        <p14:creationId xmlns:p14="http://schemas.microsoft.com/office/powerpoint/2010/main" val="341234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EF5E63-FF1E-29DF-1797-962F19326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33D95711-5F90-153E-BBEA-9A7F07EF2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1C0B88D6-2232-321B-ADBD-9CE0157C8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3F7DB-A266-EB96-FE51-5C301854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4032504" cy="3138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IN" sz="4100" dirty="0"/>
            </a:br>
            <a:br>
              <a:rPr lang="en-IN" sz="4100" dirty="0"/>
            </a:br>
            <a:br>
              <a:rPr lang="en-IN" sz="4100" dirty="0"/>
            </a:br>
            <a:r>
              <a:rPr lang="en-IN" sz="4100" dirty="0"/>
              <a:t>Findings - Models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1D359AA5-826C-B650-033C-C93F54E7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242" y="976160"/>
            <a:ext cx="6602841" cy="559178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 err="1"/>
              <a:t>VotingClassifier</a:t>
            </a:r>
            <a:r>
              <a:rPr lang="en-US" sz="1800" b="1" dirty="0"/>
              <a:t> was the top performer</a:t>
            </a:r>
            <a:r>
              <a:rPr lang="en-US" sz="1800" dirty="0"/>
              <a:t>, achieving the </a:t>
            </a:r>
            <a:r>
              <a:rPr lang="en-US" sz="1800" b="1" dirty="0"/>
              <a:t>highest scores in nearly all key metrics </a:t>
            </a:r>
            <a:r>
              <a:rPr lang="en-US" sz="1800" dirty="0"/>
              <a:t>(except Recall). It outperformed XGBoost and </a:t>
            </a:r>
            <a:r>
              <a:rPr lang="en-US" sz="1800" dirty="0" err="1"/>
              <a:t>LightGBM</a:t>
            </a:r>
            <a:r>
              <a:rPr lang="en-US" sz="1800" dirty="0"/>
              <a:t> by combining their predictions. It had the </a:t>
            </a:r>
            <a:r>
              <a:rPr lang="en-US" sz="1800" b="1" dirty="0"/>
              <a:t>highest Accuracy (~97.9%)</a:t>
            </a:r>
            <a:r>
              <a:rPr lang="en-US" sz="1800" dirty="0"/>
              <a:t> and </a:t>
            </a:r>
            <a:r>
              <a:rPr lang="en-US" sz="1800" b="1" dirty="0"/>
              <a:t>F1 Score (~89.2%)</a:t>
            </a:r>
            <a:r>
              <a:rPr lang="en-US" sz="1800" dirty="0"/>
              <a:t>, showcasing the benefits of leveraging multiple classifiers. With an </a:t>
            </a:r>
            <a:r>
              <a:rPr lang="en-US" sz="1800" b="1" dirty="0"/>
              <a:t>AUC-ROC score of ~0.995</a:t>
            </a:r>
            <a:r>
              <a:rPr lang="en-US" sz="1800" dirty="0"/>
              <a:t> and the </a:t>
            </a:r>
            <a:r>
              <a:rPr lang="en-US" sz="1800" b="1" dirty="0"/>
              <a:t>lowest Log Loss</a:t>
            </a:r>
            <a:r>
              <a:rPr lang="en-US" sz="1800" dirty="0"/>
              <a:t>, the </a:t>
            </a:r>
            <a:r>
              <a:rPr lang="en-US" sz="1800" b="1" dirty="0" err="1"/>
              <a:t>VotingClassifier</a:t>
            </a:r>
            <a:r>
              <a:rPr lang="en-US" sz="1800" b="1" dirty="0"/>
              <a:t> provided the most accurate probability estimates</a:t>
            </a:r>
            <a:r>
              <a:rPr lang="en-US" sz="18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 err="1"/>
              <a:t>StackingClassifier</a:t>
            </a:r>
            <a:r>
              <a:rPr lang="en-US" sz="1800" dirty="0"/>
              <a:t> was a close runner-up, delivering high scores in all key metrics, including </a:t>
            </a:r>
            <a:r>
              <a:rPr lang="en-US" sz="1800" b="1" dirty="0"/>
              <a:t>Accuracy (~97.6%)</a:t>
            </a:r>
            <a:r>
              <a:rPr lang="en-US" sz="1800" dirty="0"/>
              <a:t>, </a:t>
            </a:r>
            <a:r>
              <a:rPr lang="en-US" sz="1800" b="1" dirty="0"/>
              <a:t>F1 Score (~87.7%)</a:t>
            </a:r>
            <a:r>
              <a:rPr lang="en-US" sz="1800" dirty="0"/>
              <a:t>, and </a:t>
            </a:r>
            <a:r>
              <a:rPr lang="en-US" sz="1800" b="1" dirty="0"/>
              <a:t>AUC-ROC (~0.993%)</a:t>
            </a:r>
            <a:r>
              <a:rPr lang="en-US" sz="1800" dirty="0"/>
              <a:t>. This approach, where a meta-learner makes the final prediction after combining several models, proved to be an effective solution for this problem. </a:t>
            </a:r>
            <a:r>
              <a:rPr lang="en-US" sz="1800" i="1" dirty="0"/>
              <a:t>(Note: The hyperparameters of the meta learner were not optimized due to high computational requirements)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84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08E18-1D58-3257-3236-3147C2CB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F06B659E-F0B4-35AD-9486-814F18694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DF79369-3D72-CDBE-0084-CE9A99DF1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520E-B846-8136-D7F6-8F2E82A7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4032504" cy="3138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IN" sz="4100" dirty="0"/>
            </a:br>
            <a:br>
              <a:rPr lang="en-IN" sz="4100" dirty="0"/>
            </a:br>
            <a:br>
              <a:rPr lang="en-IN" sz="4100" dirty="0"/>
            </a:br>
            <a:r>
              <a:rPr lang="en-IN" sz="4100" dirty="0"/>
              <a:t>Findings -Miscellaneous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17A5041-8B56-7C54-D7BA-7DCC5724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242" y="976160"/>
            <a:ext cx="6602841" cy="424297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SMOTE significantly improved the model's ability to predict the minority class</a:t>
            </a:r>
            <a:r>
              <a:rPr lang="en-US" sz="1800" dirty="0"/>
              <a:t>, reducing the class imbalance issue and enhancing Recall and Precision for the minority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Imputation and scaling contributed to performance but had a moderate effect compared to class balancing techniques like SMOTE.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Ensemble models outperformed individual models</a:t>
            </a:r>
            <a:r>
              <a:rPr lang="en-US" sz="1800" dirty="0"/>
              <a:t> in terms of balancing Precision, Recall, and Log Loss.</a:t>
            </a:r>
          </a:p>
        </p:txBody>
      </p:sp>
    </p:spTree>
    <p:extLst>
      <p:ext uri="{BB962C8B-B14F-4D97-AF65-F5344CB8AC3E}">
        <p14:creationId xmlns:p14="http://schemas.microsoft.com/office/powerpoint/2010/main" val="168803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FF5F1-196D-2550-0BC6-F1C5D16A4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F4E83498-A84F-0373-6673-B63E4AAC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94FDE7A-F502-3715-BC63-E8F3C6951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925D5-202B-97DC-F0E2-8053CA97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51" y="976160"/>
            <a:ext cx="4771886" cy="3138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IN" sz="4100" dirty="0"/>
            </a:br>
            <a:br>
              <a:rPr lang="en-IN" sz="4100" dirty="0"/>
            </a:br>
            <a:br>
              <a:rPr lang="en-IN" sz="4100" dirty="0"/>
            </a:br>
            <a:br>
              <a:rPr lang="en-IN" sz="4100" dirty="0"/>
            </a:br>
            <a:r>
              <a:rPr lang="en-IN" sz="4100" dirty="0"/>
              <a:t>Recommendations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61D5119-6ED7-790E-46F2-DBDBE463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242" y="976160"/>
            <a:ext cx="6602841" cy="528698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Use </a:t>
            </a:r>
            <a:r>
              <a:rPr lang="en-US" sz="1800" b="1" dirty="0" err="1"/>
              <a:t>VotingClassifier</a:t>
            </a:r>
            <a:r>
              <a:rPr lang="en-US" sz="1800" dirty="0"/>
              <a:t>: For future projects, leveraging the </a:t>
            </a:r>
            <a:r>
              <a:rPr lang="en-US" sz="1800" dirty="0" err="1"/>
              <a:t>VotingClassifier</a:t>
            </a:r>
            <a:r>
              <a:rPr lang="en-US" sz="1800" dirty="0"/>
              <a:t> is recommended for its superior performance in combining multiple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SMOTE for Imbalanced Data</a:t>
            </a:r>
            <a:r>
              <a:rPr lang="en-US" sz="1800" dirty="0"/>
              <a:t>: Continue using SMOTE when dealing with datasets with significant class imbalance, as it showed notable improvements in minority class predictions.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Iterative Imputation</a:t>
            </a:r>
            <a:r>
              <a:rPr lang="en-US" sz="1800" dirty="0"/>
              <a:t>: Use IterativeImputer for handling missing data but focus on tuning the number of neighbors to ensure optimal imputation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Model Calibration</a:t>
            </a:r>
            <a:r>
              <a:rPr lang="en-US" sz="1800" dirty="0"/>
              <a:t>: Monitor the calibration of models for high-confidence predictions, especially for applications where the cost of incorrect predictions is high.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 err="1"/>
              <a:t>StackingClassifier</a:t>
            </a:r>
            <a:r>
              <a:rPr lang="en-US" sz="1800" dirty="0"/>
              <a:t>: Tune the hyperparameters of the meta-estimator of </a:t>
            </a:r>
            <a:r>
              <a:rPr lang="en-US" sz="1800" dirty="0" err="1"/>
              <a:t>StackingClassifier</a:t>
            </a:r>
            <a:r>
              <a:rPr lang="en-US" sz="1800" dirty="0"/>
              <a:t> to improve its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081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D9075-D307-8643-BD61-31BCB6932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98696EEC-D266-5076-C2A7-F672F0F5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EA43F8B-6711-D266-F0F1-3620E7C35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97574-5B62-02CB-0FC3-2463465C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31" y="976160"/>
            <a:ext cx="4771886" cy="3138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The end.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Thank you for watching.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9114932-1082-F721-5409-7713F158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722" y="976160"/>
            <a:ext cx="6602841" cy="5286988"/>
          </a:xfrm>
        </p:spPr>
        <p:txBody>
          <a:bodyPr>
            <a:normAutofit/>
          </a:bodyPr>
          <a:lstStyle/>
          <a:p>
            <a:r>
              <a:rPr lang="en-IN" sz="1800" dirty="0"/>
              <a:t>In case you want to contact me, my contact information is as follows:</a:t>
            </a:r>
          </a:p>
          <a:p>
            <a:endParaRPr lang="en-IN" sz="1800" dirty="0"/>
          </a:p>
          <a:p>
            <a:r>
              <a:rPr lang="en-IN" sz="1800" dirty="0"/>
              <a:t>Email-ID: </a:t>
            </a:r>
            <a:r>
              <a:rPr lang="en-IN" sz="1800" dirty="0">
                <a:hlinkClick r:id="rId2"/>
              </a:rPr>
              <a:t>davesarang08@gmail.com</a:t>
            </a:r>
            <a:endParaRPr lang="en-IN" sz="1800" dirty="0"/>
          </a:p>
          <a:p>
            <a:r>
              <a:rPr lang="en-IN" sz="1800" dirty="0"/>
              <a:t>Phone Number: +91 9082783721</a:t>
            </a:r>
          </a:p>
          <a:p>
            <a:r>
              <a:rPr lang="en-IN" sz="1800" dirty="0"/>
              <a:t>LinkedIn: </a:t>
            </a:r>
            <a:r>
              <a:rPr lang="en-IN" sz="1800" dirty="0">
                <a:hlinkClick r:id="rId3"/>
              </a:rPr>
              <a:t>https://www.linkedin.com/in/sarang-dave/</a:t>
            </a:r>
            <a:endParaRPr lang="en-IN" sz="1800" dirty="0"/>
          </a:p>
          <a:p>
            <a:r>
              <a:rPr lang="en-IN" sz="1800" dirty="0"/>
              <a:t>GitHub: </a:t>
            </a:r>
            <a:r>
              <a:rPr lang="en-IN" sz="1800" dirty="0">
                <a:hlinkClick r:id="rId4"/>
              </a:rPr>
              <a:t>https://github.com/S84v</a:t>
            </a: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9314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AFA6-E383-3B89-70A6-8ACDAE69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Summary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91C5-E633-7881-3B2A-E2D1E1DC2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026" y="802120"/>
            <a:ext cx="5823324" cy="4870457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This project focuses on a supervised binary classification task that includes advanced techniques for handling missing data, resampling to manage class imbalance, and extensive hyperparameter optimization to improve model performance.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I have trained two powerful machine learning classifiers, </a:t>
            </a:r>
            <a:r>
              <a:rPr lang="en-US" sz="1800" b="1" dirty="0"/>
              <a:t>XGBoost</a:t>
            </a:r>
            <a:r>
              <a:rPr lang="en-US" sz="1800" dirty="0"/>
              <a:t> and </a:t>
            </a:r>
            <a:r>
              <a:rPr lang="en-US" sz="1800" b="1" dirty="0" err="1"/>
              <a:t>LightGBM</a:t>
            </a:r>
            <a:r>
              <a:rPr lang="en-US" sz="1800" dirty="0"/>
              <a:t>, alongside two ensemble learning techniques, </a:t>
            </a:r>
            <a:r>
              <a:rPr lang="en-US" sz="1800" b="1" dirty="0" err="1"/>
              <a:t>VotingClassifier</a:t>
            </a:r>
            <a:r>
              <a:rPr lang="en-US" sz="1800" dirty="0"/>
              <a:t> and </a:t>
            </a:r>
            <a:r>
              <a:rPr lang="en-US" sz="1800" b="1" dirty="0" err="1"/>
              <a:t>StackingClassifier</a:t>
            </a:r>
            <a:r>
              <a:rPr lang="en-US" sz="1800" dirty="0"/>
              <a:t>. Missing data was addressed using </a:t>
            </a:r>
            <a:r>
              <a:rPr lang="en-US" sz="1800" b="1" dirty="0"/>
              <a:t>iterative imputation</a:t>
            </a:r>
            <a:r>
              <a:rPr lang="en-US" sz="1800" dirty="0"/>
              <a:t>, ensuring a more informed approach to handling null values. This was followed by comprehensive hyperparameter tuning to further enhance the models' accuracy and robustness.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The primary challenge was to balance effective data imputation without introducing overfitting, while ensuring that missing values were properly accounted for to maintain model robustness.</a:t>
            </a:r>
          </a:p>
        </p:txBody>
      </p:sp>
    </p:spTree>
    <p:extLst>
      <p:ext uri="{BB962C8B-B14F-4D97-AF65-F5344CB8AC3E}">
        <p14:creationId xmlns:p14="http://schemas.microsoft.com/office/powerpoint/2010/main" val="2627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4982-3A0D-ABFF-0205-8CC2AFA0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725A-7E00-4822-19AF-6A2D2603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1581-B354-9462-0AF3-73B4CF1D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026" y="802120"/>
            <a:ext cx="5823324" cy="4870457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The numbers quoted in this presentation may vary slightly due to the inherent non-deterministic nature of the predictive algorithms.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However, the trends in the data and results remain identical.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Only the supporting visualizations are shown in this presentation. To view all the visualizations, check out the </a:t>
            </a:r>
            <a:r>
              <a:rPr lang="en-US" sz="1800" dirty="0" err="1"/>
              <a:t>main.ipynb</a:t>
            </a:r>
            <a:r>
              <a:rPr lang="en-US" sz="18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6477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2EF6F8F-597F-716E-5B22-76DC90B3E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AC934FA-18DC-F7A3-0EA7-05EDF7A3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B7D24-1114-37B0-BBC7-F3ADB96D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4349099" cy="2788920"/>
          </a:xfrm>
        </p:spPr>
        <p:txBody>
          <a:bodyPr>
            <a:normAutofit/>
          </a:bodyPr>
          <a:lstStyle/>
          <a:p>
            <a:r>
              <a:rPr lang="en-IN" sz="4400" dirty="0"/>
              <a:t>Approach</a:t>
            </a:r>
            <a:br>
              <a:rPr lang="en-IN" sz="4400" dirty="0"/>
            </a:br>
            <a:br>
              <a:rPr lang="en-IN" sz="4400" dirty="0"/>
            </a:br>
            <a:r>
              <a:rPr lang="en-IN" sz="4400" dirty="0"/>
              <a:t>Exploratory Data Analysis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1DDC58BB-8F7D-7EAD-5C43-0F04900C6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142" y="976160"/>
            <a:ext cx="6872941" cy="278892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Conducted statistical analysis and visualized trends such as </a:t>
            </a:r>
            <a:r>
              <a:rPr lang="en-US" sz="1800" b="1" dirty="0"/>
              <a:t>number of unique values</a:t>
            </a:r>
            <a:r>
              <a:rPr lang="en-US" sz="1800" dirty="0"/>
              <a:t>, </a:t>
            </a:r>
            <a:r>
              <a:rPr lang="en-US" sz="1800" b="1" dirty="0"/>
              <a:t>unique populated values</a:t>
            </a:r>
            <a:r>
              <a:rPr lang="en-US" sz="1800" dirty="0"/>
              <a:t>, </a:t>
            </a:r>
            <a:r>
              <a:rPr lang="en-US" sz="1800" b="1" dirty="0"/>
              <a:t>missing values</a:t>
            </a:r>
            <a:r>
              <a:rPr lang="en-US" sz="1800" dirty="0"/>
              <a:t>, </a:t>
            </a:r>
            <a:r>
              <a:rPr lang="en-US" sz="1800" b="1" dirty="0"/>
              <a:t>standard deviation</a:t>
            </a:r>
            <a:r>
              <a:rPr lang="en-US" sz="1800" dirty="0"/>
              <a:t>, and </a:t>
            </a:r>
            <a:r>
              <a:rPr lang="en-US" sz="1800" b="1" dirty="0"/>
              <a:t>variance</a:t>
            </a:r>
            <a:r>
              <a:rPr lang="en-US" sz="1800" dirty="0"/>
              <a:t> per column.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Visualized the class distribution in the target variable.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Visualized the data distribution in all the features.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Identified numeric and categorical columns, preparing the data for preprocessing.</a:t>
            </a:r>
          </a:p>
          <a:p>
            <a:pPr algn="just"/>
            <a:endParaRPr lang="en-IN" sz="1800" dirty="0"/>
          </a:p>
        </p:txBody>
      </p:sp>
      <p:pic>
        <p:nvPicPr>
          <p:cNvPr id="5" name="Picture 4" descr="A graph of numbers and columns&#10;&#10;Description automatically generated">
            <a:extLst>
              <a:ext uri="{FF2B5EF4-FFF2-40B4-BE49-F238E27FC236}">
                <a16:creationId xmlns:a16="http://schemas.microsoft.com/office/drawing/2014/main" id="{011AE837-86D3-C0DF-C85D-355F6D2A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514" b="7"/>
          <a:stretch/>
        </p:blipFill>
        <p:spPr>
          <a:xfrm>
            <a:off x="517869" y="3979333"/>
            <a:ext cx="2624328" cy="2366676"/>
          </a:xfrm>
          <a:prstGeom prst="rect">
            <a:avLst/>
          </a:prstGeom>
        </p:spPr>
      </p:pic>
      <p:pic>
        <p:nvPicPr>
          <p:cNvPr id="19" name="Picture 18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EE4CA549-678E-66BD-46B6-8B2FD669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067" b="-7"/>
          <a:stretch/>
        </p:blipFill>
        <p:spPr>
          <a:xfrm>
            <a:off x="3364992" y="3979333"/>
            <a:ext cx="2624328" cy="2366676"/>
          </a:xfrm>
          <a:prstGeom prst="rect">
            <a:avLst/>
          </a:prstGeom>
        </p:spPr>
      </p:pic>
      <p:pic>
        <p:nvPicPr>
          <p:cNvPr id="13" name="Picture 12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7EA57E04-071B-8E81-F20C-783298A8F1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50" r="7080" b="4"/>
          <a:stretch/>
        </p:blipFill>
        <p:spPr>
          <a:xfrm>
            <a:off x="6202682" y="3979333"/>
            <a:ext cx="2624328" cy="2366677"/>
          </a:xfrm>
          <a:prstGeom prst="rect">
            <a:avLst/>
          </a:prstGeom>
        </p:spPr>
      </p:pic>
      <p:pic>
        <p:nvPicPr>
          <p:cNvPr id="7" name="Picture 6" descr="A graph of a number of columns&#10;&#10;Description automatically generated">
            <a:extLst>
              <a:ext uri="{FF2B5EF4-FFF2-40B4-BE49-F238E27FC236}">
                <a16:creationId xmlns:a16="http://schemas.microsoft.com/office/drawing/2014/main" id="{F27F5E50-E3CD-1B79-0AA3-E63FFF77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1352" b="1"/>
          <a:stretch/>
        </p:blipFill>
        <p:spPr>
          <a:xfrm>
            <a:off x="9049805" y="3979333"/>
            <a:ext cx="2624328" cy="2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F5694D-8C3D-F561-E3C1-D5FA4D5A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EF6F8F-597F-716E-5B22-76DC90B3E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AC934FA-18DC-F7A3-0EA7-05EDF7A3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BAED-104D-89EE-A43B-4E3368B6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4032504" cy="3138640"/>
          </a:xfrm>
        </p:spPr>
        <p:txBody>
          <a:bodyPr>
            <a:normAutofit/>
          </a:bodyPr>
          <a:lstStyle/>
          <a:p>
            <a:r>
              <a:rPr lang="en-IN" sz="4400" dirty="0"/>
              <a:t>Approach</a:t>
            </a:r>
            <a:br>
              <a:rPr lang="en-IN" sz="4400" dirty="0"/>
            </a:br>
            <a:br>
              <a:rPr lang="en-IN" sz="4400" dirty="0"/>
            </a:br>
            <a:r>
              <a:rPr lang="en-IN" sz="4400" dirty="0"/>
              <a:t>Exploratory Data Analysis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F584004-91CD-D42C-871F-CD6E7C5B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242" y="976160"/>
            <a:ext cx="6602841" cy="3138640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Here are additional visualizations showing general trends in the training dataset.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Histograms were created to visualize data distribution for each column, helping to identify which columns are numeric and which are categorical.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I also analyzed the presence of missing values and unique entries in each column, providing insights into potential data quality issues.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These visualizations were crucial in guiding the preprocessing steps that followed.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F6973-F8EF-58CF-6811-6B544DB1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336" y="4433900"/>
            <a:ext cx="2225265" cy="1913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DF87E7-09ED-BA34-BE34-5F9B44FB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2" y="4528663"/>
            <a:ext cx="2624328" cy="1817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D9370B-F966-6EBC-3A8E-6CD8D063F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111" y="4433591"/>
            <a:ext cx="2508089" cy="1912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732C1C-AAB2-D3B2-5E79-B11C6D36F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31" y="4433591"/>
            <a:ext cx="2567004" cy="19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4D6388-583B-F09E-04AF-C2CC5F70F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EF6F8F-597F-716E-5B22-76DC90B3E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AC934FA-18DC-F7A3-0EA7-05EDF7A3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BC7B03-F141-3D6E-0DBD-C07FF62F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5" r="6029"/>
          <a:stretch/>
        </p:blipFill>
        <p:spPr>
          <a:xfrm>
            <a:off x="4334256" y="3979334"/>
            <a:ext cx="3520440" cy="2366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4B11AD-3DB0-7B11-5ECE-596172875D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0" r="8784" b="-3"/>
          <a:stretch/>
        </p:blipFill>
        <p:spPr>
          <a:xfrm>
            <a:off x="8150643" y="3979333"/>
            <a:ext cx="3520440" cy="2366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26F25-8C45-31EE-2580-6202E352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4646798" cy="2788920"/>
          </a:xfrm>
        </p:spPr>
        <p:txBody>
          <a:bodyPr>
            <a:normAutofit/>
          </a:bodyPr>
          <a:lstStyle/>
          <a:p>
            <a:r>
              <a:rPr lang="en-IN" sz="4400" dirty="0"/>
              <a:t>Approach</a:t>
            </a:r>
            <a:br>
              <a:rPr lang="en-IN" sz="4400" dirty="0"/>
            </a:br>
            <a:br>
              <a:rPr lang="en-IN" sz="4400" dirty="0"/>
            </a:br>
            <a:r>
              <a:rPr lang="en-IN" sz="4400" dirty="0"/>
              <a:t>Data Preprocessing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281A74A-E845-7C27-9F13-9FD05DDE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67" y="976160"/>
            <a:ext cx="6201616" cy="27889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Split the data into training and validation sets using a stratified approach to preserve class balance.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Identified the optimal parameters for IterativeImputer for both base models (</a:t>
            </a:r>
            <a:r>
              <a:rPr lang="en-US" sz="1500" b="1" dirty="0"/>
              <a:t>XGBoost</a:t>
            </a:r>
            <a:r>
              <a:rPr lang="en-US" sz="1500" dirty="0"/>
              <a:t> and </a:t>
            </a:r>
            <a:r>
              <a:rPr lang="en-US" sz="1500" b="1" dirty="0" err="1"/>
              <a:t>LightGBM</a:t>
            </a:r>
            <a:r>
              <a:rPr lang="en-US" sz="1500" dirty="0"/>
              <a:t>) to achieve the </a:t>
            </a:r>
            <a:r>
              <a:rPr lang="en-US" sz="1500" b="1" dirty="0"/>
              <a:t>highest F1 score</a:t>
            </a:r>
            <a:r>
              <a:rPr lang="en-US" sz="1500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Created copies of the training and validation datasets, imputing them with the optimal values found in earlier steps for XGBoost and </a:t>
            </a:r>
            <a:r>
              <a:rPr lang="en-US" sz="1500" dirty="0" err="1"/>
              <a:t>LightGBM</a:t>
            </a:r>
            <a:r>
              <a:rPr lang="en-US" sz="1500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Evaluated the performance of the vanilla base models on these imputed datasets using metrics such as </a:t>
            </a:r>
            <a:r>
              <a:rPr lang="en-US" sz="1500" b="1" dirty="0"/>
              <a:t>Accuracy</a:t>
            </a:r>
            <a:r>
              <a:rPr lang="en-US" sz="1500" dirty="0"/>
              <a:t>, </a:t>
            </a:r>
            <a:r>
              <a:rPr lang="en-US" sz="1500" b="1" dirty="0"/>
              <a:t>Precision</a:t>
            </a:r>
            <a:r>
              <a:rPr lang="en-US" sz="1500" dirty="0"/>
              <a:t>, </a:t>
            </a:r>
            <a:r>
              <a:rPr lang="en-US" sz="1500" b="1" dirty="0"/>
              <a:t>Recall, F1 Score</a:t>
            </a:r>
            <a:r>
              <a:rPr lang="en-US" sz="1500" dirty="0"/>
              <a:t>, </a:t>
            </a:r>
            <a:r>
              <a:rPr lang="en-US" sz="1500" b="1" dirty="0"/>
              <a:t>AUC-ROC</a:t>
            </a:r>
            <a:r>
              <a:rPr lang="en-US" sz="1500" dirty="0"/>
              <a:t>, </a:t>
            </a:r>
            <a:r>
              <a:rPr lang="en-US" sz="1500" b="1" dirty="0"/>
              <a:t>Log Loss</a:t>
            </a:r>
            <a:r>
              <a:rPr lang="en-US" sz="1500" dirty="0"/>
              <a:t>, and </a:t>
            </a:r>
            <a:r>
              <a:rPr lang="en-US" sz="1500" b="1" dirty="0"/>
              <a:t>Balanced Accuracy</a:t>
            </a:r>
            <a:r>
              <a:rPr lang="en-US" sz="1500" dirty="0"/>
              <a:t>.</a:t>
            </a:r>
            <a:endParaRPr lang="en-IN" sz="15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CE7280-3565-5505-DDC4-ED971E3EE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69" y="3808825"/>
            <a:ext cx="3520440" cy="27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6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C9E012-8FA1-6445-F7D5-9F84CAB93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2EF6F8F-597F-716E-5B22-76DC90B3E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AC934FA-18DC-F7A3-0EA7-05EDF7A3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B9F8F-8F2F-224A-3897-C0A789D8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4646798" cy="2788920"/>
          </a:xfrm>
        </p:spPr>
        <p:txBody>
          <a:bodyPr>
            <a:normAutofit/>
          </a:bodyPr>
          <a:lstStyle/>
          <a:p>
            <a:r>
              <a:rPr lang="en-IN" sz="4400" dirty="0"/>
              <a:t>Approach</a:t>
            </a:r>
            <a:br>
              <a:rPr lang="en-IN" sz="4400" dirty="0"/>
            </a:br>
            <a:br>
              <a:rPr lang="en-IN" sz="4400" dirty="0"/>
            </a:br>
            <a:r>
              <a:rPr lang="en-IN" sz="4400" dirty="0"/>
              <a:t>Data Preprocessing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B95A4C0-9A06-1FB4-D12A-82E4DA93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67" y="976160"/>
            <a:ext cx="6201616" cy="278892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Applied scaling to the input data to assess its impact on model performance.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Generated normalized confusion matrices for both models to visualize classification results.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Here are additional visualizations for the data preprocessing stage.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6C75B-3156-D9A1-AAC6-B52A8BE789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4319"/>
          <a:stretch/>
        </p:blipFill>
        <p:spPr>
          <a:xfrm>
            <a:off x="517869" y="3979333"/>
            <a:ext cx="2624328" cy="2366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59DF6F-659F-578A-A240-6A94F94E09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" r="2972" b="1"/>
          <a:stretch/>
        </p:blipFill>
        <p:spPr>
          <a:xfrm>
            <a:off x="3364992" y="3979333"/>
            <a:ext cx="2624328" cy="2366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835332-8DD9-FB18-782D-71CFF32D9A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" b="3551"/>
          <a:stretch/>
        </p:blipFill>
        <p:spPr>
          <a:xfrm>
            <a:off x="6202682" y="3979333"/>
            <a:ext cx="2624328" cy="2366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A84F4A-A753-8979-6DA3-C0EDBDCA74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699" r="5587" b="-6"/>
          <a:stretch/>
        </p:blipFill>
        <p:spPr>
          <a:xfrm>
            <a:off x="9049805" y="3979333"/>
            <a:ext cx="2624328" cy="2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FD66D-E5E5-C36F-CABE-24C83A9C9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2EF6F8F-597F-716E-5B22-76DC90B3E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AC934FA-18DC-F7A3-0EA7-05EDF7A3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ACFCAF0-C7E2-5E06-7DDD-AA0580D86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242" y="976160"/>
            <a:ext cx="6602841" cy="27432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Utilized </a:t>
            </a:r>
            <a:r>
              <a:rPr lang="en-US" sz="1700" b="1" dirty="0"/>
              <a:t>SMOTE (Synthetic Minority Over-sampling Technique)</a:t>
            </a:r>
            <a:r>
              <a:rPr lang="en-US" sz="1700" dirty="0"/>
              <a:t> to address class imbalance and enhance the model's ability to predict the minority class.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Iterated through various parameter values to identify the optimal SMOTE settings for both XGBoost and </a:t>
            </a:r>
            <a:r>
              <a:rPr lang="en-US" sz="1700" dirty="0" err="1"/>
              <a:t>LightGBM</a:t>
            </a:r>
            <a:r>
              <a:rPr lang="en-US" sz="1700" dirty="0"/>
              <a:t>, maximizing the F1 score.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Compared the best F1 scores for both vanilla base models on datasets that were imputed and </a:t>
            </a:r>
            <a:r>
              <a:rPr lang="en-US" sz="1700" dirty="0" err="1"/>
              <a:t>upsampled</a:t>
            </a:r>
            <a:r>
              <a:rPr lang="en-US" sz="1700" dirty="0"/>
              <a:t> using the tuned SMOTE parameters.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374DB-E355-E0BB-DF7C-74066A8B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880" y="3979333"/>
            <a:ext cx="3429966" cy="2366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CE3A4D-26CE-12CD-946E-F8750398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76" y="3979334"/>
            <a:ext cx="3034199" cy="2366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E7E25-2305-6F52-8265-55EA1D1DE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64" y="3979333"/>
            <a:ext cx="3321650" cy="236667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96D2E83-E349-3CB5-EA54-71064A70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4646798" cy="2788920"/>
          </a:xfrm>
        </p:spPr>
        <p:txBody>
          <a:bodyPr>
            <a:normAutofit/>
          </a:bodyPr>
          <a:lstStyle/>
          <a:p>
            <a:r>
              <a:rPr lang="en-IN" sz="4400" dirty="0"/>
              <a:t>Approach</a:t>
            </a:r>
            <a:br>
              <a:rPr lang="en-IN" sz="4400" dirty="0"/>
            </a:br>
            <a:br>
              <a:rPr lang="en-IN" sz="4400" dirty="0"/>
            </a:br>
            <a:r>
              <a:rPr lang="en-IN" sz="4400" dirty="0"/>
              <a:t>Handling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41194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FCFFB-6292-AAFF-DCAF-72BD509C5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2EF6F8F-597F-716E-5B22-76DC90B3E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AC934FA-18DC-F7A3-0EA7-05EDF7A3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C6D95-E92C-60CA-E9A8-36784EFA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4646798" cy="2788920"/>
          </a:xfrm>
        </p:spPr>
        <p:txBody>
          <a:bodyPr>
            <a:normAutofit/>
          </a:bodyPr>
          <a:lstStyle/>
          <a:p>
            <a:r>
              <a:rPr lang="en-IN" sz="4400" dirty="0"/>
              <a:t>Approach</a:t>
            </a:r>
            <a:br>
              <a:rPr lang="en-IN" sz="4400" dirty="0"/>
            </a:br>
            <a:br>
              <a:rPr lang="en-IN" sz="4400" dirty="0"/>
            </a:br>
            <a:r>
              <a:rPr lang="en-IN" sz="4400" dirty="0"/>
              <a:t>Handling Class Imbalance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AF61ECA-64A2-54A4-32DC-467A9BC8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67" y="976160"/>
            <a:ext cx="6201616" cy="27889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Upsampled each dataset using the optimal SMOTE parameters identified earlier for XGBoost and LightGBM.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Verified the class distribution in the target variable after upsampling to </a:t>
            </a:r>
            <a:r>
              <a:rPr lang="en-US" sz="1700" b="1"/>
              <a:t>ensure balanced representation </a:t>
            </a:r>
            <a:r>
              <a:rPr lang="en-US" sz="1700"/>
              <a:t>of the </a:t>
            </a:r>
            <a:r>
              <a:rPr lang="en-US" sz="1700" b="1"/>
              <a:t>minority class</a:t>
            </a:r>
            <a:r>
              <a:rPr lang="en-US" sz="1700"/>
              <a:t>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Trained the base models on the newly imputed and upsampled datasets, and evaluated performance across multiple metrics, including Accuracy, Precision, Recall, F1 Score, AUC-ROC, Log Loss, and Balanced Accuracy.</a:t>
            </a:r>
            <a:endParaRPr lang="en-US" sz="17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8842AD-4C9C-B258-92D6-8DF58A47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76" r="3762" b="-2"/>
          <a:stretch/>
        </p:blipFill>
        <p:spPr>
          <a:xfrm>
            <a:off x="9197340" y="4083871"/>
            <a:ext cx="2624328" cy="2366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AD6EFC-262C-0AAF-C8A0-925B3352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33" r="6076" b="-4"/>
          <a:stretch/>
        </p:blipFill>
        <p:spPr>
          <a:xfrm>
            <a:off x="3364992" y="3979333"/>
            <a:ext cx="2624328" cy="23666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CD5056-844D-5A83-5295-15F457F6FB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532" b="3"/>
          <a:stretch/>
        </p:blipFill>
        <p:spPr>
          <a:xfrm>
            <a:off x="370332" y="3977712"/>
            <a:ext cx="2624328" cy="23666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DE294C-4001-0D53-D2AC-F5AE094C5F7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05" r="3447" b="1"/>
          <a:stretch/>
        </p:blipFill>
        <p:spPr>
          <a:xfrm>
            <a:off x="6212115" y="3977713"/>
            <a:ext cx="2624328" cy="2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1299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Bierstadt</vt:lpstr>
      <vt:lpstr>GestaltVTI</vt:lpstr>
      <vt:lpstr>GST Analytics Hackathon</vt:lpstr>
      <vt:lpstr>  Summary of the project</vt:lpstr>
      <vt:lpstr>  Disclaimer</vt:lpstr>
      <vt:lpstr>Approach  Exploratory Data Analysis</vt:lpstr>
      <vt:lpstr>Approach  Exploratory Data Analysis</vt:lpstr>
      <vt:lpstr>Approach  Data Preprocessing</vt:lpstr>
      <vt:lpstr>Approach  Data Preprocessing</vt:lpstr>
      <vt:lpstr>Approach  Handling Class Imbalance</vt:lpstr>
      <vt:lpstr>Approach  Handling Class Imbalance</vt:lpstr>
      <vt:lpstr>Approach  Model Building, Optimization, and Evaluation</vt:lpstr>
      <vt:lpstr>Approach  Model Building, Optimization, and Evaluation</vt:lpstr>
      <vt:lpstr>Approach  Model Building, Optimization, and Evaluation</vt:lpstr>
      <vt:lpstr>   Findings - Models</vt:lpstr>
      <vt:lpstr>   Findings - Models</vt:lpstr>
      <vt:lpstr>   Findings -Miscellaneous</vt:lpstr>
      <vt:lpstr>    Recommendations</vt:lpstr>
      <vt:lpstr>The end.  Thank you for watching.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Sarang Dave</dc:creator>
  <cp:lastModifiedBy>Sarang Dave</cp:lastModifiedBy>
  <cp:revision>37</cp:revision>
  <dcterms:created xsi:type="dcterms:W3CDTF">2024-10-10T12:50:53Z</dcterms:created>
  <dcterms:modified xsi:type="dcterms:W3CDTF">2024-10-11T12:35:04Z</dcterms:modified>
</cp:coreProperties>
</file>