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5" r:id="rId3"/>
    <p:sldId id="297" r:id="rId4"/>
    <p:sldId id="294" r:id="rId5"/>
    <p:sldId id="320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3" r:id="rId31"/>
    <p:sldId id="334" r:id="rId32"/>
    <p:sldId id="332" r:id="rId33"/>
    <p:sldId id="257" r:id="rId34"/>
    <p:sldId id="259" r:id="rId35"/>
    <p:sldId id="258" r:id="rId36"/>
    <p:sldId id="306" r:id="rId37"/>
    <p:sldId id="260" r:id="rId38"/>
    <p:sldId id="263" r:id="rId39"/>
    <p:sldId id="261" r:id="rId40"/>
    <p:sldId id="262" r:id="rId41"/>
    <p:sldId id="264" r:id="rId42"/>
    <p:sldId id="268" r:id="rId43"/>
    <p:sldId id="269" r:id="rId44"/>
    <p:sldId id="272" r:id="rId45"/>
    <p:sldId id="273" r:id="rId46"/>
    <p:sldId id="270" r:id="rId47"/>
    <p:sldId id="271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93" r:id="rId57"/>
    <p:sldId id="282" r:id="rId58"/>
    <p:sldId id="283" r:id="rId59"/>
    <p:sldId id="285" r:id="rId60"/>
    <p:sldId id="284" r:id="rId61"/>
    <p:sldId id="286" r:id="rId62"/>
    <p:sldId id="288" r:id="rId63"/>
    <p:sldId id="289" r:id="rId64"/>
    <p:sldId id="290" r:id="rId65"/>
    <p:sldId id="291" r:id="rId66"/>
    <p:sldId id="292" r:id="rId67"/>
    <p:sldId id="300" r:id="rId68"/>
    <p:sldId id="304" r:id="rId69"/>
    <p:sldId id="301" r:id="rId70"/>
    <p:sldId id="302" r:id="rId71"/>
    <p:sldId id="303" r:id="rId72"/>
    <p:sldId id="305" r:id="rId7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1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3200" y="615286"/>
            <a:ext cx="7257934" cy="2387600"/>
          </a:xfrm>
        </p:spPr>
        <p:txBody>
          <a:bodyPr>
            <a:normAutofit/>
          </a:bodyPr>
          <a:lstStyle/>
          <a:p>
            <a:r>
              <a:rPr lang="zh-TW" altLang="en-US" sz="7000" b="1" dirty="0"/>
              <a:t>進階動態規劃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8797" y="1239060"/>
            <a:ext cx="5541203" cy="1655762"/>
          </a:xfrm>
        </p:spPr>
        <p:txBody>
          <a:bodyPr>
            <a:normAutofit/>
          </a:bodyPr>
          <a:lstStyle/>
          <a:p>
            <a:r>
              <a:rPr lang="en-US" altLang="zh-TW" sz="3000" b="1" dirty="0"/>
              <a:t>ION camp 2019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01586" y="37347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/>
              <a:t>Advanced Dynamic Programming</a:t>
            </a:r>
          </a:p>
          <a:p>
            <a:r>
              <a:rPr lang="zh-TW" altLang="en-US" sz="2500" b="1" dirty="0"/>
              <a:t>講師</a:t>
            </a:r>
            <a:r>
              <a:rPr lang="en-US" altLang="zh-TW" sz="2500" b="1" dirty="0"/>
              <a:t>:</a:t>
            </a:r>
            <a:r>
              <a:rPr lang="zh-TW" altLang="en-US" sz="2500" b="1" dirty="0"/>
              <a:t> 許文弘</a:t>
            </a:r>
            <a:endParaRPr lang="en-US" altLang="zh-TW" sz="2500" b="1" dirty="0"/>
          </a:p>
        </p:txBody>
      </p:sp>
    </p:spTree>
    <p:extLst>
      <p:ext uri="{BB962C8B-B14F-4D97-AF65-F5344CB8AC3E}">
        <p14:creationId xmlns:p14="http://schemas.microsoft.com/office/powerpoint/2010/main" val="360514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b="1" dirty="0">
                    <a:latin typeface="Cambria Math" panose="02040503050406030204" pitchFamily="18" charset="0"/>
                  </a:rPr>
                  <a:t>令</a:t>
                </a:r>
                <a:r>
                  <a:rPr lang="en-US" altLang="zh-TW" sz="2400" b="1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TW" sz="2400" b="1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TW" sz="24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TW" sz="2400" b="1" dirty="0">
                    <a:latin typeface="Cambria Math" panose="02040503050406030204" pitchFamily="18" charset="0"/>
                  </a:rPr>
                  <a:t>][j] = </a:t>
                </a:r>
                <a:r>
                  <a:rPr lang="en-US" altLang="zh-TW" sz="2400" b="1" dirty="0" smtClean="0">
                    <a:latin typeface="Cambria Math" panose="02040503050406030204" pitchFamily="18" charset="0"/>
                  </a:rPr>
                  <a:t>A[1…</a:t>
                </a:r>
                <a:r>
                  <a:rPr lang="en-US" altLang="zh-TW" sz="2400" b="1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en-US" altLang="zh-TW" sz="2400" b="1" dirty="0" smtClean="0">
                    <a:latin typeface="Cambria Math" panose="02040503050406030204" pitchFamily="18" charset="0"/>
                  </a:rPr>
                  <a:t>], B[1 </a:t>
                </a:r>
                <a:r>
                  <a:rPr lang="en-US" altLang="zh-TW" sz="2400" b="1" dirty="0">
                    <a:latin typeface="Cambria Math" panose="02040503050406030204" pitchFamily="18" charset="0"/>
                  </a:rPr>
                  <a:t>… </a:t>
                </a:r>
                <a:r>
                  <a:rPr lang="en-US" altLang="zh-TW" sz="2400" b="1" dirty="0" smtClean="0">
                    <a:latin typeface="Cambria Math" panose="02040503050406030204" pitchFamily="18" charset="0"/>
                  </a:rPr>
                  <a:t>j]</a:t>
                </a:r>
                <a:r>
                  <a:rPr lang="zh-TW" altLang="en-US" sz="2400" b="1" dirty="0" smtClean="0">
                    <a:latin typeface="Cambria Math" panose="02040503050406030204" pitchFamily="18" charset="0"/>
                  </a:rPr>
                  <a:t>的</a:t>
                </a:r>
                <a:r>
                  <a:rPr lang="zh-TW" altLang="en-US" sz="2400" b="1" dirty="0">
                    <a:latin typeface="Cambria Math" panose="02040503050406030204" pitchFamily="18" charset="0"/>
                  </a:rPr>
                  <a:t>最長共同子序列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TW" alt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lang="zh-TW" alt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zh-TW" alt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lang="zh-TW" alt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zh-TW" altLang="en-US" sz="2400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 smtClean="0">
                                            <a:latin typeface="Cambria Math" panose="02040503050406030204" pitchFamily="18" charset="0"/>
                                          </a:rPr>
                                          <m:t>-</m:t>
                                        </m:r>
                                        <m:r>
                                          <a:rPr lang="zh-TW" altLang="en-US" sz="2400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zh-TW" altLang="en-US" sz="2400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 smtClean="0">
                                            <a:latin typeface="Cambria Math" panose="02040503050406030204" pitchFamily="18" charset="0"/>
                                          </a:rPr>
                                          <m:t>-</m:t>
                                        </m:r>
                                        <m:r>
                                          <a:rPr lang="zh-TW" altLang="en-US" sz="2400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/>
              </a:p>
              <a:p>
                <a:r>
                  <a:rPr lang="zh-TW" altLang="en-US" sz="2400" b="1" dirty="0"/>
                  <a:t>為何這個轉移式是正確的 </a:t>
                </a:r>
                <a:r>
                  <a:rPr lang="en-US" altLang="zh-TW" sz="2400" b="1" dirty="0"/>
                  <a:t>?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13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Cambria Math" panose="02040503050406030204" pitchFamily="18" charset="0"/>
              </a:rPr>
              <a:t>關注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dp</a:t>
            </a:r>
            <a:r>
              <a:rPr lang="en-US" altLang="zh-TW" sz="2400" b="1" dirty="0">
                <a:latin typeface="Cambria Math" panose="02040503050406030204" pitchFamily="18" charset="0"/>
              </a:rPr>
              <a:t>[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latin typeface="Cambria Math" panose="02040503050406030204" pitchFamily="18" charset="0"/>
              </a:rPr>
              <a:t>][j] = 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dp</a:t>
            </a:r>
            <a:r>
              <a:rPr lang="en-US" altLang="zh-TW" sz="2400" b="1" dirty="0">
                <a:latin typeface="Cambria Math" panose="02040503050406030204" pitchFamily="18" charset="0"/>
              </a:rPr>
              <a:t>[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latin typeface="Cambria Math" panose="02040503050406030204" pitchFamily="18" charset="0"/>
              </a:rPr>
              <a:t> </a:t>
            </a:r>
            <a:r>
              <a:rPr lang="en-US" altLang="zh-TW" sz="2400" b="1" dirty="0" smtClean="0">
                <a:latin typeface="Cambria Math" panose="02040503050406030204" pitchFamily="18" charset="0"/>
              </a:rPr>
              <a:t>- </a:t>
            </a:r>
            <a:r>
              <a:rPr lang="en-US" altLang="zh-TW" sz="2400" b="1" dirty="0">
                <a:latin typeface="Cambria Math" panose="02040503050406030204" pitchFamily="18" charset="0"/>
              </a:rPr>
              <a:t>1][j </a:t>
            </a:r>
            <a:r>
              <a:rPr lang="en-US" altLang="zh-TW" sz="2400" b="1" dirty="0" smtClean="0">
                <a:latin typeface="Cambria Math" panose="02040503050406030204" pitchFamily="18" charset="0"/>
              </a:rPr>
              <a:t>- </a:t>
            </a:r>
            <a:r>
              <a:rPr lang="en-US" altLang="zh-TW" sz="2400" b="1" dirty="0">
                <a:latin typeface="Cambria Math" panose="02040503050406030204" pitchFamily="18" charset="0"/>
              </a:rPr>
              <a:t>1] + 1, if A[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latin typeface="Cambria Math" panose="02040503050406030204" pitchFamily="18" charset="0"/>
              </a:rPr>
              <a:t>] = B[j]</a:t>
            </a:r>
          </a:p>
          <a:p>
            <a:r>
              <a:rPr lang="zh-TW" altLang="en-US" sz="2400" b="1" dirty="0"/>
              <a:t>令</a:t>
            </a:r>
            <a:r>
              <a:rPr lang="en-US" altLang="zh-TW" sz="2400" b="1" dirty="0"/>
              <a:t>S(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j)</a:t>
            </a:r>
            <a:r>
              <a:rPr lang="zh-TW" altLang="en-US" sz="2400" b="1" dirty="0"/>
              <a:t>為所有</a:t>
            </a:r>
            <a:r>
              <a:rPr lang="en-US" altLang="zh-TW" sz="2400" b="1" dirty="0" smtClean="0"/>
              <a:t>A[</a:t>
            </a:r>
            <a:r>
              <a:rPr lang="en-US" altLang="zh-TW" sz="2400" b="1" dirty="0"/>
              <a:t>1</a:t>
            </a:r>
            <a:r>
              <a:rPr lang="en-US" altLang="zh-TW" sz="2400" b="1" dirty="0" smtClean="0"/>
              <a:t> </a:t>
            </a:r>
            <a:r>
              <a:rPr lang="en-US" altLang="zh-TW" sz="2400" b="1" dirty="0"/>
              <a:t>… 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], B[1 </a:t>
            </a:r>
            <a:r>
              <a:rPr lang="en-US" altLang="zh-TW" sz="2400" b="1" dirty="0"/>
              <a:t>… </a:t>
            </a:r>
            <a:r>
              <a:rPr lang="en-US" altLang="zh-TW" sz="2400" b="1" dirty="0" smtClean="0"/>
              <a:t>j]</a:t>
            </a:r>
            <a:r>
              <a:rPr lang="zh-TW" altLang="en-US" sz="2400" b="1" dirty="0"/>
              <a:t>的共同子序列集合。</a:t>
            </a:r>
            <a:endParaRPr lang="en-US" altLang="zh-TW" sz="2400" b="1" dirty="0"/>
          </a:p>
          <a:p>
            <a:r>
              <a:rPr lang="en-US" altLang="zh-TW" sz="2400" b="1" dirty="0"/>
              <a:t>S(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, j)</a:t>
            </a:r>
            <a:r>
              <a:rPr lang="zh-TW" altLang="en-US" sz="2400" b="1" dirty="0"/>
              <a:t>中所有共同子序列必然符合以下其中一種情形</a:t>
            </a:r>
            <a:r>
              <a:rPr lang="en-US" altLang="zh-TW" sz="2400" b="1" dirty="0"/>
              <a:t>:</a:t>
            </a:r>
          </a:p>
          <a:p>
            <a:pPr marL="0" indent="0">
              <a:buNone/>
            </a:pPr>
            <a:r>
              <a:rPr lang="zh-TW" altLang="en-US" sz="2400" b="1" dirty="0"/>
              <a:t>       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A[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</a:t>
            </a:r>
            <a:r>
              <a:rPr lang="zh-TW" altLang="en-US" sz="2400" b="1" dirty="0"/>
              <a:t>在共同子序列中沒有被</a:t>
            </a:r>
            <a:r>
              <a:rPr lang="zh-TW" altLang="en-US" sz="2400" b="1" dirty="0" smtClean="0"/>
              <a:t>配對 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[i-1][j])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 smtClean="0"/>
              <a:t>        </a:t>
            </a:r>
            <a:r>
              <a:rPr lang="en-US" altLang="zh-TW" sz="2400" b="1" dirty="0" smtClean="0"/>
              <a:t>2.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B[j]</a:t>
            </a:r>
            <a:r>
              <a:rPr lang="zh-TW" altLang="en-US" sz="2400" b="1" dirty="0" smtClean="0"/>
              <a:t>在共同子序列中沒有被配對 </a:t>
            </a:r>
            <a:r>
              <a:rPr lang="en-US" altLang="zh-TW" sz="2400" b="1" dirty="0"/>
              <a:t>(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][j-1])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zh-TW" altLang="en-US" sz="2400" b="1" dirty="0" smtClean="0"/>
              <a:t>        </a:t>
            </a:r>
            <a:r>
              <a:rPr lang="en-US" altLang="zh-TW" sz="2400" b="1" dirty="0"/>
              <a:t>3. A[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</a:t>
            </a:r>
            <a:r>
              <a:rPr lang="zh-TW" altLang="en-US" sz="2400" b="1" dirty="0"/>
              <a:t>與</a:t>
            </a:r>
            <a:r>
              <a:rPr lang="en-US" altLang="zh-TW" sz="2400" b="1" dirty="0"/>
              <a:t>B[j]</a:t>
            </a:r>
            <a:r>
              <a:rPr lang="zh-TW" altLang="en-US" sz="2400" b="1" dirty="0"/>
              <a:t>在共同子序列中互相</a:t>
            </a:r>
            <a:r>
              <a:rPr lang="zh-TW" altLang="en-US" sz="2400" b="1" dirty="0" smtClean="0"/>
              <a:t>配對 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[i-1][j-1]+1)</a:t>
            </a:r>
            <a:endParaRPr lang="en-US" altLang="zh-TW" sz="2400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7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dp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1780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e</a:t>
            </a:r>
            <a:r>
              <a:rPr lang="zh-TW" altLang="en-US" sz="7000" b="1" dirty="0" smtClean="0"/>
              <a:t> </a:t>
            </a:r>
            <a:r>
              <a:rPr lang="en-US" sz="7000" b="1" dirty="0" smtClean="0">
                <a:solidFill>
                  <a:srgbClr val="FF0000"/>
                </a:solidFill>
              </a:rPr>
              <a:t>d</a:t>
            </a:r>
            <a:r>
              <a:rPr lang="en-US" sz="7000" b="1" dirty="0" smtClean="0"/>
              <a:t> </a:t>
            </a:r>
            <a:r>
              <a:rPr lang="en-US" altLang="zh-TW" sz="7000" b="1" dirty="0"/>
              <a:t>a b </a:t>
            </a:r>
            <a:r>
              <a:rPr lang="en-US" altLang="zh-TW" sz="7000" b="1" dirty="0" smtClean="0"/>
              <a:t>f</a:t>
            </a:r>
            <a:endParaRPr lang="en-US" sz="7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3" y="4036503"/>
            <a:ext cx="6152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0" b="1" dirty="0" smtClean="0"/>
              <a:t>e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b</a:t>
            </a:r>
            <a:r>
              <a:rPr lang="zh-TW" altLang="en-US" sz="7000" b="1" dirty="0" smtClean="0"/>
              <a:t> </a:t>
            </a:r>
            <a:r>
              <a:rPr lang="en-US" sz="7000" b="1" dirty="0" smtClean="0">
                <a:solidFill>
                  <a:srgbClr val="FF0000"/>
                </a:solidFill>
              </a:rPr>
              <a:t>d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endParaRPr lang="en-US" sz="7000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4505498" y="3310997"/>
            <a:ext cx="1271847" cy="101993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4884833" y="2206079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6292278" y="4113689"/>
            <a:ext cx="1463498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A[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</a:t>
            </a:r>
            <a:r>
              <a:rPr lang="zh-TW" altLang="en-US" sz="2400" b="1" dirty="0"/>
              <a:t>與</a:t>
            </a:r>
            <a:r>
              <a:rPr lang="en-US" altLang="zh-TW" sz="2400" b="1" dirty="0"/>
              <a:t>B[j]</a:t>
            </a:r>
            <a:r>
              <a:rPr lang="zh-TW" altLang="en-US" sz="2400" b="1" dirty="0"/>
              <a:t>在共同子序列中互相</a:t>
            </a:r>
            <a:r>
              <a:rPr lang="zh-TW" altLang="en-US" sz="2400" b="1" dirty="0" smtClean="0"/>
              <a:t>配對的情況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最長長度顯然會是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[i+1][j+1]+1, but why?</a:t>
            </a:r>
          </a:p>
          <a:p>
            <a:endParaRPr lang="en-US" altLang="zh-TW" sz="2400" b="1" dirty="0"/>
          </a:p>
          <a:p>
            <a:r>
              <a:rPr lang="zh-TW" altLang="en-US" sz="2400" b="1" dirty="0" smtClean="0"/>
              <a:t>對於</a:t>
            </a:r>
            <a:r>
              <a:rPr lang="en-US" altLang="zh-TW" sz="2400" b="1" dirty="0" smtClean="0"/>
              <a:t>S(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j)</a:t>
            </a:r>
            <a:r>
              <a:rPr lang="zh-TW" altLang="en-US" sz="2400" b="1" dirty="0" smtClean="0"/>
              <a:t>中任何滿足此情況的共同子序列 </a:t>
            </a:r>
            <a:r>
              <a:rPr lang="en-US" altLang="zh-TW" sz="2400" b="1" dirty="0" smtClean="0"/>
              <a:t>s,</a:t>
            </a:r>
            <a:r>
              <a:rPr lang="zh-TW" altLang="en-US" sz="2400" b="1" dirty="0" smtClean="0"/>
              <a:t> 拿掉 </a:t>
            </a:r>
            <a:r>
              <a:rPr lang="en-US" altLang="zh-TW" sz="2400" b="1" dirty="0" smtClean="0"/>
              <a:t>s</a:t>
            </a:r>
            <a:r>
              <a:rPr lang="zh-TW" altLang="en-US" sz="2400" b="1" dirty="0" smtClean="0"/>
              <a:t> 的開頭</a:t>
            </a:r>
            <a:r>
              <a:rPr lang="en-US" altLang="zh-TW" sz="2400" b="1" dirty="0" smtClean="0"/>
              <a:t>(A[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]), </a:t>
            </a:r>
            <a:r>
              <a:rPr lang="zh-TW" altLang="en-US" sz="2400" b="1" dirty="0" smtClean="0"/>
              <a:t>必然形成</a:t>
            </a:r>
            <a:r>
              <a:rPr lang="en-US" altLang="zh-TW" sz="2400" b="1" dirty="0" smtClean="0"/>
              <a:t>S(i+1, j+1)</a:t>
            </a:r>
            <a:r>
              <a:rPr lang="zh-TW" altLang="en-US" sz="2400" b="1" dirty="0" smtClean="0"/>
              <a:t>中的一個共同子序列。</a:t>
            </a:r>
            <a:endParaRPr lang="en-US" altLang="zh-TW" sz="2400" b="1" dirty="0" smtClean="0"/>
          </a:p>
          <a:p>
            <a:endParaRPr lang="en-US" altLang="zh-TW" sz="2400" b="1" dirty="0"/>
          </a:p>
          <a:p>
            <a:r>
              <a:rPr lang="zh-TW" altLang="en-US" sz="2400" b="1" dirty="0" smtClean="0"/>
              <a:t>對於</a:t>
            </a:r>
            <a:r>
              <a:rPr lang="en-US" altLang="zh-TW" sz="2400" b="1" dirty="0"/>
              <a:t>S(i+1, j+1)</a:t>
            </a:r>
            <a:r>
              <a:rPr lang="zh-TW" altLang="en-US" sz="2400" b="1" dirty="0" smtClean="0"/>
              <a:t>中的任何一個共同</a:t>
            </a:r>
            <a:r>
              <a:rPr lang="zh-TW" altLang="en-US" sz="2400" b="1" dirty="0"/>
              <a:t>子</a:t>
            </a:r>
            <a:r>
              <a:rPr lang="zh-TW" altLang="en-US" sz="2400" b="1" dirty="0" smtClean="0"/>
              <a:t>序列 </a:t>
            </a:r>
            <a:r>
              <a:rPr lang="en-US" altLang="zh-TW" sz="2400" b="1" dirty="0" smtClean="0"/>
              <a:t>t, </a:t>
            </a:r>
            <a:r>
              <a:rPr lang="zh-TW" altLang="en-US" sz="2400" b="1" dirty="0" smtClean="0"/>
              <a:t>將它的開頭加上</a:t>
            </a:r>
            <a:r>
              <a:rPr lang="en-US" altLang="zh-TW" sz="2400" b="1" dirty="0" smtClean="0"/>
              <a:t>A[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], </a:t>
            </a:r>
            <a:r>
              <a:rPr lang="zh-TW" altLang="en-US" sz="2400" b="1" dirty="0" smtClean="0"/>
              <a:t>必然形成</a:t>
            </a:r>
            <a:r>
              <a:rPr lang="en-US" altLang="zh-TW" sz="2400" b="1" dirty="0" smtClean="0"/>
              <a:t>S(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, j)</a:t>
            </a:r>
            <a:r>
              <a:rPr lang="zh-TW" altLang="en-US" sz="2400" b="1" dirty="0" smtClean="0"/>
              <a:t>中的一個共同子序列。</a:t>
            </a:r>
            <a:endParaRPr lang="en-US" altLang="zh-TW" sz="2400" b="1" dirty="0"/>
          </a:p>
          <a:p>
            <a:endParaRPr lang="en-US" altLang="zh-TW" sz="2400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027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所有的共同子序列互相對應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顯然應該選最長的那個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若是取</a:t>
            </a:r>
            <a:r>
              <a:rPr lang="en-US" altLang="zh-TW" sz="2400" b="1" dirty="0" smtClean="0"/>
              <a:t>S(i+1, j+1)</a:t>
            </a:r>
            <a:r>
              <a:rPr lang="zh-TW" altLang="en-US" sz="2400" b="1" dirty="0" smtClean="0"/>
              <a:t>中的最長者無法達到最佳解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我們可以把最佳解去除開頭</a:t>
            </a:r>
            <a:r>
              <a:rPr lang="en-US" altLang="zh-TW" sz="2400" b="1" dirty="0" smtClean="0"/>
              <a:t>(A[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])</a:t>
            </a:r>
            <a:r>
              <a:rPr lang="zh-TW" altLang="en-US" sz="2400" b="1" dirty="0" smtClean="0"/>
              <a:t>換成最長者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仍是一個</a:t>
            </a:r>
            <a:r>
              <a:rPr lang="en-US" altLang="zh-TW" sz="2400" b="1" dirty="0" smtClean="0"/>
              <a:t>CS, </a:t>
            </a:r>
            <a:r>
              <a:rPr lang="zh-TW" altLang="en-US" sz="2400" b="1" dirty="0" smtClean="0"/>
              <a:t>並且不可能變短。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這產生了矛盾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前提不可能為真。</a:t>
            </a:r>
            <a:endParaRPr lang="en-US" altLang="zh-TW" sz="2400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777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830205" y="386657"/>
            <a:ext cx="517802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0" b="1" dirty="0" smtClean="0"/>
              <a:t>a </a:t>
            </a:r>
            <a:r>
              <a:rPr lang="en-US" altLang="zh-TW" sz="7000" b="1" dirty="0" smtClean="0"/>
              <a:t>d</a:t>
            </a:r>
            <a:r>
              <a:rPr lang="en-US" sz="7000" b="1" dirty="0" smtClean="0"/>
              <a:t>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e</a:t>
            </a:r>
            <a:r>
              <a:rPr lang="en-US" sz="7000" b="1" dirty="0" smtClean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/>
              <a:t> </a:t>
            </a:r>
            <a:r>
              <a:rPr lang="en-US" sz="7000" b="1" dirty="0"/>
              <a:t>a </a:t>
            </a:r>
            <a:r>
              <a:rPr lang="en-US" altLang="zh-TW" sz="7000" b="1" dirty="0" smtClean="0"/>
              <a:t>b</a:t>
            </a:r>
            <a:r>
              <a:rPr lang="en-US" sz="7000" b="1" dirty="0" smtClean="0"/>
              <a:t> </a:t>
            </a:r>
            <a:r>
              <a:rPr lang="en-US" altLang="zh-TW" sz="7000" b="1" dirty="0" smtClean="0"/>
              <a:t>f</a:t>
            </a:r>
            <a:endParaRPr lang="en-US" sz="7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830205" y="2124577"/>
            <a:ext cx="6037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b="1" dirty="0" smtClean="0">
                <a:solidFill>
                  <a:srgbClr val="FF0000"/>
                </a:solidFill>
              </a:rPr>
              <a:t>e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/>
              <a:t>b</a:t>
            </a:r>
            <a:r>
              <a:rPr lang="zh-TW" altLang="en-US" sz="7000" b="1" dirty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endParaRPr lang="en-US" sz="7000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3354758" y="1332262"/>
            <a:ext cx="1584751" cy="104126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3940504" y="386657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5486433" y="2201763"/>
            <a:ext cx="1479632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向右箭號 6"/>
          <p:cNvSpPr/>
          <p:nvPr/>
        </p:nvSpPr>
        <p:spPr>
          <a:xfrm>
            <a:off x="469584" y="4726609"/>
            <a:ext cx="1783166" cy="1001115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1263535" y="1475160"/>
            <a:ext cx="1446414" cy="89836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55009" y="4321943"/>
            <a:ext cx="9332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 smtClean="0"/>
              <a:t>swap</a:t>
            </a:r>
            <a:endParaRPr lang="zh-TW" altLang="en-US" sz="25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2537085" y="3462029"/>
            <a:ext cx="517802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0" b="1" dirty="0" smtClean="0">
                <a:solidFill>
                  <a:srgbClr val="FF0000"/>
                </a:solidFill>
              </a:rPr>
              <a:t>a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d</a:t>
            </a:r>
            <a:r>
              <a:rPr lang="en-US" sz="7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7000" b="1" dirty="0" smtClean="0"/>
              <a:t>e</a:t>
            </a:r>
            <a:r>
              <a:rPr lang="en-US" sz="7000" b="1" dirty="0" smtClean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/>
              <a:t> </a:t>
            </a:r>
            <a:r>
              <a:rPr lang="en-US" sz="7000" b="1" dirty="0"/>
              <a:t>a </a:t>
            </a:r>
            <a:r>
              <a:rPr lang="en-US" altLang="zh-TW" sz="7000" b="1" dirty="0" smtClean="0"/>
              <a:t>b</a:t>
            </a:r>
            <a:r>
              <a:rPr lang="en-US" sz="7000" b="1" dirty="0" smtClean="0"/>
              <a:t> </a:t>
            </a:r>
            <a:r>
              <a:rPr lang="en-US" altLang="zh-TW" sz="7000" b="1" dirty="0" smtClean="0"/>
              <a:t>f</a:t>
            </a:r>
            <a:endParaRPr lang="en-US" sz="70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2537085" y="5199949"/>
            <a:ext cx="60372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000" b="1" dirty="0" smtClean="0"/>
              <a:t>e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>
                <a:solidFill>
                  <a:srgbClr val="FF0000"/>
                </a:solidFill>
              </a:rPr>
              <a:t>d</a:t>
            </a:r>
            <a:r>
              <a:rPr lang="zh-TW" altLang="en-US" sz="7000" b="1" dirty="0" smtClean="0"/>
              <a:t> </a:t>
            </a:r>
            <a:r>
              <a:rPr lang="en-US" altLang="zh-TW" sz="7000" b="1" dirty="0"/>
              <a:t>b</a:t>
            </a:r>
            <a:r>
              <a:rPr lang="zh-TW" altLang="en-US" sz="7000" b="1" dirty="0"/>
              <a:t> </a:t>
            </a:r>
            <a:r>
              <a:rPr lang="en-US" sz="7000" b="1" dirty="0" smtClean="0">
                <a:solidFill>
                  <a:srgbClr val="0070C0"/>
                </a:solidFill>
              </a:rPr>
              <a:t>d</a:t>
            </a:r>
            <a:r>
              <a:rPr lang="en-US" sz="7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7000" b="1" dirty="0" smtClean="0"/>
              <a:t>a</a:t>
            </a:r>
            <a:r>
              <a:rPr lang="zh-TW" altLang="en-US" sz="7000" b="1" dirty="0" smtClean="0"/>
              <a:t> </a:t>
            </a:r>
            <a:r>
              <a:rPr lang="en-US" altLang="zh-TW" sz="7000" b="1" dirty="0" smtClean="0"/>
              <a:t>c</a:t>
            </a:r>
            <a:endParaRPr lang="en-US" sz="7000" b="1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5061638" y="4407634"/>
            <a:ext cx="1584751" cy="1041264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5647384" y="3462029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7193313" y="5277135"/>
            <a:ext cx="1479632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3667025" y="4538749"/>
            <a:ext cx="1394613" cy="91014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>
            <a:off x="2827551" y="4473192"/>
            <a:ext cx="649336" cy="97570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2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為何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][j-1] / 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[i-1][j] / 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[i-1][j-1]+1</a:t>
            </a:r>
            <a:r>
              <a:rPr lang="zh-TW" altLang="en-US" sz="2400" b="1" dirty="0" smtClean="0"/>
              <a:t>三種策略中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可以只枚舉 </a:t>
            </a:r>
            <a:r>
              <a:rPr lang="en-US" altLang="zh-TW" sz="2400" b="1" dirty="0" err="1" smtClean="0"/>
              <a:t>dp</a:t>
            </a:r>
            <a:r>
              <a:rPr lang="en-US" altLang="zh-TW" sz="2400" b="1" dirty="0" smtClean="0"/>
              <a:t>[i-1][j-1]+1</a:t>
            </a:r>
            <a:r>
              <a:rPr lang="zh-TW" altLang="en-US" sz="2400" b="1" dirty="0" smtClean="0"/>
              <a:t> 當作最終答案</a:t>
            </a:r>
            <a:r>
              <a:rPr lang="en-US" altLang="zh-TW" sz="2400" b="1" dirty="0" smtClean="0"/>
              <a:t>?</a:t>
            </a:r>
          </a:p>
          <a:p>
            <a:endParaRPr lang="en-US" altLang="zh-TW" sz="2400" b="1" dirty="0"/>
          </a:p>
          <a:p>
            <a:r>
              <a:rPr lang="zh-TW" altLang="en-US" sz="2400" b="1" dirty="0" smtClean="0"/>
              <a:t>同樣使用交換手法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我們至多只需拆散一組配對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就可替最佳解新增</a:t>
            </a:r>
            <a:r>
              <a:rPr lang="en-US" altLang="zh-TW" sz="2400" b="1" dirty="0" smtClean="0"/>
              <a:t>A[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 smtClean="0"/>
              <a:t>]--</a:t>
            </a:r>
            <a:r>
              <a:rPr lang="en-US" altLang="zh-TW" sz="2400" b="1" dirty="0"/>
              <a:t>-</a:t>
            </a:r>
            <a:r>
              <a:rPr lang="en-US" altLang="zh-TW" sz="2400" b="1" dirty="0" smtClean="0"/>
              <a:t>B[j]</a:t>
            </a:r>
            <a:r>
              <a:rPr lang="zh-TW" altLang="en-US" sz="2400" b="1" dirty="0" smtClean="0"/>
              <a:t>這組配對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一增一減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答案不會變差。</a:t>
            </a:r>
            <a:endParaRPr lang="en-US" altLang="zh-TW" sz="2400" b="1" dirty="0" smtClean="0"/>
          </a:p>
          <a:p>
            <a:endParaRPr lang="en-US" altLang="zh-TW" sz="2400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688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909714" cy="3880773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此種交換手法在</a:t>
            </a:r>
            <a:r>
              <a:rPr lang="en-US" altLang="zh-TW" sz="2400" b="1" dirty="0" smtClean="0"/>
              <a:t>greedy</a:t>
            </a:r>
            <a:r>
              <a:rPr lang="zh-TW" altLang="en-US" sz="2400" b="1" dirty="0" smtClean="0"/>
              <a:t>和</a:t>
            </a:r>
            <a:r>
              <a:rPr lang="en-US" altLang="zh-TW" sz="2400" b="1" dirty="0" smtClean="0"/>
              <a:t>DP</a:t>
            </a:r>
            <a:r>
              <a:rPr lang="zh-TW" altLang="en-US" sz="2400" b="1" dirty="0" smtClean="0"/>
              <a:t>的證明中經常使用。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如果</a:t>
            </a:r>
            <a:r>
              <a:rPr lang="zh-TW" altLang="en-US" sz="2400" b="1" dirty="0"/>
              <a:t>我的第一步</a:t>
            </a:r>
            <a:r>
              <a:rPr lang="zh-TW" altLang="en-US" sz="2400" b="1" dirty="0" smtClean="0"/>
              <a:t>策略並沒有出現在最佳解中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我總是可以把最佳解換成跟我一樣。</a:t>
            </a:r>
            <a:endParaRPr lang="en-US" altLang="zh-TW" sz="2400" b="1" dirty="0" smtClean="0"/>
          </a:p>
          <a:p>
            <a:endParaRPr lang="en-US" altLang="zh-TW" sz="2400" b="1" dirty="0"/>
          </a:p>
          <a:p>
            <a:r>
              <a:rPr lang="zh-TW" altLang="en-US" sz="2400" b="1" dirty="0" smtClean="0"/>
              <a:t>此證</a:t>
            </a:r>
            <a:r>
              <a:rPr lang="zh-TW" altLang="en-US" sz="2400" b="1" dirty="0"/>
              <a:t>法</a:t>
            </a:r>
            <a:r>
              <a:rPr lang="zh-TW" altLang="en-US" sz="2400" b="1" dirty="0" smtClean="0"/>
              <a:t>不</a:t>
            </a:r>
            <a:r>
              <a:rPr lang="zh-TW" altLang="en-US" sz="2400" b="1" dirty="0"/>
              <a:t>保證所有最佳解</a:t>
            </a:r>
            <a:r>
              <a:rPr lang="zh-TW" altLang="en-US" sz="2400" b="1" dirty="0" smtClean="0"/>
              <a:t>都包含我</a:t>
            </a:r>
            <a:r>
              <a:rPr lang="zh-TW" altLang="en-US" sz="2400" b="1" dirty="0">
                <a:solidFill>
                  <a:schemeClr val="tx1"/>
                </a:solidFill>
              </a:rPr>
              <a:t>的</a:t>
            </a:r>
            <a:r>
              <a:rPr lang="zh-TW" altLang="en-US" sz="2400" b="1" dirty="0"/>
              <a:t>第一步策略</a:t>
            </a:r>
            <a:r>
              <a:rPr lang="zh-TW" altLang="en-US" sz="2400" b="1" dirty="0" smtClean="0"/>
              <a:t>。</a:t>
            </a:r>
            <a:endParaRPr lang="en-US" altLang="zh-TW" sz="2400" b="1" dirty="0"/>
          </a:p>
          <a:p>
            <a:r>
              <a:rPr lang="zh-TW" altLang="en-US" sz="2400" b="1" dirty="0"/>
              <a:t>但是保證至少存在一種最佳</a:t>
            </a:r>
            <a:r>
              <a:rPr lang="zh-TW" altLang="en-US" sz="2400" b="1" dirty="0" smtClean="0"/>
              <a:t>解包含了我</a:t>
            </a:r>
            <a:r>
              <a:rPr lang="zh-TW" altLang="en-US" sz="2400" b="1" dirty="0">
                <a:solidFill>
                  <a:schemeClr val="tx1"/>
                </a:solidFill>
              </a:rPr>
              <a:t>的</a:t>
            </a:r>
            <a:r>
              <a:rPr lang="zh-TW" altLang="en-US" sz="2400" b="1" dirty="0"/>
              <a:t>第一</a:t>
            </a:r>
            <a:r>
              <a:rPr lang="zh-TW" altLang="en-US" sz="2400" b="1" dirty="0" smtClean="0"/>
              <a:t>步策略。</a:t>
            </a:r>
            <a:endParaRPr lang="en-US" altLang="zh-TW" sz="2400" b="1" dirty="0"/>
          </a:p>
          <a:p>
            <a:r>
              <a:rPr lang="zh-TW" altLang="en-US" sz="2400" b="1" dirty="0" smtClean="0"/>
              <a:t>除去我的第一步</a:t>
            </a:r>
            <a:r>
              <a:rPr lang="en-US" altLang="zh-TW" sz="2400" b="1" dirty="0" smtClean="0"/>
              <a:t>,</a:t>
            </a:r>
            <a:r>
              <a:rPr lang="zh-TW" altLang="en-US" sz="2400" b="1" dirty="0" smtClean="0"/>
              <a:t> 最佳解剩餘的部分必定是</a:t>
            </a:r>
            <a:r>
              <a:rPr lang="zh-TW" altLang="en-US" sz="2400" b="1" dirty="0"/>
              <a:t>子問題的最佳</a:t>
            </a:r>
            <a:r>
              <a:rPr lang="zh-TW" altLang="en-US" sz="2400" b="1" dirty="0" smtClean="0"/>
              <a:t>解。</a:t>
            </a:r>
            <a:endParaRPr lang="en-US" altLang="zh-TW" sz="2400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交換手法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17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圖論觀點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47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使用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DP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時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決定用甚麼順序填表常常令人頭痛</a:t>
                </a:r>
                <a:endParaRPr lang="en-US" altLang="zh-TW" sz="24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-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-</m:t>
                                        </m:r>
                                        <m:r>
                                          <a:rPr lang="zh-TW" alt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b="1" dirty="0">
                  <a:solidFill>
                    <a:schemeClr val="tx1"/>
                  </a:solidFill>
                </a:endParaRPr>
              </a:p>
              <a:p>
                <a:endParaRPr lang="en-US" sz="2400" b="1" dirty="0" smtClean="0"/>
              </a:p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將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當成一個二維表格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][j]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需要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[i-1][j]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altLang="zh-TW" sz="2400" b="1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][j-1]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chemeClr val="tx1"/>
                    </a:solidFill>
                  </a:rPr>
                  <a:t>[i-1][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j-1]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的資訊才可被計算。</a:t>
                </a:r>
                <a:endParaRPr lang="en-US" altLang="zh-TW" sz="2400" b="1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計算順序必須滿足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: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 當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][j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]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準備要被計算時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,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 err="1" smtClean="0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[i-1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][j]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[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][j-1]</a:t>
                </a:r>
                <a:r>
                  <a:rPr lang="zh-TW" altLang="en-US" sz="24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b="1" dirty="0" err="1">
                    <a:solidFill>
                      <a:srgbClr val="FF0000"/>
                    </a:solidFill>
                  </a:rPr>
                  <a:t>dp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[i-1][j-1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]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</a:rPr>
                  <a:t>已經算完了。</a:t>
                </a:r>
                <a:endParaRPr lang="en-US" altLang="zh-TW" sz="2400" b="1" dirty="0" smtClean="0">
                  <a:solidFill>
                    <a:srgbClr val="FF0000"/>
                  </a:solidFill>
                </a:endParaRPr>
              </a:p>
              <a:p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你能找到這麼一個順序來算</a:t>
                </a:r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400" b="1" dirty="0" smtClean="0">
                    <a:solidFill>
                      <a:schemeClr val="tx1"/>
                    </a:solidFill>
                  </a:rPr>
                  <a:t>表嗎？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2198" r="-4113" b="-2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6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自我介紹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8644"/>
            <a:ext cx="924684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講師名字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許文弘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身分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清大資工畢業生兼演算法準研究生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興趣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熱愛演算法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1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小複習。</a:t>
            </a:r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圖</a:t>
            </a:r>
            <a:r>
              <a:rPr lang="en-US" altLang="zh-TW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(graph)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可以用來將抽象概念圖像化。</a:t>
            </a:r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兩兩間的關係可以用圖上的邊</a:t>
            </a:r>
            <a:r>
              <a:rPr lang="zh-TW" altLang="en-US" sz="2400" b="1" dirty="0">
                <a:solidFill>
                  <a:schemeClr val="tx1"/>
                </a:solidFill>
                <a:latin typeface="Cambria Math" panose="02040503050406030204" pitchFamily="18" charset="0"/>
              </a:rPr>
              <a:t>可以代表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。</a:t>
            </a:r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altLang="zh-TW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點和邊的意義通常和應用有關</a:t>
            </a:r>
            <a:r>
              <a:rPr lang="en-US" altLang="zh-TW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  <a:latin typeface="Cambria Math" panose="02040503050406030204" pitchFamily="18" charset="0"/>
              </a:rPr>
              <a:t> 由設計演算法者自行賦予。</a:t>
            </a:r>
            <a:endParaRPr lang="en-US" sz="2400" b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79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試著構造一張圖表達我們心中想要的順序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表格的格子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可以視為一個點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altLang="zh-TW" sz="2400" b="1" dirty="0" smtClean="0">
              <a:solidFill>
                <a:schemeClr val="tx1"/>
              </a:solidFill>
            </a:endParaRPr>
          </a:p>
          <a:p>
            <a:r>
              <a:rPr lang="en-US" altLang="zh-TW" sz="2400" b="1" dirty="0" err="1" smtClean="0">
                <a:solidFill>
                  <a:schemeClr val="tx1"/>
                </a:solidFill>
              </a:rPr>
              <a:t>dp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][j]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要求</a:t>
            </a:r>
            <a:r>
              <a:rPr lang="en-US" altLang="zh-TW" sz="2400" b="1" dirty="0" err="1">
                <a:solidFill>
                  <a:schemeClr val="tx1"/>
                </a:solidFill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</a:rPr>
              <a:t>[i-1][j]</a:t>
            </a:r>
            <a:r>
              <a:rPr lang="zh-TW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</a:rPr>
              <a:t>[</a:t>
            </a:r>
            <a:r>
              <a:rPr lang="en-US" altLang="zh-TW" sz="2400" b="1" dirty="0" err="1">
                <a:solidFill>
                  <a:schemeClr val="tx1"/>
                </a:solidFill>
              </a:rPr>
              <a:t>i</a:t>
            </a:r>
            <a:r>
              <a:rPr lang="en-US" altLang="zh-TW" sz="2400" b="1" dirty="0">
                <a:solidFill>
                  <a:schemeClr val="tx1"/>
                </a:solidFill>
              </a:rPr>
              <a:t>][j-1]</a:t>
            </a:r>
            <a:r>
              <a:rPr lang="zh-TW" altLang="en-US" sz="2400" b="1" dirty="0">
                <a:solidFill>
                  <a:schemeClr val="tx1"/>
                </a:solidFill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 err="1">
                <a:solidFill>
                  <a:schemeClr val="tx1"/>
                </a:solidFill>
              </a:rPr>
              <a:t>dp</a:t>
            </a:r>
            <a:r>
              <a:rPr lang="en-US" altLang="zh-TW" sz="2400" b="1" dirty="0">
                <a:solidFill>
                  <a:schemeClr val="tx1"/>
                </a:solidFill>
              </a:rPr>
              <a:t>[i-1][j-1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]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三點先被算完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這樣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不對等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的關係非常適合用無向邊表達。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810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B70606EC-5B3B-4FA1-A5AB-9CDD4C91DEA7}"/>
              </a:ext>
            </a:extLst>
          </p:cNvPr>
          <p:cNvSpPr/>
          <p:nvPr/>
        </p:nvSpPr>
        <p:spPr>
          <a:xfrm>
            <a:off x="6602136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i-1,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602136" y="5312152"/>
            <a:ext cx="1364610" cy="1368106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64BB5DC-B2D1-4BC6-8917-D92B1C1083AC}"/>
              </a:ext>
            </a:extLst>
          </p:cNvPr>
          <p:cNvSpPr/>
          <p:nvPr/>
        </p:nvSpPr>
        <p:spPr>
          <a:xfrm>
            <a:off x="4723002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j-1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98EB730-6040-4F41-9E20-FA3A9C05DCAB}"/>
              </a:ext>
            </a:extLst>
          </p:cNvPr>
          <p:cNvSpPr/>
          <p:nvPr/>
        </p:nvSpPr>
        <p:spPr>
          <a:xfrm>
            <a:off x="4723002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i-1, j-1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F8388B5-988B-4C44-9DF0-1A34F218FD2C}"/>
              </a:ext>
            </a:extLst>
          </p:cNvPr>
          <p:cNvSpPr/>
          <p:nvPr/>
        </p:nvSpPr>
        <p:spPr>
          <a:xfrm>
            <a:off x="6602136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i-2, j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FAE4E47-B186-4E49-80F5-9E592E1AC90D}"/>
              </a:ext>
            </a:extLst>
          </p:cNvPr>
          <p:cNvSpPr/>
          <p:nvPr/>
        </p:nvSpPr>
        <p:spPr>
          <a:xfrm>
            <a:off x="4723002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i-2, j-1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DC7ED64-13AB-4E09-96B8-F875711AB562}"/>
              </a:ext>
            </a:extLst>
          </p:cNvPr>
          <p:cNvSpPr/>
          <p:nvPr/>
        </p:nvSpPr>
        <p:spPr>
          <a:xfrm>
            <a:off x="2843868" y="5312152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j-2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32F8F55-71F4-45CA-9D9D-A2F47E136C6D}"/>
              </a:ext>
            </a:extLst>
          </p:cNvPr>
          <p:cNvSpPr/>
          <p:nvPr/>
        </p:nvSpPr>
        <p:spPr>
          <a:xfrm>
            <a:off x="2843868" y="3523899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i-1, j-2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88FA7EA-5FA2-4E64-A878-04D130A2A42C}"/>
              </a:ext>
            </a:extLst>
          </p:cNvPr>
          <p:cNvSpPr/>
          <p:nvPr/>
        </p:nvSpPr>
        <p:spPr>
          <a:xfrm>
            <a:off x="2843868" y="1735646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i-2, j-2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373C4C6-4945-4658-9246-BEC15CBA7A26}"/>
              </a:ext>
            </a:extLst>
          </p:cNvPr>
          <p:cNvCxnSpPr>
            <a:cxnSpLocks/>
          </p:cNvCxnSpPr>
          <p:nvPr/>
        </p:nvCxnSpPr>
        <p:spPr>
          <a:xfrm flipV="1">
            <a:off x="7284441" y="3103752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0F560DD-5643-46BC-91BB-87728A86F44C}"/>
              </a:ext>
            </a:extLst>
          </p:cNvPr>
          <p:cNvCxnSpPr>
            <a:cxnSpLocks/>
          </p:cNvCxnSpPr>
          <p:nvPr/>
        </p:nvCxnSpPr>
        <p:spPr>
          <a:xfrm flipV="1">
            <a:off x="5405307" y="3103751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6CAE656-FFF6-418A-935A-361A01D474D4}"/>
              </a:ext>
            </a:extLst>
          </p:cNvPr>
          <p:cNvCxnSpPr>
            <a:cxnSpLocks/>
          </p:cNvCxnSpPr>
          <p:nvPr/>
        </p:nvCxnSpPr>
        <p:spPr>
          <a:xfrm flipV="1">
            <a:off x="3505201" y="3087322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670187A-7AB8-41CE-A18F-3C54C830E94C}"/>
              </a:ext>
            </a:extLst>
          </p:cNvPr>
          <p:cNvCxnSpPr>
            <a:cxnSpLocks/>
          </p:cNvCxnSpPr>
          <p:nvPr/>
        </p:nvCxnSpPr>
        <p:spPr>
          <a:xfrm flipV="1">
            <a:off x="7284441" y="4892005"/>
            <a:ext cx="0" cy="4201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4FF2A18-E051-4C44-99A7-261DF0D5A10A}"/>
              </a:ext>
            </a:extLst>
          </p:cNvPr>
          <p:cNvCxnSpPr>
            <a:cxnSpLocks/>
          </p:cNvCxnSpPr>
          <p:nvPr/>
        </p:nvCxnSpPr>
        <p:spPr>
          <a:xfrm flipV="1">
            <a:off x="5405307" y="4892005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B544885-AA88-4DBD-8E51-AF998C2244BA}"/>
              </a:ext>
            </a:extLst>
          </p:cNvPr>
          <p:cNvCxnSpPr>
            <a:cxnSpLocks/>
          </p:cNvCxnSpPr>
          <p:nvPr/>
        </p:nvCxnSpPr>
        <p:spPr>
          <a:xfrm flipV="1">
            <a:off x="3526173" y="4892004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058E190-B60F-4B53-B549-697795CE4AE0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6087612" y="4207952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150A2A3-E3C5-4F86-942F-9B9C0C61426C}"/>
              </a:ext>
            </a:extLst>
          </p:cNvPr>
          <p:cNvCxnSpPr>
            <a:cxnSpLocks/>
          </p:cNvCxnSpPr>
          <p:nvPr/>
        </p:nvCxnSpPr>
        <p:spPr>
          <a:xfrm flipH="1">
            <a:off x="6087612" y="5996205"/>
            <a:ext cx="514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5E4AEC8-4BC9-45FB-8619-0131F10DE26D}"/>
              </a:ext>
            </a:extLst>
          </p:cNvPr>
          <p:cNvCxnSpPr>
            <a:cxnSpLocks/>
          </p:cNvCxnSpPr>
          <p:nvPr/>
        </p:nvCxnSpPr>
        <p:spPr>
          <a:xfrm flipH="1">
            <a:off x="4208478" y="5996205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A5E3565-2435-4089-85A5-E1398425594F}"/>
              </a:ext>
            </a:extLst>
          </p:cNvPr>
          <p:cNvCxnSpPr>
            <a:cxnSpLocks/>
          </p:cNvCxnSpPr>
          <p:nvPr/>
        </p:nvCxnSpPr>
        <p:spPr>
          <a:xfrm flipH="1">
            <a:off x="4208478" y="4207952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A200B35-F131-4804-897C-2A0E4E79ADAD}"/>
              </a:ext>
            </a:extLst>
          </p:cNvPr>
          <p:cNvCxnSpPr>
            <a:cxnSpLocks/>
          </p:cNvCxnSpPr>
          <p:nvPr/>
        </p:nvCxnSpPr>
        <p:spPr>
          <a:xfrm flipH="1">
            <a:off x="6087612" y="2419699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45E47B2-8530-4DD4-9A3D-64830CA9AD50}"/>
              </a:ext>
            </a:extLst>
          </p:cNvPr>
          <p:cNvCxnSpPr>
            <a:cxnSpLocks/>
          </p:cNvCxnSpPr>
          <p:nvPr/>
        </p:nvCxnSpPr>
        <p:spPr>
          <a:xfrm flipH="1">
            <a:off x="4208478" y="2419699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74FBDF6-7513-4EB2-9E90-F175083E64CB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5887769" y="4691651"/>
            <a:ext cx="914210" cy="8208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F701DB-870D-4A73-B3AB-C41A70C6965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914429" y="2863931"/>
            <a:ext cx="887550" cy="860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  <a:stCxn id="8" idx="1"/>
            <a:endCxn id="13" idx="5"/>
          </p:cNvCxnSpPr>
          <p:nvPr/>
        </p:nvCxnSpPr>
        <p:spPr>
          <a:xfrm flipH="1" flipV="1">
            <a:off x="4008635" y="2903398"/>
            <a:ext cx="914210" cy="8208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D0036F7-D47F-4EDB-A028-4D25B91A990A}"/>
              </a:ext>
            </a:extLst>
          </p:cNvPr>
          <p:cNvCxnSpPr>
            <a:cxnSpLocks/>
            <a:stCxn id="7" idx="1"/>
            <a:endCxn id="12" idx="5"/>
          </p:cNvCxnSpPr>
          <p:nvPr/>
        </p:nvCxnSpPr>
        <p:spPr>
          <a:xfrm flipH="1" flipV="1">
            <a:off x="4008635" y="4691651"/>
            <a:ext cx="914210" cy="8208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CC6BF41-B244-4074-9509-EC23CF094797}"/>
              </a:ext>
            </a:extLst>
          </p:cNvPr>
          <p:cNvCxnSpPr>
            <a:cxnSpLocks/>
          </p:cNvCxnSpPr>
          <p:nvPr/>
        </p:nvCxnSpPr>
        <p:spPr>
          <a:xfrm flipH="1">
            <a:off x="2329344" y="4207952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1B75D5-13C2-4C8E-BAFB-F17BB6449330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2329344" y="2405369"/>
            <a:ext cx="514524" cy="1433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05E3B6A-929E-4C9E-B80D-1211F0032308}"/>
              </a:ext>
            </a:extLst>
          </p:cNvPr>
          <p:cNvCxnSpPr>
            <a:cxnSpLocks/>
          </p:cNvCxnSpPr>
          <p:nvPr/>
        </p:nvCxnSpPr>
        <p:spPr>
          <a:xfrm flipH="1">
            <a:off x="2329344" y="6033606"/>
            <a:ext cx="51452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77AFF20-3335-4001-8250-6385EE3B701C}"/>
              </a:ext>
            </a:extLst>
          </p:cNvPr>
          <p:cNvCxnSpPr>
            <a:cxnSpLocks/>
          </p:cNvCxnSpPr>
          <p:nvPr/>
        </p:nvCxnSpPr>
        <p:spPr>
          <a:xfrm flipV="1">
            <a:off x="3505201" y="1315499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A26389F-8106-4C08-B89A-95DBF29B5B32}"/>
              </a:ext>
            </a:extLst>
          </p:cNvPr>
          <p:cNvCxnSpPr>
            <a:cxnSpLocks/>
          </p:cNvCxnSpPr>
          <p:nvPr/>
        </p:nvCxnSpPr>
        <p:spPr>
          <a:xfrm flipV="1">
            <a:off x="5392724" y="1315499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7D7BBCA-365B-4319-8DBF-553D456C0F7B}"/>
              </a:ext>
            </a:extLst>
          </p:cNvPr>
          <p:cNvCxnSpPr>
            <a:cxnSpLocks/>
          </p:cNvCxnSpPr>
          <p:nvPr/>
        </p:nvCxnSpPr>
        <p:spPr>
          <a:xfrm flipV="1">
            <a:off x="7271858" y="1315499"/>
            <a:ext cx="0" cy="42014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9BDAA53-9319-4C10-9348-CBC64633232F}"/>
              </a:ext>
            </a:extLst>
          </p:cNvPr>
          <p:cNvSpPr txBox="1"/>
          <p:nvPr/>
        </p:nvSpPr>
        <p:spPr>
          <a:xfrm>
            <a:off x="1081713" y="357697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CFF7074-0BDA-491E-9DC9-EC0265952A3C}"/>
              </a:ext>
            </a:extLst>
          </p:cNvPr>
          <p:cNvSpPr txBox="1"/>
          <p:nvPr/>
        </p:nvSpPr>
        <p:spPr>
          <a:xfrm>
            <a:off x="1137772" y="195725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B5774F8-9026-4C35-A19C-BFC1CD07FC48}"/>
              </a:ext>
            </a:extLst>
          </p:cNvPr>
          <p:cNvSpPr txBox="1"/>
          <p:nvPr/>
        </p:nvSpPr>
        <p:spPr>
          <a:xfrm>
            <a:off x="1081712" y="5386954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7F50708-3C94-4655-9984-527E4156E017}"/>
              </a:ext>
            </a:extLst>
          </p:cNvPr>
          <p:cNvSpPr txBox="1"/>
          <p:nvPr/>
        </p:nvSpPr>
        <p:spPr>
          <a:xfrm rot="5400000">
            <a:off x="3199408" y="148878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6D5B1F1-6E29-4CAC-9863-4D8EDD114A85}"/>
              </a:ext>
            </a:extLst>
          </p:cNvPr>
          <p:cNvSpPr txBox="1"/>
          <p:nvPr/>
        </p:nvSpPr>
        <p:spPr>
          <a:xfrm rot="5400000">
            <a:off x="5066036" y="162171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04E2204-84DC-4CFC-8BAF-7214C44B393E}"/>
              </a:ext>
            </a:extLst>
          </p:cNvPr>
          <p:cNvSpPr txBox="1"/>
          <p:nvPr/>
        </p:nvSpPr>
        <p:spPr>
          <a:xfrm rot="5400000">
            <a:off x="6932663" y="14887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18CA4B-3DFF-4F6D-A4C5-2FA359AAE718}"/>
              </a:ext>
            </a:extLst>
          </p:cNvPr>
          <p:cNvSpPr txBox="1"/>
          <p:nvPr/>
        </p:nvSpPr>
        <p:spPr>
          <a:xfrm rot="3001472">
            <a:off x="1424479" y="224415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/>
              <a:t>. . .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9061446C-4777-44D6-B414-68BD3B5DCAC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329344" y="1232891"/>
            <a:ext cx="714367" cy="70310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364310F-42B2-4403-AB7A-9A1009D02C3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110325" y="1224504"/>
            <a:ext cx="812520" cy="71149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8B9976D1-4A4B-4782-BC8F-C44D9641C7B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78806" y="1225510"/>
            <a:ext cx="823173" cy="71049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BAC06EBA-720C-40B5-AD54-0DA5A2095E8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61564" y="3020792"/>
            <a:ext cx="882147" cy="7034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EF686552-1965-4297-B195-C2481DBB7CD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125543" y="4785154"/>
            <a:ext cx="918168" cy="72735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9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第一個應該關注的問題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這張圖上有環嗎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?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答案是不會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因為我們沿著任何一條邊走一步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必定有一個維度座標減少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如果能夠走一些邊到回自己則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產生</a:t>
            </a:r>
            <a:r>
              <a:rPr lang="zh-TW" altLang="en-US" sz="2400" b="1" dirty="0">
                <a:solidFill>
                  <a:schemeClr val="tx1"/>
                </a:solidFill>
              </a:rPr>
              <a:t>矛盾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這是一張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有向無環圖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(Directed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Acyclic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Graph,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DAG)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根據圖論的研究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任何一個反向的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拓樸排序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(Topological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Order)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都滿足條件。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60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通常只要畫出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計算順序的關係圖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就可以輕易找出計算順序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以及是否可以壓低記憶體用量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滾動數</a:t>
            </a:r>
            <a:r>
              <a:rPr lang="zh-TW" altLang="en-US" sz="2400" b="1" dirty="0">
                <a:solidFill>
                  <a:schemeClr val="tx1"/>
                </a:solidFill>
              </a:rPr>
              <a:t>組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如果高維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不好畫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也可以先列出轉移式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仔細觀察式中嚴格遞增或遞減的</a:t>
            </a:r>
            <a:r>
              <a:rPr lang="zh-TW" altLang="en-US" sz="2400" b="1" dirty="0">
                <a:solidFill>
                  <a:schemeClr val="tx1"/>
                </a:solidFill>
              </a:rPr>
              <a:t>值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和圖的關聯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8691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有環又怎樣 </a:t>
            </a:r>
            <a:r>
              <a:rPr lang="en-US" altLang="zh-TW" b="1" dirty="0" smtClean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453317" y="3654527"/>
            <a:ext cx="295723" cy="3688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189461" y="3704127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1959455" y="3888543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5424" y="3883207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47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有環又怎樣 </a:t>
            </a:r>
            <a:r>
              <a:rPr lang="en-US" altLang="zh-TW" b="1" dirty="0" smtClean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453317" y="3654527"/>
            <a:ext cx="295723" cy="3688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>
            <a:off x="5780873" y="3032476"/>
            <a:ext cx="625623" cy="4874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1959455" y="3888543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651050" y="3856185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形圖說文字 1"/>
          <p:cNvSpPr/>
          <p:nvPr/>
        </p:nvSpPr>
        <p:spPr>
          <a:xfrm>
            <a:off x="7207135" y="1812175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你先算你的答案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你算完我就可以算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有環又怎樣 </a:t>
            </a:r>
            <a:r>
              <a:rPr lang="en-US" altLang="zh-TW" b="1" dirty="0" smtClean="0"/>
              <a:t>?</a:t>
            </a:r>
            <a:endParaRPr lang="en-US" b="1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6402631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j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CF0813-727E-4B9D-B2DB-D0C25B80B810}"/>
              </a:ext>
            </a:extLst>
          </p:cNvPr>
          <p:cNvSpPr/>
          <p:nvPr/>
        </p:nvSpPr>
        <p:spPr>
          <a:xfrm>
            <a:off x="2041219" y="2937223"/>
            <a:ext cx="1364610" cy="136810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i, </a:t>
            </a:r>
            <a:r>
              <a:rPr lang="en-US" b="1" dirty="0" smtClean="0">
                <a:solidFill>
                  <a:schemeClr val="tx1"/>
                </a:solidFill>
              </a:rPr>
              <a:t>j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-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3004091" y="4246292"/>
            <a:ext cx="279436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360815" y="4275811"/>
            <a:ext cx="141316" cy="4291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>
            <a:off x="3453318" y="3366700"/>
            <a:ext cx="428726" cy="28782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504983" y="4275811"/>
            <a:ext cx="322145" cy="6000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6043353" y="3742882"/>
            <a:ext cx="359278" cy="3620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451207" y="4246292"/>
            <a:ext cx="316034" cy="4587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009249" y="4003190"/>
            <a:ext cx="213170" cy="3688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7651050" y="3856185"/>
            <a:ext cx="414169" cy="5672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616939" y="2537548"/>
            <a:ext cx="34821" cy="4005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V="1">
            <a:off x="2758345" y="2576371"/>
            <a:ext cx="213170" cy="3688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8699C0D-19F2-44CE-B585-577E6E5CC16D}"/>
              </a:ext>
            </a:extLst>
          </p:cNvPr>
          <p:cNvCxnSpPr>
            <a:cxnSpLocks/>
          </p:cNvCxnSpPr>
          <p:nvPr/>
        </p:nvCxnSpPr>
        <p:spPr>
          <a:xfrm flipH="1" flipV="1">
            <a:off x="2378305" y="2537548"/>
            <a:ext cx="132049" cy="3996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弧形接點 34"/>
          <p:cNvCxnSpPr>
            <a:stCxn id="6" idx="7"/>
            <a:endCxn id="5" idx="1"/>
          </p:cNvCxnSpPr>
          <p:nvPr/>
        </p:nvCxnSpPr>
        <p:spPr>
          <a:xfrm rot="5400000" flipH="1" flipV="1">
            <a:off x="4904230" y="1439333"/>
            <a:ext cx="12700" cy="3396488"/>
          </a:xfrm>
          <a:prstGeom prst="curvedConnector3">
            <a:avLst>
              <a:gd name="adj1" fmla="val 3377591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弧形接點 40"/>
          <p:cNvCxnSpPr>
            <a:stCxn id="5" idx="3"/>
          </p:cNvCxnSpPr>
          <p:nvPr/>
        </p:nvCxnSpPr>
        <p:spPr>
          <a:xfrm rot="5400000" flipH="1">
            <a:off x="4902194" y="2404696"/>
            <a:ext cx="81615" cy="3318945"/>
          </a:xfrm>
          <a:prstGeom prst="curvedConnector4">
            <a:avLst>
              <a:gd name="adj1" fmla="val -280096"/>
              <a:gd name="adj2" fmla="val 97593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形圖說文字 1"/>
          <p:cNvSpPr/>
          <p:nvPr/>
        </p:nvSpPr>
        <p:spPr>
          <a:xfrm>
            <a:off x="2634349" y="1362218"/>
            <a:ext cx="2280037" cy="1125048"/>
          </a:xfrm>
          <a:prstGeom prst="wedgeEllipse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好啊</a:t>
            </a:r>
            <a:r>
              <a:rPr lang="en-US" altLang="zh-TW" b="1" dirty="0" smtClean="0">
                <a:solidFill>
                  <a:schemeClr val="tx1"/>
                </a:solidFill>
              </a:rPr>
              <a:t>,</a:t>
            </a:r>
            <a:r>
              <a:rPr lang="zh-TW" altLang="en-US" b="1" dirty="0" smtClean="0">
                <a:solidFill>
                  <a:schemeClr val="tx1"/>
                </a:solidFill>
              </a:rPr>
              <a:t> 不過我需要先知道你的答案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2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遞迴式存在環的時候我們無法找到好的順序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直接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計算目標函數。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這並不代表無解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只是可能需要遞迴式本身有更好的性質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或用上圖論或數學上更強的方法。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b="1" dirty="0" smtClean="0"/>
              <a:t>DP</a:t>
            </a:r>
            <a:r>
              <a:rPr lang="zh-TW" altLang="en-US" b="1" dirty="0" smtClean="0"/>
              <a:t>和環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395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樹上</a:t>
            </a:r>
            <a:r>
              <a:rPr lang="en-US" altLang="zh-TW" dirty="0" smtClean="0"/>
              <a:t>DP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1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課程介紹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課程主要講優化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的方法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想出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狀態的能力還是需要自行花時間去磨去內化。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由於講師本身接受的是比較正規的演算法教育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因此可能相對著重證明。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假設學員已有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、圖論、資料結構的基礎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樹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(tree),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即無向無環連通圖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如果一個點的答案只跟他的子孫有關係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可以想見會有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解。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7473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solidFill>
                  <a:schemeClr val="tx1"/>
                </a:solidFill>
              </a:rPr>
              <a:t>樹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(tree),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即無向無環連通圖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。</a:t>
            </a:r>
            <a:endParaRPr lang="en-US" altLang="zh-TW" sz="2400" b="1" dirty="0" smtClean="0">
              <a:solidFill>
                <a:schemeClr val="tx1"/>
              </a:solidFill>
            </a:endParaRP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 smtClean="0">
                <a:solidFill>
                  <a:schemeClr val="tx1"/>
                </a:solidFill>
              </a:rPr>
              <a:t>如果一個點的答案只跟他的子孫有關係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,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可以想見會有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DP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解。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 smtClean="0"/>
              <a:t>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171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的證明方法與圖論觀點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rgbClr val="FF0000"/>
                </a:solidFill>
              </a:rPr>
              <a:t>前綴和優化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進階優化 </a:t>
            </a:r>
            <a:r>
              <a:rPr lang="en-US" altLang="zh-TW" sz="3200" b="1" dirty="0">
                <a:solidFill>
                  <a:schemeClr val="tx1"/>
                </a:solidFill>
              </a:rPr>
              <a:t>- Divide and Conquer DP Optimization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09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的證明方法與圖論觀點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前綴和優化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rgbClr val="FF0000"/>
                </a:solidFill>
              </a:rPr>
              <a:t>進階優化 </a:t>
            </a:r>
            <a:r>
              <a:rPr lang="en-US" altLang="zh-TW" sz="3200" b="1" dirty="0">
                <a:solidFill>
                  <a:srgbClr val="FF0000"/>
                </a:solidFill>
              </a:rPr>
              <a:t>- Divide and Conquer DP Optimization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0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為何要學習進階</a:t>
            </a:r>
            <a:r>
              <a:rPr lang="en-US" altLang="zh-TW" sz="5000" b="1" dirty="0"/>
              <a:t>DP</a:t>
            </a:r>
            <a:r>
              <a:rPr lang="zh-TW" altLang="en-US" sz="5000" b="1" dirty="0"/>
              <a:t>技巧</a:t>
            </a:r>
            <a:r>
              <a:rPr lang="en-US" altLang="zh-TW" sz="5000" b="1" dirty="0"/>
              <a:t>?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進階的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優化通常不是那麼實用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只能用在非常侷限的情況。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除了凸包優化外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比賽很少出。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但是這種優化通常比一般技巧更善加利用問題的性質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把問題解得非常漂亮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其中的想法及證明技巧都非常值得學習。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當成欣賞藝術。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6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Divide and Conquer DP</a:t>
            </a:r>
            <a:r>
              <a:rPr lang="zh-TW" altLang="en-US" sz="2800" b="1" dirty="0">
                <a:solidFill>
                  <a:schemeClr val="tx1"/>
                </a:solidFill>
              </a:rPr>
              <a:t>優化是一種基於轉移單調性的優化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的某一維度增加時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最佳解發生的轉移點也會單調地增加 </a:t>
            </a:r>
            <a:r>
              <a:rPr lang="en-US" altLang="zh-TW" sz="2800" b="1" dirty="0">
                <a:solidFill>
                  <a:schemeClr val="tx1"/>
                </a:solidFill>
              </a:rPr>
              <a:t>(</a:t>
            </a:r>
            <a:r>
              <a:rPr lang="zh-TW" altLang="en-US" sz="2800" b="1" dirty="0">
                <a:solidFill>
                  <a:schemeClr val="tx1"/>
                </a:solidFill>
              </a:rPr>
              <a:t>或減少</a:t>
            </a:r>
            <a:r>
              <a:rPr lang="en-US" altLang="zh-TW" sz="2800" b="1" dirty="0">
                <a:solidFill>
                  <a:schemeClr val="tx1"/>
                </a:solidFill>
              </a:rPr>
              <a:t>), </a:t>
            </a:r>
            <a:r>
              <a:rPr lang="zh-TW" altLang="en-US" sz="2800" b="1" dirty="0">
                <a:solidFill>
                  <a:schemeClr val="tx1"/>
                </a:solidFill>
              </a:rPr>
              <a:t>就可以使用。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71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8944838" cy="3880773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「證明問題能夠套用</a:t>
            </a:r>
            <a:r>
              <a:rPr lang="en-US" altLang="zh-TW" sz="2400" b="1" dirty="0">
                <a:solidFill>
                  <a:schemeClr val="tx1"/>
                </a:solidFill>
              </a:rPr>
              <a:t>Divide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and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Conquer</a:t>
            </a:r>
            <a:r>
              <a:rPr lang="zh-TW" altLang="en-US" sz="2400" b="1" dirty="0">
                <a:solidFill>
                  <a:schemeClr val="tx1"/>
                </a:solidFill>
              </a:rPr>
              <a:t>優化」 通常比「套用</a:t>
            </a:r>
            <a:r>
              <a:rPr lang="en-US" altLang="zh-TW" sz="2400" b="1" dirty="0">
                <a:solidFill>
                  <a:schemeClr val="tx1"/>
                </a:solidFill>
              </a:rPr>
              <a:t>Divide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and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Conquer</a:t>
            </a:r>
            <a:r>
              <a:rPr lang="zh-TW" altLang="en-US" sz="2400" b="1" dirty="0">
                <a:solidFill>
                  <a:schemeClr val="tx1"/>
                </a:solidFill>
              </a:rPr>
              <a:t>優化」更加困難。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一旦性質證明出來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程式碼通常非常好想好寫。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比起其他優化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直覺且優美。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接下來會簡略的把技巧概述一次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然後看一題例題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展示如何找出並證明使用時機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及如何套用此技巧。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3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 一種常見情形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zh-TW" altLang="en-US" sz="2600" b="1" i="1" dirty="0">
                <a:solidFill>
                  <a:schemeClr val="tx1"/>
                </a:solidFill>
              </a:rPr>
              <a:t>   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 = max{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 – 1][k] + C(k, j) : k &lt; j }</a:t>
            </a:r>
          </a:p>
          <a:p>
            <a:pPr marL="457200" lvl="1" indent="0">
              <a:buNone/>
            </a:pP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人切成 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塊，切下一塊 </a:t>
            </a:r>
            <a:r>
              <a:rPr lang="en-US" altLang="zh-TW" sz="2600" b="1" dirty="0">
                <a:solidFill>
                  <a:schemeClr val="tx1"/>
                </a:solidFill>
              </a:rPr>
              <a:t>(L, R]</a:t>
            </a:r>
            <a:r>
              <a:rPr lang="zh-TW" altLang="en-US" sz="2600" b="1" dirty="0">
                <a:solidFill>
                  <a:schemeClr val="tx1"/>
                </a:solidFill>
              </a:rPr>
              <a:t> 的花費為</a:t>
            </a:r>
            <a:r>
              <a:rPr lang="en-US" altLang="zh-TW" sz="2600" b="1" dirty="0">
                <a:solidFill>
                  <a:schemeClr val="tx1"/>
                </a:solidFill>
              </a:rPr>
              <a:t>C(L, R)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枚舉最後一塊切在位置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, </a:t>
            </a:r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人切成 </a:t>
            </a:r>
            <a:r>
              <a:rPr lang="en-US" altLang="zh-TW" sz="2600" b="1" dirty="0">
                <a:solidFill>
                  <a:schemeClr val="tx1"/>
                </a:solidFill>
              </a:rPr>
              <a:t>j – 1</a:t>
            </a:r>
            <a:r>
              <a:rPr lang="zh-TW" altLang="en-US" sz="2600" b="1" dirty="0">
                <a:solidFill>
                  <a:schemeClr val="tx1"/>
                </a:solidFill>
              </a:rPr>
              <a:t> 塊，</a:t>
            </a:r>
            <a:r>
              <a:rPr lang="en-US" altLang="zh-TW" sz="2600" b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付出最後一塊的花費</a:t>
            </a:r>
            <a:r>
              <a:rPr lang="en-US" altLang="zh-TW" sz="2600" b="1" dirty="0">
                <a:solidFill>
                  <a:schemeClr val="tx1"/>
                </a:solidFill>
              </a:rPr>
              <a:t>C(k, j)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97468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5402488" y="4690817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最後一塊切在</a:t>
            </a:r>
            <a:r>
              <a:rPr lang="en-US" altLang="zh-TW" sz="2200" b="1" dirty="0"/>
              <a:t>k</a:t>
            </a:r>
            <a:endParaRPr lang="en-US" sz="2200" b="1" dirty="0"/>
          </a:p>
        </p:txBody>
      </p:sp>
      <p:sp>
        <p:nvSpPr>
          <p:cNvPr id="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6254532" y="4336698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1884105" y="344794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583901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283697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3983493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683289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383085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082881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6782676" y="2721777"/>
            <a:ext cx="0" cy="193216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6782676" y="3447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482471" y="3447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182266" y="3447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149732" y="2742333"/>
            <a:ext cx="170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 – 1][k]</a:t>
            </a:r>
            <a:endParaRPr lang="en-US" sz="2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238888" y="277660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+</a:t>
            </a:r>
            <a:endParaRPr lang="en-US" sz="2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582357" y="2768440"/>
            <a:ext cx="1091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C(k, j)</a:t>
            </a:r>
            <a:endParaRPr lang="en-US" sz="2600" b="1" dirty="0"/>
          </a:p>
        </p:txBody>
      </p:sp>
      <p:sp>
        <p:nvSpPr>
          <p:cNvPr id="2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8390861" y="4363261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8128119" y="4706985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共 </a:t>
            </a:r>
            <a:r>
              <a:rPr lang="en-US" altLang="zh-TW" sz="2200" b="1" dirty="0"/>
              <a:t>j</a:t>
            </a:r>
            <a:r>
              <a:rPr lang="zh-TW" altLang="en-US" sz="2200" b="1" dirty="0"/>
              <a:t> 人</a:t>
            </a:r>
            <a:endParaRPr lang="en-US" sz="22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298312" y="1843923"/>
            <a:ext cx="5652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][j] = </a:t>
            </a:r>
            <a:r>
              <a:rPr lang="zh-TW" altLang="en-US" sz="2600" b="1" dirty="0"/>
              <a:t>枚舉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取最大，對於每個 </a:t>
            </a:r>
            <a:r>
              <a:rPr lang="en-US" altLang="zh-TW" sz="2600" b="1" dirty="0"/>
              <a:t>k: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4595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此時若轉移又滿足</a:t>
            </a:r>
            <a:r>
              <a:rPr lang="en-US" altLang="zh-TW" sz="2600" b="1" dirty="0">
                <a:solidFill>
                  <a:srgbClr val="FF0000"/>
                </a:solidFill>
              </a:rPr>
              <a:t>monotonicity condition</a:t>
            </a:r>
            <a:r>
              <a:rPr lang="en-US" altLang="zh-TW" sz="2600" b="1" dirty="0"/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(</a:t>
            </a:r>
            <a:r>
              <a:rPr lang="zh-TW" altLang="en-US" sz="2600" b="1" dirty="0">
                <a:solidFill>
                  <a:schemeClr val="tx1"/>
                </a:solidFill>
              </a:rPr>
              <a:t>單調性條件</a:t>
            </a:r>
            <a:r>
              <a:rPr lang="en-US" altLang="zh-TW" sz="26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也就是說，令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為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發生最佳解的切點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，當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增加時，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也會增加。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此時可以套用</a:t>
            </a:r>
            <a:r>
              <a:rPr lang="en-US" altLang="zh-TW" sz="2600" b="1" dirty="0">
                <a:solidFill>
                  <a:schemeClr val="tx1"/>
                </a:solidFill>
              </a:rPr>
              <a:t>Divide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and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Conquer</a:t>
            </a:r>
            <a:r>
              <a:rPr lang="zh-TW" altLang="en-US" sz="2600" b="1" dirty="0">
                <a:solidFill>
                  <a:schemeClr val="tx1"/>
                </a:solidFill>
              </a:rPr>
              <a:t>優化。</a:t>
            </a:r>
          </a:p>
        </p:txBody>
      </p:sp>
    </p:spTree>
    <p:extLst>
      <p:ext uri="{BB962C8B-B14F-4D97-AF65-F5344CB8AC3E}">
        <p14:creationId xmlns:p14="http://schemas.microsoft.com/office/powerpoint/2010/main" val="14392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</a:rPr>
              <a:t>DP</a:t>
            </a:r>
            <a:r>
              <a:rPr lang="zh-TW" altLang="en-US" sz="3200" b="1" dirty="0">
                <a:solidFill>
                  <a:srgbClr val="FF0000"/>
                </a:solidFill>
              </a:rPr>
              <a:t>的證明方法與圖論觀點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前綴和優化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進階優化 </a:t>
            </a:r>
            <a:r>
              <a:rPr lang="en-US" altLang="zh-TW" sz="3200" b="1" dirty="0">
                <a:solidFill>
                  <a:schemeClr val="tx1"/>
                </a:solidFill>
              </a:rPr>
              <a:t>- Divide and Conquer DP Optimization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2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150111" y="30349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849907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549703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249499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949295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942374" y="2435803"/>
            <a:ext cx="111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opt(</a:t>
            </a:r>
            <a:r>
              <a:rPr lang="en-US" sz="2400" b="1" dirty="0" err="1"/>
              <a:t>i</a:t>
            </a:r>
            <a:r>
              <a:rPr lang="en-US" sz="2400" b="1" dirty="0"/>
              <a:t>, j)</a:t>
            </a:r>
          </a:p>
        </p:txBody>
      </p:sp>
      <p:sp>
        <p:nvSpPr>
          <p:cNvPr id="10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7289500" y="2342492"/>
            <a:ext cx="1886561" cy="46166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955026" y="176541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填表時 </a:t>
            </a:r>
            <a:r>
              <a:rPr lang="en-US" altLang="zh-TW" sz="2400" b="1" dirty="0"/>
              <a:t>j </a:t>
            </a:r>
            <a:r>
              <a:rPr lang="zh-TW" altLang="en-US" sz="2400" b="1" dirty="0"/>
              <a:t>不斷增加</a:t>
            </a:r>
            <a:endParaRPr 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649091" y="3034992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348887" y="3034992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4249499" y="2733136"/>
            <a:ext cx="0" cy="1182758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048682" y="3034991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748477" y="3034990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476265" y="3034989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2951225" y="3965392"/>
            <a:ext cx="1896378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28677" y="4462580"/>
            <a:ext cx="777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monotonicity condition: j</a:t>
            </a:r>
            <a:r>
              <a:rPr lang="zh-TW" altLang="en-US" sz="2400" b="1" dirty="0">
                <a:solidFill>
                  <a:srgbClr val="FF0000"/>
                </a:solidFill>
              </a:rPr>
              <a:t>增加時，</a:t>
            </a:r>
            <a:r>
              <a:rPr lang="en-US" altLang="zh-TW" sz="2400" b="1" dirty="0">
                <a:solidFill>
                  <a:srgbClr val="FF0000"/>
                </a:solidFill>
              </a:rPr>
              <a:t>opt(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, j)</a:t>
            </a:r>
            <a:r>
              <a:rPr lang="zh-TW" altLang="en-US" sz="2400" b="1" dirty="0">
                <a:solidFill>
                  <a:srgbClr val="FF0000"/>
                </a:solidFill>
              </a:rPr>
              <a:t>也跟著增加。</a:t>
            </a:r>
            <a:endParaRPr lang="en-US" sz="2200" b="1" dirty="0"/>
          </a:p>
        </p:txBody>
      </p:sp>
      <p:sp>
        <p:nvSpPr>
          <p:cNvPr id="20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3724372" y="322160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183949" y="243580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47227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solidFill>
                  <a:srgbClr val="FF0000"/>
                </a:solidFill>
              </a:rPr>
              <a:t>注意</a:t>
            </a:r>
            <a:r>
              <a:rPr lang="en-US" altLang="zh-TW" sz="7200" b="1" dirty="0">
                <a:solidFill>
                  <a:srgbClr val="FF0000"/>
                </a:solidFill>
              </a:rPr>
              <a:t>!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3200" b="1" dirty="0"/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這只是個例子</a:t>
            </a:r>
            <a:r>
              <a:rPr lang="en-US" altLang="zh-TW" sz="3200" b="1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實際使用時，只要發現最佳轉移發生位置會跟著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表格的一個維度增加，就可以使用。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2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原始題目敘述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個人排隊搭船，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艘船依次來載人。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艘船到達時，排在隊伍最前端的前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個人會依排隊順序上船，船載了人就就開走了。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已知隊伍中的第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人與第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人有陌生度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，一艘船的陌生度算法為「加總船上任兩人的陌生度」。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你有權決定每艘船要載多少人，也就是你可以決定所有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每艘船都要載人，每個人都要載走，求最小陌生度總和。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  <a:blipFill>
                <a:blip r:embed="rId2"/>
                <a:stretch>
                  <a:fillRect l="-851" t="-1413" r="-34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9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給定一個大小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的陣列和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x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的矩陣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請將陣列切成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段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切下一段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 R]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要花費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zh-TW" altLang="en-US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4000, K &lt;= 800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&lt;= 9,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709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69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題目給定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</a:p>
              <a:p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此時花費函數是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的一個子矩陣總和除以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。此子矩陣以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L)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為左上角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(R, R)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為右下角。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若已建好二維前綴和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則給定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R],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求取花費只需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  <a:blipFill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48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0" y="4601700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3105696" y="1262318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1" y="25213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249022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5190815" y="1276325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0" y="386397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3262863" y="10415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10694" y="10615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6031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5096731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5796527" y="28319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6496323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7196119" y="28319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7895915" y="28319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5096731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5796527" y="35411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6496323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7196119" y="3541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7895915" y="3541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5096731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5796527" y="42502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6496323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7196119" y="4250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7895915" y="4250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5096731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5796527" y="49593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6496323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7196119" y="49593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7895915" y="49593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5096731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5796527" y="56685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6496323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7196119" y="56685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7895915" y="56685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4611541" y="49593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7196119" y="22814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8120879" y="21825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4693962" y="57075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68650" y="42042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6667759" y="22412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781906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1481702" y="1012723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2181498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2881294" y="1012723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3581090" y="1012724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2352934" y="2600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3806054" y="241554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48" name="向右箭號 47"/>
          <p:cNvSpPr/>
          <p:nvPr/>
        </p:nvSpPr>
        <p:spPr>
          <a:xfrm rot="2914160">
            <a:off x="3864869" y="2142722"/>
            <a:ext cx="1064133" cy="5765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2881294" y="600075"/>
            <a:ext cx="0" cy="15144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3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dp[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前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人切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塊的最小花費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枚舉最後一個切點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左邊遞迴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右邊花費已給定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600" b="1" dirty="0">
                    <a:solidFill>
                      <a:schemeClr val="tx1"/>
                    </a:solidFill>
                  </a:rPr>
                  <a:t>                = </a:t>
                </a:r>
                <a14:m>
                  <m:oMath xmlns:m="http://schemas.openxmlformats.org/officeDocument/2006/math"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(k,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j],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可以利用二維前綴和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算出。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TW" sz="2600" b="1" dirty="0"/>
                  <a:t> </a:t>
                </a:r>
                <a:r>
                  <a:rPr lang="en-US" altLang="zh-TW" sz="2600" b="1" dirty="0">
                    <a:solidFill>
                      <a:srgbClr val="0070C0"/>
                    </a:solidFill>
                  </a:rPr>
                  <a:t>TLE</a:t>
                </a:r>
              </a:p>
              <a:p>
                <a:endParaRPr lang="en-US" altLang="zh-TW" sz="26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1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花費成長非常快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切塊時應該切的越平均越好。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可以猜測當人數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最佳切點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也應該增加。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854978" y="4217041"/>
            <a:ext cx="885825" cy="4191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56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94530" y="4089220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2437917" y="3665182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887962" y="2741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1587758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2287554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2987350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3687146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3219543" y="2048950"/>
            <a:ext cx="4694369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3219543" y="1587283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4386942" y="2741448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5086738" y="2741448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2987350" y="1873704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5786533" y="2741447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6486328" y="2741446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7214116" y="274144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2458818" y="2914553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887962" y="5358884"/>
            <a:ext cx="6853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/>
              <a:t>當人數 </a:t>
            </a:r>
            <a:r>
              <a:rPr lang="en-US" altLang="zh-TW" sz="2600" b="1" dirty="0"/>
              <a:t>j</a:t>
            </a:r>
            <a:r>
              <a:rPr lang="zh-TW" altLang="en-US" sz="2600" b="1" dirty="0"/>
              <a:t> 增加時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最佳切點 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*</a:t>
            </a:r>
            <a:r>
              <a:rPr lang="en-US" altLang="zh-TW" sz="2600" b="1" dirty="0"/>
              <a:t> </a:t>
            </a:r>
            <a:r>
              <a:rPr lang="zh-TW" altLang="en-US" sz="2600" b="1" dirty="0"/>
              <a:t>若不動或變小</a:t>
            </a:r>
            <a:endParaRPr lang="en-US" altLang="zh-TW" sz="2600" b="1" dirty="0"/>
          </a:p>
          <a:p>
            <a:r>
              <a:rPr lang="zh-TW" altLang="en-US" sz="2600" b="1" dirty="0"/>
              <a:t>最後一塊佔的比例將越來越大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感覺不太好</a:t>
            </a:r>
            <a:endParaRPr lang="en-US" altLang="zh-TW" sz="2600" b="1" dirty="0"/>
          </a:p>
        </p:txBody>
      </p:sp>
    </p:spTree>
    <p:extLst>
      <p:ext uri="{BB962C8B-B14F-4D97-AF65-F5344CB8AC3E}">
        <p14:creationId xmlns:p14="http://schemas.microsoft.com/office/powerpoint/2010/main" val="4789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DP</a:t>
            </a:r>
            <a:r>
              <a:rPr lang="zh-TW" altLang="en-US" dirty="0" smtClean="0"/>
              <a:t>的正確性證明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99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證明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</m:d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跟著直覺走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增加成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+ 1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1.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上一次可能的所有轉移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仍然可使用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但花費皆有不同變化。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在最後面新增了一種可能的轉移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也就是切在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= 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526382" y="4713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226178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925974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625770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325566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527026" y="415903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endParaRPr 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025362" y="471312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074960" y="41590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j+1</a:t>
            </a:r>
            <a:endParaRPr lang="en-US" sz="2400" b="1" dirty="0"/>
          </a:p>
        </p:txBody>
      </p:sp>
      <p:sp>
        <p:nvSpPr>
          <p:cNvPr id="2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6200218" y="490410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2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一些觀察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越小的轉移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花費增加越多。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876300" y="3661236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05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804622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504418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904010" y="230570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204214" y="23057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804622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504418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904010" y="30148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204214" y="301483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804622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504418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904010" y="372395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204214" y="372395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804622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504418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904010" y="443308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204214" y="443308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301883" y="372395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204214" y="201533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276263" y="301482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992857" y="13452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81587" y="330394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664086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363882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8763474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063678" y="23056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664086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363882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8763474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063678" y="30148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664086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363882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8763474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063678" y="372395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664086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363882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8763474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063678" y="4433080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161347" y="3723952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455878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455878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455878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455878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664086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363882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8763474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063678" y="514220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455878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083206" y="3723952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063678" y="1868017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59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641731" y="462405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641731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8938330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7282501" y="1654180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9634430" y="3923654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8245703" y="5333519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5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681835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381631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781223" y="24105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081427" y="24105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681835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381631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781223" y="31196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081427" y="31196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681835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381631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781223" y="38287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081427" y="382879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81835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381631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781223" y="4537918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081427" y="453791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179096" y="4537918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781223" y="2146971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179096" y="3828791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010630" y="17331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85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43487" y="3486639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968886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668682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068274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368478" y="241053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968886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668682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068274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368478" y="311966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968886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668682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068274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368478" y="382879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968886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668682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068274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368478" y="453791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466147" y="382878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760678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760678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760678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760678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968886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668682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068274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368478" y="52470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760678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466147" y="4537916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068274" y="2146971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946531" y="4728895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946531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243130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290702" y="1740501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259222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7684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8573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9462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40351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42884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5544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6433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7322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8211" y="47225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15669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59082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9279" y="1652313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0" y="4959885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32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04817" cy="3880773"/>
          </a:xfrm>
        </p:spPr>
        <p:txBody>
          <a:bodyPr>
            <a:noAutofit/>
          </a:bodyPr>
          <a:lstStyle/>
          <a:p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</a:t>
            </a:r>
            <a:r>
              <a:rPr lang="en-US" altLang="zh-TW" sz="2600" b="1" dirty="0">
                <a:solidFill>
                  <a:schemeClr val="tx1"/>
                </a:solidFill>
              </a:rPr>
              <a:t>, k</a:t>
            </a:r>
            <a:r>
              <a:rPr lang="zh-TW" altLang="en-US" sz="2600" b="1" dirty="0">
                <a:solidFill>
                  <a:schemeClr val="tx1"/>
                </a:solidFill>
              </a:rPr>
              <a:t>越小的轉移花費增加越多。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若已知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 的最佳解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j), </a:t>
            </a:r>
            <a:r>
              <a:rPr lang="zh-TW" altLang="en-US" sz="2600" b="1" dirty="0">
                <a:solidFill>
                  <a:schemeClr val="tx1"/>
                </a:solidFill>
              </a:rPr>
              <a:t>則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1.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&lt;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的轉移原本就比切在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j)</a:t>
            </a:r>
            <a:r>
              <a:rPr lang="zh-TW" altLang="en-US" sz="2600" b="1" dirty="0">
                <a:solidFill>
                  <a:schemeClr val="tx1"/>
                </a:solidFill>
              </a:rPr>
              <a:t>來的差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2.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增加後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它增加的花費又比切在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更大！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/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所有的</a:t>
            </a:r>
            <a:r>
              <a:rPr lang="en-US" altLang="zh-TW" sz="2600" b="1" dirty="0">
                <a:solidFill>
                  <a:srgbClr val="FF0000"/>
                </a:solidFill>
              </a:rPr>
              <a:t>k &lt;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</a:t>
            </a:r>
            <a:r>
              <a:rPr lang="zh-TW" altLang="en-US" sz="2600" b="1" dirty="0">
                <a:solidFill>
                  <a:srgbClr val="FF0000"/>
                </a:solidFill>
              </a:rPr>
              <a:t>都絕不可能成為</a:t>
            </a:r>
            <a:r>
              <a:rPr lang="en-US" altLang="zh-TW" sz="2600" b="1" dirty="0" err="1">
                <a:solidFill>
                  <a:srgbClr val="FF0000"/>
                </a:solidFill>
              </a:rPr>
              <a:t>dp</a:t>
            </a:r>
            <a:r>
              <a:rPr lang="en-US" altLang="zh-TW" sz="2600" b="1" dirty="0">
                <a:solidFill>
                  <a:srgbClr val="FF0000"/>
                </a:solidFill>
              </a:rPr>
              <a:t>[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][j+1]</a:t>
            </a:r>
            <a:r>
              <a:rPr lang="zh-TW" altLang="en-US" sz="2600" b="1" dirty="0">
                <a:solidFill>
                  <a:srgbClr val="FF0000"/>
                </a:solidFill>
              </a:rPr>
              <a:t>的最佳解。</a:t>
            </a:r>
            <a:endParaRPr lang="en-US" altLang="zh-TW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</a:t>
            </a:r>
            <a:r>
              <a:rPr lang="en-US" altLang="zh-TW" sz="2600" b="1" dirty="0">
                <a:solidFill>
                  <a:srgbClr val="FF0000"/>
                </a:solidFill>
              </a:rPr>
              <a:t>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 &lt;=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 + 1), monotonicity holds</a:t>
            </a:r>
            <a:r>
              <a:rPr lang="zh-TW" altLang="en-US" sz="2600" b="1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3448" y="4591453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93448" y="5125987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30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9487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90376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91265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92154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431577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02462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3351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4240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5129" y="474990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1840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61816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4733" y="1623864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0461" y="4282396"/>
            <a:ext cx="1655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/>
              <a:t>最佳解</a:t>
            </a:r>
            <a:endParaRPr lang="en-US" sz="3500" b="1" dirty="0"/>
          </a:p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7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</a:t>
            </a:r>
            <a:r>
              <a:rPr lang="zh-TW" altLang="en-US" sz="2800" b="1" dirty="0">
                <a:solidFill>
                  <a:schemeClr val="tx1"/>
                </a:solidFill>
              </a:rPr>
              <a:t> 相對於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是一個非嚴格遞增的數列。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圖像化來說，若我們將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這個陣列第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個位置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指向它在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 -1]</a:t>
            </a:r>
            <a:r>
              <a:rPr lang="zh-TW" altLang="en-US" sz="2800" b="1" dirty="0">
                <a:solidFill>
                  <a:schemeClr val="tx1"/>
                </a:solidFill>
              </a:rPr>
              <a:t>發生最佳解的切點 </a:t>
            </a:r>
            <a:r>
              <a:rPr lang="en-US" altLang="zh-TW" sz="2800" b="1" dirty="0">
                <a:solidFill>
                  <a:schemeClr val="tx1"/>
                </a:solidFill>
              </a:rPr>
              <a:t>k =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j),</a:t>
            </a:r>
            <a:r>
              <a:rPr lang="zh-TW" altLang="en-US" sz="2800" b="1" dirty="0">
                <a:solidFill>
                  <a:schemeClr val="tx1"/>
                </a:solidFill>
              </a:rPr>
              <a:t> 則這些箭頭不會在中途相交。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5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700" b="1" dirty="0" err="1"/>
              <a:t>dp</a:t>
            </a:r>
            <a:r>
              <a:rPr lang="en-US" altLang="zh-TW" sz="2700" b="1" dirty="0"/>
              <a:t>[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][j]</a:t>
            </a:r>
            <a:r>
              <a:rPr lang="zh-TW" altLang="en-US" sz="2700" b="1" dirty="0"/>
              <a:t>指向</a:t>
            </a:r>
            <a:r>
              <a:rPr lang="en-US" altLang="zh-TW" sz="2700" b="1" dirty="0" err="1"/>
              <a:t>dp</a:t>
            </a:r>
            <a:r>
              <a:rPr lang="en-US" altLang="zh-TW" sz="2700" b="1" dirty="0"/>
              <a:t>[i-1][opt(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,</a:t>
            </a:r>
            <a:r>
              <a:rPr lang="zh-TW" altLang="en-US" sz="2700" b="1" dirty="0"/>
              <a:t> </a:t>
            </a:r>
            <a:r>
              <a:rPr lang="en-US" altLang="zh-TW" sz="2700" b="1" dirty="0"/>
              <a:t>j)], </a:t>
            </a:r>
            <a:r>
              <a:rPr lang="zh-TW" altLang="en-US" sz="2700" b="1" dirty="0"/>
              <a:t>這些箭頭不會相交</a:t>
            </a:r>
            <a:endParaRPr lang="en-US" altLang="zh-TW" sz="2700" b="1" dirty="0"/>
          </a:p>
          <a:p>
            <a:r>
              <a:rPr lang="zh-TW" altLang="en-US" sz="2700" b="1" dirty="0"/>
              <a:t>因為相交的箭頭代表較後面的 </a:t>
            </a:r>
            <a:r>
              <a:rPr lang="en-US" altLang="zh-TW" sz="2700" b="1" dirty="0"/>
              <a:t>j</a:t>
            </a:r>
            <a:r>
              <a:rPr lang="zh-TW" altLang="en-US" sz="2700" b="1" dirty="0"/>
              <a:t> 指向的位置較前面</a:t>
            </a:r>
          </a:p>
        </p:txBody>
      </p:sp>
    </p:spTree>
    <p:extLst>
      <p:ext uri="{BB962C8B-B14F-4D97-AF65-F5344CB8AC3E}">
        <p14:creationId xmlns:p14="http://schemas.microsoft.com/office/powerpoint/2010/main" val="3657961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700" b="1" dirty="0"/>
                  <a:t>原本的作法</a:t>
                </a:r>
                <a:r>
                  <a:rPr lang="en-US" altLang="zh-TW" sz="2700" b="1" dirty="0"/>
                  <a:t>: </a:t>
                </a:r>
                <a:r>
                  <a:rPr lang="zh-TW" altLang="en-US" sz="2700" b="1" dirty="0"/>
                  <a:t>暴力找出所有箭頭</a:t>
                </a:r>
                <a:r>
                  <a:rPr lang="en-US" altLang="zh-TW" sz="2700" b="1" dirty="0"/>
                  <a:t>, </a:t>
                </a:r>
                <a:r>
                  <a:rPr lang="zh-TW" altLang="en-US" sz="2700" b="1" dirty="0"/>
                  <a:t>每找一個就掃過一次</a:t>
                </a:r>
                <a:r>
                  <a:rPr lang="en-US" altLang="zh-TW" sz="2700" b="1" dirty="0" err="1"/>
                  <a:t>dp</a:t>
                </a:r>
                <a:r>
                  <a:rPr lang="en-US" altLang="zh-TW" sz="2700" b="1" dirty="0"/>
                  <a:t>[</a:t>
                </a:r>
                <a:r>
                  <a:rPr lang="en-US" altLang="zh-TW" sz="2700" b="1" dirty="0" err="1"/>
                  <a:t>i</a:t>
                </a:r>
                <a:r>
                  <a:rPr lang="en-US" altLang="zh-TW" sz="2700" b="1" dirty="0"/>
                  <a:t> – 1], </a:t>
                </a:r>
                <a:r>
                  <a:rPr lang="zh-TW" altLang="en-US" sz="2700" b="1" dirty="0"/>
                  <a:t>顯然會得到一個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7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7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7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700" b="1" dirty="0"/>
                  <a:t>的做法。</a:t>
                </a: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  <a:blipFill>
                <a:blip r:embed="rId2"/>
                <a:stretch>
                  <a:fillRect l="-1446" t="-6369" b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DP</a:t>
            </a:r>
            <a:r>
              <a:rPr lang="zh-TW" altLang="en-US" sz="5000" b="1" dirty="0"/>
              <a:t>的證明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複習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動態規劃</a:t>
            </a:r>
            <a:r>
              <a:rPr lang="en-US" altLang="zh-TW" sz="2800" b="1" dirty="0">
                <a:solidFill>
                  <a:schemeClr val="tx1"/>
                </a:solidFill>
              </a:rPr>
              <a:t>(Dynamic Programming, </a:t>
            </a:r>
            <a:r>
              <a:rPr lang="zh-TW" altLang="en-US" sz="2800" b="1" dirty="0">
                <a:solidFill>
                  <a:schemeClr val="tx1"/>
                </a:solidFill>
              </a:rPr>
              <a:t>簡稱為</a:t>
            </a:r>
            <a:r>
              <a:rPr lang="en-US" altLang="zh-TW" sz="2800" b="1" dirty="0">
                <a:solidFill>
                  <a:schemeClr val="tx1"/>
                </a:solidFill>
              </a:rPr>
              <a:t>DP)</a:t>
            </a:r>
            <a:r>
              <a:rPr lang="zh-TW" altLang="en-US" sz="2800" b="1" dirty="0">
                <a:solidFill>
                  <a:schemeClr val="tx1"/>
                </a:solidFill>
              </a:rPr>
              <a:t>是演算法設計中的一個重要概念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大體上可以說是找出原問題跟一些較小子問題的關聯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由較小問題一步步解出大問題。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能夠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解的問題符合</a:t>
            </a:r>
            <a:r>
              <a:rPr lang="zh-TW" altLang="en-US" sz="2800" b="1" dirty="0">
                <a:solidFill>
                  <a:srgbClr val="FF0000"/>
                </a:solidFill>
              </a:rPr>
              <a:t>最佳子結構</a:t>
            </a:r>
            <a:r>
              <a:rPr lang="zh-TW" altLang="en-US" sz="2800" b="1" dirty="0">
                <a:solidFill>
                  <a:schemeClr val="tx1"/>
                </a:solidFill>
              </a:rPr>
              <a:t>與</a:t>
            </a:r>
            <a:r>
              <a:rPr lang="zh-TW" altLang="en-US" sz="2800" b="1" dirty="0">
                <a:solidFill>
                  <a:srgbClr val="FF0000"/>
                </a:solidFill>
              </a:rPr>
              <a:t>重複子問題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254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147970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84776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547562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247358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947154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646950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34674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046542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206543" y="190377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677672" y="426186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147970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84776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547562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247358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947154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646950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34674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046542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372338" y="262906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625987" y="262906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197664" y="262906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582590" y="262906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5996848" y="262906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497868" y="262906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396440" y="262906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707923" y="262906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746338" y="19199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746338" y="418367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5121824" y="435936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288834" y="497099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248494" y="48551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839671" y="49276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77" name="矩形 76"/>
          <p:cNvSpPr/>
          <p:nvPr/>
        </p:nvSpPr>
        <p:spPr>
          <a:xfrm>
            <a:off x="2497868" y="5636749"/>
            <a:ext cx="801052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直覺</a:t>
            </a:r>
            <a:r>
              <a:rPr lang="en-US" altLang="zh-TW" sz="2900" b="1" dirty="0"/>
              <a:t>:</a:t>
            </a:r>
            <a:r>
              <a:rPr lang="zh-TW" altLang="en-US" sz="2900" b="1" dirty="0"/>
              <a:t> 先花 </a:t>
            </a:r>
            <a:r>
              <a:rPr lang="en-US" altLang="zh-TW" sz="2900" b="1" dirty="0"/>
              <a:t>O(N)</a:t>
            </a:r>
            <a:r>
              <a:rPr lang="zh-TW" altLang="en-US" sz="2900" b="1" dirty="0"/>
              <a:t> 暴力找出中間的箭頭</a:t>
            </a:r>
            <a:r>
              <a:rPr lang="en-US" altLang="zh-TW" sz="2900" b="1" dirty="0"/>
              <a:t>!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39145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28019" y="18056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77" name="矩形 76"/>
          <p:cNvSpPr/>
          <p:nvPr/>
        </p:nvSpPr>
        <p:spPr>
          <a:xfrm>
            <a:off x="682004" y="5573628"/>
            <a:ext cx="87830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由於箭頭不會相交，最佳解區域被切成了兩塊</a:t>
            </a:r>
            <a:endParaRPr lang="en-US" altLang="zh-TW" sz="2900" b="1" dirty="0"/>
          </a:p>
          <a:p>
            <a:r>
              <a:rPr lang="zh-TW" altLang="en-US" sz="2900" b="1" dirty="0"/>
              <a:t>左邊的箭頭只會發生在左半塊</a:t>
            </a:r>
            <a:r>
              <a:rPr lang="en-US" altLang="zh-TW" sz="2900" b="1" dirty="0"/>
              <a:t>, </a:t>
            </a:r>
            <a:r>
              <a:rPr lang="zh-TW" altLang="en-US" sz="2900" b="1" dirty="0"/>
              <a:t>右邊只發生在右半塊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014620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71441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414212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114008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813804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513600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21339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6913192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544322" y="4069381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014620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71441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414212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114008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813804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513600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21339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6913192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238988" y="2436579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492637" y="2436579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064314" y="2436582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449240" y="2436582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863498" y="2436581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364518" y="2436583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263090" y="2436579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574573" y="2436579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612988" y="1727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612988" y="39911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4988474" y="416688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2364518" y="1435293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2336357" y="1249197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7263090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7268784" y="1435293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7268784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8155018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155484" y="4778506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109565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711901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2685031" y="528124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6684293" y="460314"/>
            <a:ext cx="325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3529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R,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):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計算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][L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…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R] ,</a:t>
            </a: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   已知最佳解只發生在</a:t>
            </a:r>
            <a:r>
              <a:rPr lang="en-US" altLang="zh-TW" sz="2800" b="1" dirty="0">
                <a:solidFill>
                  <a:schemeClr val="tx1"/>
                </a:solidFill>
              </a:rPr>
              <a:t>k = [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 dirty="0">
                <a:solidFill>
                  <a:schemeClr val="tx1"/>
                </a:solidFill>
              </a:rPr>
              <a:t>M = (L + R) / 2, </a:t>
            </a:r>
            <a:r>
              <a:rPr lang="zh-TW" altLang="en-US" sz="2800" b="1" dirty="0">
                <a:solidFill>
                  <a:schemeClr val="tx1"/>
                </a:solidFill>
              </a:rPr>
              <a:t>暴力找出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][M]</a:t>
            </a:r>
            <a:r>
              <a:rPr lang="zh-TW" altLang="en-US" sz="2800" b="1" dirty="0">
                <a:solidFill>
                  <a:schemeClr val="tx1"/>
                </a:solidFill>
              </a:rPr>
              <a:t>及</a:t>
            </a:r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M)</a:t>
            </a:r>
          </a:p>
          <a:p>
            <a:pPr marL="514350" indent="-514350"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遞迴求左邊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M-1,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遞迴求右邊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M+1, R,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015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每次都把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切兩半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遞迴樹樹高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遞迴樹同一層的節點掃過的最佳解區域</a:t>
            </a:r>
            <a:r>
              <a:rPr lang="zh-TW" altLang="en-US" sz="2800" b="1" dirty="0">
                <a:solidFill>
                  <a:srgbClr val="FF0000"/>
                </a:solidFill>
              </a:rPr>
              <a:t>幾乎</a:t>
            </a:r>
            <a:r>
              <a:rPr lang="zh-TW" altLang="en-US" sz="2800" b="1" dirty="0">
                <a:solidFill>
                  <a:schemeClr val="tx1"/>
                </a:solidFill>
              </a:rPr>
              <a:t>不會相交。因此每一層為</a:t>
            </a:r>
            <a:r>
              <a:rPr lang="en-US" altLang="zh-TW" sz="2800" b="1" dirty="0">
                <a:solidFill>
                  <a:schemeClr val="tx1"/>
                </a:solidFill>
              </a:rPr>
              <a:t>O(N)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總時間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372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從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[i-1]</a:t>
            </a:r>
            <a:r>
              <a:rPr lang="zh-TW" altLang="en-US" sz="2800" b="1" dirty="0">
                <a:solidFill>
                  <a:schemeClr val="tx1"/>
                </a:solidFill>
              </a:rPr>
              <a:t>轉移到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只需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總複雜度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KNlogN</a:t>
            </a:r>
            <a:r>
              <a:rPr lang="en-US" altLang="zh-TW" sz="2800" b="1" dirty="0">
                <a:solidFill>
                  <a:schemeClr val="tx1"/>
                </a:solidFill>
              </a:rPr>
              <a:t>). </a:t>
            </a:r>
            <a:r>
              <a:rPr lang="en-US" altLang="zh-TW" sz="2800" b="1" dirty="0">
                <a:solidFill>
                  <a:schemeClr val="accent2"/>
                </a:solidFill>
              </a:rPr>
              <a:t>AC</a:t>
            </a:r>
            <a:r>
              <a:rPr lang="en-US" altLang="zh-TW" sz="28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60205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回顧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如果改變計算順序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改成外層迴圈固定 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j,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那麼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變動時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對每個切點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跟著變動的函數是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</a:p>
              <a:p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這個函數的變化遠比花費函數複雜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難以證出性質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優化時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決定好的計算順序非常重要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1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實用面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如果要把一個陣列切 </a:t>
            </a:r>
            <a:r>
              <a:rPr lang="en-US" altLang="zh-TW" sz="2800" b="1" dirty="0">
                <a:solidFill>
                  <a:schemeClr val="tx1"/>
                </a:solidFill>
              </a:rPr>
              <a:t>k</a:t>
            </a:r>
            <a:r>
              <a:rPr lang="zh-TW" altLang="en-US" sz="2800" b="1" dirty="0">
                <a:solidFill>
                  <a:schemeClr val="tx1"/>
                </a:solidFill>
              </a:rPr>
              <a:t> 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而且直覺上要切比較平均會比較好的問題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常常可證出有切點遞增的性質。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跟直線最大值有關的常常也可證出類似的性質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因為斜率大的直線花費成長比較快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學過凸包優化者應該更清楚。若轉移式可視為直線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有時也可以</a:t>
            </a:r>
            <a:r>
              <a:rPr lang="en-US" altLang="zh-TW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D&amp;C</a:t>
            </a:r>
            <a:r>
              <a:rPr lang="zh-TW" altLang="en-US" sz="2800" b="1" dirty="0">
                <a:solidFill>
                  <a:schemeClr val="tx1"/>
                </a:solidFill>
              </a:rPr>
              <a:t>解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其他情況也可能出現。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8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直線最大值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 flipV="1">
            <a:off x="947956" y="3757338"/>
            <a:ext cx="6174297" cy="9926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4080C2B-2F1A-42B7-B898-1A875600D8D3}"/>
              </a:ext>
            </a:extLst>
          </p:cNvPr>
          <p:cNvCxnSpPr/>
          <p:nvPr/>
        </p:nvCxnSpPr>
        <p:spPr>
          <a:xfrm>
            <a:off x="3558330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5290126" y="4288369"/>
            <a:ext cx="5578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在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=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x2</a:t>
            </a:r>
            <a:r>
              <a:rPr lang="zh-TW" altLang="en-US" sz="2400" b="1" dirty="0"/>
              <a:t>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綠線的</a:t>
            </a:r>
            <a:r>
              <a:rPr lang="en-US" altLang="zh-TW" sz="2400" b="1" dirty="0"/>
              <a:t>y</a:t>
            </a:r>
            <a:r>
              <a:rPr lang="zh-TW" altLang="en-US" sz="2400" b="1" dirty="0"/>
              <a:t>值已比紅線小</a:t>
            </a:r>
            <a:endParaRPr lang="en-US" altLang="zh-TW" sz="2400" b="1" dirty="0"/>
          </a:p>
          <a:p>
            <a:r>
              <a:rPr lang="zh-TW" altLang="en-US" sz="2400" b="1" dirty="0"/>
              <a:t>它的斜率</a:t>
            </a:r>
            <a:r>
              <a:rPr lang="en-US" altLang="zh-TW" sz="2400" b="1" dirty="0"/>
              <a:t>(y</a:t>
            </a:r>
            <a:r>
              <a:rPr lang="zh-TW" altLang="en-US" sz="2400" b="1" dirty="0"/>
              <a:t>值增加的速率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也比紅線小</a:t>
            </a:r>
            <a:endParaRPr lang="en-US" altLang="zh-TW" sz="2400" b="1" dirty="0"/>
          </a:p>
          <a:p>
            <a:r>
              <a:rPr lang="zh-TW" altLang="en-US" sz="2400" b="1" dirty="0"/>
              <a:t>因此在往後都不可能成為最佳解</a:t>
            </a:r>
            <a:endParaRPr lang="en-US" altLang="zh-TW" sz="2400" b="1" dirty="0"/>
          </a:p>
          <a:p>
            <a:r>
              <a:rPr lang="zh-TW" altLang="en-US" sz="2400" dirty="0"/>
              <a:t>→ </a:t>
            </a:r>
            <a:r>
              <a:rPr lang="zh-TW" altLang="en-US" sz="2400" b="1" dirty="0"/>
              <a:t>當查詢的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遞增時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發生最佳解的直線</a:t>
            </a:r>
            <a:endParaRPr lang="en-US" altLang="zh-TW" sz="2400" b="1" dirty="0"/>
          </a:p>
          <a:p>
            <a:r>
              <a:rPr lang="zh-TW" altLang="en-US" sz="2400" b="1" dirty="0"/>
              <a:t>斜率必遞增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可以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divide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&amp;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conquer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/>
          <p:nvPr/>
        </p:nvCxnSpPr>
        <p:spPr>
          <a:xfrm>
            <a:off x="2527882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136C5-4E52-41A8-AE93-647E9B9346C3}"/>
              </a:ext>
            </a:extLst>
          </p:cNvPr>
          <p:cNvSpPr txBox="1"/>
          <p:nvPr/>
        </p:nvSpPr>
        <p:spPr>
          <a:xfrm>
            <a:off x="3235354" y="6252126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/>
          <p:nvPr/>
        </p:nvCxnSpPr>
        <p:spPr>
          <a:xfrm>
            <a:off x="5086524" y="1716016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4823672" y="6265041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x3</a:t>
            </a:r>
          </a:p>
        </p:txBody>
      </p:sp>
      <p:sp>
        <p:nvSpPr>
          <p:cNvPr id="20" name="星形: 五角 31">
            <a:extLst>
              <a:ext uri="{FF2B5EF4-FFF2-40B4-BE49-F238E27FC236}">
                <a16:creationId xmlns:a16="http://schemas.microsoft.com/office/drawing/2014/main" id="{B2844B2F-38FD-414B-BDD6-5506A594BD7E}"/>
              </a:ext>
            </a:extLst>
          </p:cNvPr>
          <p:cNvSpPr/>
          <p:nvPr/>
        </p:nvSpPr>
        <p:spPr>
          <a:xfrm>
            <a:off x="2352839" y="3429000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31">
            <a:extLst>
              <a:ext uri="{FF2B5EF4-FFF2-40B4-BE49-F238E27FC236}">
                <a16:creationId xmlns:a16="http://schemas.microsoft.com/office/drawing/2014/main" id="{43FA3F73-A15B-4851-805C-6A18C1AC131A}"/>
              </a:ext>
            </a:extLst>
          </p:cNvPr>
          <p:cNvSpPr/>
          <p:nvPr/>
        </p:nvSpPr>
        <p:spPr>
          <a:xfrm>
            <a:off x="3383287" y="4124785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星形: 五角 31">
            <a:extLst>
              <a:ext uri="{FF2B5EF4-FFF2-40B4-BE49-F238E27FC236}">
                <a16:creationId xmlns:a16="http://schemas.microsoft.com/office/drawing/2014/main" id="{F66037C2-2FFB-4E1B-9180-D647E7534ACF}"/>
              </a:ext>
            </a:extLst>
          </p:cNvPr>
          <p:cNvSpPr/>
          <p:nvPr/>
        </p:nvSpPr>
        <p:spPr>
          <a:xfrm>
            <a:off x="4912316" y="3756168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4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8565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2776756" y="2796331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直線最大值形成的函數稱為上包絡線</a:t>
            </a:r>
            <a:endParaRPr lang="en-US" sz="2400" b="1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F8AC08-DCBB-44B8-B46B-92F0BD39C307}"/>
              </a:ext>
            </a:extLst>
          </p:cNvPr>
          <p:cNvSpPr txBox="1"/>
          <p:nvPr/>
        </p:nvSpPr>
        <p:spPr>
          <a:xfrm>
            <a:off x="4610526" y="4433582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出現順序斜率遞增</a:t>
            </a:r>
            <a:endParaRPr lang="en-US" altLang="zh-TW" sz="2400" b="1" dirty="0"/>
          </a:p>
          <a:p>
            <a:r>
              <a:rPr lang="zh-TW" altLang="en-US" sz="2400" b="1" dirty="0"/>
              <a:t>下包絡線上的直線依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出現順序斜率遞減 </a:t>
            </a:r>
            <a:r>
              <a:rPr lang="en-US" altLang="zh-TW" sz="2400" b="1" dirty="0"/>
              <a:t>why?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10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最佳子結構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最佳子結構 </a:t>
            </a:r>
            <a:r>
              <a:rPr lang="en-US" altLang="zh-TW" sz="2800" b="1" dirty="0">
                <a:solidFill>
                  <a:srgbClr val="FF0000"/>
                </a:solidFill>
              </a:rPr>
              <a:t>(Optimal Substructure) </a:t>
            </a:r>
            <a:r>
              <a:rPr lang="zh-TW" altLang="en-US" sz="2800" b="1" dirty="0">
                <a:solidFill>
                  <a:schemeClr val="tx1"/>
                </a:solidFill>
              </a:rPr>
              <a:t>是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最重要的性質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與轉移式的正確性直接相關。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最佳子結構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一個最佳化問題的最佳解</a:t>
            </a:r>
            <a:r>
              <a:rPr lang="zh-TW" altLang="en-US" sz="2800" b="1" dirty="0">
                <a:solidFill>
                  <a:srgbClr val="FF0000"/>
                </a:solidFill>
              </a:rPr>
              <a:t>被子問題的最佳解所決定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最佳解總是只和最佳解相關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因此在求取子問題時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我們同樣可以只關注最佳解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這使得子問題的求解跟原問題具有一模一樣的結構</a:t>
            </a:r>
            <a:r>
              <a:rPr lang="en-US" altLang="zh-TW" sz="2800" b="1" dirty="0">
                <a:solidFill>
                  <a:srgbClr val="FF0000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但是參數變小了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847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527882" y="1841851"/>
            <a:ext cx="41946" cy="442319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>
            <a:cxnSpLocks/>
          </p:cNvCxnSpPr>
          <p:nvPr/>
        </p:nvCxnSpPr>
        <p:spPr>
          <a:xfrm flipH="1">
            <a:off x="3864528" y="1841851"/>
            <a:ext cx="36351" cy="440654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3608661" y="6230883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61AA5E-9F97-431E-8A75-1CB9233D69E9}"/>
              </a:ext>
            </a:extLst>
          </p:cNvPr>
          <p:cNvCxnSpPr/>
          <p:nvPr/>
        </p:nvCxnSpPr>
        <p:spPr>
          <a:xfrm>
            <a:off x="2650921" y="5805182"/>
            <a:ext cx="1115736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49D25B-B7DB-4892-8D85-B97EA4AB55EC}"/>
              </a:ext>
            </a:extLst>
          </p:cNvPr>
          <p:cNvSpPr txBox="1"/>
          <p:nvPr/>
        </p:nvSpPr>
        <p:spPr>
          <a:xfrm>
            <a:off x="2971099" y="5308700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Δ</a:t>
            </a:r>
            <a:r>
              <a:rPr lang="en-US" sz="2400" b="1" dirty="0"/>
              <a:t>x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856817-BD44-4141-AC5D-3E5A77A49C8B}"/>
              </a:ext>
            </a:extLst>
          </p:cNvPr>
          <p:cNvSpPr txBox="1"/>
          <p:nvPr/>
        </p:nvSpPr>
        <p:spPr>
          <a:xfrm>
            <a:off x="4770535" y="4367444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上包絡線發生兩條直線「接手」時</a:t>
            </a:r>
            <a:endParaRPr lang="en-US" altLang="zh-TW" sz="2400" b="1" dirty="0"/>
          </a:p>
          <a:p>
            <a:r>
              <a:rPr lang="zh-TW" altLang="en-US" sz="2400" b="1" dirty="0"/>
              <a:t>代表這兩條直線的上下關係發生改變</a:t>
            </a:r>
            <a:endParaRPr lang="en-US" altLang="zh-TW" sz="2400" b="1" dirty="0"/>
          </a:p>
          <a:p>
            <a:r>
              <a:rPr lang="zh-TW" altLang="en-US" sz="2400" b="1" dirty="0"/>
              <a:t>換句話說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同樣</a:t>
            </a:r>
            <a:r>
              <a:rPr lang="el-GR" sz="2400" b="1" dirty="0"/>
              <a:t>Δ</a:t>
            </a:r>
            <a:r>
              <a:rPr lang="en-US" sz="2400" b="1" dirty="0"/>
              <a:t>x</a:t>
            </a:r>
            <a:r>
              <a:rPr lang="zh-TW" altLang="en-US" sz="2400" b="1" dirty="0"/>
              <a:t>下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後出現者增加較多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668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3FA2E81-515C-43A0-9F18-CBB0E85C3950}"/>
              </a:ext>
            </a:extLst>
          </p:cNvPr>
          <p:cNvSpPr txBox="1"/>
          <p:nvPr/>
        </p:nvSpPr>
        <p:spPr>
          <a:xfrm>
            <a:off x="872456" y="1350629"/>
            <a:ext cx="8179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DP Convex Hull Trick</a:t>
            </a:r>
            <a:endParaRPr lang="en-US" sz="60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A02B53-667F-4171-94D1-A7F150E09D45}"/>
              </a:ext>
            </a:extLst>
          </p:cNvPr>
          <p:cNvSpPr txBox="1"/>
          <p:nvPr/>
        </p:nvSpPr>
        <p:spPr>
          <a:xfrm>
            <a:off x="872456" y="2997874"/>
            <a:ext cx="7467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如何在</a:t>
            </a:r>
            <a:r>
              <a:rPr lang="en-US" altLang="zh-TW" sz="3200" b="1" dirty="0"/>
              <a:t>DP</a:t>
            </a:r>
            <a:r>
              <a:rPr lang="zh-TW" altLang="en-US" sz="3200" b="1" dirty="0"/>
              <a:t>轉移式為直線時有效率地維護上下包絡線</a:t>
            </a:r>
            <a:r>
              <a:rPr lang="en-US" altLang="zh-TW" sz="3200" b="1" dirty="0"/>
              <a:t>?</a:t>
            </a:r>
          </a:p>
          <a:p>
            <a:endParaRPr lang="en-US" altLang="zh-TW" sz="3200" b="1" dirty="0"/>
          </a:p>
          <a:p>
            <a:r>
              <a:rPr lang="zh-TW" altLang="en-US" sz="3200" b="1" dirty="0"/>
              <a:t>敬請期待 </a:t>
            </a:r>
            <a:r>
              <a:rPr lang="en-US" altLang="zh-TW" sz="3200" b="1" dirty="0"/>
              <a:t>ION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camp</a:t>
            </a:r>
            <a:r>
              <a:rPr lang="zh-TW" altLang="en-US" sz="3200" b="1" dirty="0"/>
              <a:t> 計算幾何課程</a:t>
            </a:r>
            <a:r>
              <a:rPr lang="en-US" altLang="zh-TW" sz="3200" b="1" dirty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60383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0863" y="1041400"/>
            <a:ext cx="7257934" cy="238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</a:rPr>
              <a:t>進階動態規劃課程到此結束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D010D75-8A86-444D-8E74-6CAB949E9BC9}"/>
              </a:ext>
            </a:extLst>
          </p:cNvPr>
          <p:cNvSpPr txBox="1">
            <a:spLocks/>
          </p:cNvSpPr>
          <p:nvPr/>
        </p:nvSpPr>
        <p:spPr>
          <a:xfrm>
            <a:off x="996426" y="2588098"/>
            <a:ext cx="7257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7000" b="1" dirty="0">
                <a:solidFill>
                  <a:schemeClr val="tx1"/>
                </a:solidFill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231601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最長共同子序列</a:t>
            </a:r>
            <a:r>
              <a:rPr lang="en-US" altLang="zh-TW" sz="2800" b="1" dirty="0">
                <a:solidFill>
                  <a:schemeClr val="tx1"/>
                </a:solidFill>
              </a:rPr>
              <a:t>(Longest Common Subsequence, LCS)</a:t>
            </a:r>
            <a:r>
              <a:rPr lang="zh-TW" altLang="en-US" sz="2800" b="1" dirty="0">
                <a:solidFill>
                  <a:schemeClr val="tx1"/>
                </a:solidFill>
              </a:rPr>
              <a:t>問題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給定兩個字串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找出它們的</a:t>
            </a:r>
            <a:r>
              <a:rPr lang="en-US" altLang="zh-TW" sz="2800" b="1" dirty="0">
                <a:solidFill>
                  <a:schemeClr val="tx1"/>
                </a:solidFill>
              </a:rPr>
              <a:t>LCS</a:t>
            </a:r>
            <a:r>
              <a:rPr lang="zh-TW" altLang="en-US" sz="2800" b="1" dirty="0">
                <a:solidFill>
                  <a:schemeClr val="tx1"/>
                </a:solidFill>
              </a:rPr>
              <a:t>有多長。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9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共同子序列其實就是不交錯的匹配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306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b f </a:t>
            </a:r>
            <a:r>
              <a:rPr lang="en-US" sz="7000" b="1" dirty="0">
                <a:solidFill>
                  <a:srgbClr val="FF0000"/>
                </a:solidFill>
              </a:rPr>
              <a:t>d</a:t>
            </a:r>
            <a:r>
              <a:rPr lang="en-US" sz="7000" b="1" dirty="0"/>
              <a:t> a </a:t>
            </a:r>
            <a:r>
              <a:rPr lang="en-US" sz="7000" b="1" dirty="0">
                <a:solidFill>
                  <a:srgbClr val="FF0000"/>
                </a:solidFill>
              </a:rPr>
              <a:t>d 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4" y="4036503"/>
            <a:ext cx="5288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c</a:t>
            </a:r>
            <a:r>
              <a:rPr lang="en-US" sz="7000" b="1" dirty="0">
                <a:solidFill>
                  <a:srgbClr val="FF0000"/>
                </a:solidFill>
              </a:rPr>
              <a:t> d d</a:t>
            </a:r>
            <a:r>
              <a:rPr lang="en-US" sz="7000" b="1" dirty="0"/>
              <a:t> b </a:t>
            </a:r>
            <a:r>
              <a:rPr lang="en-US" sz="7000" b="1" dirty="0">
                <a:solidFill>
                  <a:srgbClr val="FF0000"/>
                </a:solidFill>
              </a:rPr>
              <a:t>e</a:t>
            </a:r>
            <a:r>
              <a:rPr lang="en-US" sz="7000" b="1" dirty="0"/>
              <a:t> c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C175E4-C25E-41EC-B725-FE716F08D154}"/>
              </a:ext>
            </a:extLst>
          </p:cNvPr>
          <p:cNvCxnSpPr>
            <a:cxnSpLocks/>
          </p:cNvCxnSpPr>
          <p:nvPr/>
        </p:nvCxnSpPr>
        <p:spPr>
          <a:xfrm flipH="1">
            <a:off x="2004969" y="3363985"/>
            <a:ext cx="159391" cy="93117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3607266" y="3248102"/>
            <a:ext cx="570451" cy="104706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B2C971F-CD80-4BDB-9639-47F75B310D8F}"/>
              </a:ext>
            </a:extLst>
          </p:cNvPr>
          <p:cNvCxnSpPr>
            <a:cxnSpLocks/>
          </p:cNvCxnSpPr>
          <p:nvPr/>
        </p:nvCxnSpPr>
        <p:spPr>
          <a:xfrm flipH="1">
            <a:off x="4471332" y="3286730"/>
            <a:ext cx="1277834" cy="92454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EE31BF-0848-4DE4-BD50-9E6E05A5CC17}"/>
              </a:ext>
            </a:extLst>
          </p:cNvPr>
          <p:cNvCxnSpPr>
            <a:cxnSpLocks/>
          </p:cNvCxnSpPr>
          <p:nvPr/>
        </p:nvCxnSpPr>
        <p:spPr>
          <a:xfrm flipH="1">
            <a:off x="5923624" y="3286730"/>
            <a:ext cx="689608" cy="10151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164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2895</Words>
  <Application>Microsoft Office PowerPoint</Application>
  <PresentationFormat>寬螢幕</PresentationFormat>
  <Paragraphs>393</Paragraphs>
  <Slides>72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9" baseType="lpstr">
      <vt:lpstr>微軟正黑體</vt:lpstr>
      <vt:lpstr>Arial</vt:lpstr>
      <vt:lpstr>Arial Rounded MT Bold</vt:lpstr>
      <vt:lpstr>Cambria Math</vt:lpstr>
      <vt:lpstr>Trebuchet MS</vt:lpstr>
      <vt:lpstr>Wingdings 3</vt:lpstr>
      <vt:lpstr>多面向</vt:lpstr>
      <vt:lpstr>進階動態規劃</vt:lpstr>
      <vt:lpstr>自我介紹</vt:lpstr>
      <vt:lpstr>課程介紹</vt:lpstr>
      <vt:lpstr>總覽</vt:lpstr>
      <vt:lpstr>DP的正確性證明</vt:lpstr>
      <vt:lpstr>DP的證明</vt:lpstr>
      <vt:lpstr>最佳子結構</vt:lpstr>
      <vt:lpstr>範例</vt:lpstr>
      <vt:lpstr>共同子序列其實就是不交錯的匹配</vt:lpstr>
      <vt:lpstr>最長共同子序列</vt:lpstr>
      <vt:lpstr>最長共同子序列</vt:lpstr>
      <vt:lpstr>dp[i][j]</vt:lpstr>
      <vt:lpstr>最長共同子序列</vt:lpstr>
      <vt:lpstr>交換手法</vt:lpstr>
      <vt:lpstr>PowerPoint 簡報</vt:lpstr>
      <vt:lpstr>交換手法</vt:lpstr>
      <vt:lpstr>交換手法</vt:lpstr>
      <vt:lpstr>圖論觀點</vt:lpstr>
      <vt:lpstr>DP和圖的關聯</vt:lpstr>
      <vt:lpstr>DP和圖的關聯</vt:lpstr>
      <vt:lpstr>DP和圖的關聯</vt:lpstr>
      <vt:lpstr>PowerPoint 簡報</vt:lpstr>
      <vt:lpstr>DP和圖的關聯</vt:lpstr>
      <vt:lpstr>DP和圖的關聯</vt:lpstr>
      <vt:lpstr>有環又怎樣 ?</vt:lpstr>
      <vt:lpstr>有環又怎樣 ?</vt:lpstr>
      <vt:lpstr>有環又怎樣 ?</vt:lpstr>
      <vt:lpstr>DP和環</vt:lpstr>
      <vt:lpstr>樹上DP</vt:lpstr>
      <vt:lpstr>樹</vt:lpstr>
      <vt:lpstr>樹</vt:lpstr>
      <vt:lpstr>總覽</vt:lpstr>
      <vt:lpstr>總覽</vt:lpstr>
      <vt:lpstr>為何要學習進階DP技巧?</vt:lpstr>
      <vt:lpstr>簡介</vt:lpstr>
      <vt:lpstr>特色</vt:lpstr>
      <vt:lpstr>技巧概述</vt:lpstr>
      <vt:lpstr>技巧概述</vt:lpstr>
      <vt:lpstr>技巧概述</vt:lpstr>
      <vt:lpstr>PowerPoint 簡報</vt:lpstr>
      <vt:lpstr>注意!</vt:lpstr>
      <vt:lpstr>例題 - Ciel and Gondolas (CF 321E)</vt:lpstr>
      <vt:lpstr>例題 - Ciel and Gondolas (CF 321E)</vt:lpstr>
      <vt:lpstr>小觀察</vt:lpstr>
      <vt:lpstr>小觀察</vt:lpstr>
      <vt:lpstr>PowerPoint 簡報</vt:lpstr>
      <vt:lpstr>例題</vt:lpstr>
      <vt:lpstr>直覺</vt:lpstr>
      <vt:lpstr>直覺</vt:lpstr>
      <vt:lpstr>證明</vt:lpstr>
      <vt:lpstr>一些觀察</vt:lpstr>
      <vt:lpstr>PowerPoint 簡報</vt:lpstr>
      <vt:lpstr>PowerPoint 簡報</vt:lpstr>
      <vt:lpstr>PowerPoint 簡報</vt:lpstr>
      <vt:lpstr>證明</vt:lpstr>
      <vt:lpstr>PowerPoint 簡報</vt:lpstr>
      <vt:lpstr>如何優化</vt:lpstr>
      <vt:lpstr>PowerPoint 簡報</vt:lpstr>
      <vt:lpstr>PowerPoint 簡報</vt:lpstr>
      <vt:lpstr>PowerPoint 簡報</vt:lpstr>
      <vt:lpstr>PowerPoint 簡報</vt:lpstr>
      <vt:lpstr>如何優化</vt:lpstr>
      <vt:lpstr>複雜度</vt:lpstr>
      <vt:lpstr>複雜度</vt:lpstr>
      <vt:lpstr>回顧</vt:lpstr>
      <vt:lpstr>實用面</vt:lpstr>
      <vt:lpstr>直線最大值</vt:lpstr>
      <vt:lpstr>PowerPoint 簡報</vt:lpstr>
      <vt:lpstr>題外話 - 上包絡線的斜率遞增</vt:lpstr>
      <vt:lpstr>題外話 - 上包絡線的斜率遞增</vt:lpstr>
      <vt:lpstr>PowerPoint 簡報</vt:lpstr>
      <vt:lpstr>進階動態規劃課程到此結束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進階動態規劃</dc:title>
  <dc:creator>nthu-326</dc:creator>
  <cp:lastModifiedBy>nthu-326</cp:lastModifiedBy>
  <cp:revision>123</cp:revision>
  <dcterms:created xsi:type="dcterms:W3CDTF">2019-07-21T04:06:56Z</dcterms:created>
  <dcterms:modified xsi:type="dcterms:W3CDTF">2019-07-22T07:15:38Z</dcterms:modified>
</cp:coreProperties>
</file>