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95" r:id="rId3"/>
    <p:sldId id="297" r:id="rId4"/>
    <p:sldId id="294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257" r:id="rId13"/>
    <p:sldId id="259" r:id="rId14"/>
    <p:sldId id="258" r:id="rId15"/>
    <p:sldId id="306" r:id="rId16"/>
    <p:sldId id="260" r:id="rId17"/>
    <p:sldId id="263" r:id="rId18"/>
    <p:sldId id="261" r:id="rId19"/>
    <p:sldId id="262" r:id="rId20"/>
    <p:sldId id="264" r:id="rId21"/>
    <p:sldId id="268" r:id="rId22"/>
    <p:sldId id="269" r:id="rId23"/>
    <p:sldId id="272" r:id="rId24"/>
    <p:sldId id="273" r:id="rId25"/>
    <p:sldId id="270" r:id="rId26"/>
    <p:sldId id="271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93" r:id="rId36"/>
    <p:sldId id="282" r:id="rId37"/>
    <p:sldId id="283" r:id="rId38"/>
    <p:sldId id="285" r:id="rId39"/>
    <p:sldId id="284" r:id="rId40"/>
    <p:sldId id="286" r:id="rId41"/>
    <p:sldId id="288" r:id="rId42"/>
    <p:sldId id="289" r:id="rId43"/>
    <p:sldId id="290" r:id="rId44"/>
    <p:sldId id="291" r:id="rId45"/>
    <p:sldId id="292" r:id="rId46"/>
    <p:sldId id="300" r:id="rId47"/>
    <p:sldId id="304" r:id="rId48"/>
    <p:sldId id="301" r:id="rId49"/>
    <p:sldId id="302" r:id="rId50"/>
    <p:sldId id="303" r:id="rId51"/>
    <p:sldId id="305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79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818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076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90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6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0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82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51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47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30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93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9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1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FC325-2BD5-4F02-BDEE-6D2BC309A609}" type="datetimeFigureOut">
              <a:rPr lang="zh-TW" altLang="en-US" smtClean="0"/>
              <a:t>2019/7/22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BE02C3-447A-41A7-B9CC-DDB679D49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73200" y="615286"/>
            <a:ext cx="7257934" cy="2387600"/>
          </a:xfrm>
        </p:spPr>
        <p:txBody>
          <a:bodyPr>
            <a:normAutofit/>
          </a:bodyPr>
          <a:lstStyle/>
          <a:p>
            <a:r>
              <a:rPr lang="zh-TW" altLang="en-US" sz="7000" b="1" dirty="0"/>
              <a:t>進階動態規劃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78797" y="1239060"/>
            <a:ext cx="5541203" cy="1655762"/>
          </a:xfrm>
        </p:spPr>
        <p:txBody>
          <a:bodyPr>
            <a:normAutofit/>
          </a:bodyPr>
          <a:lstStyle/>
          <a:p>
            <a:r>
              <a:rPr lang="en-US" altLang="zh-TW" sz="3000" b="1" dirty="0"/>
              <a:t>ION camp 2019</a:t>
            </a:r>
          </a:p>
        </p:txBody>
      </p:sp>
      <p:sp>
        <p:nvSpPr>
          <p:cNvPr id="4" name="副標題 2"/>
          <p:cNvSpPr txBox="1">
            <a:spLocks/>
          </p:cNvSpPr>
          <p:nvPr/>
        </p:nvSpPr>
        <p:spPr>
          <a:xfrm>
            <a:off x="1601586" y="373472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000" b="1" dirty="0"/>
              <a:t>Advanced Dynamic Programming</a:t>
            </a:r>
          </a:p>
          <a:p>
            <a:r>
              <a:rPr lang="zh-TW" altLang="en-US" sz="2500" b="1" dirty="0"/>
              <a:t>講師</a:t>
            </a:r>
            <a:r>
              <a:rPr lang="en-US" altLang="zh-TW" sz="2500" b="1" dirty="0"/>
              <a:t>:</a:t>
            </a:r>
            <a:r>
              <a:rPr lang="zh-TW" altLang="en-US" sz="2500" b="1" dirty="0"/>
              <a:t> 許文弘</a:t>
            </a:r>
            <a:endParaRPr lang="en-US" altLang="zh-TW" sz="2500" b="1" dirty="0"/>
          </a:p>
        </p:txBody>
      </p:sp>
    </p:spTree>
    <p:extLst>
      <p:ext uri="{BB962C8B-B14F-4D97-AF65-F5344CB8AC3E}">
        <p14:creationId xmlns:p14="http://schemas.microsoft.com/office/powerpoint/2010/main" val="3605144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758425-64B3-43CE-B04F-3FAB04A0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>
                <a:latin typeface="Cambria Math" panose="02040503050406030204" pitchFamily="18" charset="0"/>
              </a:rPr>
              <a:t>關注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dp</a:t>
            </a:r>
            <a:r>
              <a:rPr lang="en-US" altLang="zh-TW" sz="2400" b="1" dirty="0">
                <a:latin typeface="Cambria Math" panose="02040503050406030204" pitchFamily="18" charset="0"/>
              </a:rPr>
              <a:t>[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latin typeface="Cambria Math" panose="02040503050406030204" pitchFamily="18" charset="0"/>
              </a:rPr>
              <a:t>][j] = 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dp</a:t>
            </a:r>
            <a:r>
              <a:rPr lang="en-US" altLang="zh-TW" sz="2400" b="1" dirty="0">
                <a:latin typeface="Cambria Math" panose="02040503050406030204" pitchFamily="18" charset="0"/>
              </a:rPr>
              <a:t>[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latin typeface="Cambria Math" panose="02040503050406030204" pitchFamily="18" charset="0"/>
              </a:rPr>
              <a:t> + 1][j + 1] + 1, if A[</a:t>
            </a:r>
            <a:r>
              <a:rPr lang="en-US" altLang="zh-TW" sz="2400" b="1" dirty="0" err="1">
                <a:latin typeface="Cambria Math" panose="02040503050406030204" pitchFamily="18" charset="0"/>
              </a:rPr>
              <a:t>i</a:t>
            </a:r>
            <a:r>
              <a:rPr lang="en-US" altLang="zh-TW" sz="2400" b="1" dirty="0">
                <a:latin typeface="Cambria Math" panose="02040503050406030204" pitchFamily="18" charset="0"/>
              </a:rPr>
              <a:t>] = B[j]</a:t>
            </a:r>
          </a:p>
          <a:p>
            <a:r>
              <a:rPr lang="zh-TW" altLang="en-US" sz="2400" b="1" dirty="0"/>
              <a:t>令</a:t>
            </a:r>
            <a:r>
              <a:rPr lang="en-US" altLang="zh-TW" sz="2400" b="1" dirty="0"/>
              <a:t>S(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j)</a:t>
            </a:r>
            <a:r>
              <a:rPr lang="zh-TW" altLang="en-US" sz="2400" b="1" dirty="0"/>
              <a:t>為所有</a:t>
            </a:r>
            <a:r>
              <a:rPr lang="en-US" altLang="zh-TW" sz="2400" b="1" dirty="0"/>
              <a:t>A[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 … N], B[j … M]</a:t>
            </a:r>
            <a:r>
              <a:rPr lang="zh-TW" altLang="en-US" sz="2400" b="1" dirty="0"/>
              <a:t>的共同子序列集合。</a:t>
            </a:r>
            <a:endParaRPr lang="en-US" altLang="zh-TW" sz="2400" b="1" dirty="0"/>
          </a:p>
          <a:p>
            <a:r>
              <a:rPr lang="en-US" altLang="zh-TW" sz="2400" b="1" dirty="0"/>
              <a:t>S(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, j)</a:t>
            </a:r>
            <a:r>
              <a:rPr lang="zh-TW" altLang="en-US" sz="2400" b="1" dirty="0"/>
              <a:t>中所有共同子序列必然符合以下其中一種情形</a:t>
            </a:r>
            <a:r>
              <a:rPr lang="en-US" altLang="zh-TW" sz="2400" b="1" dirty="0"/>
              <a:t>:</a:t>
            </a:r>
          </a:p>
          <a:p>
            <a:pPr marL="0" indent="0">
              <a:buNone/>
            </a:pPr>
            <a:r>
              <a:rPr lang="zh-TW" altLang="en-US" sz="2400" b="1" dirty="0"/>
              <a:t>        </a:t>
            </a:r>
            <a:r>
              <a:rPr lang="en-US" altLang="zh-TW" sz="2400" b="1" dirty="0"/>
              <a:t>1.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A[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</a:t>
            </a:r>
            <a:r>
              <a:rPr lang="zh-TW" altLang="en-US" sz="2400" b="1" dirty="0"/>
              <a:t>在共同子序列中沒有被配對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        </a:t>
            </a:r>
            <a:r>
              <a:rPr lang="en-US" altLang="zh-TW" sz="2400" b="1" dirty="0"/>
              <a:t>2.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B[j]</a:t>
            </a:r>
            <a:r>
              <a:rPr lang="zh-TW" altLang="en-US" sz="2400" b="1" dirty="0"/>
              <a:t>在共同子序列中沒有被配對</a:t>
            </a:r>
            <a:endParaRPr lang="en-US" altLang="zh-TW" sz="2400" b="1" dirty="0"/>
          </a:p>
          <a:p>
            <a:pPr marL="0" indent="0">
              <a:buNone/>
            </a:pPr>
            <a:r>
              <a:rPr lang="zh-TW" altLang="en-US" sz="2400" b="1" dirty="0"/>
              <a:t>        </a:t>
            </a:r>
            <a:r>
              <a:rPr lang="en-US" altLang="zh-TW" sz="2400" b="1" dirty="0"/>
              <a:t>3. A[</a:t>
            </a:r>
            <a:r>
              <a:rPr lang="en-US" altLang="zh-TW" sz="2400" b="1" dirty="0" err="1"/>
              <a:t>i</a:t>
            </a:r>
            <a:r>
              <a:rPr lang="en-US" altLang="zh-TW" sz="2400" b="1" dirty="0"/>
              <a:t>]</a:t>
            </a:r>
            <a:r>
              <a:rPr lang="zh-TW" altLang="en-US" sz="2400" b="1" dirty="0"/>
              <a:t>與</a:t>
            </a:r>
            <a:r>
              <a:rPr lang="en-US" altLang="zh-TW" sz="2400" b="1" dirty="0"/>
              <a:t>B[j]</a:t>
            </a:r>
            <a:r>
              <a:rPr lang="zh-TW" altLang="en-US" sz="2400" b="1" dirty="0"/>
              <a:t>在共同子序列中互相配對</a:t>
            </a:r>
            <a:endParaRPr lang="en-US" altLang="zh-TW" sz="2400" b="1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1784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39E-8590-4745-98B3-CC30408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共同子序列其實就是不交錯的匹配</a:t>
            </a:r>
            <a:endParaRPr 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1711354" y="2298583"/>
            <a:ext cx="5306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b f </a:t>
            </a:r>
            <a:r>
              <a:rPr lang="en-US" sz="7000" b="1" dirty="0">
                <a:solidFill>
                  <a:srgbClr val="FF0000"/>
                </a:solidFill>
              </a:rPr>
              <a:t>d</a:t>
            </a:r>
            <a:r>
              <a:rPr lang="en-US" sz="7000" b="1" dirty="0"/>
              <a:t> a d 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1711354" y="4036503"/>
            <a:ext cx="5288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c</a:t>
            </a:r>
            <a:r>
              <a:rPr lang="en-US" sz="7000" b="1" dirty="0">
                <a:solidFill>
                  <a:srgbClr val="FF0000"/>
                </a:solidFill>
              </a:rPr>
              <a:t> d </a:t>
            </a:r>
            <a:r>
              <a:rPr lang="en-US" sz="7000" b="1" dirty="0"/>
              <a:t>d b e c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 flipH="1">
            <a:off x="3607266" y="3248102"/>
            <a:ext cx="570451" cy="104706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627E7DAF-302A-4CD9-BBAC-E389A9700F97}"/>
              </a:ext>
            </a:extLst>
          </p:cNvPr>
          <p:cNvSpPr/>
          <p:nvPr/>
        </p:nvSpPr>
        <p:spPr>
          <a:xfrm>
            <a:off x="1664716" y="2261709"/>
            <a:ext cx="2139194" cy="1194554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249C6B-B1A5-481F-A1CB-F0D9396645A3}"/>
              </a:ext>
            </a:extLst>
          </p:cNvPr>
          <p:cNvSpPr/>
          <p:nvPr/>
        </p:nvSpPr>
        <p:spPr>
          <a:xfrm>
            <a:off x="1421081" y="4178894"/>
            <a:ext cx="1799436" cy="1015177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的證明方法與圖論觀點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前綴和優化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線段樹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單調佇列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rgbClr val="FF0000"/>
                </a:solidFill>
              </a:rPr>
              <a:t>進階優化 </a:t>
            </a:r>
            <a:r>
              <a:rPr lang="en-US" altLang="zh-TW" sz="3200" b="1" dirty="0">
                <a:solidFill>
                  <a:srgbClr val="FF0000"/>
                </a:solidFill>
              </a:rPr>
              <a:t>- Divide and Conquer DP Optimization</a:t>
            </a:r>
            <a:endParaRPr lang="zh-TW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80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為何要學習進階</a:t>
            </a:r>
            <a:r>
              <a:rPr lang="en-US" altLang="zh-TW" sz="5000" b="1" dirty="0"/>
              <a:t>DP</a:t>
            </a:r>
            <a:r>
              <a:rPr lang="zh-TW" altLang="en-US" sz="5000" b="1" dirty="0"/>
              <a:t>技巧</a:t>
            </a:r>
            <a:r>
              <a:rPr lang="en-US" altLang="zh-TW" sz="5000" b="1" dirty="0"/>
              <a:t>?</a:t>
            </a:r>
            <a:endParaRPr lang="zh-TW" altLang="en-US" sz="5000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進階的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優化通常不是那麼實用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只能用在非常侷限的情況。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除了凸包優化外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比賽很少出。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但是這種優化通常比一般技巧更善加利用問題的性質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把問題解得非常漂亮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其中的想法及證明技巧都非常值得學習。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當成欣賞藝術。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16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簡介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Divide and Conquer DP</a:t>
            </a:r>
            <a:r>
              <a:rPr lang="zh-TW" altLang="en-US" sz="2800" b="1" dirty="0">
                <a:solidFill>
                  <a:schemeClr val="tx1"/>
                </a:solidFill>
              </a:rPr>
              <a:t>優化是一種基於轉移單調性的優化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當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的某一維度增加時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最佳解發生的轉移點也會單調地增加 </a:t>
            </a:r>
            <a:r>
              <a:rPr lang="en-US" altLang="zh-TW" sz="2800" b="1" dirty="0">
                <a:solidFill>
                  <a:schemeClr val="tx1"/>
                </a:solidFill>
              </a:rPr>
              <a:t>(</a:t>
            </a:r>
            <a:r>
              <a:rPr lang="zh-TW" altLang="en-US" sz="2800" b="1" dirty="0">
                <a:solidFill>
                  <a:schemeClr val="tx1"/>
                </a:solidFill>
              </a:rPr>
              <a:t>或減少</a:t>
            </a:r>
            <a:r>
              <a:rPr lang="en-US" altLang="zh-TW" sz="2800" b="1" dirty="0">
                <a:solidFill>
                  <a:schemeClr val="tx1"/>
                </a:solidFill>
              </a:rPr>
              <a:t>), </a:t>
            </a:r>
            <a:r>
              <a:rPr lang="zh-TW" altLang="en-US" sz="2800" b="1" dirty="0">
                <a:solidFill>
                  <a:schemeClr val="tx1"/>
                </a:solidFill>
              </a:rPr>
              <a:t>就可以使用。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17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特色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8944838" cy="3880773"/>
          </a:xfrm>
        </p:spPr>
        <p:txBody>
          <a:bodyPr>
            <a:noAutofit/>
          </a:bodyPr>
          <a:lstStyle/>
          <a:p>
            <a:r>
              <a:rPr lang="zh-TW" altLang="en-US" sz="2400" b="1" dirty="0">
                <a:solidFill>
                  <a:schemeClr val="tx1"/>
                </a:solidFill>
              </a:rPr>
              <a:t>「證明問題能夠套用</a:t>
            </a:r>
            <a:r>
              <a:rPr lang="en-US" altLang="zh-TW" sz="2400" b="1" dirty="0">
                <a:solidFill>
                  <a:schemeClr val="tx1"/>
                </a:solidFill>
              </a:rPr>
              <a:t>Divide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and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Conquer</a:t>
            </a:r>
            <a:r>
              <a:rPr lang="zh-TW" altLang="en-US" sz="2400" b="1" dirty="0">
                <a:solidFill>
                  <a:schemeClr val="tx1"/>
                </a:solidFill>
              </a:rPr>
              <a:t>優化」 通常比「套用</a:t>
            </a:r>
            <a:r>
              <a:rPr lang="en-US" altLang="zh-TW" sz="2400" b="1" dirty="0">
                <a:solidFill>
                  <a:schemeClr val="tx1"/>
                </a:solidFill>
              </a:rPr>
              <a:t>Divide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and</a:t>
            </a:r>
            <a:r>
              <a:rPr lang="zh-TW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</a:rPr>
              <a:t>Conquer</a:t>
            </a:r>
            <a:r>
              <a:rPr lang="zh-TW" altLang="en-US" sz="2400" b="1" dirty="0">
                <a:solidFill>
                  <a:schemeClr val="tx1"/>
                </a:solidFill>
              </a:rPr>
              <a:t>優化」更加困難。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一旦性質證明出來</a:t>
            </a:r>
            <a:r>
              <a:rPr lang="en-US" altLang="zh-TW" sz="2400" b="1" dirty="0">
                <a:solidFill>
                  <a:schemeClr val="tx1"/>
                </a:solidFill>
              </a:rPr>
              <a:t>,</a:t>
            </a:r>
            <a:r>
              <a:rPr lang="zh-TW" altLang="en-US" sz="2400" b="1" dirty="0">
                <a:solidFill>
                  <a:schemeClr val="tx1"/>
                </a:solidFill>
              </a:rPr>
              <a:t> 程式碼通常非常好想好寫。</a:t>
            </a:r>
            <a:r>
              <a:rPr lang="en-US" altLang="zh-TW" sz="2400" b="1" dirty="0">
                <a:solidFill>
                  <a:schemeClr val="tx1"/>
                </a:solidFill>
              </a:rPr>
              <a:t>(</a:t>
            </a:r>
            <a:r>
              <a:rPr lang="zh-TW" altLang="en-US" sz="2400" b="1" dirty="0">
                <a:solidFill>
                  <a:schemeClr val="tx1"/>
                </a:solidFill>
              </a:rPr>
              <a:t>比起其他優化</a:t>
            </a:r>
            <a:r>
              <a:rPr lang="en-US" altLang="zh-TW" sz="24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直覺且優美。</a:t>
            </a:r>
            <a:endParaRPr lang="en-US" altLang="zh-TW" sz="2400" b="1" dirty="0">
              <a:solidFill>
                <a:schemeClr val="tx1"/>
              </a:solidFill>
            </a:endParaRP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zh-TW" altLang="en-US" sz="2400" b="1" dirty="0">
                <a:solidFill>
                  <a:schemeClr val="tx1"/>
                </a:solidFill>
              </a:rPr>
              <a:t>接下來會簡略的把技巧概述一次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然後看一題例題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展示如何找出並證明使用時機</a:t>
            </a:r>
            <a:r>
              <a:rPr lang="en-US" altLang="zh-TW" sz="2400" b="1" dirty="0">
                <a:solidFill>
                  <a:schemeClr val="tx1"/>
                </a:solidFill>
              </a:rPr>
              <a:t>, </a:t>
            </a:r>
            <a:r>
              <a:rPr lang="zh-TW" altLang="en-US" sz="2400" b="1" dirty="0">
                <a:solidFill>
                  <a:schemeClr val="tx1"/>
                </a:solidFill>
              </a:rPr>
              <a:t>及如何套用此技巧。</a:t>
            </a:r>
            <a:endParaRPr lang="en-US" altLang="zh-TW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83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 一種常見情形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zh-TW" altLang="en-US" sz="2600" b="1" i="1" dirty="0">
                <a:solidFill>
                  <a:schemeClr val="tx1"/>
                </a:solidFill>
              </a:rPr>
              <a:t>   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 = max{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 – 1][k] + C(k, j) : k &lt; j }</a:t>
            </a:r>
          </a:p>
          <a:p>
            <a:pPr marL="457200" lvl="1" indent="0">
              <a:buNone/>
            </a:pP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人切成 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zh-TW" altLang="en-US" sz="2600" b="1" i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塊，切下一塊 </a:t>
            </a:r>
            <a:r>
              <a:rPr lang="en-US" altLang="zh-TW" sz="2600" b="1" dirty="0">
                <a:solidFill>
                  <a:schemeClr val="tx1"/>
                </a:solidFill>
              </a:rPr>
              <a:t>(L, R]</a:t>
            </a:r>
            <a:r>
              <a:rPr lang="zh-TW" altLang="en-US" sz="2600" b="1" dirty="0">
                <a:solidFill>
                  <a:schemeClr val="tx1"/>
                </a:solidFill>
              </a:rPr>
              <a:t> 的花費為</a:t>
            </a:r>
            <a:r>
              <a:rPr lang="en-US" altLang="zh-TW" sz="2600" b="1" dirty="0">
                <a:solidFill>
                  <a:schemeClr val="tx1"/>
                </a:solidFill>
              </a:rPr>
              <a:t>C(L, R)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枚舉最後一塊切在位置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, </a:t>
            </a:r>
            <a:r>
              <a:rPr lang="zh-TW" altLang="en-US" sz="2600" b="1" dirty="0">
                <a:solidFill>
                  <a:schemeClr val="tx1"/>
                </a:solidFill>
              </a:rPr>
              <a:t>將前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人切成 </a:t>
            </a:r>
            <a:r>
              <a:rPr lang="en-US" altLang="zh-TW" sz="2600" b="1" dirty="0">
                <a:solidFill>
                  <a:schemeClr val="tx1"/>
                </a:solidFill>
              </a:rPr>
              <a:t>j – 1</a:t>
            </a:r>
            <a:r>
              <a:rPr lang="zh-TW" altLang="en-US" sz="2600" b="1" dirty="0">
                <a:solidFill>
                  <a:schemeClr val="tx1"/>
                </a:solidFill>
              </a:rPr>
              <a:t> 塊，</a:t>
            </a:r>
            <a:r>
              <a:rPr lang="en-US" altLang="zh-TW" sz="2600" b="1" dirty="0">
                <a:solidFill>
                  <a:schemeClr val="tx1"/>
                </a:solidFill>
              </a:rPr>
              <a:t> </a:t>
            </a:r>
            <a:r>
              <a:rPr lang="zh-TW" altLang="en-US" sz="2600" b="1" dirty="0">
                <a:solidFill>
                  <a:schemeClr val="tx1"/>
                </a:solidFill>
              </a:rPr>
              <a:t>付出最後一塊的花費</a:t>
            </a:r>
            <a:r>
              <a:rPr lang="en-US" altLang="zh-TW" sz="2600" b="1" dirty="0">
                <a:solidFill>
                  <a:schemeClr val="tx1"/>
                </a:solidFill>
              </a:rPr>
              <a:t>C(k, j)</a:t>
            </a:r>
            <a:r>
              <a:rPr lang="zh-TW" altLang="en-US" sz="2600" b="1" dirty="0">
                <a:solidFill>
                  <a:schemeClr val="tx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974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5402488" y="4690817"/>
            <a:ext cx="2012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最後一塊切在</a:t>
            </a:r>
            <a:r>
              <a:rPr lang="en-US" altLang="zh-TW" sz="2200" b="1" dirty="0"/>
              <a:t>k</a:t>
            </a:r>
            <a:endParaRPr lang="en-US" sz="2200" b="1" dirty="0"/>
          </a:p>
        </p:txBody>
      </p:sp>
      <p:sp>
        <p:nvSpPr>
          <p:cNvPr id="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6254532" y="4336698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1884105" y="344794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583901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283697" y="344794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3983493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683289" y="3447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383085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082881" y="344794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6782676" y="2721777"/>
            <a:ext cx="0" cy="1932162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6782676" y="3447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482471" y="3447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182266" y="3447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3149732" y="2742333"/>
            <a:ext cx="17075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 – 1][k]</a:t>
            </a:r>
            <a:endParaRPr lang="en-US" sz="26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238888" y="2776603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/>
              <a:t>+</a:t>
            </a:r>
            <a:endParaRPr lang="en-US" sz="26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7582357" y="2768440"/>
            <a:ext cx="10915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b="1" dirty="0"/>
              <a:t>C(k, j)</a:t>
            </a:r>
            <a:endParaRPr lang="en-US" sz="2600" b="1" dirty="0"/>
          </a:p>
        </p:txBody>
      </p:sp>
      <p:sp>
        <p:nvSpPr>
          <p:cNvPr id="25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8390861" y="4363261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8128119" y="4706985"/>
            <a:ext cx="9492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b="1" dirty="0"/>
              <a:t>共 </a:t>
            </a:r>
            <a:r>
              <a:rPr lang="en-US" altLang="zh-TW" sz="2200" b="1" dirty="0"/>
              <a:t>j</a:t>
            </a:r>
            <a:r>
              <a:rPr lang="zh-TW" altLang="en-US" sz="2200" b="1" dirty="0"/>
              <a:t> 人</a:t>
            </a:r>
            <a:endParaRPr lang="en-US" sz="2200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298312" y="1843923"/>
            <a:ext cx="56525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b="1" dirty="0" err="1"/>
              <a:t>dp</a:t>
            </a:r>
            <a:r>
              <a:rPr lang="en-US" altLang="zh-TW" sz="2600" b="1" dirty="0"/>
              <a:t>[</a:t>
            </a:r>
            <a:r>
              <a:rPr lang="en-US" altLang="zh-TW" sz="2600" b="1" dirty="0" err="1"/>
              <a:t>i</a:t>
            </a:r>
            <a:r>
              <a:rPr lang="en-US" altLang="zh-TW" sz="2600" b="1" dirty="0"/>
              <a:t>][j] = </a:t>
            </a:r>
            <a:r>
              <a:rPr lang="zh-TW" altLang="en-US" sz="2600" b="1" dirty="0"/>
              <a:t>枚舉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取最大，對於每個 </a:t>
            </a:r>
            <a:r>
              <a:rPr lang="en-US" altLang="zh-TW" sz="2600" b="1" dirty="0"/>
              <a:t>k: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445958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技巧概述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600" b="1" dirty="0">
                <a:solidFill>
                  <a:schemeClr val="tx1"/>
                </a:solidFill>
              </a:rPr>
              <a:t>此時若轉移又滿足</a:t>
            </a:r>
            <a:r>
              <a:rPr lang="en-US" altLang="zh-TW" sz="2600" b="1" dirty="0">
                <a:solidFill>
                  <a:srgbClr val="FF0000"/>
                </a:solidFill>
              </a:rPr>
              <a:t>monotonicity condition</a:t>
            </a:r>
            <a:r>
              <a:rPr lang="en-US" altLang="zh-TW" sz="2600" b="1" dirty="0"/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(</a:t>
            </a:r>
            <a:r>
              <a:rPr lang="zh-TW" altLang="en-US" sz="2600" b="1" dirty="0">
                <a:solidFill>
                  <a:schemeClr val="tx1"/>
                </a:solidFill>
              </a:rPr>
              <a:t>單調性條件</a:t>
            </a:r>
            <a:r>
              <a:rPr lang="en-US" altLang="zh-TW" sz="2600" b="1" dirty="0">
                <a:solidFill>
                  <a:schemeClr val="tx1"/>
                </a:solidFill>
              </a:rPr>
              <a:t>)</a:t>
            </a: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也就是說，令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為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發生最佳解的切點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，當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增加時，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也會增加。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此時可以套用</a:t>
            </a:r>
            <a:r>
              <a:rPr lang="en-US" altLang="zh-TW" sz="2600" b="1" dirty="0">
                <a:solidFill>
                  <a:schemeClr val="tx1"/>
                </a:solidFill>
              </a:rPr>
              <a:t>Divide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and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Conquer</a:t>
            </a:r>
            <a:r>
              <a:rPr lang="zh-TW" altLang="en-US" sz="2600" b="1" dirty="0">
                <a:solidFill>
                  <a:schemeClr val="tx1"/>
                </a:solidFill>
              </a:rPr>
              <a:t>優化。</a:t>
            </a:r>
          </a:p>
        </p:txBody>
      </p:sp>
    </p:spTree>
    <p:extLst>
      <p:ext uri="{BB962C8B-B14F-4D97-AF65-F5344CB8AC3E}">
        <p14:creationId xmlns:p14="http://schemas.microsoft.com/office/powerpoint/2010/main" val="143920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150111" y="303499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2849907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549703" y="303499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249499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4949295" y="30349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A3EB2E-31F6-4B4E-A4ED-BF990BF300C7}"/>
              </a:ext>
            </a:extLst>
          </p:cNvPr>
          <p:cNvSpPr txBox="1"/>
          <p:nvPr/>
        </p:nvSpPr>
        <p:spPr>
          <a:xfrm>
            <a:off x="2942374" y="2435803"/>
            <a:ext cx="1116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opt(</a:t>
            </a:r>
            <a:r>
              <a:rPr lang="en-US" sz="2400" b="1" dirty="0" err="1"/>
              <a:t>i</a:t>
            </a:r>
            <a:r>
              <a:rPr lang="en-US" sz="2400" b="1" dirty="0"/>
              <a:t>, j)</a:t>
            </a:r>
          </a:p>
        </p:txBody>
      </p:sp>
      <p:sp>
        <p:nvSpPr>
          <p:cNvPr id="10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7289500" y="2342492"/>
            <a:ext cx="1886561" cy="461665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955026" y="1765410"/>
            <a:ext cx="25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填表時 </a:t>
            </a:r>
            <a:r>
              <a:rPr lang="en-US" altLang="zh-TW" sz="2400" b="1" dirty="0"/>
              <a:t>j </a:t>
            </a:r>
            <a:r>
              <a:rPr lang="zh-TW" altLang="en-US" sz="2400" b="1" dirty="0"/>
              <a:t>不斷增加</a:t>
            </a:r>
            <a:endParaRPr 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5649091" y="3034992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6348887" y="3034992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4249499" y="2733136"/>
            <a:ext cx="0" cy="1182758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7048682" y="3034991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7748477" y="3034990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8476265" y="3034989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2951225" y="3965392"/>
            <a:ext cx="1896378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28677" y="4462580"/>
            <a:ext cx="7773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monotonicity condition: j</a:t>
            </a:r>
            <a:r>
              <a:rPr lang="zh-TW" altLang="en-US" sz="2400" b="1" dirty="0">
                <a:solidFill>
                  <a:srgbClr val="FF0000"/>
                </a:solidFill>
              </a:rPr>
              <a:t>增加時，</a:t>
            </a:r>
            <a:r>
              <a:rPr lang="en-US" altLang="zh-TW" sz="2400" b="1" dirty="0">
                <a:solidFill>
                  <a:srgbClr val="FF0000"/>
                </a:solidFill>
              </a:rPr>
              <a:t>opt(</a:t>
            </a:r>
            <a:r>
              <a:rPr lang="en-US" altLang="zh-TW" sz="2400" b="1" dirty="0" err="1">
                <a:solidFill>
                  <a:srgbClr val="FF0000"/>
                </a:solidFill>
              </a:rPr>
              <a:t>i</a:t>
            </a:r>
            <a:r>
              <a:rPr lang="en-US" altLang="zh-TW" sz="2400" b="1" dirty="0">
                <a:solidFill>
                  <a:srgbClr val="FF0000"/>
                </a:solidFill>
              </a:rPr>
              <a:t>, j)</a:t>
            </a:r>
            <a:r>
              <a:rPr lang="zh-TW" altLang="en-US" sz="2400" b="1" dirty="0">
                <a:solidFill>
                  <a:srgbClr val="FF0000"/>
                </a:solidFill>
              </a:rPr>
              <a:t>也跟著增加。</a:t>
            </a:r>
            <a:endParaRPr lang="en-US" sz="2200" b="1" dirty="0"/>
          </a:p>
        </p:txBody>
      </p:sp>
      <p:sp>
        <p:nvSpPr>
          <p:cNvPr id="20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3724372" y="322160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183949" y="2435802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247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自我介紹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8644"/>
            <a:ext cx="9246843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講師名字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許文弘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身分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清大資工畢業生兼演算法準研究生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興趣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熱愛演算法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13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200" b="1" dirty="0">
                <a:solidFill>
                  <a:srgbClr val="FF0000"/>
                </a:solidFill>
              </a:rPr>
              <a:t>注意</a:t>
            </a:r>
            <a:r>
              <a:rPr lang="en-US" altLang="zh-TW" sz="7200" b="1" dirty="0">
                <a:solidFill>
                  <a:srgbClr val="FF0000"/>
                </a:solidFill>
              </a:rPr>
              <a:t>!</a:t>
            </a:r>
            <a:endParaRPr lang="zh-TW" altLang="en-US" sz="7200" b="1" dirty="0">
              <a:solidFill>
                <a:srgbClr val="FF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zh-TW" sz="3200" b="1" dirty="0"/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這只是個例子</a:t>
            </a:r>
            <a:r>
              <a:rPr lang="en-US" altLang="zh-TW" sz="3200" b="1" dirty="0">
                <a:solidFill>
                  <a:schemeClr val="tx1"/>
                </a:solidFill>
              </a:rPr>
              <a:t>!</a:t>
            </a:r>
          </a:p>
          <a:p>
            <a:pPr marL="0" indent="0">
              <a:buNone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3200" b="1" dirty="0">
                <a:solidFill>
                  <a:schemeClr val="tx1"/>
                </a:solidFill>
              </a:rPr>
              <a:t>實際使用時，只要發現最佳轉移發生位置會跟著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  <a:r>
              <a:rPr lang="zh-TW" altLang="en-US" sz="3200" b="1" dirty="0">
                <a:solidFill>
                  <a:schemeClr val="tx1"/>
                </a:solidFill>
              </a:rPr>
              <a:t>表格的一個維度增加，就可以使用。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24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原始題目敘述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個人排隊搭船，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艘船依次來載人。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艘船到達時，排在隊伍最前端的前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個人會依排隊順序上船，船載了人就就開走了。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已知隊伍中的第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人與第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人有陌生度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，一艘船的陌生度算法為「加總船上任兩人的陌生度」。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你有權決定每艘船要載多少人，也就是你可以決定所有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每艘船都要載人，每個人都要載走，求最小陌生度總和。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636714"/>
                <a:ext cx="8596668" cy="3880773"/>
              </a:xfrm>
              <a:blipFill>
                <a:blip r:embed="rId2"/>
                <a:stretch>
                  <a:fillRect l="-851" t="-1413" r="-3404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69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 </a:t>
            </a:r>
            <a:r>
              <a:rPr lang="en-US" altLang="zh-TW" sz="4000" b="1" dirty="0"/>
              <a:t>-</a:t>
            </a:r>
            <a:r>
              <a:rPr lang="zh-TW" altLang="en-US" sz="4000" b="1" dirty="0"/>
              <a:t> </a:t>
            </a:r>
            <a:r>
              <a:rPr lang="en-US" altLang="zh-TW" dirty="0" err="1"/>
              <a:t>Ciel</a:t>
            </a:r>
            <a:r>
              <a:rPr lang="en-US" altLang="zh-TW" dirty="0"/>
              <a:t> and Gondolas</a:t>
            </a:r>
            <a:r>
              <a:rPr lang="zh-TW" altLang="en-US" dirty="0"/>
              <a:t> </a:t>
            </a:r>
            <a:r>
              <a:rPr lang="en-US" altLang="zh-TW" dirty="0"/>
              <a:t>(CF 321E)</a:t>
            </a:r>
            <a:endParaRPr lang="zh-TW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給定一個大小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的陣列和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x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的矩陣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請將陣列切成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段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切下一段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 R]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要花費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zh-TW" altLang="en-US" sz="2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N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4000, K &lt;= 800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保證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&lt;=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&lt;= 9,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0400"/>
                <a:ext cx="8596668" cy="3880773"/>
              </a:xfrm>
              <a:blipFill>
                <a:blip r:embed="rId2"/>
                <a:stretch>
                  <a:fillRect l="-709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569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題目給定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U[j][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], U[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 = 0</a:t>
                </a:r>
              </a:p>
              <a:p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此時花費函數是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U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的一個子矩陣總和除以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。此子矩陣以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L)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為左上角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(R, R)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為右下角。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若已建好二維前綴和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則給定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[L,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R],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求取花費只需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939925"/>
                <a:ext cx="8596668" cy="3880773"/>
              </a:xfrm>
              <a:blipFill>
                <a:blip r:embed="rId2"/>
                <a:stretch>
                  <a:fillRect l="-709" r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648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小觀察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2391631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3091427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3791223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4491019" y="1765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5190815" y="17651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2391631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3091427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3791223" y="24743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4491019" y="24743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5190815" y="24743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2391631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3091427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3791223" y="31834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4491019" y="31834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5190815" y="3183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2391631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3091427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3791223" y="389257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4491019" y="389257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5190815" y="38925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2391631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3091427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3791223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4491019" y="46017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5190815" y="46017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0" y="4601700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3105696" y="1262318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1" y="25213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1906441" y="249022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5190815" y="1276325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1906440" y="386397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3262863" y="10415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L</a:t>
            </a:r>
            <a:endParaRPr lang="en-US" sz="3500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10694" y="1061567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500" b="1" dirty="0"/>
              <a:t>R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17603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5096731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5796527" y="2831998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6496323" y="2831999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7196119" y="28319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7895915" y="28319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9354A8-49FE-4D63-92A7-0750E1FF1136}"/>
              </a:ext>
            </a:extLst>
          </p:cNvPr>
          <p:cNvSpPr/>
          <p:nvPr/>
        </p:nvSpPr>
        <p:spPr>
          <a:xfrm>
            <a:off x="5096731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0044C9-5848-4AFF-9991-9861B3B9BE51}"/>
              </a:ext>
            </a:extLst>
          </p:cNvPr>
          <p:cNvSpPr/>
          <p:nvPr/>
        </p:nvSpPr>
        <p:spPr>
          <a:xfrm>
            <a:off x="5796527" y="3541125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7913EB-16A3-40AF-A493-7DC2B7461BFC}"/>
              </a:ext>
            </a:extLst>
          </p:cNvPr>
          <p:cNvSpPr/>
          <p:nvPr/>
        </p:nvSpPr>
        <p:spPr>
          <a:xfrm>
            <a:off x="6496323" y="3541126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8D5DC7-56A1-475B-A347-8EB87653D3B2}"/>
              </a:ext>
            </a:extLst>
          </p:cNvPr>
          <p:cNvSpPr/>
          <p:nvPr/>
        </p:nvSpPr>
        <p:spPr>
          <a:xfrm>
            <a:off x="7196119" y="3541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16BBC2C-4C1B-40BB-8F2F-B6F28A18D5D9}"/>
              </a:ext>
            </a:extLst>
          </p:cNvPr>
          <p:cNvSpPr/>
          <p:nvPr/>
        </p:nvSpPr>
        <p:spPr>
          <a:xfrm>
            <a:off x="7895915" y="3541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C6E3A48-ED23-4069-A5E1-F362E699A09A}"/>
              </a:ext>
            </a:extLst>
          </p:cNvPr>
          <p:cNvSpPr/>
          <p:nvPr/>
        </p:nvSpPr>
        <p:spPr>
          <a:xfrm>
            <a:off x="5096731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A893AA7-D16E-4BBA-9F36-71F4F257B941}"/>
              </a:ext>
            </a:extLst>
          </p:cNvPr>
          <p:cNvSpPr/>
          <p:nvPr/>
        </p:nvSpPr>
        <p:spPr>
          <a:xfrm>
            <a:off x="5796527" y="4250251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756B0CA-B3BD-4FCE-83A5-8CC57B386D78}"/>
              </a:ext>
            </a:extLst>
          </p:cNvPr>
          <p:cNvSpPr/>
          <p:nvPr/>
        </p:nvSpPr>
        <p:spPr>
          <a:xfrm>
            <a:off x="6496323" y="4250252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9198BD9-D2AC-496E-9F01-CF2BF9CF145D}"/>
              </a:ext>
            </a:extLst>
          </p:cNvPr>
          <p:cNvSpPr/>
          <p:nvPr/>
        </p:nvSpPr>
        <p:spPr>
          <a:xfrm>
            <a:off x="7196119" y="42502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81A2E5-AA12-40FD-8385-FBB5B0B210BC}"/>
              </a:ext>
            </a:extLst>
          </p:cNvPr>
          <p:cNvSpPr/>
          <p:nvPr/>
        </p:nvSpPr>
        <p:spPr>
          <a:xfrm>
            <a:off x="7895915" y="42502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62729A-C082-42A1-BABA-2FFC3F8D4FD1}"/>
              </a:ext>
            </a:extLst>
          </p:cNvPr>
          <p:cNvSpPr/>
          <p:nvPr/>
        </p:nvSpPr>
        <p:spPr>
          <a:xfrm>
            <a:off x="5096731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CFD94D8-55F1-4FB9-A3B6-A2D27859F945}"/>
              </a:ext>
            </a:extLst>
          </p:cNvPr>
          <p:cNvSpPr/>
          <p:nvPr/>
        </p:nvSpPr>
        <p:spPr>
          <a:xfrm>
            <a:off x="5796527" y="495937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948737-DC73-4E68-85DE-C28CBC42F945}"/>
              </a:ext>
            </a:extLst>
          </p:cNvPr>
          <p:cNvSpPr/>
          <p:nvPr/>
        </p:nvSpPr>
        <p:spPr>
          <a:xfrm>
            <a:off x="6496323" y="495937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1D758C8-A4C3-4D56-9483-0B1043035CFF}"/>
              </a:ext>
            </a:extLst>
          </p:cNvPr>
          <p:cNvSpPr/>
          <p:nvPr/>
        </p:nvSpPr>
        <p:spPr>
          <a:xfrm>
            <a:off x="7196119" y="495937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BBB54D-0A3C-47E9-9DB4-503E32CCB8DA}"/>
              </a:ext>
            </a:extLst>
          </p:cNvPr>
          <p:cNvSpPr/>
          <p:nvPr/>
        </p:nvSpPr>
        <p:spPr>
          <a:xfrm>
            <a:off x="7895915" y="4959376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802C21B-7B1C-4996-A73C-96DDF5D290D5}"/>
              </a:ext>
            </a:extLst>
          </p:cNvPr>
          <p:cNvSpPr/>
          <p:nvPr/>
        </p:nvSpPr>
        <p:spPr>
          <a:xfrm>
            <a:off x="5096731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068CD9-5B50-432B-8ADC-2E7F2FBEAC26}"/>
              </a:ext>
            </a:extLst>
          </p:cNvPr>
          <p:cNvSpPr/>
          <p:nvPr/>
        </p:nvSpPr>
        <p:spPr>
          <a:xfrm>
            <a:off x="5796527" y="566850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6BDA95-6F15-4B87-BFBC-BC3BC4324E96}"/>
              </a:ext>
            </a:extLst>
          </p:cNvPr>
          <p:cNvSpPr/>
          <p:nvPr/>
        </p:nvSpPr>
        <p:spPr>
          <a:xfrm>
            <a:off x="6496323" y="566850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D12276-601E-4E6D-97DB-6700B905BE93}"/>
              </a:ext>
            </a:extLst>
          </p:cNvPr>
          <p:cNvSpPr/>
          <p:nvPr/>
        </p:nvSpPr>
        <p:spPr>
          <a:xfrm>
            <a:off x="7196119" y="5668500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EC525E-4AAE-4942-BF6C-F2CB0B94FD97}"/>
              </a:ext>
            </a:extLst>
          </p:cNvPr>
          <p:cNvSpPr/>
          <p:nvPr/>
        </p:nvSpPr>
        <p:spPr>
          <a:xfrm>
            <a:off x="7895915" y="5668501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8DB8DBF6-242C-44FE-BE75-344482DBD336}"/>
              </a:ext>
            </a:extLst>
          </p:cNvPr>
          <p:cNvCxnSpPr>
            <a:cxnSpLocks/>
          </p:cNvCxnSpPr>
          <p:nvPr/>
        </p:nvCxnSpPr>
        <p:spPr>
          <a:xfrm>
            <a:off x="4611541" y="4959375"/>
            <a:ext cx="4527915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7196119" y="2281493"/>
            <a:ext cx="0" cy="4523377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8120879" y="2182533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009298B-DD74-4A87-A840-3804A6B635C8}"/>
              </a:ext>
            </a:extLst>
          </p:cNvPr>
          <p:cNvSpPr txBox="1"/>
          <p:nvPr/>
        </p:nvSpPr>
        <p:spPr>
          <a:xfrm>
            <a:off x="4693962" y="5707592"/>
            <a:ext cx="3000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8FFB8FF3-3864-406D-BBA0-03F1D68D2C2E}"/>
              </a:ext>
            </a:extLst>
          </p:cNvPr>
          <p:cNvSpPr txBox="1"/>
          <p:nvPr/>
        </p:nvSpPr>
        <p:spPr>
          <a:xfrm>
            <a:off x="4668650" y="420425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6667759" y="22412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CBAED2-A57F-497A-A703-8C2C2F3C4D64}"/>
              </a:ext>
            </a:extLst>
          </p:cNvPr>
          <p:cNvSpPr/>
          <p:nvPr/>
        </p:nvSpPr>
        <p:spPr>
          <a:xfrm>
            <a:off x="781906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F54DDC-B216-40A5-B85D-7140272D47E9}"/>
              </a:ext>
            </a:extLst>
          </p:cNvPr>
          <p:cNvSpPr/>
          <p:nvPr/>
        </p:nvSpPr>
        <p:spPr>
          <a:xfrm>
            <a:off x="1481702" y="1012723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7CEBACF-5DC9-443E-9DF6-5682542229DC}"/>
              </a:ext>
            </a:extLst>
          </p:cNvPr>
          <p:cNvSpPr/>
          <p:nvPr/>
        </p:nvSpPr>
        <p:spPr>
          <a:xfrm>
            <a:off x="2181498" y="1012724"/>
            <a:ext cx="699796" cy="70912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C46C1C6-33B3-4B37-A059-A71ADBB43533}"/>
              </a:ext>
            </a:extLst>
          </p:cNvPr>
          <p:cNvSpPr/>
          <p:nvPr/>
        </p:nvSpPr>
        <p:spPr>
          <a:xfrm>
            <a:off x="2881294" y="1012723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1515A01-98E1-4FB1-9ECA-337CFFAEE974}"/>
              </a:ext>
            </a:extLst>
          </p:cNvPr>
          <p:cNvSpPr/>
          <p:nvPr/>
        </p:nvSpPr>
        <p:spPr>
          <a:xfrm>
            <a:off x="3581090" y="1012724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D8E4DB2-D713-47D5-B580-E1E4D54A485E}"/>
              </a:ext>
            </a:extLst>
          </p:cNvPr>
          <p:cNvSpPr txBox="1"/>
          <p:nvPr/>
        </p:nvSpPr>
        <p:spPr>
          <a:xfrm>
            <a:off x="2352934" y="260075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8C6066F-EF25-4CF3-8123-8A0720190AA9}"/>
              </a:ext>
            </a:extLst>
          </p:cNvPr>
          <p:cNvSpPr txBox="1"/>
          <p:nvPr/>
        </p:nvSpPr>
        <p:spPr>
          <a:xfrm>
            <a:off x="3806054" y="241554"/>
            <a:ext cx="249868" cy="64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</a:t>
            </a:r>
          </a:p>
        </p:txBody>
      </p:sp>
      <p:sp>
        <p:nvSpPr>
          <p:cNvPr id="48" name="向右箭號 47"/>
          <p:cNvSpPr/>
          <p:nvPr/>
        </p:nvSpPr>
        <p:spPr>
          <a:xfrm rot="2914160">
            <a:off x="3864869" y="2142722"/>
            <a:ext cx="1064133" cy="5765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99567C4F-A29A-4221-88BA-B02656CD794C}"/>
              </a:ext>
            </a:extLst>
          </p:cNvPr>
          <p:cNvCxnSpPr>
            <a:cxnSpLocks/>
          </p:cNvCxnSpPr>
          <p:nvPr/>
        </p:nvCxnSpPr>
        <p:spPr>
          <a:xfrm flipV="1">
            <a:off x="2881294" y="600075"/>
            <a:ext cx="0" cy="151447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430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例題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en-US" altLang="zh-TW" sz="2600" b="1" dirty="0">
                    <a:solidFill>
                      <a:schemeClr val="tx1"/>
                    </a:solidFill>
                  </a:rPr>
                  <a:t>dp[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][j] =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前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人切 </a:t>
                </a:r>
                <a:r>
                  <a:rPr lang="en-US" altLang="zh-TW" sz="26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塊的最小花費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=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枚舉最後一個切點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左邊遞迴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右邊花費已給定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TW" sz="2600" b="1" dirty="0">
                    <a:solidFill>
                      <a:schemeClr val="tx1"/>
                    </a:solidFill>
                  </a:rPr>
                  <a:t>                = </a:t>
                </a:r>
                <a14:m>
                  <m:oMath xmlns:m="http://schemas.openxmlformats.org/officeDocument/2006/math"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給定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(k,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j],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TW" altLang="en-US" sz="2600" b="1" dirty="0">
                    <a:solidFill>
                      <a:schemeClr val="tx1"/>
                    </a:solidFill>
                  </a:rPr>
                  <a:t>可以利用二維前綴和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O(1)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算出。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altLang="zh-TW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TW" sz="2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en-US" altLang="zh-TW" sz="2600" b="1" dirty="0"/>
                  <a:t> </a:t>
                </a:r>
                <a:r>
                  <a:rPr lang="en-US" altLang="zh-TW" sz="2600" b="1" dirty="0">
                    <a:solidFill>
                      <a:srgbClr val="0070C0"/>
                    </a:solidFill>
                  </a:rPr>
                  <a:t>TLE</a:t>
                </a:r>
              </a:p>
              <a:p>
                <a:endParaRPr lang="en-US" altLang="zh-TW" sz="26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751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花費成長非常快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切塊時應該切的越平均越好。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可以猜測當人數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最佳切點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也應該增加。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向右箭號 3"/>
          <p:cNvSpPr/>
          <p:nvPr/>
        </p:nvSpPr>
        <p:spPr>
          <a:xfrm>
            <a:off x="854978" y="4217041"/>
            <a:ext cx="885825" cy="4191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556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直覺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4D569E-5D0E-434D-A020-BF6B4D0CFA1D}"/>
              </a:ext>
            </a:extLst>
          </p:cNvPr>
          <p:cNvSpPr txBox="1"/>
          <p:nvPr/>
        </p:nvSpPr>
        <p:spPr>
          <a:xfrm>
            <a:off x="1494530" y="4089220"/>
            <a:ext cx="2509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j=5</a:t>
            </a:r>
            <a:r>
              <a:rPr lang="zh-TW" altLang="en-US" sz="2200" b="1" dirty="0"/>
              <a:t>時的最佳切點</a:t>
            </a:r>
            <a:r>
              <a:rPr lang="en-US" sz="2200" b="1" dirty="0"/>
              <a:t>k</a:t>
            </a:r>
            <a:r>
              <a:rPr lang="zh-TW" altLang="en-US" sz="2200" b="1" dirty="0"/>
              <a:t>*</a:t>
            </a:r>
            <a:endParaRPr lang="en-US" sz="2200" b="1" dirty="0"/>
          </a:p>
        </p:txBody>
      </p:sp>
      <p:sp>
        <p:nvSpPr>
          <p:cNvPr id="6" name="箭號: 向右 6">
            <a:extLst>
              <a:ext uri="{FF2B5EF4-FFF2-40B4-BE49-F238E27FC236}">
                <a16:creationId xmlns:a16="http://schemas.microsoft.com/office/drawing/2014/main" id="{09ACCE86-C578-40C7-89B0-C3E34FFCD5C6}"/>
              </a:ext>
            </a:extLst>
          </p:cNvPr>
          <p:cNvSpPr/>
          <p:nvPr/>
        </p:nvSpPr>
        <p:spPr>
          <a:xfrm rot="16200000">
            <a:off x="2437917" y="3665182"/>
            <a:ext cx="391886" cy="242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887962" y="274145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1587758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2287554" y="274145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2987350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3687146" y="27414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箭號: 向右 13">
            <a:extLst>
              <a:ext uri="{FF2B5EF4-FFF2-40B4-BE49-F238E27FC236}">
                <a16:creationId xmlns:a16="http://schemas.microsoft.com/office/drawing/2014/main" id="{CEB51734-0E1E-411D-9B07-857F09F58F52}"/>
              </a:ext>
            </a:extLst>
          </p:cNvPr>
          <p:cNvSpPr/>
          <p:nvPr/>
        </p:nvSpPr>
        <p:spPr>
          <a:xfrm>
            <a:off x="3219543" y="2048950"/>
            <a:ext cx="4694369" cy="46166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3219543" y="1587283"/>
            <a:ext cx="4879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r>
              <a:rPr lang="zh-TW" altLang="en-US" sz="2400" b="1" dirty="0"/>
              <a:t>遞增，切點不變，最後一塊的範圍</a:t>
            </a:r>
            <a:endParaRPr lang="en-US" sz="2400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4386942" y="2741448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4BEF68E-A432-4312-AC6E-B529056697E5}"/>
              </a:ext>
            </a:extLst>
          </p:cNvPr>
          <p:cNvSpPr/>
          <p:nvPr/>
        </p:nvSpPr>
        <p:spPr>
          <a:xfrm>
            <a:off x="5086738" y="2741448"/>
            <a:ext cx="699796" cy="709127"/>
          </a:xfrm>
          <a:prstGeom prst="rect">
            <a:avLst/>
          </a:prstGeom>
          <a:solidFill>
            <a:srgbClr val="FF0000">
              <a:alpha val="4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F4C58B6-4D5B-4F99-9FB8-BEF72356A277}"/>
              </a:ext>
            </a:extLst>
          </p:cNvPr>
          <p:cNvCxnSpPr>
            <a:cxnSpLocks/>
          </p:cNvCxnSpPr>
          <p:nvPr/>
        </p:nvCxnSpPr>
        <p:spPr>
          <a:xfrm>
            <a:off x="2987350" y="1873704"/>
            <a:ext cx="0" cy="2108719"/>
          </a:xfrm>
          <a:prstGeom prst="line">
            <a:avLst/>
          </a:prstGeom>
          <a:ln w="571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E45510C-97C5-4A44-8057-2E5FEF719823}"/>
              </a:ext>
            </a:extLst>
          </p:cNvPr>
          <p:cNvSpPr/>
          <p:nvPr/>
        </p:nvSpPr>
        <p:spPr>
          <a:xfrm>
            <a:off x="5786533" y="2741447"/>
            <a:ext cx="699796" cy="709127"/>
          </a:xfrm>
          <a:prstGeom prst="rect">
            <a:avLst/>
          </a:prstGeom>
          <a:solidFill>
            <a:srgbClr val="FF0000">
              <a:alpha val="6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CBAF48A-0B62-49A9-99D8-AB849617FEF6}"/>
              </a:ext>
            </a:extLst>
          </p:cNvPr>
          <p:cNvSpPr/>
          <p:nvPr/>
        </p:nvSpPr>
        <p:spPr>
          <a:xfrm>
            <a:off x="6486328" y="2741446"/>
            <a:ext cx="699796" cy="709127"/>
          </a:xfrm>
          <a:prstGeom prst="rect">
            <a:avLst/>
          </a:prstGeom>
          <a:solidFill>
            <a:srgbClr val="FF0000">
              <a:alpha val="8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D153C4B-F564-443F-9694-63074D8769A6}"/>
              </a:ext>
            </a:extLst>
          </p:cNvPr>
          <p:cNvSpPr/>
          <p:nvPr/>
        </p:nvSpPr>
        <p:spPr>
          <a:xfrm>
            <a:off x="7214116" y="2741445"/>
            <a:ext cx="699796" cy="70912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2458818" y="2914553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/>
          <p:cNvSpPr/>
          <p:nvPr/>
        </p:nvSpPr>
        <p:spPr>
          <a:xfrm>
            <a:off x="887962" y="5358884"/>
            <a:ext cx="6853158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600" b="1" dirty="0"/>
              <a:t>當人數 </a:t>
            </a:r>
            <a:r>
              <a:rPr lang="en-US" altLang="zh-TW" sz="2600" b="1" dirty="0"/>
              <a:t>j</a:t>
            </a:r>
            <a:r>
              <a:rPr lang="zh-TW" altLang="en-US" sz="2600" b="1" dirty="0"/>
              <a:t> 增加時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最佳切點 </a:t>
            </a:r>
            <a:r>
              <a:rPr lang="en-US" altLang="zh-TW" sz="2600" b="1" dirty="0"/>
              <a:t>k</a:t>
            </a:r>
            <a:r>
              <a:rPr lang="zh-TW" altLang="en-US" sz="2600" b="1" dirty="0"/>
              <a:t>*</a:t>
            </a:r>
            <a:r>
              <a:rPr lang="en-US" altLang="zh-TW" sz="2600" b="1" dirty="0"/>
              <a:t> </a:t>
            </a:r>
            <a:r>
              <a:rPr lang="zh-TW" altLang="en-US" sz="2600" b="1" dirty="0"/>
              <a:t>若不動或變小</a:t>
            </a:r>
            <a:endParaRPr lang="en-US" altLang="zh-TW" sz="2600" b="1" dirty="0"/>
          </a:p>
          <a:p>
            <a:r>
              <a:rPr lang="zh-TW" altLang="en-US" sz="2600" b="1" dirty="0"/>
              <a:t>最後一塊佔的比例將越來越大</a:t>
            </a:r>
            <a:r>
              <a:rPr lang="en-US" altLang="zh-TW" sz="2600" b="1" dirty="0"/>
              <a:t>, </a:t>
            </a:r>
            <a:r>
              <a:rPr lang="zh-TW" altLang="en-US" sz="2600" b="1" dirty="0"/>
              <a:t>感覺不太好</a:t>
            </a:r>
            <a:endParaRPr lang="en-US" altLang="zh-TW" sz="2600" b="1" dirty="0"/>
          </a:p>
        </p:txBody>
      </p:sp>
    </p:spTree>
    <p:extLst>
      <p:ext uri="{BB962C8B-B14F-4D97-AF65-F5344CB8AC3E}">
        <p14:creationId xmlns:p14="http://schemas.microsoft.com/office/powerpoint/2010/main" val="478916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證明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𝐣</m:t>
                        </m:r>
                      </m:e>
                    </m:d>
                    <m:r>
                      <a:rPr lang="en-US" altLang="zh-TW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zh-TW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跟著直覺走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增加成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 + 1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1.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上一次可能的所有轉移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仍然可使用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但花費皆有不同變化。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2.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在最後面新增了一種可能的轉移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也就是切在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k = 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1FE056E-C4B6-42CC-9692-0BCD809BC2EF}"/>
              </a:ext>
            </a:extLst>
          </p:cNvPr>
          <p:cNvSpPr/>
          <p:nvPr/>
        </p:nvSpPr>
        <p:spPr>
          <a:xfrm>
            <a:off x="2526382" y="47131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74723-EE21-420D-B877-3C44E4E0E733}"/>
              </a:ext>
            </a:extLst>
          </p:cNvPr>
          <p:cNvSpPr/>
          <p:nvPr/>
        </p:nvSpPr>
        <p:spPr>
          <a:xfrm>
            <a:off x="3226178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86A5D-FBC3-4111-84CC-EF1D2878FD49}"/>
              </a:ext>
            </a:extLst>
          </p:cNvPr>
          <p:cNvSpPr/>
          <p:nvPr/>
        </p:nvSpPr>
        <p:spPr>
          <a:xfrm>
            <a:off x="3925974" y="47131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B4D50A-CFF0-44BA-AE89-A56AFBF56DD0}"/>
              </a:ext>
            </a:extLst>
          </p:cNvPr>
          <p:cNvSpPr/>
          <p:nvPr/>
        </p:nvSpPr>
        <p:spPr>
          <a:xfrm>
            <a:off x="4625770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3CB4F6-96ED-4E03-ADCC-3203E854458A}"/>
              </a:ext>
            </a:extLst>
          </p:cNvPr>
          <p:cNvSpPr/>
          <p:nvPr/>
        </p:nvSpPr>
        <p:spPr>
          <a:xfrm>
            <a:off x="5325566" y="471312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5527026" y="4159033"/>
            <a:ext cx="296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</a:t>
            </a:r>
            <a:endParaRPr 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2736A88-1DAF-49FD-B49D-228304B5B007}"/>
              </a:ext>
            </a:extLst>
          </p:cNvPr>
          <p:cNvSpPr/>
          <p:nvPr/>
        </p:nvSpPr>
        <p:spPr>
          <a:xfrm>
            <a:off x="6025362" y="4713123"/>
            <a:ext cx="699796" cy="709127"/>
          </a:xfrm>
          <a:prstGeom prst="rect">
            <a:avLst/>
          </a:prstGeom>
          <a:solidFill>
            <a:srgbClr val="FF0000">
              <a:alpha val="20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F6C178E-3F14-452C-97C4-0E70F1D3CF7C}"/>
              </a:ext>
            </a:extLst>
          </p:cNvPr>
          <p:cNvSpPr txBox="1"/>
          <p:nvPr/>
        </p:nvSpPr>
        <p:spPr>
          <a:xfrm>
            <a:off x="6074960" y="4159033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/>
              <a:t>j+1</a:t>
            </a:r>
            <a:endParaRPr lang="en-US" sz="2400" b="1" dirty="0"/>
          </a:p>
        </p:txBody>
      </p:sp>
      <p:sp>
        <p:nvSpPr>
          <p:cNvPr id="2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6200218" y="490410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0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課程介紹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進階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課程主要講優化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的方法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想出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狀態的能力還是需要自行花時間去磨去內化。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由於講師本身接受的是比較正規的演算法教育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因此可能相對著重證明。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假設學員已有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、圖論、資料結構的基礎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4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一些觀察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花費函數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600" b="1" dirty="0">
                    <a:solidFill>
                      <a:schemeClr val="tx1"/>
                    </a:solidFill>
                  </a:rPr>
                  <a:t>新增一人到一段切塊時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原本的切塊越大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增加的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pair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數越多。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TW" sz="26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TW" altLang="en-US" sz="2600" b="1" dirty="0">
                    <a:solidFill>
                      <a:schemeClr val="tx1"/>
                    </a:solidFill>
                  </a:rPr>
                  <a:t>             當 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j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增加時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 k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越小的轉移</a:t>
                </a:r>
                <a:r>
                  <a:rPr lang="en-US" altLang="zh-TW" sz="26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600" b="1" dirty="0">
                    <a:solidFill>
                      <a:schemeClr val="tx1"/>
                    </a:solidFill>
                  </a:rPr>
                  <a:t> 花費增加越多。</a:t>
                </a:r>
                <a:endParaRPr lang="en-US" altLang="zh-TW" sz="2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3" y="1930400"/>
                <a:ext cx="10962217" cy="38807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向右箭號 14"/>
          <p:cNvSpPr/>
          <p:nvPr/>
        </p:nvSpPr>
        <p:spPr>
          <a:xfrm>
            <a:off x="876300" y="3661236"/>
            <a:ext cx="885825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905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804622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504418" y="230570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904010" y="230570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204214" y="23057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804622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504418" y="301483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904010" y="301482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204214" y="301483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804622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504418" y="372395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904010" y="372395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204214" y="3723957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804622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504418" y="443308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904010" y="443308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204214" y="4433084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301883" y="3723954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204214" y="2015335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276263" y="3014824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992857" y="13452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2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81587" y="330394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664086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363882" y="230570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8763474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063678" y="230569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664086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363882" y="301482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8763474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063678" y="301482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664086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363882" y="37239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8763474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063678" y="372395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664086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363882" y="443308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8763474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063678" y="4433080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161347" y="3723952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455878" y="23056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455878" y="301482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455878" y="372395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455878" y="443307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664086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363882" y="514220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8763474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063678" y="5142203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455878" y="5142202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083206" y="3723952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8063678" y="1868017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59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641731" y="462405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641731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8938330" y="5333180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7282501" y="1654180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6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9634430" y="3923654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星形: 五角 61">
            <a:extLst>
              <a:ext uri="{FF2B5EF4-FFF2-40B4-BE49-F238E27FC236}">
                <a16:creationId xmlns:a16="http://schemas.microsoft.com/office/drawing/2014/main" id="{0FDA8583-3C17-47B5-A140-049501561033}"/>
              </a:ext>
            </a:extLst>
          </p:cNvPr>
          <p:cNvSpPr/>
          <p:nvPr/>
        </p:nvSpPr>
        <p:spPr>
          <a:xfrm>
            <a:off x="8245703" y="5333519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63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7593379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AA71550-CE19-4C36-BDD4-124A046F863A}"/>
              </a:ext>
            </a:extLst>
          </p:cNvPr>
          <p:cNvSpPr/>
          <p:nvPr/>
        </p:nvSpPr>
        <p:spPr>
          <a:xfrm>
            <a:off x="681835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48BFB67-ECE5-4256-B590-BBDBED04F0E8}"/>
              </a:ext>
            </a:extLst>
          </p:cNvPr>
          <p:cNvSpPr/>
          <p:nvPr/>
        </p:nvSpPr>
        <p:spPr>
          <a:xfrm>
            <a:off x="1381631" y="2410539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7D6138B-5859-4834-9474-BB7F9E10C45B}"/>
              </a:ext>
            </a:extLst>
          </p:cNvPr>
          <p:cNvSpPr/>
          <p:nvPr/>
        </p:nvSpPr>
        <p:spPr>
          <a:xfrm>
            <a:off x="2781223" y="241053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DA9DC7A-E786-462F-865D-89EFA96F45FD}"/>
              </a:ext>
            </a:extLst>
          </p:cNvPr>
          <p:cNvSpPr/>
          <p:nvPr/>
        </p:nvSpPr>
        <p:spPr>
          <a:xfrm>
            <a:off x="2081427" y="2410538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156C81D-8C6C-4F47-81F8-F3857ED9E956}"/>
              </a:ext>
            </a:extLst>
          </p:cNvPr>
          <p:cNvSpPr/>
          <p:nvPr/>
        </p:nvSpPr>
        <p:spPr>
          <a:xfrm>
            <a:off x="681835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64BAD22-8C0F-45AA-A7A8-FEBAC699896D}"/>
              </a:ext>
            </a:extLst>
          </p:cNvPr>
          <p:cNvSpPr/>
          <p:nvPr/>
        </p:nvSpPr>
        <p:spPr>
          <a:xfrm>
            <a:off x="1381631" y="311966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9BD5F3-6869-4310-BFFC-AE0ABE471989}"/>
              </a:ext>
            </a:extLst>
          </p:cNvPr>
          <p:cNvSpPr/>
          <p:nvPr/>
        </p:nvSpPr>
        <p:spPr>
          <a:xfrm>
            <a:off x="2781223" y="311966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F51702A-682A-46D4-908C-D0BD22C140B9}"/>
              </a:ext>
            </a:extLst>
          </p:cNvPr>
          <p:cNvSpPr/>
          <p:nvPr/>
        </p:nvSpPr>
        <p:spPr>
          <a:xfrm>
            <a:off x="2081427" y="3119665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83B87B8-DE96-4293-ABCB-07FB35BB5CF9}"/>
              </a:ext>
            </a:extLst>
          </p:cNvPr>
          <p:cNvSpPr/>
          <p:nvPr/>
        </p:nvSpPr>
        <p:spPr>
          <a:xfrm>
            <a:off x="681835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A5CEB66-8663-4441-A44D-41FB324A450E}"/>
              </a:ext>
            </a:extLst>
          </p:cNvPr>
          <p:cNvSpPr/>
          <p:nvPr/>
        </p:nvSpPr>
        <p:spPr>
          <a:xfrm>
            <a:off x="1381631" y="382879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C3D41C2-762B-40C0-8D95-C96AE218F377}"/>
              </a:ext>
            </a:extLst>
          </p:cNvPr>
          <p:cNvSpPr/>
          <p:nvPr/>
        </p:nvSpPr>
        <p:spPr>
          <a:xfrm>
            <a:off x="2781223" y="382879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472AFDB-DD9C-40FA-B1C5-5EF12CF58FB5}"/>
              </a:ext>
            </a:extLst>
          </p:cNvPr>
          <p:cNvSpPr/>
          <p:nvPr/>
        </p:nvSpPr>
        <p:spPr>
          <a:xfrm>
            <a:off x="2081427" y="3828792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81835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D17B932-3ADF-4ED2-95F5-62EA715BC5AC}"/>
              </a:ext>
            </a:extLst>
          </p:cNvPr>
          <p:cNvSpPr/>
          <p:nvPr/>
        </p:nvSpPr>
        <p:spPr>
          <a:xfrm>
            <a:off x="1381631" y="453792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59BFE50-722F-4452-B854-4376A73203BC}"/>
              </a:ext>
            </a:extLst>
          </p:cNvPr>
          <p:cNvSpPr/>
          <p:nvPr/>
        </p:nvSpPr>
        <p:spPr>
          <a:xfrm>
            <a:off x="2781223" y="4537918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07F2866-F8A2-49D7-9E18-2A03D347AEE6}"/>
              </a:ext>
            </a:extLst>
          </p:cNvPr>
          <p:cNvSpPr/>
          <p:nvPr/>
        </p:nvSpPr>
        <p:spPr>
          <a:xfrm>
            <a:off x="2081427" y="453791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7FD13EBD-1457-4B5B-BD9A-28C74A98AC8B}"/>
              </a:ext>
            </a:extLst>
          </p:cNvPr>
          <p:cNvCxnSpPr>
            <a:cxnSpLocks/>
          </p:cNvCxnSpPr>
          <p:nvPr/>
        </p:nvCxnSpPr>
        <p:spPr>
          <a:xfrm>
            <a:off x="179096" y="4537918"/>
            <a:ext cx="3722572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DAD8125B-7B25-4A6F-B3EA-45E9B17A9F63}"/>
              </a:ext>
            </a:extLst>
          </p:cNvPr>
          <p:cNvCxnSpPr>
            <a:cxnSpLocks/>
          </p:cNvCxnSpPr>
          <p:nvPr/>
        </p:nvCxnSpPr>
        <p:spPr>
          <a:xfrm flipV="1">
            <a:off x="2781223" y="2146971"/>
            <a:ext cx="0" cy="3481431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44531DD7-8A7A-4E0A-A61D-9321E48460A5}"/>
              </a:ext>
            </a:extLst>
          </p:cNvPr>
          <p:cNvSpPr txBox="1"/>
          <p:nvPr/>
        </p:nvSpPr>
        <p:spPr>
          <a:xfrm>
            <a:off x="179096" y="3828791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010630" y="1733199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85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4343487" y="3486639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1CDE539-D292-404A-A906-2EC8EF5A2443}"/>
              </a:ext>
            </a:extLst>
          </p:cNvPr>
          <p:cNvSpPr/>
          <p:nvPr/>
        </p:nvSpPr>
        <p:spPr>
          <a:xfrm>
            <a:off x="6968886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F84138B-E81B-4602-8D46-666FC3CDE50A}"/>
              </a:ext>
            </a:extLst>
          </p:cNvPr>
          <p:cNvSpPr/>
          <p:nvPr/>
        </p:nvSpPr>
        <p:spPr>
          <a:xfrm>
            <a:off x="7668682" y="2410537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91A524B-DA30-4A01-908B-BFA17A83CD62}"/>
              </a:ext>
            </a:extLst>
          </p:cNvPr>
          <p:cNvSpPr/>
          <p:nvPr/>
        </p:nvSpPr>
        <p:spPr>
          <a:xfrm>
            <a:off x="9068274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6D96FA7-EF90-4B58-A5FA-17840D1CFBCA}"/>
              </a:ext>
            </a:extLst>
          </p:cNvPr>
          <p:cNvSpPr/>
          <p:nvPr/>
        </p:nvSpPr>
        <p:spPr>
          <a:xfrm>
            <a:off x="8368478" y="2410536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7025B63E-E07A-46E1-A9D3-74DAD29B16C1}"/>
              </a:ext>
            </a:extLst>
          </p:cNvPr>
          <p:cNvSpPr/>
          <p:nvPr/>
        </p:nvSpPr>
        <p:spPr>
          <a:xfrm>
            <a:off x="6968886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4974746-4A2F-4AF0-8C7A-B6DF4665DFCF}"/>
              </a:ext>
            </a:extLst>
          </p:cNvPr>
          <p:cNvSpPr/>
          <p:nvPr/>
        </p:nvSpPr>
        <p:spPr>
          <a:xfrm>
            <a:off x="7668682" y="3119664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161D741-CC46-456E-AA3C-D5831214C426}"/>
              </a:ext>
            </a:extLst>
          </p:cNvPr>
          <p:cNvSpPr/>
          <p:nvPr/>
        </p:nvSpPr>
        <p:spPr>
          <a:xfrm>
            <a:off x="9068274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139F083-B595-432F-A280-D26EBD4B752F}"/>
              </a:ext>
            </a:extLst>
          </p:cNvPr>
          <p:cNvSpPr/>
          <p:nvPr/>
        </p:nvSpPr>
        <p:spPr>
          <a:xfrm>
            <a:off x="8368478" y="3119663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74CEB285-FF3E-4E85-BAF8-E5DB20BE7FF4}"/>
              </a:ext>
            </a:extLst>
          </p:cNvPr>
          <p:cNvSpPr/>
          <p:nvPr/>
        </p:nvSpPr>
        <p:spPr>
          <a:xfrm>
            <a:off x="6968886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7B6EE48-F6CB-438B-9FE3-E8120AEA8B6C}"/>
              </a:ext>
            </a:extLst>
          </p:cNvPr>
          <p:cNvSpPr/>
          <p:nvPr/>
        </p:nvSpPr>
        <p:spPr>
          <a:xfrm>
            <a:off x="7668682" y="3828791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AF3B7A63-3CBE-40EB-9BDD-AFD0F1B82986}"/>
              </a:ext>
            </a:extLst>
          </p:cNvPr>
          <p:cNvSpPr/>
          <p:nvPr/>
        </p:nvSpPr>
        <p:spPr>
          <a:xfrm>
            <a:off x="9068274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A1B9EE5-88D2-45B6-8D1D-B324AAE9FEB4}"/>
              </a:ext>
            </a:extLst>
          </p:cNvPr>
          <p:cNvSpPr/>
          <p:nvPr/>
        </p:nvSpPr>
        <p:spPr>
          <a:xfrm>
            <a:off x="8368478" y="3828790"/>
            <a:ext cx="699796" cy="709127"/>
          </a:xfrm>
          <a:prstGeom prst="rect">
            <a:avLst/>
          </a:prstGeom>
          <a:solidFill>
            <a:srgbClr val="0070C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F97BDF6C-4C49-4577-BE69-E54F63B008FD}"/>
              </a:ext>
            </a:extLst>
          </p:cNvPr>
          <p:cNvSpPr/>
          <p:nvPr/>
        </p:nvSpPr>
        <p:spPr>
          <a:xfrm>
            <a:off x="6968886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238B23A-FC1D-4711-9822-70D3755ACD9D}"/>
              </a:ext>
            </a:extLst>
          </p:cNvPr>
          <p:cNvSpPr/>
          <p:nvPr/>
        </p:nvSpPr>
        <p:spPr>
          <a:xfrm>
            <a:off x="7668682" y="453791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8F3CF68-DC42-4931-AA91-20FC90745B9C}"/>
              </a:ext>
            </a:extLst>
          </p:cNvPr>
          <p:cNvSpPr/>
          <p:nvPr/>
        </p:nvSpPr>
        <p:spPr>
          <a:xfrm>
            <a:off x="9068274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50887DF-9E2C-4A60-9ABD-2EED8BE5F815}"/>
              </a:ext>
            </a:extLst>
          </p:cNvPr>
          <p:cNvSpPr/>
          <p:nvPr/>
        </p:nvSpPr>
        <p:spPr>
          <a:xfrm>
            <a:off x="8368478" y="453791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AD0527F-7CD7-48F7-A0FC-A96D5F9A3249}"/>
              </a:ext>
            </a:extLst>
          </p:cNvPr>
          <p:cNvSpPr txBox="1"/>
          <p:nvPr/>
        </p:nvSpPr>
        <p:spPr>
          <a:xfrm>
            <a:off x="6466147" y="3828789"/>
            <a:ext cx="35692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</a:t>
            </a: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86C5963-441B-4698-A7CF-8194727B3986}"/>
              </a:ext>
            </a:extLst>
          </p:cNvPr>
          <p:cNvSpPr/>
          <p:nvPr/>
        </p:nvSpPr>
        <p:spPr>
          <a:xfrm>
            <a:off x="9760678" y="241053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2E60981-7388-47A6-A244-A78955994C4E}"/>
              </a:ext>
            </a:extLst>
          </p:cNvPr>
          <p:cNvSpPr/>
          <p:nvPr/>
        </p:nvSpPr>
        <p:spPr>
          <a:xfrm>
            <a:off x="9760678" y="311966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0BBA470-A3F8-4550-B420-719A03696181}"/>
              </a:ext>
            </a:extLst>
          </p:cNvPr>
          <p:cNvSpPr/>
          <p:nvPr/>
        </p:nvSpPr>
        <p:spPr>
          <a:xfrm>
            <a:off x="9760678" y="382878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D4E249C5-2A41-4E14-AFDA-14975DCB74D7}"/>
              </a:ext>
            </a:extLst>
          </p:cNvPr>
          <p:cNvSpPr/>
          <p:nvPr/>
        </p:nvSpPr>
        <p:spPr>
          <a:xfrm>
            <a:off x="9760678" y="4537916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ECF2099E-5DE7-4666-95BB-89E6E67DF740}"/>
              </a:ext>
            </a:extLst>
          </p:cNvPr>
          <p:cNvSpPr/>
          <p:nvPr/>
        </p:nvSpPr>
        <p:spPr>
          <a:xfrm>
            <a:off x="6968886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12AF92C-E921-401C-807E-1841B03F850F}"/>
              </a:ext>
            </a:extLst>
          </p:cNvPr>
          <p:cNvSpPr/>
          <p:nvPr/>
        </p:nvSpPr>
        <p:spPr>
          <a:xfrm>
            <a:off x="7668682" y="52470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9205C3F-EECD-4A57-A4D5-1E07643CB6EC}"/>
              </a:ext>
            </a:extLst>
          </p:cNvPr>
          <p:cNvSpPr/>
          <p:nvPr/>
        </p:nvSpPr>
        <p:spPr>
          <a:xfrm>
            <a:off x="9068274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7D7CB2C1-61BE-4C5A-BC0D-1E5218C013C7}"/>
              </a:ext>
            </a:extLst>
          </p:cNvPr>
          <p:cNvSpPr/>
          <p:nvPr/>
        </p:nvSpPr>
        <p:spPr>
          <a:xfrm>
            <a:off x="8368478" y="52470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F08B0F9F-FE0E-4702-B18D-FFE91EDA2FE6}"/>
              </a:ext>
            </a:extLst>
          </p:cNvPr>
          <p:cNvSpPr/>
          <p:nvPr/>
        </p:nvSpPr>
        <p:spPr>
          <a:xfrm>
            <a:off x="9760678" y="5247039"/>
            <a:ext cx="699796" cy="709127"/>
          </a:xfrm>
          <a:prstGeom prst="rect">
            <a:avLst/>
          </a:prstGeom>
          <a:solidFill>
            <a:srgbClr val="FF0000">
              <a:alpha val="50196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89B11B05-AE32-4174-B232-DC47A64986D9}"/>
              </a:ext>
            </a:extLst>
          </p:cNvPr>
          <p:cNvCxnSpPr>
            <a:cxnSpLocks/>
          </p:cNvCxnSpPr>
          <p:nvPr/>
        </p:nvCxnSpPr>
        <p:spPr>
          <a:xfrm>
            <a:off x="6466147" y="4537916"/>
            <a:ext cx="4660740" cy="0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CE5F5E53-F602-423C-9ED6-6C4879A14D68}"/>
              </a:ext>
            </a:extLst>
          </p:cNvPr>
          <p:cNvCxnSpPr>
            <a:cxnSpLocks/>
          </p:cNvCxnSpPr>
          <p:nvPr/>
        </p:nvCxnSpPr>
        <p:spPr>
          <a:xfrm flipV="1">
            <a:off x="9068274" y="2146971"/>
            <a:ext cx="0" cy="4420996"/>
          </a:xfrm>
          <a:prstGeom prst="line">
            <a:avLst/>
          </a:prstGeom>
          <a:ln w="571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星形: 五角 64">
            <a:extLst>
              <a:ext uri="{FF2B5EF4-FFF2-40B4-BE49-F238E27FC236}">
                <a16:creationId xmlns:a16="http://schemas.microsoft.com/office/drawing/2014/main" id="{C988A124-FAFA-41FA-8FFD-C29336973222}"/>
              </a:ext>
            </a:extLst>
          </p:cNvPr>
          <p:cNvSpPr/>
          <p:nvPr/>
        </p:nvSpPr>
        <p:spPr>
          <a:xfrm>
            <a:off x="9946531" y="4728895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星形: 五角 65">
            <a:extLst>
              <a:ext uri="{FF2B5EF4-FFF2-40B4-BE49-F238E27FC236}">
                <a16:creationId xmlns:a16="http://schemas.microsoft.com/office/drawing/2014/main" id="{7FBEA51A-6C6F-4906-AD91-AA9EFFBE53F5}"/>
              </a:ext>
            </a:extLst>
          </p:cNvPr>
          <p:cNvSpPr/>
          <p:nvPr/>
        </p:nvSpPr>
        <p:spPr>
          <a:xfrm>
            <a:off x="9946531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星形: 五角 66">
            <a:extLst>
              <a:ext uri="{FF2B5EF4-FFF2-40B4-BE49-F238E27FC236}">
                <a16:creationId xmlns:a16="http://schemas.microsoft.com/office/drawing/2014/main" id="{7A7FA46F-2F23-4AFC-8A71-BD16F3E148D0}"/>
              </a:ext>
            </a:extLst>
          </p:cNvPr>
          <p:cNvSpPr/>
          <p:nvPr/>
        </p:nvSpPr>
        <p:spPr>
          <a:xfrm>
            <a:off x="9243130" y="5438017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9CCBD4F1-171F-41BC-A3D2-5C42FBB1441E}"/>
              </a:ext>
            </a:extLst>
          </p:cNvPr>
          <p:cNvSpPr txBox="1"/>
          <p:nvPr/>
        </p:nvSpPr>
        <p:spPr>
          <a:xfrm>
            <a:off x="8290702" y="1740501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1259222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135209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135209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7684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8573" y="1786224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9462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40351" y="178622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22035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22035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234814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35703" y="2654484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36592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37481" y="2654484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42884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42884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5544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6433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7322" y="472256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8211" y="47225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15669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15669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312674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13563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14452" y="559082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15341" y="559082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9279" y="1652313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0" y="4959885"/>
            <a:ext cx="1655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32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1930400"/>
            <a:ext cx="8904817" cy="3880773"/>
          </a:xfrm>
        </p:spPr>
        <p:txBody>
          <a:bodyPr>
            <a:noAutofit/>
          </a:bodyPr>
          <a:lstStyle/>
          <a:p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增加時</a:t>
            </a:r>
            <a:r>
              <a:rPr lang="en-US" altLang="zh-TW" sz="2600" b="1" dirty="0">
                <a:solidFill>
                  <a:schemeClr val="tx1"/>
                </a:solidFill>
              </a:rPr>
              <a:t>, k</a:t>
            </a:r>
            <a:r>
              <a:rPr lang="zh-TW" altLang="en-US" sz="2600" b="1" dirty="0">
                <a:solidFill>
                  <a:schemeClr val="tx1"/>
                </a:solidFill>
              </a:rPr>
              <a:t>越小的轉移花費增加越多。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r>
              <a:rPr lang="zh-TW" altLang="en-US" sz="2600" b="1" dirty="0">
                <a:solidFill>
                  <a:schemeClr val="tx1"/>
                </a:solidFill>
              </a:rPr>
              <a:t>若已知 </a:t>
            </a:r>
            <a:r>
              <a:rPr lang="en-US" altLang="zh-TW" sz="2600" b="1" dirty="0" err="1">
                <a:solidFill>
                  <a:schemeClr val="tx1"/>
                </a:solidFill>
              </a:rPr>
              <a:t>dp</a:t>
            </a:r>
            <a:r>
              <a:rPr lang="en-US" altLang="zh-TW" sz="2600" b="1" dirty="0">
                <a:solidFill>
                  <a:schemeClr val="tx1"/>
                </a:solidFill>
              </a:rPr>
              <a:t>[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][j]</a:t>
            </a:r>
            <a:r>
              <a:rPr lang="zh-TW" altLang="en-US" sz="2600" b="1" dirty="0">
                <a:solidFill>
                  <a:schemeClr val="tx1"/>
                </a:solidFill>
              </a:rPr>
              <a:t> 的最佳解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j), </a:t>
            </a:r>
            <a:r>
              <a:rPr lang="zh-TW" altLang="en-US" sz="2600" b="1" dirty="0">
                <a:solidFill>
                  <a:schemeClr val="tx1"/>
                </a:solidFill>
              </a:rPr>
              <a:t>則</a:t>
            </a:r>
            <a:r>
              <a:rPr lang="en-US" altLang="zh-TW" sz="2600" b="1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1.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k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&lt;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的轉移原本就比切在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j)</a:t>
            </a:r>
            <a:r>
              <a:rPr lang="zh-TW" altLang="en-US" sz="2600" b="1" dirty="0">
                <a:solidFill>
                  <a:schemeClr val="tx1"/>
                </a:solidFill>
              </a:rPr>
              <a:t>來的差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chemeClr val="tx1"/>
                </a:solidFill>
              </a:rPr>
              <a:t>        </a:t>
            </a:r>
            <a:r>
              <a:rPr lang="en-US" altLang="zh-TW" sz="2600" b="1" dirty="0">
                <a:solidFill>
                  <a:schemeClr val="tx1"/>
                </a:solidFill>
              </a:rPr>
              <a:t>2.</a:t>
            </a:r>
            <a:r>
              <a:rPr lang="zh-TW" altLang="en-US" sz="2600" b="1" dirty="0">
                <a:solidFill>
                  <a:schemeClr val="tx1"/>
                </a:solidFill>
              </a:rPr>
              <a:t> </a:t>
            </a:r>
            <a:r>
              <a:rPr lang="en-US" altLang="zh-TW" sz="2600" b="1" dirty="0">
                <a:solidFill>
                  <a:schemeClr val="tx1"/>
                </a:solidFill>
              </a:rPr>
              <a:t>j</a:t>
            </a:r>
            <a:r>
              <a:rPr lang="zh-TW" altLang="en-US" sz="2600" b="1" dirty="0">
                <a:solidFill>
                  <a:schemeClr val="tx1"/>
                </a:solidFill>
              </a:rPr>
              <a:t> 增加後</a:t>
            </a:r>
            <a:r>
              <a:rPr lang="en-US" altLang="zh-TW" sz="2600" b="1" dirty="0">
                <a:solidFill>
                  <a:schemeClr val="tx1"/>
                </a:solidFill>
              </a:rPr>
              <a:t>,</a:t>
            </a:r>
            <a:r>
              <a:rPr lang="zh-TW" altLang="en-US" sz="2600" b="1" dirty="0">
                <a:solidFill>
                  <a:schemeClr val="tx1"/>
                </a:solidFill>
              </a:rPr>
              <a:t> 它增加的花費又比切在 </a:t>
            </a:r>
            <a:r>
              <a:rPr lang="en-US" altLang="zh-TW" sz="2600" b="1" dirty="0">
                <a:solidFill>
                  <a:schemeClr val="tx1"/>
                </a:solidFill>
              </a:rPr>
              <a:t>opt(</a:t>
            </a:r>
            <a:r>
              <a:rPr lang="en-US" altLang="zh-TW" sz="2600" b="1" dirty="0" err="1">
                <a:solidFill>
                  <a:schemeClr val="tx1"/>
                </a:solidFill>
              </a:rPr>
              <a:t>i</a:t>
            </a:r>
            <a:r>
              <a:rPr lang="en-US" altLang="zh-TW" sz="2600" b="1" dirty="0">
                <a:solidFill>
                  <a:schemeClr val="tx1"/>
                </a:solidFill>
              </a:rPr>
              <a:t>, j)</a:t>
            </a:r>
            <a:r>
              <a:rPr lang="zh-TW" altLang="en-US" sz="2600" b="1" dirty="0">
                <a:solidFill>
                  <a:schemeClr val="tx1"/>
                </a:solidFill>
              </a:rPr>
              <a:t> 更大！</a:t>
            </a:r>
            <a:endParaRPr lang="en-US" altLang="zh-TW" sz="2600" b="1" dirty="0">
              <a:solidFill>
                <a:schemeClr val="tx1"/>
              </a:solidFill>
            </a:endParaRPr>
          </a:p>
          <a:p>
            <a:endParaRPr lang="en-US" altLang="zh-TW" sz="2600" b="1" dirty="0"/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所有的</a:t>
            </a:r>
            <a:r>
              <a:rPr lang="en-US" altLang="zh-TW" sz="2600" b="1" dirty="0">
                <a:solidFill>
                  <a:srgbClr val="FF0000"/>
                </a:solidFill>
              </a:rPr>
              <a:t>k &lt;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</a:t>
            </a:r>
            <a:r>
              <a:rPr lang="zh-TW" altLang="en-US" sz="2600" b="1" dirty="0">
                <a:solidFill>
                  <a:srgbClr val="FF0000"/>
                </a:solidFill>
              </a:rPr>
              <a:t>都絕不可能成為</a:t>
            </a:r>
            <a:r>
              <a:rPr lang="en-US" altLang="zh-TW" sz="2600" b="1" dirty="0" err="1">
                <a:solidFill>
                  <a:srgbClr val="FF0000"/>
                </a:solidFill>
              </a:rPr>
              <a:t>dp</a:t>
            </a:r>
            <a:r>
              <a:rPr lang="en-US" altLang="zh-TW" sz="2600" b="1" dirty="0">
                <a:solidFill>
                  <a:srgbClr val="FF0000"/>
                </a:solidFill>
              </a:rPr>
              <a:t>[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][j+1]</a:t>
            </a:r>
            <a:r>
              <a:rPr lang="zh-TW" altLang="en-US" sz="2600" b="1" dirty="0">
                <a:solidFill>
                  <a:srgbClr val="FF0000"/>
                </a:solidFill>
              </a:rPr>
              <a:t>的最佳解。</a:t>
            </a:r>
            <a:endParaRPr lang="en-US" altLang="zh-TW" sz="2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TW" altLang="en-US" sz="2600" b="1" dirty="0">
                <a:solidFill>
                  <a:srgbClr val="FF0000"/>
                </a:solidFill>
              </a:rPr>
              <a:t>    </a:t>
            </a:r>
            <a:r>
              <a:rPr lang="en-US" altLang="zh-TW" sz="2600" b="1" dirty="0">
                <a:solidFill>
                  <a:srgbClr val="FF0000"/>
                </a:solidFill>
              </a:rPr>
              <a:t>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j) &lt;= opt(</a:t>
            </a:r>
            <a:r>
              <a:rPr lang="en-US" altLang="zh-TW" sz="2600" b="1" dirty="0" err="1">
                <a:solidFill>
                  <a:srgbClr val="FF0000"/>
                </a:solidFill>
              </a:rPr>
              <a:t>i</a:t>
            </a:r>
            <a:r>
              <a:rPr lang="en-US" altLang="zh-TW" sz="2600" b="1" dirty="0">
                <a:solidFill>
                  <a:srgbClr val="FF0000"/>
                </a:solidFill>
              </a:rPr>
              <a:t>, j + 1), monotonicity holds</a:t>
            </a:r>
            <a:r>
              <a:rPr lang="zh-TW" altLang="en-US" sz="2600" b="1" dirty="0">
                <a:solidFill>
                  <a:srgbClr val="FF0000"/>
                </a:solidFill>
              </a:rPr>
              <a:t> </a:t>
            </a:r>
            <a:r>
              <a:rPr lang="en-US" altLang="zh-TW" sz="26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5" name="向右箭號 14"/>
          <p:cNvSpPr/>
          <p:nvPr/>
        </p:nvSpPr>
        <p:spPr>
          <a:xfrm>
            <a:off x="493448" y="4591453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493448" y="5125987"/>
            <a:ext cx="520169" cy="4191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630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字方塊 56">
            <a:extLst>
              <a:ext uri="{FF2B5EF4-FFF2-40B4-BE49-F238E27FC236}">
                <a16:creationId xmlns:a16="http://schemas.microsoft.com/office/drawing/2014/main" id="{F7B1E619-C580-4278-8E7F-5D364ED2B20E}"/>
              </a:ext>
            </a:extLst>
          </p:cNvPr>
          <p:cNvSpPr txBox="1"/>
          <p:nvPr/>
        </p:nvSpPr>
        <p:spPr>
          <a:xfrm>
            <a:off x="1082724" y="315471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5938832" y="241632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j = 5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9487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90376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91265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92154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86617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087506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488395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889284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431577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431577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702462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3351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4240" y="474990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5129" y="474990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184037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18403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1699592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100481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501370" y="5618167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2902259" y="5618167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文字方塊 160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244733" y="1623864"/>
            <a:ext cx="106344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k=2</a:t>
            </a:r>
          </a:p>
        </p:txBody>
      </p:sp>
      <p:sp>
        <p:nvSpPr>
          <p:cNvPr id="162" name="文字方塊 161">
            <a:extLst>
              <a:ext uri="{FF2B5EF4-FFF2-40B4-BE49-F238E27FC236}">
                <a16:creationId xmlns:a16="http://schemas.microsoft.com/office/drawing/2014/main" id="{A8CB764D-5122-4BAA-84FD-FB1D7CB6EA60}"/>
              </a:ext>
            </a:extLst>
          </p:cNvPr>
          <p:cNvSpPr txBox="1"/>
          <p:nvPr/>
        </p:nvSpPr>
        <p:spPr>
          <a:xfrm>
            <a:off x="10461" y="4282396"/>
            <a:ext cx="16558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500" b="1" dirty="0"/>
              <a:t>最佳解</a:t>
            </a:r>
            <a:endParaRPr lang="en-US" sz="3500" b="1" dirty="0"/>
          </a:p>
          <a:p>
            <a:r>
              <a:rPr lang="en-US" sz="3500" b="1" dirty="0"/>
              <a:t>k=3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116948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116948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1603611"/>
            <a:ext cx="400889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160361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1603611"/>
            <a:ext cx="39514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03774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03774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47187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47187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3754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4643" y="2906001"/>
            <a:ext cx="400889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5532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6421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47310" y="2906001"/>
            <a:ext cx="400889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2062602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箭號: 向右 28">
            <a:extLst>
              <a:ext uri="{FF2B5EF4-FFF2-40B4-BE49-F238E27FC236}">
                <a16:creationId xmlns:a16="http://schemas.microsoft.com/office/drawing/2014/main" id="{186AA62A-3CA3-4C77-A77E-BAD174834F11}"/>
              </a:ext>
            </a:extLst>
          </p:cNvPr>
          <p:cNvSpPr/>
          <p:nvPr/>
        </p:nvSpPr>
        <p:spPr>
          <a:xfrm>
            <a:off x="3687392" y="4959885"/>
            <a:ext cx="1266738" cy="7091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414955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414955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9494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50383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51272" y="458368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52161" y="458368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3050" y="4583687"/>
            <a:ext cx="400005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017817"/>
            <a:ext cx="405816" cy="434130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01781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45194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45194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5946624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347513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6748402" y="5886077"/>
            <a:ext cx="405816" cy="4341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149291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A9901E34-73EF-4E61-A309-57142A046024}"/>
              </a:ext>
            </a:extLst>
          </p:cNvPr>
          <p:cNvSpPr/>
          <p:nvPr/>
        </p:nvSpPr>
        <p:spPr>
          <a:xfrm>
            <a:off x="7550180" y="5886077"/>
            <a:ext cx="405816" cy="434130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6" y="2992392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251397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12159" y="2987303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6802233" y="2963425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11230" y="212882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544719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621075" y="5954971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7220187" y="5953380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57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</a:t>
            </a:r>
            <a:r>
              <a:rPr lang="zh-TW" altLang="en-US" sz="2800" b="1" dirty="0">
                <a:solidFill>
                  <a:schemeClr val="tx1"/>
                </a:solidFill>
              </a:rPr>
              <a:t> 相對於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是一個非嚴格遞增的數列。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圖像化來說，若我們將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這個陣列第 </a:t>
            </a:r>
            <a:r>
              <a:rPr lang="en-US" altLang="zh-TW" sz="2800" b="1" dirty="0">
                <a:solidFill>
                  <a:schemeClr val="tx1"/>
                </a:solidFill>
              </a:rPr>
              <a:t>j</a:t>
            </a:r>
            <a:r>
              <a:rPr lang="zh-TW" altLang="en-US" sz="2800" b="1" dirty="0">
                <a:solidFill>
                  <a:schemeClr val="tx1"/>
                </a:solidFill>
              </a:rPr>
              <a:t> 個位置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指向它在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 -1]</a:t>
            </a:r>
            <a:r>
              <a:rPr lang="zh-TW" altLang="en-US" sz="2800" b="1" dirty="0">
                <a:solidFill>
                  <a:schemeClr val="tx1"/>
                </a:solidFill>
              </a:rPr>
              <a:t>發生最佳解的切點 </a:t>
            </a:r>
            <a:r>
              <a:rPr lang="en-US" altLang="zh-TW" sz="2800" b="1" dirty="0">
                <a:solidFill>
                  <a:schemeClr val="tx1"/>
                </a:solidFill>
              </a:rPr>
              <a:t>k =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j),</a:t>
            </a:r>
            <a:r>
              <a:rPr lang="zh-TW" altLang="en-US" sz="2800" b="1" dirty="0">
                <a:solidFill>
                  <a:schemeClr val="tx1"/>
                </a:solidFill>
              </a:rPr>
              <a:t> 則這些箭頭不會在中途相交。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5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/>
          <p:cNvSpPr/>
          <p:nvPr/>
        </p:nvSpPr>
        <p:spPr>
          <a:xfrm>
            <a:off x="1284792" y="5093855"/>
            <a:ext cx="80105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700" b="1" dirty="0" err="1"/>
              <a:t>dp</a:t>
            </a:r>
            <a:r>
              <a:rPr lang="en-US" altLang="zh-TW" sz="2700" b="1" dirty="0"/>
              <a:t>[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][j]</a:t>
            </a:r>
            <a:r>
              <a:rPr lang="zh-TW" altLang="en-US" sz="2700" b="1" dirty="0"/>
              <a:t>指向</a:t>
            </a:r>
            <a:r>
              <a:rPr lang="en-US" altLang="zh-TW" sz="2700" b="1" dirty="0" err="1"/>
              <a:t>dp</a:t>
            </a:r>
            <a:r>
              <a:rPr lang="en-US" altLang="zh-TW" sz="2700" b="1" dirty="0"/>
              <a:t>[i-1][opt(</a:t>
            </a:r>
            <a:r>
              <a:rPr lang="en-US" altLang="zh-TW" sz="2700" b="1" dirty="0" err="1"/>
              <a:t>i</a:t>
            </a:r>
            <a:r>
              <a:rPr lang="en-US" altLang="zh-TW" sz="2700" b="1" dirty="0"/>
              <a:t>,</a:t>
            </a:r>
            <a:r>
              <a:rPr lang="zh-TW" altLang="en-US" sz="2700" b="1" dirty="0"/>
              <a:t> </a:t>
            </a:r>
            <a:r>
              <a:rPr lang="en-US" altLang="zh-TW" sz="2700" b="1" dirty="0"/>
              <a:t>j)], </a:t>
            </a:r>
            <a:r>
              <a:rPr lang="zh-TW" altLang="en-US" sz="2700" b="1" dirty="0"/>
              <a:t>這些箭頭不會相交</a:t>
            </a:r>
            <a:endParaRPr lang="en-US" altLang="zh-TW" sz="2700" b="1" dirty="0"/>
          </a:p>
          <a:p>
            <a:r>
              <a:rPr lang="zh-TW" altLang="en-US" sz="2700" b="1" dirty="0"/>
              <a:t>因為相交的箭頭代表較後面的 </a:t>
            </a:r>
            <a:r>
              <a:rPr lang="en-US" altLang="zh-TW" sz="2700" b="1" dirty="0"/>
              <a:t>j</a:t>
            </a:r>
            <a:r>
              <a:rPr lang="zh-TW" altLang="en-US" sz="2700" b="1" dirty="0"/>
              <a:t> 指向的位置較前面</a:t>
            </a:r>
          </a:p>
        </p:txBody>
      </p:sp>
    </p:spTree>
    <p:extLst>
      <p:ext uri="{BB962C8B-B14F-4D97-AF65-F5344CB8AC3E}">
        <p14:creationId xmlns:p14="http://schemas.microsoft.com/office/powerpoint/2010/main" val="3657961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490870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319066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890462" y="140320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590258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5290054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989850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689646" y="140320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389442" y="140320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447444" y="1403203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772005" y="370603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490870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319066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890462" y="366694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590258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5290054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989850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689646" y="366694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389442" y="366694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715238" y="2112330"/>
            <a:ext cx="1857137" cy="1554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968887" y="2112330"/>
            <a:ext cx="586343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540564" y="2112333"/>
            <a:ext cx="710954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</p:cNvCxnSpPr>
          <p:nvPr/>
        </p:nvCxnSpPr>
        <p:spPr>
          <a:xfrm flipV="1">
            <a:off x="5026926" y="2112328"/>
            <a:ext cx="14666" cy="15546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6339748" y="2112332"/>
            <a:ext cx="1399592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840768" y="2112334"/>
            <a:ext cx="0" cy="15546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739340" y="2112330"/>
            <a:ext cx="699796" cy="15546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7050823" y="2112330"/>
            <a:ext cx="857112" cy="15546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8089238" y="140320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8089238" y="366694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4064347" y="4281760"/>
            <a:ext cx="302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j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1EB0C66-757B-44F0-B755-C78904E49CCA}"/>
              </a:ext>
            </a:extLst>
          </p:cNvPr>
          <p:cNvSpPr txBox="1"/>
          <p:nvPr/>
        </p:nvSpPr>
        <p:spPr>
          <a:xfrm>
            <a:off x="3634225" y="2038656"/>
            <a:ext cx="1629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opt(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</p:txBody>
      </p:sp>
      <p:sp>
        <p:nvSpPr>
          <p:cNvPr id="34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4107487" y="3868957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星形: 五角 60">
            <a:extLst>
              <a:ext uri="{FF2B5EF4-FFF2-40B4-BE49-F238E27FC236}">
                <a16:creationId xmlns:a16="http://schemas.microsoft.com/office/drawing/2014/main" id="{92375446-629E-4ED5-B672-5F8E6E1615B1}"/>
              </a:ext>
            </a:extLst>
          </p:cNvPr>
          <p:cNvSpPr/>
          <p:nvPr/>
        </p:nvSpPr>
        <p:spPr>
          <a:xfrm>
            <a:off x="3380870" y="1610396"/>
            <a:ext cx="253355" cy="26134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2700" b="1" dirty="0"/>
                  <a:t>原本的作法</a:t>
                </a:r>
                <a:r>
                  <a:rPr lang="en-US" altLang="zh-TW" sz="2700" b="1" dirty="0"/>
                  <a:t>: </a:t>
                </a:r>
                <a:r>
                  <a:rPr lang="zh-TW" altLang="en-US" sz="2700" b="1" dirty="0"/>
                  <a:t>暴力找出所有箭頭</a:t>
                </a:r>
                <a:r>
                  <a:rPr lang="en-US" altLang="zh-TW" sz="2700" b="1" dirty="0"/>
                  <a:t>, </a:t>
                </a:r>
                <a:r>
                  <a:rPr lang="zh-TW" altLang="en-US" sz="2700" b="1" dirty="0"/>
                  <a:t>每找一個就掃過一次</a:t>
                </a:r>
                <a:r>
                  <a:rPr lang="en-US" altLang="zh-TW" sz="2700" b="1" dirty="0" err="1"/>
                  <a:t>dp</a:t>
                </a:r>
                <a:r>
                  <a:rPr lang="en-US" altLang="zh-TW" sz="2700" b="1" dirty="0"/>
                  <a:t>[</a:t>
                </a:r>
                <a:r>
                  <a:rPr lang="en-US" altLang="zh-TW" sz="2700" b="1" dirty="0" err="1"/>
                  <a:t>i</a:t>
                </a:r>
                <a:r>
                  <a:rPr lang="en-US" altLang="zh-TW" sz="2700" b="1" dirty="0"/>
                  <a:t> – 1], </a:t>
                </a:r>
                <a:r>
                  <a:rPr lang="zh-TW" altLang="en-US" sz="2700" b="1" dirty="0"/>
                  <a:t>顯然會得到一個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TW" sz="27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sz="2700" b="1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altLang="zh-TW" sz="27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7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TW" altLang="en-US" sz="27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700" b="1" dirty="0"/>
                  <a:t>的做法。</a:t>
                </a: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92" y="5093855"/>
                <a:ext cx="8010524" cy="958917"/>
              </a:xfrm>
              <a:prstGeom prst="rect">
                <a:avLst/>
              </a:prstGeom>
              <a:blipFill>
                <a:blip r:embed="rId2"/>
                <a:stretch>
                  <a:fillRect l="-1446" t="-6369" b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8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147970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84776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547562" y="191994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247358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947154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646950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346746" y="1919941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7046542" y="1919940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206543" y="1903776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677672" y="4261867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147970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84776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547562" y="418368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247358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947154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646950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346746" y="418368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7046542" y="418368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372338" y="2629065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625987" y="2629065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3197664" y="2629068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582590" y="2629068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52" idx="0"/>
            <a:endCxn id="44" idx="2"/>
          </p:cNvCxnSpPr>
          <p:nvPr/>
        </p:nvCxnSpPr>
        <p:spPr>
          <a:xfrm flipV="1">
            <a:off x="5996848" y="2629067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497868" y="2629069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7396440" y="2629065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707923" y="2629065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746338" y="191993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746338" y="4183679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5121824" y="4359368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288834" y="4970992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248494" y="48551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839671" y="4927625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77" name="矩形 76"/>
          <p:cNvSpPr/>
          <p:nvPr/>
        </p:nvSpPr>
        <p:spPr>
          <a:xfrm>
            <a:off x="2497868" y="5636749"/>
            <a:ext cx="801052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直覺</a:t>
            </a:r>
            <a:r>
              <a:rPr lang="en-US" altLang="zh-TW" sz="2900" b="1" dirty="0"/>
              <a:t>:</a:t>
            </a:r>
            <a:r>
              <a:rPr lang="zh-TW" altLang="en-US" sz="2900" b="1" dirty="0"/>
              <a:t> 先花 </a:t>
            </a:r>
            <a:r>
              <a:rPr lang="en-US" altLang="zh-TW" sz="2900" b="1" dirty="0"/>
              <a:t>O(N)</a:t>
            </a:r>
            <a:r>
              <a:rPr lang="zh-TW" altLang="en-US" sz="2900" b="1" dirty="0"/>
              <a:t> 暴力找出中間的箭頭</a:t>
            </a:r>
            <a:r>
              <a:rPr lang="en-US" altLang="zh-TW" sz="2900" b="1" dirty="0"/>
              <a:t>!</a:t>
            </a:r>
            <a:endParaRPr lang="zh-TW" alt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73914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總覽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b="1" dirty="0">
                <a:solidFill>
                  <a:srgbClr val="FF0000"/>
                </a:solidFill>
              </a:rPr>
              <a:t>DP</a:t>
            </a:r>
            <a:r>
              <a:rPr lang="zh-TW" altLang="en-US" sz="3200" b="1" dirty="0">
                <a:solidFill>
                  <a:srgbClr val="FF0000"/>
                </a:solidFill>
              </a:rPr>
              <a:t>的證明方法與圖論觀點</a:t>
            </a:r>
            <a:endParaRPr lang="en-US" altLang="zh-TW" sz="3200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前綴和優化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線段樹</a:t>
            </a:r>
            <a:r>
              <a:rPr lang="en-US" altLang="zh-TW" sz="3200" b="1" dirty="0">
                <a:solidFill>
                  <a:schemeClr val="tx1"/>
                </a:solidFill>
              </a:rPr>
              <a:t>DP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單調佇列</a:t>
            </a:r>
            <a:endParaRPr lang="en-US" altLang="zh-TW" sz="32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b="1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3200" b="1" dirty="0">
                <a:solidFill>
                  <a:schemeClr val="tx1"/>
                </a:solidFill>
              </a:rPr>
              <a:t>進階優化 </a:t>
            </a:r>
            <a:r>
              <a:rPr lang="en-US" altLang="zh-TW" sz="3200" b="1" dirty="0">
                <a:solidFill>
                  <a:schemeClr val="tx1"/>
                </a:solidFill>
              </a:rPr>
              <a:t>- Divide and Conquer DP Optimization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204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字方塊 44">
            <a:extLst>
              <a:ext uri="{FF2B5EF4-FFF2-40B4-BE49-F238E27FC236}">
                <a16:creationId xmlns:a16="http://schemas.microsoft.com/office/drawing/2014/main" id="{28825594-A287-49DE-A777-76914B8D4EDE}"/>
              </a:ext>
            </a:extLst>
          </p:cNvPr>
          <p:cNvSpPr txBox="1"/>
          <p:nvPr/>
        </p:nvSpPr>
        <p:spPr>
          <a:xfrm>
            <a:off x="128019" y="1805640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 – 1]</a:t>
            </a:r>
          </a:p>
        </p:txBody>
      </p:sp>
      <p:sp>
        <p:nvSpPr>
          <p:cNvPr id="77" name="矩形 76"/>
          <p:cNvSpPr/>
          <p:nvPr/>
        </p:nvSpPr>
        <p:spPr>
          <a:xfrm>
            <a:off x="682004" y="5573628"/>
            <a:ext cx="878302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900" b="1" dirty="0"/>
              <a:t>由於箭頭不會相交，最佳解區域被切成了兩塊</a:t>
            </a:r>
            <a:endParaRPr lang="en-US" altLang="zh-TW" sz="2900" b="1" dirty="0"/>
          </a:p>
          <a:p>
            <a:r>
              <a:rPr lang="zh-TW" altLang="en-US" sz="2900" b="1" dirty="0"/>
              <a:t>左邊的箭頭只會發生在左半塊</a:t>
            </a:r>
            <a:r>
              <a:rPr lang="en-US" altLang="zh-TW" sz="2900" b="1" dirty="0"/>
              <a:t>, </a:t>
            </a:r>
            <a:r>
              <a:rPr lang="zh-TW" altLang="en-US" sz="2900" b="1" dirty="0"/>
              <a:t>右邊只發生在右半塊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589A54-0E4A-4195-90ED-866945F7772C}"/>
              </a:ext>
            </a:extLst>
          </p:cNvPr>
          <p:cNvSpPr/>
          <p:nvPr/>
        </p:nvSpPr>
        <p:spPr>
          <a:xfrm>
            <a:off x="2014620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EC6D4B-1FDF-44F3-84B5-353731D74A56}"/>
              </a:ext>
            </a:extLst>
          </p:cNvPr>
          <p:cNvSpPr/>
          <p:nvPr/>
        </p:nvSpPr>
        <p:spPr>
          <a:xfrm>
            <a:off x="271441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CE3F1DC-F146-427C-815B-87D7A63C4BFA}"/>
              </a:ext>
            </a:extLst>
          </p:cNvPr>
          <p:cNvSpPr/>
          <p:nvPr/>
        </p:nvSpPr>
        <p:spPr>
          <a:xfrm>
            <a:off x="3414212" y="172745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29288AA-E453-4AF5-9EC2-523791C1BBF5}"/>
              </a:ext>
            </a:extLst>
          </p:cNvPr>
          <p:cNvSpPr/>
          <p:nvPr/>
        </p:nvSpPr>
        <p:spPr>
          <a:xfrm>
            <a:off x="4114008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F5C2224-7778-4D71-BE56-42582F17B06E}"/>
              </a:ext>
            </a:extLst>
          </p:cNvPr>
          <p:cNvSpPr/>
          <p:nvPr/>
        </p:nvSpPr>
        <p:spPr>
          <a:xfrm>
            <a:off x="4813804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2ACFB4-965B-4FA4-9E61-DB9F582E3620}"/>
              </a:ext>
            </a:extLst>
          </p:cNvPr>
          <p:cNvSpPr/>
          <p:nvPr/>
        </p:nvSpPr>
        <p:spPr>
          <a:xfrm>
            <a:off x="5513600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E0B70261-E211-4127-BA8E-FCEB067F6EED}"/>
              </a:ext>
            </a:extLst>
          </p:cNvPr>
          <p:cNvSpPr/>
          <p:nvPr/>
        </p:nvSpPr>
        <p:spPr>
          <a:xfrm>
            <a:off x="6213396" y="1727455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4815804-0259-4452-8072-C453261F2062}"/>
              </a:ext>
            </a:extLst>
          </p:cNvPr>
          <p:cNvSpPr/>
          <p:nvPr/>
        </p:nvSpPr>
        <p:spPr>
          <a:xfrm>
            <a:off x="6913192" y="1727454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402A5FE-934A-4256-87A3-DCAC6C9877E7}"/>
              </a:ext>
            </a:extLst>
          </p:cNvPr>
          <p:cNvSpPr txBox="1"/>
          <p:nvPr/>
        </p:nvSpPr>
        <p:spPr>
          <a:xfrm>
            <a:off x="544322" y="4069381"/>
            <a:ext cx="234397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dp[i]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EFE9E-8FA6-453D-80DD-8393B7CF82AA}"/>
              </a:ext>
            </a:extLst>
          </p:cNvPr>
          <p:cNvSpPr/>
          <p:nvPr/>
        </p:nvSpPr>
        <p:spPr>
          <a:xfrm>
            <a:off x="2014620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943A341F-6BF9-4298-9AA9-E136CD5F432D}"/>
              </a:ext>
            </a:extLst>
          </p:cNvPr>
          <p:cNvSpPr/>
          <p:nvPr/>
        </p:nvSpPr>
        <p:spPr>
          <a:xfrm>
            <a:off x="271441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216051-D8C1-4631-9ADC-07112977043C}"/>
              </a:ext>
            </a:extLst>
          </p:cNvPr>
          <p:cNvSpPr/>
          <p:nvPr/>
        </p:nvSpPr>
        <p:spPr>
          <a:xfrm>
            <a:off x="3414212" y="3991198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5E4EFE4-2E51-4B14-AB5B-09F022214802}"/>
              </a:ext>
            </a:extLst>
          </p:cNvPr>
          <p:cNvSpPr/>
          <p:nvPr/>
        </p:nvSpPr>
        <p:spPr>
          <a:xfrm>
            <a:off x="4114008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5382C468-7522-46F7-8906-D478D73965F4}"/>
              </a:ext>
            </a:extLst>
          </p:cNvPr>
          <p:cNvSpPr/>
          <p:nvPr/>
        </p:nvSpPr>
        <p:spPr>
          <a:xfrm>
            <a:off x="4813804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760CFD6-BCE8-40E2-BFD3-9D37D89BC702}"/>
              </a:ext>
            </a:extLst>
          </p:cNvPr>
          <p:cNvSpPr/>
          <p:nvPr/>
        </p:nvSpPr>
        <p:spPr>
          <a:xfrm>
            <a:off x="5513600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0C4325A-E08F-48E3-B9DF-AE70844BCD81}"/>
              </a:ext>
            </a:extLst>
          </p:cNvPr>
          <p:cNvSpPr/>
          <p:nvPr/>
        </p:nvSpPr>
        <p:spPr>
          <a:xfrm>
            <a:off x="6213396" y="3991197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5AD45B6-C214-4163-9CA4-7E84932A5D76}"/>
              </a:ext>
            </a:extLst>
          </p:cNvPr>
          <p:cNvSpPr/>
          <p:nvPr/>
        </p:nvSpPr>
        <p:spPr>
          <a:xfrm>
            <a:off x="6913192" y="3991196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2CCB72EB-169A-4CCE-B9CF-B131E3C0A4F2}"/>
              </a:ext>
            </a:extLst>
          </p:cNvPr>
          <p:cNvCxnSpPr>
            <a:cxnSpLocks/>
          </p:cNvCxnSpPr>
          <p:nvPr/>
        </p:nvCxnSpPr>
        <p:spPr>
          <a:xfrm flipV="1">
            <a:off x="5238988" y="2436579"/>
            <a:ext cx="1857137" cy="1554620"/>
          </a:xfrm>
          <a:prstGeom prst="straightConnector1">
            <a:avLst/>
          </a:prstGeom>
          <a:ln w="76200"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2EE68D0E-BDE5-43D5-8863-415E37B58D51}"/>
              </a:ext>
            </a:extLst>
          </p:cNvPr>
          <p:cNvCxnSpPr>
            <a:cxnSpLocks/>
          </p:cNvCxnSpPr>
          <p:nvPr/>
        </p:nvCxnSpPr>
        <p:spPr>
          <a:xfrm flipH="1" flipV="1">
            <a:off x="2492637" y="2436579"/>
            <a:ext cx="586343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5603A67F-B759-4950-85BE-872B917099DB}"/>
              </a:ext>
            </a:extLst>
          </p:cNvPr>
          <p:cNvCxnSpPr>
            <a:cxnSpLocks/>
            <a:endCxn id="36" idx="2"/>
          </p:cNvCxnSpPr>
          <p:nvPr/>
        </p:nvCxnSpPr>
        <p:spPr>
          <a:xfrm flipH="1" flipV="1">
            <a:off x="3064314" y="2436582"/>
            <a:ext cx="710954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37548D45-7CB8-4CD7-8B31-3B6BA8CD9C3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4449240" y="2436582"/>
            <a:ext cx="14666" cy="1554616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2AC28C7-13F3-4B19-BC34-A5593B92D8F7}"/>
              </a:ext>
            </a:extLst>
          </p:cNvPr>
          <p:cNvCxnSpPr>
            <a:cxnSpLocks/>
            <a:stCxn id="83" idx="0"/>
            <a:endCxn id="71" idx="2"/>
          </p:cNvCxnSpPr>
          <p:nvPr/>
        </p:nvCxnSpPr>
        <p:spPr>
          <a:xfrm flipV="1">
            <a:off x="5863498" y="2436581"/>
            <a:ext cx="1399592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275DB8AD-9147-4092-85D1-8A048BA26FE0}"/>
              </a:ext>
            </a:extLst>
          </p:cNvPr>
          <p:cNvCxnSpPr>
            <a:cxnSpLocks/>
          </p:cNvCxnSpPr>
          <p:nvPr/>
        </p:nvCxnSpPr>
        <p:spPr>
          <a:xfrm flipV="1">
            <a:off x="2364518" y="2436583"/>
            <a:ext cx="0" cy="1554615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AED17D85-4666-4911-9292-4E28A462A39C}"/>
              </a:ext>
            </a:extLst>
          </p:cNvPr>
          <p:cNvCxnSpPr>
            <a:cxnSpLocks/>
            <a:endCxn id="94" idx="2"/>
          </p:cNvCxnSpPr>
          <p:nvPr/>
        </p:nvCxnSpPr>
        <p:spPr>
          <a:xfrm flipV="1">
            <a:off x="7263090" y="2436579"/>
            <a:ext cx="699796" cy="1554618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03B2580B-BE27-4F83-961C-1246EFBD189B}"/>
              </a:ext>
            </a:extLst>
          </p:cNvPr>
          <p:cNvCxnSpPr>
            <a:cxnSpLocks/>
          </p:cNvCxnSpPr>
          <p:nvPr/>
        </p:nvCxnSpPr>
        <p:spPr>
          <a:xfrm flipV="1">
            <a:off x="6574573" y="2436579"/>
            <a:ext cx="857112" cy="1554614"/>
          </a:xfrm>
          <a:prstGeom prst="straightConnector1">
            <a:avLst/>
          </a:prstGeom>
          <a:ln w="38100">
            <a:solidFill>
              <a:srgbClr val="7F7F7F">
                <a:alpha val="6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DFBF051C-B7E2-440C-9AD1-EE205ACCAC42}"/>
              </a:ext>
            </a:extLst>
          </p:cNvPr>
          <p:cNvSpPr/>
          <p:nvPr/>
        </p:nvSpPr>
        <p:spPr>
          <a:xfrm>
            <a:off x="7612988" y="1727452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9DCFE22-E45F-40C3-8B5D-D5FACA520A4D}"/>
              </a:ext>
            </a:extLst>
          </p:cNvPr>
          <p:cNvSpPr/>
          <p:nvPr/>
        </p:nvSpPr>
        <p:spPr>
          <a:xfrm>
            <a:off x="7612988" y="3991193"/>
            <a:ext cx="699796" cy="70912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星形: 五角 31">
            <a:extLst>
              <a:ext uri="{FF2B5EF4-FFF2-40B4-BE49-F238E27FC236}">
                <a16:creationId xmlns:a16="http://schemas.microsoft.com/office/drawing/2014/main" id="{C1F255DC-0A8F-4C54-860B-C5E3E8E8EC71}"/>
              </a:ext>
            </a:extLst>
          </p:cNvPr>
          <p:cNvSpPr/>
          <p:nvPr/>
        </p:nvSpPr>
        <p:spPr>
          <a:xfrm>
            <a:off x="4988474" y="4166882"/>
            <a:ext cx="350084" cy="327168"/>
          </a:xfrm>
          <a:prstGeom prst="star5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CA5A4B4F-7589-490A-AF7A-44BCF9D60977}"/>
              </a:ext>
            </a:extLst>
          </p:cNvPr>
          <p:cNvCxnSpPr>
            <a:cxnSpLocks/>
          </p:cNvCxnSpPr>
          <p:nvPr/>
        </p:nvCxnSpPr>
        <p:spPr>
          <a:xfrm flipV="1">
            <a:off x="2364518" y="1435293"/>
            <a:ext cx="4898572" cy="16708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508E6291-B66B-44FD-A6D8-73849386F442}"/>
              </a:ext>
            </a:extLst>
          </p:cNvPr>
          <p:cNvCxnSpPr>
            <a:cxnSpLocks/>
          </p:cNvCxnSpPr>
          <p:nvPr/>
        </p:nvCxnSpPr>
        <p:spPr>
          <a:xfrm>
            <a:off x="2336357" y="1249197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6054A647-5D43-4B79-8F3B-A32062FFA9E3}"/>
              </a:ext>
            </a:extLst>
          </p:cNvPr>
          <p:cNvCxnSpPr>
            <a:cxnSpLocks/>
          </p:cNvCxnSpPr>
          <p:nvPr/>
        </p:nvCxnSpPr>
        <p:spPr>
          <a:xfrm>
            <a:off x="7263090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ED2EEC2B-A6AB-4337-B322-0597CDDD6FBF}"/>
              </a:ext>
            </a:extLst>
          </p:cNvPr>
          <p:cNvCxnSpPr>
            <a:cxnSpLocks/>
          </p:cNvCxnSpPr>
          <p:nvPr/>
        </p:nvCxnSpPr>
        <p:spPr>
          <a:xfrm>
            <a:off x="7268784" y="1435293"/>
            <a:ext cx="886234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D1892A88-36EB-4AF3-ADD6-FF9150827110}"/>
              </a:ext>
            </a:extLst>
          </p:cNvPr>
          <p:cNvCxnSpPr>
            <a:cxnSpLocks/>
          </p:cNvCxnSpPr>
          <p:nvPr/>
        </p:nvCxnSpPr>
        <p:spPr>
          <a:xfrm>
            <a:off x="7268784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F9A77F3-F3D5-4122-B0E4-2F653E068527}"/>
              </a:ext>
            </a:extLst>
          </p:cNvPr>
          <p:cNvCxnSpPr>
            <a:cxnSpLocks/>
          </p:cNvCxnSpPr>
          <p:nvPr/>
        </p:nvCxnSpPr>
        <p:spPr>
          <a:xfrm>
            <a:off x="8155018" y="1260452"/>
            <a:ext cx="0" cy="40560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ABB77CE-69D9-4F7C-A980-31C79DECFF6A}"/>
              </a:ext>
            </a:extLst>
          </p:cNvPr>
          <p:cNvSpPr txBox="1"/>
          <p:nvPr/>
        </p:nvSpPr>
        <p:spPr>
          <a:xfrm>
            <a:off x="4155484" y="4778506"/>
            <a:ext cx="28151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M = (L + R) / 2</a:t>
            </a: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F110DD32-BB7F-4C49-B571-0D2EF6CCACDA}"/>
              </a:ext>
            </a:extLst>
          </p:cNvPr>
          <p:cNvSpPr txBox="1"/>
          <p:nvPr/>
        </p:nvSpPr>
        <p:spPr>
          <a:xfrm>
            <a:off x="2109565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L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33513357-1678-43A8-8FDF-20A7FAF99C35}"/>
              </a:ext>
            </a:extLst>
          </p:cNvPr>
          <p:cNvSpPr txBox="1"/>
          <p:nvPr/>
        </p:nvSpPr>
        <p:spPr>
          <a:xfrm>
            <a:off x="7711901" y="4778506"/>
            <a:ext cx="130464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R</a:t>
            </a: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EC5F34B2-0A5B-4F13-88F5-2A6EC12AE367}"/>
              </a:ext>
            </a:extLst>
          </p:cNvPr>
          <p:cNvSpPr txBox="1"/>
          <p:nvPr/>
        </p:nvSpPr>
        <p:spPr>
          <a:xfrm>
            <a:off x="2685031" y="528124"/>
            <a:ext cx="3050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dp[i][L … M-1]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CA8CB1A0-37E6-4A57-9BFC-1DC0A6594FD9}"/>
              </a:ext>
            </a:extLst>
          </p:cNvPr>
          <p:cNvSpPr txBox="1"/>
          <p:nvPr/>
        </p:nvSpPr>
        <p:spPr>
          <a:xfrm>
            <a:off x="6684293" y="460314"/>
            <a:ext cx="32569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dp[i][</a:t>
            </a:r>
            <a:r>
              <a:rPr lang="en-US" altLang="zh-TW" sz="2200" b="1" dirty="0"/>
              <a:t>M+1</a:t>
            </a:r>
            <a:r>
              <a:rPr lang="en-US" sz="2200" b="1" dirty="0"/>
              <a:t> … R]</a:t>
            </a:r>
            <a:r>
              <a:rPr lang="zh-TW" altLang="en-US" sz="2200" b="1" dirty="0"/>
              <a:t>可能發</a:t>
            </a:r>
            <a:endParaRPr lang="en-US" altLang="zh-TW" sz="2200" b="1" dirty="0"/>
          </a:p>
          <a:p>
            <a:r>
              <a:rPr lang="zh-TW" altLang="en-US" sz="2200" b="1" dirty="0"/>
              <a:t>生最佳解的區域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643529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如何優化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R,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):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計算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][L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…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R] ,</a:t>
            </a:r>
          </a:p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</a:rPr>
              <a:t>   已知最佳解只發生在</a:t>
            </a:r>
            <a:r>
              <a:rPr lang="en-US" altLang="zh-TW" sz="2800" b="1" dirty="0">
                <a:solidFill>
                  <a:schemeClr val="tx1"/>
                </a:solidFill>
              </a:rPr>
              <a:t>k = [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altLang="zh-TW" sz="2800" b="1" dirty="0">
                <a:solidFill>
                  <a:schemeClr val="tx1"/>
                </a:solidFill>
              </a:rPr>
              <a:t>M = (L + R) / 2, </a:t>
            </a:r>
            <a:r>
              <a:rPr lang="zh-TW" altLang="en-US" sz="2800" b="1" dirty="0">
                <a:solidFill>
                  <a:schemeClr val="tx1"/>
                </a:solidFill>
              </a:rPr>
              <a:t>暴力找出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][M]</a:t>
            </a:r>
            <a:r>
              <a:rPr lang="zh-TW" altLang="en-US" sz="2800" b="1" dirty="0">
                <a:solidFill>
                  <a:schemeClr val="tx1"/>
                </a:solidFill>
              </a:rPr>
              <a:t>及</a:t>
            </a:r>
            <a:r>
              <a:rPr lang="en-US" altLang="zh-TW" sz="2800" b="1" dirty="0">
                <a:solidFill>
                  <a:schemeClr val="tx1"/>
                </a:solidFill>
              </a:rPr>
              <a:t>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M)</a:t>
            </a:r>
          </a:p>
          <a:p>
            <a:pPr marL="514350" indent="-514350"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遞迴求左邊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L, M-1,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opt_L</a:t>
            </a:r>
            <a:r>
              <a:rPr lang="en-US" altLang="zh-TW" sz="2800" b="1" dirty="0">
                <a:solidFill>
                  <a:schemeClr val="tx1"/>
                </a:solidFill>
              </a:rPr>
              <a:t>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M))</a:t>
            </a:r>
          </a:p>
          <a:p>
            <a:pPr marL="514350" indent="-514350">
              <a:buFont typeface="Wingdings 3" charset="2"/>
              <a:buAutoNum type="arabicPeriod"/>
            </a:pPr>
            <a:r>
              <a:rPr lang="zh-TW" altLang="en-US" sz="2800" b="1" dirty="0">
                <a:solidFill>
                  <a:schemeClr val="tx1"/>
                </a:solidFill>
              </a:rPr>
              <a:t>遞迴求右邊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TW" sz="2800" b="1" dirty="0">
                <a:solidFill>
                  <a:schemeClr val="tx1"/>
                </a:solidFill>
              </a:rPr>
              <a:t>Solve(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M+1, R, opt(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, M), </a:t>
            </a:r>
            <a:r>
              <a:rPr lang="en-US" altLang="zh-TW" sz="2800" b="1" dirty="0" err="1">
                <a:solidFill>
                  <a:schemeClr val="tx1"/>
                </a:solidFill>
              </a:rPr>
              <a:t>opt_R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00152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每次都把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切兩半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遞迴樹樹高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遞迴樹同一層的節點掃過的最佳解區域</a:t>
            </a:r>
            <a:r>
              <a:rPr lang="zh-TW" altLang="en-US" sz="2800" b="1" dirty="0">
                <a:solidFill>
                  <a:srgbClr val="FF0000"/>
                </a:solidFill>
              </a:rPr>
              <a:t>幾乎</a:t>
            </a:r>
            <a:r>
              <a:rPr lang="zh-TW" altLang="en-US" sz="2800" b="1" dirty="0">
                <a:solidFill>
                  <a:schemeClr val="tx1"/>
                </a:solidFill>
              </a:rPr>
              <a:t>不會相交。因此每一層為</a:t>
            </a:r>
            <a:r>
              <a:rPr lang="en-US" altLang="zh-TW" sz="2800" b="1" dirty="0">
                <a:solidFill>
                  <a:schemeClr val="tx1"/>
                </a:solidFill>
              </a:rPr>
              <a:t>O(N)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總時間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5372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複雜度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從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[i-1]</a:t>
            </a:r>
            <a:r>
              <a:rPr lang="zh-TW" altLang="en-US" sz="2800" b="1" dirty="0">
                <a:solidFill>
                  <a:schemeClr val="tx1"/>
                </a:solidFill>
              </a:rPr>
              <a:t>轉移到</a:t>
            </a:r>
            <a:r>
              <a:rPr lang="en-US" altLang="zh-TW" sz="2800" b="1" dirty="0" err="1">
                <a:solidFill>
                  <a:schemeClr val="tx1"/>
                </a:solidFill>
              </a:rPr>
              <a:t>dp</a:t>
            </a:r>
            <a:r>
              <a:rPr lang="en-US" altLang="zh-TW" sz="2800" b="1" dirty="0">
                <a:solidFill>
                  <a:schemeClr val="tx1"/>
                </a:solidFill>
              </a:rPr>
              <a:t>[</a:t>
            </a:r>
            <a:r>
              <a:rPr lang="en-US" altLang="zh-TW" sz="2800" b="1" dirty="0" err="1">
                <a:solidFill>
                  <a:schemeClr val="tx1"/>
                </a:solidFill>
              </a:rPr>
              <a:t>i</a:t>
            </a:r>
            <a:r>
              <a:rPr lang="en-US" altLang="zh-TW" sz="2800" b="1" dirty="0">
                <a:solidFill>
                  <a:schemeClr val="tx1"/>
                </a:solidFill>
              </a:rPr>
              <a:t>]</a:t>
            </a:r>
            <a:r>
              <a:rPr lang="zh-TW" altLang="en-US" sz="2800" b="1" dirty="0">
                <a:solidFill>
                  <a:schemeClr val="tx1"/>
                </a:solidFill>
              </a:rPr>
              <a:t>只需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NlogN</a:t>
            </a:r>
            <a:r>
              <a:rPr lang="en-US" altLang="zh-TW" sz="2800" b="1" dirty="0">
                <a:solidFill>
                  <a:schemeClr val="tx1"/>
                </a:solidFill>
              </a:rPr>
              <a:t>).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總複雜度</a:t>
            </a:r>
            <a:r>
              <a:rPr lang="en-US" altLang="zh-TW" sz="2800" b="1" dirty="0">
                <a:solidFill>
                  <a:schemeClr val="tx1"/>
                </a:solidFill>
              </a:rPr>
              <a:t>O(</a:t>
            </a:r>
            <a:r>
              <a:rPr lang="en-US" altLang="zh-TW" sz="2800" b="1" dirty="0" err="1">
                <a:solidFill>
                  <a:schemeClr val="tx1"/>
                </a:solidFill>
              </a:rPr>
              <a:t>KNlogN</a:t>
            </a:r>
            <a:r>
              <a:rPr lang="en-US" altLang="zh-TW" sz="2800" b="1" dirty="0">
                <a:solidFill>
                  <a:schemeClr val="tx1"/>
                </a:solidFill>
              </a:rPr>
              <a:t>). </a:t>
            </a:r>
            <a:r>
              <a:rPr lang="en-US" altLang="zh-TW" sz="2800" b="1" dirty="0">
                <a:solidFill>
                  <a:schemeClr val="accent2"/>
                </a:solidFill>
              </a:rPr>
              <a:t>AC</a:t>
            </a:r>
            <a:r>
              <a:rPr lang="en-US" altLang="zh-TW" sz="2800" b="1" dirty="0"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6020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回顧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𝐝𝐩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TW" alt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zh-TW" alt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  <m:e>
                            <m:r>
                              <a:rPr lang="en-US" altLang="zh-TW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</m:nary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TW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nary>
                    <m:r>
                      <a:rPr lang="en-US" altLang="zh-TW" sz="28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2800" b="1" dirty="0">
                  <a:solidFill>
                    <a:schemeClr val="tx1"/>
                  </a:solidFill>
                </a:endParaRP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如果改變計算順序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改成外層迴圈固定 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j,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那麼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當 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i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變動時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對每個切點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k,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跟著變動的函數是</a:t>
                </a:r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</a:p>
              <a:p>
                <a:r>
                  <a:rPr lang="en-US" altLang="zh-TW" sz="2800" b="1" dirty="0" err="1">
                    <a:solidFill>
                      <a:schemeClr val="tx1"/>
                    </a:solidFill>
                  </a:rPr>
                  <a:t>dp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[i-1][k]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這個函數的變化遠比花費函數複雜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 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難以證出性質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zh-TW" altLang="en-US" sz="2800" b="1" dirty="0">
                    <a:solidFill>
                      <a:schemeClr val="tx1"/>
                    </a:solidFill>
                  </a:rPr>
                  <a:t>在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DP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優化時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,</a:t>
                </a:r>
                <a:r>
                  <a:rPr lang="zh-TW" altLang="en-US" sz="2800" b="1" dirty="0">
                    <a:solidFill>
                      <a:schemeClr val="tx1"/>
                    </a:solidFill>
                  </a:rPr>
                  <a:t> 決定好的計算順序非常重要</a:t>
                </a:r>
                <a:r>
                  <a:rPr lang="en-US" altLang="zh-TW" sz="2800" b="1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9381066" cy="3880773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421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000" b="1" dirty="0"/>
              <a:t>實用面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9381066" cy="3880773"/>
          </a:xfrm>
        </p:spPr>
        <p:txBody>
          <a:bodyPr>
            <a:normAutofit lnSpcReduction="10000"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如果要把一個陣列切 </a:t>
            </a:r>
            <a:r>
              <a:rPr lang="en-US" altLang="zh-TW" sz="2800" b="1" dirty="0">
                <a:solidFill>
                  <a:schemeClr val="tx1"/>
                </a:solidFill>
              </a:rPr>
              <a:t>k</a:t>
            </a:r>
            <a:r>
              <a:rPr lang="zh-TW" altLang="en-US" sz="2800" b="1" dirty="0">
                <a:solidFill>
                  <a:schemeClr val="tx1"/>
                </a:solidFill>
              </a:rPr>
              <a:t> 塊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而且直覺上要切比較平均會比較好的問題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常常可證出有切點遞增的性質。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跟直線最大值有關的常常也可證出類似的性質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因為斜率大的直線花費成長比較快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學過凸包優化者應該更清楚。若轉移式可視為直線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有時也可以</a:t>
            </a:r>
            <a:r>
              <a:rPr lang="en-US" altLang="zh-TW" sz="28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D&amp;C</a:t>
            </a:r>
            <a:r>
              <a:rPr lang="zh-TW" altLang="en-US" sz="2800" b="1" dirty="0">
                <a:solidFill>
                  <a:schemeClr val="tx1"/>
                </a:solidFill>
              </a:rPr>
              <a:t>解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其他情況也可能出現。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448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直線最大值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 flipV="1">
            <a:off x="947956" y="3757338"/>
            <a:ext cx="6174297" cy="9926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4080C2B-2F1A-42B7-B898-1A875600D8D3}"/>
              </a:ext>
            </a:extLst>
          </p:cNvPr>
          <p:cNvCxnSpPr/>
          <p:nvPr/>
        </p:nvCxnSpPr>
        <p:spPr>
          <a:xfrm>
            <a:off x="3558330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5290126" y="4288369"/>
            <a:ext cx="55787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/>
              <a:t>在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=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x2</a:t>
            </a:r>
            <a:r>
              <a:rPr lang="zh-TW" altLang="en-US" sz="2400" b="1" dirty="0"/>
              <a:t>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綠線的</a:t>
            </a:r>
            <a:r>
              <a:rPr lang="en-US" altLang="zh-TW" sz="2400" b="1" dirty="0"/>
              <a:t>y</a:t>
            </a:r>
            <a:r>
              <a:rPr lang="zh-TW" altLang="en-US" sz="2400" b="1" dirty="0"/>
              <a:t>值已比紅線小</a:t>
            </a:r>
            <a:endParaRPr lang="en-US" altLang="zh-TW" sz="2400" b="1" dirty="0"/>
          </a:p>
          <a:p>
            <a:r>
              <a:rPr lang="zh-TW" altLang="en-US" sz="2400" b="1" dirty="0"/>
              <a:t>它的斜率</a:t>
            </a:r>
            <a:r>
              <a:rPr lang="en-US" altLang="zh-TW" sz="2400" b="1" dirty="0"/>
              <a:t>(y</a:t>
            </a:r>
            <a:r>
              <a:rPr lang="zh-TW" altLang="en-US" sz="2400" b="1" dirty="0"/>
              <a:t>值增加的速率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也比紅線小</a:t>
            </a:r>
            <a:endParaRPr lang="en-US" altLang="zh-TW" sz="2400" b="1" dirty="0"/>
          </a:p>
          <a:p>
            <a:r>
              <a:rPr lang="zh-TW" altLang="en-US" sz="2400" b="1" dirty="0"/>
              <a:t>因此在往後都不可能成為最佳解</a:t>
            </a:r>
            <a:endParaRPr lang="en-US" altLang="zh-TW" sz="2400" b="1" dirty="0"/>
          </a:p>
          <a:p>
            <a:r>
              <a:rPr lang="zh-TW" altLang="en-US" sz="2400" dirty="0"/>
              <a:t>→ </a:t>
            </a:r>
            <a:r>
              <a:rPr lang="zh-TW" altLang="en-US" sz="2400" b="1" dirty="0"/>
              <a:t>當查詢的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遞增時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發生最佳解的直線</a:t>
            </a:r>
            <a:endParaRPr lang="en-US" altLang="zh-TW" sz="2400" b="1" dirty="0"/>
          </a:p>
          <a:p>
            <a:r>
              <a:rPr lang="zh-TW" altLang="en-US" sz="2400" b="1" dirty="0"/>
              <a:t>斜率必遞增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可以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divide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&amp;</a:t>
            </a:r>
            <a:r>
              <a:rPr lang="zh-TW" altLang="en-US" sz="2400" b="1" dirty="0">
                <a:latin typeface="Arial Rounded MT Bold" panose="020F0704030504030204" pitchFamily="34" charset="0"/>
              </a:rPr>
              <a:t> </a:t>
            </a:r>
            <a:r>
              <a:rPr lang="en-US" altLang="zh-TW" sz="2400" b="1" dirty="0">
                <a:latin typeface="Arial Rounded MT Bold" panose="020F0704030504030204" pitchFamily="34" charset="0"/>
              </a:rPr>
              <a:t>conquer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/>
          <p:nvPr/>
        </p:nvCxnSpPr>
        <p:spPr>
          <a:xfrm>
            <a:off x="2527882" y="1606491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E136C5-4E52-41A8-AE93-647E9B9346C3}"/>
              </a:ext>
            </a:extLst>
          </p:cNvPr>
          <p:cNvSpPr txBox="1"/>
          <p:nvPr/>
        </p:nvSpPr>
        <p:spPr>
          <a:xfrm>
            <a:off x="3235354" y="6252126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x2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/>
          <p:nvPr/>
        </p:nvCxnSpPr>
        <p:spPr>
          <a:xfrm>
            <a:off x="5086524" y="1716016"/>
            <a:ext cx="0" cy="4639112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4823672" y="6265041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x3</a:t>
            </a:r>
          </a:p>
        </p:txBody>
      </p:sp>
      <p:sp>
        <p:nvSpPr>
          <p:cNvPr id="20" name="星形: 五角 31">
            <a:extLst>
              <a:ext uri="{FF2B5EF4-FFF2-40B4-BE49-F238E27FC236}">
                <a16:creationId xmlns:a16="http://schemas.microsoft.com/office/drawing/2014/main" id="{B2844B2F-38FD-414B-BDD6-5506A594BD7E}"/>
              </a:ext>
            </a:extLst>
          </p:cNvPr>
          <p:cNvSpPr/>
          <p:nvPr/>
        </p:nvSpPr>
        <p:spPr>
          <a:xfrm>
            <a:off x="2352839" y="3429000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星形: 五角 31">
            <a:extLst>
              <a:ext uri="{FF2B5EF4-FFF2-40B4-BE49-F238E27FC236}">
                <a16:creationId xmlns:a16="http://schemas.microsoft.com/office/drawing/2014/main" id="{43FA3F73-A15B-4851-805C-6A18C1AC131A}"/>
              </a:ext>
            </a:extLst>
          </p:cNvPr>
          <p:cNvSpPr/>
          <p:nvPr/>
        </p:nvSpPr>
        <p:spPr>
          <a:xfrm>
            <a:off x="3383287" y="4124785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星形: 五角 31">
            <a:extLst>
              <a:ext uri="{FF2B5EF4-FFF2-40B4-BE49-F238E27FC236}">
                <a16:creationId xmlns:a16="http://schemas.microsoft.com/office/drawing/2014/main" id="{F66037C2-2FFB-4E1B-9180-D647E7534ACF}"/>
              </a:ext>
            </a:extLst>
          </p:cNvPr>
          <p:cNvSpPr/>
          <p:nvPr/>
        </p:nvSpPr>
        <p:spPr>
          <a:xfrm>
            <a:off x="4912316" y="3756168"/>
            <a:ext cx="350084" cy="327168"/>
          </a:xfrm>
          <a:prstGeom prst="star5">
            <a:avLst/>
          </a:prstGeom>
          <a:solidFill>
            <a:srgbClr val="FFFF00">
              <a:alpha val="8117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4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D22E6E39-30A7-40C7-841A-7FF3D123D260}"/>
              </a:ext>
            </a:extLst>
          </p:cNvPr>
          <p:cNvSpPr txBox="1"/>
          <p:nvPr/>
        </p:nvSpPr>
        <p:spPr>
          <a:xfrm>
            <a:off x="851582" y="494949"/>
            <a:ext cx="2316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rial Rounded MT Bold" panose="020F0704030504030204" pitchFamily="34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88565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9A32CF-DD29-4A3E-92A1-FA1438D48F67}"/>
              </a:ext>
            </a:extLst>
          </p:cNvPr>
          <p:cNvSpPr txBox="1"/>
          <p:nvPr/>
        </p:nvSpPr>
        <p:spPr>
          <a:xfrm>
            <a:off x="2776756" y="2796331"/>
            <a:ext cx="2743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直線最大值形成的函數稱為上包絡線</a:t>
            </a:r>
            <a:endParaRPr lang="en-US" sz="2400" b="1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F8AC08-DCBB-44B8-B46B-92F0BD39C307}"/>
              </a:ext>
            </a:extLst>
          </p:cNvPr>
          <p:cNvSpPr txBox="1"/>
          <p:nvPr/>
        </p:nvSpPr>
        <p:spPr>
          <a:xfrm>
            <a:off x="4610526" y="4433582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出現順序斜率遞增</a:t>
            </a:r>
            <a:endParaRPr lang="en-US" altLang="zh-TW" sz="2400" b="1" dirty="0"/>
          </a:p>
          <a:p>
            <a:r>
              <a:rPr lang="zh-TW" altLang="en-US" sz="2400" b="1" dirty="0"/>
              <a:t>下包絡線上的直線依</a:t>
            </a:r>
            <a:r>
              <a:rPr lang="en-US" altLang="zh-TW" sz="2400" b="1" dirty="0"/>
              <a:t>x</a:t>
            </a:r>
            <a:r>
              <a:rPr lang="zh-TW" altLang="en-US" sz="2400" b="1" dirty="0"/>
              <a:t>出現順序斜率遞減 </a:t>
            </a:r>
            <a:r>
              <a:rPr lang="en-US" altLang="zh-TW" sz="2400" b="1" dirty="0"/>
              <a:t>why?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2108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5A0EA-8218-4F85-833F-CCEDD375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題外話 </a:t>
            </a:r>
            <a:r>
              <a:rPr lang="en-US" altLang="zh-TW" b="1" dirty="0"/>
              <a:t>- </a:t>
            </a:r>
            <a:r>
              <a:rPr lang="zh-TW" altLang="en-US" b="1" dirty="0"/>
              <a:t>上包絡線的斜率遞增</a:t>
            </a:r>
            <a:endParaRPr lang="en-US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FEE3132-9AE6-4535-9AFD-A9C3562FA814}"/>
              </a:ext>
            </a:extLst>
          </p:cNvPr>
          <p:cNvCxnSpPr/>
          <p:nvPr/>
        </p:nvCxnSpPr>
        <p:spPr>
          <a:xfrm>
            <a:off x="947956" y="2077673"/>
            <a:ext cx="4051882" cy="3993159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7D87605-B400-4A98-AAE0-1EFDD3418520}"/>
              </a:ext>
            </a:extLst>
          </p:cNvPr>
          <p:cNvCxnSpPr>
            <a:cxnSpLocks/>
          </p:cNvCxnSpPr>
          <p:nvPr/>
        </p:nvCxnSpPr>
        <p:spPr>
          <a:xfrm>
            <a:off x="947956" y="2077673"/>
            <a:ext cx="2483141" cy="2435604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F7A511-94DA-4499-A8B3-E40132122D12}"/>
              </a:ext>
            </a:extLst>
          </p:cNvPr>
          <p:cNvCxnSpPr>
            <a:cxnSpLocks/>
          </p:cNvCxnSpPr>
          <p:nvPr/>
        </p:nvCxnSpPr>
        <p:spPr>
          <a:xfrm flipH="1">
            <a:off x="1770078" y="1356219"/>
            <a:ext cx="7399091" cy="4714613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FF0ED4B-7A39-4A76-99B1-3EEF6A3AE1BE}"/>
              </a:ext>
            </a:extLst>
          </p:cNvPr>
          <p:cNvSpPr txBox="1"/>
          <p:nvPr/>
        </p:nvSpPr>
        <p:spPr>
          <a:xfrm>
            <a:off x="2204906" y="6265042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x1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B9188E7-3C12-48C5-99C4-6C3FB68493C0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527882" y="1841851"/>
            <a:ext cx="41946" cy="4423191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4679856-A0D6-49EB-8EB6-558F1E899866}"/>
              </a:ext>
            </a:extLst>
          </p:cNvPr>
          <p:cNvCxnSpPr>
            <a:cxnSpLocks/>
          </p:cNvCxnSpPr>
          <p:nvPr/>
        </p:nvCxnSpPr>
        <p:spPr>
          <a:xfrm flipH="1">
            <a:off x="3864528" y="1841851"/>
            <a:ext cx="36351" cy="4406549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698373-1DE1-4039-90E3-4ADA96F3C678}"/>
              </a:ext>
            </a:extLst>
          </p:cNvPr>
          <p:cNvSpPr txBox="1"/>
          <p:nvPr/>
        </p:nvSpPr>
        <p:spPr>
          <a:xfrm>
            <a:off x="3608661" y="6230883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x2</a:t>
            </a: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4C600C85-DB7D-40C7-8F95-0F98EB00DF3C}"/>
              </a:ext>
            </a:extLst>
          </p:cNvPr>
          <p:cNvCxnSpPr>
            <a:cxnSpLocks/>
          </p:cNvCxnSpPr>
          <p:nvPr/>
        </p:nvCxnSpPr>
        <p:spPr>
          <a:xfrm flipV="1">
            <a:off x="1100356" y="3909738"/>
            <a:ext cx="6174297" cy="992696"/>
          </a:xfrm>
          <a:prstGeom prst="line">
            <a:avLst/>
          </a:prstGeom>
          <a:ln w="571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6EA36A7-D441-4332-B2C4-4BAB6A527F26}"/>
              </a:ext>
            </a:extLst>
          </p:cNvPr>
          <p:cNvCxnSpPr>
            <a:cxnSpLocks/>
          </p:cNvCxnSpPr>
          <p:nvPr/>
        </p:nvCxnSpPr>
        <p:spPr>
          <a:xfrm flipV="1">
            <a:off x="4471332" y="1356219"/>
            <a:ext cx="4697837" cy="2997667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E40DC69-DE9A-44BE-B9C8-9317F1F65590}"/>
              </a:ext>
            </a:extLst>
          </p:cNvPr>
          <p:cNvCxnSpPr>
            <a:cxnSpLocks/>
          </p:cNvCxnSpPr>
          <p:nvPr/>
        </p:nvCxnSpPr>
        <p:spPr>
          <a:xfrm flipV="1">
            <a:off x="3431097" y="4353886"/>
            <a:ext cx="1040235" cy="159392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61AA5E-9F97-431E-8A75-1CB9233D69E9}"/>
              </a:ext>
            </a:extLst>
          </p:cNvPr>
          <p:cNvCxnSpPr/>
          <p:nvPr/>
        </p:nvCxnSpPr>
        <p:spPr>
          <a:xfrm>
            <a:off x="2650921" y="5805182"/>
            <a:ext cx="1115736" cy="0"/>
          </a:xfrm>
          <a:prstGeom prst="straightConnector1">
            <a:avLst/>
          </a:prstGeom>
          <a:ln w="5715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649D25B-B7DB-4892-8D85-B97EA4AB55EC}"/>
              </a:ext>
            </a:extLst>
          </p:cNvPr>
          <p:cNvSpPr txBox="1"/>
          <p:nvPr/>
        </p:nvSpPr>
        <p:spPr>
          <a:xfrm>
            <a:off x="2971099" y="5308700"/>
            <a:ext cx="645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Δ</a:t>
            </a:r>
            <a:r>
              <a:rPr lang="en-US" sz="2400" b="1" dirty="0"/>
              <a:t>x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856817-BD44-4141-AC5D-3E5A77A49C8B}"/>
              </a:ext>
            </a:extLst>
          </p:cNvPr>
          <p:cNvSpPr txBox="1"/>
          <p:nvPr/>
        </p:nvSpPr>
        <p:spPr>
          <a:xfrm>
            <a:off x="4770535" y="4367444"/>
            <a:ext cx="5651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上包絡線發生兩條直線「接手」時</a:t>
            </a:r>
            <a:endParaRPr lang="en-US" altLang="zh-TW" sz="2400" b="1" dirty="0"/>
          </a:p>
          <a:p>
            <a:r>
              <a:rPr lang="zh-TW" altLang="en-US" sz="2400" b="1" dirty="0"/>
              <a:t>代表這兩條直線的上下關係發生改變</a:t>
            </a:r>
            <a:endParaRPr lang="en-US" altLang="zh-TW" sz="2400" b="1" dirty="0"/>
          </a:p>
          <a:p>
            <a:r>
              <a:rPr lang="zh-TW" altLang="en-US" sz="2400" b="1" dirty="0"/>
              <a:t>換句話說</a:t>
            </a:r>
            <a:r>
              <a:rPr lang="en-US" altLang="zh-TW" sz="2400" b="1" dirty="0"/>
              <a:t>,</a:t>
            </a:r>
            <a:r>
              <a:rPr lang="zh-TW" altLang="en-US" sz="2400" b="1" dirty="0"/>
              <a:t> 同樣</a:t>
            </a:r>
            <a:r>
              <a:rPr lang="el-GR" sz="2400" b="1" dirty="0"/>
              <a:t>Δ</a:t>
            </a:r>
            <a:r>
              <a:rPr lang="en-US" sz="2400" b="1" dirty="0"/>
              <a:t>x</a:t>
            </a:r>
            <a:r>
              <a:rPr lang="zh-TW" altLang="en-US" sz="2400" b="1" dirty="0"/>
              <a:t>下</a:t>
            </a:r>
            <a:r>
              <a:rPr lang="en-US" altLang="zh-TW" sz="2400" b="1" dirty="0"/>
              <a:t>, </a:t>
            </a:r>
            <a:r>
              <a:rPr lang="zh-TW" altLang="en-US" sz="2400" b="1" dirty="0"/>
              <a:t>後出現者增加較多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7668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TW" sz="5000" b="1" dirty="0"/>
              <a:t>DP</a:t>
            </a:r>
            <a:r>
              <a:rPr lang="zh-TW" altLang="en-US" sz="5000" b="1" dirty="0"/>
              <a:t>的證明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複習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</a:p>
          <a:p>
            <a:r>
              <a:rPr lang="zh-TW" altLang="en-US" sz="2800" b="1" dirty="0">
                <a:solidFill>
                  <a:schemeClr val="tx1"/>
                </a:solidFill>
              </a:rPr>
              <a:t>動態規劃</a:t>
            </a:r>
            <a:r>
              <a:rPr lang="en-US" altLang="zh-TW" sz="2800" b="1" dirty="0">
                <a:solidFill>
                  <a:schemeClr val="tx1"/>
                </a:solidFill>
              </a:rPr>
              <a:t>(Dynamic Programming, </a:t>
            </a:r>
            <a:r>
              <a:rPr lang="zh-TW" altLang="en-US" sz="2800" b="1" dirty="0">
                <a:solidFill>
                  <a:schemeClr val="tx1"/>
                </a:solidFill>
              </a:rPr>
              <a:t>簡稱為</a:t>
            </a:r>
            <a:r>
              <a:rPr lang="en-US" altLang="zh-TW" sz="2800" b="1" dirty="0">
                <a:solidFill>
                  <a:schemeClr val="tx1"/>
                </a:solidFill>
              </a:rPr>
              <a:t>DP)</a:t>
            </a:r>
            <a:r>
              <a:rPr lang="zh-TW" altLang="en-US" sz="2800" b="1" dirty="0">
                <a:solidFill>
                  <a:schemeClr val="tx1"/>
                </a:solidFill>
              </a:rPr>
              <a:t>是演算法設計中的一個重要概念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大體上可以說是找出原問題跟一些較小子問題的關聯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由較小問題一步步解出大問題。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能夠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解的問題符合</a:t>
            </a:r>
            <a:r>
              <a:rPr lang="zh-TW" altLang="en-US" sz="2800" b="1" dirty="0">
                <a:solidFill>
                  <a:srgbClr val="FF0000"/>
                </a:solidFill>
              </a:rPr>
              <a:t>最佳子結構</a:t>
            </a:r>
            <a:r>
              <a:rPr lang="zh-TW" altLang="en-US" sz="2800" b="1" dirty="0">
                <a:solidFill>
                  <a:schemeClr val="tx1"/>
                </a:solidFill>
              </a:rPr>
              <a:t>與</a:t>
            </a:r>
            <a:r>
              <a:rPr lang="zh-TW" altLang="en-US" sz="2800" b="1" dirty="0">
                <a:solidFill>
                  <a:srgbClr val="FF0000"/>
                </a:solidFill>
              </a:rPr>
              <a:t>重複子問題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254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13FA2E81-515C-43A0-9F18-CBB0E85C3950}"/>
              </a:ext>
            </a:extLst>
          </p:cNvPr>
          <p:cNvSpPr txBox="1"/>
          <p:nvPr/>
        </p:nvSpPr>
        <p:spPr>
          <a:xfrm>
            <a:off x="872456" y="1350629"/>
            <a:ext cx="8179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b="1" dirty="0"/>
              <a:t>DP Convex Hull Trick</a:t>
            </a:r>
            <a:endParaRPr lang="en-US" sz="60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2A02B53-667F-4171-94D1-A7F150E09D45}"/>
              </a:ext>
            </a:extLst>
          </p:cNvPr>
          <p:cNvSpPr txBox="1"/>
          <p:nvPr/>
        </p:nvSpPr>
        <p:spPr>
          <a:xfrm>
            <a:off x="872456" y="2997874"/>
            <a:ext cx="74676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/>
              <a:t>如何在</a:t>
            </a:r>
            <a:r>
              <a:rPr lang="en-US" altLang="zh-TW" sz="3200" b="1" dirty="0"/>
              <a:t>DP</a:t>
            </a:r>
            <a:r>
              <a:rPr lang="zh-TW" altLang="en-US" sz="3200" b="1" dirty="0"/>
              <a:t>轉移式為直線時有效率地維護上下包絡線</a:t>
            </a:r>
            <a:r>
              <a:rPr lang="en-US" altLang="zh-TW" sz="3200" b="1" dirty="0"/>
              <a:t>?</a:t>
            </a:r>
          </a:p>
          <a:p>
            <a:endParaRPr lang="en-US" altLang="zh-TW" sz="3200" b="1" dirty="0"/>
          </a:p>
          <a:p>
            <a:r>
              <a:rPr lang="zh-TW" altLang="en-US" sz="3200" b="1" dirty="0"/>
              <a:t>敬請期待 </a:t>
            </a:r>
            <a:r>
              <a:rPr lang="en-US" altLang="zh-TW" sz="3200" b="1" dirty="0"/>
              <a:t>ION</a:t>
            </a:r>
            <a:r>
              <a:rPr lang="zh-TW" altLang="en-US" sz="3200" b="1" dirty="0"/>
              <a:t> </a:t>
            </a:r>
            <a:r>
              <a:rPr lang="en-US" altLang="zh-TW" sz="3200" b="1" dirty="0"/>
              <a:t>camp</a:t>
            </a:r>
            <a:r>
              <a:rPr lang="zh-TW" altLang="en-US" sz="3200" b="1" dirty="0"/>
              <a:t> 計算幾何課程</a:t>
            </a:r>
            <a:r>
              <a:rPr lang="en-US" altLang="zh-TW" sz="3200" b="1" dirty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060383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0863" y="1041400"/>
            <a:ext cx="7257934" cy="2387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chemeClr val="tx1"/>
                </a:solidFill>
              </a:rPr>
              <a:t>進階動態規劃課程到此結束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3D010D75-8A86-444D-8E74-6CAB949E9BC9}"/>
              </a:ext>
            </a:extLst>
          </p:cNvPr>
          <p:cNvSpPr txBox="1">
            <a:spLocks/>
          </p:cNvSpPr>
          <p:nvPr/>
        </p:nvSpPr>
        <p:spPr>
          <a:xfrm>
            <a:off x="996426" y="2588098"/>
            <a:ext cx="725793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7000" b="1" dirty="0">
                <a:solidFill>
                  <a:schemeClr val="tx1"/>
                </a:solidFill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231601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最佳子結構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最佳子結構 </a:t>
            </a:r>
            <a:r>
              <a:rPr lang="en-US" altLang="zh-TW" sz="2800" b="1" dirty="0">
                <a:solidFill>
                  <a:srgbClr val="FF0000"/>
                </a:solidFill>
              </a:rPr>
              <a:t>(Optimal Substructure) </a:t>
            </a:r>
            <a:r>
              <a:rPr lang="zh-TW" altLang="en-US" sz="2800" b="1" dirty="0">
                <a:solidFill>
                  <a:schemeClr val="tx1"/>
                </a:solidFill>
              </a:rPr>
              <a:t>是</a:t>
            </a:r>
            <a:r>
              <a:rPr lang="en-US" altLang="zh-TW" sz="2800" b="1" dirty="0">
                <a:solidFill>
                  <a:schemeClr val="tx1"/>
                </a:solidFill>
              </a:rPr>
              <a:t>DP</a:t>
            </a:r>
            <a:r>
              <a:rPr lang="zh-TW" altLang="en-US" sz="2800" b="1" dirty="0">
                <a:solidFill>
                  <a:schemeClr val="tx1"/>
                </a:solidFill>
              </a:rPr>
              <a:t>最重要的性質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與轉移式的正確性直接相關。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最佳子結構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一個最佳化問題的最佳解</a:t>
            </a:r>
            <a:r>
              <a:rPr lang="zh-TW" altLang="en-US" sz="2800" b="1" dirty="0">
                <a:solidFill>
                  <a:srgbClr val="FF0000"/>
                </a:solidFill>
              </a:rPr>
              <a:t>被子問題的最佳解所決定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r>
              <a:rPr lang="zh-TW" altLang="en-US" sz="2800" b="1" dirty="0">
                <a:solidFill>
                  <a:schemeClr val="tx1"/>
                </a:solidFill>
              </a:rPr>
              <a:t>最佳解總是只和最佳解相關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因此在求取子問題時</a:t>
            </a:r>
            <a:r>
              <a:rPr lang="en-US" altLang="zh-TW" sz="2800" b="1" dirty="0">
                <a:solidFill>
                  <a:schemeClr val="tx1"/>
                </a:solidFill>
              </a:rPr>
              <a:t>,</a:t>
            </a:r>
            <a:r>
              <a:rPr lang="zh-TW" altLang="en-US" sz="2800" b="1" dirty="0">
                <a:solidFill>
                  <a:schemeClr val="tx1"/>
                </a:solidFill>
              </a:rPr>
              <a:t> 我們同樣可以只關注最佳解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這使得子問題的求解跟原問題具有一模一樣的結構</a:t>
            </a:r>
            <a:r>
              <a:rPr lang="en-US" altLang="zh-TW" sz="2800" b="1" dirty="0">
                <a:solidFill>
                  <a:srgbClr val="FF0000"/>
                </a:solidFill>
              </a:rPr>
              <a:t>, </a:t>
            </a:r>
            <a:r>
              <a:rPr lang="zh-TW" altLang="en-US" sz="2800" b="1" dirty="0">
                <a:solidFill>
                  <a:srgbClr val="FF0000"/>
                </a:solidFill>
              </a:rPr>
              <a:t>但是參數變小了</a:t>
            </a:r>
            <a:r>
              <a:rPr lang="zh-TW" altLang="en-US" sz="2800" b="1" dirty="0">
                <a:solidFill>
                  <a:schemeClr val="tx1"/>
                </a:solidFill>
              </a:rPr>
              <a:t>。</a:t>
            </a: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684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zh-TW" altLang="en-US" sz="5000" b="1" dirty="0"/>
              <a:t>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10255"/>
            <a:ext cx="9246843" cy="3880773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solidFill>
                  <a:schemeClr val="tx1"/>
                </a:solidFill>
              </a:rPr>
              <a:t>最長共同子序列</a:t>
            </a:r>
            <a:r>
              <a:rPr lang="en-US" altLang="zh-TW" sz="2800" b="1" dirty="0">
                <a:solidFill>
                  <a:schemeClr val="tx1"/>
                </a:solidFill>
              </a:rPr>
              <a:t>(Longest Common Subsequence, LCS)</a:t>
            </a:r>
            <a:r>
              <a:rPr lang="zh-TW" altLang="en-US" sz="2800" b="1" dirty="0">
                <a:solidFill>
                  <a:schemeClr val="tx1"/>
                </a:solidFill>
              </a:rPr>
              <a:t>問題</a:t>
            </a:r>
            <a:r>
              <a:rPr lang="en-US" altLang="zh-TW" sz="2800" b="1" dirty="0">
                <a:solidFill>
                  <a:schemeClr val="tx1"/>
                </a:solidFill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</a:rPr>
              <a:t> 給定兩個字串</a:t>
            </a:r>
            <a:r>
              <a:rPr lang="en-US" altLang="zh-TW" sz="2800" b="1" dirty="0">
                <a:solidFill>
                  <a:schemeClr val="tx1"/>
                </a:solidFill>
              </a:rPr>
              <a:t>, </a:t>
            </a:r>
            <a:r>
              <a:rPr lang="zh-TW" altLang="en-US" sz="2800" b="1" dirty="0">
                <a:solidFill>
                  <a:schemeClr val="tx1"/>
                </a:solidFill>
              </a:rPr>
              <a:t>找出它們的</a:t>
            </a:r>
            <a:r>
              <a:rPr lang="en-US" altLang="zh-TW" sz="2800" b="1" dirty="0">
                <a:solidFill>
                  <a:schemeClr val="tx1"/>
                </a:solidFill>
              </a:rPr>
              <a:t>LCS</a:t>
            </a:r>
            <a:r>
              <a:rPr lang="zh-TW" altLang="en-US" sz="2800" b="1" dirty="0">
                <a:solidFill>
                  <a:schemeClr val="tx1"/>
                </a:solidFill>
              </a:rPr>
              <a:t>有多長。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  <a:p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69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31039E-8590-4745-98B3-CC304086D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共同子序列其實就是不交錯的匹配</a:t>
            </a:r>
            <a:endParaRPr 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CFB28D9-D4C7-4A79-BE47-C0FFBC26DB63}"/>
              </a:ext>
            </a:extLst>
          </p:cNvPr>
          <p:cNvSpPr txBox="1"/>
          <p:nvPr/>
        </p:nvSpPr>
        <p:spPr>
          <a:xfrm>
            <a:off x="1711354" y="2298583"/>
            <a:ext cx="530626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b f </a:t>
            </a:r>
            <a:r>
              <a:rPr lang="en-US" sz="7000" b="1" dirty="0">
                <a:solidFill>
                  <a:srgbClr val="FF0000"/>
                </a:solidFill>
              </a:rPr>
              <a:t>d</a:t>
            </a:r>
            <a:r>
              <a:rPr lang="en-US" sz="7000" b="1" dirty="0"/>
              <a:t> a </a:t>
            </a:r>
            <a:r>
              <a:rPr lang="en-US" sz="7000" b="1" dirty="0">
                <a:solidFill>
                  <a:srgbClr val="FF0000"/>
                </a:solidFill>
              </a:rPr>
              <a:t>d 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9E2E69-CE0D-4675-AF88-44C607BEE5DB}"/>
              </a:ext>
            </a:extLst>
          </p:cNvPr>
          <p:cNvSpPr txBox="1"/>
          <p:nvPr/>
        </p:nvSpPr>
        <p:spPr>
          <a:xfrm>
            <a:off x="1711354" y="4036503"/>
            <a:ext cx="528862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b="1" dirty="0">
                <a:solidFill>
                  <a:srgbClr val="FF0000"/>
                </a:solidFill>
              </a:rPr>
              <a:t>a</a:t>
            </a:r>
            <a:r>
              <a:rPr lang="en-US" sz="7000" b="1" dirty="0"/>
              <a:t> c</a:t>
            </a:r>
            <a:r>
              <a:rPr lang="en-US" sz="7000" b="1" dirty="0">
                <a:solidFill>
                  <a:srgbClr val="FF0000"/>
                </a:solidFill>
              </a:rPr>
              <a:t> d d</a:t>
            </a:r>
            <a:r>
              <a:rPr lang="en-US" sz="7000" b="1" dirty="0"/>
              <a:t> b </a:t>
            </a:r>
            <a:r>
              <a:rPr lang="en-US" sz="7000" b="1" dirty="0">
                <a:solidFill>
                  <a:srgbClr val="FF0000"/>
                </a:solidFill>
              </a:rPr>
              <a:t>e</a:t>
            </a:r>
            <a:r>
              <a:rPr lang="en-US" sz="7000" b="1" dirty="0"/>
              <a:t> c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1C175E4-C25E-41EC-B725-FE716F08D154}"/>
              </a:ext>
            </a:extLst>
          </p:cNvPr>
          <p:cNvCxnSpPr>
            <a:cxnSpLocks/>
          </p:cNvCxnSpPr>
          <p:nvPr/>
        </p:nvCxnSpPr>
        <p:spPr>
          <a:xfrm flipH="1">
            <a:off x="2004969" y="3363985"/>
            <a:ext cx="159391" cy="93117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1571B0-1025-4DAC-BCB3-D7F99AB61F2B}"/>
              </a:ext>
            </a:extLst>
          </p:cNvPr>
          <p:cNvCxnSpPr>
            <a:cxnSpLocks/>
          </p:cNvCxnSpPr>
          <p:nvPr/>
        </p:nvCxnSpPr>
        <p:spPr>
          <a:xfrm flipH="1">
            <a:off x="3607266" y="3248102"/>
            <a:ext cx="570451" cy="104706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B2C971F-CD80-4BDB-9639-47F75B310D8F}"/>
              </a:ext>
            </a:extLst>
          </p:cNvPr>
          <p:cNvCxnSpPr>
            <a:cxnSpLocks/>
          </p:cNvCxnSpPr>
          <p:nvPr/>
        </p:nvCxnSpPr>
        <p:spPr>
          <a:xfrm flipH="1">
            <a:off x="4471332" y="3286730"/>
            <a:ext cx="1277834" cy="92454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AEE31BF-0848-4DE4-BD50-9E6E05A5CC17}"/>
              </a:ext>
            </a:extLst>
          </p:cNvPr>
          <p:cNvCxnSpPr>
            <a:cxnSpLocks/>
          </p:cNvCxnSpPr>
          <p:nvPr/>
        </p:nvCxnSpPr>
        <p:spPr>
          <a:xfrm flipH="1">
            <a:off x="5923624" y="3286730"/>
            <a:ext cx="689608" cy="1015176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1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sz="2400" b="1" dirty="0">
                    <a:latin typeface="Cambria Math" panose="02040503050406030204" pitchFamily="18" charset="0"/>
                  </a:rPr>
                  <a:t>令</a:t>
                </a:r>
                <a:r>
                  <a:rPr lang="en-US" altLang="zh-TW" sz="2400" b="1" dirty="0" err="1">
                    <a:latin typeface="Cambria Math" panose="02040503050406030204" pitchFamily="18" charset="0"/>
                  </a:rPr>
                  <a:t>dp</a:t>
                </a:r>
                <a:r>
                  <a:rPr lang="en-US" altLang="zh-TW" sz="2400" b="1" dirty="0">
                    <a:latin typeface="Cambria Math" panose="02040503050406030204" pitchFamily="18" charset="0"/>
                  </a:rPr>
                  <a:t>[</a:t>
                </a:r>
                <a:r>
                  <a:rPr lang="en-US" altLang="zh-TW" sz="2400" b="1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TW" sz="2400" b="1" dirty="0">
                    <a:latin typeface="Cambria Math" panose="02040503050406030204" pitchFamily="18" charset="0"/>
                  </a:rPr>
                  <a:t>][j] = A[</a:t>
                </a:r>
                <a:r>
                  <a:rPr lang="en-US" altLang="zh-TW" sz="2400" b="1" dirty="0" err="1">
                    <a:latin typeface="Cambria Math" panose="02040503050406030204" pitchFamily="18" charset="0"/>
                  </a:rPr>
                  <a:t>i</a:t>
                </a:r>
                <a:r>
                  <a:rPr lang="en-US" altLang="zh-TW" sz="2400" b="1" dirty="0">
                    <a:latin typeface="Cambria Math" panose="02040503050406030204" pitchFamily="18" charset="0"/>
                  </a:rPr>
                  <a:t>…N], B[j … M]</a:t>
                </a:r>
                <a:r>
                  <a:rPr lang="zh-TW" altLang="en-US" sz="2400" b="1" dirty="0">
                    <a:latin typeface="Cambria Math" panose="02040503050406030204" pitchFamily="18" charset="0"/>
                  </a:rPr>
                  <a:t>的最長共同子序列</a:t>
                </a:r>
                <a:endParaRPr lang="en-US" sz="2400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𝒅𝒑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𝒅𝒑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              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𝐦𝐚𝐱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𝒅𝒑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/>
              </a:p>
              <a:p>
                <a:r>
                  <a:rPr lang="zh-TW" altLang="en-US" sz="2400" b="1" dirty="0"/>
                  <a:t>為何這個轉移式是正確的 </a:t>
                </a:r>
                <a:r>
                  <a:rPr lang="en-US" altLang="zh-TW" sz="2400" b="1" dirty="0"/>
                  <a:t>?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758425-64B3-43CE-B04F-3FAB04A0B9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BDC06998-2F7A-4464-BFF2-ADAAA23A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b="1" dirty="0"/>
              <a:t>最長共同子序列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6513521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607</TotalTime>
  <Words>2651</Words>
  <Application>Microsoft Office PowerPoint</Application>
  <PresentationFormat>寬螢幕</PresentationFormat>
  <Paragraphs>284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微軟正黑體</vt:lpstr>
      <vt:lpstr>Arial</vt:lpstr>
      <vt:lpstr>Arial Rounded MT Bold</vt:lpstr>
      <vt:lpstr>Cambria Math</vt:lpstr>
      <vt:lpstr>Trebuchet MS</vt:lpstr>
      <vt:lpstr>Wingdings 3</vt:lpstr>
      <vt:lpstr>多面向</vt:lpstr>
      <vt:lpstr>進階動態規劃</vt:lpstr>
      <vt:lpstr>自我介紹</vt:lpstr>
      <vt:lpstr>課程介紹</vt:lpstr>
      <vt:lpstr>總覽</vt:lpstr>
      <vt:lpstr>DP的證明</vt:lpstr>
      <vt:lpstr>最佳子結構</vt:lpstr>
      <vt:lpstr>範例</vt:lpstr>
      <vt:lpstr>共同子序列其實就是不交錯的匹配</vt:lpstr>
      <vt:lpstr>最長共同子序列</vt:lpstr>
      <vt:lpstr>最長共同子序列</vt:lpstr>
      <vt:lpstr>共同子序列其實就是不交錯的匹配</vt:lpstr>
      <vt:lpstr>總覽</vt:lpstr>
      <vt:lpstr>為何要學習進階DP技巧?</vt:lpstr>
      <vt:lpstr>簡介</vt:lpstr>
      <vt:lpstr>特色</vt:lpstr>
      <vt:lpstr>技巧概述</vt:lpstr>
      <vt:lpstr>技巧概述</vt:lpstr>
      <vt:lpstr>技巧概述</vt:lpstr>
      <vt:lpstr>PowerPoint 簡報</vt:lpstr>
      <vt:lpstr>注意!</vt:lpstr>
      <vt:lpstr>例題 - Ciel and Gondolas (CF 321E)</vt:lpstr>
      <vt:lpstr>例題 - Ciel and Gondolas (CF 321E)</vt:lpstr>
      <vt:lpstr>小觀察</vt:lpstr>
      <vt:lpstr>小觀察</vt:lpstr>
      <vt:lpstr>PowerPoint 簡報</vt:lpstr>
      <vt:lpstr>例題</vt:lpstr>
      <vt:lpstr>直覺</vt:lpstr>
      <vt:lpstr>直覺</vt:lpstr>
      <vt:lpstr>證明</vt:lpstr>
      <vt:lpstr>一些觀察</vt:lpstr>
      <vt:lpstr>PowerPoint 簡報</vt:lpstr>
      <vt:lpstr>PowerPoint 簡報</vt:lpstr>
      <vt:lpstr>PowerPoint 簡報</vt:lpstr>
      <vt:lpstr>證明</vt:lpstr>
      <vt:lpstr>PowerPoint 簡報</vt:lpstr>
      <vt:lpstr>如何優化</vt:lpstr>
      <vt:lpstr>PowerPoint 簡報</vt:lpstr>
      <vt:lpstr>PowerPoint 簡報</vt:lpstr>
      <vt:lpstr>PowerPoint 簡報</vt:lpstr>
      <vt:lpstr>PowerPoint 簡報</vt:lpstr>
      <vt:lpstr>如何優化</vt:lpstr>
      <vt:lpstr>複雜度</vt:lpstr>
      <vt:lpstr>複雜度</vt:lpstr>
      <vt:lpstr>回顧</vt:lpstr>
      <vt:lpstr>實用面</vt:lpstr>
      <vt:lpstr>直線最大值</vt:lpstr>
      <vt:lpstr>PowerPoint 簡報</vt:lpstr>
      <vt:lpstr>題外話 - 上包絡線的斜率遞增</vt:lpstr>
      <vt:lpstr>題外話 - 上包絡線的斜率遞增</vt:lpstr>
      <vt:lpstr>PowerPoint 簡報</vt:lpstr>
      <vt:lpstr>進階動態規劃課程到此結束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進階動態規劃</dc:title>
  <dc:creator>nthu-326</dc:creator>
  <cp:lastModifiedBy>Benjamin</cp:lastModifiedBy>
  <cp:revision>100</cp:revision>
  <dcterms:created xsi:type="dcterms:W3CDTF">2019-07-21T04:06:56Z</dcterms:created>
  <dcterms:modified xsi:type="dcterms:W3CDTF">2019-07-22T04:05:17Z</dcterms:modified>
</cp:coreProperties>
</file>