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5" r:id="rId3"/>
    <p:sldId id="298" r:id="rId4"/>
    <p:sldId id="297" r:id="rId5"/>
    <p:sldId id="294" r:id="rId6"/>
    <p:sldId id="299" r:id="rId7"/>
    <p:sldId id="307" r:id="rId8"/>
    <p:sldId id="308" r:id="rId9"/>
    <p:sldId id="309" r:id="rId10"/>
    <p:sldId id="310" r:id="rId11"/>
    <p:sldId id="257" r:id="rId12"/>
    <p:sldId id="259" r:id="rId13"/>
    <p:sldId id="258" r:id="rId14"/>
    <p:sldId id="306" r:id="rId15"/>
    <p:sldId id="260" r:id="rId16"/>
    <p:sldId id="263" r:id="rId17"/>
    <p:sldId id="261" r:id="rId18"/>
    <p:sldId id="262" r:id="rId19"/>
    <p:sldId id="264" r:id="rId20"/>
    <p:sldId id="268" r:id="rId21"/>
    <p:sldId id="269" r:id="rId22"/>
    <p:sldId id="272" r:id="rId23"/>
    <p:sldId id="273" r:id="rId24"/>
    <p:sldId id="270" r:id="rId25"/>
    <p:sldId id="271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93" r:id="rId35"/>
    <p:sldId id="282" r:id="rId36"/>
    <p:sldId id="283" r:id="rId37"/>
    <p:sldId id="285" r:id="rId38"/>
    <p:sldId id="284" r:id="rId39"/>
    <p:sldId id="286" r:id="rId40"/>
    <p:sldId id="288" r:id="rId41"/>
    <p:sldId id="289" r:id="rId42"/>
    <p:sldId id="290" r:id="rId43"/>
    <p:sldId id="291" r:id="rId44"/>
    <p:sldId id="292" r:id="rId45"/>
    <p:sldId id="300" r:id="rId46"/>
    <p:sldId id="304" r:id="rId47"/>
    <p:sldId id="301" r:id="rId48"/>
    <p:sldId id="302" r:id="rId49"/>
    <p:sldId id="303" r:id="rId50"/>
    <p:sldId id="305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1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7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6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0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3200" y="615286"/>
            <a:ext cx="7257934" cy="2387600"/>
          </a:xfrm>
        </p:spPr>
        <p:txBody>
          <a:bodyPr>
            <a:normAutofit/>
          </a:bodyPr>
          <a:lstStyle/>
          <a:p>
            <a:r>
              <a:rPr lang="zh-TW" altLang="en-US" sz="7000" b="1" dirty="0"/>
              <a:t>進階動態規劃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78797" y="1239060"/>
            <a:ext cx="5541203" cy="1655762"/>
          </a:xfrm>
        </p:spPr>
        <p:txBody>
          <a:bodyPr>
            <a:normAutofit/>
          </a:bodyPr>
          <a:lstStyle/>
          <a:p>
            <a:r>
              <a:rPr lang="en-US" altLang="zh-TW" sz="3000" b="1" dirty="0"/>
              <a:t>ION camp 2019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01586" y="37347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/>
              <a:t>Advanced Dynamic Programming</a:t>
            </a:r>
          </a:p>
          <a:p>
            <a:r>
              <a:rPr lang="zh-TW" altLang="en-US" sz="2500" b="1" dirty="0"/>
              <a:t>講師</a:t>
            </a:r>
            <a:r>
              <a:rPr lang="en-US" altLang="zh-TW" sz="2500" b="1" dirty="0"/>
              <a:t>:</a:t>
            </a:r>
            <a:r>
              <a:rPr lang="zh-TW" altLang="en-US" sz="2500" b="1" dirty="0"/>
              <a:t> 許文弘</a:t>
            </a:r>
            <a:endParaRPr lang="en-US" altLang="zh-TW" sz="2500" b="1" dirty="0"/>
          </a:p>
        </p:txBody>
      </p:sp>
    </p:spTree>
    <p:extLst>
      <p:ext uri="{BB962C8B-B14F-4D97-AF65-F5344CB8AC3E}">
        <p14:creationId xmlns:p14="http://schemas.microsoft.com/office/powerpoint/2010/main" val="360514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39E-8590-4745-98B3-CC30408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共同子序列其實就是不交錯的匹配</a:t>
            </a:r>
            <a:endParaRPr 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1711354" y="2298583"/>
            <a:ext cx="5306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b f </a:t>
            </a:r>
            <a:r>
              <a:rPr lang="en-US" sz="7000" b="1" dirty="0">
                <a:solidFill>
                  <a:srgbClr val="FF0000"/>
                </a:solidFill>
              </a:rPr>
              <a:t>d</a:t>
            </a:r>
            <a:r>
              <a:rPr lang="en-US" sz="7000" b="1" dirty="0"/>
              <a:t> a </a:t>
            </a:r>
            <a:r>
              <a:rPr lang="en-US" sz="7000" b="1" dirty="0">
                <a:solidFill>
                  <a:srgbClr val="FF0000"/>
                </a:solidFill>
              </a:rPr>
              <a:t>d 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1711354" y="4036503"/>
            <a:ext cx="5288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c</a:t>
            </a:r>
            <a:r>
              <a:rPr lang="en-US" sz="7000" b="1" dirty="0">
                <a:solidFill>
                  <a:srgbClr val="FF0000"/>
                </a:solidFill>
              </a:rPr>
              <a:t> d d</a:t>
            </a:r>
            <a:r>
              <a:rPr lang="en-US" sz="7000" b="1" dirty="0"/>
              <a:t> b </a:t>
            </a:r>
            <a:r>
              <a:rPr lang="en-US" sz="7000" b="1" dirty="0">
                <a:solidFill>
                  <a:srgbClr val="FF0000"/>
                </a:solidFill>
              </a:rPr>
              <a:t>e</a:t>
            </a:r>
            <a:r>
              <a:rPr lang="en-US" sz="7000" b="1" dirty="0"/>
              <a:t> c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1C175E4-C25E-41EC-B725-FE716F08D154}"/>
              </a:ext>
            </a:extLst>
          </p:cNvPr>
          <p:cNvCxnSpPr>
            <a:cxnSpLocks/>
          </p:cNvCxnSpPr>
          <p:nvPr/>
        </p:nvCxnSpPr>
        <p:spPr>
          <a:xfrm flipH="1">
            <a:off x="2004969" y="3363985"/>
            <a:ext cx="159391" cy="93117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 flipH="1">
            <a:off x="3607266" y="3248102"/>
            <a:ext cx="570451" cy="104706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B2C971F-CD80-4BDB-9639-47F75B310D8F}"/>
              </a:ext>
            </a:extLst>
          </p:cNvPr>
          <p:cNvCxnSpPr>
            <a:cxnSpLocks/>
          </p:cNvCxnSpPr>
          <p:nvPr/>
        </p:nvCxnSpPr>
        <p:spPr>
          <a:xfrm flipH="1">
            <a:off x="4471332" y="3286730"/>
            <a:ext cx="1277834" cy="92454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EE31BF-0848-4DE4-BD50-9E6E05A5CC17}"/>
              </a:ext>
            </a:extLst>
          </p:cNvPr>
          <p:cNvCxnSpPr>
            <a:cxnSpLocks/>
          </p:cNvCxnSpPr>
          <p:nvPr/>
        </p:nvCxnSpPr>
        <p:spPr>
          <a:xfrm flipH="1">
            <a:off x="5923624" y="3286730"/>
            <a:ext cx="689608" cy="10151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1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的證明方法與圖論觀點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前綴和優化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線段樹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單調佇列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rgbClr val="FF0000"/>
                </a:solidFill>
              </a:rPr>
              <a:t>進階優化 </a:t>
            </a:r>
            <a:r>
              <a:rPr lang="en-US" altLang="zh-TW" sz="3200" b="1" dirty="0">
                <a:solidFill>
                  <a:srgbClr val="FF0000"/>
                </a:solidFill>
              </a:rPr>
              <a:t>- Divide and Conquer DP Optimization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0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為何要學習進階</a:t>
            </a:r>
            <a:r>
              <a:rPr lang="en-US" altLang="zh-TW" sz="5000" b="1" dirty="0"/>
              <a:t>DP</a:t>
            </a:r>
            <a:r>
              <a:rPr lang="zh-TW" altLang="en-US" sz="5000" b="1" dirty="0"/>
              <a:t>技巧</a:t>
            </a:r>
            <a:r>
              <a:rPr lang="en-US" altLang="zh-TW" sz="5000" b="1" dirty="0"/>
              <a:t>?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進階的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優化通常不是那麼實用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只能用在非常侷限的情況。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除了凸包優化外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比賽很少出。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但是這種優化通常比一般技巧更善加利用問題的性質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把問題解得非常漂亮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其中的想法及證明技巧都非常值得學習。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當成欣賞藝術。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Divide and Conquer DP</a:t>
            </a:r>
            <a:r>
              <a:rPr lang="zh-TW" altLang="en-US" sz="2800" b="1" dirty="0">
                <a:solidFill>
                  <a:schemeClr val="tx1"/>
                </a:solidFill>
              </a:rPr>
              <a:t>優化是一種基於轉移單調性的優化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當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的某一維度增加時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最佳解發生的轉移點也會單調地增加 </a:t>
            </a:r>
            <a:r>
              <a:rPr lang="en-US" altLang="zh-TW" sz="2800" b="1" dirty="0">
                <a:solidFill>
                  <a:schemeClr val="tx1"/>
                </a:solidFill>
              </a:rPr>
              <a:t>(</a:t>
            </a:r>
            <a:r>
              <a:rPr lang="zh-TW" altLang="en-US" sz="2800" b="1" dirty="0">
                <a:solidFill>
                  <a:schemeClr val="tx1"/>
                </a:solidFill>
              </a:rPr>
              <a:t>或減少</a:t>
            </a:r>
            <a:r>
              <a:rPr lang="en-US" altLang="zh-TW" sz="2800" b="1" dirty="0">
                <a:solidFill>
                  <a:schemeClr val="tx1"/>
                </a:solidFill>
              </a:rPr>
              <a:t>), </a:t>
            </a:r>
            <a:r>
              <a:rPr lang="zh-TW" altLang="en-US" sz="2800" b="1" dirty="0">
                <a:solidFill>
                  <a:schemeClr val="tx1"/>
                </a:solidFill>
              </a:rPr>
              <a:t>就可以使用。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7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8944838" cy="3880773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「證明問題能夠套用</a:t>
            </a:r>
            <a:r>
              <a:rPr lang="en-US" altLang="zh-TW" sz="2400" b="1" dirty="0">
                <a:solidFill>
                  <a:schemeClr val="tx1"/>
                </a:solidFill>
              </a:rPr>
              <a:t>Divide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and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Conquer</a:t>
            </a:r>
            <a:r>
              <a:rPr lang="zh-TW" altLang="en-US" sz="2400" b="1" dirty="0">
                <a:solidFill>
                  <a:schemeClr val="tx1"/>
                </a:solidFill>
              </a:rPr>
              <a:t>優化」 通常比「套用</a:t>
            </a:r>
            <a:r>
              <a:rPr lang="en-US" altLang="zh-TW" sz="2400" b="1" dirty="0">
                <a:solidFill>
                  <a:schemeClr val="tx1"/>
                </a:solidFill>
              </a:rPr>
              <a:t>Divide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and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Conquer</a:t>
            </a:r>
            <a:r>
              <a:rPr lang="zh-TW" altLang="en-US" sz="2400" b="1" dirty="0">
                <a:solidFill>
                  <a:schemeClr val="tx1"/>
                </a:solidFill>
              </a:rPr>
              <a:t>優化」更加困難。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一旦性質證明出來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程式碼通常非常好想好寫。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</a:rPr>
              <a:t>比起其他優化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直覺且優美。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接下來會簡略的把技巧概述一次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然後看一題例題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展示如何找出並證明使用時機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及如何套用此技巧。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3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 一種常見情形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zh-TW" altLang="en-US" sz="2600" b="1" i="1" dirty="0">
                <a:solidFill>
                  <a:schemeClr val="tx1"/>
                </a:solidFill>
              </a:rPr>
              <a:t>   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 = max{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 – 1][k] + C(k, j) : k &lt; j }</a:t>
            </a:r>
          </a:p>
          <a:p>
            <a:pPr marL="457200" lvl="1" indent="0">
              <a:buNone/>
            </a:pP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人切成 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塊，切下一塊 </a:t>
            </a:r>
            <a:r>
              <a:rPr lang="en-US" altLang="zh-TW" sz="2600" b="1" dirty="0">
                <a:solidFill>
                  <a:schemeClr val="tx1"/>
                </a:solidFill>
              </a:rPr>
              <a:t>(L, R]</a:t>
            </a:r>
            <a:r>
              <a:rPr lang="zh-TW" altLang="en-US" sz="2600" b="1" dirty="0">
                <a:solidFill>
                  <a:schemeClr val="tx1"/>
                </a:solidFill>
              </a:rPr>
              <a:t> 的花費為</a:t>
            </a:r>
            <a:r>
              <a:rPr lang="en-US" altLang="zh-TW" sz="2600" b="1" dirty="0">
                <a:solidFill>
                  <a:schemeClr val="tx1"/>
                </a:solidFill>
              </a:rPr>
              <a:t>C(L, R)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枚舉最後一塊切在位置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, </a:t>
            </a:r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人切成 </a:t>
            </a:r>
            <a:r>
              <a:rPr lang="en-US" altLang="zh-TW" sz="2600" b="1" dirty="0">
                <a:solidFill>
                  <a:schemeClr val="tx1"/>
                </a:solidFill>
              </a:rPr>
              <a:t>j – 1</a:t>
            </a:r>
            <a:r>
              <a:rPr lang="zh-TW" altLang="en-US" sz="2600" b="1" dirty="0">
                <a:solidFill>
                  <a:schemeClr val="tx1"/>
                </a:solidFill>
              </a:rPr>
              <a:t> 塊，</a:t>
            </a:r>
            <a:r>
              <a:rPr lang="en-US" altLang="zh-TW" sz="2600" b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付出最後一塊的花費</a:t>
            </a:r>
            <a:r>
              <a:rPr lang="en-US" altLang="zh-TW" sz="2600" b="1" dirty="0">
                <a:solidFill>
                  <a:schemeClr val="tx1"/>
                </a:solidFill>
              </a:rPr>
              <a:t>C(k, j)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974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5402488" y="4690817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最後一塊切在</a:t>
            </a:r>
            <a:r>
              <a:rPr lang="en-US" altLang="zh-TW" sz="2200" b="1" dirty="0"/>
              <a:t>k</a:t>
            </a:r>
            <a:endParaRPr lang="en-US" sz="2200" b="1" dirty="0"/>
          </a:p>
        </p:txBody>
      </p:sp>
      <p:sp>
        <p:nvSpPr>
          <p:cNvPr id="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6254532" y="4336698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1884105" y="344794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583901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283697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3983493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683289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383085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082881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6782676" y="2721777"/>
            <a:ext cx="0" cy="193216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6782676" y="3447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482471" y="3447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182266" y="3447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149732" y="2742333"/>
            <a:ext cx="170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 – 1][k]</a:t>
            </a:r>
            <a:endParaRPr lang="en-US" sz="26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238888" y="2776603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+</a:t>
            </a:r>
            <a:endParaRPr lang="en-US" sz="26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582357" y="2768440"/>
            <a:ext cx="1091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C(k, j)</a:t>
            </a:r>
            <a:endParaRPr lang="en-US" sz="2600" b="1" dirty="0"/>
          </a:p>
        </p:txBody>
      </p:sp>
      <p:sp>
        <p:nvSpPr>
          <p:cNvPr id="2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8390861" y="4363261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8128119" y="4706985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共 </a:t>
            </a:r>
            <a:r>
              <a:rPr lang="en-US" altLang="zh-TW" sz="2200" b="1" dirty="0"/>
              <a:t>j</a:t>
            </a:r>
            <a:r>
              <a:rPr lang="zh-TW" altLang="en-US" sz="2200" b="1" dirty="0"/>
              <a:t> 人</a:t>
            </a:r>
            <a:endParaRPr lang="en-US" sz="22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298312" y="1843923"/>
            <a:ext cx="5652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][j] = </a:t>
            </a:r>
            <a:r>
              <a:rPr lang="zh-TW" altLang="en-US" sz="2600" b="1" dirty="0"/>
              <a:t>枚舉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取最大，對於每個 </a:t>
            </a:r>
            <a:r>
              <a:rPr lang="en-US" altLang="zh-TW" sz="2600" b="1" dirty="0"/>
              <a:t>k: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4595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此時若轉移又滿足</a:t>
            </a:r>
            <a:r>
              <a:rPr lang="en-US" altLang="zh-TW" sz="2600" b="1" dirty="0">
                <a:solidFill>
                  <a:srgbClr val="FF0000"/>
                </a:solidFill>
              </a:rPr>
              <a:t>monotonicity condition</a:t>
            </a:r>
            <a:r>
              <a:rPr lang="en-US" altLang="zh-TW" sz="2600" b="1" dirty="0"/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(</a:t>
            </a:r>
            <a:r>
              <a:rPr lang="zh-TW" altLang="en-US" sz="2600" b="1" dirty="0">
                <a:solidFill>
                  <a:schemeClr val="tx1"/>
                </a:solidFill>
              </a:rPr>
              <a:t>單調性條件</a:t>
            </a:r>
            <a:r>
              <a:rPr lang="en-US" altLang="zh-TW" sz="26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也就是說，令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為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發生最佳解的切點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，當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增加時，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也會增加。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此時可以套用</a:t>
            </a:r>
            <a:r>
              <a:rPr lang="en-US" altLang="zh-TW" sz="2600" b="1" dirty="0">
                <a:solidFill>
                  <a:schemeClr val="tx1"/>
                </a:solidFill>
              </a:rPr>
              <a:t>Divide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and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Conquer</a:t>
            </a:r>
            <a:r>
              <a:rPr lang="zh-TW" altLang="en-US" sz="2600" b="1" dirty="0">
                <a:solidFill>
                  <a:schemeClr val="tx1"/>
                </a:solidFill>
              </a:rPr>
              <a:t>優化。</a:t>
            </a:r>
          </a:p>
        </p:txBody>
      </p:sp>
    </p:spTree>
    <p:extLst>
      <p:ext uri="{BB962C8B-B14F-4D97-AF65-F5344CB8AC3E}">
        <p14:creationId xmlns:p14="http://schemas.microsoft.com/office/powerpoint/2010/main" val="143920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150111" y="30349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849907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549703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249499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949295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942374" y="2435803"/>
            <a:ext cx="111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opt(</a:t>
            </a:r>
            <a:r>
              <a:rPr lang="en-US" sz="2400" b="1" dirty="0" err="1"/>
              <a:t>i</a:t>
            </a:r>
            <a:r>
              <a:rPr lang="en-US" sz="2400" b="1" dirty="0"/>
              <a:t>, j)</a:t>
            </a:r>
          </a:p>
        </p:txBody>
      </p:sp>
      <p:sp>
        <p:nvSpPr>
          <p:cNvPr id="10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7289500" y="2342492"/>
            <a:ext cx="1886561" cy="46166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955026" y="176541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填表時 </a:t>
            </a:r>
            <a:r>
              <a:rPr lang="en-US" altLang="zh-TW" sz="2400" b="1" dirty="0"/>
              <a:t>j </a:t>
            </a:r>
            <a:r>
              <a:rPr lang="zh-TW" altLang="en-US" sz="2400" b="1" dirty="0"/>
              <a:t>不斷增加</a:t>
            </a:r>
            <a:endParaRPr 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649091" y="3034992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348887" y="3034992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4249499" y="2733136"/>
            <a:ext cx="0" cy="1182758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048682" y="3034991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748477" y="3034990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476265" y="3034989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2951225" y="3965392"/>
            <a:ext cx="1896378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28677" y="4462580"/>
            <a:ext cx="777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monotonicity condition: j</a:t>
            </a:r>
            <a:r>
              <a:rPr lang="zh-TW" altLang="en-US" sz="2400" b="1" dirty="0">
                <a:solidFill>
                  <a:srgbClr val="FF0000"/>
                </a:solidFill>
              </a:rPr>
              <a:t>增加時，</a:t>
            </a:r>
            <a:r>
              <a:rPr lang="en-US" altLang="zh-TW" sz="2400" b="1" dirty="0">
                <a:solidFill>
                  <a:srgbClr val="FF0000"/>
                </a:solidFill>
              </a:rPr>
              <a:t>opt(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, j)</a:t>
            </a:r>
            <a:r>
              <a:rPr lang="zh-TW" altLang="en-US" sz="2400" b="1" dirty="0">
                <a:solidFill>
                  <a:srgbClr val="FF0000"/>
                </a:solidFill>
              </a:rPr>
              <a:t>也跟著增加。</a:t>
            </a:r>
            <a:endParaRPr lang="en-US" sz="2200" b="1" dirty="0"/>
          </a:p>
        </p:txBody>
      </p:sp>
      <p:sp>
        <p:nvSpPr>
          <p:cNvPr id="20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3724372" y="322160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183949" y="243580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4722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solidFill>
                  <a:srgbClr val="FF0000"/>
                </a:solidFill>
              </a:rPr>
              <a:t>注意</a:t>
            </a:r>
            <a:r>
              <a:rPr lang="en-US" altLang="zh-TW" sz="7200" b="1" dirty="0">
                <a:solidFill>
                  <a:srgbClr val="FF0000"/>
                </a:solidFill>
              </a:rPr>
              <a:t>!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3200" b="1" dirty="0"/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這只是個例子</a:t>
            </a:r>
            <a:r>
              <a:rPr lang="en-US" altLang="zh-TW" sz="3200" b="1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實際使用時，只要發現最佳轉移發生位置會跟著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表格的一個維度增加，就可以使用。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自我介紹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8644"/>
            <a:ext cx="924684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講師名字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許文弘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身分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清大資工畢業生兼演算法準研究生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興趣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熱愛演算法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1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原始題目敘述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個人排隊搭船，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艘船依次來載人。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艘船到達時，排在隊伍最前端的前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個人會依排隊順序上船，船載了人就就開走了。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已知隊伍中的第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人與第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人有陌生度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，一艘船的陌生度算法為「加總船上任兩人的陌生度」。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你有權決定每艘船要載多少人，也就是你可以決定所有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每艘船都要載人，每個人都要載走，求最小陌生度總和。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  <a:blipFill>
                <a:blip r:embed="rId2"/>
                <a:stretch>
                  <a:fillRect l="-851" t="-1413" r="-34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69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給定一個大小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的陣列和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x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的矩陣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請將陣列切成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段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切下一段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 R]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要花費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zh-TW" altLang="en-US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4000, K &lt;= 800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&lt;= 9,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709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6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題目給定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</a:p>
              <a:p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此時花費函數是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的一個子矩陣總和除以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。此子矩陣以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L)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為左上角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(R, R)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為右下角。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若已建好二維前綴和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則給定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R],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求取花費只需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  <a:blipFill>
                <a:blip r:embed="rId2"/>
                <a:stretch>
                  <a:fillRect l="-709" r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648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0" y="4601700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3105696" y="1262318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1" y="25213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249022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5190815" y="1276325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0" y="386397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3262863" y="10415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10694" y="10615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603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5096731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5796527" y="28319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6496323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7196119" y="28319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7895915" y="28319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5096731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5796527" y="35411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6496323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7196119" y="3541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7895915" y="3541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5096731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5796527" y="42502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6496323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7196119" y="4250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7895915" y="4250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5096731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5796527" y="49593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6496323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7196119" y="49593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7895915" y="49593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5096731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5796527" y="56685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6496323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7196119" y="56685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7895915" y="56685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4611541" y="49593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7196119" y="22814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8120879" y="21825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4693962" y="57075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68650" y="42042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6667759" y="22412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781906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1481702" y="1012723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2181498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2881294" y="1012723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3581090" y="1012724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2352934" y="2600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3806054" y="241554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48" name="向右箭號 47"/>
          <p:cNvSpPr/>
          <p:nvPr/>
        </p:nvSpPr>
        <p:spPr>
          <a:xfrm rot="2914160">
            <a:off x="3864869" y="2142722"/>
            <a:ext cx="1064133" cy="5765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2881294" y="600075"/>
            <a:ext cx="0" cy="15144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3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dp[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前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人切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塊的最小花費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枚舉最後一個切點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左邊遞迴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右邊花費已給定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600" b="1" dirty="0">
                    <a:solidFill>
                      <a:schemeClr val="tx1"/>
                    </a:solidFill>
                  </a:rPr>
                  <a:t>                = </a:t>
                </a:r>
                <a14:m>
                  <m:oMath xmlns:m="http://schemas.openxmlformats.org/officeDocument/2006/math"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(k,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j],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可以利用二維前綴和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算出。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TW" sz="2600" b="1" dirty="0"/>
                  <a:t> </a:t>
                </a:r>
                <a:r>
                  <a:rPr lang="en-US" altLang="zh-TW" sz="2600" b="1" dirty="0">
                    <a:solidFill>
                      <a:srgbClr val="0070C0"/>
                    </a:solidFill>
                  </a:rPr>
                  <a:t>TLE</a:t>
                </a:r>
              </a:p>
              <a:p>
                <a:endParaRPr lang="en-US" altLang="zh-TW" sz="2600" b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花費成長非常快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切塊時應該切的越平均越好。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可以猜測當人數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最佳切點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也應該增加。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854978" y="4217041"/>
            <a:ext cx="885825" cy="4191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5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94530" y="4089220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2437917" y="3665182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887962" y="2741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1587758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2287554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2987350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3687146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3219543" y="2048950"/>
            <a:ext cx="4694369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3219543" y="1587283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4386942" y="2741448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5086738" y="2741448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2987350" y="1873704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5786533" y="2741447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6486328" y="2741446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7214116" y="274144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2458818" y="2914553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887962" y="5358884"/>
            <a:ext cx="68531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/>
              <a:t>當人數 </a:t>
            </a:r>
            <a:r>
              <a:rPr lang="en-US" altLang="zh-TW" sz="2600" b="1" dirty="0"/>
              <a:t>j</a:t>
            </a:r>
            <a:r>
              <a:rPr lang="zh-TW" altLang="en-US" sz="2600" b="1" dirty="0"/>
              <a:t> 增加時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最佳切點 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*</a:t>
            </a:r>
            <a:r>
              <a:rPr lang="en-US" altLang="zh-TW" sz="2600" b="1" dirty="0"/>
              <a:t> </a:t>
            </a:r>
            <a:r>
              <a:rPr lang="zh-TW" altLang="en-US" sz="2600" b="1" dirty="0"/>
              <a:t>若不動或變小</a:t>
            </a:r>
            <a:endParaRPr lang="en-US" altLang="zh-TW" sz="2600" b="1" dirty="0"/>
          </a:p>
          <a:p>
            <a:r>
              <a:rPr lang="zh-TW" altLang="en-US" sz="2600" b="1" dirty="0"/>
              <a:t>最後一塊佔的比例將越來越大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感覺不太好</a:t>
            </a:r>
            <a:endParaRPr lang="en-US" altLang="zh-TW" sz="2600" b="1" dirty="0"/>
          </a:p>
        </p:txBody>
      </p:sp>
    </p:spTree>
    <p:extLst>
      <p:ext uri="{BB962C8B-B14F-4D97-AF65-F5344CB8AC3E}">
        <p14:creationId xmlns:p14="http://schemas.microsoft.com/office/powerpoint/2010/main" val="47891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證明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</m:d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跟著直覺走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增加成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+ 1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1.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上一次可能的所有轉移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仍然可使用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但花費皆有不同變化。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在最後面新增了一種可能的轉移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也就是切在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= 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526382" y="4713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226178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925974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625770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325566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527026" y="415903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endParaRPr 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025362" y="471312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074960" y="41590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j+1</a:t>
            </a:r>
            <a:endParaRPr lang="en-US" sz="2400" b="1" dirty="0"/>
          </a:p>
        </p:txBody>
      </p:sp>
      <p:sp>
        <p:nvSpPr>
          <p:cNvPr id="2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6200218" y="490410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一些觀察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越小的轉移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花費增加越多。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876300" y="3661236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競賽經歷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大學時曾代表學校參加不少程式競賽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去過越南、北京等國家比賽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見識不少國內外頂尖選手的實力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但是一直沒有拿到特別好的成績。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雖然是個三流仔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但還是會盡力讓大家在營隊能有所收穫。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3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804622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504418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904010" y="230570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204214" y="23057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804622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504418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904010" y="30148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204214" y="301483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804622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504418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904010" y="372395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204214" y="372395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804622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504418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904010" y="443308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204214" y="443308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301883" y="372395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204214" y="201533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276263" y="301482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992857" y="13452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81587" y="330394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664086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363882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8763474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063678" y="23056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664086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363882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8763474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063678" y="30148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664086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363882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8763474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063678" y="372395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664086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363882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8763474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063678" y="4433080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161347" y="3723952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455878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455878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455878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455878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664086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363882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8763474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063678" y="514220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455878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083206" y="3723952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063678" y="1868017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59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641731" y="462405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641731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8938330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7282501" y="1654180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9634430" y="3923654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8245703" y="5333519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5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681835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381631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781223" y="24105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081427" y="24105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681835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381631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781223" y="31196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081427" y="31196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681835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381631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781223" y="38287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081427" y="382879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81835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381631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781223" y="4537918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081427" y="453791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179096" y="4537918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781223" y="2146971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179096" y="3828791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010630" y="17331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85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43487" y="3486639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968886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668682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068274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368478" y="241053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968886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668682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068274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368478" y="311966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968886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668682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068274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368478" y="382879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968886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668682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068274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368478" y="453791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466147" y="382878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760678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760678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760678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760678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968886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668682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068274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368478" y="52470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760678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466147" y="4537916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068274" y="2146971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946531" y="4728895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946531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243130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290702" y="1740501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259222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7684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8573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9462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40351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42884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5544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6433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7322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8211" y="47225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15669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59082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9279" y="1652313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0" y="4959885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3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904817" cy="3880773"/>
          </a:xfrm>
        </p:spPr>
        <p:txBody>
          <a:bodyPr>
            <a:noAutofit/>
          </a:bodyPr>
          <a:lstStyle/>
          <a:p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</a:t>
            </a:r>
            <a:r>
              <a:rPr lang="en-US" altLang="zh-TW" sz="2600" b="1" dirty="0">
                <a:solidFill>
                  <a:schemeClr val="tx1"/>
                </a:solidFill>
              </a:rPr>
              <a:t>, k</a:t>
            </a:r>
            <a:r>
              <a:rPr lang="zh-TW" altLang="en-US" sz="2600" b="1" dirty="0">
                <a:solidFill>
                  <a:schemeClr val="tx1"/>
                </a:solidFill>
              </a:rPr>
              <a:t>越小的轉移花費增加越多。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若已知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 的最佳解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j), </a:t>
            </a:r>
            <a:r>
              <a:rPr lang="zh-TW" altLang="en-US" sz="2600" b="1" dirty="0">
                <a:solidFill>
                  <a:schemeClr val="tx1"/>
                </a:solidFill>
              </a:rPr>
              <a:t>則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1.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&lt;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的轉移原本就比切在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j)</a:t>
            </a:r>
            <a:r>
              <a:rPr lang="zh-TW" altLang="en-US" sz="2600" b="1" dirty="0">
                <a:solidFill>
                  <a:schemeClr val="tx1"/>
                </a:solidFill>
              </a:rPr>
              <a:t>來的差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2.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增加後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它增加的花費又比切在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更大！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/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所有的</a:t>
            </a:r>
            <a:r>
              <a:rPr lang="en-US" altLang="zh-TW" sz="2600" b="1" dirty="0">
                <a:solidFill>
                  <a:srgbClr val="FF0000"/>
                </a:solidFill>
              </a:rPr>
              <a:t>k &lt;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</a:t>
            </a:r>
            <a:r>
              <a:rPr lang="zh-TW" altLang="en-US" sz="2600" b="1" dirty="0">
                <a:solidFill>
                  <a:srgbClr val="FF0000"/>
                </a:solidFill>
              </a:rPr>
              <a:t>都絕不可能成為</a:t>
            </a:r>
            <a:r>
              <a:rPr lang="en-US" altLang="zh-TW" sz="2600" b="1" dirty="0" err="1">
                <a:solidFill>
                  <a:srgbClr val="FF0000"/>
                </a:solidFill>
              </a:rPr>
              <a:t>dp</a:t>
            </a:r>
            <a:r>
              <a:rPr lang="en-US" altLang="zh-TW" sz="2600" b="1" dirty="0">
                <a:solidFill>
                  <a:srgbClr val="FF0000"/>
                </a:solidFill>
              </a:rPr>
              <a:t>[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][j+1]</a:t>
            </a:r>
            <a:r>
              <a:rPr lang="zh-TW" altLang="en-US" sz="2600" b="1" dirty="0">
                <a:solidFill>
                  <a:srgbClr val="FF0000"/>
                </a:solidFill>
              </a:rPr>
              <a:t>的最佳解。</a:t>
            </a:r>
            <a:endParaRPr lang="en-US" altLang="zh-TW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</a:t>
            </a:r>
            <a:r>
              <a:rPr lang="en-US" altLang="zh-TW" sz="2600" b="1" dirty="0">
                <a:solidFill>
                  <a:srgbClr val="FF0000"/>
                </a:solidFill>
              </a:rPr>
              <a:t>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 &lt;=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 + 1), monotonicity holds</a:t>
            </a:r>
            <a:r>
              <a:rPr lang="zh-TW" altLang="en-US" sz="2600" b="1" dirty="0">
                <a:solidFill>
                  <a:srgbClr val="FF0000"/>
                </a:solidFill>
              </a:rPr>
              <a:t> </a:t>
            </a:r>
            <a:r>
              <a:rPr lang="en-US" altLang="zh-TW" sz="2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3448" y="4591453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93448" y="5125987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30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9487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90376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91265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92154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431577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02462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3351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4240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5129" y="474990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1840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61816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44733" y="1623864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0461" y="4282396"/>
            <a:ext cx="1655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/>
              <a:t>最佳解</a:t>
            </a:r>
            <a:endParaRPr lang="en-US" sz="3500" b="1" dirty="0"/>
          </a:p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57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</a:t>
            </a:r>
            <a:r>
              <a:rPr lang="zh-TW" altLang="en-US" sz="2800" b="1" dirty="0">
                <a:solidFill>
                  <a:schemeClr val="tx1"/>
                </a:solidFill>
              </a:rPr>
              <a:t> 相對於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是一個非嚴格遞增的數列。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圖像化來說，若我們將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這個陣列第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個位置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指向它在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 -1]</a:t>
            </a:r>
            <a:r>
              <a:rPr lang="zh-TW" altLang="en-US" sz="2800" b="1" dirty="0">
                <a:solidFill>
                  <a:schemeClr val="tx1"/>
                </a:solidFill>
              </a:rPr>
              <a:t>發生最佳解的切點 </a:t>
            </a:r>
            <a:r>
              <a:rPr lang="en-US" altLang="zh-TW" sz="2800" b="1" dirty="0">
                <a:solidFill>
                  <a:schemeClr val="tx1"/>
                </a:solidFill>
              </a:rPr>
              <a:t>k =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j),</a:t>
            </a:r>
            <a:r>
              <a:rPr lang="zh-TW" altLang="en-US" sz="2800" b="1" dirty="0">
                <a:solidFill>
                  <a:schemeClr val="tx1"/>
                </a:solidFill>
              </a:rPr>
              <a:t> 則這些箭頭不會在中途相交。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50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700" b="1" dirty="0" err="1"/>
              <a:t>dp</a:t>
            </a:r>
            <a:r>
              <a:rPr lang="en-US" altLang="zh-TW" sz="2700" b="1" dirty="0"/>
              <a:t>[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][j]</a:t>
            </a:r>
            <a:r>
              <a:rPr lang="zh-TW" altLang="en-US" sz="2700" b="1" dirty="0"/>
              <a:t>指向</a:t>
            </a:r>
            <a:r>
              <a:rPr lang="en-US" altLang="zh-TW" sz="2700" b="1" dirty="0" err="1"/>
              <a:t>dp</a:t>
            </a:r>
            <a:r>
              <a:rPr lang="en-US" altLang="zh-TW" sz="2700" b="1" dirty="0"/>
              <a:t>[i-1][opt(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,</a:t>
            </a:r>
            <a:r>
              <a:rPr lang="zh-TW" altLang="en-US" sz="2700" b="1" dirty="0"/>
              <a:t> </a:t>
            </a:r>
            <a:r>
              <a:rPr lang="en-US" altLang="zh-TW" sz="2700" b="1" dirty="0"/>
              <a:t>j)], </a:t>
            </a:r>
            <a:r>
              <a:rPr lang="zh-TW" altLang="en-US" sz="2700" b="1" dirty="0"/>
              <a:t>這些箭頭不會相交</a:t>
            </a:r>
            <a:endParaRPr lang="en-US" altLang="zh-TW" sz="2700" b="1" dirty="0"/>
          </a:p>
          <a:p>
            <a:r>
              <a:rPr lang="zh-TW" altLang="en-US" sz="2700" b="1" dirty="0"/>
              <a:t>因為相交的箭頭代表較後面的 </a:t>
            </a:r>
            <a:r>
              <a:rPr lang="en-US" altLang="zh-TW" sz="2700" b="1" dirty="0"/>
              <a:t>j</a:t>
            </a:r>
            <a:r>
              <a:rPr lang="zh-TW" altLang="en-US" sz="2700" b="1" dirty="0"/>
              <a:t> 指向的位置較前面</a:t>
            </a:r>
          </a:p>
        </p:txBody>
      </p:sp>
    </p:spTree>
    <p:extLst>
      <p:ext uri="{BB962C8B-B14F-4D97-AF65-F5344CB8AC3E}">
        <p14:creationId xmlns:p14="http://schemas.microsoft.com/office/powerpoint/2010/main" val="365796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700" b="1" dirty="0"/>
                  <a:t>原本的作法</a:t>
                </a:r>
                <a:r>
                  <a:rPr lang="en-US" altLang="zh-TW" sz="2700" b="1" dirty="0"/>
                  <a:t>: </a:t>
                </a:r>
                <a:r>
                  <a:rPr lang="zh-TW" altLang="en-US" sz="2700" b="1" dirty="0"/>
                  <a:t>暴力找出所有箭頭</a:t>
                </a:r>
                <a:r>
                  <a:rPr lang="en-US" altLang="zh-TW" sz="2700" b="1" dirty="0"/>
                  <a:t>, </a:t>
                </a:r>
                <a:r>
                  <a:rPr lang="zh-TW" altLang="en-US" sz="2700" b="1" dirty="0"/>
                  <a:t>每找一個就掃過一次</a:t>
                </a:r>
                <a:r>
                  <a:rPr lang="en-US" altLang="zh-TW" sz="2700" b="1" dirty="0" err="1"/>
                  <a:t>dp</a:t>
                </a:r>
                <a:r>
                  <a:rPr lang="en-US" altLang="zh-TW" sz="2700" b="1" dirty="0"/>
                  <a:t>[</a:t>
                </a:r>
                <a:r>
                  <a:rPr lang="en-US" altLang="zh-TW" sz="2700" b="1" dirty="0" err="1"/>
                  <a:t>i</a:t>
                </a:r>
                <a:r>
                  <a:rPr lang="en-US" altLang="zh-TW" sz="2700" b="1" dirty="0"/>
                  <a:t> – 1], </a:t>
                </a:r>
                <a:r>
                  <a:rPr lang="zh-TW" altLang="en-US" sz="2700" b="1" dirty="0"/>
                  <a:t>顯然會得到一個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7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7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7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700" b="1" dirty="0"/>
                  <a:t>的做法。</a:t>
                </a: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  <a:blipFill>
                <a:blip r:embed="rId2"/>
                <a:stretch>
                  <a:fillRect l="-1446" t="-6369" b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147970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84776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547562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247358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947154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646950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34674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046542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206543" y="190377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677672" y="426186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147970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84776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547562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247358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947154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646950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34674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046542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372338" y="262906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625987" y="262906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197664" y="262906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582590" y="262906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5996848" y="262906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497868" y="262906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396440" y="262906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707923" y="262906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746338" y="19199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746338" y="418367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5121824" y="435936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288834" y="497099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248494" y="48551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839671" y="49276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77" name="矩形 76"/>
          <p:cNvSpPr/>
          <p:nvPr/>
        </p:nvSpPr>
        <p:spPr>
          <a:xfrm>
            <a:off x="2497868" y="5636749"/>
            <a:ext cx="801052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直覺</a:t>
            </a:r>
            <a:r>
              <a:rPr lang="en-US" altLang="zh-TW" sz="2900" b="1" dirty="0"/>
              <a:t>:</a:t>
            </a:r>
            <a:r>
              <a:rPr lang="zh-TW" altLang="en-US" sz="2900" b="1" dirty="0"/>
              <a:t> 先花 </a:t>
            </a:r>
            <a:r>
              <a:rPr lang="en-US" altLang="zh-TW" sz="2900" b="1" dirty="0"/>
              <a:t>O(N)</a:t>
            </a:r>
            <a:r>
              <a:rPr lang="zh-TW" altLang="en-US" sz="2900" b="1" dirty="0"/>
              <a:t> 暴力找出中間的箭頭</a:t>
            </a:r>
            <a:r>
              <a:rPr lang="en-US" altLang="zh-TW" sz="2900" b="1" dirty="0"/>
              <a:t>!</a:t>
            </a:r>
            <a:endParaRPr lang="zh-TW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739145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28019" y="18056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77" name="矩形 76"/>
          <p:cNvSpPr/>
          <p:nvPr/>
        </p:nvSpPr>
        <p:spPr>
          <a:xfrm>
            <a:off x="682004" y="5573628"/>
            <a:ext cx="87830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由於箭頭不會相交，最佳解區域被切成了兩塊</a:t>
            </a:r>
            <a:endParaRPr lang="en-US" altLang="zh-TW" sz="2900" b="1" dirty="0"/>
          </a:p>
          <a:p>
            <a:r>
              <a:rPr lang="zh-TW" altLang="en-US" sz="2900" b="1" dirty="0"/>
              <a:t>左邊的箭頭只會發生在左半塊</a:t>
            </a:r>
            <a:r>
              <a:rPr lang="en-US" altLang="zh-TW" sz="2900" b="1" dirty="0"/>
              <a:t>, </a:t>
            </a:r>
            <a:r>
              <a:rPr lang="zh-TW" altLang="en-US" sz="2900" b="1" dirty="0"/>
              <a:t>右邊只發生在右半塊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014620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71441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414212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114008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813804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513600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21339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6913192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544322" y="4069381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014620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71441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414212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114008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813804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513600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21339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6913192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238988" y="2436579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492637" y="2436579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064314" y="2436582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449240" y="2436582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83" idx="0"/>
            <a:endCxn id="71" idx="2"/>
          </p:cNvCxnSpPr>
          <p:nvPr/>
        </p:nvCxnSpPr>
        <p:spPr>
          <a:xfrm flipV="1">
            <a:off x="5863498" y="2436581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364518" y="2436583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263090" y="2436579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574573" y="2436579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612988" y="1727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612988" y="39911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4988474" y="416688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2364518" y="1435293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2336357" y="1249197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7263090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7268784" y="1435293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7268784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8155018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155484" y="4778506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109565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711901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2685031" y="528124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6684293" y="460314"/>
            <a:ext cx="3256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435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課程介紹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進階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課程主要講優化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的方法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想出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狀態的能力還是需要自行花時間去磨去內化。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由於講師本身接受的是比較正規的演算法教育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因此可能相對著重證明。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假設學員已有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、圖論、資料結構的基礎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4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R,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):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計算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][L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…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R] ,</a:t>
            </a: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   已知最佳解只發生在</a:t>
            </a:r>
            <a:r>
              <a:rPr lang="en-US" altLang="zh-TW" sz="2800" b="1" dirty="0">
                <a:solidFill>
                  <a:schemeClr val="tx1"/>
                </a:solidFill>
              </a:rPr>
              <a:t>k = [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800" b="1" dirty="0">
                <a:solidFill>
                  <a:schemeClr val="tx1"/>
                </a:solidFill>
              </a:rPr>
              <a:t>M = (L + R) / 2, </a:t>
            </a:r>
            <a:r>
              <a:rPr lang="zh-TW" altLang="en-US" sz="2800" b="1" dirty="0">
                <a:solidFill>
                  <a:schemeClr val="tx1"/>
                </a:solidFill>
              </a:rPr>
              <a:t>暴力找出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][M]</a:t>
            </a:r>
            <a:r>
              <a:rPr lang="zh-TW" altLang="en-US" sz="2800" b="1" dirty="0">
                <a:solidFill>
                  <a:schemeClr val="tx1"/>
                </a:solidFill>
              </a:rPr>
              <a:t>及</a:t>
            </a:r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M)</a:t>
            </a:r>
          </a:p>
          <a:p>
            <a:pPr marL="514350" indent="-514350"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遞迴求左邊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M-1,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遞迴求右邊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M+1, R,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0015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每次都把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切兩半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遞迴樹樹高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遞迴樹同一層的節點掃過的最佳解區域</a:t>
            </a:r>
            <a:r>
              <a:rPr lang="zh-TW" altLang="en-US" sz="2800" b="1" dirty="0">
                <a:solidFill>
                  <a:srgbClr val="FF0000"/>
                </a:solidFill>
              </a:rPr>
              <a:t>幾乎</a:t>
            </a:r>
            <a:r>
              <a:rPr lang="zh-TW" altLang="en-US" sz="2800" b="1" dirty="0">
                <a:solidFill>
                  <a:schemeClr val="tx1"/>
                </a:solidFill>
              </a:rPr>
              <a:t>不會相交。因此每一層為</a:t>
            </a:r>
            <a:r>
              <a:rPr lang="en-US" altLang="zh-TW" sz="2800" b="1" dirty="0">
                <a:solidFill>
                  <a:schemeClr val="tx1"/>
                </a:solidFill>
              </a:rPr>
              <a:t>O(N)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總時間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37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從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[i-1]</a:t>
            </a:r>
            <a:r>
              <a:rPr lang="zh-TW" altLang="en-US" sz="2800" b="1" dirty="0">
                <a:solidFill>
                  <a:schemeClr val="tx1"/>
                </a:solidFill>
              </a:rPr>
              <a:t>轉移到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只需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總複雜度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KNlogN</a:t>
            </a:r>
            <a:r>
              <a:rPr lang="en-US" altLang="zh-TW" sz="2800" b="1" dirty="0">
                <a:solidFill>
                  <a:schemeClr val="tx1"/>
                </a:solidFill>
              </a:rPr>
              <a:t>). </a:t>
            </a:r>
            <a:r>
              <a:rPr lang="en-US" altLang="zh-TW" sz="2800" b="1" dirty="0">
                <a:solidFill>
                  <a:schemeClr val="accent2"/>
                </a:solidFill>
              </a:rPr>
              <a:t>AC</a:t>
            </a:r>
            <a:r>
              <a:rPr lang="en-US" altLang="zh-TW" sz="28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6020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回顧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如果改變計算順序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改成外層迴圈固定 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j,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那麼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變動時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對每個切點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跟著變動的函數是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</a:p>
              <a:p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這個函數的變化遠比花費函數複雜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難以證出性質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在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優化時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決定好的計算順序非常重要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21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實用面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如果要把一個陣列切 </a:t>
            </a:r>
            <a:r>
              <a:rPr lang="en-US" altLang="zh-TW" sz="2800" b="1" dirty="0">
                <a:solidFill>
                  <a:schemeClr val="tx1"/>
                </a:solidFill>
              </a:rPr>
              <a:t>k</a:t>
            </a:r>
            <a:r>
              <a:rPr lang="zh-TW" altLang="en-US" sz="2800" b="1" dirty="0">
                <a:solidFill>
                  <a:schemeClr val="tx1"/>
                </a:solidFill>
              </a:rPr>
              <a:t> 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而且直覺上要切比較平均會比較好的問題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常常可證出有切點遞增的性質。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跟直線最大值有關的常常也可證出類似的性質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因為斜率大的直線花費成長比較快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學過凸包優化者應該更清楚。若轉移式可視為直線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有時也可以</a:t>
            </a:r>
            <a:r>
              <a:rPr lang="en-US" altLang="zh-TW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D&amp;C</a:t>
            </a:r>
            <a:r>
              <a:rPr lang="zh-TW" altLang="en-US" sz="2800" b="1" dirty="0">
                <a:solidFill>
                  <a:schemeClr val="tx1"/>
                </a:solidFill>
              </a:rPr>
              <a:t>解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其他情況也可能出現。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8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直線最大值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 flipV="1">
            <a:off x="947956" y="3757338"/>
            <a:ext cx="6174297" cy="9926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4080C2B-2F1A-42B7-B898-1A875600D8D3}"/>
              </a:ext>
            </a:extLst>
          </p:cNvPr>
          <p:cNvCxnSpPr/>
          <p:nvPr/>
        </p:nvCxnSpPr>
        <p:spPr>
          <a:xfrm>
            <a:off x="3558330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5290126" y="4288369"/>
            <a:ext cx="55787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在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=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x2</a:t>
            </a:r>
            <a:r>
              <a:rPr lang="zh-TW" altLang="en-US" sz="2400" b="1" dirty="0"/>
              <a:t>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綠線的</a:t>
            </a:r>
            <a:r>
              <a:rPr lang="en-US" altLang="zh-TW" sz="2400" b="1" dirty="0"/>
              <a:t>y</a:t>
            </a:r>
            <a:r>
              <a:rPr lang="zh-TW" altLang="en-US" sz="2400" b="1" dirty="0"/>
              <a:t>值已比紅線小</a:t>
            </a:r>
            <a:endParaRPr lang="en-US" altLang="zh-TW" sz="2400" b="1" dirty="0"/>
          </a:p>
          <a:p>
            <a:r>
              <a:rPr lang="zh-TW" altLang="en-US" sz="2400" b="1" dirty="0"/>
              <a:t>它的斜率</a:t>
            </a:r>
            <a:r>
              <a:rPr lang="en-US" altLang="zh-TW" sz="2400" b="1" dirty="0"/>
              <a:t>(y</a:t>
            </a:r>
            <a:r>
              <a:rPr lang="zh-TW" altLang="en-US" sz="2400" b="1" dirty="0"/>
              <a:t>值增加的速率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也比紅線小</a:t>
            </a:r>
            <a:endParaRPr lang="en-US" altLang="zh-TW" sz="2400" b="1" dirty="0"/>
          </a:p>
          <a:p>
            <a:r>
              <a:rPr lang="zh-TW" altLang="en-US" sz="2400" b="1" dirty="0"/>
              <a:t>因此在往後都不可能成為最佳解</a:t>
            </a:r>
            <a:endParaRPr lang="en-US" altLang="zh-TW" sz="2400" b="1" dirty="0"/>
          </a:p>
          <a:p>
            <a:r>
              <a:rPr lang="zh-TW" altLang="en-US" sz="2400" dirty="0"/>
              <a:t>→ </a:t>
            </a:r>
            <a:r>
              <a:rPr lang="zh-TW" altLang="en-US" sz="2400" b="1" dirty="0"/>
              <a:t>當查詢的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遞增時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發生最佳解的直線</a:t>
            </a:r>
            <a:endParaRPr lang="en-US" altLang="zh-TW" sz="2400" b="1" dirty="0"/>
          </a:p>
          <a:p>
            <a:r>
              <a:rPr lang="zh-TW" altLang="en-US" sz="2400" b="1" dirty="0"/>
              <a:t>斜率必遞增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可以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divide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&amp;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conquer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/>
          <p:nvPr/>
        </p:nvCxnSpPr>
        <p:spPr>
          <a:xfrm>
            <a:off x="2527882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136C5-4E52-41A8-AE93-647E9B9346C3}"/>
              </a:ext>
            </a:extLst>
          </p:cNvPr>
          <p:cNvSpPr txBox="1"/>
          <p:nvPr/>
        </p:nvSpPr>
        <p:spPr>
          <a:xfrm>
            <a:off x="3235354" y="6252126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x2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/>
          <p:nvPr/>
        </p:nvCxnSpPr>
        <p:spPr>
          <a:xfrm>
            <a:off x="5086524" y="1716016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4823672" y="6265041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x3</a:t>
            </a:r>
          </a:p>
        </p:txBody>
      </p:sp>
      <p:sp>
        <p:nvSpPr>
          <p:cNvPr id="20" name="星形: 五角 31">
            <a:extLst>
              <a:ext uri="{FF2B5EF4-FFF2-40B4-BE49-F238E27FC236}">
                <a16:creationId xmlns:a16="http://schemas.microsoft.com/office/drawing/2014/main" id="{B2844B2F-38FD-414B-BDD6-5506A594BD7E}"/>
              </a:ext>
            </a:extLst>
          </p:cNvPr>
          <p:cNvSpPr/>
          <p:nvPr/>
        </p:nvSpPr>
        <p:spPr>
          <a:xfrm>
            <a:off x="2352839" y="3429000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31">
            <a:extLst>
              <a:ext uri="{FF2B5EF4-FFF2-40B4-BE49-F238E27FC236}">
                <a16:creationId xmlns:a16="http://schemas.microsoft.com/office/drawing/2014/main" id="{43FA3F73-A15B-4851-805C-6A18C1AC131A}"/>
              </a:ext>
            </a:extLst>
          </p:cNvPr>
          <p:cNvSpPr/>
          <p:nvPr/>
        </p:nvSpPr>
        <p:spPr>
          <a:xfrm>
            <a:off x="3383287" y="4124785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星形: 五角 31">
            <a:extLst>
              <a:ext uri="{FF2B5EF4-FFF2-40B4-BE49-F238E27FC236}">
                <a16:creationId xmlns:a16="http://schemas.microsoft.com/office/drawing/2014/main" id="{F66037C2-2FFB-4E1B-9180-D647E7534ACF}"/>
              </a:ext>
            </a:extLst>
          </p:cNvPr>
          <p:cNvSpPr/>
          <p:nvPr/>
        </p:nvSpPr>
        <p:spPr>
          <a:xfrm>
            <a:off x="4912316" y="3756168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4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22E6E39-30A7-40C7-841A-7FF3D123D260}"/>
              </a:ext>
            </a:extLst>
          </p:cNvPr>
          <p:cNvSpPr txBox="1"/>
          <p:nvPr/>
        </p:nvSpPr>
        <p:spPr>
          <a:xfrm>
            <a:off x="851582" y="494949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8565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2776756" y="2796331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直線最大值形成的函數稱為上包絡線</a:t>
            </a:r>
            <a:endParaRPr lang="en-US" sz="2400" b="1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F8AC08-DCBB-44B8-B46B-92F0BD39C307}"/>
              </a:ext>
            </a:extLst>
          </p:cNvPr>
          <p:cNvSpPr txBox="1"/>
          <p:nvPr/>
        </p:nvSpPr>
        <p:spPr>
          <a:xfrm>
            <a:off x="4610526" y="4433582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出現順序斜率遞增</a:t>
            </a:r>
            <a:endParaRPr lang="en-US" altLang="zh-TW" sz="2400" b="1" dirty="0"/>
          </a:p>
          <a:p>
            <a:r>
              <a:rPr lang="zh-TW" altLang="en-US" sz="2400" b="1" dirty="0"/>
              <a:t>下包絡線上的直線依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出現順序斜率遞減 </a:t>
            </a:r>
            <a:r>
              <a:rPr lang="en-US" altLang="zh-TW" sz="2400" b="1" dirty="0"/>
              <a:t>why?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2108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527882" y="1841851"/>
            <a:ext cx="41946" cy="442319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>
            <a:cxnSpLocks/>
          </p:cNvCxnSpPr>
          <p:nvPr/>
        </p:nvCxnSpPr>
        <p:spPr>
          <a:xfrm flipH="1">
            <a:off x="3864528" y="1841851"/>
            <a:ext cx="36351" cy="440654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3608661" y="6230883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x2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61AA5E-9F97-431E-8A75-1CB9233D69E9}"/>
              </a:ext>
            </a:extLst>
          </p:cNvPr>
          <p:cNvCxnSpPr/>
          <p:nvPr/>
        </p:nvCxnSpPr>
        <p:spPr>
          <a:xfrm>
            <a:off x="2650921" y="5805182"/>
            <a:ext cx="1115736" cy="0"/>
          </a:xfrm>
          <a:prstGeom prst="straightConnector1">
            <a:avLst/>
          </a:prstGeom>
          <a:ln w="571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49D25B-B7DB-4892-8D85-B97EA4AB55EC}"/>
              </a:ext>
            </a:extLst>
          </p:cNvPr>
          <p:cNvSpPr txBox="1"/>
          <p:nvPr/>
        </p:nvSpPr>
        <p:spPr>
          <a:xfrm>
            <a:off x="2971099" y="5308700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Δ</a:t>
            </a:r>
            <a:r>
              <a:rPr lang="en-US" sz="2400" b="1" dirty="0"/>
              <a:t>x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856817-BD44-4141-AC5D-3E5A77A49C8B}"/>
              </a:ext>
            </a:extLst>
          </p:cNvPr>
          <p:cNvSpPr txBox="1"/>
          <p:nvPr/>
        </p:nvSpPr>
        <p:spPr>
          <a:xfrm>
            <a:off x="4770535" y="4367444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上包絡線發生兩條直線「接手」時</a:t>
            </a:r>
            <a:endParaRPr lang="en-US" altLang="zh-TW" sz="2400" b="1" dirty="0"/>
          </a:p>
          <a:p>
            <a:r>
              <a:rPr lang="zh-TW" altLang="en-US" sz="2400" b="1" dirty="0"/>
              <a:t>代表這兩條直線的上下關係發生改變</a:t>
            </a:r>
            <a:endParaRPr lang="en-US" altLang="zh-TW" sz="2400" b="1" dirty="0"/>
          </a:p>
          <a:p>
            <a:r>
              <a:rPr lang="zh-TW" altLang="en-US" sz="2400" b="1" dirty="0"/>
              <a:t>換句話說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同樣</a:t>
            </a:r>
            <a:r>
              <a:rPr lang="el-GR" sz="2400" b="1" dirty="0"/>
              <a:t>Δ</a:t>
            </a:r>
            <a:r>
              <a:rPr lang="en-US" sz="2400" b="1" dirty="0"/>
              <a:t>x</a:t>
            </a:r>
            <a:r>
              <a:rPr lang="zh-TW" altLang="en-US" sz="2400" b="1" dirty="0"/>
              <a:t>下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後出現者增加較多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668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3FA2E81-515C-43A0-9F18-CBB0E85C3950}"/>
              </a:ext>
            </a:extLst>
          </p:cNvPr>
          <p:cNvSpPr txBox="1"/>
          <p:nvPr/>
        </p:nvSpPr>
        <p:spPr>
          <a:xfrm>
            <a:off x="872456" y="1350629"/>
            <a:ext cx="8179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DP Convex Hull Trick</a:t>
            </a:r>
            <a:endParaRPr lang="en-US" sz="60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A02B53-667F-4171-94D1-A7F150E09D45}"/>
              </a:ext>
            </a:extLst>
          </p:cNvPr>
          <p:cNvSpPr txBox="1"/>
          <p:nvPr/>
        </p:nvSpPr>
        <p:spPr>
          <a:xfrm>
            <a:off x="872456" y="2997874"/>
            <a:ext cx="7467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如何在</a:t>
            </a:r>
            <a:r>
              <a:rPr lang="en-US" altLang="zh-TW" sz="3200" b="1" dirty="0"/>
              <a:t>DP</a:t>
            </a:r>
            <a:r>
              <a:rPr lang="zh-TW" altLang="en-US" sz="3200" b="1" dirty="0"/>
              <a:t>轉移式為直線時有效率地維護上下包絡線</a:t>
            </a:r>
            <a:r>
              <a:rPr lang="en-US" altLang="zh-TW" sz="3200" b="1" dirty="0"/>
              <a:t>?</a:t>
            </a:r>
          </a:p>
          <a:p>
            <a:endParaRPr lang="en-US" altLang="zh-TW" sz="3200" b="1" dirty="0"/>
          </a:p>
          <a:p>
            <a:r>
              <a:rPr lang="zh-TW" altLang="en-US" sz="3200" b="1" dirty="0"/>
              <a:t>敬請期待 </a:t>
            </a:r>
            <a:r>
              <a:rPr lang="en-US" altLang="zh-TW" sz="3200" b="1" dirty="0"/>
              <a:t>ION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camp</a:t>
            </a:r>
            <a:r>
              <a:rPr lang="zh-TW" altLang="en-US" sz="3200" b="1" dirty="0"/>
              <a:t> 計算幾何課程</a:t>
            </a:r>
            <a:r>
              <a:rPr lang="en-US" altLang="zh-TW" sz="3200" b="1" dirty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60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</a:rPr>
              <a:t>DP</a:t>
            </a:r>
            <a:r>
              <a:rPr lang="zh-TW" altLang="en-US" sz="3200" b="1" dirty="0">
                <a:solidFill>
                  <a:srgbClr val="FF0000"/>
                </a:solidFill>
              </a:rPr>
              <a:t>的證明方法與圖論觀點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前綴和優化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線段樹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單調佇列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進階優化 </a:t>
            </a:r>
            <a:r>
              <a:rPr lang="en-US" altLang="zh-TW" sz="3200" b="1" dirty="0">
                <a:solidFill>
                  <a:schemeClr val="tx1"/>
                </a:solidFill>
              </a:rPr>
              <a:t>- Divide and Conquer DP Optimization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20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0863" y="1041400"/>
            <a:ext cx="7257934" cy="2387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</a:rPr>
              <a:t>進階動態規劃課程到此結束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D010D75-8A86-444D-8E74-6CAB949E9BC9}"/>
              </a:ext>
            </a:extLst>
          </p:cNvPr>
          <p:cNvSpPr txBox="1">
            <a:spLocks/>
          </p:cNvSpPr>
          <p:nvPr/>
        </p:nvSpPr>
        <p:spPr>
          <a:xfrm>
            <a:off x="996426" y="2588098"/>
            <a:ext cx="7257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7000" b="1" dirty="0">
                <a:solidFill>
                  <a:schemeClr val="tx1"/>
                </a:solidFill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231601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最佳子結構的證明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複習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動態規劃</a:t>
            </a:r>
            <a:r>
              <a:rPr lang="en-US" altLang="zh-TW" sz="2800" b="1" dirty="0">
                <a:solidFill>
                  <a:schemeClr val="tx1"/>
                </a:solidFill>
              </a:rPr>
              <a:t>(Dynamic Programming, </a:t>
            </a:r>
            <a:r>
              <a:rPr lang="zh-TW" altLang="en-US" sz="2800" b="1" dirty="0">
                <a:solidFill>
                  <a:schemeClr val="tx1"/>
                </a:solidFill>
              </a:rPr>
              <a:t>簡稱為</a:t>
            </a:r>
            <a:r>
              <a:rPr lang="en-US" altLang="zh-TW" sz="2800" b="1" dirty="0">
                <a:solidFill>
                  <a:schemeClr val="tx1"/>
                </a:solidFill>
              </a:rPr>
              <a:t>DP)</a:t>
            </a:r>
            <a:r>
              <a:rPr lang="zh-TW" altLang="en-US" sz="2800" b="1" dirty="0">
                <a:solidFill>
                  <a:schemeClr val="tx1"/>
                </a:solidFill>
              </a:rPr>
              <a:t>是演算法設計中的一個重要概念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大體上可以說是找出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1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DP</a:t>
            </a:r>
            <a:r>
              <a:rPr lang="zh-TW" altLang="en-US" sz="5000" b="1" dirty="0"/>
              <a:t>的證明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複習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動態規劃</a:t>
            </a:r>
            <a:r>
              <a:rPr lang="en-US" altLang="zh-TW" sz="2800" b="1" dirty="0">
                <a:solidFill>
                  <a:schemeClr val="tx1"/>
                </a:solidFill>
              </a:rPr>
              <a:t>(Dynamic Programming, </a:t>
            </a:r>
            <a:r>
              <a:rPr lang="zh-TW" altLang="en-US" sz="2800" b="1" dirty="0">
                <a:solidFill>
                  <a:schemeClr val="tx1"/>
                </a:solidFill>
              </a:rPr>
              <a:t>簡稱為</a:t>
            </a:r>
            <a:r>
              <a:rPr lang="en-US" altLang="zh-TW" sz="2800" b="1" dirty="0">
                <a:solidFill>
                  <a:schemeClr val="tx1"/>
                </a:solidFill>
              </a:rPr>
              <a:t>DP)</a:t>
            </a:r>
            <a:r>
              <a:rPr lang="zh-TW" altLang="en-US" sz="2800" b="1" dirty="0">
                <a:solidFill>
                  <a:schemeClr val="tx1"/>
                </a:solidFill>
              </a:rPr>
              <a:t>是演算法設計中的一個重要概念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大體上可以說是找出原問題跟一個或數個較小的子問題的關聯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由較小問題一步步解出大問題。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能夠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解的問題符合</a:t>
            </a:r>
            <a:r>
              <a:rPr lang="zh-TW" altLang="en-US" sz="2800" b="1" dirty="0">
                <a:solidFill>
                  <a:srgbClr val="FF0000"/>
                </a:solidFill>
              </a:rPr>
              <a:t>最佳子結構</a:t>
            </a:r>
            <a:r>
              <a:rPr lang="zh-TW" altLang="en-US" sz="2800" b="1" dirty="0">
                <a:solidFill>
                  <a:schemeClr val="tx1"/>
                </a:solidFill>
              </a:rPr>
              <a:t>與</a:t>
            </a:r>
            <a:r>
              <a:rPr lang="zh-TW" altLang="en-US" sz="2800" b="1" dirty="0">
                <a:solidFill>
                  <a:srgbClr val="FF0000"/>
                </a:solidFill>
              </a:rPr>
              <a:t>重複子問題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2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最佳子結構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最佳子結構 </a:t>
            </a:r>
            <a:r>
              <a:rPr lang="en-US" altLang="zh-TW" sz="2800" b="1" dirty="0">
                <a:solidFill>
                  <a:srgbClr val="FF0000"/>
                </a:solidFill>
              </a:rPr>
              <a:t>(Optimal Substructure) </a:t>
            </a:r>
            <a:r>
              <a:rPr lang="zh-TW" altLang="en-US" sz="2800" b="1" dirty="0">
                <a:solidFill>
                  <a:schemeClr val="tx1"/>
                </a:solidFill>
              </a:rPr>
              <a:t>是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最重要的性質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與轉移式的正確性直接相關。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最佳子結構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一個最佳化問題的最佳解</a:t>
            </a:r>
            <a:r>
              <a:rPr lang="zh-TW" altLang="en-US" sz="2800" b="1" dirty="0">
                <a:solidFill>
                  <a:srgbClr val="FF0000"/>
                </a:solidFill>
              </a:rPr>
              <a:t>被子問題的最佳解所決定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最佳解總是只和最佳解相關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因此在求取子問題時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我們同樣可以只關注最佳解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這使得子問題的求解跟原問題具有一模一樣的結構</a:t>
            </a:r>
            <a:r>
              <a:rPr lang="en-US" altLang="zh-TW" sz="2800" b="1" dirty="0">
                <a:solidFill>
                  <a:srgbClr val="FF0000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但是參數變小了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8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最長共同子序列</a:t>
            </a:r>
            <a:r>
              <a:rPr lang="en-US" altLang="zh-TW" sz="2800" b="1" dirty="0">
                <a:solidFill>
                  <a:schemeClr val="tx1"/>
                </a:solidFill>
              </a:rPr>
              <a:t>(Longest Common Subsequence, LCS)</a:t>
            </a:r>
            <a:r>
              <a:rPr lang="zh-TW" altLang="en-US" sz="2800" b="1" dirty="0">
                <a:solidFill>
                  <a:schemeClr val="tx1"/>
                </a:solidFill>
              </a:rPr>
              <a:t>問題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給定兩個字串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找出它們的</a:t>
            </a:r>
            <a:r>
              <a:rPr lang="en-US" altLang="zh-TW" sz="2800" b="1" dirty="0">
                <a:solidFill>
                  <a:schemeClr val="tx1"/>
                </a:solidFill>
              </a:rPr>
              <a:t>LCS</a:t>
            </a:r>
            <a:r>
              <a:rPr lang="zh-TW" altLang="en-US" sz="2800" b="1" dirty="0">
                <a:solidFill>
                  <a:schemeClr val="tx1"/>
                </a:solidFill>
              </a:rPr>
              <a:t>有多長。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936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2548</Words>
  <Application>Microsoft Office PowerPoint</Application>
  <PresentationFormat>寬螢幕</PresentationFormat>
  <Paragraphs>276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7" baseType="lpstr">
      <vt:lpstr>微軟正黑體</vt:lpstr>
      <vt:lpstr>Arial</vt:lpstr>
      <vt:lpstr>Arial Rounded MT Bold</vt:lpstr>
      <vt:lpstr>Cambria Math</vt:lpstr>
      <vt:lpstr>Trebuchet MS</vt:lpstr>
      <vt:lpstr>Wingdings 3</vt:lpstr>
      <vt:lpstr>多面向</vt:lpstr>
      <vt:lpstr>進階動態規劃</vt:lpstr>
      <vt:lpstr>自我介紹</vt:lpstr>
      <vt:lpstr>競賽經歷</vt:lpstr>
      <vt:lpstr>課程介紹</vt:lpstr>
      <vt:lpstr>總覽</vt:lpstr>
      <vt:lpstr>最佳子結構的證明</vt:lpstr>
      <vt:lpstr>DP的證明</vt:lpstr>
      <vt:lpstr>最佳子結構</vt:lpstr>
      <vt:lpstr>範例</vt:lpstr>
      <vt:lpstr>共同子序列其實就是不交錯的匹配</vt:lpstr>
      <vt:lpstr>總覽</vt:lpstr>
      <vt:lpstr>為何要學習進階DP技巧?</vt:lpstr>
      <vt:lpstr>簡介</vt:lpstr>
      <vt:lpstr>特色</vt:lpstr>
      <vt:lpstr>技巧概述</vt:lpstr>
      <vt:lpstr>技巧概述</vt:lpstr>
      <vt:lpstr>技巧概述</vt:lpstr>
      <vt:lpstr>PowerPoint 簡報</vt:lpstr>
      <vt:lpstr>注意!</vt:lpstr>
      <vt:lpstr>例題 - Ciel and Gondolas (CF 321E)</vt:lpstr>
      <vt:lpstr>例題 - Ciel and Gondolas (CF 321E)</vt:lpstr>
      <vt:lpstr>小觀察</vt:lpstr>
      <vt:lpstr>小觀察</vt:lpstr>
      <vt:lpstr>PowerPoint 簡報</vt:lpstr>
      <vt:lpstr>例題</vt:lpstr>
      <vt:lpstr>直覺</vt:lpstr>
      <vt:lpstr>直覺</vt:lpstr>
      <vt:lpstr>證明</vt:lpstr>
      <vt:lpstr>一些觀察</vt:lpstr>
      <vt:lpstr>PowerPoint 簡報</vt:lpstr>
      <vt:lpstr>PowerPoint 簡報</vt:lpstr>
      <vt:lpstr>PowerPoint 簡報</vt:lpstr>
      <vt:lpstr>證明</vt:lpstr>
      <vt:lpstr>PowerPoint 簡報</vt:lpstr>
      <vt:lpstr>如何優化</vt:lpstr>
      <vt:lpstr>PowerPoint 簡報</vt:lpstr>
      <vt:lpstr>PowerPoint 簡報</vt:lpstr>
      <vt:lpstr>PowerPoint 簡報</vt:lpstr>
      <vt:lpstr>PowerPoint 簡報</vt:lpstr>
      <vt:lpstr>如何優化</vt:lpstr>
      <vt:lpstr>複雜度</vt:lpstr>
      <vt:lpstr>複雜度</vt:lpstr>
      <vt:lpstr>回顧</vt:lpstr>
      <vt:lpstr>實用面</vt:lpstr>
      <vt:lpstr>直線最大值</vt:lpstr>
      <vt:lpstr>PowerPoint 簡報</vt:lpstr>
      <vt:lpstr>題外話 - 上包絡線的斜率遞增</vt:lpstr>
      <vt:lpstr>題外話 - 上包絡線的斜率遞增</vt:lpstr>
      <vt:lpstr>PowerPoint 簡報</vt:lpstr>
      <vt:lpstr>進階動態規劃課程到此結束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進階動態規劃</dc:title>
  <dc:creator>nthu-326</dc:creator>
  <cp:lastModifiedBy>Benjamin</cp:lastModifiedBy>
  <cp:revision>97</cp:revision>
  <dcterms:created xsi:type="dcterms:W3CDTF">2019-07-21T04:06:56Z</dcterms:created>
  <dcterms:modified xsi:type="dcterms:W3CDTF">2019-07-21T19:10:36Z</dcterms:modified>
</cp:coreProperties>
</file>