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  <p:sldId id="268" r:id="rId11"/>
    <p:sldId id="269" r:id="rId12"/>
    <p:sldId id="272" r:id="rId13"/>
    <p:sldId id="273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93" r:id="rId25"/>
    <p:sldId id="282" r:id="rId26"/>
    <p:sldId id="283" r:id="rId27"/>
    <p:sldId id="285" r:id="rId28"/>
    <p:sldId id="284" r:id="rId29"/>
    <p:sldId id="286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79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81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07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9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6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05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82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7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5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47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3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9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94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73200" y="615286"/>
            <a:ext cx="7257934" cy="2387600"/>
          </a:xfrm>
        </p:spPr>
        <p:txBody>
          <a:bodyPr>
            <a:normAutofit/>
          </a:bodyPr>
          <a:lstStyle/>
          <a:p>
            <a:r>
              <a:rPr lang="zh-TW" altLang="en-US" sz="7000" b="1" dirty="0" smtClean="0"/>
              <a:t>進階動態規</a:t>
            </a:r>
            <a:r>
              <a:rPr lang="zh-TW" altLang="en-US" sz="7000" b="1" dirty="0"/>
              <a:t>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78797" y="1239060"/>
            <a:ext cx="5541203" cy="165576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/>
              <a:t>ION camp 2019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601586" y="37347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b="1" dirty="0" smtClean="0"/>
              <a:t>Advanced Dynamic Programming</a:t>
            </a:r>
          </a:p>
          <a:p>
            <a:r>
              <a:rPr lang="zh-TW" altLang="en-US" sz="2500" b="1" dirty="0" smtClean="0"/>
              <a:t>講師</a:t>
            </a:r>
            <a:r>
              <a:rPr lang="en-US" altLang="zh-TW" sz="2500" b="1" dirty="0" smtClean="0"/>
              <a:t>:</a:t>
            </a:r>
            <a:r>
              <a:rPr lang="zh-TW" altLang="en-US" sz="2500" b="1" dirty="0" smtClean="0"/>
              <a:t> 許文弘</a:t>
            </a:r>
            <a:endParaRPr lang="en-US" altLang="zh-TW" sz="2500" b="1" dirty="0"/>
          </a:p>
        </p:txBody>
      </p:sp>
    </p:spTree>
    <p:extLst>
      <p:ext uri="{BB962C8B-B14F-4D97-AF65-F5344CB8AC3E}">
        <p14:creationId xmlns:p14="http://schemas.microsoft.com/office/powerpoint/2010/main" val="36051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例題 </a:t>
            </a:r>
            <a:r>
              <a:rPr lang="en-US" altLang="zh-TW" sz="4000" b="1" dirty="0" smtClean="0"/>
              <a:t>-</a:t>
            </a:r>
            <a:r>
              <a:rPr lang="zh-TW" altLang="en-US" sz="4000" b="1" dirty="0" smtClean="0"/>
              <a:t> </a:t>
            </a:r>
            <a:r>
              <a:rPr lang="en-US" altLang="zh-TW" dirty="0" err="1"/>
              <a:t>Ciel</a:t>
            </a:r>
            <a:r>
              <a:rPr lang="en-US" altLang="zh-TW" dirty="0"/>
              <a:t> and </a:t>
            </a:r>
            <a:r>
              <a:rPr lang="en-US" altLang="zh-TW" dirty="0" smtClean="0"/>
              <a:t>Gondolas</a:t>
            </a:r>
            <a:r>
              <a:rPr lang="zh-TW" altLang="en-US" dirty="0" smtClean="0"/>
              <a:t> </a:t>
            </a:r>
            <a:r>
              <a:rPr lang="en-US" altLang="zh-TW" dirty="0" smtClean="0"/>
              <a:t>(CF 321E)</a:t>
            </a:r>
            <a:endParaRPr lang="zh-TW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36714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 smtClean="0"/>
                  <a:t>原</a:t>
                </a:r>
                <a:r>
                  <a:rPr lang="zh-TW" altLang="en-US" sz="2600" b="1" dirty="0"/>
                  <a:t>始</a:t>
                </a:r>
                <a:r>
                  <a:rPr lang="zh-TW" altLang="en-US" sz="2600" b="1" dirty="0" smtClean="0"/>
                  <a:t>題目敘述</a:t>
                </a:r>
                <a:r>
                  <a:rPr lang="en-US" altLang="zh-TW" sz="2600" b="1" dirty="0" smtClean="0"/>
                  <a:t>:</a:t>
                </a:r>
              </a:p>
              <a:p>
                <a:r>
                  <a:rPr lang="en-US" altLang="zh-TW" sz="2600" b="1" dirty="0" smtClean="0"/>
                  <a:t>N</a:t>
                </a:r>
                <a:r>
                  <a:rPr lang="zh-TW" altLang="en-US" sz="2600" b="1" dirty="0" smtClean="0"/>
                  <a:t> 個人</a:t>
                </a:r>
                <a:r>
                  <a:rPr lang="zh-TW" altLang="en-US" sz="2600" b="1" dirty="0"/>
                  <a:t>排隊搭船</a:t>
                </a:r>
                <a:r>
                  <a:rPr lang="zh-TW" altLang="en-US" sz="2600" b="1" dirty="0" smtClean="0"/>
                  <a:t>，</a:t>
                </a:r>
                <a:r>
                  <a:rPr lang="en-US" altLang="zh-TW" sz="2600" b="1" dirty="0" smtClean="0"/>
                  <a:t>K</a:t>
                </a:r>
                <a:r>
                  <a:rPr lang="zh-TW" altLang="en-US" sz="2600" b="1" dirty="0" smtClean="0"/>
                  <a:t>艘船依次來載人。</a:t>
                </a:r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第 </a:t>
                </a:r>
                <a:r>
                  <a:rPr lang="en-US" altLang="zh-TW" sz="2600" b="1" dirty="0" err="1" smtClean="0"/>
                  <a:t>i</a:t>
                </a:r>
                <a:r>
                  <a:rPr lang="zh-TW" altLang="en-US" sz="2600" b="1" dirty="0" smtClean="0"/>
                  <a:t> 艘</a:t>
                </a:r>
                <a:r>
                  <a:rPr lang="zh-TW" altLang="en-US" sz="2600" b="1" dirty="0"/>
                  <a:t>船</a:t>
                </a:r>
                <a:r>
                  <a:rPr lang="zh-TW" altLang="en-US" sz="2600" b="1" dirty="0" smtClean="0"/>
                  <a:t>到達時，排</a:t>
                </a:r>
                <a:r>
                  <a:rPr lang="zh-TW" altLang="en-US" sz="2600" b="1" dirty="0"/>
                  <a:t>在隊伍最前端的</a:t>
                </a:r>
                <a:r>
                  <a:rPr lang="zh-TW" altLang="en-US" sz="2600" b="1" dirty="0" smtClean="0"/>
                  <a:t>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600" b="1" dirty="0" smtClean="0"/>
                  <a:t>個人</a:t>
                </a:r>
                <a:r>
                  <a:rPr lang="zh-TW" altLang="en-US" sz="2600" b="1" dirty="0"/>
                  <a:t>會依排隊順序</a:t>
                </a:r>
                <a:r>
                  <a:rPr lang="zh-TW" altLang="en-US" sz="2600" b="1" dirty="0" smtClean="0"/>
                  <a:t>上船，船</a:t>
                </a:r>
                <a:r>
                  <a:rPr lang="zh-TW" altLang="en-US" sz="2600" b="1" dirty="0"/>
                  <a:t>載了人就就開走了</a:t>
                </a:r>
                <a:r>
                  <a:rPr lang="zh-TW" altLang="en-US" sz="2600" b="1" dirty="0" smtClean="0"/>
                  <a:t>。</a:t>
                </a:r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已知隊伍</a:t>
                </a:r>
                <a:r>
                  <a:rPr lang="zh-TW" altLang="en-US" sz="2600" b="1" dirty="0"/>
                  <a:t>中的</a:t>
                </a:r>
                <a:r>
                  <a:rPr lang="zh-TW" altLang="en-US" sz="2600" b="1" dirty="0" smtClean="0"/>
                  <a:t>第 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 </a:t>
                </a:r>
                <a:r>
                  <a:rPr lang="zh-TW" altLang="en-US" sz="2600" b="1" dirty="0" smtClean="0"/>
                  <a:t>人</a:t>
                </a:r>
                <a:r>
                  <a:rPr lang="zh-TW" altLang="en-US" sz="2600" b="1" dirty="0"/>
                  <a:t>與</a:t>
                </a:r>
                <a:r>
                  <a:rPr lang="zh-TW" altLang="en-US" sz="2600" b="1" dirty="0" smtClean="0"/>
                  <a:t>第 </a:t>
                </a:r>
                <a:r>
                  <a:rPr lang="en-US" altLang="zh-TW" sz="2600" b="1" dirty="0" smtClean="0"/>
                  <a:t>j </a:t>
                </a:r>
                <a:r>
                  <a:rPr lang="zh-TW" altLang="en-US" sz="2600" b="1" dirty="0" smtClean="0"/>
                  <a:t>人有陌生度</a:t>
                </a:r>
                <a:r>
                  <a:rPr lang="en-US" altLang="zh-TW" sz="2600" b="1" dirty="0" smtClean="0"/>
                  <a:t>u[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/>
                  <a:t>][j</a:t>
                </a:r>
                <a:r>
                  <a:rPr lang="en-US" altLang="zh-TW" sz="2600" b="1" dirty="0" smtClean="0"/>
                  <a:t>]</a:t>
                </a:r>
                <a:r>
                  <a:rPr lang="zh-TW" altLang="en-US" sz="2600" b="1" dirty="0" smtClean="0"/>
                  <a:t>，</a:t>
                </a:r>
                <a:r>
                  <a:rPr lang="zh-TW" altLang="en-US" sz="2600" b="1" dirty="0"/>
                  <a:t>一艘船的陌生度算法為「加總船上任兩人的陌生度</a:t>
                </a:r>
                <a:r>
                  <a:rPr lang="zh-TW" altLang="en-US" sz="2600" b="1" dirty="0" smtClean="0"/>
                  <a:t>」。</a:t>
                </a:r>
                <a:endParaRPr lang="en-US" altLang="zh-TW" sz="2600" b="1" dirty="0" smtClean="0"/>
              </a:p>
              <a:p>
                <a:r>
                  <a:rPr lang="zh-TW" altLang="en-US" sz="2800" b="1" dirty="0"/>
                  <a:t>你有權決定每艘船要載多少人，也就是你可以決定所有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600" b="1" dirty="0" smtClean="0"/>
                  <a:t>。</a:t>
                </a:r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每艘船都要載人，每個人都要載走，求最小陌生度總和。</a:t>
                </a:r>
                <a:endParaRPr lang="en-US" altLang="zh-TW" sz="2600" b="1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36714"/>
                <a:ext cx="8596668" cy="3880773"/>
              </a:xfrm>
              <a:blipFill>
                <a:blip r:embed="rId2"/>
                <a:stretch>
                  <a:fillRect l="-851" t="-1413" r="-3404" b="-163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6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例題 </a:t>
            </a:r>
            <a:r>
              <a:rPr lang="en-US" altLang="zh-TW" sz="4000" b="1" dirty="0" smtClean="0"/>
              <a:t>-</a:t>
            </a:r>
            <a:r>
              <a:rPr lang="zh-TW" altLang="en-US" sz="4000" b="1" dirty="0" smtClean="0"/>
              <a:t> </a:t>
            </a:r>
            <a:r>
              <a:rPr lang="en-US" altLang="zh-TW" dirty="0" err="1"/>
              <a:t>Ciel</a:t>
            </a:r>
            <a:r>
              <a:rPr lang="en-US" altLang="zh-TW" dirty="0"/>
              <a:t> and </a:t>
            </a:r>
            <a:r>
              <a:rPr lang="en-US" altLang="zh-TW" dirty="0" smtClean="0"/>
              <a:t>Gondolas</a:t>
            </a:r>
            <a:r>
              <a:rPr lang="zh-TW" altLang="en-US" dirty="0" smtClean="0"/>
              <a:t> </a:t>
            </a:r>
            <a:r>
              <a:rPr lang="en-US" altLang="zh-TW" dirty="0" smtClean="0"/>
              <a:t>(CF 321E)</a:t>
            </a:r>
            <a:endParaRPr lang="zh-TW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 smtClean="0"/>
                  <a:t>給定一個大小 </a:t>
                </a:r>
                <a:r>
                  <a:rPr lang="en-US" altLang="zh-TW" sz="2600" b="1" dirty="0" smtClean="0"/>
                  <a:t>N</a:t>
                </a:r>
                <a:r>
                  <a:rPr lang="zh-TW" altLang="en-US" sz="2600" b="1" dirty="0" smtClean="0"/>
                  <a:t> 的陣列和 </a:t>
                </a:r>
                <a:r>
                  <a:rPr lang="en-US" altLang="zh-TW" sz="2600" b="1" dirty="0" smtClean="0"/>
                  <a:t>N</a:t>
                </a:r>
                <a:r>
                  <a:rPr lang="zh-TW" altLang="en-US" sz="2600" b="1" dirty="0" smtClean="0"/>
                  <a:t> </a:t>
                </a:r>
                <a:r>
                  <a:rPr lang="en-US" altLang="zh-TW" sz="2600" b="1" dirty="0" smtClean="0"/>
                  <a:t>x</a:t>
                </a:r>
                <a:r>
                  <a:rPr lang="zh-TW" altLang="en-US" sz="2600" b="1" dirty="0" smtClean="0"/>
                  <a:t> </a:t>
                </a:r>
                <a:r>
                  <a:rPr lang="en-US" altLang="zh-TW" sz="2600" b="1" dirty="0" smtClean="0"/>
                  <a:t>N</a:t>
                </a:r>
                <a:r>
                  <a:rPr lang="zh-TW" altLang="en-US" sz="2600" b="1" dirty="0" smtClean="0"/>
                  <a:t> 的矩陣 </a:t>
                </a:r>
                <a:r>
                  <a:rPr lang="en-US" altLang="zh-TW" sz="2600" b="1" dirty="0" smtClean="0"/>
                  <a:t>U,</a:t>
                </a:r>
                <a:r>
                  <a:rPr lang="zh-TW" altLang="en-US" sz="2600" b="1" dirty="0" smtClean="0"/>
                  <a:t> 請將陣列切成 </a:t>
                </a:r>
                <a:r>
                  <a:rPr lang="en-US" altLang="zh-TW" sz="2600" b="1" dirty="0" smtClean="0"/>
                  <a:t>K</a:t>
                </a:r>
                <a:r>
                  <a:rPr lang="zh-TW" altLang="en-US" sz="2600" b="1" dirty="0" smtClean="0"/>
                  <a:t> 段</a:t>
                </a:r>
                <a:r>
                  <a:rPr lang="en-US" altLang="zh-TW" sz="2600" b="1" dirty="0" smtClean="0"/>
                  <a:t>, </a:t>
                </a:r>
                <a:r>
                  <a:rPr lang="zh-TW" altLang="en-US" sz="2600" b="1" dirty="0" smtClean="0"/>
                  <a:t>切下一段 </a:t>
                </a:r>
                <a:r>
                  <a:rPr lang="en-US" altLang="zh-TW" sz="2600" b="1" dirty="0" smtClean="0"/>
                  <a:t>[</a:t>
                </a:r>
                <a:r>
                  <a:rPr lang="en-US" altLang="zh-TW" sz="2600" b="1" dirty="0"/>
                  <a:t>L</a:t>
                </a:r>
                <a:r>
                  <a:rPr lang="en-US" altLang="zh-TW" sz="2600" b="1" dirty="0" smtClean="0"/>
                  <a:t>, R] </a:t>
                </a:r>
                <a:r>
                  <a:rPr lang="zh-TW" altLang="en-US" sz="2600" b="1" dirty="0" smtClean="0"/>
                  <a:t>要花費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  <m:e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zh-TW" altLang="en-US" sz="2600" b="1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保證 </a:t>
                </a:r>
                <a:r>
                  <a:rPr lang="en-US" altLang="zh-TW" sz="2600" b="1" dirty="0" smtClean="0"/>
                  <a:t>N</a:t>
                </a:r>
                <a:r>
                  <a:rPr lang="zh-TW" altLang="en-US" sz="2600" b="1" dirty="0" smtClean="0"/>
                  <a:t> </a:t>
                </a:r>
                <a:r>
                  <a:rPr lang="en-US" altLang="zh-TW" sz="2600" b="1" dirty="0" smtClean="0"/>
                  <a:t>&lt;=</a:t>
                </a:r>
                <a:r>
                  <a:rPr lang="zh-TW" altLang="en-US" sz="2600" b="1" dirty="0" smtClean="0"/>
                  <a:t> </a:t>
                </a:r>
                <a:r>
                  <a:rPr lang="en-US" altLang="zh-TW" sz="2600" b="1" dirty="0" smtClean="0"/>
                  <a:t>4000, K &lt;= 800</a:t>
                </a:r>
                <a:r>
                  <a:rPr lang="zh-TW" altLang="en-US" sz="2600" b="1" dirty="0"/>
                  <a:t> 。</a:t>
                </a:r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保證 </a:t>
                </a:r>
                <a:r>
                  <a:rPr lang="en-US" altLang="zh-TW" sz="2600" b="1" dirty="0" smtClean="0"/>
                  <a:t>0</a:t>
                </a:r>
                <a:r>
                  <a:rPr lang="zh-TW" altLang="en-US" sz="2600" b="1" dirty="0" smtClean="0"/>
                  <a:t> </a:t>
                </a:r>
                <a:r>
                  <a:rPr lang="en-US" altLang="zh-TW" sz="2600" b="1" dirty="0" smtClean="0"/>
                  <a:t>&lt;=</a:t>
                </a:r>
                <a:r>
                  <a:rPr lang="zh-TW" altLang="en-US" sz="2600" b="1" dirty="0" smtClean="0"/>
                  <a:t> </a:t>
                </a:r>
                <a:r>
                  <a:rPr lang="en-US" altLang="zh-TW" sz="2600" b="1" dirty="0" smtClean="0"/>
                  <a:t>U[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][j] = U[j][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 &lt;= 9, U[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 = 0</a:t>
                </a:r>
                <a:r>
                  <a:rPr lang="zh-TW" altLang="en-US" sz="2600" b="1" dirty="0" smtClean="0"/>
                  <a:t>。</a:t>
                </a:r>
                <a:endParaRPr lang="en-US" altLang="zh-TW" sz="2600" b="1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  <a:blipFill>
                <a:blip r:embed="rId2"/>
                <a:stretch>
                  <a:fillRect l="-709" t="-15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5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小</a:t>
            </a:r>
            <a:r>
              <a:rPr lang="zh-TW" altLang="en-US" sz="4000" b="1" dirty="0"/>
              <a:t>觀察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9925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 smtClean="0"/>
                  <a:t>花費函數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𝑹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  <m:e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題目給定</a:t>
                </a:r>
                <a:r>
                  <a:rPr lang="en-US" altLang="zh-TW" sz="2600" b="1" dirty="0" smtClean="0"/>
                  <a:t>U[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][j] = U[j][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], U[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 = 0</a:t>
                </a:r>
              </a:p>
              <a:p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此時花費函數是</a:t>
                </a:r>
                <a:r>
                  <a:rPr lang="en-US" altLang="zh-TW" sz="2600" b="1" dirty="0" smtClean="0"/>
                  <a:t>U</a:t>
                </a:r>
                <a:r>
                  <a:rPr lang="zh-TW" altLang="en-US" sz="2600" b="1" dirty="0" smtClean="0"/>
                  <a:t>的一個子矩陣總和除以</a:t>
                </a:r>
                <a:r>
                  <a:rPr lang="en-US" altLang="zh-TW" sz="2600" b="1" dirty="0" smtClean="0"/>
                  <a:t>2</a:t>
                </a:r>
                <a:r>
                  <a:rPr lang="zh-TW" altLang="en-US" sz="2600" b="1" dirty="0" smtClean="0"/>
                  <a:t>。此子矩陣以</a:t>
                </a:r>
                <a:r>
                  <a:rPr lang="en-US" altLang="zh-TW" sz="2600" b="1" dirty="0" smtClean="0"/>
                  <a:t>(L,</a:t>
                </a:r>
                <a:r>
                  <a:rPr lang="zh-TW" altLang="en-US" sz="2600" b="1" dirty="0" smtClean="0"/>
                  <a:t> </a:t>
                </a:r>
                <a:r>
                  <a:rPr lang="en-US" altLang="zh-TW" sz="2600" b="1" dirty="0" smtClean="0"/>
                  <a:t>L)</a:t>
                </a:r>
                <a:r>
                  <a:rPr lang="zh-TW" altLang="en-US" sz="2600" b="1" dirty="0" smtClean="0"/>
                  <a:t>為左上角</a:t>
                </a:r>
                <a:r>
                  <a:rPr lang="en-US" altLang="zh-TW" sz="2600" b="1" dirty="0" smtClean="0"/>
                  <a:t>, (R, R)</a:t>
                </a:r>
                <a:r>
                  <a:rPr lang="zh-TW" altLang="en-US" sz="2600" b="1" dirty="0" smtClean="0"/>
                  <a:t> 為右下角。</a:t>
                </a:r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若已建好二維前綴和</a:t>
                </a:r>
                <a:r>
                  <a:rPr lang="en-US" altLang="zh-TW" sz="2600" b="1" dirty="0" smtClean="0"/>
                  <a:t>, </a:t>
                </a:r>
                <a:r>
                  <a:rPr lang="zh-TW" altLang="en-US" sz="2600" b="1" dirty="0" smtClean="0"/>
                  <a:t>則給定</a:t>
                </a:r>
                <a:r>
                  <a:rPr lang="en-US" altLang="zh-TW" sz="2600" b="1" dirty="0" smtClean="0"/>
                  <a:t>[L,</a:t>
                </a:r>
                <a:r>
                  <a:rPr lang="zh-TW" altLang="en-US" sz="2600" b="1" dirty="0" smtClean="0"/>
                  <a:t> </a:t>
                </a:r>
                <a:r>
                  <a:rPr lang="en-US" altLang="zh-TW" sz="2600" b="1" dirty="0" smtClean="0"/>
                  <a:t>R], </a:t>
                </a:r>
                <a:r>
                  <a:rPr lang="zh-TW" altLang="en-US" sz="2600" b="1" dirty="0" smtClean="0"/>
                  <a:t>求取花費只需</a:t>
                </a:r>
                <a:r>
                  <a:rPr lang="en-US" altLang="zh-TW" sz="2600" b="1" dirty="0" smtClean="0"/>
                  <a:t>O(1)</a:t>
                </a:r>
                <a:r>
                  <a:rPr lang="zh-TW" altLang="en-US" sz="2600" b="1" dirty="0" smtClean="0"/>
                  <a:t>。</a:t>
                </a:r>
                <a:endParaRPr lang="en-US" altLang="zh-TW" sz="2600" b="1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9925"/>
                <a:ext cx="8596668" cy="3880773"/>
              </a:xfrm>
              <a:blipFill>
                <a:blip r:embed="rId2"/>
                <a:stretch>
                  <a:fillRect l="-709" r="-34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6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小</a:t>
            </a:r>
            <a:r>
              <a:rPr lang="zh-TW" altLang="en-US" sz="4000" b="1" dirty="0"/>
              <a:t>觀察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2391631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3091427" y="1765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3791223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4491019" y="1765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5190815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9354A8-49FE-4D63-92A7-0750E1FF1136}"/>
              </a:ext>
            </a:extLst>
          </p:cNvPr>
          <p:cNvSpPr/>
          <p:nvPr/>
        </p:nvSpPr>
        <p:spPr>
          <a:xfrm>
            <a:off x="2391631" y="24743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0044C9-5848-4AFF-9991-9861B3B9BE51}"/>
              </a:ext>
            </a:extLst>
          </p:cNvPr>
          <p:cNvSpPr/>
          <p:nvPr/>
        </p:nvSpPr>
        <p:spPr>
          <a:xfrm>
            <a:off x="3091427" y="24743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7913EB-16A3-40AF-A493-7DC2B7461BFC}"/>
              </a:ext>
            </a:extLst>
          </p:cNvPr>
          <p:cNvSpPr/>
          <p:nvPr/>
        </p:nvSpPr>
        <p:spPr>
          <a:xfrm>
            <a:off x="3791223" y="24743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D5DC7-56A1-475B-A347-8EB87653D3B2}"/>
              </a:ext>
            </a:extLst>
          </p:cNvPr>
          <p:cNvSpPr/>
          <p:nvPr/>
        </p:nvSpPr>
        <p:spPr>
          <a:xfrm>
            <a:off x="4491019" y="24743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6BBC2C-4C1B-40BB-8F2F-B6F28A18D5D9}"/>
              </a:ext>
            </a:extLst>
          </p:cNvPr>
          <p:cNvSpPr/>
          <p:nvPr/>
        </p:nvSpPr>
        <p:spPr>
          <a:xfrm>
            <a:off x="5190815" y="24743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6E3A48-ED23-4069-A5E1-F362E699A09A}"/>
              </a:ext>
            </a:extLst>
          </p:cNvPr>
          <p:cNvSpPr/>
          <p:nvPr/>
        </p:nvSpPr>
        <p:spPr>
          <a:xfrm>
            <a:off x="2391631" y="3183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893AA7-D16E-4BBA-9F36-71F4F257B941}"/>
              </a:ext>
            </a:extLst>
          </p:cNvPr>
          <p:cNvSpPr/>
          <p:nvPr/>
        </p:nvSpPr>
        <p:spPr>
          <a:xfrm>
            <a:off x="3091427" y="31834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56B0CA-B3BD-4FCE-83A5-8CC57B386D78}"/>
              </a:ext>
            </a:extLst>
          </p:cNvPr>
          <p:cNvSpPr/>
          <p:nvPr/>
        </p:nvSpPr>
        <p:spPr>
          <a:xfrm>
            <a:off x="3791223" y="31834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198BD9-D2AC-496E-9F01-CF2BF9CF145D}"/>
              </a:ext>
            </a:extLst>
          </p:cNvPr>
          <p:cNvSpPr/>
          <p:nvPr/>
        </p:nvSpPr>
        <p:spPr>
          <a:xfrm>
            <a:off x="4491019" y="31834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81A2E5-AA12-40FD-8385-FBB5B0B210BC}"/>
              </a:ext>
            </a:extLst>
          </p:cNvPr>
          <p:cNvSpPr/>
          <p:nvPr/>
        </p:nvSpPr>
        <p:spPr>
          <a:xfrm>
            <a:off x="5190815" y="3183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62729A-C082-42A1-BABA-2FFC3F8D4FD1}"/>
              </a:ext>
            </a:extLst>
          </p:cNvPr>
          <p:cNvSpPr/>
          <p:nvPr/>
        </p:nvSpPr>
        <p:spPr>
          <a:xfrm>
            <a:off x="2391631" y="3892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FD94D8-55F1-4FB9-A3B6-A2D27859F945}"/>
              </a:ext>
            </a:extLst>
          </p:cNvPr>
          <p:cNvSpPr/>
          <p:nvPr/>
        </p:nvSpPr>
        <p:spPr>
          <a:xfrm>
            <a:off x="3091427" y="389257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948737-DC73-4E68-85DE-C28CBC42F945}"/>
              </a:ext>
            </a:extLst>
          </p:cNvPr>
          <p:cNvSpPr/>
          <p:nvPr/>
        </p:nvSpPr>
        <p:spPr>
          <a:xfrm>
            <a:off x="3791223" y="389257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D758C8-A4C3-4D56-9483-0B1043035CFF}"/>
              </a:ext>
            </a:extLst>
          </p:cNvPr>
          <p:cNvSpPr/>
          <p:nvPr/>
        </p:nvSpPr>
        <p:spPr>
          <a:xfrm>
            <a:off x="4491019" y="389257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BBB54D-0A3C-47E9-9DB4-503E32CCB8DA}"/>
              </a:ext>
            </a:extLst>
          </p:cNvPr>
          <p:cNvSpPr/>
          <p:nvPr/>
        </p:nvSpPr>
        <p:spPr>
          <a:xfrm>
            <a:off x="5190815" y="3892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02C21B-7B1C-4996-A73C-96DDF5D290D5}"/>
              </a:ext>
            </a:extLst>
          </p:cNvPr>
          <p:cNvSpPr/>
          <p:nvPr/>
        </p:nvSpPr>
        <p:spPr>
          <a:xfrm>
            <a:off x="2391631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068CD9-5B50-432B-8ADC-2E7F2FBEAC26}"/>
              </a:ext>
            </a:extLst>
          </p:cNvPr>
          <p:cNvSpPr/>
          <p:nvPr/>
        </p:nvSpPr>
        <p:spPr>
          <a:xfrm>
            <a:off x="3091427" y="46017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6BDA95-6F15-4B87-BFBC-BC3BC4324E96}"/>
              </a:ext>
            </a:extLst>
          </p:cNvPr>
          <p:cNvSpPr/>
          <p:nvPr/>
        </p:nvSpPr>
        <p:spPr>
          <a:xfrm>
            <a:off x="3791223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D12276-601E-4E6D-97DB-6700B905BE93}"/>
              </a:ext>
            </a:extLst>
          </p:cNvPr>
          <p:cNvSpPr/>
          <p:nvPr/>
        </p:nvSpPr>
        <p:spPr>
          <a:xfrm>
            <a:off x="4491019" y="46017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EC525E-4AAE-4942-BF6C-F2CB0B94FD97}"/>
              </a:ext>
            </a:extLst>
          </p:cNvPr>
          <p:cNvSpPr/>
          <p:nvPr/>
        </p:nvSpPr>
        <p:spPr>
          <a:xfrm>
            <a:off x="5190815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1906440" y="4601700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3105696" y="1262318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1906441" y="2521367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 smtClean="0"/>
              <a:t>L</a:t>
            </a:r>
            <a:endParaRPr lang="en-US" sz="3500" b="1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1906441" y="2490225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5190815" y="1276325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1906440" y="3863979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 smtClean="0"/>
              <a:t>R</a:t>
            </a:r>
            <a:endParaRPr lang="en-US" sz="3500" b="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3262863" y="10415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 smtClean="0"/>
              <a:t>L</a:t>
            </a:r>
            <a:endParaRPr lang="en-US" sz="3500" b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4610694" y="1061567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 smtClean="0"/>
              <a:t>R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760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5096731" y="2831999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5796527" y="2831998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6496323" y="2831999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7196119" y="28319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7895915" y="28319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9354A8-49FE-4D63-92A7-0750E1FF1136}"/>
              </a:ext>
            </a:extLst>
          </p:cNvPr>
          <p:cNvSpPr/>
          <p:nvPr/>
        </p:nvSpPr>
        <p:spPr>
          <a:xfrm>
            <a:off x="5096731" y="35411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0044C9-5848-4AFF-9991-9861B3B9BE51}"/>
              </a:ext>
            </a:extLst>
          </p:cNvPr>
          <p:cNvSpPr/>
          <p:nvPr/>
        </p:nvSpPr>
        <p:spPr>
          <a:xfrm>
            <a:off x="5796527" y="35411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7913EB-16A3-40AF-A493-7DC2B7461BFC}"/>
              </a:ext>
            </a:extLst>
          </p:cNvPr>
          <p:cNvSpPr/>
          <p:nvPr/>
        </p:nvSpPr>
        <p:spPr>
          <a:xfrm>
            <a:off x="6496323" y="35411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D5DC7-56A1-475B-A347-8EB87653D3B2}"/>
              </a:ext>
            </a:extLst>
          </p:cNvPr>
          <p:cNvSpPr/>
          <p:nvPr/>
        </p:nvSpPr>
        <p:spPr>
          <a:xfrm>
            <a:off x="7196119" y="3541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6BBC2C-4C1B-40BB-8F2F-B6F28A18D5D9}"/>
              </a:ext>
            </a:extLst>
          </p:cNvPr>
          <p:cNvSpPr/>
          <p:nvPr/>
        </p:nvSpPr>
        <p:spPr>
          <a:xfrm>
            <a:off x="7895915" y="35411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6E3A48-ED23-4069-A5E1-F362E699A09A}"/>
              </a:ext>
            </a:extLst>
          </p:cNvPr>
          <p:cNvSpPr/>
          <p:nvPr/>
        </p:nvSpPr>
        <p:spPr>
          <a:xfrm>
            <a:off x="5096731" y="42502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893AA7-D16E-4BBA-9F36-71F4F257B941}"/>
              </a:ext>
            </a:extLst>
          </p:cNvPr>
          <p:cNvSpPr/>
          <p:nvPr/>
        </p:nvSpPr>
        <p:spPr>
          <a:xfrm>
            <a:off x="5796527" y="42502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56B0CA-B3BD-4FCE-83A5-8CC57B386D78}"/>
              </a:ext>
            </a:extLst>
          </p:cNvPr>
          <p:cNvSpPr/>
          <p:nvPr/>
        </p:nvSpPr>
        <p:spPr>
          <a:xfrm>
            <a:off x="6496323" y="42502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198BD9-D2AC-496E-9F01-CF2BF9CF145D}"/>
              </a:ext>
            </a:extLst>
          </p:cNvPr>
          <p:cNvSpPr/>
          <p:nvPr/>
        </p:nvSpPr>
        <p:spPr>
          <a:xfrm>
            <a:off x="7196119" y="42502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81A2E5-AA12-40FD-8385-FBB5B0B210BC}"/>
              </a:ext>
            </a:extLst>
          </p:cNvPr>
          <p:cNvSpPr/>
          <p:nvPr/>
        </p:nvSpPr>
        <p:spPr>
          <a:xfrm>
            <a:off x="7895915" y="42502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62729A-C082-42A1-BABA-2FFC3F8D4FD1}"/>
              </a:ext>
            </a:extLst>
          </p:cNvPr>
          <p:cNvSpPr/>
          <p:nvPr/>
        </p:nvSpPr>
        <p:spPr>
          <a:xfrm>
            <a:off x="5096731" y="49593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FD94D8-55F1-4FB9-A3B6-A2D27859F945}"/>
              </a:ext>
            </a:extLst>
          </p:cNvPr>
          <p:cNvSpPr/>
          <p:nvPr/>
        </p:nvSpPr>
        <p:spPr>
          <a:xfrm>
            <a:off x="5796527" y="495937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948737-DC73-4E68-85DE-C28CBC42F945}"/>
              </a:ext>
            </a:extLst>
          </p:cNvPr>
          <p:cNvSpPr/>
          <p:nvPr/>
        </p:nvSpPr>
        <p:spPr>
          <a:xfrm>
            <a:off x="6496323" y="49593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D758C8-A4C3-4D56-9483-0B1043035CFF}"/>
              </a:ext>
            </a:extLst>
          </p:cNvPr>
          <p:cNvSpPr/>
          <p:nvPr/>
        </p:nvSpPr>
        <p:spPr>
          <a:xfrm>
            <a:off x="7196119" y="4959375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BBB54D-0A3C-47E9-9DB4-503E32CCB8DA}"/>
              </a:ext>
            </a:extLst>
          </p:cNvPr>
          <p:cNvSpPr/>
          <p:nvPr/>
        </p:nvSpPr>
        <p:spPr>
          <a:xfrm>
            <a:off x="7895915" y="4959376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02C21B-7B1C-4996-A73C-96DDF5D290D5}"/>
              </a:ext>
            </a:extLst>
          </p:cNvPr>
          <p:cNvSpPr/>
          <p:nvPr/>
        </p:nvSpPr>
        <p:spPr>
          <a:xfrm>
            <a:off x="5096731" y="56685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068CD9-5B50-432B-8ADC-2E7F2FBEAC26}"/>
              </a:ext>
            </a:extLst>
          </p:cNvPr>
          <p:cNvSpPr/>
          <p:nvPr/>
        </p:nvSpPr>
        <p:spPr>
          <a:xfrm>
            <a:off x="5796527" y="56685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6BDA95-6F15-4B87-BFBC-BC3BC4324E96}"/>
              </a:ext>
            </a:extLst>
          </p:cNvPr>
          <p:cNvSpPr/>
          <p:nvPr/>
        </p:nvSpPr>
        <p:spPr>
          <a:xfrm>
            <a:off x="6496323" y="56685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D12276-601E-4E6D-97DB-6700B905BE93}"/>
              </a:ext>
            </a:extLst>
          </p:cNvPr>
          <p:cNvSpPr/>
          <p:nvPr/>
        </p:nvSpPr>
        <p:spPr>
          <a:xfrm>
            <a:off x="7196119" y="5668500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EC525E-4AAE-4942-BF6C-F2CB0B94FD97}"/>
              </a:ext>
            </a:extLst>
          </p:cNvPr>
          <p:cNvSpPr/>
          <p:nvPr/>
        </p:nvSpPr>
        <p:spPr>
          <a:xfrm>
            <a:off x="7895915" y="5668501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4611541" y="4959375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7196119" y="2281493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8C6066F-EF25-4CF3-8123-8A0720190AA9}"/>
              </a:ext>
            </a:extLst>
          </p:cNvPr>
          <p:cNvSpPr txBox="1"/>
          <p:nvPr/>
        </p:nvSpPr>
        <p:spPr>
          <a:xfrm>
            <a:off x="8120879" y="2182533"/>
            <a:ext cx="249868" cy="6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009298B-DD74-4A87-A840-3804A6B635C8}"/>
              </a:ext>
            </a:extLst>
          </p:cNvPr>
          <p:cNvSpPr txBox="1"/>
          <p:nvPr/>
        </p:nvSpPr>
        <p:spPr>
          <a:xfrm>
            <a:off x="4693962" y="5707592"/>
            <a:ext cx="3000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4668650" y="420425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D8E4DB2-D713-47D5-B580-E1E4D54A485E}"/>
              </a:ext>
            </a:extLst>
          </p:cNvPr>
          <p:cNvSpPr txBox="1"/>
          <p:nvPr/>
        </p:nvSpPr>
        <p:spPr>
          <a:xfrm>
            <a:off x="6667759" y="22412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781906" y="1012724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1481702" y="1012723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2181498" y="1012724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2881294" y="1012723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3581090" y="1012724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D8E4DB2-D713-47D5-B580-E1E4D54A485E}"/>
              </a:ext>
            </a:extLst>
          </p:cNvPr>
          <p:cNvSpPr txBox="1"/>
          <p:nvPr/>
        </p:nvSpPr>
        <p:spPr>
          <a:xfrm>
            <a:off x="2352934" y="2600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8C6066F-EF25-4CF3-8123-8A0720190AA9}"/>
              </a:ext>
            </a:extLst>
          </p:cNvPr>
          <p:cNvSpPr txBox="1"/>
          <p:nvPr/>
        </p:nvSpPr>
        <p:spPr>
          <a:xfrm>
            <a:off x="3806054" y="241554"/>
            <a:ext cx="249868" cy="6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48" name="向右箭號 47"/>
          <p:cNvSpPr/>
          <p:nvPr/>
        </p:nvSpPr>
        <p:spPr>
          <a:xfrm rot="2914160">
            <a:off x="3864869" y="2142722"/>
            <a:ext cx="1064133" cy="57650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2881294" y="600075"/>
            <a:ext cx="0" cy="151447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4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例題</a:t>
            </a:r>
            <a:endParaRPr lang="zh-TW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600" b="1" dirty="0" smtClean="0"/>
                  <a:t>dp[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][j] = </a:t>
                </a:r>
                <a:r>
                  <a:rPr lang="zh-TW" altLang="en-US" sz="2600" b="1" dirty="0" smtClean="0"/>
                  <a:t>前 </a:t>
                </a:r>
                <a:r>
                  <a:rPr lang="en-US" altLang="zh-TW" sz="2600" b="1" dirty="0" smtClean="0"/>
                  <a:t>j</a:t>
                </a:r>
                <a:r>
                  <a:rPr lang="zh-TW" altLang="en-US" sz="2600" b="1" dirty="0" smtClean="0"/>
                  <a:t> 人切 </a:t>
                </a:r>
                <a:r>
                  <a:rPr lang="en-US" altLang="zh-TW" sz="2600" b="1" dirty="0" err="1" smtClean="0"/>
                  <a:t>i</a:t>
                </a:r>
                <a:r>
                  <a:rPr lang="zh-TW" altLang="en-US" sz="2600" b="1" dirty="0" smtClean="0"/>
                  <a:t> 塊的最小花費</a:t>
                </a:r>
                <a:endParaRPr lang="en-US" altLang="zh-TW" sz="2600" b="1" dirty="0" smtClean="0"/>
              </a:p>
              <a:p>
                <a:pPr marL="0" indent="0">
                  <a:buNone/>
                </a:pPr>
                <a:r>
                  <a:rPr lang="zh-TW" altLang="en-US" sz="2600" b="1" dirty="0" smtClean="0"/>
                  <a:t>                </a:t>
                </a:r>
                <a:r>
                  <a:rPr lang="en-US" altLang="zh-TW" sz="2600" b="1" dirty="0" smtClean="0"/>
                  <a:t>=</a:t>
                </a:r>
                <a:r>
                  <a:rPr lang="zh-TW" altLang="en-US" sz="2600" b="1" dirty="0" smtClean="0"/>
                  <a:t> 枚舉最後一個切點 </a:t>
                </a:r>
                <a:r>
                  <a:rPr lang="en-US" altLang="zh-TW" sz="2600" b="1" dirty="0" smtClean="0"/>
                  <a:t>k, </a:t>
                </a:r>
                <a:r>
                  <a:rPr lang="zh-TW" altLang="en-US" sz="2600" b="1" dirty="0" smtClean="0"/>
                  <a:t>左邊遞迴</a:t>
                </a:r>
                <a:r>
                  <a:rPr lang="en-US" altLang="zh-TW" sz="2600" b="1" dirty="0" smtClean="0"/>
                  <a:t>, </a:t>
                </a:r>
                <a:r>
                  <a:rPr lang="zh-TW" altLang="en-US" sz="2600" b="1" dirty="0" smtClean="0"/>
                  <a:t>右邊花費已給定</a:t>
                </a:r>
                <a:endParaRPr lang="en-US" altLang="zh-TW" sz="2600" b="1" dirty="0" smtClean="0"/>
              </a:p>
              <a:p>
                <a:pPr marL="0" indent="0">
                  <a:buNone/>
                </a:pPr>
                <a:r>
                  <a:rPr lang="en-US" altLang="zh-TW" sz="2600" b="1" dirty="0" smtClean="0"/>
                  <a:t>                = </a:t>
                </a:r>
                <a14:m>
                  <m:oMath xmlns:m="http://schemas.openxmlformats.org/officeDocument/2006/math">
                    <m:r>
                      <a:rPr lang="en-US" altLang="zh-TW" sz="2600" b="1" i="0" smtClean="0"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TW" sz="2600" b="1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600" b="1" i="0" smtClean="0"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TW" sz="26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zh-TW" sz="2600" b="1" i="0" smtClean="0">
                        <a:latin typeface="Cambria Math" panose="02040503050406030204" pitchFamily="18" charset="0"/>
                      </a:rPr>
                      <m:t> + </m:t>
                    </m:r>
                    <m:nary>
                      <m:naryPr>
                        <m:chr m:val="∑"/>
                        <m:ctrlPr>
                          <a:rPr lang="zh-TW" altLang="en-US" sz="2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  <m:r>
                      <a:rPr lang="en-US" altLang="zh-TW" sz="2600" b="1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600" b="1" dirty="0" smtClean="0"/>
              </a:p>
              <a:p>
                <a:pPr marL="0" indent="0">
                  <a:buNone/>
                </a:pPr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給定</a:t>
                </a:r>
                <a:r>
                  <a:rPr lang="en-US" altLang="zh-TW" sz="2600" b="1" dirty="0" smtClean="0"/>
                  <a:t>(k,</a:t>
                </a:r>
                <a:r>
                  <a:rPr lang="zh-TW" altLang="en-US" sz="2600" b="1" dirty="0" smtClean="0"/>
                  <a:t> </a:t>
                </a:r>
                <a:r>
                  <a:rPr lang="en-US" altLang="zh-TW" sz="2600" b="1" dirty="0" smtClean="0"/>
                  <a:t>j],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TW" altLang="en-US" sz="2600" b="1" dirty="0" smtClean="0"/>
                  <a:t>可以利用二維前綴和 </a:t>
                </a:r>
                <a:r>
                  <a:rPr lang="en-US" altLang="zh-TW" sz="2600" b="1" dirty="0" smtClean="0"/>
                  <a:t>O(1)</a:t>
                </a:r>
                <a:r>
                  <a:rPr lang="zh-TW" altLang="en-US" sz="2600" b="1" dirty="0" smtClean="0"/>
                  <a:t> 算出。</a:t>
                </a:r>
                <a:endParaRPr lang="en-US" altLang="zh-TW" sz="2600" b="1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600" b="1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2600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TW" sz="2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sz="2600" b="1" i="1" dirty="0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TW" sz="26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600" b="1" dirty="0" smtClean="0"/>
                  <a:t>, </a:t>
                </a:r>
                <a:r>
                  <a:rPr lang="en-US" altLang="zh-TW" sz="2600" b="1" dirty="0" smtClean="0">
                    <a:solidFill>
                      <a:srgbClr val="0070C0"/>
                    </a:solidFill>
                  </a:rPr>
                  <a:t>TLE</a:t>
                </a:r>
                <a:endParaRPr lang="en-US" altLang="zh-TW" sz="2600" b="1" dirty="0">
                  <a:solidFill>
                    <a:srgbClr val="0070C0"/>
                  </a:solidFill>
                </a:endParaRPr>
              </a:p>
              <a:p>
                <a:endParaRPr lang="en-US" altLang="zh-TW" sz="2600" b="1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 t="-15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7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小直覺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930400"/>
            <a:ext cx="10962217" cy="3880773"/>
          </a:xfrm>
        </p:spPr>
        <p:txBody>
          <a:bodyPr>
            <a:noAutofit/>
          </a:bodyPr>
          <a:lstStyle/>
          <a:p>
            <a:r>
              <a:rPr lang="zh-TW" altLang="en-US" sz="2600" b="1" dirty="0" smtClean="0"/>
              <a:t>花費成長非常快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應該切的越平均越好</a:t>
            </a:r>
            <a:r>
              <a:rPr lang="zh-TW" altLang="en-US" sz="2600" b="1" dirty="0" smtClean="0"/>
              <a:t>。</a:t>
            </a:r>
            <a:endParaRPr lang="en-US" altLang="zh-TW" sz="2600" b="1" dirty="0"/>
          </a:p>
          <a:p>
            <a:endParaRPr lang="en-US" altLang="zh-TW" sz="2600" b="1" dirty="0" smtClean="0"/>
          </a:p>
          <a:p>
            <a:endParaRPr lang="en-US" altLang="zh-TW" sz="2600" b="1" dirty="0"/>
          </a:p>
          <a:p>
            <a:pPr marL="0" indent="0">
              <a:buNone/>
            </a:pPr>
            <a:r>
              <a:rPr lang="zh-TW" altLang="en-US" sz="2600" b="1" dirty="0" smtClean="0"/>
              <a:t>  </a:t>
            </a:r>
            <a:endParaRPr lang="en-US" altLang="zh-TW" sz="2600" b="1" dirty="0" smtClean="0"/>
          </a:p>
          <a:p>
            <a:pPr marL="0" indent="0">
              <a:buNone/>
            </a:pPr>
            <a:r>
              <a:rPr lang="zh-TW" altLang="en-US" sz="2600" b="1" dirty="0" smtClean="0"/>
              <a:t>           可以猜測當人數 </a:t>
            </a:r>
            <a:r>
              <a:rPr lang="en-US" altLang="zh-TW" sz="2600" b="1" dirty="0" smtClean="0"/>
              <a:t>j</a:t>
            </a:r>
            <a:r>
              <a:rPr lang="zh-TW" altLang="en-US" sz="2600" b="1" dirty="0" smtClean="0"/>
              <a:t> 增加時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最佳切點 </a:t>
            </a:r>
            <a:r>
              <a:rPr lang="en-US" altLang="zh-TW" sz="2600" b="1" dirty="0" smtClean="0"/>
              <a:t>k </a:t>
            </a:r>
            <a:r>
              <a:rPr lang="zh-TW" altLang="en-US" sz="2600" b="1" dirty="0" smtClean="0"/>
              <a:t>也應該增加。</a:t>
            </a:r>
            <a:endParaRPr lang="en-US" altLang="zh-TW" sz="2600" b="1" dirty="0"/>
          </a:p>
          <a:p>
            <a:pPr marL="0" indent="0">
              <a:buNone/>
            </a:pPr>
            <a:endParaRPr lang="en-US" altLang="zh-TW" sz="2600" b="1" dirty="0"/>
          </a:p>
        </p:txBody>
      </p:sp>
      <p:sp>
        <p:nvSpPr>
          <p:cNvPr id="4" name="向右箭號 3"/>
          <p:cNvSpPr/>
          <p:nvPr/>
        </p:nvSpPr>
        <p:spPr>
          <a:xfrm>
            <a:off x="838200" y="4057650"/>
            <a:ext cx="885825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5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小直覺</a:t>
            </a:r>
            <a:endParaRPr lang="zh-TW" altLang="en-US" sz="4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1494530" y="4089220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j=5</a:t>
            </a:r>
            <a:r>
              <a:rPr lang="zh-TW" altLang="en-US" sz="2200" b="1" dirty="0"/>
              <a:t>時的最佳切點</a:t>
            </a:r>
            <a:r>
              <a:rPr lang="en-US" sz="2200" b="1" dirty="0"/>
              <a:t>k</a:t>
            </a:r>
            <a:r>
              <a:rPr lang="zh-TW" altLang="en-US" sz="2200" b="1" dirty="0"/>
              <a:t>*</a:t>
            </a:r>
            <a:endParaRPr lang="en-US" sz="2200" b="1" dirty="0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2437917" y="3665182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887962" y="27414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1587758" y="274145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2287554" y="274145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2987350" y="27414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3687146" y="27414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3219543" y="2048950"/>
            <a:ext cx="4694369" cy="461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3219543" y="1587283"/>
            <a:ext cx="487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</a:t>
            </a:r>
            <a:r>
              <a:rPr lang="zh-TW" altLang="en-US" sz="2400" b="1" dirty="0"/>
              <a:t>遞增，切點不變，最後一塊的範圍</a:t>
            </a:r>
            <a:endParaRPr lang="en-US" sz="2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4386942" y="2741448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5086738" y="2741448"/>
            <a:ext cx="699796" cy="709127"/>
          </a:xfrm>
          <a:prstGeom prst="rect">
            <a:avLst/>
          </a:prstGeom>
          <a:solidFill>
            <a:srgbClr val="FF0000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2987350" y="1873704"/>
            <a:ext cx="0" cy="2108719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5786533" y="2741447"/>
            <a:ext cx="699796" cy="709127"/>
          </a:xfrm>
          <a:prstGeom prst="rect">
            <a:avLst/>
          </a:prstGeom>
          <a:solidFill>
            <a:srgbClr val="FF0000">
              <a:alpha val="6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6486328" y="2741446"/>
            <a:ext cx="699796" cy="709127"/>
          </a:xfrm>
          <a:prstGeom prst="rect">
            <a:avLst/>
          </a:prstGeom>
          <a:solidFill>
            <a:srgbClr val="FF0000">
              <a:alpha val="8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7214116" y="2741445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2458818" y="2914553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887962" y="5358884"/>
            <a:ext cx="685315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/>
              <a:t>當人數 </a:t>
            </a:r>
            <a:r>
              <a:rPr lang="en-US" altLang="zh-TW" sz="2600" b="1" dirty="0"/>
              <a:t>j</a:t>
            </a:r>
            <a:r>
              <a:rPr lang="zh-TW" altLang="en-US" sz="2600" b="1" dirty="0"/>
              <a:t> 增加</a:t>
            </a:r>
            <a:r>
              <a:rPr lang="zh-TW" altLang="en-US" sz="2600" b="1" dirty="0" smtClean="0"/>
              <a:t>時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最佳</a:t>
            </a:r>
            <a:r>
              <a:rPr lang="zh-TW" altLang="en-US" sz="2600" b="1" dirty="0"/>
              <a:t>切點 </a:t>
            </a:r>
            <a:r>
              <a:rPr lang="en-US" altLang="zh-TW" sz="2600" b="1" dirty="0" smtClean="0"/>
              <a:t>k</a:t>
            </a:r>
            <a:r>
              <a:rPr lang="zh-TW" altLang="en-US" sz="2600" b="1" dirty="0" smtClean="0"/>
              <a:t>*</a:t>
            </a:r>
            <a:r>
              <a:rPr lang="en-US" altLang="zh-TW" sz="2600" b="1" dirty="0" smtClean="0"/>
              <a:t> </a:t>
            </a:r>
            <a:r>
              <a:rPr lang="zh-TW" altLang="en-US" sz="2600" b="1" dirty="0" smtClean="0"/>
              <a:t>若不動或變小</a:t>
            </a:r>
            <a:endParaRPr lang="en-US" altLang="zh-TW" sz="2600" b="1" dirty="0"/>
          </a:p>
          <a:p>
            <a:r>
              <a:rPr lang="zh-TW" altLang="en-US" sz="2600" b="1" dirty="0" smtClean="0"/>
              <a:t>最後一塊佔的比例將越來越大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感覺不太好</a:t>
            </a:r>
            <a:endParaRPr lang="en-US" altLang="zh-TW" sz="2600" b="1" dirty="0"/>
          </a:p>
        </p:txBody>
      </p:sp>
    </p:spTree>
    <p:extLst>
      <p:ext uri="{BB962C8B-B14F-4D97-AF65-F5344CB8AC3E}">
        <p14:creationId xmlns:p14="http://schemas.microsoft.com/office/powerpoint/2010/main" val="4789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證明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930400"/>
            <a:ext cx="10962217" cy="3880773"/>
          </a:xfrm>
        </p:spPr>
        <p:txBody>
          <a:bodyPr>
            <a:noAutofit/>
          </a:bodyPr>
          <a:lstStyle/>
          <a:p>
            <a:r>
              <a:rPr lang="zh-TW" altLang="en-US" sz="2600" b="1" dirty="0" smtClean="0"/>
              <a:t>跟著直覺走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當 </a:t>
            </a:r>
            <a:r>
              <a:rPr lang="en-US" altLang="zh-TW" sz="2600" b="1" dirty="0" smtClean="0"/>
              <a:t>j</a:t>
            </a:r>
            <a:r>
              <a:rPr lang="zh-TW" altLang="en-US" sz="2600" b="1" dirty="0" smtClean="0"/>
              <a:t> 增加成</a:t>
            </a:r>
            <a:r>
              <a:rPr lang="en-US" altLang="zh-TW" sz="2600" b="1" dirty="0" smtClean="0"/>
              <a:t>j + 1</a:t>
            </a:r>
            <a:r>
              <a:rPr lang="zh-TW" altLang="en-US" sz="2600" b="1" dirty="0" smtClean="0"/>
              <a:t>時</a:t>
            </a:r>
            <a:r>
              <a:rPr lang="en-US" altLang="zh-TW" sz="2600" b="1" dirty="0" smtClean="0"/>
              <a:t>:</a:t>
            </a:r>
          </a:p>
          <a:p>
            <a:pPr marL="0" indent="0">
              <a:buNone/>
            </a:pPr>
            <a:r>
              <a:rPr lang="zh-TW" altLang="en-US" sz="2600" b="1" dirty="0"/>
              <a:t> </a:t>
            </a:r>
            <a:r>
              <a:rPr lang="zh-TW" altLang="en-US" sz="2600" b="1" dirty="0" smtClean="0"/>
              <a:t>       </a:t>
            </a:r>
            <a:r>
              <a:rPr lang="en-US" altLang="zh-TW" sz="2600" b="1" dirty="0" smtClean="0"/>
              <a:t>1.</a:t>
            </a:r>
            <a:r>
              <a:rPr lang="zh-TW" altLang="en-US" sz="2600" b="1" dirty="0" smtClean="0"/>
              <a:t> 上一次可能的所有轉移 </a:t>
            </a:r>
            <a:r>
              <a:rPr lang="en-US" altLang="zh-TW" sz="2600" b="1" dirty="0" smtClean="0"/>
              <a:t>k</a:t>
            </a:r>
            <a:r>
              <a:rPr lang="zh-TW" altLang="en-US" sz="2600" b="1" dirty="0" smtClean="0"/>
              <a:t> 仍然可使用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但花費皆有不同變化。</a:t>
            </a:r>
            <a:endParaRPr lang="en-US" altLang="zh-TW" sz="2600" b="1" dirty="0" smtClean="0"/>
          </a:p>
          <a:p>
            <a:pPr marL="0" indent="0">
              <a:buNone/>
            </a:pPr>
            <a:r>
              <a:rPr lang="zh-TW" altLang="en-US" sz="2600" b="1" dirty="0"/>
              <a:t> </a:t>
            </a:r>
            <a:r>
              <a:rPr lang="zh-TW" altLang="en-US" sz="2600" b="1" dirty="0" smtClean="0"/>
              <a:t>       </a:t>
            </a:r>
            <a:r>
              <a:rPr lang="en-US" altLang="zh-TW" sz="2600" b="1" dirty="0"/>
              <a:t>2.</a:t>
            </a:r>
            <a:r>
              <a:rPr lang="zh-TW" altLang="en-US" sz="2600" b="1" dirty="0" smtClean="0"/>
              <a:t> 新增了一總可能的轉移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也就是切</a:t>
            </a:r>
            <a:r>
              <a:rPr lang="zh-TW" altLang="en-US" sz="2600" b="1" dirty="0" smtClean="0"/>
              <a:t>在</a:t>
            </a:r>
            <a:r>
              <a:rPr lang="en-US" altLang="zh-TW" sz="2600" b="1" dirty="0" smtClean="0"/>
              <a:t>k = j</a:t>
            </a:r>
            <a:r>
              <a:rPr lang="zh-TW" altLang="en-US" sz="2600" b="1" dirty="0" smtClean="0"/>
              <a:t>。</a:t>
            </a:r>
            <a:endParaRPr lang="en-US" altLang="zh-TW" sz="2600" b="1" dirty="0" smtClean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2526382" y="47131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3226178" y="4713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925974" y="4713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4625770" y="47131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5325566" y="47131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5527026" y="4159033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j</a:t>
            </a:r>
            <a:endParaRPr lang="en-US" sz="24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6025362" y="4713123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6074960" y="4159033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j+1</a:t>
            </a:r>
            <a:endParaRPr lang="en-US" sz="2400" b="1" dirty="0"/>
          </a:p>
        </p:txBody>
      </p:sp>
      <p:sp>
        <p:nvSpPr>
          <p:cNvPr id="24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6200218" y="490410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小觀察</a:t>
            </a:r>
            <a:endParaRPr lang="zh-TW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 smtClean="0"/>
                  <a:t>花費函數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新增一人到一段切塊時</a:t>
                </a:r>
                <a:r>
                  <a:rPr lang="en-US" altLang="zh-TW" sz="2600" b="1" dirty="0" smtClean="0"/>
                  <a:t>, </a:t>
                </a:r>
                <a:r>
                  <a:rPr lang="zh-TW" altLang="en-US" sz="2600" b="1" dirty="0" smtClean="0"/>
                  <a:t>原本的切塊越大</a:t>
                </a:r>
                <a:r>
                  <a:rPr lang="en-US" altLang="zh-TW" sz="2600" b="1" dirty="0" smtClean="0"/>
                  <a:t>, </a:t>
                </a:r>
                <a:r>
                  <a:rPr lang="zh-TW" altLang="en-US" sz="2600" b="1" dirty="0" smtClean="0"/>
                  <a:t>增加的 </a:t>
                </a:r>
                <a:r>
                  <a:rPr lang="en-US" altLang="zh-TW" sz="2600" b="1" dirty="0" smtClean="0"/>
                  <a:t>pair</a:t>
                </a:r>
                <a:r>
                  <a:rPr lang="zh-TW" altLang="en-US" sz="2600" b="1" dirty="0" smtClean="0"/>
                  <a:t> 數越多。</a:t>
                </a:r>
                <a:endParaRPr lang="en-US" altLang="zh-TW" sz="2600" b="1" dirty="0" smtClean="0"/>
              </a:p>
              <a:p>
                <a:pPr marL="0" indent="0">
                  <a:buNone/>
                </a:pPr>
                <a:endParaRPr lang="en-US" altLang="zh-TW" sz="2600" b="1" dirty="0" smtClean="0"/>
              </a:p>
              <a:p>
                <a:pPr marL="0" indent="0">
                  <a:buNone/>
                </a:pPr>
                <a:r>
                  <a:rPr lang="zh-TW" altLang="en-US" sz="2600" b="1" dirty="0" smtClean="0"/>
                  <a:t>             當 </a:t>
                </a:r>
                <a:r>
                  <a:rPr lang="en-US" altLang="zh-TW" sz="2600" b="1" dirty="0" smtClean="0"/>
                  <a:t>j</a:t>
                </a:r>
                <a:r>
                  <a:rPr lang="zh-TW" altLang="en-US" sz="2600" b="1" dirty="0" smtClean="0"/>
                  <a:t> 增加時</a:t>
                </a:r>
                <a:r>
                  <a:rPr lang="en-US" altLang="zh-TW" sz="2600" b="1" dirty="0" smtClean="0"/>
                  <a:t>, k</a:t>
                </a:r>
                <a:r>
                  <a:rPr lang="zh-TW" altLang="en-US" sz="2600" b="1" dirty="0" smtClean="0"/>
                  <a:t> 越小的轉移</a:t>
                </a:r>
                <a:r>
                  <a:rPr lang="en-US" altLang="zh-TW" sz="2600" b="1" dirty="0" smtClean="0"/>
                  <a:t>,</a:t>
                </a:r>
                <a:r>
                  <a:rPr lang="zh-TW" altLang="en-US" sz="2600" b="1" dirty="0" smtClean="0"/>
                  <a:t> 花費增加越多。</a:t>
                </a:r>
                <a:endParaRPr lang="en-US" altLang="zh-TW" sz="2600" b="1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876300" y="3661236"/>
            <a:ext cx="885825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9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總覽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暖身</a:t>
            </a:r>
            <a:r>
              <a:rPr lang="zh-TW" altLang="en-US" sz="3200" b="1" dirty="0"/>
              <a:t> </a:t>
            </a:r>
            <a:r>
              <a:rPr lang="en-US" altLang="zh-TW" sz="3200" b="1" dirty="0" smtClean="0"/>
              <a:t>–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DP</a:t>
            </a:r>
            <a:r>
              <a:rPr lang="zh-TW" altLang="en-US" sz="3200" b="1" dirty="0" smtClean="0"/>
              <a:t>的證明方法與圖論觀點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前綴和優化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線段樹</a:t>
            </a:r>
            <a:r>
              <a:rPr lang="en-US" altLang="zh-TW" sz="3200" b="1" dirty="0" smtClean="0"/>
              <a:t>DP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單調佇列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>
                <a:solidFill>
                  <a:srgbClr val="FF0000"/>
                </a:solidFill>
              </a:rPr>
              <a:t>進階優化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- Divide and Conquer DP Optimization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A71550-CE19-4C36-BDD4-124A046F863A}"/>
              </a:ext>
            </a:extLst>
          </p:cNvPr>
          <p:cNvSpPr/>
          <p:nvPr/>
        </p:nvSpPr>
        <p:spPr>
          <a:xfrm>
            <a:off x="804622" y="230570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8BFB67-ECE5-4256-B590-BBDBED04F0E8}"/>
              </a:ext>
            </a:extLst>
          </p:cNvPr>
          <p:cNvSpPr/>
          <p:nvPr/>
        </p:nvSpPr>
        <p:spPr>
          <a:xfrm>
            <a:off x="1504418" y="230570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D6138B-5859-4834-9474-BB7F9E10C45B}"/>
              </a:ext>
            </a:extLst>
          </p:cNvPr>
          <p:cNvSpPr/>
          <p:nvPr/>
        </p:nvSpPr>
        <p:spPr>
          <a:xfrm>
            <a:off x="2904010" y="230570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A9DC7A-E786-462F-865D-89EFA96F45FD}"/>
              </a:ext>
            </a:extLst>
          </p:cNvPr>
          <p:cNvSpPr/>
          <p:nvPr/>
        </p:nvSpPr>
        <p:spPr>
          <a:xfrm>
            <a:off x="2204214" y="23057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56C81D-8C6C-4F47-81F8-F3857ED9E956}"/>
              </a:ext>
            </a:extLst>
          </p:cNvPr>
          <p:cNvSpPr/>
          <p:nvPr/>
        </p:nvSpPr>
        <p:spPr>
          <a:xfrm>
            <a:off x="804622" y="301483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4BAD22-8C0F-45AA-A7A8-FEBAC699896D}"/>
              </a:ext>
            </a:extLst>
          </p:cNvPr>
          <p:cNvSpPr/>
          <p:nvPr/>
        </p:nvSpPr>
        <p:spPr>
          <a:xfrm>
            <a:off x="1504418" y="301483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9BD5F3-6869-4310-BFFC-AE0ABE471989}"/>
              </a:ext>
            </a:extLst>
          </p:cNvPr>
          <p:cNvSpPr/>
          <p:nvPr/>
        </p:nvSpPr>
        <p:spPr>
          <a:xfrm>
            <a:off x="2904010" y="301482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51702A-682A-46D4-908C-D0BD22C140B9}"/>
              </a:ext>
            </a:extLst>
          </p:cNvPr>
          <p:cNvSpPr/>
          <p:nvPr/>
        </p:nvSpPr>
        <p:spPr>
          <a:xfrm>
            <a:off x="2204214" y="301483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3B87B8-DE96-4293-ABCB-07FB35BB5CF9}"/>
              </a:ext>
            </a:extLst>
          </p:cNvPr>
          <p:cNvSpPr/>
          <p:nvPr/>
        </p:nvSpPr>
        <p:spPr>
          <a:xfrm>
            <a:off x="804622" y="372395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5CEB66-8663-4441-A44D-41FB324A450E}"/>
              </a:ext>
            </a:extLst>
          </p:cNvPr>
          <p:cNvSpPr/>
          <p:nvPr/>
        </p:nvSpPr>
        <p:spPr>
          <a:xfrm>
            <a:off x="1504418" y="372395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C3D41C2-762B-40C0-8D95-C96AE218F377}"/>
              </a:ext>
            </a:extLst>
          </p:cNvPr>
          <p:cNvSpPr/>
          <p:nvPr/>
        </p:nvSpPr>
        <p:spPr>
          <a:xfrm>
            <a:off x="2904010" y="372395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72AFDB-DD9C-40FA-B1C5-5EF12CF58FB5}"/>
              </a:ext>
            </a:extLst>
          </p:cNvPr>
          <p:cNvSpPr/>
          <p:nvPr/>
        </p:nvSpPr>
        <p:spPr>
          <a:xfrm>
            <a:off x="2204214" y="3723957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804622" y="443308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17B932-3ADF-4ED2-95F5-62EA715BC5AC}"/>
              </a:ext>
            </a:extLst>
          </p:cNvPr>
          <p:cNvSpPr/>
          <p:nvPr/>
        </p:nvSpPr>
        <p:spPr>
          <a:xfrm>
            <a:off x="1504418" y="443308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9BFE50-722F-4452-B854-4376A73203BC}"/>
              </a:ext>
            </a:extLst>
          </p:cNvPr>
          <p:cNvSpPr/>
          <p:nvPr/>
        </p:nvSpPr>
        <p:spPr>
          <a:xfrm>
            <a:off x="2904010" y="443308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7F2866-F8A2-49D7-9E18-2A03D347AEE6}"/>
              </a:ext>
            </a:extLst>
          </p:cNvPr>
          <p:cNvSpPr/>
          <p:nvPr/>
        </p:nvSpPr>
        <p:spPr>
          <a:xfrm>
            <a:off x="2204214" y="443308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FD13EBD-1457-4B5B-BD9A-28C74A98AC8B}"/>
              </a:ext>
            </a:extLst>
          </p:cNvPr>
          <p:cNvCxnSpPr>
            <a:cxnSpLocks/>
          </p:cNvCxnSpPr>
          <p:nvPr/>
        </p:nvCxnSpPr>
        <p:spPr>
          <a:xfrm>
            <a:off x="301883" y="3723954"/>
            <a:ext cx="3722572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AD8125B-7B25-4A6F-B3EA-45E9B17A9F63}"/>
              </a:ext>
            </a:extLst>
          </p:cNvPr>
          <p:cNvCxnSpPr>
            <a:cxnSpLocks/>
          </p:cNvCxnSpPr>
          <p:nvPr/>
        </p:nvCxnSpPr>
        <p:spPr>
          <a:xfrm flipV="1">
            <a:off x="2204214" y="2015335"/>
            <a:ext cx="0" cy="348143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4531DD7-8A7A-4E0A-A61D-9321E48460A5}"/>
              </a:ext>
            </a:extLst>
          </p:cNvPr>
          <p:cNvSpPr txBox="1"/>
          <p:nvPr/>
        </p:nvSpPr>
        <p:spPr>
          <a:xfrm>
            <a:off x="276263" y="301482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992857" y="1345299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2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4381587" y="330394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1CDE539-D292-404A-A906-2EC8EF5A2443}"/>
              </a:ext>
            </a:extLst>
          </p:cNvPr>
          <p:cNvSpPr/>
          <p:nvPr/>
        </p:nvSpPr>
        <p:spPr>
          <a:xfrm>
            <a:off x="6664086" y="230570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84138B-E81B-4602-8D46-666FC3CDE50A}"/>
              </a:ext>
            </a:extLst>
          </p:cNvPr>
          <p:cNvSpPr/>
          <p:nvPr/>
        </p:nvSpPr>
        <p:spPr>
          <a:xfrm>
            <a:off x="7363882" y="230570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91A524B-DA30-4A01-908B-BFA17A83CD62}"/>
              </a:ext>
            </a:extLst>
          </p:cNvPr>
          <p:cNvSpPr/>
          <p:nvPr/>
        </p:nvSpPr>
        <p:spPr>
          <a:xfrm>
            <a:off x="8763474" y="23056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6D96FA7-EF90-4B58-A5FA-17840D1CFBCA}"/>
              </a:ext>
            </a:extLst>
          </p:cNvPr>
          <p:cNvSpPr/>
          <p:nvPr/>
        </p:nvSpPr>
        <p:spPr>
          <a:xfrm>
            <a:off x="8063678" y="23056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25B63E-E07A-46E1-A9D3-74DAD29B16C1}"/>
              </a:ext>
            </a:extLst>
          </p:cNvPr>
          <p:cNvSpPr/>
          <p:nvPr/>
        </p:nvSpPr>
        <p:spPr>
          <a:xfrm>
            <a:off x="6664086" y="301482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974746-4A2F-4AF0-8C7A-B6DF4665DFCF}"/>
              </a:ext>
            </a:extLst>
          </p:cNvPr>
          <p:cNvSpPr/>
          <p:nvPr/>
        </p:nvSpPr>
        <p:spPr>
          <a:xfrm>
            <a:off x="7363882" y="301482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61D741-CC46-456E-AA3C-D5831214C426}"/>
              </a:ext>
            </a:extLst>
          </p:cNvPr>
          <p:cNvSpPr/>
          <p:nvPr/>
        </p:nvSpPr>
        <p:spPr>
          <a:xfrm>
            <a:off x="8763474" y="30148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39F083-B595-432F-A280-D26EBD4B752F}"/>
              </a:ext>
            </a:extLst>
          </p:cNvPr>
          <p:cNvSpPr/>
          <p:nvPr/>
        </p:nvSpPr>
        <p:spPr>
          <a:xfrm>
            <a:off x="8063678" y="30148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4CEB285-FF3E-4E85-BAF8-E5DB20BE7FF4}"/>
              </a:ext>
            </a:extLst>
          </p:cNvPr>
          <p:cNvSpPr/>
          <p:nvPr/>
        </p:nvSpPr>
        <p:spPr>
          <a:xfrm>
            <a:off x="6664086" y="37239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7B6EE48-F6CB-438B-9FE3-E8120AEA8B6C}"/>
              </a:ext>
            </a:extLst>
          </p:cNvPr>
          <p:cNvSpPr/>
          <p:nvPr/>
        </p:nvSpPr>
        <p:spPr>
          <a:xfrm>
            <a:off x="7363882" y="37239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F3B7A63-3CBE-40EB-9BDD-AFD0F1B82986}"/>
              </a:ext>
            </a:extLst>
          </p:cNvPr>
          <p:cNvSpPr/>
          <p:nvPr/>
        </p:nvSpPr>
        <p:spPr>
          <a:xfrm>
            <a:off x="8763474" y="372395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A1B9EE5-88D2-45B6-8D1D-B324AAE9FEB4}"/>
              </a:ext>
            </a:extLst>
          </p:cNvPr>
          <p:cNvSpPr/>
          <p:nvPr/>
        </p:nvSpPr>
        <p:spPr>
          <a:xfrm>
            <a:off x="8063678" y="372395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97BDF6C-4C49-4577-BE69-E54F63B008FD}"/>
              </a:ext>
            </a:extLst>
          </p:cNvPr>
          <p:cNvSpPr/>
          <p:nvPr/>
        </p:nvSpPr>
        <p:spPr>
          <a:xfrm>
            <a:off x="6664086" y="443308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38B23A-FC1D-4711-9822-70D3755ACD9D}"/>
              </a:ext>
            </a:extLst>
          </p:cNvPr>
          <p:cNvSpPr/>
          <p:nvPr/>
        </p:nvSpPr>
        <p:spPr>
          <a:xfrm>
            <a:off x="7363882" y="443308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8F3CF68-DC42-4931-AA91-20FC90745B9C}"/>
              </a:ext>
            </a:extLst>
          </p:cNvPr>
          <p:cNvSpPr/>
          <p:nvPr/>
        </p:nvSpPr>
        <p:spPr>
          <a:xfrm>
            <a:off x="8763474" y="443307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50887DF-9E2C-4A60-9ABD-2EED8BE5F815}"/>
              </a:ext>
            </a:extLst>
          </p:cNvPr>
          <p:cNvSpPr/>
          <p:nvPr/>
        </p:nvSpPr>
        <p:spPr>
          <a:xfrm>
            <a:off x="8063678" y="4433080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AD0527F-7CD7-48F7-A0FC-A96D5F9A3249}"/>
              </a:ext>
            </a:extLst>
          </p:cNvPr>
          <p:cNvSpPr txBox="1"/>
          <p:nvPr/>
        </p:nvSpPr>
        <p:spPr>
          <a:xfrm>
            <a:off x="6161347" y="3723952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86C5963-441B-4698-A7CF-8194727B3986}"/>
              </a:ext>
            </a:extLst>
          </p:cNvPr>
          <p:cNvSpPr/>
          <p:nvPr/>
        </p:nvSpPr>
        <p:spPr>
          <a:xfrm>
            <a:off x="9455878" y="23056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2E60981-7388-47A6-A244-A78955994C4E}"/>
              </a:ext>
            </a:extLst>
          </p:cNvPr>
          <p:cNvSpPr/>
          <p:nvPr/>
        </p:nvSpPr>
        <p:spPr>
          <a:xfrm>
            <a:off x="9455878" y="30148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BBA470-A3F8-4550-B420-719A03696181}"/>
              </a:ext>
            </a:extLst>
          </p:cNvPr>
          <p:cNvSpPr/>
          <p:nvPr/>
        </p:nvSpPr>
        <p:spPr>
          <a:xfrm>
            <a:off x="9455878" y="372395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4E249C5-2A41-4E14-AFDA-14975DCB74D7}"/>
              </a:ext>
            </a:extLst>
          </p:cNvPr>
          <p:cNvSpPr/>
          <p:nvPr/>
        </p:nvSpPr>
        <p:spPr>
          <a:xfrm>
            <a:off x="9455878" y="443307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F2099E-5DE7-4666-95BB-89E6E67DF740}"/>
              </a:ext>
            </a:extLst>
          </p:cNvPr>
          <p:cNvSpPr/>
          <p:nvPr/>
        </p:nvSpPr>
        <p:spPr>
          <a:xfrm>
            <a:off x="6664086" y="514220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2AF92C-E921-401C-807E-1841B03F850F}"/>
              </a:ext>
            </a:extLst>
          </p:cNvPr>
          <p:cNvSpPr/>
          <p:nvPr/>
        </p:nvSpPr>
        <p:spPr>
          <a:xfrm>
            <a:off x="7363882" y="514220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9205C3F-EECD-4A57-A4D5-1E07643CB6EC}"/>
              </a:ext>
            </a:extLst>
          </p:cNvPr>
          <p:cNvSpPr/>
          <p:nvPr/>
        </p:nvSpPr>
        <p:spPr>
          <a:xfrm>
            <a:off x="8763474" y="514220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D7CB2C1-61BE-4C5A-BC0D-1E5218C013C7}"/>
              </a:ext>
            </a:extLst>
          </p:cNvPr>
          <p:cNvSpPr/>
          <p:nvPr/>
        </p:nvSpPr>
        <p:spPr>
          <a:xfrm>
            <a:off x="8063678" y="514220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08B0F9F-FE0E-4702-B18D-FFE91EDA2FE6}"/>
              </a:ext>
            </a:extLst>
          </p:cNvPr>
          <p:cNvSpPr/>
          <p:nvPr/>
        </p:nvSpPr>
        <p:spPr>
          <a:xfrm>
            <a:off x="9455878" y="514220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9B11B05-AE32-4174-B232-DC47A64986D9}"/>
              </a:ext>
            </a:extLst>
          </p:cNvPr>
          <p:cNvCxnSpPr>
            <a:cxnSpLocks/>
          </p:cNvCxnSpPr>
          <p:nvPr/>
        </p:nvCxnSpPr>
        <p:spPr>
          <a:xfrm>
            <a:off x="6083206" y="3723952"/>
            <a:ext cx="466074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CE5F5E53-F602-423C-9ED6-6C4879A14D68}"/>
              </a:ext>
            </a:extLst>
          </p:cNvPr>
          <p:cNvCxnSpPr>
            <a:cxnSpLocks/>
          </p:cNvCxnSpPr>
          <p:nvPr/>
        </p:nvCxnSpPr>
        <p:spPr>
          <a:xfrm flipV="1">
            <a:off x="8063678" y="1868017"/>
            <a:ext cx="0" cy="442099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7593379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59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9641731" y="4624058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星形: 五角 65">
            <a:extLst>
              <a:ext uri="{FF2B5EF4-FFF2-40B4-BE49-F238E27FC236}">
                <a16:creationId xmlns:a16="http://schemas.microsoft.com/office/drawing/2014/main" id="{7FBEA51A-6C6F-4906-AD91-AA9EFFBE53F5}"/>
              </a:ext>
            </a:extLst>
          </p:cNvPr>
          <p:cNvSpPr/>
          <p:nvPr/>
        </p:nvSpPr>
        <p:spPr>
          <a:xfrm>
            <a:off x="9641731" y="5333180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星形: 五角 66">
            <a:extLst>
              <a:ext uri="{FF2B5EF4-FFF2-40B4-BE49-F238E27FC236}">
                <a16:creationId xmlns:a16="http://schemas.microsoft.com/office/drawing/2014/main" id="{7A7FA46F-2F23-4AFC-8A71-BD16F3E148D0}"/>
              </a:ext>
            </a:extLst>
          </p:cNvPr>
          <p:cNvSpPr/>
          <p:nvPr/>
        </p:nvSpPr>
        <p:spPr>
          <a:xfrm>
            <a:off x="8938330" y="5333180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CCBD4F1-171F-41BC-A3D2-5C42FBB1441E}"/>
              </a:ext>
            </a:extLst>
          </p:cNvPr>
          <p:cNvSpPr txBox="1"/>
          <p:nvPr/>
        </p:nvSpPr>
        <p:spPr>
          <a:xfrm>
            <a:off x="7282501" y="1654180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6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9634430" y="3923654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星形: 五角 61">
            <a:extLst>
              <a:ext uri="{FF2B5EF4-FFF2-40B4-BE49-F238E27FC236}">
                <a16:creationId xmlns:a16="http://schemas.microsoft.com/office/drawing/2014/main" id="{0FDA8583-3C17-47B5-A140-049501561033}"/>
              </a:ext>
            </a:extLst>
          </p:cNvPr>
          <p:cNvSpPr/>
          <p:nvPr/>
        </p:nvSpPr>
        <p:spPr>
          <a:xfrm>
            <a:off x="8245703" y="5333519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7593379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AA71550-CE19-4C36-BDD4-124A046F863A}"/>
              </a:ext>
            </a:extLst>
          </p:cNvPr>
          <p:cNvSpPr/>
          <p:nvPr/>
        </p:nvSpPr>
        <p:spPr>
          <a:xfrm>
            <a:off x="681835" y="24105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48BFB67-ECE5-4256-B590-BBDBED04F0E8}"/>
              </a:ext>
            </a:extLst>
          </p:cNvPr>
          <p:cNvSpPr/>
          <p:nvPr/>
        </p:nvSpPr>
        <p:spPr>
          <a:xfrm>
            <a:off x="1381631" y="24105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7D6138B-5859-4834-9474-BB7F9E10C45B}"/>
              </a:ext>
            </a:extLst>
          </p:cNvPr>
          <p:cNvSpPr/>
          <p:nvPr/>
        </p:nvSpPr>
        <p:spPr>
          <a:xfrm>
            <a:off x="2781223" y="241053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DA9DC7A-E786-462F-865D-89EFA96F45FD}"/>
              </a:ext>
            </a:extLst>
          </p:cNvPr>
          <p:cNvSpPr/>
          <p:nvPr/>
        </p:nvSpPr>
        <p:spPr>
          <a:xfrm>
            <a:off x="2081427" y="2410538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156C81D-8C6C-4F47-81F8-F3857ED9E956}"/>
              </a:ext>
            </a:extLst>
          </p:cNvPr>
          <p:cNvSpPr/>
          <p:nvPr/>
        </p:nvSpPr>
        <p:spPr>
          <a:xfrm>
            <a:off x="681835" y="311966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64BAD22-8C0F-45AA-A7A8-FEBAC699896D}"/>
              </a:ext>
            </a:extLst>
          </p:cNvPr>
          <p:cNvSpPr/>
          <p:nvPr/>
        </p:nvSpPr>
        <p:spPr>
          <a:xfrm>
            <a:off x="1381631" y="311966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C9BD5F3-6869-4310-BFFC-AE0ABE471989}"/>
              </a:ext>
            </a:extLst>
          </p:cNvPr>
          <p:cNvSpPr/>
          <p:nvPr/>
        </p:nvSpPr>
        <p:spPr>
          <a:xfrm>
            <a:off x="2781223" y="311966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F51702A-682A-46D4-908C-D0BD22C140B9}"/>
              </a:ext>
            </a:extLst>
          </p:cNvPr>
          <p:cNvSpPr/>
          <p:nvPr/>
        </p:nvSpPr>
        <p:spPr>
          <a:xfrm>
            <a:off x="2081427" y="3119665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83B87B8-DE96-4293-ABCB-07FB35BB5CF9}"/>
              </a:ext>
            </a:extLst>
          </p:cNvPr>
          <p:cNvSpPr/>
          <p:nvPr/>
        </p:nvSpPr>
        <p:spPr>
          <a:xfrm>
            <a:off x="681835" y="382879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A5CEB66-8663-4441-A44D-41FB324A450E}"/>
              </a:ext>
            </a:extLst>
          </p:cNvPr>
          <p:cNvSpPr/>
          <p:nvPr/>
        </p:nvSpPr>
        <p:spPr>
          <a:xfrm>
            <a:off x="1381631" y="382879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C3D41C2-762B-40C0-8D95-C96AE218F377}"/>
              </a:ext>
            </a:extLst>
          </p:cNvPr>
          <p:cNvSpPr/>
          <p:nvPr/>
        </p:nvSpPr>
        <p:spPr>
          <a:xfrm>
            <a:off x="2781223" y="38287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472AFDB-DD9C-40FA-B1C5-5EF12CF58FB5}"/>
              </a:ext>
            </a:extLst>
          </p:cNvPr>
          <p:cNvSpPr/>
          <p:nvPr/>
        </p:nvSpPr>
        <p:spPr>
          <a:xfrm>
            <a:off x="2081427" y="3828792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81835" y="453792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D17B932-3ADF-4ED2-95F5-62EA715BC5AC}"/>
              </a:ext>
            </a:extLst>
          </p:cNvPr>
          <p:cNvSpPr/>
          <p:nvPr/>
        </p:nvSpPr>
        <p:spPr>
          <a:xfrm>
            <a:off x="1381631" y="453792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59BFE50-722F-4452-B854-4376A73203BC}"/>
              </a:ext>
            </a:extLst>
          </p:cNvPr>
          <p:cNvSpPr/>
          <p:nvPr/>
        </p:nvSpPr>
        <p:spPr>
          <a:xfrm>
            <a:off x="2781223" y="4537918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07F2866-F8A2-49D7-9E18-2A03D347AEE6}"/>
              </a:ext>
            </a:extLst>
          </p:cNvPr>
          <p:cNvSpPr/>
          <p:nvPr/>
        </p:nvSpPr>
        <p:spPr>
          <a:xfrm>
            <a:off x="2081427" y="453791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7FD13EBD-1457-4B5B-BD9A-28C74A98AC8B}"/>
              </a:ext>
            </a:extLst>
          </p:cNvPr>
          <p:cNvCxnSpPr>
            <a:cxnSpLocks/>
          </p:cNvCxnSpPr>
          <p:nvPr/>
        </p:nvCxnSpPr>
        <p:spPr>
          <a:xfrm>
            <a:off x="179096" y="4537918"/>
            <a:ext cx="3722572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DAD8125B-7B25-4A6F-B3EA-45E9B17A9F63}"/>
              </a:ext>
            </a:extLst>
          </p:cNvPr>
          <p:cNvCxnSpPr>
            <a:cxnSpLocks/>
          </p:cNvCxnSpPr>
          <p:nvPr/>
        </p:nvCxnSpPr>
        <p:spPr>
          <a:xfrm flipV="1">
            <a:off x="2781223" y="2146971"/>
            <a:ext cx="0" cy="348143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4531DD7-8A7A-4E0A-A61D-9321E48460A5}"/>
              </a:ext>
            </a:extLst>
          </p:cNvPr>
          <p:cNvSpPr txBox="1"/>
          <p:nvPr/>
        </p:nvSpPr>
        <p:spPr>
          <a:xfrm>
            <a:off x="179096" y="3828791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2010630" y="1733199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  <p:sp>
        <p:nvSpPr>
          <p:cNvPr id="85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4343487" y="3486639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1CDE539-D292-404A-A906-2EC8EF5A2443}"/>
              </a:ext>
            </a:extLst>
          </p:cNvPr>
          <p:cNvSpPr/>
          <p:nvPr/>
        </p:nvSpPr>
        <p:spPr>
          <a:xfrm>
            <a:off x="6968886" y="241053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F84138B-E81B-4602-8D46-666FC3CDE50A}"/>
              </a:ext>
            </a:extLst>
          </p:cNvPr>
          <p:cNvSpPr/>
          <p:nvPr/>
        </p:nvSpPr>
        <p:spPr>
          <a:xfrm>
            <a:off x="7668682" y="241053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1A524B-DA30-4A01-908B-BFA17A83CD62}"/>
              </a:ext>
            </a:extLst>
          </p:cNvPr>
          <p:cNvSpPr/>
          <p:nvPr/>
        </p:nvSpPr>
        <p:spPr>
          <a:xfrm>
            <a:off x="9068274" y="241053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6D96FA7-EF90-4B58-A5FA-17840D1CFBCA}"/>
              </a:ext>
            </a:extLst>
          </p:cNvPr>
          <p:cNvSpPr/>
          <p:nvPr/>
        </p:nvSpPr>
        <p:spPr>
          <a:xfrm>
            <a:off x="8368478" y="241053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025B63E-E07A-46E1-A9D3-74DAD29B16C1}"/>
              </a:ext>
            </a:extLst>
          </p:cNvPr>
          <p:cNvSpPr/>
          <p:nvPr/>
        </p:nvSpPr>
        <p:spPr>
          <a:xfrm>
            <a:off x="6968886" y="311966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4974746-4A2F-4AF0-8C7A-B6DF4665DFCF}"/>
              </a:ext>
            </a:extLst>
          </p:cNvPr>
          <p:cNvSpPr/>
          <p:nvPr/>
        </p:nvSpPr>
        <p:spPr>
          <a:xfrm>
            <a:off x="7668682" y="311966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161D741-CC46-456E-AA3C-D5831214C426}"/>
              </a:ext>
            </a:extLst>
          </p:cNvPr>
          <p:cNvSpPr/>
          <p:nvPr/>
        </p:nvSpPr>
        <p:spPr>
          <a:xfrm>
            <a:off x="9068274" y="311966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139F083-B595-432F-A280-D26EBD4B752F}"/>
              </a:ext>
            </a:extLst>
          </p:cNvPr>
          <p:cNvSpPr/>
          <p:nvPr/>
        </p:nvSpPr>
        <p:spPr>
          <a:xfrm>
            <a:off x="8368478" y="311966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4CEB285-FF3E-4E85-BAF8-E5DB20BE7FF4}"/>
              </a:ext>
            </a:extLst>
          </p:cNvPr>
          <p:cNvSpPr/>
          <p:nvPr/>
        </p:nvSpPr>
        <p:spPr>
          <a:xfrm>
            <a:off x="6968886" y="382879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7B6EE48-F6CB-438B-9FE3-E8120AEA8B6C}"/>
              </a:ext>
            </a:extLst>
          </p:cNvPr>
          <p:cNvSpPr/>
          <p:nvPr/>
        </p:nvSpPr>
        <p:spPr>
          <a:xfrm>
            <a:off x="7668682" y="382879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F3B7A63-3CBE-40EB-9BDD-AFD0F1B82986}"/>
              </a:ext>
            </a:extLst>
          </p:cNvPr>
          <p:cNvSpPr/>
          <p:nvPr/>
        </p:nvSpPr>
        <p:spPr>
          <a:xfrm>
            <a:off x="9068274" y="382878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A1B9EE5-88D2-45B6-8D1D-B324AAE9FEB4}"/>
              </a:ext>
            </a:extLst>
          </p:cNvPr>
          <p:cNvSpPr/>
          <p:nvPr/>
        </p:nvSpPr>
        <p:spPr>
          <a:xfrm>
            <a:off x="8368478" y="382879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97BDF6C-4C49-4577-BE69-E54F63B008FD}"/>
              </a:ext>
            </a:extLst>
          </p:cNvPr>
          <p:cNvSpPr/>
          <p:nvPr/>
        </p:nvSpPr>
        <p:spPr>
          <a:xfrm>
            <a:off x="6968886" y="453791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238B23A-FC1D-4711-9822-70D3755ACD9D}"/>
              </a:ext>
            </a:extLst>
          </p:cNvPr>
          <p:cNvSpPr/>
          <p:nvPr/>
        </p:nvSpPr>
        <p:spPr>
          <a:xfrm>
            <a:off x="7668682" y="453791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8F3CF68-DC42-4931-AA91-20FC90745B9C}"/>
              </a:ext>
            </a:extLst>
          </p:cNvPr>
          <p:cNvSpPr/>
          <p:nvPr/>
        </p:nvSpPr>
        <p:spPr>
          <a:xfrm>
            <a:off x="9068274" y="453791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50887DF-9E2C-4A60-9ABD-2EED8BE5F815}"/>
              </a:ext>
            </a:extLst>
          </p:cNvPr>
          <p:cNvSpPr/>
          <p:nvPr/>
        </p:nvSpPr>
        <p:spPr>
          <a:xfrm>
            <a:off x="8368478" y="453791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AD0527F-7CD7-48F7-A0FC-A96D5F9A3249}"/>
              </a:ext>
            </a:extLst>
          </p:cNvPr>
          <p:cNvSpPr txBox="1"/>
          <p:nvPr/>
        </p:nvSpPr>
        <p:spPr>
          <a:xfrm>
            <a:off x="6466147" y="3828789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86C5963-441B-4698-A7CF-8194727B3986}"/>
              </a:ext>
            </a:extLst>
          </p:cNvPr>
          <p:cNvSpPr/>
          <p:nvPr/>
        </p:nvSpPr>
        <p:spPr>
          <a:xfrm>
            <a:off x="9760678" y="241053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2E60981-7388-47A6-A244-A78955994C4E}"/>
              </a:ext>
            </a:extLst>
          </p:cNvPr>
          <p:cNvSpPr/>
          <p:nvPr/>
        </p:nvSpPr>
        <p:spPr>
          <a:xfrm>
            <a:off x="9760678" y="311966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0BBA470-A3F8-4550-B420-719A03696181}"/>
              </a:ext>
            </a:extLst>
          </p:cNvPr>
          <p:cNvSpPr/>
          <p:nvPr/>
        </p:nvSpPr>
        <p:spPr>
          <a:xfrm>
            <a:off x="9760678" y="382878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4E249C5-2A41-4E14-AFDA-14975DCB74D7}"/>
              </a:ext>
            </a:extLst>
          </p:cNvPr>
          <p:cNvSpPr/>
          <p:nvPr/>
        </p:nvSpPr>
        <p:spPr>
          <a:xfrm>
            <a:off x="9760678" y="453791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CF2099E-5DE7-4666-95BB-89E6E67DF740}"/>
              </a:ext>
            </a:extLst>
          </p:cNvPr>
          <p:cNvSpPr/>
          <p:nvPr/>
        </p:nvSpPr>
        <p:spPr>
          <a:xfrm>
            <a:off x="6968886" y="52470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12AF92C-E921-401C-807E-1841B03F850F}"/>
              </a:ext>
            </a:extLst>
          </p:cNvPr>
          <p:cNvSpPr/>
          <p:nvPr/>
        </p:nvSpPr>
        <p:spPr>
          <a:xfrm>
            <a:off x="7668682" y="52470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9205C3F-EECD-4A57-A4D5-1E07643CB6EC}"/>
              </a:ext>
            </a:extLst>
          </p:cNvPr>
          <p:cNvSpPr/>
          <p:nvPr/>
        </p:nvSpPr>
        <p:spPr>
          <a:xfrm>
            <a:off x="9068274" y="524703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D7CB2C1-61BE-4C5A-BC0D-1E5218C013C7}"/>
              </a:ext>
            </a:extLst>
          </p:cNvPr>
          <p:cNvSpPr/>
          <p:nvPr/>
        </p:nvSpPr>
        <p:spPr>
          <a:xfrm>
            <a:off x="8368478" y="52470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08B0F9F-FE0E-4702-B18D-FFE91EDA2FE6}"/>
              </a:ext>
            </a:extLst>
          </p:cNvPr>
          <p:cNvSpPr/>
          <p:nvPr/>
        </p:nvSpPr>
        <p:spPr>
          <a:xfrm>
            <a:off x="9760678" y="524703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89B11B05-AE32-4174-B232-DC47A64986D9}"/>
              </a:ext>
            </a:extLst>
          </p:cNvPr>
          <p:cNvCxnSpPr>
            <a:cxnSpLocks/>
          </p:cNvCxnSpPr>
          <p:nvPr/>
        </p:nvCxnSpPr>
        <p:spPr>
          <a:xfrm>
            <a:off x="6466147" y="4537916"/>
            <a:ext cx="466074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CE5F5E53-F602-423C-9ED6-6C4879A14D68}"/>
              </a:ext>
            </a:extLst>
          </p:cNvPr>
          <p:cNvCxnSpPr>
            <a:cxnSpLocks/>
          </p:cNvCxnSpPr>
          <p:nvPr/>
        </p:nvCxnSpPr>
        <p:spPr>
          <a:xfrm flipV="1">
            <a:off x="9068274" y="2146971"/>
            <a:ext cx="0" cy="442099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9946531" y="4728895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星形: 五角 65">
            <a:extLst>
              <a:ext uri="{FF2B5EF4-FFF2-40B4-BE49-F238E27FC236}">
                <a16:creationId xmlns:a16="http://schemas.microsoft.com/office/drawing/2014/main" id="{7FBEA51A-6C6F-4906-AD91-AA9EFFBE53F5}"/>
              </a:ext>
            </a:extLst>
          </p:cNvPr>
          <p:cNvSpPr/>
          <p:nvPr/>
        </p:nvSpPr>
        <p:spPr>
          <a:xfrm>
            <a:off x="9946531" y="543801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星形: 五角 66">
            <a:extLst>
              <a:ext uri="{FF2B5EF4-FFF2-40B4-BE49-F238E27FC236}">
                <a16:creationId xmlns:a16="http://schemas.microsoft.com/office/drawing/2014/main" id="{7A7FA46F-2F23-4AFC-8A71-BD16F3E148D0}"/>
              </a:ext>
            </a:extLst>
          </p:cNvPr>
          <p:cNvSpPr/>
          <p:nvPr/>
        </p:nvSpPr>
        <p:spPr>
          <a:xfrm>
            <a:off x="9243130" y="543801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9CCBD4F1-171F-41BC-A3D2-5C42FBB1441E}"/>
              </a:ext>
            </a:extLst>
          </p:cNvPr>
          <p:cNvSpPr txBox="1"/>
          <p:nvPr/>
        </p:nvSpPr>
        <p:spPr>
          <a:xfrm>
            <a:off x="8290702" y="1740501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12592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5938832" y="241632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135209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135209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135209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135209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7684" y="178622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8573" y="178622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9462" y="178622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40351" y="178622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222035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222035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222035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222035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265448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265448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265448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265448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428843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5544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6433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7322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8211" y="47225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515669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5590827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19279" y="1652313"/>
            <a:ext cx="10634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/>
              <a:t>k=2</a:t>
            </a:r>
            <a:endParaRPr lang="en-US" sz="3500" b="1" dirty="0"/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0" y="4959885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1603611"/>
            <a:ext cx="39514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2062602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495988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9494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50383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51272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52161" y="458368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3050" y="4583687"/>
            <a:ext cx="400005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6" y="2992392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251397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12159" y="2987303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6802233" y="2963425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11230" y="212882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54471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954971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20187" y="5953380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證明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930400"/>
            <a:ext cx="8904817" cy="3880773"/>
          </a:xfrm>
        </p:spPr>
        <p:txBody>
          <a:bodyPr>
            <a:noAutofit/>
          </a:bodyPr>
          <a:lstStyle/>
          <a:p>
            <a:r>
              <a:rPr lang="en-US" altLang="zh-TW" sz="2600" b="1" dirty="0" smtClean="0"/>
              <a:t>j</a:t>
            </a:r>
            <a:r>
              <a:rPr lang="zh-TW" altLang="en-US" sz="2600" b="1" dirty="0" smtClean="0"/>
              <a:t> 增加時</a:t>
            </a:r>
            <a:r>
              <a:rPr lang="en-US" altLang="zh-TW" sz="2600" b="1" dirty="0" smtClean="0"/>
              <a:t>, k</a:t>
            </a:r>
            <a:r>
              <a:rPr lang="zh-TW" altLang="en-US" sz="2600" b="1" dirty="0" smtClean="0"/>
              <a:t>越小的轉移花費增加越多。</a:t>
            </a:r>
            <a:endParaRPr lang="en-US" altLang="zh-TW" sz="2600" b="1" dirty="0" smtClean="0"/>
          </a:p>
          <a:p>
            <a:r>
              <a:rPr lang="zh-TW" altLang="en-US" sz="2600" b="1" dirty="0" smtClean="0"/>
              <a:t>若你已知 </a:t>
            </a:r>
            <a:r>
              <a:rPr lang="en-US" altLang="zh-TW" sz="2600" b="1" dirty="0" err="1" smtClean="0"/>
              <a:t>dp</a:t>
            </a:r>
            <a:r>
              <a:rPr lang="en-US" altLang="zh-TW" sz="2600" b="1" dirty="0" smtClean="0"/>
              <a:t>[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][j]</a:t>
            </a:r>
            <a:r>
              <a:rPr lang="zh-TW" altLang="en-US" sz="2600" b="1" dirty="0" smtClean="0"/>
              <a:t> 的最佳解</a:t>
            </a:r>
            <a:r>
              <a:rPr lang="en-US" altLang="zh-TW" sz="2600" b="1" dirty="0" smtClean="0"/>
              <a:t>opt(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, j), </a:t>
            </a:r>
            <a:r>
              <a:rPr lang="zh-TW" altLang="en-US" sz="2600" b="1" dirty="0" smtClean="0"/>
              <a:t>則 </a:t>
            </a:r>
            <a:r>
              <a:rPr lang="en-US" altLang="zh-TW" sz="2600" b="1" dirty="0" smtClean="0"/>
              <a:t>k</a:t>
            </a:r>
            <a:r>
              <a:rPr lang="zh-TW" altLang="en-US" sz="2600" b="1" dirty="0" smtClean="0"/>
              <a:t> </a:t>
            </a:r>
            <a:r>
              <a:rPr lang="en-US" altLang="zh-TW" sz="2600" b="1" dirty="0" smtClean="0"/>
              <a:t>&lt;</a:t>
            </a:r>
            <a:r>
              <a:rPr lang="zh-TW" altLang="en-US" sz="2600" b="1" dirty="0" smtClean="0"/>
              <a:t> </a:t>
            </a:r>
            <a:r>
              <a:rPr lang="en-US" altLang="zh-TW" sz="2600" b="1" dirty="0"/>
              <a:t>opt(</a:t>
            </a:r>
            <a:r>
              <a:rPr lang="en-US" altLang="zh-TW" sz="2600" b="1" dirty="0" err="1"/>
              <a:t>i</a:t>
            </a:r>
            <a:r>
              <a:rPr lang="en-US" altLang="zh-TW" sz="2600" b="1" dirty="0"/>
              <a:t>, j</a:t>
            </a:r>
            <a:r>
              <a:rPr lang="en-US" altLang="zh-TW" sz="2600" b="1" dirty="0" smtClean="0"/>
              <a:t>)</a:t>
            </a:r>
            <a:r>
              <a:rPr lang="zh-TW" altLang="en-US" sz="2600" b="1" dirty="0" smtClean="0"/>
              <a:t> 的轉移原本就比切在</a:t>
            </a:r>
            <a:r>
              <a:rPr lang="en-US" altLang="zh-TW" sz="2600" b="1" dirty="0" smtClean="0"/>
              <a:t>opt(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,</a:t>
            </a:r>
            <a:r>
              <a:rPr lang="zh-TW" altLang="en-US" sz="2600" b="1" dirty="0" smtClean="0"/>
              <a:t> </a:t>
            </a:r>
            <a:r>
              <a:rPr lang="en-US" altLang="zh-TW" sz="2600" b="1" dirty="0"/>
              <a:t>j</a:t>
            </a:r>
            <a:r>
              <a:rPr lang="en-US" altLang="zh-TW" sz="2600" b="1" dirty="0" smtClean="0"/>
              <a:t>)</a:t>
            </a:r>
            <a:r>
              <a:rPr lang="zh-TW" altLang="en-US" sz="2600" b="1" dirty="0" smtClean="0"/>
              <a:t>來的差</a:t>
            </a:r>
            <a:r>
              <a:rPr lang="en-US" altLang="zh-TW" sz="2600" b="1" dirty="0" smtClean="0"/>
              <a:t>, j</a:t>
            </a:r>
            <a:r>
              <a:rPr lang="zh-TW" altLang="en-US" sz="2600" b="1" dirty="0" smtClean="0"/>
              <a:t>增加後</a:t>
            </a:r>
            <a:r>
              <a:rPr lang="en-US" altLang="zh-TW" sz="2600" b="1" dirty="0" smtClean="0"/>
              <a:t>,</a:t>
            </a:r>
            <a:r>
              <a:rPr lang="zh-TW" altLang="en-US" sz="2600" b="1" dirty="0" smtClean="0"/>
              <a:t> 它增加的花費又比切在 </a:t>
            </a:r>
            <a:r>
              <a:rPr lang="en-US" altLang="zh-TW" sz="2600" b="1" dirty="0" smtClean="0"/>
              <a:t>opt(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, j)</a:t>
            </a:r>
            <a:r>
              <a:rPr lang="zh-TW" altLang="en-US" sz="2600" b="1" dirty="0" smtClean="0"/>
              <a:t> 更大！</a:t>
            </a:r>
            <a:endParaRPr lang="en-US" altLang="zh-TW" sz="2600" b="1" dirty="0" smtClean="0"/>
          </a:p>
          <a:p>
            <a:endParaRPr lang="en-US" altLang="zh-TW" sz="2600" b="1" dirty="0"/>
          </a:p>
          <a:p>
            <a:r>
              <a:rPr lang="zh-TW" altLang="en-US" sz="2600" b="1" dirty="0" smtClean="0">
                <a:solidFill>
                  <a:srgbClr val="FF0000"/>
                </a:solidFill>
              </a:rPr>
              <a:t>所有的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k &lt; opt(</a:t>
            </a:r>
            <a:r>
              <a:rPr lang="en-US" altLang="zh-TW" sz="26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, j)</a:t>
            </a:r>
            <a:r>
              <a:rPr lang="zh-TW" altLang="en-US" sz="2600" b="1" dirty="0" smtClean="0">
                <a:solidFill>
                  <a:srgbClr val="FF0000"/>
                </a:solidFill>
              </a:rPr>
              <a:t>都絕不可能成為</a:t>
            </a:r>
            <a:r>
              <a:rPr lang="en-US" altLang="zh-TW" sz="2600" b="1" dirty="0" err="1" smtClean="0">
                <a:solidFill>
                  <a:srgbClr val="FF0000"/>
                </a:solidFill>
              </a:rPr>
              <a:t>dp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[</a:t>
            </a:r>
            <a:r>
              <a:rPr lang="en-US" altLang="zh-TW" sz="26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][j+1]</a:t>
            </a:r>
            <a:r>
              <a:rPr lang="zh-TW" altLang="en-US" sz="2600" b="1" dirty="0" smtClean="0">
                <a:solidFill>
                  <a:srgbClr val="FF0000"/>
                </a:solidFill>
              </a:rPr>
              <a:t>的最佳解。</a:t>
            </a:r>
            <a:endParaRPr lang="en-US" altLang="zh-TW" sz="2600" b="1" dirty="0" smtClean="0">
              <a:solidFill>
                <a:srgbClr val="FF0000"/>
              </a:solidFill>
            </a:endParaRPr>
          </a:p>
          <a:p>
            <a:r>
              <a:rPr lang="en-US" altLang="zh-TW" sz="2600" b="1" dirty="0" smtClean="0">
                <a:solidFill>
                  <a:srgbClr val="FF0000"/>
                </a:solidFill>
              </a:rPr>
              <a:t>opt(</a:t>
            </a:r>
            <a:r>
              <a:rPr lang="en-US" altLang="zh-TW" sz="26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, j) &lt;= opt(</a:t>
            </a:r>
            <a:r>
              <a:rPr lang="en-US" altLang="zh-TW" sz="26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, j + 1), monotonicity holds</a:t>
            </a:r>
            <a:r>
              <a:rPr lang="zh-TW" altLang="en-US" sz="2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5" name="向右箭號 14"/>
          <p:cNvSpPr/>
          <p:nvPr/>
        </p:nvSpPr>
        <p:spPr>
          <a:xfrm>
            <a:off x="493448" y="4356561"/>
            <a:ext cx="520169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493448" y="4874317"/>
            <a:ext cx="520169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6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5938832" y="241632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6617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87506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88395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89284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9487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90376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91265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92154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6617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87506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88395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89284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6617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87506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88395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89284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99592" y="431577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0481" y="431577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1370" y="431577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2259" y="431577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02462" y="474990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3351" y="474990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4240" y="474990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5129" y="474990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99592" y="51840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0481" y="51840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1370" y="51840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2259" y="518403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99592" y="56181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0481" y="56181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1370" y="56181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2259" y="5618167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244733" y="1623864"/>
            <a:ext cx="10634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/>
              <a:t>k=2</a:t>
            </a:r>
            <a:endParaRPr lang="en-US" sz="3500" b="1" dirty="0"/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10461" y="4282396"/>
            <a:ext cx="1655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dirty="0" smtClean="0"/>
              <a:t>最佳解</a:t>
            </a:r>
            <a:endParaRPr lang="en-US" sz="3500" b="1" dirty="0" smtClean="0"/>
          </a:p>
          <a:p>
            <a:r>
              <a:rPr lang="en-US" sz="3500" b="1" dirty="0" smtClean="0"/>
              <a:t>k=3</a:t>
            </a:r>
            <a:endParaRPr lang="en-US" sz="3500" b="1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1603611"/>
            <a:ext cx="39514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2062602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495988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9494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50383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51272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52161" y="458368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3050" y="4583687"/>
            <a:ext cx="400005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6" y="2992392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251397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12159" y="2987303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6802233" y="2963425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11230" y="212882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54471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954971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20187" y="5953380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如何優化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/>
              <a:t>opt(</a:t>
            </a:r>
            <a:r>
              <a:rPr lang="en-US" altLang="zh-TW" sz="2800" b="1" dirty="0" err="1" smtClean="0"/>
              <a:t>i</a:t>
            </a:r>
            <a:r>
              <a:rPr lang="en-US" altLang="zh-TW" sz="2800" b="1" dirty="0" smtClean="0"/>
              <a:t>,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j)</a:t>
            </a:r>
            <a:r>
              <a:rPr lang="zh-TW" altLang="en-US" sz="2800" b="1" dirty="0" smtClean="0"/>
              <a:t> 相對於 </a:t>
            </a:r>
            <a:r>
              <a:rPr lang="en-US" altLang="zh-TW" sz="2800" b="1" dirty="0" smtClean="0"/>
              <a:t>j</a:t>
            </a:r>
            <a:r>
              <a:rPr lang="zh-TW" altLang="en-US" sz="2800" b="1" dirty="0" smtClean="0"/>
              <a:t> 是一個非嚴格遞增的數列。</a:t>
            </a:r>
            <a:endParaRPr lang="en-US" altLang="zh-TW" sz="2800" b="1" dirty="0" smtClean="0"/>
          </a:p>
          <a:p>
            <a:endParaRPr lang="en-US" altLang="zh-TW" sz="2800" b="1" dirty="0" smtClean="0"/>
          </a:p>
          <a:p>
            <a:r>
              <a:rPr lang="zh-TW" altLang="en-US" sz="2800" b="1" dirty="0" smtClean="0"/>
              <a:t>圖像化來說，若我們將</a:t>
            </a:r>
            <a:r>
              <a:rPr lang="en-US" altLang="zh-TW" sz="2800" b="1" dirty="0" err="1" smtClean="0"/>
              <a:t>dp</a:t>
            </a:r>
            <a:r>
              <a:rPr lang="en-US" altLang="zh-TW" sz="2800" b="1" dirty="0" smtClean="0"/>
              <a:t>[</a:t>
            </a:r>
            <a:r>
              <a:rPr lang="en-US" altLang="zh-TW" sz="2800" b="1" dirty="0" err="1" smtClean="0"/>
              <a:t>i</a:t>
            </a:r>
            <a:r>
              <a:rPr lang="en-US" altLang="zh-TW" sz="2800" b="1" dirty="0" smtClean="0"/>
              <a:t>]</a:t>
            </a:r>
            <a:r>
              <a:rPr lang="zh-TW" altLang="en-US" sz="2800" b="1" dirty="0" smtClean="0"/>
              <a:t>這個陣列第 </a:t>
            </a:r>
            <a:r>
              <a:rPr lang="en-US" altLang="zh-TW" sz="2800" b="1" dirty="0" smtClean="0"/>
              <a:t>j</a:t>
            </a:r>
            <a:r>
              <a:rPr lang="zh-TW" altLang="en-US" sz="2800" b="1" dirty="0" smtClean="0"/>
              <a:t> 個位置</a:t>
            </a:r>
            <a:r>
              <a:rPr lang="en-US" altLang="zh-TW" sz="2800" b="1" dirty="0" smtClean="0"/>
              <a:t>, </a:t>
            </a:r>
            <a:r>
              <a:rPr lang="zh-TW" altLang="en-US" sz="2800" b="1" dirty="0" smtClean="0"/>
              <a:t>指向它在</a:t>
            </a:r>
            <a:r>
              <a:rPr lang="en-US" altLang="zh-TW" sz="2800" b="1" dirty="0" err="1" smtClean="0"/>
              <a:t>dp</a:t>
            </a:r>
            <a:r>
              <a:rPr lang="en-US" altLang="zh-TW" sz="2800" b="1" dirty="0" smtClean="0"/>
              <a:t>[</a:t>
            </a:r>
            <a:r>
              <a:rPr lang="en-US" altLang="zh-TW" sz="2800" b="1" dirty="0" err="1" smtClean="0"/>
              <a:t>i</a:t>
            </a:r>
            <a:r>
              <a:rPr lang="en-US" altLang="zh-TW" sz="2800" b="1" dirty="0" smtClean="0"/>
              <a:t> -1]</a:t>
            </a:r>
            <a:r>
              <a:rPr lang="zh-TW" altLang="en-US" sz="2800" b="1" dirty="0" smtClean="0"/>
              <a:t>發生最佳解的切</a:t>
            </a:r>
            <a:r>
              <a:rPr lang="zh-TW" altLang="en-US" sz="2800" b="1" dirty="0"/>
              <a:t>點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k = opt(</a:t>
            </a:r>
            <a:r>
              <a:rPr lang="en-US" altLang="zh-TW" sz="2800" b="1" dirty="0" err="1" smtClean="0"/>
              <a:t>i</a:t>
            </a:r>
            <a:r>
              <a:rPr lang="en-US" altLang="zh-TW" sz="2800" b="1" dirty="0" smtClean="0"/>
              <a:t>,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j),</a:t>
            </a:r>
            <a:r>
              <a:rPr lang="zh-TW" altLang="en-US" sz="2800" b="1" dirty="0" smtClean="0"/>
              <a:t> 則這些箭頭不會在中途相交。</a:t>
            </a:r>
            <a:endParaRPr lang="en-US" altLang="zh-TW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138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490870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19066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890462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590258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290054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989850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68964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389442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447444" y="1403203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772005" y="3706036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490870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319066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890462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590258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5290054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989850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68964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389442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715238" y="2112330"/>
            <a:ext cx="1857137" cy="1554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968887" y="2112330"/>
            <a:ext cx="586343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540564" y="2112333"/>
            <a:ext cx="710954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</p:cNvCxnSpPr>
          <p:nvPr/>
        </p:nvCxnSpPr>
        <p:spPr>
          <a:xfrm flipV="1">
            <a:off x="5026926" y="2112328"/>
            <a:ext cx="14666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6339748" y="2112332"/>
            <a:ext cx="1399592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840768" y="2112334"/>
            <a:ext cx="0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739340" y="2112330"/>
            <a:ext cx="699796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7050823" y="2112330"/>
            <a:ext cx="857112" cy="15546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8089238" y="14032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8089238" y="3666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4064347" y="4281760"/>
            <a:ext cx="30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</a:t>
            </a:r>
            <a:endParaRPr lang="en-US" sz="2800" b="1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3634225" y="2038656"/>
            <a:ext cx="162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opt(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, j)</a:t>
            </a:r>
            <a:endParaRPr lang="en-US" sz="2800" b="1" dirty="0"/>
          </a:p>
        </p:txBody>
      </p:sp>
      <p:sp>
        <p:nvSpPr>
          <p:cNvPr id="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4107487" y="3868957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3380870" y="1610396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/>
          <p:cNvSpPr/>
          <p:nvPr/>
        </p:nvSpPr>
        <p:spPr>
          <a:xfrm>
            <a:off x="1284792" y="5093855"/>
            <a:ext cx="8010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700" b="1" dirty="0" err="1" smtClean="0"/>
              <a:t>dp</a:t>
            </a:r>
            <a:r>
              <a:rPr lang="en-US" altLang="zh-TW" sz="2700" b="1" dirty="0" smtClean="0"/>
              <a:t>[</a:t>
            </a:r>
            <a:r>
              <a:rPr lang="en-US" altLang="zh-TW" sz="2700" b="1" dirty="0" err="1" smtClean="0"/>
              <a:t>i</a:t>
            </a:r>
            <a:r>
              <a:rPr lang="en-US" altLang="zh-TW" sz="2700" b="1" dirty="0" smtClean="0"/>
              <a:t>][j]</a:t>
            </a:r>
            <a:r>
              <a:rPr lang="zh-TW" altLang="en-US" sz="2700" b="1" dirty="0" smtClean="0"/>
              <a:t>指向</a:t>
            </a:r>
            <a:r>
              <a:rPr lang="en-US" altLang="zh-TW" sz="2700" b="1" dirty="0" err="1" smtClean="0"/>
              <a:t>dp</a:t>
            </a:r>
            <a:r>
              <a:rPr lang="en-US" altLang="zh-TW" sz="2700" b="1" dirty="0" smtClean="0"/>
              <a:t>[i-1][opt(</a:t>
            </a:r>
            <a:r>
              <a:rPr lang="en-US" altLang="zh-TW" sz="2700" b="1" dirty="0" err="1" smtClean="0"/>
              <a:t>i</a:t>
            </a:r>
            <a:r>
              <a:rPr lang="en-US" altLang="zh-TW" sz="2700" b="1" dirty="0" smtClean="0"/>
              <a:t>,</a:t>
            </a:r>
            <a:r>
              <a:rPr lang="zh-TW" altLang="en-US" sz="2700" b="1" dirty="0" smtClean="0"/>
              <a:t> </a:t>
            </a:r>
            <a:r>
              <a:rPr lang="en-US" altLang="zh-TW" sz="2700" b="1" dirty="0" smtClean="0"/>
              <a:t>j)], </a:t>
            </a:r>
            <a:r>
              <a:rPr lang="zh-TW" altLang="en-US" sz="2700" b="1" dirty="0" smtClean="0"/>
              <a:t>這些箭頭不會相交</a:t>
            </a:r>
            <a:endParaRPr lang="en-US" altLang="zh-TW" sz="2700" b="1" dirty="0"/>
          </a:p>
          <a:p>
            <a:r>
              <a:rPr lang="zh-TW" altLang="en-US" sz="2700" b="1" dirty="0" smtClean="0"/>
              <a:t>因為相交</a:t>
            </a:r>
            <a:r>
              <a:rPr lang="zh-TW" altLang="en-US" sz="2700" b="1" dirty="0"/>
              <a:t>的箭頭</a:t>
            </a:r>
            <a:r>
              <a:rPr lang="zh-TW" altLang="en-US" sz="2700" b="1" dirty="0" smtClean="0"/>
              <a:t>代表較後面的 </a:t>
            </a:r>
            <a:r>
              <a:rPr lang="en-US" altLang="zh-TW" sz="2700" b="1" dirty="0" smtClean="0"/>
              <a:t>j</a:t>
            </a:r>
            <a:r>
              <a:rPr lang="zh-TW" altLang="en-US" sz="2700" b="1" dirty="0" smtClean="0"/>
              <a:t> 指向的位置較前面</a:t>
            </a:r>
            <a:endParaRPr lang="zh-TW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6579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490870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19066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890462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590258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290054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989850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68964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389442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447444" y="1403203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772005" y="3706036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490870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319066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890462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590258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5290054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989850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68964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389442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715238" y="2112330"/>
            <a:ext cx="1857137" cy="1554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968887" y="2112330"/>
            <a:ext cx="586343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540564" y="2112333"/>
            <a:ext cx="710954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</p:cNvCxnSpPr>
          <p:nvPr/>
        </p:nvCxnSpPr>
        <p:spPr>
          <a:xfrm flipV="1">
            <a:off x="5026926" y="2112328"/>
            <a:ext cx="14666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6339748" y="2112332"/>
            <a:ext cx="1399592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840768" y="2112334"/>
            <a:ext cx="0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739340" y="2112330"/>
            <a:ext cx="699796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7050823" y="2112330"/>
            <a:ext cx="857112" cy="15546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8089238" y="14032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8089238" y="3666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4064347" y="4281760"/>
            <a:ext cx="30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</a:t>
            </a:r>
            <a:endParaRPr lang="en-US" sz="2800" b="1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3634225" y="2038656"/>
            <a:ext cx="162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opt(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, j)</a:t>
            </a:r>
            <a:endParaRPr lang="en-US" sz="2800" b="1" dirty="0"/>
          </a:p>
        </p:txBody>
      </p:sp>
      <p:sp>
        <p:nvSpPr>
          <p:cNvPr id="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4107487" y="3868957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3380870" y="1610396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/>
          <p:cNvSpPr/>
          <p:nvPr/>
        </p:nvSpPr>
        <p:spPr>
          <a:xfrm>
            <a:off x="1284792" y="5093855"/>
            <a:ext cx="8010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700" b="1" dirty="0" smtClean="0"/>
              <a:t>原本的作法</a:t>
            </a:r>
            <a:r>
              <a:rPr lang="en-US" altLang="zh-TW" sz="2700" b="1" dirty="0" smtClean="0"/>
              <a:t>: </a:t>
            </a:r>
            <a:r>
              <a:rPr lang="zh-TW" altLang="en-US" sz="2700" b="1" dirty="0" smtClean="0"/>
              <a:t>暴力找出所有箭頭</a:t>
            </a:r>
            <a:r>
              <a:rPr lang="en-US" altLang="zh-TW" sz="2700" b="1" dirty="0" smtClean="0"/>
              <a:t>, </a:t>
            </a:r>
            <a:r>
              <a:rPr lang="zh-TW" altLang="en-US" sz="2700" b="1" dirty="0" smtClean="0"/>
              <a:t>每找一個就掃過一次</a:t>
            </a:r>
            <a:r>
              <a:rPr lang="en-US" altLang="zh-TW" sz="2700" b="1" dirty="0" err="1" smtClean="0"/>
              <a:t>dp</a:t>
            </a:r>
            <a:r>
              <a:rPr lang="en-US" altLang="zh-TW" sz="2700" b="1" dirty="0" smtClean="0"/>
              <a:t>[</a:t>
            </a:r>
            <a:r>
              <a:rPr lang="en-US" altLang="zh-TW" sz="2700" b="1" dirty="0" err="1" smtClean="0"/>
              <a:t>i</a:t>
            </a:r>
            <a:r>
              <a:rPr lang="en-US" altLang="zh-TW" sz="2700" b="1" dirty="0" smtClean="0"/>
              <a:t> – 1], O(N</a:t>
            </a:r>
            <a:r>
              <a:rPr lang="zh-TW" altLang="en-US" sz="2700" b="1" dirty="0" smtClean="0"/>
              <a:t> </a:t>
            </a:r>
            <a:r>
              <a:rPr lang="en-US" altLang="zh-TW" sz="2700" b="1" dirty="0" smtClean="0"/>
              <a:t>x</a:t>
            </a:r>
            <a:r>
              <a:rPr lang="zh-TW" altLang="en-US" sz="2700" b="1" dirty="0" smtClean="0"/>
              <a:t> </a:t>
            </a:r>
            <a:r>
              <a:rPr lang="en-US" altLang="zh-TW" sz="2700" b="1" dirty="0" smtClean="0"/>
              <a:t>N)</a:t>
            </a:r>
            <a:endParaRPr lang="zh-TW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13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147970" y="1919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2847766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547562" y="1919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247358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4947154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646950" y="1919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346746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046542" y="1919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375669" y="1919940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677672" y="4261867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147970" y="418368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2847766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547562" y="418368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247358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4947154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646950" y="418368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346746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046542" y="418368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372338" y="2629065"/>
            <a:ext cx="1857137" cy="1554620"/>
          </a:xfrm>
          <a:prstGeom prst="straightConnector1">
            <a:avLst/>
          </a:prstGeom>
          <a:ln w="7620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625987" y="2629065"/>
            <a:ext cx="586343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197664" y="2629068"/>
            <a:ext cx="710954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582590" y="2629068"/>
            <a:ext cx="14666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V="1">
            <a:off x="5996848" y="2629067"/>
            <a:ext cx="1399592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497868" y="2629069"/>
            <a:ext cx="0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7396440" y="2629065"/>
            <a:ext cx="699796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6707923" y="2629065"/>
            <a:ext cx="857112" cy="1554614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7746338" y="191993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7746338" y="418367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星形: 五角 31">
            <a:extLst>
              <a:ext uri="{FF2B5EF4-FFF2-40B4-BE49-F238E27FC236}">
                <a16:creationId xmlns:a16="http://schemas.microsoft.com/office/drawing/2014/main" id="{C1F255DC-0A8F-4C54-860B-C5E3E8E8EC71}"/>
              </a:ext>
            </a:extLst>
          </p:cNvPr>
          <p:cNvSpPr/>
          <p:nvPr/>
        </p:nvSpPr>
        <p:spPr>
          <a:xfrm>
            <a:off x="5121824" y="4359368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ABB77CE-69D9-4F7C-A980-31C79DECFF6A}"/>
              </a:ext>
            </a:extLst>
          </p:cNvPr>
          <p:cNvSpPr txBox="1"/>
          <p:nvPr/>
        </p:nvSpPr>
        <p:spPr>
          <a:xfrm>
            <a:off x="4288834" y="4970992"/>
            <a:ext cx="2815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 = (L + R) / 2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110DD32-BB7F-4C49-B571-0D2EF6CCACDA}"/>
              </a:ext>
            </a:extLst>
          </p:cNvPr>
          <p:cNvSpPr txBox="1"/>
          <p:nvPr/>
        </p:nvSpPr>
        <p:spPr>
          <a:xfrm>
            <a:off x="2248494" y="4855125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L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3513357-1678-43A8-8FDF-20A7FAF99C35}"/>
              </a:ext>
            </a:extLst>
          </p:cNvPr>
          <p:cNvSpPr txBox="1"/>
          <p:nvPr/>
        </p:nvSpPr>
        <p:spPr>
          <a:xfrm>
            <a:off x="7839671" y="4927625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R</a:t>
            </a:r>
          </a:p>
        </p:txBody>
      </p:sp>
      <p:sp>
        <p:nvSpPr>
          <p:cNvPr id="77" name="矩形 76"/>
          <p:cNvSpPr/>
          <p:nvPr/>
        </p:nvSpPr>
        <p:spPr>
          <a:xfrm>
            <a:off x="3021651" y="5636749"/>
            <a:ext cx="801052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900" b="1" dirty="0" smtClean="0"/>
              <a:t>直覺</a:t>
            </a:r>
            <a:r>
              <a:rPr lang="en-US" altLang="zh-TW" sz="2900" b="1" dirty="0" smtClean="0"/>
              <a:t>:</a:t>
            </a:r>
            <a:r>
              <a:rPr lang="zh-TW" altLang="en-US" sz="2900" b="1" dirty="0" smtClean="0"/>
              <a:t> 先 </a:t>
            </a:r>
            <a:r>
              <a:rPr lang="en-US" altLang="zh-TW" sz="2900" b="1" dirty="0" smtClean="0"/>
              <a:t>O(N)</a:t>
            </a:r>
            <a:r>
              <a:rPr lang="zh-TW" altLang="en-US" sz="2900" b="1" dirty="0" smtClean="0"/>
              <a:t> 找出中間的箭頭</a:t>
            </a:r>
            <a:r>
              <a:rPr lang="en-US" altLang="zh-TW" sz="2900" b="1" dirty="0" smtClean="0"/>
              <a:t>!</a:t>
            </a:r>
            <a:endParaRPr lang="zh-TW" alt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7391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128019" y="1805640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77" name="矩形 76"/>
          <p:cNvSpPr/>
          <p:nvPr/>
        </p:nvSpPr>
        <p:spPr>
          <a:xfrm>
            <a:off x="682004" y="5573628"/>
            <a:ext cx="878302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900" b="1" dirty="0" smtClean="0"/>
              <a:t>由於箭頭不會相交，最佳解區域被切成了兩塊</a:t>
            </a:r>
            <a:endParaRPr lang="en-US" altLang="zh-TW" sz="2900" b="1" dirty="0" smtClean="0"/>
          </a:p>
          <a:p>
            <a:r>
              <a:rPr lang="zh-TW" altLang="en-US" sz="2900" b="1" dirty="0" smtClean="0"/>
              <a:t>左邊的箭頭只會發生在左半塊</a:t>
            </a:r>
            <a:r>
              <a:rPr lang="en-US" altLang="zh-TW" sz="2900" b="1" dirty="0" smtClean="0"/>
              <a:t>, </a:t>
            </a:r>
            <a:r>
              <a:rPr lang="zh-TW" altLang="en-US" sz="2900" b="1" dirty="0" smtClean="0"/>
              <a:t>右邊只發生在右半塊</a:t>
            </a:r>
            <a:endParaRPr lang="zh-TW" altLang="en-US" sz="2900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014620" y="172745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2714416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414212" y="172745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114008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4813804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513600" y="17274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213396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6913192" y="17274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544322" y="4069381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014620" y="3991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2714416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414212" y="3991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114008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4813804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513600" y="399119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213396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6913192" y="399119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238988" y="2436579"/>
            <a:ext cx="1857137" cy="1554620"/>
          </a:xfrm>
          <a:prstGeom prst="straightConnector1">
            <a:avLst/>
          </a:prstGeom>
          <a:ln w="7620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492637" y="2436579"/>
            <a:ext cx="586343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3064314" y="2436582"/>
            <a:ext cx="710954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4449240" y="2436582"/>
            <a:ext cx="14666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83" idx="0"/>
            <a:endCxn id="71" idx="2"/>
          </p:cNvCxnSpPr>
          <p:nvPr/>
        </p:nvCxnSpPr>
        <p:spPr>
          <a:xfrm flipV="1">
            <a:off x="5863498" y="2436581"/>
            <a:ext cx="1399592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364518" y="2436583"/>
            <a:ext cx="0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263090" y="2436579"/>
            <a:ext cx="699796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6574573" y="2436579"/>
            <a:ext cx="857112" cy="1554614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7612988" y="1727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7612988" y="39911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星形: 五角 31">
            <a:extLst>
              <a:ext uri="{FF2B5EF4-FFF2-40B4-BE49-F238E27FC236}">
                <a16:creationId xmlns:a16="http://schemas.microsoft.com/office/drawing/2014/main" id="{C1F255DC-0A8F-4C54-860B-C5E3E8E8EC71}"/>
              </a:ext>
            </a:extLst>
          </p:cNvPr>
          <p:cNvSpPr/>
          <p:nvPr/>
        </p:nvSpPr>
        <p:spPr>
          <a:xfrm>
            <a:off x="4988474" y="416688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CA5A4B4F-7589-490A-AF7A-44BCF9D60977}"/>
              </a:ext>
            </a:extLst>
          </p:cNvPr>
          <p:cNvCxnSpPr>
            <a:cxnSpLocks/>
          </p:cNvCxnSpPr>
          <p:nvPr/>
        </p:nvCxnSpPr>
        <p:spPr>
          <a:xfrm flipV="1">
            <a:off x="2364518" y="1435293"/>
            <a:ext cx="4898572" cy="16708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508E6291-B66B-44FD-A6D8-73849386F442}"/>
              </a:ext>
            </a:extLst>
          </p:cNvPr>
          <p:cNvCxnSpPr>
            <a:cxnSpLocks/>
          </p:cNvCxnSpPr>
          <p:nvPr/>
        </p:nvCxnSpPr>
        <p:spPr>
          <a:xfrm>
            <a:off x="2336357" y="1249197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6054A647-5D43-4B79-8F3B-A32062FFA9E3}"/>
              </a:ext>
            </a:extLst>
          </p:cNvPr>
          <p:cNvCxnSpPr>
            <a:cxnSpLocks/>
          </p:cNvCxnSpPr>
          <p:nvPr/>
        </p:nvCxnSpPr>
        <p:spPr>
          <a:xfrm>
            <a:off x="7263090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ED2EEC2B-A6AB-4337-B322-0597CDDD6FBF}"/>
              </a:ext>
            </a:extLst>
          </p:cNvPr>
          <p:cNvCxnSpPr>
            <a:cxnSpLocks/>
          </p:cNvCxnSpPr>
          <p:nvPr/>
        </p:nvCxnSpPr>
        <p:spPr>
          <a:xfrm>
            <a:off x="7268784" y="1435293"/>
            <a:ext cx="88623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D1892A88-36EB-4AF3-ADD6-FF9150827110}"/>
              </a:ext>
            </a:extLst>
          </p:cNvPr>
          <p:cNvCxnSpPr>
            <a:cxnSpLocks/>
          </p:cNvCxnSpPr>
          <p:nvPr/>
        </p:nvCxnSpPr>
        <p:spPr>
          <a:xfrm>
            <a:off x="7268784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7F9A77F3-F3D5-4122-B0E4-2F653E068527}"/>
              </a:ext>
            </a:extLst>
          </p:cNvPr>
          <p:cNvCxnSpPr>
            <a:cxnSpLocks/>
          </p:cNvCxnSpPr>
          <p:nvPr/>
        </p:nvCxnSpPr>
        <p:spPr>
          <a:xfrm>
            <a:off x="8155018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AABB77CE-69D9-4F7C-A980-31C79DECFF6A}"/>
              </a:ext>
            </a:extLst>
          </p:cNvPr>
          <p:cNvSpPr txBox="1"/>
          <p:nvPr/>
        </p:nvSpPr>
        <p:spPr>
          <a:xfrm>
            <a:off x="4155484" y="4778506"/>
            <a:ext cx="2815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 = (L + R) / 2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110DD32-BB7F-4C49-B571-0D2EF6CCACDA}"/>
              </a:ext>
            </a:extLst>
          </p:cNvPr>
          <p:cNvSpPr txBox="1"/>
          <p:nvPr/>
        </p:nvSpPr>
        <p:spPr>
          <a:xfrm>
            <a:off x="2109565" y="4778506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L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3513357-1678-43A8-8FDF-20A7FAF99C35}"/>
              </a:ext>
            </a:extLst>
          </p:cNvPr>
          <p:cNvSpPr txBox="1"/>
          <p:nvPr/>
        </p:nvSpPr>
        <p:spPr>
          <a:xfrm>
            <a:off x="7711901" y="4778506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R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EC5F34B2-0A5B-4F13-88F5-2A6EC12AE367}"/>
              </a:ext>
            </a:extLst>
          </p:cNvPr>
          <p:cNvSpPr txBox="1"/>
          <p:nvPr/>
        </p:nvSpPr>
        <p:spPr>
          <a:xfrm>
            <a:off x="2685031" y="528124"/>
            <a:ext cx="3050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dp[i][L … M-1]</a:t>
            </a:r>
            <a:r>
              <a:rPr lang="zh-TW" altLang="en-US" sz="2200" b="1" dirty="0"/>
              <a:t>可能發</a:t>
            </a:r>
            <a:endParaRPr lang="en-US" altLang="zh-TW" sz="2200" b="1" dirty="0"/>
          </a:p>
          <a:p>
            <a:r>
              <a:rPr lang="zh-TW" altLang="en-US" sz="2200" b="1" dirty="0"/>
              <a:t>生最佳解的區域</a:t>
            </a:r>
            <a:endParaRPr lang="en-US" sz="2200" b="1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CA8CB1A0-37E6-4A57-9BFC-1DC0A6594FD9}"/>
              </a:ext>
            </a:extLst>
          </p:cNvPr>
          <p:cNvSpPr txBox="1"/>
          <p:nvPr/>
        </p:nvSpPr>
        <p:spPr>
          <a:xfrm>
            <a:off x="6684293" y="460314"/>
            <a:ext cx="3256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dp[i][</a:t>
            </a:r>
            <a:r>
              <a:rPr lang="en-US" altLang="zh-TW" sz="2200" b="1" dirty="0"/>
              <a:t>M+1</a:t>
            </a:r>
            <a:r>
              <a:rPr lang="en-US" sz="2200" b="1" dirty="0"/>
              <a:t> … R]</a:t>
            </a:r>
            <a:r>
              <a:rPr lang="zh-TW" altLang="en-US" sz="2200" b="1" dirty="0"/>
              <a:t>可能發</a:t>
            </a:r>
            <a:endParaRPr lang="en-US" altLang="zh-TW" sz="2200" b="1" dirty="0"/>
          </a:p>
          <a:p>
            <a:r>
              <a:rPr lang="zh-TW" altLang="en-US" sz="2200" b="1" dirty="0"/>
              <a:t>生最佳解的區域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6435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前言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/>
                </a:solidFill>
              </a:rPr>
              <a:t>進階的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優化通常不是那麼實用，只能用在非常侷限的情況，比賽也很少出。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endParaRPr lang="en-US" altLang="zh-TW" sz="2800" b="1" dirty="0" smtClean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但是這種優化通常比一般技巧更善加利用問題的性質，把問題解得非常漂亮，值得學習。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如何優化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L, R, 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opt_L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opt_R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):</a:t>
            </a: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計算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][L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…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R] 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已</a:t>
            </a:r>
            <a:r>
              <a:rPr lang="zh-TW" altLang="en-US" sz="2800" b="1" dirty="0">
                <a:solidFill>
                  <a:schemeClr val="tx1"/>
                </a:solidFill>
              </a:rPr>
              <a:t>知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最佳解只發生在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k = [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opt_L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opt_R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b="1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800" b="1" dirty="0" smtClean="0">
                <a:solidFill>
                  <a:schemeClr val="tx1"/>
                </a:solidFill>
              </a:rPr>
              <a:t>M = (L + R) / 2,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暴力找出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][M]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及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opt(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M)</a:t>
            </a:r>
          </a:p>
          <a:p>
            <a:pPr marL="514350" indent="-514350">
              <a:buAutoNum type="arabicPeriod"/>
            </a:pPr>
            <a:r>
              <a:rPr lang="zh-TW" altLang="en-US" sz="2800" b="1" dirty="0" smtClean="0">
                <a:solidFill>
                  <a:schemeClr val="tx1"/>
                </a:solidFill>
              </a:rPr>
              <a:t>遞迴求左邊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: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L, M-1, 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opt_L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opt(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M))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zh-TW" altLang="en-US" sz="2800" b="1" dirty="0">
                <a:solidFill>
                  <a:schemeClr val="tx1"/>
                </a:solidFill>
              </a:rPr>
              <a:t>遞迴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求右邊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: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M+1, R, opt(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M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), 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opt_R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)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複雜度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/>
                </a:solidFill>
              </a:rPr>
              <a:t>每次都把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]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切兩半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遞迴樹樹高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logN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).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遞迴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樹同一層的節點掃過的最佳解區域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幾乎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不會相交。因此每一層為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O(N)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。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總時間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NlogN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53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複雜度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/>
                </a:solidFill>
              </a:rPr>
              <a:t>從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[i-1]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轉移到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]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只需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NlogN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).</a:t>
            </a: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總複雜度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KNlogN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).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AC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60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回顧</a:t>
            </a:r>
            <a:endParaRPr lang="zh-TW" altLang="en-US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381066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1"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TW" sz="2800" b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800" b="1"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TW" sz="28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zh-TW" sz="28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TW" alt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8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  <m:r>
                      <a:rPr lang="en-US" altLang="zh-TW" sz="2800" b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800" b="1" dirty="0" smtClean="0">
                  <a:solidFill>
                    <a:schemeClr val="tx1"/>
                  </a:solidFill>
                </a:endParaRPr>
              </a:p>
              <a:p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如果改變計算順序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改成外層迴圈固定 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j, 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那麼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當 </a:t>
                </a:r>
                <a:r>
                  <a:rPr lang="en-US" altLang="zh-TW" sz="2800" b="1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 變動時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 對每個切點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k, 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跟著變動的函數是</a:t>
                </a:r>
                <a:r>
                  <a:rPr lang="en-US" altLang="zh-TW" sz="2800" b="1" dirty="0" err="1" smtClean="0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[i-1][k]</a:t>
                </a:r>
              </a:p>
              <a:p>
                <a:r>
                  <a:rPr lang="en-US" altLang="zh-TW" sz="2800" b="1" dirty="0" err="1" smtClean="0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[i-1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][k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]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這個函數的變化遠比花費函數複雜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難以證出性質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!</a:t>
                </a:r>
              </a:p>
              <a:p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在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DP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優化時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 決定好的計算順序非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常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重要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381066" cy="3880773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42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實用面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381066" cy="3880773"/>
          </a:xfrm>
        </p:spPr>
        <p:txBody>
          <a:bodyPr>
            <a:normAutofit fontScale="92500"/>
          </a:bodyPr>
          <a:lstStyle/>
          <a:p>
            <a:r>
              <a:rPr lang="zh-TW" altLang="en-US" sz="2800" b="1" dirty="0" smtClean="0">
                <a:solidFill>
                  <a:schemeClr val="tx1"/>
                </a:solidFill>
              </a:rPr>
              <a:t>如果要把一個陣列切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k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塊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而且直覺上要切比較平均會比較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好的問題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常常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可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證出有切點遞增的性質。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endParaRPr lang="en-US" altLang="zh-TW" sz="2800" b="1" dirty="0" smtClean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跟直線最大值有關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的常常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也可證出類似的性質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因為斜率大的直線花費成長比較快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學過凸包優化者應該更清楚。若一個轉移式可視為直線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有時也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可以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divide and conquer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解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其他情況也可能出現。</a:t>
            </a:r>
            <a:endParaRPr lang="en-US" altLang="zh-TW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技巧</a:t>
            </a:r>
            <a:r>
              <a:rPr lang="zh-TW" altLang="en-US" sz="5000" b="1" dirty="0" smtClean="0"/>
              <a:t>概述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 smtClean="0">
                <a:solidFill>
                  <a:schemeClr val="tx1"/>
                </a:solidFill>
              </a:rPr>
              <a:t>Divide and Conquer 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優化是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一種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基於轉移單調性的優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化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當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的某一維度增加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時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最佳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解發生的轉移點也會單調地增加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(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或減少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)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就可以使用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「證明問題能夠套用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Divide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and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Conquer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優化」 通</a:t>
            </a:r>
            <a:r>
              <a:rPr lang="zh-TW" altLang="en-US" sz="2400" b="1" dirty="0">
                <a:solidFill>
                  <a:schemeClr val="tx1"/>
                </a:solidFill>
              </a:rPr>
              <a:t>常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比 「實際套用優化」更加困難。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接下來會簡略的把技巧概述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一次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然後看一題例題。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/>
              <a:t>技巧概述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b="1" dirty="0" smtClean="0"/>
              <a:t> 一種常見情形</a:t>
            </a:r>
            <a:r>
              <a:rPr lang="en-US" altLang="zh-TW" sz="2600" b="1" dirty="0" smtClean="0"/>
              <a:t>:</a:t>
            </a:r>
          </a:p>
          <a:p>
            <a:pPr marL="457200" lvl="1" indent="0">
              <a:buNone/>
            </a:pPr>
            <a:r>
              <a:rPr lang="zh-TW" altLang="en-US" sz="2600" b="1" i="1" dirty="0" smtClean="0"/>
              <a:t>    </a:t>
            </a:r>
            <a:r>
              <a:rPr lang="en-US" altLang="zh-TW" sz="2600" b="1" dirty="0" err="1" smtClean="0"/>
              <a:t>dp</a:t>
            </a:r>
            <a:r>
              <a:rPr lang="en-US" altLang="zh-TW" sz="2600" b="1" dirty="0" smtClean="0"/>
              <a:t>[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][j] = max{ </a:t>
            </a:r>
            <a:r>
              <a:rPr lang="en-US" altLang="zh-TW" sz="2600" b="1" dirty="0" err="1" smtClean="0"/>
              <a:t>dp</a:t>
            </a:r>
            <a:r>
              <a:rPr lang="en-US" altLang="zh-TW" sz="2600" b="1" dirty="0" smtClean="0"/>
              <a:t>[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 – 1][k] + C(k, j) : k &lt; j }</a:t>
            </a:r>
          </a:p>
          <a:p>
            <a:pPr marL="457200" lvl="1" indent="0">
              <a:buNone/>
            </a:pPr>
            <a:endParaRPr lang="en-US" altLang="zh-TW" sz="2600" b="1" dirty="0" smtClean="0"/>
          </a:p>
          <a:p>
            <a:r>
              <a:rPr lang="zh-TW" altLang="en-US" sz="2600" b="1" dirty="0" smtClean="0"/>
              <a:t>將前 </a:t>
            </a:r>
            <a:r>
              <a:rPr lang="en-US" altLang="zh-TW" sz="2600" b="1" dirty="0" smtClean="0"/>
              <a:t>j</a:t>
            </a:r>
            <a:r>
              <a:rPr lang="zh-TW" altLang="en-US" sz="2600" b="1" i="1" dirty="0" smtClean="0"/>
              <a:t> </a:t>
            </a:r>
            <a:r>
              <a:rPr lang="zh-TW" altLang="en-US" sz="2600" b="1" dirty="0" smtClean="0"/>
              <a:t>人切成 </a:t>
            </a:r>
            <a:r>
              <a:rPr lang="en-US" altLang="zh-TW" sz="2600" b="1" dirty="0" err="1" smtClean="0"/>
              <a:t>i</a:t>
            </a:r>
            <a:r>
              <a:rPr lang="zh-TW" altLang="en-US" sz="2600" b="1" i="1" dirty="0" smtClean="0"/>
              <a:t> </a:t>
            </a:r>
            <a:r>
              <a:rPr lang="zh-TW" altLang="en-US" sz="2600" b="1" dirty="0" smtClean="0"/>
              <a:t>塊，切下一塊 </a:t>
            </a:r>
            <a:r>
              <a:rPr lang="en-US" altLang="zh-TW" sz="2600" b="1" dirty="0" smtClean="0"/>
              <a:t>(L, R]</a:t>
            </a:r>
            <a:r>
              <a:rPr lang="zh-TW" altLang="en-US" sz="2600" b="1" dirty="0" smtClean="0"/>
              <a:t> 的花費為</a:t>
            </a:r>
            <a:r>
              <a:rPr lang="en-US" altLang="zh-TW" sz="2600" b="1" dirty="0" smtClean="0"/>
              <a:t>C(L, R)</a:t>
            </a:r>
            <a:r>
              <a:rPr lang="zh-TW" altLang="en-US" sz="2600" b="1" dirty="0" smtClean="0"/>
              <a:t>。</a:t>
            </a:r>
            <a:endParaRPr lang="en-US" altLang="zh-TW" sz="2600" b="1" dirty="0"/>
          </a:p>
          <a:p>
            <a:r>
              <a:rPr lang="zh-TW" altLang="en-US" sz="2600" b="1" dirty="0" smtClean="0"/>
              <a:t>枚舉最後一塊切在位置 </a:t>
            </a:r>
            <a:r>
              <a:rPr lang="en-US" altLang="zh-TW" sz="2600" b="1" dirty="0" smtClean="0"/>
              <a:t>k</a:t>
            </a:r>
            <a:r>
              <a:rPr lang="zh-TW" altLang="en-US" sz="2600" b="1" dirty="0" smtClean="0"/>
              <a:t> 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將前 </a:t>
            </a:r>
            <a:r>
              <a:rPr lang="en-US" altLang="zh-TW" sz="2600" b="1" dirty="0" smtClean="0"/>
              <a:t>k</a:t>
            </a:r>
            <a:r>
              <a:rPr lang="zh-TW" altLang="en-US" sz="2600" b="1" dirty="0" smtClean="0"/>
              <a:t> 人切成 </a:t>
            </a:r>
            <a:r>
              <a:rPr lang="en-US" altLang="zh-TW" sz="2600" b="1" dirty="0" smtClean="0"/>
              <a:t>j – 1</a:t>
            </a:r>
            <a:r>
              <a:rPr lang="zh-TW" altLang="en-US" sz="2600" b="1" dirty="0" smtClean="0"/>
              <a:t> 塊，</a:t>
            </a:r>
            <a:r>
              <a:rPr lang="en-US" altLang="zh-TW" sz="2600" b="1" dirty="0" smtClean="0"/>
              <a:t> </a:t>
            </a:r>
            <a:r>
              <a:rPr lang="zh-TW" altLang="en-US" sz="2600" b="1" dirty="0" smtClean="0"/>
              <a:t>付出最後一塊的</a:t>
            </a:r>
            <a:r>
              <a:rPr lang="zh-TW" altLang="en-US" sz="2600" b="1" dirty="0"/>
              <a:t>花費</a:t>
            </a:r>
            <a:r>
              <a:rPr lang="en-US" altLang="zh-TW" sz="2600" b="1" dirty="0" smtClean="0"/>
              <a:t>C(k, j)</a:t>
            </a:r>
            <a:r>
              <a:rPr lang="zh-TW" altLang="en-US" sz="2600" b="1" dirty="0" smtClean="0"/>
              <a:t>。</a:t>
            </a:r>
            <a:endParaRPr lang="zh-TW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2797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技巧概述</a:t>
            </a:r>
            <a:endParaRPr lang="zh-TW" altLang="en-US" sz="40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5402488" y="4690817"/>
            <a:ext cx="2012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/>
              <a:t>最後一塊切在</a:t>
            </a:r>
            <a:r>
              <a:rPr lang="en-US" altLang="zh-TW" sz="2200" b="1" dirty="0" smtClean="0"/>
              <a:t>k</a:t>
            </a:r>
            <a:endParaRPr lang="en-US" sz="2200" b="1" dirty="0"/>
          </a:p>
        </p:txBody>
      </p:sp>
      <p:sp>
        <p:nvSpPr>
          <p:cNvPr id="5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6254532" y="4336698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1884105" y="344794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2583901" y="344794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283697" y="344794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3983493" y="3447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4683289" y="3447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5383085" y="344794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6082881" y="344794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6782676" y="2721777"/>
            <a:ext cx="0" cy="1932162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6782676" y="3447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7482471" y="3447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8182266" y="3447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3149732" y="2742333"/>
            <a:ext cx="17075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err="1" smtClean="0"/>
              <a:t>dp</a:t>
            </a:r>
            <a:r>
              <a:rPr lang="en-US" altLang="zh-TW" sz="2600" b="1" dirty="0" smtClean="0"/>
              <a:t>[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 – 1][k]</a:t>
            </a:r>
            <a:endParaRPr lang="en-US" sz="26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7238888" y="2776603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smtClean="0"/>
              <a:t>+</a:t>
            </a:r>
            <a:endParaRPr lang="en-US" sz="26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7582357" y="2768440"/>
            <a:ext cx="1091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 smtClean="0"/>
              <a:t>C(k, j)</a:t>
            </a:r>
            <a:endParaRPr lang="en-US" sz="2600" b="1" dirty="0"/>
          </a:p>
        </p:txBody>
      </p:sp>
      <p:sp>
        <p:nvSpPr>
          <p:cNvPr id="25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8390861" y="4363261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8128119" y="4706985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/>
              <a:t>共 </a:t>
            </a:r>
            <a:r>
              <a:rPr lang="en-US" altLang="zh-TW" sz="2200" b="1" dirty="0" smtClean="0"/>
              <a:t>j</a:t>
            </a:r>
            <a:r>
              <a:rPr lang="zh-TW" altLang="en-US" sz="2200" b="1" dirty="0" smtClean="0"/>
              <a:t> </a:t>
            </a:r>
            <a:r>
              <a:rPr lang="zh-TW" altLang="en-US" sz="2200" b="1" dirty="0"/>
              <a:t>人</a:t>
            </a:r>
            <a:endParaRPr lang="en-US" sz="2200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298312" y="1843923"/>
            <a:ext cx="56525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err="1" smtClean="0"/>
              <a:t>dp</a:t>
            </a:r>
            <a:r>
              <a:rPr lang="en-US" altLang="zh-TW" sz="2600" b="1" dirty="0" smtClean="0"/>
              <a:t>[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][j] = </a:t>
            </a:r>
            <a:r>
              <a:rPr lang="zh-TW" altLang="en-US" sz="2600" b="1" dirty="0" smtClean="0"/>
              <a:t>枚舉</a:t>
            </a:r>
            <a:r>
              <a:rPr lang="en-US" altLang="zh-TW" sz="2600" b="1" dirty="0" smtClean="0"/>
              <a:t>k</a:t>
            </a:r>
            <a:r>
              <a:rPr lang="zh-TW" altLang="en-US" sz="2600" b="1" dirty="0" smtClean="0"/>
              <a:t>取最大，對於每個 </a:t>
            </a:r>
            <a:r>
              <a:rPr lang="en-US" altLang="zh-TW" sz="2600" b="1" dirty="0" smtClean="0"/>
              <a:t>k: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4459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技巧概述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600" b="1" dirty="0" smtClean="0"/>
              <a:t>此時若轉移又滿足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monotonicity condition</a:t>
            </a:r>
            <a:r>
              <a:rPr lang="en-US" altLang="zh-TW" sz="2600" b="1" dirty="0" smtClean="0"/>
              <a:t> (</a:t>
            </a:r>
            <a:r>
              <a:rPr lang="zh-TW" altLang="en-US" sz="2600" b="1" dirty="0" smtClean="0"/>
              <a:t>單調性條件</a:t>
            </a:r>
            <a:r>
              <a:rPr lang="en-US" altLang="zh-TW" sz="2600" b="1" dirty="0" smtClean="0"/>
              <a:t>)</a:t>
            </a:r>
          </a:p>
          <a:p>
            <a:endParaRPr lang="en-US" altLang="zh-TW" sz="2600" b="1" dirty="0"/>
          </a:p>
          <a:p>
            <a:r>
              <a:rPr lang="zh-TW" altLang="en-US" sz="2600" b="1" dirty="0" smtClean="0"/>
              <a:t>也就是說，令</a:t>
            </a:r>
            <a:r>
              <a:rPr lang="en-US" altLang="zh-TW" sz="2600" b="1" dirty="0" smtClean="0"/>
              <a:t>opt(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, j)</a:t>
            </a:r>
            <a:r>
              <a:rPr lang="zh-TW" altLang="en-US" sz="2600" b="1" dirty="0" smtClean="0"/>
              <a:t>為</a:t>
            </a:r>
            <a:r>
              <a:rPr lang="en-US" altLang="zh-TW" sz="2600" b="1" dirty="0" err="1" smtClean="0"/>
              <a:t>dp</a:t>
            </a:r>
            <a:r>
              <a:rPr lang="en-US" altLang="zh-TW" sz="2600" b="1" dirty="0" smtClean="0"/>
              <a:t>[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][j]</a:t>
            </a:r>
            <a:r>
              <a:rPr lang="zh-TW" altLang="en-US" sz="2600" b="1" dirty="0" smtClean="0"/>
              <a:t>發生最佳解的切點</a:t>
            </a:r>
            <a:r>
              <a:rPr lang="en-US" altLang="zh-TW" sz="2600" b="1" dirty="0" smtClean="0"/>
              <a:t>k</a:t>
            </a:r>
            <a:r>
              <a:rPr lang="zh-TW" altLang="en-US" sz="2600" b="1" dirty="0" smtClean="0"/>
              <a:t>，當 </a:t>
            </a:r>
            <a:r>
              <a:rPr lang="en-US" altLang="zh-TW" sz="2600" b="1" dirty="0" smtClean="0"/>
              <a:t>j</a:t>
            </a:r>
            <a:r>
              <a:rPr lang="zh-TW" altLang="en-US" sz="2600" b="1" dirty="0" smtClean="0"/>
              <a:t> 增加時，</a:t>
            </a:r>
            <a:r>
              <a:rPr lang="en-US" altLang="zh-TW" sz="2600" b="1" dirty="0" smtClean="0"/>
              <a:t>opt(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, j)</a:t>
            </a:r>
            <a:r>
              <a:rPr lang="zh-TW" altLang="en-US" sz="2600" b="1" dirty="0" smtClean="0"/>
              <a:t>也會增加。</a:t>
            </a:r>
            <a:endParaRPr lang="en-US" altLang="zh-TW" sz="2600" b="1" dirty="0" smtClean="0"/>
          </a:p>
          <a:p>
            <a:endParaRPr lang="en-US" altLang="zh-TW" sz="2600" b="1" dirty="0" smtClean="0"/>
          </a:p>
          <a:p>
            <a:r>
              <a:rPr lang="zh-TW" altLang="en-US" sz="2600" b="1" dirty="0" smtClean="0"/>
              <a:t>此時可以套用</a:t>
            </a:r>
            <a:r>
              <a:rPr lang="en-US" altLang="zh-TW" sz="2600" b="1" dirty="0" smtClean="0"/>
              <a:t>Divide</a:t>
            </a:r>
            <a:r>
              <a:rPr lang="zh-TW" altLang="en-US" sz="2600" b="1" dirty="0"/>
              <a:t> </a:t>
            </a:r>
            <a:r>
              <a:rPr lang="en-US" altLang="zh-TW" sz="2600" b="1" dirty="0" smtClean="0"/>
              <a:t>and</a:t>
            </a:r>
            <a:r>
              <a:rPr lang="zh-TW" altLang="en-US" sz="2600" b="1" dirty="0"/>
              <a:t> </a:t>
            </a:r>
            <a:r>
              <a:rPr lang="en-US" altLang="zh-TW" sz="2600" b="1" dirty="0" smtClean="0"/>
              <a:t>Conquer</a:t>
            </a:r>
            <a:r>
              <a:rPr lang="zh-TW" altLang="en-US" sz="2600" b="1" dirty="0" smtClean="0"/>
              <a:t>優化。</a:t>
            </a:r>
          </a:p>
        </p:txBody>
      </p:sp>
    </p:spTree>
    <p:extLst>
      <p:ext uri="{BB962C8B-B14F-4D97-AF65-F5344CB8AC3E}">
        <p14:creationId xmlns:p14="http://schemas.microsoft.com/office/powerpoint/2010/main" val="14392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2150111" y="303499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2849907" y="303499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549703" y="303499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4249499" y="30349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4949295" y="30349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A3EB2E-31F6-4B4E-A4ED-BF990BF300C7}"/>
              </a:ext>
            </a:extLst>
          </p:cNvPr>
          <p:cNvSpPr txBox="1"/>
          <p:nvPr/>
        </p:nvSpPr>
        <p:spPr>
          <a:xfrm>
            <a:off x="2942374" y="2435803"/>
            <a:ext cx="1116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opt(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, j)</a:t>
            </a:r>
            <a:endParaRPr lang="en-US" sz="2400" b="1" dirty="0"/>
          </a:p>
        </p:txBody>
      </p:sp>
      <p:sp>
        <p:nvSpPr>
          <p:cNvPr id="10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7289500" y="2342492"/>
            <a:ext cx="1886561" cy="46166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6955026" y="1765410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填表時 </a:t>
            </a:r>
            <a:r>
              <a:rPr lang="en-US" altLang="zh-TW" sz="2400" b="1" dirty="0" smtClean="0"/>
              <a:t>j </a:t>
            </a:r>
            <a:r>
              <a:rPr lang="zh-TW" altLang="en-US" sz="2400" b="1" dirty="0" smtClean="0"/>
              <a:t>不斷增加</a:t>
            </a:r>
            <a:endParaRPr lang="en-US" sz="24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5649091" y="3034992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6348887" y="3034992"/>
            <a:ext cx="699796" cy="709127"/>
          </a:xfrm>
          <a:prstGeom prst="rect">
            <a:avLst/>
          </a:prstGeom>
          <a:solidFill>
            <a:srgbClr val="FF0000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4249499" y="2733136"/>
            <a:ext cx="0" cy="1182758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7048682" y="3034991"/>
            <a:ext cx="699796" cy="709127"/>
          </a:xfrm>
          <a:prstGeom prst="rect">
            <a:avLst/>
          </a:prstGeom>
          <a:solidFill>
            <a:srgbClr val="FF0000">
              <a:alpha val="6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7748477" y="3034990"/>
            <a:ext cx="699796" cy="709127"/>
          </a:xfrm>
          <a:prstGeom prst="rect">
            <a:avLst/>
          </a:prstGeom>
          <a:solidFill>
            <a:srgbClr val="FF0000">
              <a:alpha val="8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8476265" y="3034989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2951225" y="3965392"/>
            <a:ext cx="1896378" cy="461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1428677" y="4462580"/>
            <a:ext cx="777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monotonicity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condition: j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增加時，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opt(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, j)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也跟著增加。</a:t>
            </a:r>
            <a:endParaRPr lang="en-US" sz="2200" b="1" dirty="0"/>
          </a:p>
        </p:txBody>
      </p:sp>
      <p:sp>
        <p:nvSpPr>
          <p:cNvPr id="20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3724372" y="322160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5183949" y="2435802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72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b="1" dirty="0" smtClean="0">
                <a:solidFill>
                  <a:srgbClr val="FF0000"/>
                </a:solidFill>
              </a:rPr>
              <a:t>注意</a:t>
            </a:r>
            <a:r>
              <a:rPr lang="en-US" altLang="zh-TW" sz="7200" b="1" dirty="0" smtClean="0">
                <a:solidFill>
                  <a:srgbClr val="FF0000"/>
                </a:solidFill>
              </a:rPr>
              <a:t>!</a:t>
            </a:r>
            <a:endParaRPr lang="zh-TW" alt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TW" sz="3200" b="1" dirty="0" smtClean="0"/>
          </a:p>
          <a:p>
            <a:pPr marL="0" indent="0">
              <a:buNone/>
            </a:pPr>
            <a:r>
              <a:rPr lang="zh-TW" altLang="en-US" sz="3200" b="1" dirty="0" smtClean="0"/>
              <a:t>這只是個例子</a:t>
            </a:r>
            <a:r>
              <a:rPr lang="en-US" altLang="zh-TW" sz="3200" b="1" dirty="0" smtClean="0"/>
              <a:t>!</a:t>
            </a:r>
          </a:p>
          <a:p>
            <a:pPr marL="0" indent="0">
              <a:buNone/>
            </a:pPr>
            <a:endParaRPr lang="en-US" altLang="zh-TW" sz="3200" b="1" dirty="0" smtClean="0"/>
          </a:p>
          <a:p>
            <a:pPr marL="0" indent="0">
              <a:buNone/>
            </a:pPr>
            <a:r>
              <a:rPr lang="zh-TW" altLang="en-US" sz="3200" b="1" dirty="0" smtClean="0"/>
              <a:t>實際使用時，只要發現最佳轉移發生位置會跟著</a:t>
            </a:r>
            <a:r>
              <a:rPr lang="en-US" altLang="zh-TW" sz="3200" b="1" dirty="0" smtClean="0"/>
              <a:t>DP</a:t>
            </a:r>
            <a:r>
              <a:rPr lang="zh-TW" altLang="en-US" sz="3200" b="1" dirty="0" smtClean="0"/>
              <a:t>表格的一個維度增加，就可以使用。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20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1319</Words>
  <Application>Microsoft Office PowerPoint</Application>
  <PresentationFormat>寬螢幕</PresentationFormat>
  <Paragraphs>195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微軟正黑體</vt:lpstr>
      <vt:lpstr>Arial</vt:lpstr>
      <vt:lpstr>Cambria Math</vt:lpstr>
      <vt:lpstr>Trebuchet MS</vt:lpstr>
      <vt:lpstr>Wingdings 3</vt:lpstr>
      <vt:lpstr>多面向</vt:lpstr>
      <vt:lpstr>進階動態規劃</vt:lpstr>
      <vt:lpstr>總覽</vt:lpstr>
      <vt:lpstr>前言</vt:lpstr>
      <vt:lpstr>技巧概述</vt:lpstr>
      <vt:lpstr>技巧概述</vt:lpstr>
      <vt:lpstr>技巧概述</vt:lpstr>
      <vt:lpstr>技巧概述</vt:lpstr>
      <vt:lpstr>PowerPoint 簡報</vt:lpstr>
      <vt:lpstr>注意!</vt:lpstr>
      <vt:lpstr>例題 - Ciel and Gondolas (CF 321E)</vt:lpstr>
      <vt:lpstr>例題 - Ciel and Gondolas (CF 321E)</vt:lpstr>
      <vt:lpstr>小觀察</vt:lpstr>
      <vt:lpstr>小觀察</vt:lpstr>
      <vt:lpstr>PowerPoint 簡報</vt:lpstr>
      <vt:lpstr>例題</vt:lpstr>
      <vt:lpstr>小直覺</vt:lpstr>
      <vt:lpstr>小直覺</vt:lpstr>
      <vt:lpstr>證明</vt:lpstr>
      <vt:lpstr>小觀察</vt:lpstr>
      <vt:lpstr>PowerPoint 簡報</vt:lpstr>
      <vt:lpstr>PowerPoint 簡報</vt:lpstr>
      <vt:lpstr>PowerPoint 簡報</vt:lpstr>
      <vt:lpstr>證明</vt:lpstr>
      <vt:lpstr>PowerPoint 簡報</vt:lpstr>
      <vt:lpstr>如何優化</vt:lpstr>
      <vt:lpstr>PowerPoint 簡報</vt:lpstr>
      <vt:lpstr>PowerPoint 簡報</vt:lpstr>
      <vt:lpstr>PowerPoint 簡報</vt:lpstr>
      <vt:lpstr>PowerPoint 簡報</vt:lpstr>
      <vt:lpstr>如何優化</vt:lpstr>
      <vt:lpstr>複雜度</vt:lpstr>
      <vt:lpstr>複雜度</vt:lpstr>
      <vt:lpstr>回顧</vt:lpstr>
      <vt:lpstr>實用面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進階動態規劃</dc:title>
  <dc:creator>nthu-326</dc:creator>
  <cp:lastModifiedBy>nthu-326</cp:lastModifiedBy>
  <cp:revision>56</cp:revision>
  <dcterms:created xsi:type="dcterms:W3CDTF">2019-07-21T04:06:56Z</dcterms:created>
  <dcterms:modified xsi:type="dcterms:W3CDTF">2019-07-21T09:12:27Z</dcterms:modified>
</cp:coreProperties>
</file>