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97" r:id="rId4"/>
    <p:sldId id="294" r:id="rId5"/>
    <p:sldId id="32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49" r:id="rId18"/>
    <p:sldId id="318" r:id="rId19"/>
    <p:sldId id="350" r:id="rId20"/>
    <p:sldId id="319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61" r:id="rId31"/>
    <p:sldId id="362" r:id="rId32"/>
    <p:sldId id="330" r:id="rId33"/>
    <p:sldId id="351" r:id="rId34"/>
    <p:sldId id="331" r:id="rId35"/>
    <p:sldId id="333" r:id="rId36"/>
    <p:sldId id="334" r:id="rId37"/>
    <p:sldId id="337" r:id="rId38"/>
    <p:sldId id="335" r:id="rId39"/>
    <p:sldId id="338" r:id="rId40"/>
    <p:sldId id="336" r:id="rId41"/>
    <p:sldId id="339" r:id="rId42"/>
    <p:sldId id="344" r:id="rId43"/>
    <p:sldId id="341" r:id="rId44"/>
    <p:sldId id="342" r:id="rId45"/>
    <p:sldId id="343" r:id="rId46"/>
    <p:sldId id="345" r:id="rId47"/>
    <p:sldId id="347" r:id="rId48"/>
    <p:sldId id="352" r:id="rId49"/>
    <p:sldId id="353" r:id="rId50"/>
    <p:sldId id="348" r:id="rId51"/>
    <p:sldId id="340" r:id="rId52"/>
    <p:sldId id="363" r:id="rId53"/>
    <p:sldId id="355" r:id="rId54"/>
    <p:sldId id="357" r:id="rId55"/>
    <p:sldId id="358" r:id="rId56"/>
    <p:sldId id="359" r:id="rId57"/>
    <p:sldId id="258" r:id="rId58"/>
    <p:sldId id="306" r:id="rId59"/>
    <p:sldId id="260" r:id="rId60"/>
    <p:sldId id="263" r:id="rId61"/>
    <p:sldId id="261" r:id="rId62"/>
    <p:sldId id="262" r:id="rId63"/>
    <p:sldId id="264" r:id="rId64"/>
    <p:sldId id="268" r:id="rId65"/>
    <p:sldId id="269" r:id="rId66"/>
    <p:sldId id="272" r:id="rId67"/>
    <p:sldId id="273" r:id="rId68"/>
    <p:sldId id="270" r:id="rId69"/>
    <p:sldId id="271" r:id="rId70"/>
    <p:sldId id="274" r:id="rId71"/>
    <p:sldId id="275" r:id="rId72"/>
    <p:sldId id="276" r:id="rId73"/>
    <p:sldId id="277" r:id="rId74"/>
    <p:sldId id="278" r:id="rId75"/>
    <p:sldId id="279" r:id="rId76"/>
    <p:sldId id="280" r:id="rId77"/>
    <p:sldId id="281" r:id="rId78"/>
    <p:sldId id="293" r:id="rId79"/>
    <p:sldId id="282" r:id="rId80"/>
    <p:sldId id="283" r:id="rId81"/>
    <p:sldId id="285" r:id="rId82"/>
    <p:sldId id="284" r:id="rId83"/>
    <p:sldId id="286" r:id="rId84"/>
    <p:sldId id="288" r:id="rId85"/>
    <p:sldId id="289" r:id="rId86"/>
    <p:sldId id="290" r:id="rId87"/>
    <p:sldId id="291" r:id="rId88"/>
    <p:sldId id="292" r:id="rId89"/>
    <p:sldId id="300" r:id="rId90"/>
    <p:sldId id="304" r:id="rId91"/>
    <p:sldId id="360" r:id="rId92"/>
    <p:sldId id="301" r:id="rId93"/>
    <p:sldId id="302" r:id="rId94"/>
    <p:sldId id="303" r:id="rId95"/>
    <p:sldId id="305" r:id="rId9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2F2F2"/>
    <a:srgbClr val="F7F7F7"/>
    <a:srgbClr val="F0F0F0"/>
    <a:srgbClr val="EAEAEA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/>
              <a:t>進階動態規劃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/>
              <a:t>Advanced Dynamic Programming</a:t>
            </a:r>
          </a:p>
          <a:p>
            <a:r>
              <a:rPr lang="zh-TW" altLang="en-US" sz="2500" b="1" dirty="0"/>
              <a:t>講師</a:t>
            </a:r>
            <a:r>
              <a:rPr lang="en-US" altLang="zh-TW" sz="2500" b="1" dirty="0"/>
              <a:t>:</a:t>
            </a:r>
            <a:r>
              <a:rPr lang="zh-TW" altLang="en-US" sz="2500" b="1" dirty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</a:t>
                </a:r>
                <a:r>
                  <a:rPr lang="en-US" altLang="zh-TW" sz="2400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dp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TW" sz="2400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][j] =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A[1…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], B[1 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…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j]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最長共同子序列</a:t>
                </a:r>
                <a:endParaRPr lang="en-US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400" b="1" dirty="0">
                    <a:solidFill>
                      <a:schemeClr val="tx1"/>
                    </a:solidFill>
                  </a:rPr>
                  <a:t>為何這個轉移式是正確的 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?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13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關注</a:t>
            </a:r>
            <a:r>
              <a:rPr lang="en-US" altLang="zh-TW" sz="2400" b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][j] = </a:t>
            </a:r>
            <a:r>
              <a:rPr lang="en-US" altLang="zh-TW" sz="2400" b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- 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1][j 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- 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1] + 1, if A[</a:t>
            </a:r>
            <a:r>
              <a:rPr lang="en-US" altLang="zh-TW" sz="2400" b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] = B[j]</a:t>
            </a:r>
          </a:p>
          <a:p>
            <a:r>
              <a:rPr lang="zh-TW" altLang="en-US" sz="2400" b="1" dirty="0">
                <a:solidFill>
                  <a:schemeClr val="tx1"/>
                </a:solidFill>
              </a:rPr>
              <a:t>令</a:t>
            </a:r>
            <a:r>
              <a:rPr lang="en-US" altLang="zh-TW" sz="2400" b="1" dirty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j)</a:t>
            </a:r>
            <a:r>
              <a:rPr lang="zh-TW" altLang="en-US" sz="2400" b="1" dirty="0">
                <a:solidFill>
                  <a:schemeClr val="tx1"/>
                </a:solidFill>
              </a:rPr>
              <a:t>為所有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>
                <a:solidFill>
                  <a:schemeClr val="tx1"/>
                </a:solidFill>
              </a:rPr>
              <a:t>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…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], B[1 </a:t>
            </a:r>
            <a:r>
              <a:rPr lang="en-US" altLang="zh-TW" sz="2400" b="1" dirty="0">
                <a:solidFill>
                  <a:schemeClr val="tx1"/>
                </a:solidFill>
              </a:rPr>
              <a:t>…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j]</a:t>
            </a:r>
            <a:r>
              <a:rPr lang="zh-TW" altLang="en-US" sz="2400" b="1" dirty="0">
                <a:solidFill>
                  <a:schemeClr val="tx1"/>
                </a:solidFill>
              </a:rPr>
              <a:t>的共同子序列集合。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, j)</a:t>
            </a:r>
            <a:r>
              <a:rPr lang="zh-TW" altLang="en-US" sz="2400" b="1" dirty="0">
                <a:solidFill>
                  <a:schemeClr val="tx1"/>
                </a:solidFill>
              </a:rPr>
              <a:t>中所有共同子序列必然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符合以下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至少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一種</a:t>
            </a:r>
            <a:r>
              <a:rPr lang="zh-TW" altLang="en-US" sz="2400" b="1" dirty="0">
                <a:solidFill>
                  <a:schemeClr val="tx1"/>
                </a:solidFill>
              </a:rPr>
              <a:t>情形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zh-TW" sz="2400" b="1" dirty="0">
                <a:solidFill>
                  <a:schemeClr val="tx1"/>
                </a:solidFill>
              </a:rPr>
              <a:t>1.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]</a:t>
            </a:r>
            <a:r>
              <a:rPr lang="zh-TW" altLang="en-US" sz="2400" b="1" dirty="0">
                <a:solidFill>
                  <a:schemeClr val="tx1"/>
                </a:solidFill>
              </a:rPr>
              <a:t>在共同子序列中沒有被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配對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[i-1][j])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2.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B[j]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在共同子序列中沒有被配對 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][j-1])</a:t>
            </a: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altLang="zh-TW" sz="2400" b="1" dirty="0">
                <a:solidFill>
                  <a:schemeClr val="tx1"/>
                </a:solidFill>
              </a:rPr>
              <a:t>3. A[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]</a:t>
            </a:r>
            <a:r>
              <a:rPr lang="zh-TW" altLang="en-US" sz="2400" b="1" dirty="0">
                <a:solidFill>
                  <a:schemeClr val="tx1"/>
                </a:solidFill>
              </a:rPr>
              <a:t>與</a:t>
            </a:r>
            <a:r>
              <a:rPr lang="en-US" altLang="zh-TW" sz="2400" b="1" dirty="0">
                <a:solidFill>
                  <a:schemeClr val="tx1"/>
                </a:solidFill>
              </a:rPr>
              <a:t>B[j]</a:t>
            </a:r>
            <a:r>
              <a:rPr lang="zh-TW" altLang="en-US" sz="2400" b="1" dirty="0">
                <a:solidFill>
                  <a:schemeClr val="tx1"/>
                </a:solidFill>
              </a:rPr>
              <a:t>在共同子序列中互相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配對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[i-1][j-1]+1)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7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dp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1780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sz="7000" b="1" dirty="0" smtClean="0">
                <a:solidFill>
                  <a:srgbClr val="FF000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altLang="zh-TW" sz="7000" b="1" dirty="0"/>
              <a:t>a b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3" y="4036503"/>
            <a:ext cx="615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b</a:t>
            </a:r>
            <a:r>
              <a:rPr lang="zh-TW" altLang="en-US" sz="7000" b="1" dirty="0" smtClean="0"/>
              <a:t> </a:t>
            </a:r>
            <a:r>
              <a:rPr lang="en-US" sz="7000" b="1" dirty="0" smtClean="0">
                <a:solidFill>
                  <a:srgbClr val="FF0000"/>
                </a:solidFill>
              </a:rPr>
              <a:t>d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4505498" y="3310997"/>
            <a:ext cx="1271847" cy="10199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4884833" y="2206079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6292278" y="4113689"/>
            <a:ext cx="1463498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考慮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]</a:t>
            </a:r>
            <a:r>
              <a:rPr lang="zh-TW" altLang="en-US" sz="2400" b="1" dirty="0">
                <a:solidFill>
                  <a:schemeClr val="tx1"/>
                </a:solidFill>
              </a:rPr>
              <a:t>與</a:t>
            </a:r>
            <a:r>
              <a:rPr lang="en-US" altLang="zh-TW" sz="2400" b="1" dirty="0">
                <a:solidFill>
                  <a:schemeClr val="tx1"/>
                </a:solidFill>
              </a:rPr>
              <a:t>B[j]</a:t>
            </a:r>
            <a:r>
              <a:rPr lang="zh-TW" altLang="en-US" sz="2400" b="1" dirty="0">
                <a:solidFill>
                  <a:schemeClr val="tx1"/>
                </a:solidFill>
              </a:rPr>
              <a:t>在共同子序列中互相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配對的情況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最長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長度感覺會是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- 1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][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 - 1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]+1, but why?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對於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中任何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滿足此情況的共同子序列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拿掉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的開頭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也就是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]),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必然形成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- 1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 - 1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中的一個共同子序列。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對於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- 1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 - 1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中的任何一個共同</a:t>
            </a:r>
            <a:r>
              <a:rPr lang="zh-TW" altLang="en-US" sz="2400" b="1" dirty="0">
                <a:solidFill>
                  <a:schemeClr val="tx1"/>
                </a:solidFill>
              </a:rPr>
              <a:t>子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序列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t,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將它的開頭加上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必然形成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j)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中的一個共同子序列。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27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在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與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B[j]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配對的情況下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S(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j)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-1,j-1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共同子序列互相對應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選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最長的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那個非常合理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但如何證明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若是取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S(i-1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j-1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中的最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長者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L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無法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達到最佳解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我們可以把最佳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解除了開頭以外的部分換成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L,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換完的序列仍是一個共同子序列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並且不可能變短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這產生了矛盾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前提不可能為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真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其中一種最佳解一定可藉由選擇子問題的最佳解找到。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777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830205" y="386657"/>
            <a:ext cx="517802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a </a:t>
            </a:r>
            <a:r>
              <a:rPr lang="en-US" altLang="zh-TW" sz="7000" b="1" dirty="0" smtClean="0"/>
              <a:t>d</a:t>
            </a:r>
            <a:r>
              <a:rPr 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e</a:t>
            </a:r>
            <a:r>
              <a:rPr lang="en-US" sz="7000" b="1" dirty="0" smtClean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sz="7000" b="1" dirty="0"/>
              <a:t>a </a:t>
            </a:r>
            <a:r>
              <a:rPr lang="en-US" altLang="zh-TW" sz="7000" b="1" dirty="0" smtClean="0"/>
              <a:t>b</a:t>
            </a:r>
            <a:r>
              <a:rPr lang="en-US" sz="7000" b="1" dirty="0" smtClean="0"/>
              <a:t>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830205" y="2124577"/>
            <a:ext cx="6037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b="1" dirty="0" smtClean="0">
                <a:solidFill>
                  <a:srgbClr val="FF0000"/>
                </a:solidFill>
              </a:rPr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/>
              <a:t>b</a:t>
            </a:r>
            <a:r>
              <a:rPr lang="zh-TW" altLang="en-US" sz="7000" b="1" dirty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3354758" y="1332262"/>
            <a:ext cx="1584751" cy="10412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3940504" y="386657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5486433" y="2201763"/>
            <a:ext cx="1479632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469584" y="4726609"/>
            <a:ext cx="1783166" cy="1001115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1263535" y="1475160"/>
            <a:ext cx="1446414" cy="89836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55009" y="4321943"/>
            <a:ext cx="933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 smtClean="0"/>
              <a:t>swap</a:t>
            </a:r>
            <a:endParaRPr lang="zh-TW" altLang="en-US" sz="25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2537085" y="3462029"/>
            <a:ext cx="517802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solidFill>
                  <a:srgbClr val="FF0000"/>
                </a:solidFill>
              </a:rPr>
              <a:t>a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e</a:t>
            </a:r>
            <a:r>
              <a:rPr lang="en-US" sz="7000" b="1" dirty="0" smtClean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sz="7000" b="1" dirty="0"/>
              <a:t>a </a:t>
            </a:r>
            <a:r>
              <a:rPr lang="en-US" altLang="zh-TW" sz="7000" b="1" dirty="0" smtClean="0"/>
              <a:t>b</a:t>
            </a:r>
            <a:r>
              <a:rPr lang="en-US" sz="7000" b="1" dirty="0" smtClean="0"/>
              <a:t>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2537085" y="5199949"/>
            <a:ext cx="6037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/>
              <a:t>b</a:t>
            </a:r>
            <a:r>
              <a:rPr lang="zh-TW" altLang="en-US" sz="7000" b="1" dirty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5061638" y="4407634"/>
            <a:ext cx="1584751" cy="10412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5647384" y="3462029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7193313" y="5277135"/>
            <a:ext cx="1479632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3667025" y="4538749"/>
            <a:ext cx="1394613" cy="91014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2827551" y="4473192"/>
            <a:ext cx="649336" cy="97570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2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為何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][j-1] /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[i-1][j] /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[i-1][j-1]+1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三種策略中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可以只枚舉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[i-1][j-1]+1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當作最終答案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同樣使用交換手法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我們至多只需拆散一組配對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就可替最佳解新增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]--</a:t>
            </a:r>
            <a:r>
              <a:rPr lang="en-US" altLang="zh-TW" sz="2400" b="1" dirty="0">
                <a:solidFill>
                  <a:schemeClr val="tx1"/>
                </a:solidFill>
              </a:rPr>
              <a:t>-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B[j]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這組配對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一增一減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答案不會變差。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88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09714" cy="3880773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此</a:t>
            </a:r>
            <a:r>
              <a:rPr lang="zh-TW" altLang="en-US" sz="2400" b="1" dirty="0">
                <a:solidFill>
                  <a:schemeClr val="tx1"/>
                </a:solidFill>
              </a:rPr>
              <a:t>證法不保證所有最佳解都包含我的第一步策略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但是保證至少存在一種最佳解包含了我的第一步策略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去</a:t>
            </a:r>
            <a:r>
              <a:rPr lang="zh-TW" altLang="en-US" sz="2400" b="1" dirty="0">
                <a:solidFill>
                  <a:schemeClr val="tx1"/>
                </a:solidFill>
              </a:rPr>
              <a:t>除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我</a:t>
            </a:r>
            <a:r>
              <a:rPr lang="zh-TW" altLang="en-US" sz="2400" b="1" dirty="0">
                <a:solidFill>
                  <a:schemeClr val="tx1"/>
                </a:solidFill>
              </a:rPr>
              <a:t>的第一步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最佳解剩餘的部分必定可以由子問題的最佳解得到。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248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244695" cy="3880773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此種交換手法在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greedy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的證明中經常使用。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如果我的第一步作法並沒有出現在最佳解中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我總是可以把最佳解換成跟我一樣。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最困難的部分就是給出一種交換的方法。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1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266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講師自我介紹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8644"/>
            <a:ext cx="924684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tx1"/>
                </a:solidFill>
              </a:rPr>
              <a:t>名字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許文弘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身分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清大資工畢業生兼演算法準研究生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tx1"/>
                </a:solidFill>
              </a:rPr>
              <a:t>特色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熱愛演算法</a:t>
            </a:r>
            <a:r>
              <a:rPr lang="zh-TW" altLang="en-US" sz="2800" b="1" dirty="0" smtClean="0">
                <a:solidFill>
                  <a:srgbClr val="F2F2F2"/>
                </a:solidFill>
              </a:rPr>
              <a:t>以及每次比賽出現</a:t>
            </a:r>
            <a:r>
              <a:rPr lang="en-US" altLang="zh-TW" sz="2800" b="1" dirty="0" smtClean="0">
                <a:solidFill>
                  <a:srgbClr val="F2F2F2"/>
                </a:solidFill>
              </a:rPr>
              <a:t>DP</a:t>
            </a:r>
            <a:r>
              <a:rPr lang="zh-TW" altLang="en-US" sz="2800" b="1" dirty="0" smtClean="0">
                <a:solidFill>
                  <a:srgbClr val="F2F2F2"/>
                </a:solidFill>
              </a:rPr>
              <a:t>都寫不出來</a:t>
            </a:r>
            <a:endParaRPr lang="en-US" altLang="zh-TW" sz="2800" b="1" dirty="0" smtClean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圖論觀點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47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使用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時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決定用甚麼順序填表常常令人頭痛</a:t>
                </a:r>
                <a:endParaRPr lang="en-US" altLang="zh-TW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endParaRPr lang="en-US" sz="2400" b="1" dirty="0" smtClean="0"/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將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當成一個二維表格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需要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[i-1][j]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][j-1]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[i-1][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j-1]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的資訊才可被計算。</a:t>
                </a:r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計算順序必須滿足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 當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]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準備要被計算時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[i-1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][j]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][j-1]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[i-1][j-1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]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已經算完了。</a:t>
                </a:r>
                <a:endParaRPr lang="en-US" altLang="zh-TW" sz="2400" b="1" dirty="0" smtClean="0">
                  <a:solidFill>
                    <a:srgbClr val="FF0000"/>
                  </a:solidFill>
                </a:endParaRPr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你能找到這麼一個順序來算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表嗎？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2198" r="-4113" b="-2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69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小複習。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圖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(graph)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可以用來將抽象概念圖像化。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兩兩間的關係可以用圖上的邊</a:t>
            </a:r>
            <a:r>
              <a:rPr lang="zh-TW" altLang="en-US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可以代表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點和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邊代表的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意義通常和應用有關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由設計演算法者自行賦予。</a:t>
            </a:r>
            <a:endParaRPr lang="en-US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79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試著構造一張圖表達我們心中想要的順序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表格的格子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可以視為一個點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][j]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要求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[i-1][j]</a:t>
            </a:r>
            <a:r>
              <a:rPr lang="zh-TW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][j-1]</a:t>
            </a:r>
            <a:r>
              <a:rPr lang="zh-TW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[i-1][j-1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三點先被算完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這樣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不對等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的關係非常適合用無向邊表達。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10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B70606EC-5B3B-4FA1-A5AB-9CDD4C91DEA7}"/>
              </a:ext>
            </a:extLst>
          </p:cNvPr>
          <p:cNvSpPr/>
          <p:nvPr/>
        </p:nvSpPr>
        <p:spPr>
          <a:xfrm>
            <a:off x="6602136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602136" y="5312152"/>
            <a:ext cx="1364610" cy="13681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64BB5DC-B2D1-4BC6-8917-D92B1C1083AC}"/>
              </a:ext>
            </a:extLst>
          </p:cNvPr>
          <p:cNvSpPr/>
          <p:nvPr/>
        </p:nvSpPr>
        <p:spPr>
          <a:xfrm>
            <a:off x="4723002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j-1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98EB730-6040-4F41-9E20-FA3A9C05DCAB}"/>
              </a:ext>
            </a:extLst>
          </p:cNvPr>
          <p:cNvSpPr/>
          <p:nvPr/>
        </p:nvSpPr>
        <p:spPr>
          <a:xfrm>
            <a:off x="4723002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j-1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F8388B5-988B-4C44-9DF0-1A34F218FD2C}"/>
              </a:ext>
            </a:extLst>
          </p:cNvPr>
          <p:cNvSpPr/>
          <p:nvPr/>
        </p:nvSpPr>
        <p:spPr>
          <a:xfrm>
            <a:off x="6602136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FAE4E47-B186-4E49-80F5-9E592E1AC90D}"/>
              </a:ext>
            </a:extLst>
          </p:cNvPr>
          <p:cNvSpPr/>
          <p:nvPr/>
        </p:nvSpPr>
        <p:spPr>
          <a:xfrm>
            <a:off x="4723002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j-1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C7ED64-13AB-4E09-96B8-F875711AB562}"/>
              </a:ext>
            </a:extLst>
          </p:cNvPr>
          <p:cNvSpPr/>
          <p:nvPr/>
        </p:nvSpPr>
        <p:spPr>
          <a:xfrm>
            <a:off x="2843868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j-2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32F8F55-71F4-45CA-9D9D-A2F47E136C6D}"/>
              </a:ext>
            </a:extLst>
          </p:cNvPr>
          <p:cNvSpPr/>
          <p:nvPr/>
        </p:nvSpPr>
        <p:spPr>
          <a:xfrm>
            <a:off x="2843868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j-2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88FA7EA-5FA2-4E64-A878-04D130A2A42C}"/>
              </a:ext>
            </a:extLst>
          </p:cNvPr>
          <p:cNvSpPr/>
          <p:nvPr/>
        </p:nvSpPr>
        <p:spPr>
          <a:xfrm>
            <a:off x="2843868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j-2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373C4C6-4945-4658-9246-BEC15CBA7A26}"/>
              </a:ext>
            </a:extLst>
          </p:cNvPr>
          <p:cNvCxnSpPr>
            <a:cxnSpLocks/>
          </p:cNvCxnSpPr>
          <p:nvPr/>
        </p:nvCxnSpPr>
        <p:spPr>
          <a:xfrm flipV="1">
            <a:off x="7284441" y="3103752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0F560DD-5643-46BC-91BB-87728A86F44C}"/>
              </a:ext>
            </a:extLst>
          </p:cNvPr>
          <p:cNvCxnSpPr>
            <a:cxnSpLocks/>
          </p:cNvCxnSpPr>
          <p:nvPr/>
        </p:nvCxnSpPr>
        <p:spPr>
          <a:xfrm flipV="1">
            <a:off x="5405307" y="3103751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6CAE656-FFF6-418A-935A-361A01D474D4}"/>
              </a:ext>
            </a:extLst>
          </p:cNvPr>
          <p:cNvCxnSpPr>
            <a:cxnSpLocks/>
          </p:cNvCxnSpPr>
          <p:nvPr/>
        </p:nvCxnSpPr>
        <p:spPr>
          <a:xfrm flipV="1">
            <a:off x="3505201" y="3087322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670187A-7AB8-41CE-A18F-3C54C830E94C}"/>
              </a:ext>
            </a:extLst>
          </p:cNvPr>
          <p:cNvCxnSpPr>
            <a:cxnSpLocks/>
          </p:cNvCxnSpPr>
          <p:nvPr/>
        </p:nvCxnSpPr>
        <p:spPr>
          <a:xfrm flipV="1">
            <a:off x="7284441" y="4892005"/>
            <a:ext cx="0" cy="420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4FF2A18-E051-4C44-99A7-261DF0D5A10A}"/>
              </a:ext>
            </a:extLst>
          </p:cNvPr>
          <p:cNvCxnSpPr>
            <a:cxnSpLocks/>
          </p:cNvCxnSpPr>
          <p:nvPr/>
        </p:nvCxnSpPr>
        <p:spPr>
          <a:xfrm flipV="1">
            <a:off x="5405307" y="4892005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B544885-AA88-4DBD-8E51-AF998C2244BA}"/>
              </a:ext>
            </a:extLst>
          </p:cNvPr>
          <p:cNvCxnSpPr>
            <a:cxnSpLocks/>
          </p:cNvCxnSpPr>
          <p:nvPr/>
        </p:nvCxnSpPr>
        <p:spPr>
          <a:xfrm flipV="1">
            <a:off x="3526173" y="4892004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058E190-B60F-4B53-B549-697795CE4AE0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6087612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150A2A3-E3C5-4F86-942F-9B9C0C61426C}"/>
              </a:ext>
            </a:extLst>
          </p:cNvPr>
          <p:cNvCxnSpPr>
            <a:cxnSpLocks/>
          </p:cNvCxnSpPr>
          <p:nvPr/>
        </p:nvCxnSpPr>
        <p:spPr>
          <a:xfrm flipH="1">
            <a:off x="6087612" y="5996205"/>
            <a:ext cx="514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5E4AEC8-4BC9-45FB-8619-0131F10DE26D}"/>
              </a:ext>
            </a:extLst>
          </p:cNvPr>
          <p:cNvCxnSpPr>
            <a:cxnSpLocks/>
          </p:cNvCxnSpPr>
          <p:nvPr/>
        </p:nvCxnSpPr>
        <p:spPr>
          <a:xfrm flipH="1">
            <a:off x="4208478" y="5996205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A5E3565-2435-4089-85A5-E1398425594F}"/>
              </a:ext>
            </a:extLst>
          </p:cNvPr>
          <p:cNvCxnSpPr>
            <a:cxnSpLocks/>
          </p:cNvCxnSpPr>
          <p:nvPr/>
        </p:nvCxnSpPr>
        <p:spPr>
          <a:xfrm flipH="1">
            <a:off x="4208478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200B35-F131-4804-897C-2A0E4E79ADAD}"/>
              </a:ext>
            </a:extLst>
          </p:cNvPr>
          <p:cNvCxnSpPr>
            <a:cxnSpLocks/>
          </p:cNvCxnSpPr>
          <p:nvPr/>
        </p:nvCxnSpPr>
        <p:spPr>
          <a:xfrm flipH="1">
            <a:off x="6087612" y="2419699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45E47B2-8530-4DD4-9A3D-64830CA9AD50}"/>
              </a:ext>
            </a:extLst>
          </p:cNvPr>
          <p:cNvCxnSpPr>
            <a:cxnSpLocks/>
          </p:cNvCxnSpPr>
          <p:nvPr/>
        </p:nvCxnSpPr>
        <p:spPr>
          <a:xfrm flipH="1">
            <a:off x="4208478" y="2419699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74FBDF6-7513-4EB2-9E90-F175083E64CB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5887769" y="4691651"/>
            <a:ext cx="914210" cy="820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F701DB-870D-4A73-B3AB-C41A70C6965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914429" y="2863931"/>
            <a:ext cx="887550" cy="860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  <a:stCxn id="8" idx="1"/>
            <a:endCxn id="13" idx="5"/>
          </p:cNvCxnSpPr>
          <p:nvPr/>
        </p:nvCxnSpPr>
        <p:spPr>
          <a:xfrm flipH="1" flipV="1">
            <a:off x="4008635" y="2903398"/>
            <a:ext cx="914210" cy="8208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D0036F7-D47F-4EDB-A028-4D25B91A990A}"/>
              </a:ext>
            </a:extLst>
          </p:cNvPr>
          <p:cNvCxnSpPr>
            <a:cxnSpLocks/>
            <a:stCxn id="7" idx="1"/>
            <a:endCxn id="12" idx="5"/>
          </p:cNvCxnSpPr>
          <p:nvPr/>
        </p:nvCxnSpPr>
        <p:spPr>
          <a:xfrm flipH="1" flipV="1">
            <a:off x="4008635" y="4691651"/>
            <a:ext cx="914210" cy="8208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CC6BF41-B244-4074-9509-EC23CF094797}"/>
              </a:ext>
            </a:extLst>
          </p:cNvPr>
          <p:cNvCxnSpPr>
            <a:cxnSpLocks/>
          </p:cNvCxnSpPr>
          <p:nvPr/>
        </p:nvCxnSpPr>
        <p:spPr>
          <a:xfrm flipH="1">
            <a:off x="2329344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1B75D5-13C2-4C8E-BAFB-F17BB6449330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2329344" y="2405369"/>
            <a:ext cx="514524" cy="143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05E3B6A-929E-4C9E-B80D-1211F0032308}"/>
              </a:ext>
            </a:extLst>
          </p:cNvPr>
          <p:cNvCxnSpPr>
            <a:cxnSpLocks/>
          </p:cNvCxnSpPr>
          <p:nvPr/>
        </p:nvCxnSpPr>
        <p:spPr>
          <a:xfrm flipH="1">
            <a:off x="2329344" y="6033606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77AFF20-3335-4001-8250-6385EE3B701C}"/>
              </a:ext>
            </a:extLst>
          </p:cNvPr>
          <p:cNvCxnSpPr>
            <a:cxnSpLocks/>
          </p:cNvCxnSpPr>
          <p:nvPr/>
        </p:nvCxnSpPr>
        <p:spPr>
          <a:xfrm flipV="1">
            <a:off x="3505201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A26389F-8106-4C08-B89A-95DBF29B5B32}"/>
              </a:ext>
            </a:extLst>
          </p:cNvPr>
          <p:cNvCxnSpPr>
            <a:cxnSpLocks/>
          </p:cNvCxnSpPr>
          <p:nvPr/>
        </p:nvCxnSpPr>
        <p:spPr>
          <a:xfrm flipV="1">
            <a:off x="5392724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7D7BBCA-365B-4319-8DBF-553D456C0F7B}"/>
              </a:ext>
            </a:extLst>
          </p:cNvPr>
          <p:cNvCxnSpPr>
            <a:cxnSpLocks/>
          </p:cNvCxnSpPr>
          <p:nvPr/>
        </p:nvCxnSpPr>
        <p:spPr>
          <a:xfrm flipV="1">
            <a:off x="7271858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9BDAA53-9319-4C10-9348-CBC64633232F}"/>
              </a:ext>
            </a:extLst>
          </p:cNvPr>
          <p:cNvSpPr txBox="1"/>
          <p:nvPr/>
        </p:nvSpPr>
        <p:spPr>
          <a:xfrm>
            <a:off x="1081713" y="357697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CFF7074-0BDA-491E-9DC9-EC0265952A3C}"/>
              </a:ext>
            </a:extLst>
          </p:cNvPr>
          <p:cNvSpPr txBox="1"/>
          <p:nvPr/>
        </p:nvSpPr>
        <p:spPr>
          <a:xfrm>
            <a:off x="1137772" y="195725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B5774F8-9026-4C35-A19C-BFC1CD07FC48}"/>
              </a:ext>
            </a:extLst>
          </p:cNvPr>
          <p:cNvSpPr txBox="1"/>
          <p:nvPr/>
        </p:nvSpPr>
        <p:spPr>
          <a:xfrm>
            <a:off x="1081712" y="5386954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7F50708-3C94-4655-9984-527E4156E017}"/>
              </a:ext>
            </a:extLst>
          </p:cNvPr>
          <p:cNvSpPr txBox="1"/>
          <p:nvPr/>
        </p:nvSpPr>
        <p:spPr>
          <a:xfrm rot="5400000">
            <a:off x="3199408" y="148878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D5B1F1-6E29-4CAC-9863-4D8EDD114A85}"/>
              </a:ext>
            </a:extLst>
          </p:cNvPr>
          <p:cNvSpPr txBox="1"/>
          <p:nvPr/>
        </p:nvSpPr>
        <p:spPr>
          <a:xfrm rot="5400000">
            <a:off x="5066036" y="162171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04E2204-84DC-4CFC-8BAF-7214C44B393E}"/>
              </a:ext>
            </a:extLst>
          </p:cNvPr>
          <p:cNvSpPr txBox="1"/>
          <p:nvPr/>
        </p:nvSpPr>
        <p:spPr>
          <a:xfrm rot="5400000">
            <a:off x="6932663" y="14887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18CA4B-3DFF-4F6D-A4C5-2FA359AAE718}"/>
              </a:ext>
            </a:extLst>
          </p:cNvPr>
          <p:cNvSpPr txBox="1"/>
          <p:nvPr/>
        </p:nvSpPr>
        <p:spPr>
          <a:xfrm rot="3001472">
            <a:off x="1424479" y="22441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061446C-4777-44D6-B414-68BD3B5DCAC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329344" y="1232891"/>
            <a:ext cx="714367" cy="7031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364310F-42B2-4403-AB7A-9A1009D02C3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110325" y="1224504"/>
            <a:ext cx="812520" cy="71149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9976D1-4A4B-4782-BC8F-C44D9641C7B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78806" y="1225510"/>
            <a:ext cx="823173" cy="71049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AC06EBA-720C-40B5-AD54-0DA5A2095E8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1564" y="3020792"/>
            <a:ext cx="882147" cy="7034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F686552-1965-4297-B195-C2481DBB7C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125543" y="4785154"/>
            <a:ext cx="918168" cy="7273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第一個應該關注的問題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這張圖上有環嗎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答案是不會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因為我們沿著任何一條邊走一步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必定有一個維度座標減少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如果能夠走一些邊到回自己則產生</a:t>
            </a:r>
            <a:r>
              <a:rPr lang="zh-TW" altLang="en-US" sz="2400" b="1" dirty="0">
                <a:solidFill>
                  <a:schemeClr val="tx1"/>
                </a:solidFill>
              </a:rPr>
              <a:t>矛盾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這是一張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有向無環圖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(Directed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Acyclic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Graph,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DAG)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根據圖論的研究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任何一個反向的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拓樸排序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(Topological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Order)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都滿足條件。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60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通常只要畫出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計算順序的關係圖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就可以輕易找出計算順序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以及是否可以壓低記憶體用量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滾動數</a:t>
            </a:r>
            <a:r>
              <a:rPr lang="zh-TW" altLang="en-US" sz="2400" b="1" dirty="0">
                <a:solidFill>
                  <a:schemeClr val="tx1"/>
                </a:solidFill>
              </a:rPr>
              <a:t>組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如果高維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不好畫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也可以先列出轉移式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仔細觀察式中嚴格遞增或遞減的</a:t>
            </a:r>
            <a:r>
              <a:rPr lang="zh-TW" altLang="en-US" sz="2400" b="1" dirty="0">
                <a:solidFill>
                  <a:schemeClr val="tx1"/>
                </a:solidFill>
              </a:rPr>
              <a:t>值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69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有環會怎樣 </a:t>
            </a:r>
            <a:r>
              <a:rPr lang="en-US" altLang="zh-TW" b="1" dirty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189461" y="3704127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5424" y="3883207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47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有</a:t>
            </a:r>
            <a:r>
              <a:rPr lang="zh-TW" altLang="en-US" b="1" dirty="0" smtClean="0"/>
              <a:t>環會怎樣 </a:t>
            </a:r>
            <a:r>
              <a:rPr lang="en-US" altLang="zh-TW" b="1" dirty="0" smtClean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>
            <a:off x="5780873" y="3032476"/>
            <a:ext cx="625623" cy="4874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651050" y="3856185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形圖說文字 1"/>
          <p:cNvSpPr/>
          <p:nvPr/>
        </p:nvSpPr>
        <p:spPr>
          <a:xfrm>
            <a:off x="7207135" y="1812175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你先算你的答案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你算完我就可以算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有環會怎樣 </a:t>
            </a:r>
            <a:r>
              <a:rPr lang="en-US" altLang="zh-TW" b="1" dirty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>
            <a:off x="3453318" y="3366700"/>
            <a:ext cx="428726" cy="28782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043353" y="3742882"/>
            <a:ext cx="359278" cy="3620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009249" y="4003190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651050" y="3856185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形圖說文字 1"/>
          <p:cNvSpPr/>
          <p:nvPr/>
        </p:nvSpPr>
        <p:spPr>
          <a:xfrm>
            <a:off x="2634349" y="1362218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好啊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不過我需要先知道你的答案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2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課程介紹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課程主要講優化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轉移的</a:t>
            </a:r>
            <a:r>
              <a:rPr lang="zh-TW" altLang="en-US" sz="2800" b="1" dirty="0">
                <a:solidFill>
                  <a:schemeClr val="tx1"/>
                </a:solidFill>
              </a:rPr>
              <a:t>方法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想出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狀態的能力還是需要自行花時間去磨去內化。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由於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高中沒接觸演算法競賽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講師</a:t>
            </a:r>
            <a:r>
              <a:rPr lang="zh-TW" altLang="en-US" sz="2800" b="1" dirty="0">
                <a:solidFill>
                  <a:schemeClr val="tx1"/>
                </a:solidFill>
              </a:rPr>
              <a:t>本身接受的是比較正規的演算法教育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可能</a:t>
            </a:r>
            <a:r>
              <a:rPr lang="zh-TW" altLang="en-US" sz="2800" b="1" dirty="0">
                <a:solidFill>
                  <a:schemeClr val="tx1"/>
                </a:solidFill>
              </a:rPr>
              <a:t>相對著重證明。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假設學員已有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、圖論、資料結構的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基礎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有</a:t>
            </a:r>
            <a:r>
              <a:rPr lang="zh-TW" altLang="en-US" b="1" dirty="0" smtClean="0"/>
              <a:t>環會怎樣 </a:t>
            </a:r>
            <a:r>
              <a:rPr lang="en-US" altLang="zh-TW" b="1" dirty="0" smtClean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>
            <a:off x="5780873" y="3032476"/>
            <a:ext cx="625623" cy="4874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651050" y="3856185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形圖說文字 1"/>
          <p:cNvSpPr/>
          <p:nvPr/>
        </p:nvSpPr>
        <p:spPr>
          <a:xfrm>
            <a:off x="7207135" y="1812175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是可以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不過我要知道你的答案才會算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3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有環會怎樣 </a:t>
            </a:r>
            <a:r>
              <a:rPr lang="en-US" altLang="zh-TW" b="1" dirty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189461" y="3704127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5424" y="3883207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形圖說文字 17"/>
          <p:cNvSpPr/>
          <p:nvPr/>
        </p:nvSpPr>
        <p:spPr>
          <a:xfrm>
            <a:off x="7207135" y="1812175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…………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橢圓形圖說文字 19"/>
          <p:cNvSpPr/>
          <p:nvPr/>
        </p:nvSpPr>
        <p:spPr>
          <a:xfrm>
            <a:off x="2634349" y="1362218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…………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4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遞迴式存在環的時候我們無法找到好的順序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直接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計算目標函數。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這並不代表無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只是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可能需要遞迴式本身有更好的性質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或用上圖論或數學上更強的方法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950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4130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樹上</a:t>
            </a:r>
            <a:r>
              <a:rPr lang="en-US" altLang="zh-TW" dirty="0" smtClean="0"/>
              <a:t>DP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7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樹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(tree),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即無向無環連通圖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如果一個點的答案只跟他的子孫有關係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可以想見會有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/>
              <a:t>樹</a:t>
            </a:r>
            <a:endParaRPr lang="en-US" sz="5000" b="1" dirty="0"/>
          </a:p>
        </p:txBody>
      </p:sp>
      <p:sp>
        <p:nvSpPr>
          <p:cNvPr id="2" name="橢圓 1"/>
          <p:cNvSpPr/>
          <p:nvPr/>
        </p:nvSpPr>
        <p:spPr>
          <a:xfrm>
            <a:off x="1729047" y="3848792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2" idx="5"/>
          </p:cNvCxnSpPr>
          <p:nvPr/>
        </p:nvCxnSpPr>
        <p:spPr>
          <a:xfrm>
            <a:off x="2438583" y="4600900"/>
            <a:ext cx="645439" cy="777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973368" y="524433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3592575" y="4516777"/>
            <a:ext cx="447410" cy="777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4013998" y="3848792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234647" y="560078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82286" y="546362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8" idx="2"/>
            <a:endCxn id="12" idx="6"/>
          </p:cNvCxnSpPr>
          <p:nvPr/>
        </p:nvCxnSpPr>
        <p:spPr>
          <a:xfrm flipH="1">
            <a:off x="2065920" y="5684911"/>
            <a:ext cx="907448" cy="3564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13" idx="1"/>
          </p:cNvCxnSpPr>
          <p:nvPr/>
        </p:nvCxnSpPr>
        <p:spPr>
          <a:xfrm>
            <a:off x="4584195" y="4719637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5968538" y="4364182"/>
            <a:ext cx="748146" cy="590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922212" y="3416529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3"/>
          </p:cNvCxnSpPr>
          <p:nvPr/>
        </p:nvCxnSpPr>
        <p:spPr>
          <a:xfrm flipH="1">
            <a:off x="7606254" y="4168637"/>
            <a:ext cx="437695" cy="820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8693915" y="414261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797497" y="498961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958864" y="488906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7737971" y="5579410"/>
            <a:ext cx="137429" cy="4092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6" idx="7"/>
          </p:cNvCxnSpPr>
          <p:nvPr/>
        </p:nvCxnSpPr>
        <p:spPr>
          <a:xfrm flipH="1">
            <a:off x="6751217" y="5592667"/>
            <a:ext cx="237363" cy="3995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7725801" y="586313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6041681" y="586313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73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有一棵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N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個點的樹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現在想把這些點塗成黑色或白色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但是任兩個黑色點之間必須要有只經過黑色點的路徑。請問點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被塗黑的方法數有幾種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答案可能很大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請將輸出答案模一數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的結果。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以點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</a:rPr>
              <a:t>為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根觀看整棵樹。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例題 </a:t>
            </a:r>
            <a:r>
              <a:rPr lang="en-US" altLang="zh-TW" b="1" dirty="0" err="1" smtClean="0"/>
              <a:t>AtCoder</a:t>
            </a:r>
            <a:r>
              <a:rPr lang="en-US" altLang="zh-TW" b="1" dirty="0" smtClean="0"/>
              <a:t> Educational  DP Contest – Subtree </a:t>
            </a:r>
            <a:r>
              <a:rPr lang="zh-TW" altLang="en-US" b="1" dirty="0" smtClean="0"/>
              <a:t>簡化版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17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/>
              <a:t>合法</a:t>
            </a:r>
            <a:endParaRPr lang="en-US" sz="5000" b="1" dirty="0"/>
          </a:p>
        </p:txBody>
      </p:sp>
      <p:sp>
        <p:nvSpPr>
          <p:cNvPr id="24" name="橢圓 23"/>
          <p:cNvSpPr/>
          <p:nvPr/>
        </p:nvSpPr>
        <p:spPr>
          <a:xfrm>
            <a:off x="4073420" y="1645919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3"/>
          </p:cNvCxnSpPr>
          <p:nvPr/>
        </p:nvCxnSpPr>
        <p:spPr>
          <a:xfrm flipH="1">
            <a:off x="3757462" y="2398027"/>
            <a:ext cx="437695" cy="820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845123" y="237200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948705" y="3219007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110072" y="3118454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>
            <a:endCxn id="35" idx="1"/>
          </p:cNvCxnSpPr>
          <p:nvPr/>
        </p:nvCxnSpPr>
        <p:spPr>
          <a:xfrm>
            <a:off x="3889179" y="3808800"/>
            <a:ext cx="121737" cy="5996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6" idx="7"/>
          </p:cNvCxnSpPr>
          <p:nvPr/>
        </p:nvCxnSpPr>
        <p:spPr>
          <a:xfrm flipH="1">
            <a:off x="2902425" y="3822057"/>
            <a:ext cx="237363" cy="3995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889179" y="4279455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192889" y="409252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80051" y="1369208"/>
            <a:ext cx="349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 smtClean="0"/>
              <a:t>r</a:t>
            </a:r>
            <a:endParaRPr lang="zh-TW" altLang="en-US" sz="3000" b="1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4650614" y="493347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754196" y="5780477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901060" y="4866709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004642" y="571371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6" idx="3"/>
          </p:cNvCxnSpPr>
          <p:nvPr/>
        </p:nvCxnSpPr>
        <p:spPr>
          <a:xfrm flipH="1">
            <a:off x="1671006" y="4844634"/>
            <a:ext cx="643620" cy="80554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454760" y="562415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587078" y="4688378"/>
            <a:ext cx="1645691" cy="7035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70832" y="536592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>
            <a:stCxn id="29" idx="5"/>
          </p:cNvCxnSpPr>
          <p:nvPr/>
        </p:nvCxnSpPr>
        <p:spPr>
          <a:xfrm>
            <a:off x="5658241" y="3971115"/>
            <a:ext cx="385233" cy="87351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827228" y="4818609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2850107" y="2688003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 smtClean="0"/>
              <a:t>v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792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 smtClean="0"/>
              <a:t>不合法</a:t>
            </a:r>
            <a:endParaRPr lang="en-US" sz="5000" b="1" dirty="0"/>
          </a:p>
        </p:txBody>
      </p:sp>
      <p:sp>
        <p:nvSpPr>
          <p:cNvPr id="24" name="橢圓 23"/>
          <p:cNvSpPr/>
          <p:nvPr/>
        </p:nvSpPr>
        <p:spPr>
          <a:xfrm>
            <a:off x="4073420" y="1645919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3"/>
          </p:cNvCxnSpPr>
          <p:nvPr/>
        </p:nvCxnSpPr>
        <p:spPr>
          <a:xfrm flipH="1">
            <a:off x="3757462" y="2398027"/>
            <a:ext cx="437695" cy="820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845123" y="237200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948705" y="3219007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110072" y="311845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>
            <a:endCxn id="35" idx="1"/>
          </p:cNvCxnSpPr>
          <p:nvPr/>
        </p:nvCxnSpPr>
        <p:spPr>
          <a:xfrm>
            <a:off x="3889179" y="3808800"/>
            <a:ext cx="121737" cy="5996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6" idx="7"/>
          </p:cNvCxnSpPr>
          <p:nvPr/>
        </p:nvCxnSpPr>
        <p:spPr>
          <a:xfrm flipH="1">
            <a:off x="2902425" y="3822057"/>
            <a:ext cx="237363" cy="3995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889179" y="4279455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192889" y="4092526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80051" y="1369208"/>
            <a:ext cx="349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 smtClean="0"/>
              <a:t>r</a:t>
            </a:r>
            <a:endParaRPr lang="zh-TW" altLang="en-US" sz="3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50107" y="2688003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 smtClean="0"/>
              <a:t>v</a:t>
            </a:r>
            <a:endParaRPr lang="zh-TW" altLang="en-US" sz="3000" b="1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4650614" y="493347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754196" y="578047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901060" y="4866709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004642" y="571371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6" idx="3"/>
          </p:cNvCxnSpPr>
          <p:nvPr/>
        </p:nvCxnSpPr>
        <p:spPr>
          <a:xfrm flipH="1">
            <a:off x="1671006" y="4844634"/>
            <a:ext cx="643620" cy="80554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454760" y="562415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587078" y="4688378"/>
            <a:ext cx="1645691" cy="7035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70832" y="536592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>
            <a:stCxn id="29" idx="5"/>
          </p:cNvCxnSpPr>
          <p:nvPr/>
        </p:nvCxnSpPr>
        <p:spPr>
          <a:xfrm>
            <a:off x="5658241" y="3971115"/>
            <a:ext cx="385233" cy="87351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827228" y="4818609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249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同學們能列出合適的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式嗎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418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DP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的證明方法與圖論觀點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lvl="1" indent="-342900">
              <a:buFont typeface="Wingdings" panose="05000000000000000000" pitchFamily="2" charset="2"/>
              <a:buChar char="u"/>
            </a:pPr>
            <a:r>
              <a:rPr lang="en-US" altLang="zh-TW" sz="2500" b="1" dirty="0" smtClean="0">
                <a:solidFill>
                  <a:srgbClr val="FF0000"/>
                </a:solidFill>
              </a:rPr>
              <a:t>DP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的正確性證明</a:t>
            </a:r>
            <a:endParaRPr lang="en-US" altLang="zh-TW" sz="2500" b="1" dirty="0" smtClean="0">
              <a:solidFill>
                <a:srgbClr val="FF0000"/>
              </a:solidFill>
            </a:endParaRPr>
          </a:p>
          <a:p>
            <a:pPr lvl="1" indent="-342900">
              <a:buFont typeface="Wingdings" panose="05000000000000000000" pitchFamily="2" charset="2"/>
              <a:buChar char="u"/>
            </a:pPr>
            <a:r>
              <a:rPr lang="zh-TW" altLang="en-US" sz="2500" b="1" dirty="0" smtClean="0">
                <a:solidFill>
                  <a:srgbClr val="FF0000"/>
                </a:solidFill>
              </a:rPr>
              <a:t>圖論觀點</a:t>
            </a:r>
            <a:endParaRPr lang="en-US" altLang="zh-TW" sz="2500" b="1" dirty="0" smtClean="0">
              <a:solidFill>
                <a:srgbClr val="FF0000"/>
              </a:solidFill>
            </a:endParaRPr>
          </a:p>
          <a:p>
            <a:pPr lvl="1" indent="-342900">
              <a:buFont typeface="Wingdings" panose="05000000000000000000" pitchFamily="2" charset="2"/>
              <a:buChar char="u"/>
            </a:pPr>
            <a:r>
              <a:rPr lang="zh-TW" altLang="en-US" sz="2500" b="1" dirty="0" smtClean="0">
                <a:solidFill>
                  <a:srgbClr val="FF0000"/>
                </a:solidFill>
              </a:rPr>
              <a:t>樹上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DP</a:t>
            </a:r>
            <a:endParaRPr lang="en-US" altLang="zh-TW" sz="25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chemeClr val="tx1"/>
                </a:solidFill>
              </a:rPr>
              <a:t>常見轉移優化</a:t>
            </a:r>
            <a:endParaRPr lang="en-US" altLang="zh-TW" sz="32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chemeClr val="tx1"/>
                </a:solidFill>
              </a:rPr>
              <a:t>進階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轉移</a:t>
            </a:r>
            <a:r>
              <a:rPr lang="zh-TW" altLang="en-US" sz="3200" b="1" dirty="0">
                <a:solidFill>
                  <a:schemeClr val="tx1"/>
                </a:solidFill>
              </a:rPr>
              <a:t>優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化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塗白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-&gt;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整棵子樹都必須是白的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一種方法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塗黑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-&gt;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的小孩陷入跟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v </a:t>
                </a:r>
                <a:r>
                  <a:rPr lang="zh-TW" altLang="en-US" sz="2400" b="1" dirty="0">
                    <a:solidFill>
                      <a:schemeClr val="tx1"/>
                    </a:solidFill>
                  </a:rPr>
                  <a:t>相似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的情形</a:t>
                </a:r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[v] =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將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的子樹塗色的方法數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假設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的父親已經被塗黑。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𝒄𝒉𝒊𝒍𝒅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𝒄𝒉𝒊𝒍𝒅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zh-TW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</a:rPr>
                  <a:t>即為所求。</a:t>
                </a:r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9" t="-1256" r="-3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054591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err="1" smtClean="0"/>
              <a:t>dp</a:t>
            </a:r>
            <a:r>
              <a:rPr lang="en-US" altLang="zh-TW" sz="5000" b="1" dirty="0" smtClean="0"/>
              <a:t>[v]</a:t>
            </a:r>
            <a:endParaRPr lang="en-US" sz="5000" b="1" dirty="0"/>
          </a:p>
        </p:txBody>
      </p:sp>
      <p:sp>
        <p:nvSpPr>
          <p:cNvPr id="24" name="橢圓 23"/>
          <p:cNvSpPr/>
          <p:nvPr/>
        </p:nvSpPr>
        <p:spPr>
          <a:xfrm>
            <a:off x="4073420" y="1645919"/>
            <a:ext cx="831273" cy="88114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4" idx="3"/>
          </p:cNvCxnSpPr>
          <p:nvPr/>
        </p:nvCxnSpPr>
        <p:spPr>
          <a:xfrm flipH="1">
            <a:off x="3757462" y="2398027"/>
            <a:ext cx="437695" cy="820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110072" y="311845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 smtClean="0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>
            <a:endCxn id="35" idx="1"/>
          </p:cNvCxnSpPr>
          <p:nvPr/>
        </p:nvCxnSpPr>
        <p:spPr>
          <a:xfrm>
            <a:off x="3889179" y="3808800"/>
            <a:ext cx="121737" cy="5996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6" idx="7"/>
          </p:cNvCxnSpPr>
          <p:nvPr/>
        </p:nvCxnSpPr>
        <p:spPr>
          <a:xfrm flipH="1">
            <a:off x="2902425" y="3822057"/>
            <a:ext cx="237363" cy="3995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889179" y="4279455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2192889" y="409252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850107" y="2688003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 smtClean="0"/>
              <a:t>v</a:t>
            </a:r>
            <a:endParaRPr lang="zh-TW" altLang="en-US" sz="3000" b="1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4650614" y="4933472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754196" y="578047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2901060" y="4866709"/>
            <a:ext cx="319828" cy="87303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004642" y="5713714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6" idx="3"/>
          </p:cNvCxnSpPr>
          <p:nvPr/>
        </p:nvCxnSpPr>
        <p:spPr>
          <a:xfrm flipH="1">
            <a:off x="1671006" y="4844634"/>
            <a:ext cx="643620" cy="80554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1454760" y="5624156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587078" y="4688378"/>
            <a:ext cx="1645691" cy="70357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70832" y="5365927"/>
            <a:ext cx="831273" cy="8811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>
                <a:solidFill>
                  <a:schemeClr val="tx1"/>
                </a:solidFill>
              </a:rPr>
              <a:t>?</a:t>
            </a:r>
            <a:endParaRPr lang="zh-TW" alt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51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每次遞迴時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在樹上的深度都增加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明顯是</a:t>
            </a:r>
            <a:r>
              <a:rPr lang="en-US" altLang="zh-TW" sz="2400" b="1" dirty="0">
                <a:solidFill>
                  <a:schemeClr val="tx1"/>
                </a:solidFill>
              </a:rPr>
              <a:t>DAG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通常會使用</a:t>
            </a:r>
            <a:r>
              <a:rPr lang="en-US" altLang="zh-TW" sz="2400" b="1" dirty="0">
                <a:solidFill>
                  <a:schemeClr val="tx1"/>
                </a:solidFill>
              </a:rPr>
              <a:t>DFS</a:t>
            </a:r>
            <a:r>
              <a:rPr lang="zh-TW" altLang="en-US" sz="2400" b="1" dirty="0">
                <a:solidFill>
                  <a:schemeClr val="tx1"/>
                </a:solidFill>
              </a:rPr>
              <a:t>順序填表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或說後序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走訪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我</a:t>
            </a:r>
            <a:r>
              <a:rPr lang="zh-TW" altLang="en-US" sz="2400" b="1" dirty="0">
                <a:solidFill>
                  <a:schemeClr val="tx1"/>
                </a:solidFill>
              </a:rPr>
              <a:t>的小孩都算完了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我就可以算了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72816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𝒄𝒉𝒊𝒍𝒅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𝒄𝒉𝒊𝒍𝒅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zh-TW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即為所求。</a:t>
                </a:r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複雜度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狀態數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N,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轉移次數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邊的總數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N – 1</a:t>
                </a:r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時間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O(N),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空間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O(N)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9" t="-15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447745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Q1: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這個問題有最佳子結構</a:t>
            </a:r>
            <a:r>
              <a:rPr lang="zh-TW" altLang="en-US" sz="2400" b="1" dirty="0">
                <a:solidFill>
                  <a:schemeClr val="tx1"/>
                </a:solidFill>
              </a:rPr>
              <a:t>性質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Q2: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這個問題有重複子問題性</a:t>
            </a:r>
            <a:r>
              <a:rPr lang="zh-TW" altLang="en-US" sz="2400" b="1" dirty="0">
                <a:solidFill>
                  <a:schemeClr val="tx1"/>
                </a:solidFill>
              </a:rPr>
              <a:t>質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Q3: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這真的是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r>
              <a:rPr lang="en-US" altLang="zh-TW" sz="5000" b="1" dirty="0" smtClean="0"/>
              <a:t>….?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909000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Q1: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這個問題有最佳子結構性質嗎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A1: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這個問題雖然不是最佳化問題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但是原問題的解確實和子問題的解直接相關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不要太執著定義的話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可以說它有。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r>
              <a:rPr lang="en-US" altLang="zh-TW" sz="5000" b="1" dirty="0" smtClean="0"/>
              <a:t>….?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881069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Q2: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這個問題有重複子問題性質嗎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A2: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還真的沒有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因為樹上任兩點只有唯一的簡單路徑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(simple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path),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就算直接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DFS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不記憶化也是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O(N)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遺憾的是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即使不記憶化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DFS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過程和樹本身的結構仍然會用到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O(N)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的空間。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r>
              <a:rPr lang="en-US" altLang="zh-TW" sz="5000" b="1" dirty="0" smtClean="0"/>
              <a:t>….?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4080752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Q3: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這真的是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A3: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如果去翻翻定義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可能會發現它比較像分治。但是習慣上大家都叫它樹上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on tree),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樹分治指的則是某個更加困難的技巧。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 smtClean="0"/>
              <a:t>DP</a:t>
            </a:r>
            <a:r>
              <a:rPr lang="zh-TW" altLang="en-US" sz="5000" b="1" dirty="0" smtClean="0"/>
              <a:t>解</a:t>
            </a:r>
            <a:r>
              <a:rPr lang="en-US" altLang="zh-TW" sz="5000" b="1" dirty="0" smtClean="0"/>
              <a:t>….?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402084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1951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rgbClr val="FF0000"/>
                </a:solidFill>
              </a:rPr>
              <a:t>常見轉移優化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TW" altLang="en-US" sz="2700" b="1" dirty="0" smtClean="0">
                <a:solidFill>
                  <a:srgbClr val="FF0000"/>
                </a:solidFill>
              </a:rPr>
              <a:t>記錄前綴和</a:t>
            </a:r>
            <a:endParaRPr lang="en-US" altLang="zh-TW" sz="2700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TW" altLang="en-US" sz="2700" b="1" dirty="0" smtClean="0">
                <a:solidFill>
                  <a:srgbClr val="FF0000"/>
                </a:solidFill>
              </a:rPr>
              <a:t>線段樹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DP</a:t>
            </a:r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TW" altLang="en-US" sz="2700" b="1" dirty="0" smtClean="0">
                <a:solidFill>
                  <a:srgbClr val="FF0000"/>
                </a:solidFill>
              </a:rPr>
              <a:t>單調佇列</a:t>
            </a:r>
            <a:endParaRPr lang="en-US" altLang="zh-TW" sz="2700" b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u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chemeClr val="tx1"/>
                </a:solidFill>
              </a:rPr>
              <a:t>進階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轉移</a:t>
            </a:r>
            <a:r>
              <a:rPr lang="zh-TW" altLang="en-US" sz="3200" b="1" dirty="0">
                <a:solidFill>
                  <a:schemeClr val="tx1"/>
                </a:solidFill>
              </a:rPr>
              <a:t>優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化</a:t>
            </a:r>
            <a:endParaRPr lang="en-US" altLang="zh-TW" sz="32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DP</a:t>
            </a:r>
            <a:r>
              <a:rPr lang="zh-TW" altLang="en-US" dirty="0" smtClean="0"/>
              <a:t>的正確性證明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前綴和優化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49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有一棵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N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個點的樹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現在想把這些點塗成黑色或白色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但是任兩個黑色點之間必須要有只經過黑色點的路徑。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對於所有的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=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1, 2, 3, …, N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請求出點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被塗黑的方法數有幾種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N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&lt;=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100000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例題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真正的 </a:t>
            </a:r>
            <a:r>
              <a:rPr lang="en-US" altLang="zh-TW" b="1" dirty="0" smtClean="0"/>
              <a:t>Subtree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5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枚舉所有的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r = 1, 2, 3, …, N,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每個 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都做一次上個版本的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DP, 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必定可以得到答案。</a:t>
                </a:r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TLE</a:t>
                </a: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例題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真正的 </a:t>
            </a:r>
            <a:r>
              <a:rPr lang="en-US" altLang="zh-TW" b="1" dirty="0" smtClean="0"/>
              <a:t>Subtree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3200" b="1" dirty="0" smtClean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chemeClr val="tx1"/>
                </a:solidFill>
              </a:rPr>
              <a:t>常見轉移優化</a:t>
            </a:r>
            <a:endParaRPr lang="en-US" altLang="zh-TW" sz="32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rgbClr val="FF0000"/>
                </a:solidFill>
              </a:rPr>
              <a:t>進階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轉移</a:t>
            </a:r>
            <a:r>
              <a:rPr lang="zh-TW" altLang="en-US" sz="3200" b="1" dirty="0">
                <a:solidFill>
                  <a:srgbClr val="FF0000"/>
                </a:solidFill>
              </a:rPr>
              <a:t>優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化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為何要學習進階</a:t>
            </a:r>
            <a:r>
              <a:rPr lang="en-US" altLang="zh-TW" sz="5000" b="1" dirty="0"/>
              <a:t>DP</a:t>
            </a:r>
            <a:r>
              <a:rPr lang="zh-TW" altLang="en-US" sz="5000" b="1" dirty="0" smtClean="0"/>
              <a:t>技巧</a:t>
            </a:r>
            <a:r>
              <a:rPr lang="en-US" altLang="zh-TW" sz="5000" b="1" dirty="0" smtClean="0"/>
              <a:t>?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性質相當神奇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只</a:t>
            </a:r>
            <a:r>
              <a:rPr lang="zh-TW" altLang="en-US" sz="2800" b="1" dirty="0">
                <a:solidFill>
                  <a:schemeClr val="tx1"/>
                </a:solidFill>
              </a:rPr>
              <a:t>能用在非常侷限的情況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通常沒有直接的用處</a:t>
            </a:r>
            <a:r>
              <a:rPr lang="zh-TW" altLang="en-US" sz="2800" b="1" dirty="0">
                <a:solidFill>
                  <a:srgbClr val="F3F3F3"/>
                </a:solidFill>
              </a:rPr>
              <a:t>或不直接的</a:t>
            </a:r>
            <a:r>
              <a:rPr lang="zh-TW" altLang="en-US" sz="2800" b="1" dirty="0" smtClean="0">
                <a:solidFill>
                  <a:srgbClr val="F3F3F3"/>
                </a:solidFill>
              </a:rPr>
              <a:t>用處</a:t>
            </a:r>
            <a:r>
              <a:rPr lang="zh-TW" altLang="en-US" sz="2800" b="1" dirty="0">
                <a:solidFill>
                  <a:srgbClr val="F3F3F3"/>
                </a:solidFill>
              </a:rPr>
              <a:t>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除了凸包優化外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比賽很少出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為何要學習進階</a:t>
            </a:r>
            <a:r>
              <a:rPr lang="en-US" altLang="zh-TW" sz="5000" b="1" dirty="0"/>
              <a:t>DP</a:t>
            </a:r>
            <a:r>
              <a:rPr lang="zh-TW" altLang="en-US" sz="5000" b="1" dirty="0" smtClean="0"/>
              <a:t>技巧</a:t>
            </a:r>
            <a:r>
              <a:rPr lang="en-US" altLang="zh-TW" sz="5000" b="1" dirty="0" smtClean="0"/>
              <a:t>?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進階的優化技巧通常</a:t>
            </a:r>
            <a:r>
              <a:rPr lang="zh-TW" altLang="en-US" sz="2800" b="1" dirty="0">
                <a:solidFill>
                  <a:schemeClr val="tx1"/>
                </a:solidFill>
              </a:rPr>
              <a:t>比一般技巧更善加利用問題的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性質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把</a:t>
            </a:r>
            <a:r>
              <a:rPr lang="zh-TW" altLang="en-US" sz="2800" b="1" dirty="0">
                <a:solidFill>
                  <a:schemeClr val="tx1"/>
                </a:solidFill>
              </a:rPr>
              <a:t>問題解得非常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漂亮。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其</a:t>
            </a:r>
            <a:r>
              <a:rPr lang="zh-TW" altLang="en-US" sz="2800" b="1" dirty="0">
                <a:solidFill>
                  <a:schemeClr val="tx1"/>
                </a:solidFill>
              </a:rPr>
              <a:t>中的想法及證明技巧都非常值得學習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純粹當成</a:t>
            </a:r>
            <a:r>
              <a:rPr lang="zh-TW" altLang="en-US" sz="2800" b="1" dirty="0">
                <a:solidFill>
                  <a:schemeClr val="tx1"/>
                </a:solidFill>
              </a:rPr>
              <a:t>欣賞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藝術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精巧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優美。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Divide &amp; Conquer DP Optimization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 smtClean="0"/>
              <a:t>DP</a:t>
            </a:r>
            <a:r>
              <a:rPr lang="zh-TW" altLang="en-US" sz="3000" b="1" dirty="0" smtClean="0"/>
              <a:t>分治優化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3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D&amp;C DP</a:t>
            </a:r>
            <a:r>
              <a:rPr lang="zh-TW" altLang="en-US" sz="2800" b="1" dirty="0">
                <a:solidFill>
                  <a:schemeClr val="tx1"/>
                </a:solidFill>
              </a:rPr>
              <a:t>優化是一種基於轉移單調性的優化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的某一維度增加時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最佳解發生的轉移點也會單調地增加 </a:t>
            </a:r>
            <a:r>
              <a:rPr lang="en-US" altLang="zh-TW" sz="2800" b="1" dirty="0">
                <a:solidFill>
                  <a:schemeClr val="tx1"/>
                </a:solidFill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</a:rPr>
              <a:t>或減少</a:t>
            </a:r>
            <a:r>
              <a:rPr lang="en-US" altLang="zh-TW" sz="2800" b="1" dirty="0">
                <a:solidFill>
                  <a:schemeClr val="tx1"/>
                </a:solidFill>
              </a:rPr>
              <a:t>), </a:t>
            </a:r>
            <a:r>
              <a:rPr lang="zh-TW" altLang="en-US" sz="2800" b="1" dirty="0">
                <a:solidFill>
                  <a:schemeClr val="tx1"/>
                </a:solidFill>
              </a:rPr>
              <a:t>就可以使用。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8944838" cy="3880773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「證明問題能夠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套用</a:t>
            </a:r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D&amp;C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優</a:t>
            </a:r>
            <a:r>
              <a:rPr lang="zh-TW" altLang="en-US" sz="2400" b="1" dirty="0">
                <a:solidFill>
                  <a:schemeClr val="tx1"/>
                </a:solidFill>
              </a:rPr>
              <a:t>化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」通常</a:t>
            </a:r>
            <a:r>
              <a:rPr lang="zh-TW" altLang="en-US" sz="2400" b="1" dirty="0">
                <a:solidFill>
                  <a:schemeClr val="tx1"/>
                </a:solidFill>
              </a:rPr>
              <a:t>比「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套用</a:t>
            </a:r>
            <a:r>
              <a:rPr lang="en-US" altLang="zh-TW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D&amp;C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優</a:t>
            </a:r>
            <a:r>
              <a:rPr lang="zh-TW" altLang="en-US" sz="2400" b="1" dirty="0">
                <a:solidFill>
                  <a:schemeClr val="tx1"/>
                </a:solidFill>
              </a:rPr>
              <a:t>化」更加困難。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一旦性質證明出來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程式碼通常非常好想好寫。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比起其他優化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直覺且優美。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接下來會簡略的把技巧概述一次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然後看一題例題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展示如何找出並證明使用時機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及如何套用此技巧。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 一種常見情形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>
                <a:solidFill>
                  <a:schemeClr val="tx1"/>
                </a:solidFill>
              </a:rPr>
              <a:t>   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 = max{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人切成 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塊，切下一塊 </a:t>
            </a:r>
            <a:r>
              <a:rPr lang="en-US" altLang="zh-TW" sz="2600" b="1" dirty="0">
                <a:solidFill>
                  <a:schemeClr val="tx1"/>
                </a:solidFill>
              </a:rPr>
              <a:t>(L, R]</a:t>
            </a:r>
            <a:r>
              <a:rPr lang="zh-TW" altLang="en-US" sz="2600" b="1" dirty="0">
                <a:solidFill>
                  <a:schemeClr val="tx1"/>
                </a:solidFill>
              </a:rPr>
              <a:t> 的花費為</a:t>
            </a:r>
            <a:r>
              <a:rPr lang="en-US" altLang="zh-TW" sz="2600" b="1" dirty="0">
                <a:solidFill>
                  <a:schemeClr val="tx1"/>
                </a:solidFill>
              </a:rPr>
              <a:t>C(L, R)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枚舉最後一塊切在位置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, </a:t>
            </a:r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人切成 </a:t>
            </a:r>
            <a:r>
              <a:rPr lang="en-US" altLang="zh-TW" sz="2600" b="1" dirty="0">
                <a:solidFill>
                  <a:schemeClr val="tx1"/>
                </a:solidFill>
              </a:rPr>
              <a:t>j – 1</a:t>
            </a:r>
            <a:r>
              <a:rPr lang="zh-TW" altLang="en-US" sz="2600" b="1" dirty="0">
                <a:solidFill>
                  <a:schemeClr val="tx1"/>
                </a:solidFill>
              </a:rPr>
              <a:t> 塊，</a:t>
            </a:r>
            <a:r>
              <a:rPr lang="en-US" altLang="zh-TW" sz="2600" b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付出最後一塊的花費</a:t>
            </a:r>
            <a:r>
              <a:rPr lang="en-US" altLang="zh-TW" sz="2600" b="1" dirty="0">
                <a:solidFill>
                  <a:schemeClr val="tx1"/>
                </a:solidFill>
              </a:rPr>
              <a:t>C(k, j)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DP</a:t>
            </a:r>
            <a:r>
              <a:rPr lang="zh-TW" altLang="en-US" sz="5000" b="1" dirty="0"/>
              <a:t>的證明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複習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動態規劃</a:t>
            </a:r>
            <a:r>
              <a:rPr lang="en-US" altLang="zh-TW" sz="2800" b="1" dirty="0">
                <a:solidFill>
                  <a:schemeClr val="tx1"/>
                </a:solidFill>
              </a:rPr>
              <a:t>(Dynamic Programming, </a:t>
            </a:r>
            <a:r>
              <a:rPr lang="zh-TW" altLang="en-US" sz="2800" b="1" dirty="0">
                <a:solidFill>
                  <a:schemeClr val="tx1"/>
                </a:solidFill>
              </a:rPr>
              <a:t>簡稱為</a:t>
            </a:r>
            <a:r>
              <a:rPr lang="en-US" altLang="zh-TW" sz="2800" b="1" dirty="0">
                <a:solidFill>
                  <a:schemeClr val="tx1"/>
                </a:solidFill>
              </a:rPr>
              <a:t>DP)</a:t>
            </a:r>
            <a:r>
              <a:rPr lang="zh-TW" altLang="en-US" sz="2800" b="1" dirty="0">
                <a:solidFill>
                  <a:schemeClr val="tx1"/>
                </a:solidFill>
              </a:rPr>
              <a:t>是演算法設計中的一個重要概念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大體上可以說是找出原問題跟一些較小子問題的關聯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由較小問題一步步解出大問題。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能夠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解的問題符合</a:t>
            </a:r>
            <a:r>
              <a:rPr lang="zh-TW" altLang="en-US" sz="2800" b="1" dirty="0">
                <a:solidFill>
                  <a:srgbClr val="FF0000"/>
                </a:solidFill>
              </a:rPr>
              <a:t>最佳子結構</a:t>
            </a:r>
            <a:r>
              <a:rPr lang="zh-TW" altLang="en-US" sz="2800" b="1" dirty="0">
                <a:solidFill>
                  <a:schemeClr val="tx1"/>
                </a:solidFill>
              </a:rPr>
              <a:t>與</a:t>
            </a:r>
            <a:r>
              <a:rPr lang="zh-TW" altLang="en-US" sz="2800" b="1" dirty="0">
                <a:solidFill>
                  <a:srgbClr val="FF0000"/>
                </a:solidFill>
              </a:rPr>
              <a:t>重複子問題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25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最後一塊切在</a:t>
            </a:r>
            <a:r>
              <a:rPr lang="en-US" altLang="zh-TW" sz="2200" b="1" dirty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共 </a:t>
            </a:r>
            <a:r>
              <a:rPr lang="en-US" altLang="zh-TW" sz="2200" b="1" dirty="0"/>
              <a:t>j</a:t>
            </a:r>
            <a:r>
              <a:rPr lang="zh-TW" altLang="en-US" sz="2200" b="1" dirty="0"/>
              <a:t> 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][j] = </a:t>
            </a:r>
            <a:r>
              <a:rPr lang="zh-TW" altLang="en-US" sz="2600" b="1" dirty="0"/>
              <a:t>枚舉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取最大，對於每個 </a:t>
            </a:r>
            <a:r>
              <a:rPr lang="en-US" altLang="zh-TW" sz="2600" b="1" dirty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此時若轉移又滿足</a:t>
            </a:r>
            <a:r>
              <a:rPr lang="en-US" altLang="zh-TW" sz="2600" b="1" dirty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/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(</a:t>
            </a:r>
            <a:r>
              <a:rPr lang="zh-TW" altLang="en-US" sz="2600" b="1" dirty="0">
                <a:solidFill>
                  <a:schemeClr val="tx1"/>
                </a:solidFill>
              </a:rPr>
              <a:t>單調性條件</a:t>
            </a:r>
            <a:r>
              <a:rPr lang="en-US" altLang="zh-TW" sz="26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也就是說，令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為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發生最佳解的切點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，當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增加時，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也會增加。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此時可以套用</a:t>
            </a:r>
            <a:r>
              <a:rPr lang="en-US" altLang="zh-TW" sz="2600" b="1" dirty="0">
                <a:solidFill>
                  <a:schemeClr val="tx1"/>
                </a:solidFill>
              </a:rPr>
              <a:t>Divide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and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Conquer</a:t>
            </a:r>
            <a:r>
              <a:rPr lang="zh-TW" altLang="en-US" sz="2600" b="1" dirty="0">
                <a:solidFill>
                  <a:schemeClr val="tx1"/>
                </a:solidFill>
              </a:rPr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opt(</a:t>
            </a:r>
            <a:r>
              <a:rPr lang="en-US" sz="2400" b="1" dirty="0" err="1"/>
              <a:t>i</a:t>
            </a:r>
            <a:r>
              <a:rPr lang="en-US" sz="2400" b="1" dirty="0"/>
              <a:t>, j)</a:t>
            </a:r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填表時 </a:t>
            </a:r>
            <a:r>
              <a:rPr lang="en-US" altLang="zh-TW" sz="2400" b="1" dirty="0"/>
              <a:t>j </a:t>
            </a:r>
            <a:r>
              <a:rPr lang="zh-TW" altLang="en-US" sz="2400" b="1" dirty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condition: j</a:t>
            </a:r>
            <a:r>
              <a:rPr lang="zh-TW" altLang="en-US" sz="2400" b="1" dirty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, j)</a:t>
            </a:r>
            <a:r>
              <a:rPr lang="zh-TW" altLang="en-US" sz="2400" b="1" dirty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solidFill>
                  <a:srgbClr val="FF0000"/>
                </a:solidFill>
              </a:rPr>
              <a:t>注意</a:t>
            </a:r>
            <a:r>
              <a:rPr lang="en-US" altLang="zh-TW" sz="7200" b="1" dirty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這只是個例子</a:t>
            </a:r>
            <a:r>
              <a:rPr lang="en-US" altLang="zh-TW" sz="3200" b="1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實際使用時，只要發現最佳轉移發生位置會跟著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表格的一個維度增加，就可以使用。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原始題目敘述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個人排隊搭船，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艘船依次來載人。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艘船到達時，排在隊伍最前端的前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個人會依排隊順序上船，船載了人就就開走了。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已知隊伍中的第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人與第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人有陌生度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，一艘船的陌生度算法為「加總船上任兩人的陌生度」。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每艘船都要載人，每個人都要載走，求最小陌生度總和。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給定一個大小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的陣列和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x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的矩陣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請將陣列切成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段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切下一段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 R]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4000, K &lt;= 800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&lt;= 9,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題目給定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</a:p>
              <a:p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此時花費函數是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的一個子矩陣總和除以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。此子矩陣以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L)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為左上角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(R, R)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為右下角。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若已建好二維前綴和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則給定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R],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求取花費只需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dp[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前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人切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塊的最小花費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枚舉最後一個切點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左邊遞迴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右邊花費已給定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600" b="1" dirty="0">
                    <a:solidFill>
                      <a:schemeClr val="tx1"/>
                    </a:solidFill>
                  </a:rPr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(k,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可以利用二維前綴和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算出。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sz="2600" b="1" dirty="0"/>
                  <a:t> </a:t>
                </a:r>
                <a:r>
                  <a:rPr lang="en-US" altLang="zh-TW" sz="2600" b="1" dirty="0">
                    <a:solidFill>
                      <a:srgbClr val="0070C0"/>
                    </a:solidFill>
                  </a:rPr>
                  <a:t>TLE</a:t>
                </a:r>
              </a:p>
              <a:p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最佳子結構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最佳子結構 </a:t>
            </a:r>
            <a:r>
              <a:rPr lang="en-US" altLang="zh-TW" sz="2800" b="1" dirty="0">
                <a:solidFill>
                  <a:srgbClr val="FF0000"/>
                </a:solidFill>
              </a:rPr>
              <a:t>(Optimal Substructure) </a:t>
            </a:r>
            <a:r>
              <a:rPr lang="zh-TW" altLang="en-US" sz="2800" b="1" dirty="0">
                <a:solidFill>
                  <a:schemeClr val="tx1"/>
                </a:solidFill>
              </a:rPr>
              <a:t>是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最重要的性質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與轉移式的正確性直接相關。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最佳子結構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一個最佳化問題的最佳解</a:t>
            </a:r>
            <a:r>
              <a:rPr lang="zh-TW" altLang="en-US" sz="2800" b="1" dirty="0">
                <a:solidFill>
                  <a:srgbClr val="FF0000"/>
                </a:solidFill>
              </a:rPr>
              <a:t>被子問題的最佳解所決定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最佳解總是只和最佳解相關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因此在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求解子</a:t>
            </a:r>
            <a:r>
              <a:rPr lang="zh-TW" altLang="en-US" sz="2800" b="1" dirty="0">
                <a:solidFill>
                  <a:schemeClr val="tx1"/>
                </a:solidFill>
              </a:rPr>
              <a:t>問題時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我們同樣可以只關注最佳解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這使得子問題的求解跟原問題具有一模一樣的結構</a:t>
            </a:r>
            <a:r>
              <a:rPr lang="en-US" altLang="zh-TW" sz="2800" b="1" dirty="0">
                <a:solidFill>
                  <a:srgbClr val="FF0000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但是參數變小了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47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花費成長非常快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切塊時應該切的越平均越好。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可以猜測當人數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最佳切點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也應該增加。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854978" y="4217041"/>
            <a:ext cx="885825" cy="4191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增加時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最佳切點 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*</a:t>
            </a:r>
            <a:r>
              <a:rPr lang="en-US" altLang="zh-TW" sz="2600" b="1" dirty="0"/>
              <a:t> </a:t>
            </a:r>
            <a:r>
              <a:rPr lang="zh-TW" altLang="en-US" sz="2600" b="1" dirty="0"/>
              <a:t>若不動或變小</a:t>
            </a:r>
            <a:endParaRPr lang="en-US" altLang="zh-TW" sz="2600" b="1" dirty="0"/>
          </a:p>
          <a:p>
            <a:r>
              <a:rPr lang="zh-TW" altLang="en-US" sz="2600" b="1" dirty="0"/>
              <a:t>最後一塊佔的比例將越來越大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跟著直覺走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增加成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+ 1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上一次可能的所有轉移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仍然可使用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但花費皆有不同變化。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在最後面新增了一種可能的轉移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也就是切在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= 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一些觀察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越小的轉移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花費增加越多。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</a:t>
            </a:r>
            <a:r>
              <a:rPr lang="en-US" altLang="zh-TW" sz="2600" b="1" dirty="0">
                <a:solidFill>
                  <a:schemeClr val="tx1"/>
                </a:solidFill>
              </a:rPr>
              <a:t>, k</a:t>
            </a:r>
            <a:r>
              <a:rPr lang="zh-TW" altLang="en-US" sz="2600" b="1" dirty="0">
                <a:solidFill>
                  <a:schemeClr val="tx1"/>
                </a:solidFill>
              </a:rPr>
              <a:t>越小的轉移花費增加越多。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若已知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 的最佳解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j), </a:t>
            </a:r>
            <a:r>
              <a:rPr lang="zh-TW" altLang="en-US" sz="2600" b="1" dirty="0">
                <a:solidFill>
                  <a:schemeClr val="tx1"/>
                </a:solidFill>
              </a:rPr>
              <a:t>則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1.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&lt;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的轉移原本就比切在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j)</a:t>
            </a:r>
            <a:r>
              <a:rPr lang="zh-TW" altLang="en-US" sz="2600" b="1" dirty="0">
                <a:solidFill>
                  <a:schemeClr val="tx1"/>
                </a:solidFill>
              </a:rPr>
              <a:t>來的差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2.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增加後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它增加的花費又比切在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更大！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所有的</a:t>
            </a:r>
            <a:r>
              <a:rPr lang="en-US" altLang="zh-TW" sz="2600" b="1" dirty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</a:t>
            </a:r>
            <a:r>
              <a:rPr lang="zh-TW" altLang="en-US" sz="2600" b="1" dirty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>
                <a:solidFill>
                  <a:srgbClr val="FF0000"/>
                </a:solidFill>
              </a:rPr>
              <a:t>dp</a:t>
            </a:r>
            <a:r>
              <a:rPr lang="en-US" altLang="zh-TW" sz="2600" b="1" dirty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][j+1]</a:t>
            </a:r>
            <a:r>
              <a:rPr lang="zh-TW" altLang="en-US" sz="2600" b="1" dirty="0">
                <a:solidFill>
                  <a:srgbClr val="FF0000"/>
                </a:solidFill>
              </a:rPr>
              <a:t>的最佳解。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591453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512598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9487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90376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91265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92154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431577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02462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3351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4240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5129" y="474990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1840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61816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4733" y="1623864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0461" y="4282396"/>
            <a:ext cx="165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/>
              <a:t>最佳解</a:t>
            </a:r>
            <a:endParaRPr lang="en-US" sz="3500" b="1" dirty="0"/>
          </a:p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7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</a:t>
            </a:r>
            <a:r>
              <a:rPr lang="zh-TW" altLang="en-US" sz="2800" b="1" dirty="0">
                <a:solidFill>
                  <a:schemeClr val="tx1"/>
                </a:solidFill>
              </a:rPr>
              <a:t> 相對於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是一個非嚴格遞增的數列。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圖像化來說，若我們將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這個陣列第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個位置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指向它在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 -1]</a:t>
            </a:r>
            <a:r>
              <a:rPr lang="zh-TW" altLang="en-US" sz="2800" b="1" dirty="0">
                <a:solidFill>
                  <a:schemeClr val="tx1"/>
                </a:solidFill>
              </a:rPr>
              <a:t>發生最佳解的切點 </a:t>
            </a:r>
            <a:r>
              <a:rPr lang="en-US" altLang="zh-TW" sz="2800" b="1" dirty="0">
                <a:solidFill>
                  <a:schemeClr val="tx1"/>
                </a:solidFill>
              </a:rPr>
              <a:t>k =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j),</a:t>
            </a:r>
            <a:r>
              <a:rPr lang="zh-TW" altLang="en-US" sz="2800" b="1" dirty="0">
                <a:solidFill>
                  <a:schemeClr val="tx1"/>
                </a:solidFill>
              </a:rPr>
              <a:t> 則這些箭頭不會在中途相交。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最長共同子序列</a:t>
            </a:r>
            <a:r>
              <a:rPr lang="en-US" altLang="zh-TW" sz="2800" b="1" dirty="0">
                <a:solidFill>
                  <a:schemeClr val="tx1"/>
                </a:solidFill>
              </a:rPr>
              <a:t>(Longest Common Subsequence, LCS)</a:t>
            </a:r>
            <a:r>
              <a:rPr lang="zh-TW" altLang="en-US" sz="2800" b="1" dirty="0">
                <a:solidFill>
                  <a:schemeClr val="tx1"/>
                </a:solidFill>
              </a:rPr>
              <a:t>問題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給定兩個字串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找出它們的</a:t>
            </a:r>
            <a:r>
              <a:rPr lang="en-US" altLang="zh-TW" sz="2800" b="1" dirty="0">
                <a:solidFill>
                  <a:schemeClr val="tx1"/>
                </a:solidFill>
              </a:rPr>
              <a:t>LCS</a:t>
            </a:r>
            <a:r>
              <a:rPr lang="zh-TW" altLang="en-US" sz="2800" b="1" dirty="0">
                <a:solidFill>
                  <a:schemeClr val="tx1"/>
                </a:solidFill>
              </a:rPr>
              <a:t>有多長。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936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/>
              <a:t>dp</a:t>
            </a:r>
            <a:r>
              <a:rPr lang="en-US" altLang="zh-TW" sz="2700" b="1" dirty="0"/>
              <a:t>[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][j]</a:t>
            </a:r>
            <a:r>
              <a:rPr lang="zh-TW" altLang="en-US" sz="2700" b="1" dirty="0"/>
              <a:t>指向</a:t>
            </a:r>
            <a:r>
              <a:rPr lang="en-US" altLang="zh-TW" sz="2700" b="1" dirty="0" err="1"/>
              <a:t>dp</a:t>
            </a:r>
            <a:r>
              <a:rPr lang="en-US" altLang="zh-TW" sz="2700" b="1" dirty="0"/>
              <a:t>[i-1][opt(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,</a:t>
            </a:r>
            <a:r>
              <a:rPr lang="zh-TW" altLang="en-US" sz="2700" b="1" dirty="0"/>
              <a:t> </a:t>
            </a:r>
            <a:r>
              <a:rPr lang="en-US" altLang="zh-TW" sz="2700" b="1" dirty="0"/>
              <a:t>j)], </a:t>
            </a:r>
            <a:r>
              <a:rPr lang="zh-TW" altLang="en-US" sz="2700" b="1" dirty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/>
              <a:t>因為相交的箭頭代表較後面的 </a:t>
            </a:r>
            <a:r>
              <a:rPr lang="en-US" altLang="zh-TW" sz="2700" b="1" dirty="0"/>
              <a:t>j</a:t>
            </a:r>
            <a:r>
              <a:rPr lang="zh-TW" altLang="en-US" sz="2700" b="1" dirty="0"/>
              <a:t> 指向的位置較前面</a:t>
            </a:r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700" b="1" dirty="0"/>
                  <a:t>原本的作法</a:t>
                </a:r>
                <a:r>
                  <a:rPr lang="en-US" altLang="zh-TW" sz="2700" b="1" dirty="0"/>
                  <a:t>: </a:t>
                </a:r>
                <a:r>
                  <a:rPr lang="zh-TW" altLang="en-US" sz="2700" b="1" dirty="0"/>
                  <a:t>暴力找出所有箭頭</a:t>
                </a:r>
                <a:r>
                  <a:rPr lang="en-US" altLang="zh-TW" sz="2700" b="1" dirty="0"/>
                  <a:t>, </a:t>
                </a:r>
                <a:r>
                  <a:rPr lang="zh-TW" altLang="en-US" sz="2700" b="1" dirty="0"/>
                  <a:t>每找一個就掃過一次</a:t>
                </a:r>
                <a:r>
                  <a:rPr lang="en-US" altLang="zh-TW" sz="2700" b="1" dirty="0" err="1"/>
                  <a:t>dp</a:t>
                </a:r>
                <a:r>
                  <a:rPr lang="en-US" altLang="zh-TW" sz="2700" b="1" dirty="0"/>
                  <a:t>[</a:t>
                </a:r>
                <a:r>
                  <a:rPr lang="en-US" altLang="zh-TW" sz="2700" b="1" dirty="0" err="1"/>
                  <a:t>i</a:t>
                </a:r>
                <a:r>
                  <a:rPr lang="en-US" altLang="zh-TW" sz="2700" b="1" dirty="0"/>
                  <a:t> – 1], </a:t>
                </a:r>
                <a:r>
                  <a:rPr lang="zh-TW" altLang="en-US" sz="2700" b="1" dirty="0"/>
                  <a:t>顯然會得到一個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7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7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7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700" b="1" dirty="0"/>
                  <a:t>的做法。</a:t>
                </a: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  <a:blipFill>
                <a:blip r:embed="rId2"/>
                <a:stretch>
                  <a:fillRect l="-1446" t="-6369" b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206543" y="190377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2497868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直覺</a:t>
            </a:r>
            <a:r>
              <a:rPr lang="en-US" altLang="zh-TW" sz="2900" b="1" dirty="0"/>
              <a:t>:</a:t>
            </a:r>
            <a:r>
              <a:rPr lang="zh-TW" altLang="en-US" sz="2900" b="1" dirty="0"/>
              <a:t> 先花 </a:t>
            </a:r>
            <a:r>
              <a:rPr lang="en-US" altLang="zh-TW" sz="2900" b="1" dirty="0"/>
              <a:t>O(N)</a:t>
            </a:r>
            <a:r>
              <a:rPr lang="zh-TW" altLang="en-US" sz="2900" b="1" dirty="0"/>
              <a:t> 暴力找出中間的箭頭</a:t>
            </a:r>
            <a:r>
              <a:rPr lang="en-US" altLang="zh-TW" sz="2900" b="1" dirty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由於箭頭不會相交，最佳解區域被切成了兩塊</a:t>
            </a:r>
            <a:endParaRPr lang="en-US" altLang="zh-TW" sz="2900" b="1" dirty="0"/>
          </a:p>
          <a:p>
            <a:r>
              <a:rPr lang="zh-TW" altLang="en-US" sz="2900" b="1" dirty="0"/>
              <a:t>左邊的箭頭只會發生在左半塊</a:t>
            </a:r>
            <a:r>
              <a:rPr lang="en-US" altLang="zh-TW" sz="2900" b="1" dirty="0"/>
              <a:t>, </a:t>
            </a:r>
            <a:r>
              <a:rPr lang="zh-TW" altLang="en-US" sz="2900" b="1" dirty="0"/>
              <a:t>右邊只發生在右半塊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][L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…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R] ,</a:t>
            </a: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   已知最佳解只發生在</a:t>
            </a:r>
            <a:r>
              <a:rPr lang="en-US" altLang="zh-TW" sz="2800" b="1" dirty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][M]</a:t>
            </a:r>
            <a:r>
              <a:rPr lang="zh-TW" altLang="en-US" sz="2800" b="1" dirty="0">
                <a:solidFill>
                  <a:schemeClr val="tx1"/>
                </a:solidFill>
              </a:rPr>
              <a:t>及</a:t>
            </a:r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遞迴求右邊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M+1, R,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遞迴樹同一層的節點掃過的最佳解區域</a:t>
            </a:r>
            <a:r>
              <a:rPr lang="zh-TW" altLang="en-US" sz="2800" b="1" dirty="0">
                <a:solidFill>
                  <a:srgbClr val="FF0000"/>
                </a:solidFill>
              </a:rPr>
              <a:t>幾乎</a:t>
            </a:r>
            <a:r>
              <a:rPr lang="zh-TW" altLang="en-US" sz="2800" b="1" dirty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>
                <a:solidFill>
                  <a:schemeClr val="tx1"/>
                </a:solidFill>
              </a:rPr>
              <a:t>O(N)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[i-1]</a:t>
            </a:r>
            <a:r>
              <a:rPr lang="zh-TW" altLang="en-US" sz="2800" b="1" dirty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只需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KNlogN</a:t>
            </a:r>
            <a:r>
              <a:rPr lang="en-US" altLang="zh-TW" sz="2800" b="1" dirty="0">
                <a:solidFill>
                  <a:schemeClr val="tx1"/>
                </a:solidFill>
              </a:rPr>
              <a:t>). </a:t>
            </a:r>
            <a:r>
              <a:rPr lang="en-US" altLang="zh-TW" sz="2800" b="1" dirty="0">
                <a:solidFill>
                  <a:schemeClr val="accent2"/>
                </a:solidFill>
              </a:rPr>
              <a:t>AC</a:t>
            </a:r>
            <a:r>
              <a:rPr lang="en-US" altLang="zh-TW" sz="28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回顧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決定好的計算順序非常重要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實用面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>
                <a:solidFill>
                  <a:schemeClr val="tx1"/>
                </a:solidFill>
              </a:rPr>
              <a:t>k</a:t>
            </a:r>
            <a:r>
              <a:rPr lang="zh-TW" altLang="en-US" sz="2800" b="1" dirty="0">
                <a:solidFill>
                  <a:schemeClr val="tx1"/>
                </a:solidFill>
              </a:rPr>
              <a:t> 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而且直覺上要切比較平均會比較好的問題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常常可證出有切點遞增的性質。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跟直線最大值有關的常常也可證出類似的性質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學過凸包優化者應該更清楚。若轉移式可視為直線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有時也可以</a:t>
            </a:r>
            <a:r>
              <a:rPr lang="en-US" altLang="zh-TW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D&amp;C</a:t>
            </a:r>
            <a:r>
              <a:rPr lang="zh-TW" altLang="en-US" sz="2800" b="1" dirty="0">
                <a:solidFill>
                  <a:schemeClr val="tx1"/>
                </a:solidFill>
              </a:rPr>
              <a:t>解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也</a:t>
            </a:r>
            <a:r>
              <a:rPr lang="zh-TW" altLang="en-US" sz="2800" b="1" dirty="0">
                <a:solidFill>
                  <a:schemeClr val="tx1"/>
                </a:solidFill>
              </a:rPr>
              <a:t>可能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出現在其他情況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晚上可能就會有一題。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直線最大值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 flipV="1">
            <a:off x="947956" y="3757338"/>
            <a:ext cx="6174297" cy="992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080C2B-2F1A-42B7-B898-1A875600D8D3}"/>
              </a:ext>
            </a:extLst>
          </p:cNvPr>
          <p:cNvCxnSpPr/>
          <p:nvPr/>
        </p:nvCxnSpPr>
        <p:spPr>
          <a:xfrm>
            <a:off x="3558330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5290126" y="4288369"/>
            <a:ext cx="5578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在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=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x2</a:t>
            </a:r>
            <a:r>
              <a:rPr lang="zh-TW" altLang="en-US" sz="2400" b="1" dirty="0"/>
              <a:t>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綠線的</a:t>
            </a:r>
            <a:r>
              <a:rPr lang="en-US" altLang="zh-TW" sz="2400" b="1" dirty="0"/>
              <a:t>y</a:t>
            </a:r>
            <a:r>
              <a:rPr lang="zh-TW" altLang="en-US" sz="2400" b="1" dirty="0"/>
              <a:t>值已比紅線小</a:t>
            </a:r>
            <a:endParaRPr lang="en-US" altLang="zh-TW" sz="2400" b="1" dirty="0"/>
          </a:p>
          <a:p>
            <a:r>
              <a:rPr lang="zh-TW" altLang="en-US" sz="2400" b="1" dirty="0"/>
              <a:t>它的斜率</a:t>
            </a:r>
            <a:r>
              <a:rPr lang="en-US" altLang="zh-TW" sz="2400" b="1" dirty="0"/>
              <a:t>(y</a:t>
            </a:r>
            <a:r>
              <a:rPr lang="zh-TW" altLang="en-US" sz="2400" b="1" dirty="0"/>
              <a:t>值增加的速率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也比紅線小</a:t>
            </a:r>
            <a:endParaRPr lang="en-US" altLang="zh-TW" sz="2400" b="1" dirty="0"/>
          </a:p>
          <a:p>
            <a:r>
              <a:rPr lang="zh-TW" altLang="en-US" sz="2400" b="1" dirty="0"/>
              <a:t>因此在往後都不可能成為最佳解</a:t>
            </a:r>
            <a:endParaRPr lang="en-US" altLang="zh-TW" sz="2400" b="1" dirty="0"/>
          </a:p>
          <a:p>
            <a:r>
              <a:rPr lang="zh-TW" altLang="en-US" sz="2400" dirty="0"/>
              <a:t>→ </a:t>
            </a:r>
            <a:r>
              <a:rPr lang="zh-TW" altLang="en-US" sz="2400" b="1" dirty="0"/>
              <a:t>當查詢的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遞增時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發生最佳解的直線</a:t>
            </a:r>
            <a:endParaRPr lang="en-US" altLang="zh-TW" sz="2400" b="1" dirty="0"/>
          </a:p>
          <a:p>
            <a:r>
              <a:rPr lang="zh-TW" altLang="en-US" sz="2400" b="1" dirty="0"/>
              <a:t>斜率必遞增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可以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divide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&amp;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conquer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/>
          <p:nvPr/>
        </p:nvCxnSpPr>
        <p:spPr>
          <a:xfrm>
            <a:off x="2527882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136C5-4E52-41A8-AE93-647E9B9346C3}"/>
              </a:ext>
            </a:extLst>
          </p:cNvPr>
          <p:cNvSpPr txBox="1"/>
          <p:nvPr/>
        </p:nvSpPr>
        <p:spPr>
          <a:xfrm>
            <a:off x="3235354" y="6252126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/>
          <p:nvPr/>
        </p:nvCxnSpPr>
        <p:spPr>
          <a:xfrm>
            <a:off x="5086524" y="1716016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4823672" y="6265041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x3</a:t>
            </a:r>
          </a:p>
        </p:txBody>
      </p:sp>
      <p:sp>
        <p:nvSpPr>
          <p:cNvPr id="20" name="星形: 五角 31">
            <a:extLst>
              <a:ext uri="{FF2B5EF4-FFF2-40B4-BE49-F238E27FC236}">
                <a16:creationId xmlns:a16="http://schemas.microsoft.com/office/drawing/2014/main" id="{B2844B2F-38FD-414B-BDD6-5506A594BD7E}"/>
              </a:ext>
            </a:extLst>
          </p:cNvPr>
          <p:cNvSpPr/>
          <p:nvPr/>
        </p:nvSpPr>
        <p:spPr>
          <a:xfrm>
            <a:off x="2352839" y="3429000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31">
            <a:extLst>
              <a:ext uri="{FF2B5EF4-FFF2-40B4-BE49-F238E27FC236}">
                <a16:creationId xmlns:a16="http://schemas.microsoft.com/office/drawing/2014/main" id="{43FA3F73-A15B-4851-805C-6A18C1AC131A}"/>
              </a:ext>
            </a:extLst>
          </p:cNvPr>
          <p:cNvSpPr/>
          <p:nvPr/>
        </p:nvSpPr>
        <p:spPr>
          <a:xfrm>
            <a:off x="3383287" y="4124785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星形: 五角 31">
            <a:extLst>
              <a:ext uri="{FF2B5EF4-FFF2-40B4-BE49-F238E27FC236}">
                <a16:creationId xmlns:a16="http://schemas.microsoft.com/office/drawing/2014/main" id="{F66037C2-2FFB-4E1B-9180-D647E7534ACF}"/>
              </a:ext>
            </a:extLst>
          </p:cNvPr>
          <p:cNvSpPr/>
          <p:nvPr/>
        </p:nvSpPr>
        <p:spPr>
          <a:xfrm>
            <a:off x="4912316" y="3756168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共同子序列其實就是不交錯的</a:t>
            </a:r>
            <a:r>
              <a:rPr lang="zh-TW" altLang="en-US" b="1" dirty="0" smtClean="0"/>
              <a:t>匹配 </a:t>
            </a:r>
            <a:r>
              <a:rPr lang="en-US" altLang="zh-TW" b="1" dirty="0" smtClean="0"/>
              <a:t>(why?</a:t>
            </a:r>
            <a:r>
              <a:rPr lang="en-US" altLang="zh-TW" b="1" dirty="0" smtClean="0"/>
              <a:t>)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306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b f </a:t>
            </a:r>
            <a:r>
              <a:rPr lang="en-US" sz="7000" b="1" dirty="0">
                <a:solidFill>
                  <a:srgbClr val="FF0000"/>
                </a:solidFill>
              </a:rPr>
              <a:t>d</a:t>
            </a:r>
            <a:r>
              <a:rPr lang="en-US" sz="7000" b="1" dirty="0"/>
              <a:t> a </a:t>
            </a:r>
            <a:r>
              <a:rPr lang="en-US" sz="7000" b="1" dirty="0">
                <a:solidFill>
                  <a:srgbClr val="FF0000"/>
                </a:solidFill>
              </a:rPr>
              <a:t>d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4" y="4036503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c</a:t>
            </a:r>
            <a:r>
              <a:rPr lang="en-US" sz="7000" b="1" dirty="0">
                <a:solidFill>
                  <a:srgbClr val="FF0000"/>
                </a:solidFill>
              </a:rPr>
              <a:t> d d</a:t>
            </a:r>
            <a:r>
              <a:rPr lang="en-US" sz="7000" b="1" dirty="0"/>
              <a:t> b </a:t>
            </a:r>
            <a:r>
              <a:rPr lang="en-US" sz="7000" b="1" dirty="0">
                <a:solidFill>
                  <a:srgbClr val="FF0000"/>
                </a:solidFill>
              </a:rPr>
              <a:t>e</a:t>
            </a:r>
            <a:r>
              <a:rPr lang="en-US" sz="7000" b="1" dirty="0"/>
              <a:t> c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C175E4-C25E-41EC-B725-FE716F08D154}"/>
              </a:ext>
            </a:extLst>
          </p:cNvPr>
          <p:cNvCxnSpPr>
            <a:cxnSpLocks/>
          </p:cNvCxnSpPr>
          <p:nvPr/>
        </p:nvCxnSpPr>
        <p:spPr>
          <a:xfrm flipH="1">
            <a:off x="2004969" y="3363985"/>
            <a:ext cx="159391" cy="93117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3607266" y="3248102"/>
            <a:ext cx="570451" cy="10470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B2C971F-CD80-4BDB-9639-47F75B310D8F}"/>
              </a:ext>
            </a:extLst>
          </p:cNvPr>
          <p:cNvCxnSpPr>
            <a:cxnSpLocks/>
          </p:cNvCxnSpPr>
          <p:nvPr/>
        </p:nvCxnSpPr>
        <p:spPr>
          <a:xfrm flipH="1">
            <a:off x="4471332" y="3286730"/>
            <a:ext cx="1277834" cy="9245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EE31BF-0848-4DE4-BD50-9E6E05A5CC17}"/>
              </a:ext>
            </a:extLst>
          </p:cNvPr>
          <p:cNvCxnSpPr>
            <a:cxnSpLocks/>
          </p:cNvCxnSpPr>
          <p:nvPr/>
        </p:nvCxnSpPr>
        <p:spPr>
          <a:xfrm flipH="1">
            <a:off x="5923624" y="3286730"/>
            <a:ext cx="689608" cy="10151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164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85657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rial Black" panose="020B0A04020102020204" pitchFamily="34" charset="0"/>
              </a:rPr>
              <a:t>題外話</a:t>
            </a:r>
            <a:endParaRPr lang="zh-TW" alt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000" b="1" dirty="0" smtClean="0"/>
              <a:t>幾何小預習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965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2776756" y="2796331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直線最大值形成的函數稱為上包絡線</a:t>
            </a:r>
            <a:endParaRPr lang="en-US" sz="2400" b="1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F8AC08-DCBB-44B8-B46B-92F0BD39C307}"/>
              </a:ext>
            </a:extLst>
          </p:cNvPr>
          <p:cNvSpPr txBox="1"/>
          <p:nvPr/>
        </p:nvSpPr>
        <p:spPr>
          <a:xfrm>
            <a:off x="4610526" y="4433582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出現順序斜率遞增</a:t>
            </a:r>
            <a:endParaRPr lang="en-US" altLang="zh-TW" sz="2400" b="1" dirty="0"/>
          </a:p>
          <a:p>
            <a:r>
              <a:rPr lang="zh-TW" altLang="en-US" sz="2400" b="1" dirty="0"/>
              <a:t>下包絡線上的直線依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出現順序斜率遞減 </a:t>
            </a:r>
            <a:r>
              <a:rPr lang="en-US" altLang="zh-TW" sz="2400" b="1" dirty="0"/>
              <a:t>why?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1087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527882" y="1841851"/>
            <a:ext cx="41946" cy="4423191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>
            <a:cxnSpLocks/>
          </p:cNvCxnSpPr>
          <p:nvPr/>
        </p:nvCxnSpPr>
        <p:spPr>
          <a:xfrm flipH="1">
            <a:off x="3864528" y="1841851"/>
            <a:ext cx="36351" cy="4406549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3608661" y="6230883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x2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61AA5E-9F97-431E-8A75-1CB9233D69E9}"/>
              </a:ext>
            </a:extLst>
          </p:cNvPr>
          <p:cNvCxnSpPr/>
          <p:nvPr/>
        </p:nvCxnSpPr>
        <p:spPr>
          <a:xfrm>
            <a:off x="2650921" y="5805182"/>
            <a:ext cx="111573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49D25B-B7DB-4892-8D85-B97EA4AB55EC}"/>
              </a:ext>
            </a:extLst>
          </p:cNvPr>
          <p:cNvSpPr txBox="1"/>
          <p:nvPr/>
        </p:nvSpPr>
        <p:spPr>
          <a:xfrm>
            <a:off x="2971099" y="5308700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0070C0"/>
                </a:solidFill>
              </a:rPr>
              <a:t>Δ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856817-BD44-4141-AC5D-3E5A77A49C8B}"/>
              </a:ext>
            </a:extLst>
          </p:cNvPr>
          <p:cNvSpPr txBox="1"/>
          <p:nvPr/>
        </p:nvSpPr>
        <p:spPr>
          <a:xfrm>
            <a:off x="4770535" y="4367444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上包絡線發生兩條直線「接手」時</a:t>
            </a:r>
            <a:endParaRPr lang="en-US" altLang="zh-TW" sz="2400" b="1" dirty="0"/>
          </a:p>
          <a:p>
            <a:r>
              <a:rPr lang="zh-TW" altLang="en-US" sz="2400" b="1" dirty="0"/>
              <a:t>代表這兩條直線的上下關係發生改變</a:t>
            </a:r>
            <a:endParaRPr lang="en-US" altLang="zh-TW" sz="2400" b="1" dirty="0"/>
          </a:p>
          <a:p>
            <a:r>
              <a:rPr lang="zh-TW" altLang="en-US" sz="2400" b="1" dirty="0"/>
              <a:t>換句話說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同樣</a:t>
            </a:r>
            <a:r>
              <a:rPr lang="el-GR" sz="2400" b="1" dirty="0"/>
              <a:t>Δ</a:t>
            </a:r>
            <a:r>
              <a:rPr lang="en-US" sz="2400" b="1" dirty="0"/>
              <a:t>x</a:t>
            </a:r>
            <a:r>
              <a:rPr lang="zh-TW" altLang="en-US" sz="2400" b="1" dirty="0"/>
              <a:t>下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後出現者增加較多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668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3FA2E81-515C-43A0-9F18-CBB0E85C3950}"/>
              </a:ext>
            </a:extLst>
          </p:cNvPr>
          <p:cNvSpPr txBox="1"/>
          <p:nvPr/>
        </p:nvSpPr>
        <p:spPr>
          <a:xfrm>
            <a:off x="872456" y="1350629"/>
            <a:ext cx="8179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DP Convex Hull </a:t>
            </a:r>
            <a:r>
              <a:rPr lang="en-US" altLang="zh-TW" sz="6000" b="1" dirty="0" smtClean="0"/>
              <a:t>Trick</a:t>
            </a:r>
            <a:r>
              <a:rPr lang="zh-TW" altLang="en-US" sz="6000" b="1" dirty="0" smtClean="0"/>
              <a:t> </a:t>
            </a:r>
            <a:r>
              <a:rPr lang="en-US" altLang="zh-TW" sz="6000" b="1" dirty="0" smtClean="0"/>
              <a:t>!</a:t>
            </a:r>
            <a:endParaRPr lang="en-US" sz="6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A02B53-667F-4171-94D1-A7F150E09D45}"/>
              </a:ext>
            </a:extLst>
          </p:cNvPr>
          <p:cNvSpPr txBox="1"/>
          <p:nvPr/>
        </p:nvSpPr>
        <p:spPr>
          <a:xfrm>
            <a:off x="872456" y="2997874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如何</a:t>
            </a:r>
            <a:r>
              <a:rPr lang="zh-TW" altLang="en-US" sz="3200" b="1" dirty="0"/>
              <a:t>在</a:t>
            </a:r>
            <a:r>
              <a:rPr lang="en-US" altLang="zh-TW" sz="3200" b="1" dirty="0"/>
              <a:t>DP</a:t>
            </a:r>
            <a:r>
              <a:rPr lang="zh-TW" altLang="en-US" sz="3200" b="1" dirty="0"/>
              <a:t>轉移式為直線時有效率地維護上下包絡線</a:t>
            </a:r>
            <a:r>
              <a:rPr lang="en-US" altLang="zh-TW" sz="3200" b="1" dirty="0"/>
              <a:t>?</a:t>
            </a:r>
          </a:p>
          <a:p>
            <a:endParaRPr lang="en-US" altLang="zh-TW" sz="3200" b="1" dirty="0"/>
          </a:p>
          <a:p>
            <a:r>
              <a:rPr lang="zh-TW" altLang="en-US" sz="3200" b="1" dirty="0"/>
              <a:t>敬請期待 </a:t>
            </a:r>
            <a:r>
              <a:rPr lang="en-US" altLang="zh-TW" sz="3200" b="1" dirty="0"/>
              <a:t>ION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camp</a:t>
            </a:r>
            <a:r>
              <a:rPr lang="zh-TW" altLang="en-US" sz="3200" b="1" dirty="0"/>
              <a:t> 計算幾何課程</a:t>
            </a:r>
            <a:r>
              <a:rPr lang="en-US" altLang="zh-TW" sz="32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603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863" y="1041400"/>
            <a:ext cx="7257934" cy="238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</a:rPr>
              <a:t>進階動態規劃課程到此結束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010D75-8A86-444D-8E74-6CAB949E9BC9}"/>
              </a:ext>
            </a:extLst>
          </p:cNvPr>
          <p:cNvSpPr txBox="1">
            <a:spLocks/>
          </p:cNvSpPr>
          <p:nvPr/>
        </p:nvSpPr>
        <p:spPr>
          <a:xfrm>
            <a:off x="996426" y="2588098"/>
            <a:ext cx="7257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7000" b="1" dirty="0">
                <a:solidFill>
                  <a:schemeClr val="tx1"/>
                </a:solidFill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31601708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</TotalTime>
  <Words>3567</Words>
  <Application>Microsoft Office PowerPoint</Application>
  <PresentationFormat>寬螢幕</PresentationFormat>
  <Paragraphs>479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4" baseType="lpstr">
      <vt:lpstr>微軟正黑體</vt:lpstr>
      <vt:lpstr>Arial</vt:lpstr>
      <vt:lpstr>Arial Black</vt:lpstr>
      <vt:lpstr>Arial Rounded MT Bold</vt:lpstr>
      <vt:lpstr>Cambria Math</vt:lpstr>
      <vt:lpstr>Trebuchet MS</vt:lpstr>
      <vt:lpstr>Wingdings</vt:lpstr>
      <vt:lpstr>Wingdings 3</vt:lpstr>
      <vt:lpstr>多面向</vt:lpstr>
      <vt:lpstr>進階動態規劃</vt:lpstr>
      <vt:lpstr>講師自我介紹</vt:lpstr>
      <vt:lpstr>課程介紹</vt:lpstr>
      <vt:lpstr>總覽</vt:lpstr>
      <vt:lpstr>DP的正確性證明</vt:lpstr>
      <vt:lpstr>DP的證明</vt:lpstr>
      <vt:lpstr>最佳子結構</vt:lpstr>
      <vt:lpstr>範例</vt:lpstr>
      <vt:lpstr>共同子序列其實就是不交錯的匹配 (why?)</vt:lpstr>
      <vt:lpstr>最長共同子序列</vt:lpstr>
      <vt:lpstr>最長共同子序列</vt:lpstr>
      <vt:lpstr>dp[i][j]</vt:lpstr>
      <vt:lpstr>最長共同子序列</vt:lpstr>
      <vt:lpstr>交換手法</vt:lpstr>
      <vt:lpstr>PowerPoint 簡報</vt:lpstr>
      <vt:lpstr>交換手法</vt:lpstr>
      <vt:lpstr>交換手法</vt:lpstr>
      <vt:lpstr>交換手法</vt:lpstr>
      <vt:lpstr>PowerPoint 簡報</vt:lpstr>
      <vt:lpstr>圖論觀點</vt:lpstr>
      <vt:lpstr>DP和圖的關聯</vt:lpstr>
      <vt:lpstr>DP和圖的關聯</vt:lpstr>
      <vt:lpstr>DP和圖的關聯</vt:lpstr>
      <vt:lpstr>PowerPoint 簡報</vt:lpstr>
      <vt:lpstr>DP和圖的關聯</vt:lpstr>
      <vt:lpstr>DP和圖的關聯</vt:lpstr>
      <vt:lpstr>有環會怎樣 ?</vt:lpstr>
      <vt:lpstr>有環會怎樣 ?</vt:lpstr>
      <vt:lpstr>有環會怎樣 ?</vt:lpstr>
      <vt:lpstr>有環會怎樣 ?</vt:lpstr>
      <vt:lpstr>有環會怎樣 ?</vt:lpstr>
      <vt:lpstr>DP和環</vt:lpstr>
      <vt:lpstr>PowerPoint 簡報</vt:lpstr>
      <vt:lpstr>樹上DP</vt:lpstr>
      <vt:lpstr>樹</vt:lpstr>
      <vt:lpstr>例題 AtCoder Educational  DP Contest – Subtree 簡化版</vt:lpstr>
      <vt:lpstr>合法</vt:lpstr>
      <vt:lpstr>不合法</vt:lpstr>
      <vt:lpstr>DP解</vt:lpstr>
      <vt:lpstr>DP解</vt:lpstr>
      <vt:lpstr>dp[v]</vt:lpstr>
      <vt:lpstr>DP解</vt:lpstr>
      <vt:lpstr>DP解</vt:lpstr>
      <vt:lpstr>DP解….?</vt:lpstr>
      <vt:lpstr>DP解….?</vt:lpstr>
      <vt:lpstr>DP解….?</vt:lpstr>
      <vt:lpstr>DP解….?</vt:lpstr>
      <vt:lpstr>PowerPoint 簡報</vt:lpstr>
      <vt:lpstr>總覽</vt:lpstr>
      <vt:lpstr>前綴和優化</vt:lpstr>
      <vt:lpstr>例題 - 真正的 Subtree</vt:lpstr>
      <vt:lpstr>例題 - 真正的 Subtree</vt:lpstr>
      <vt:lpstr>總覽</vt:lpstr>
      <vt:lpstr>為何要學習進階DP技巧?</vt:lpstr>
      <vt:lpstr>為何要學習進階DP技巧?</vt:lpstr>
      <vt:lpstr>Divide &amp; Conquer DP Optimization</vt:lpstr>
      <vt:lpstr>簡介</vt:lpstr>
      <vt:lpstr>特色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小觀察</vt:lpstr>
      <vt:lpstr>小觀察</vt:lpstr>
      <vt:lpstr>PowerPoint 簡報</vt:lpstr>
      <vt:lpstr>例題</vt:lpstr>
      <vt:lpstr>直覺</vt:lpstr>
      <vt:lpstr>直覺</vt:lpstr>
      <vt:lpstr>證明</vt:lpstr>
      <vt:lpstr>一些觀察</vt:lpstr>
      <vt:lpstr>PowerPoint 簡報</vt:lpstr>
      <vt:lpstr>PowerPoint 簡報</vt:lpstr>
      <vt:lpstr>PowerPoint 簡報</vt:lpstr>
      <vt:lpstr>證明</vt:lpstr>
      <vt:lpstr>PowerPoint 簡報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  <vt:lpstr>直線最大值</vt:lpstr>
      <vt:lpstr>PowerPoint 簡報</vt:lpstr>
      <vt:lpstr>題外話</vt:lpstr>
      <vt:lpstr>題外話 - 上包絡線的斜率遞增</vt:lpstr>
      <vt:lpstr>題外話 - 上包絡線的斜率遞增</vt:lpstr>
      <vt:lpstr>PowerPoint 簡報</vt:lpstr>
      <vt:lpstr>進階動態規劃課程到此結束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nthu-326</cp:lastModifiedBy>
  <cp:revision>168</cp:revision>
  <dcterms:created xsi:type="dcterms:W3CDTF">2019-07-21T04:06:56Z</dcterms:created>
  <dcterms:modified xsi:type="dcterms:W3CDTF">2019-07-22T09:46:03Z</dcterms:modified>
</cp:coreProperties>
</file>