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6" r:id="rId11"/>
    <p:sldId id="268" r:id="rId12"/>
    <p:sldId id="269" r:id="rId13"/>
    <p:sldId id="272" r:id="rId14"/>
    <p:sldId id="273" r:id="rId15"/>
    <p:sldId id="271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1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7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6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0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325-2BD5-4F02-BDEE-6D2BC309A609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3200" y="615286"/>
            <a:ext cx="7257934" cy="2387600"/>
          </a:xfrm>
        </p:spPr>
        <p:txBody>
          <a:bodyPr>
            <a:normAutofit/>
          </a:bodyPr>
          <a:lstStyle/>
          <a:p>
            <a:r>
              <a:rPr lang="zh-TW" altLang="en-US" sz="7000" b="1" dirty="0" smtClean="0"/>
              <a:t>進階動態規</a:t>
            </a:r>
            <a:r>
              <a:rPr lang="zh-TW" altLang="en-US" sz="7000" b="1" dirty="0"/>
              <a:t>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78797" y="1239060"/>
            <a:ext cx="5541203" cy="165576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/>
              <a:t>ION camp 2019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01586" y="37347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 smtClean="0"/>
              <a:t>Advanced Dynamic Programming</a:t>
            </a:r>
          </a:p>
          <a:p>
            <a:r>
              <a:rPr lang="zh-TW" altLang="en-US" sz="2500" b="1" dirty="0" smtClean="0"/>
              <a:t>講師</a:t>
            </a:r>
            <a:r>
              <a:rPr lang="en-US" altLang="zh-TW" sz="2500" b="1" dirty="0" smtClean="0"/>
              <a:t>:</a:t>
            </a:r>
            <a:r>
              <a:rPr lang="zh-TW" altLang="en-US" sz="2500" b="1" dirty="0" smtClean="0"/>
              <a:t> 許文弘</a:t>
            </a:r>
            <a:endParaRPr lang="en-US" altLang="zh-TW" sz="2500" b="1" dirty="0"/>
          </a:p>
        </p:txBody>
      </p:sp>
    </p:spTree>
    <p:extLst>
      <p:ext uri="{BB962C8B-B14F-4D97-AF65-F5344CB8AC3E}">
        <p14:creationId xmlns:p14="http://schemas.microsoft.com/office/powerpoint/2010/main" val="36051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例題 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</a:t>
            </a:r>
            <a:r>
              <a:rPr lang="en-US" altLang="zh-TW" dirty="0" smtClean="0"/>
              <a:t>Gondolas</a:t>
            </a:r>
            <a:r>
              <a:rPr lang="zh-TW" altLang="en-US" dirty="0" smtClean="0"/>
              <a:t> </a:t>
            </a:r>
            <a:r>
              <a:rPr lang="en-US" altLang="zh-TW" dirty="0" smtClean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有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個人</a:t>
                </a:r>
                <a:r>
                  <a:rPr lang="zh-TW" altLang="en-US" sz="2600" b="1" dirty="0"/>
                  <a:t>排隊搭船</a:t>
                </a:r>
                <a:r>
                  <a:rPr lang="zh-TW" altLang="en-US" sz="2600" b="1" dirty="0" smtClean="0"/>
                  <a:t>，</a:t>
                </a:r>
                <a:r>
                  <a:rPr lang="en-US" altLang="zh-TW" sz="2600" b="1" dirty="0" smtClean="0"/>
                  <a:t>$</a:t>
                </a:r>
                <a:r>
                  <a:rPr lang="en-US" altLang="zh-TW" sz="2600" b="1" dirty="0"/>
                  <a:t>K$</a:t>
                </a:r>
                <a:r>
                  <a:rPr lang="zh-TW" altLang="en-US" sz="2600" b="1" dirty="0"/>
                  <a:t>艘船</a:t>
                </a:r>
                <a:r>
                  <a:rPr lang="zh-TW" altLang="en-US" sz="2600" b="1" dirty="0" smtClean="0"/>
                  <a:t>將依次</a:t>
                </a:r>
                <a:r>
                  <a:rPr lang="zh-TW" altLang="en-US" sz="2600" b="1" dirty="0"/>
                  <a:t>前來港口載</a:t>
                </a:r>
                <a:r>
                  <a:rPr lang="zh-TW" altLang="en-US" sz="2600" b="1" dirty="0" smtClean="0"/>
                  <a:t>人。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第 </a:t>
                </a:r>
                <a:r>
                  <a:rPr lang="en-US" altLang="zh-TW" sz="2600" b="1" dirty="0" err="1" smtClean="0"/>
                  <a:t>i</a:t>
                </a:r>
                <a:r>
                  <a:rPr lang="zh-TW" altLang="en-US" sz="2600" b="1" dirty="0" smtClean="0"/>
                  <a:t> 艘</a:t>
                </a:r>
                <a:r>
                  <a:rPr lang="zh-TW" altLang="en-US" sz="2600" b="1" dirty="0"/>
                  <a:t>船到達時港口時，</a:t>
                </a:r>
                <a:r>
                  <a:rPr lang="zh-TW" altLang="en-US" sz="2600" b="1" dirty="0" smtClean="0"/>
                  <a:t>目前排</a:t>
                </a:r>
                <a:r>
                  <a:rPr lang="zh-TW" altLang="en-US" sz="2600" b="1" dirty="0"/>
                  <a:t>在隊伍最前端的</a:t>
                </a:r>
                <a:r>
                  <a:rPr lang="zh-TW" altLang="en-US" sz="2600" b="1" dirty="0" smtClean="0"/>
                  <a:t>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 smtClean="0"/>
                  <a:t>個人</a:t>
                </a:r>
                <a:r>
                  <a:rPr lang="zh-TW" altLang="en-US" sz="2600" b="1" dirty="0"/>
                  <a:t>會依排隊順序</a:t>
                </a:r>
                <a:r>
                  <a:rPr lang="zh-TW" altLang="en-US" sz="2600" b="1" dirty="0" smtClean="0"/>
                  <a:t>上船，</a:t>
                </a:r>
                <a:r>
                  <a:rPr lang="zh-TW" altLang="en-US" sz="2600" b="1" dirty="0"/>
                  <a:t>這艘船載了人就就開走了</a:t>
                </a:r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乘客</a:t>
                </a:r>
                <a:r>
                  <a:rPr lang="zh-TW" altLang="en-US" sz="2600" b="1" dirty="0"/>
                  <a:t>們並不想跟陌生人坐一起，已知排隊隊伍中的</a:t>
                </a:r>
                <a:r>
                  <a:rPr lang="zh-TW" altLang="en-US" sz="2600" b="1" dirty="0" smtClean="0"/>
                  <a:t>第 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 </a:t>
                </a:r>
                <a:r>
                  <a:rPr lang="zh-TW" altLang="en-US" sz="2600" b="1" dirty="0" smtClean="0"/>
                  <a:t>人</a:t>
                </a:r>
                <a:r>
                  <a:rPr lang="zh-TW" altLang="en-US" sz="2600" b="1" dirty="0"/>
                  <a:t>與</a:t>
                </a:r>
                <a:r>
                  <a:rPr lang="zh-TW" altLang="en-US" sz="2600" b="1" dirty="0" smtClean="0"/>
                  <a:t>第 </a:t>
                </a:r>
                <a:r>
                  <a:rPr lang="en-US" altLang="zh-TW" sz="2600" b="1" dirty="0" smtClean="0"/>
                  <a:t>j </a:t>
                </a:r>
                <a:r>
                  <a:rPr lang="zh-TW" altLang="en-US" sz="2600" b="1" dirty="0" smtClean="0"/>
                  <a:t>人</a:t>
                </a:r>
                <a:r>
                  <a:rPr lang="zh-TW" altLang="en-US" sz="2600" b="1" dirty="0"/>
                  <a:t>已給定陌生</a:t>
                </a:r>
                <a:r>
                  <a:rPr lang="zh-TW" altLang="en-US" sz="2600" b="1" dirty="0" smtClean="0"/>
                  <a:t>度</a:t>
                </a:r>
                <a:r>
                  <a:rPr lang="en-US" altLang="zh-TW" sz="2600" b="1" dirty="0" smtClean="0"/>
                  <a:t>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/>
                  <a:t>][j</a:t>
                </a:r>
                <a:r>
                  <a:rPr lang="en-US" altLang="zh-TW" sz="2600" b="1" dirty="0" smtClean="0"/>
                  <a:t>]</a:t>
                </a:r>
                <a:r>
                  <a:rPr lang="zh-TW" altLang="en-US" sz="2600" b="1" dirty="0" smtClean="0"/>
                  <a:t>，</a:t>
                </a:r>
                <a:r>
                  <a:rPr lang="zh-TW" altLang="en-US" sz="2600" b="1" dirty="0"/>
                  <a:t>一艘船的陌生度算法為「加總船上任兩人的陌生度</a:t>
                </a:r>
                <a:r>
                  <a:rPr lang="zh-TW" altLang="en-US" sz="2600" b="1" dirty="0" smtClean="0"/>
                  <a:t>」。</a:t>
                </a:r>
                <a:endParaRPr lang="en-US" altLang="zh-TW" sz="2600" b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1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0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例題 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</a:t>
            </a:r>
            <a:r>
              <a:rPr lang="en-US" altLang="zh-TW" dirty="0" smtClean="0"/>
              <a:t>Gondolas</a:t>
            </a:r>
            <a:r>
              <a:rPr lang="zh-TW" altLang="en-US" dirty="0" smtClean="0"/>
              <a:t> </a:t>
            </a:r>
            <a:r>
              <a:rPr lang="en-US" altLang="zh-TW" dirty="0" smtClean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原</a:t>
                </a:r>
                <a:r>
                  <a:rPr lang="zh-TW" altLang="en-US" sz="2600" b="1" dirty="0"/>
                  <a:t>始</a:t>
                </a:r>
                <a:r>
                  <a:rPr lang="zh-TW" altLang="en-US" sz="2600" b="1" dirty="0" smtClean="0"/>
                  <a:t>題目敘述</a:t>
                </a:r>
                <a:r>
                  <a:rPr lang="en-US" altLang="zh-TW" sz="2600" b="1" dirty="0" smtClean="0"/>
                  <a:t>:</a:t>
                </a:r>
              </a:p>
              <a:p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個人</a:t>
                </a:r>
                <a:r>
                  <a:rPr lang="zh-TW" altLang="en-US" sz="2600" b="1" dirty="0"/>
                  <a:t>排隊搭船</a:t>
                </a:r>
                <a:r>
                  <a:rPr lang="zh-TW" altLang="en-US" sz="2600" b="1" dirty="0" smtClean="0"/>
                  <a:t>，</a:t>
                </a:r>
                <a:r>
                  <a:rPr lang="en-US" altLang="zh-TW" sz="2600" b="1" dirty="0" smtClean="0"/>
                  <a:t>K</a:t>
                </a:r>
                <a:r>
                  <a:rPr lang="zh-TW" altLang="en-US" sz="2600" b="1" dirty="0" smtClean="0"/>
                  <a:t>艘船依次來載人。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第 </a:t>
                </a:r>
                <a:r>
                  <a:rPr lang="en-US" altLang="zh-TW" sz="2600" b="1" dirty="0" err="1" smtClean="0"/>
                  <a:t>i</a:t>
                </a:r>
                <a:r>
                  <a:rPr lang="zh-TW" altLang="en-US" sz="2600" b="1" dirty="0" smtClean="0"/>
                  <a:t> 艘</a:t>
                </a:r>
                <a:r>
                  <a:rPr lang="zh-TW" altLang="en-US" sz="2600" b="1" dirty="0"/>
                  <a:t>船</a:t>
                </a:r>
                <a:r>
                  <a:rPr lang="zh-TW" altLang="en-US" sz="2600" b="1" dirty="0" smtClean="0"/>
                  <a:t>到達時，排</a:t>
                </a:r>
                <a:r>
                  <a:rPr lang="zh-TW" altLang="en-US" sz="2600" b="1" dirty="0"/>
                  <a:t>在隊伍最前端的</a:t>
                </a:r>
                <a:r>
                  <a:rPr lang="zh-TW" altLang="en-US" sz="2600" b="1" dirty="0" smtClean="0"/>
                  <a:t>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 smtClean="0"/>
                  <a:t>個人</a:t>
                </a:r>
                <a:r>
                  <a:rPr lang="zh-TW" altLang="en-US" sz="2600" b="1" dirty="0"/>
                  <a:t>會依排隊順序</a:t>
                </a:r>
                <a:r>
                  <a:rPr lang="zh-TW" altLang="en-US" sz="2600" b="1" dirty="0" smtClean="0"/>
                  <a:t>上船，船</a:t>
                </a:r>
                <a:r>
                  <a:rPr lang="zh-TW" altLang="en-US" sz="2600" b="1" dirty="0"/>
                  <a:t>載了人就就開走了</a:t>
                </a:r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已知隊伍</a:t>
                </a:r>
                <a:r>
                  <a:rPr lang="zh-TW" altLang="en-US" sz="2600" b="1" dirty="0"/>
                  <a:t>中的</a:t>
                </a:r>
                <a:r>
                  <a:rPr lang="zh-TW" altLang="en-US" sz="2600" b="1" dirty="0" smtClean="0"/>
                  <a:t>第 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 </a:t>
                </a:r>
                <a:r>
                  <a:rPr lang="zh-TW" altLang="en-US" sz="2600" b="1" dirty="0" smtClean="0"/>
                  <a:t>人</a:t>
                </a:r>
                <a:r>
                  <a:rPr lang="zh-TW" altLang="en-US" sz="2600" b="1" dirty="0"/>
                  <a:t>與</a:t>
                </a:r>
                <a:r>
                  <a:rPr lang="zh-TW" altLang="en-US" sz="2600" b="1" dirty="0" smtClean="0"/>
                  <a:t>第 </a:t>
                </a:r>
                <a:r>
                  <a:rPr lang="en-US" altLang="zh-TW" sz="2600" b="1" dirty="0" smtClean="0"/>
                  <a:t>j </a:t>
                </a:r>
                <a:r>
                  <a:rPr lang="zh-TW" altLang="en-US" sz="2600" b="1" dirty="0" smtClean="0"/>
                  <a:t>人有陌生度</a:t>
                </a:r>
                <a:r>
                  <a:rPr lang="en-US" altLang="zh-TW" sz="2600" b="1" dirty="0" smtClean="0"/>
                  <a:t>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/>
                  <a:t>][j</a:t>
                </a:r>
                <a:r>
                  <a:rPr lang="en-US" altLang="zh-TW" sz="2600" b="1" dirty="0" smtClean="0"/>
                  <a:t>]</a:t>
                </a:r>
                <a:r>
                  <a:rPr lang="zh-TW" altLang="en-US" sz="2600" b="1" dirty="0" smtClean="0"/>
                  <a:t>，</a:t>
                </a:r>
                <a:r>
                  <a:rPr lang="zh-TW" altLang="en-US" sz="2600" b="1" dirty="0"/>
                  <a:t>一艘船的陌生度算法為「加總船上任兩人的陌生度</a:t>
                </a:r>
                <a:r>
                  <a:rPr lang="zh-TW" altLang="en-US" sz="2600" b="1" dirty="0" smtClean="0"/>
                  <a:t>」。</a:t>
                </a:r>
                <a:endParaRPr lang="en-US" altLang="zh-TW" sz="2600" b="1" dirty="0" smtClean="0"/>
              </a:p>
              <a:p>
                <a:r>
                  <a:rPr lang="zh-TW" altLang="en-US" sz="2800" b="1" dirty="0"/>
                  <a:t>你有權決定每艘船要載多少人，也就是你可以決定所有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每艘船都要載人，每個人都要載走，求最小陌生度總和。</a:t>
                </a:r>
                <a:endParaRPr lang="en-US" altLang="zh-TW" sz="2600" b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  <a:blipFill>
                <a:blip r:embed="rId2"/>
                <a:stretch>
                  <a:fillRect l="-851" t="-1413" r="-3404" b="-163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6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例題 </a:t>
            </a:r>
            <a:r>
              <a:rPr lang="en-US" altLang="zh-TW" sz="4000" b="1" dirty="0" smtClean="0"/>
              <a:t>-</a:t>
            </a:r>
            <a:r>
              <a:rPr lang="zh-TW" altLang="en-US" sz="4000" b="1" dirty="0" smtClean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</a:t>
            </a:r>
            <a:r>
              <a:rPr lang="en-US" altLang="zh-TW" dirty="0" smtClean="0"/>
              <a:t>Gondolas</a:t>
            </a:r>
            <a:r>
              <a:rPr lang="zh-TW" altLang="en-US" dirty="0" smtClean="0"/>
              <a:t> </a:t>
            </a:r>
            <a:r>
              <a:rPr lang="en-US" altLang="zh-TW" dirty="0" smtClean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給定一個大小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的陣列和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x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的矩陣 </a:t>
                </a:r>
                <a:r>
                  <a:rPr lang="en-US" altLang="zh-TW" sz="2600" b="1" dirty="0" smtClean="0"/>
                  <a:t>U,</a:t>
                </a:r>
                <a:r>
                  <a:rPr lang="zh-TW" altLang="en-US" sz="2600" b="1" dirty="0" smtClean="0"/>
                  <a:t> 請將陣列切成 </a:t>
                </a:r>
                <a:r>
                  <a:rPr lang="en-US" altLang="zh-TW" sz="2600" b="1" dirty="0" smtClean="0"/>
                  <a:t>K</a:t>
                </a:r>
                <a:r>
                  <a:rPr lang="zh-TW" altLang="en-US" sz="2600" b="1" dirty="0" smtClean="0"/>
                  <a:t> 段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切下一段 </a:t>
                </a:r>
                <a:r>
                  <a:rPr lang="en-US" altLang="zh-TW" sz="2600" b="1" dirty="0" smtClean="0"/>
                  <a:t>[</a:t>
                </a:r>
                <a:r>
                  <a:rPr lang="en-US" altLang="zh-TW" sz="2600" b="1" dirty="0"/>
                  <a:t>L</a:t>
                </a:r>
                <a:r>
                  <a:rPr lang="en-US" altLang="zh-TW" sz="2600" b="1" dirty="0" smtClean="0"/>
                  <a:t>, R] </a:t>
                </a:r>
                <a:r>
                  <a:rPr lang="zh-TW" altLang="en-US" sz="2600" b="1" dirty="0" smtClean="0"/>
                  <a:t>要花費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zh-TW" altLang="en-US" sz="26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保證 </a:t>
                </a:r>
                <a:r>
                  <a:rPr lang="en-US" altLang="zh-TW" sz="2600" b="1" dirty="0" smtClean="0"/>
                  <a:t>N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&lt;=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4000, K &lt;= 800</a:t>
                </a:r>
                <a:r>
                  <a:rPr lang="zh-TW" altLang="en-US" sz="2600" b="1" dirty="0"/>
                  <a:t> 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保證 </a:t>
                </a:r>
                <a:r>
                  <a:rPr lang="en-US" altLang="zh-TW" sz="2600" b="1" dirty="0" smtClean="0"/>
                  <a:t>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][j] = U[j][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 &lt;= 9, 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 = 0</a:t>
                </a:r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709" t="-1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</a:t>
            </a:r>
            <a:r>
              <a:rPr lang="zh-TW" altLang="en-US" sz="4000" b="1" dirty="0"/>
              <a:t>觀察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題目給定</a:t>
                </a:r>
                <a:r>
                  <a:rPr lang="en-US" altLang="zh-TW" sz="2600" b="1" dirty="0" smtClean="0"/>
                  <a:t>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][j] = U[j][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], U[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 = 0</a:t>
                </a:r>
              </a:p>
              <a:p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此時花費函數是</a:t>
                </a:r>
                <a:r>
                  <a:rPr lang="en-US" altLang="zh-TW" sz="2600" b="1" dirty="0" smtClean="0"/>
                  <a:t>U</a:t>
                </a:r>
                <a:r>
                  <a:rPr lang="zh-TW" altLang="en-US" sz="2600" b="1" dirty="0" smtClean="0"/>
                  <a:t>的一個子矩陣總和除以</a:t>
                </a:r>
                <a:r>
                  <a:rPr lang="en-US" altLang="zh-TW" sz="2600" b="1" dirty="0" smtClean="0"/>
                  <a:t>2</a:t>
                </a:r>
                <a:r>
                  <a:rPr lang="zh-TW" altLang="en-US" sz="2600" b="1" dirty="0" smtClean="0"/>
                  <a:t>。此子矩陣以</a:t>
                </a:r>
                <a:r>
                  <a:rPr lang="en-US" altLang="zh-TW" sz="2600" b="1" dirty="0" smtClean="0"/>
                  <a:t>(L,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L)</a:t>
                </a:r>
                <a:r>
                  <a:rPr lang="zh-TW" altLang="en-US" sz="2600" b="1" dirty="0" smtClean="0"/>
                  <a:t>為左上角</a:t>
                </a:r>
                <a:r>
                  <a:rPr lang="en-US" altLang="zh-TW" sz="2600" b="1" dirty="0" smtClean="0"/>
                  <a:t>, (R, R)</a:t>
                </a:r>
                <a:r>
                  <a:rPr lang="zh-TW" altLang="en-US" sz="2600" b="1" dirty="0" smtClean="0"/>
                  <a:t> 為右下角。</a:t>
                </a: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若已建好二維前綴和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則給定</a:t>
                </a:r>
                <a:r>
                  <a:rPr lang="en-US" altLang="zh-TW" sz="2600" b="1" dirty="0" smtClean="0"/>
                  <a:t>[L,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R], </a:t>
                </a:r>
                <a:r>
                  <a:rPr lang="zh-TW" altLang="en-US" sz="2600" b="1" dirty="0" smtClean="0"/>
                  <a:t>求取花費只需</a:t>
                </a:r>
                <a:r>
                  <a:rPr lang="en-US" altLang="zh-TW" sz="2600" b="1" dirty="0" smtClean="0"/>
                  <a:t>O(1)</a:t>
                </a:r>
                <a:r>
                  <a:rPr lang="zh-TW" altLang="en-US" sz="2600" b="1" dirty="0" smtClean="0"/>
                  <a:t>。</a:t>
                </a:r>
                <a:endParaRPr lang="en-US" altLang="zh-TW" sz="2600" b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  <a:blipFill>
                <a:blip r:embed="rId2"/>
                <a:stretch>
                  <a:fillRect l="-709" r="-3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</a:t>
            </a:r>
            <a:r>
              <a:rPr lang="zh-TW" altLang="en-US" sz="4000" b="1" dirty="0"/>
              <a:t>觀察</a:t>
            </a:r>
            <a:endParaRPr lang="zh-TW" altLang="en-US"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0" y="4601700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3105696" y="1262318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1" y="25213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L</a:t>
            </a:r>
            <a:endParaRPr lang="en-US" sz="3500" b="1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249022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5190815" y="1276325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0" y="386397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R</a:t>
            </a:r>
            <a:endParaRPr lang="en-US" sz="35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3262863" y="10415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L</a:t>
            </a:r>
            <a:endParaRPr lang="en-US" sz="35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10694" y="10615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/>
              <a:t>R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60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例題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600" b="1" dirty="0" smtClean="0"/>
                  <a:t>dp[</a:t>
                </a:r>
                <a:r>
                  <a:rPr lang="en-US" altLang="zh-TW" sz="2600" b="1" dirty="0" err="1" smtClean="0"/>
                  <a:t>i</a:t>
                </a:r>
                <a:r>
                  <a:rPr lang="en-US" altLang="zh-TW" sz="2600" b="1" dirty="0" smtClean="0"/>
                  <a:t>][j] = </a:t>
                </a:r>
                <a:r>
                  <a:rPr lang="zh-TW" altLang="en-US" sz="2600" b="1" dirty="0" smtClean="0"/>
                  <a:t>前 </a:t>
                </a:r>
                <a:r>
                  <a:rPr lang="en-US" altLang="zh-TW" sz="2600" b="1" dirty="0" smtClean="0"/>
                  <a:t>j</a:t>
                </a:r>
                <a:r>
                  <a:rPr lang="zh-TW" altLang="en-US" sz="2600" b="1" dirty="0" smtClean="0"/>
                  <a:t> 人切 </a:t>
                </a:r>
                <a:r>
                  <a:rPr lang="en-US" altLang="zh-TW" sz="2600" b="1" dirty="0" err="1" smtClean="0"/>
                  <a:t>i</a:t>
                </a:r>
                <a:r>
                  <a:rPr lang="zh-TW" altLang="en-US" sz="2600" b="1" dirty="0" smtClean="0"/>
                  <a:t> 塊的最小花費</a:t>
                </a:r>
                <a:endParaRPr lang="en-US" altLang="zh-TW" sz="2600" b="1" dirty="0" smtClean="0"/>
              </a:p>
              <a:p>
                <a:pPr marL="0" indent="0">
                  <a:buNone/>
                </a:pPr>
                <a:r>
                  <a:rPr lang="zh-TW" altLang="en-US" sz="2600" b="1" dirty="0" smtClean="0"/>
                  <a:t>                </a:t>
                </a:r>
                <a:r>
                  <a:rPr lang="en-US" altLang="zh-TW" sz="2600" b="1" dirty="0" smtClean="0"/>
                  <a:t>=</a:t>
                </a:r>
                <a:r>
                  <a:rPr lang="zh-TW" altLang="en-US" sz="2600" b="1" dirty="0" smtClean="0"/>
                  <a:t> 枚舉最後一個切點 </a:t>
                </a:r>
                <a:r>
                  <a:rPr lang="en-US" altLang="zh-TW" sz="2600" b="1" dirty="0" smtClean="0"/>
                  <a:t>k, </a:t>
                </a:r>
                <a:r>
                  <a:rPr lang="zh-TW" altLang="en-US" sz="2600" b="1" dirty="0" smtClean="0"/>
                  <a:t>左邊遞迴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右邊花費已給定</a:t>
                </a:r>
                <a:endParaRPr lang="en-US" altLang="zh-TW" sz="2600" b="1" dirty="0" smtClean="0"/>
              </a:p>
              <a:p>
                <a:pPr marL="0" indent="0">
                  <a:buNone/>
                </a:pPr>
                <a:r>
                  <a:rPr lang="en-US" altLang="zh-TW" sz="2600" b="1" dirty="0" smtClean="0"/>
                  <a:t>                = </a:t>
                </a:r>
                <a14:m>
                  <m:oMath xmlns:m="http://schemas.openxmlformats.org/officeDocument/2006/math"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600" b="1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 smtClean="0"/>
              </a:p>
              <a:p>
                <a:pPr marL="0" indent="0">
                  <a:buNone/>
                </a:pPr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給定</a:t>
                </a:r>
                <a:r>
                  <a:rPr lang="en-US" altLang="zh-TW" sz="2600" b="1" dirty="0" smtClean="0"/>
                  <a:t>(k,</a:t>
                </a:r>
                <a:r>
                  <a:rPr lang="zh-TW" altLang="en-US" sz="2600" b="1" dirty="0" smtClean="0"/>
                  <a:t> </a:t>
                </a:r>
                <a:r>
                  <a:rPr lang="en-US" altLang="zh-TW" sz="2600" b="1" dirty="0" smtClean="0"/>
                  <a:t>j],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600" b="1" dirty="0" smtClean="0"/>
                  <a:t>可以利用二維前綴和 </a:t>
                </a:r>
                <a:r>
                  <a:rPr lang="en-US" altLang="zh-TW" sz="2600" b="1" dirty="0" smtClean="0"/>
                  <a:t>O(1)</a:t>
                </a:r>
                <a:r>
                  <a:rPr lang="zh-TW" altLang="en-US" sz="2600" b="1" dirty="0" smtClean="0"/>
                  <a:t> 算出。</a:t>
                </a:r>
                <a:endParaRPr lang="en-US" altLang="zh-TW" sz="2600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1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600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TW" sz="2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6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TW" sz="2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600" b="1" dirty="0" smtClean="0"/>
                  <a:t>, </a:t>
                </a:r>
                <a:r>
                  <a:rPr lang="en-US" altLang="zh-TW" sz="2600" b="1" dirty="0" smtClean="0">
                    <a:solidFill>
                      <a:srgbClr val="0070C0"/>
                    </a:solidFill>
                  </a:rPr>
                  <a:t>TLE</a:t>
                </a:r>
                <a:endParaRPr lang="en-US" altLang="zh-TW" sz="2600" b="1" dirty="0">
                  <a:solidFill>
                    <a:srgbClr val="0070C0"/>
                  </a:solidFill>
                </a:endParaRPr>
              </a:p>
              <a:p>
                <a:endParaRPr lang="en-US" altLang="zh-TW" sz="2600" b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 t="-15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5096731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5796527" y="28319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6496323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7196119" y="28319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7895915" y="28319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5096731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5796527" y="35411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6496323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7196119" y="3541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7895915" y="3541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5096731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5796527" y="42502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6496323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7196119" y="4250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7895915" y="4250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5096731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5796527" y="49593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6496323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7196119" y="49593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7895915" y="49593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5096731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5796527" y="56685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6496323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7196119" y="56685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7895915" y="56685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4611541" y="49593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7196119" y="22814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8120879" y="21825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4693962" y="57075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68650" y="42042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6667759" y="22412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781906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1481702" y="1012723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2181498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2881294" y="1012723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3581090" y="1012724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2352934" y="2600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3806054" y="241554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48" name="向右箭號 47"/>
          <p:cNvSpPr/>
          <p:nvPr/>
        </p:nvSpPr>
        <p:spPr>
          <a:xfrm rot="2914160">
            <a:off x="3864869" y="2142722"/>
            <a:ext cx="1064133" cy="5765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2881294" y="600075"/>
            <a:ext cx="0" cy="15144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小直覺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10962217" cy="3880773"/>
          </a:xfrm>
        </p:spPr>
        <p:txBody>
          <a:bodyPr>
            <a:noAutofit/>
          </a:bodyPr>
          <a:lstStyle/>
          <a:p>
            <a:r>
              <a:rPr lang="zh-TW" altLang="en-US" sz="2600" b="1" dirty="0" smtClean="0"/>
              <a:t>花費成長非常快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應該切的越平均越好。</a:t>
            </a:r>
            <a:endParaRPr lang="en-US" altLang="zh-TW" sz="2600" b="1" dirty="0" smtClean="0"/>
          </a:p>
          <a:p>
            <a:r>
              <a:rPr lang="zh-TW" altLang="en-US" sz="2600" b="1" dirty="0" smtClean="0"/>
              <a:t>但是花費矩陣</a:t>
            </a:r>
            <a:r>
              <a:rPr lang="en-US" altLang="zh-TW" sz="2600" b="1" dirty="0" smtClean="0"/>
              <a:t>U</a:t>
            </a:r>
            <a:r>
              <a:rPr lang="zh-TW" altLang="en-US" sz="2600" b="1" dirty="0" smtClean="0"/>
              <a:t>可以任意給定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不能直接</a:t>
            </a:r>
            <a:r>
              <a:rPr lang="en-US" altLang="zh-TW" sz="2600" b="1" dirty="0" smtClean="0"/>
              <a:t>greedy</a:t>
            </a:r>
            <a:r>
              <a:rPr lang="zh-TW" altLang="en-US" sz="2600" b="1" dirty="0" smtClean="0"/>
              <a:t>。</a:t>
            </a:r>
            <a:endParaRPr lang="en-US" altLang="zh-TW" sz="2600" b="1" dirty="0" smtClean="0"/>
          </a:p>
          <a:p>
            <a:endParaRPr lang="en-US" altLang="zh-TW" sz="2600" b="1" dirty="0"/>
          </a:p>
          <a:p>
            <a:pPr marL="0" indent="0">
              <a:buNone/>
            </a:pPr>
            <a:r>
              <a:rPr lang="zh-TW" altLang="en-US" sz="2600" b="1" dirty="0" smtClean="0"/>
              <a:t>  </a:t>
            </a:r>
            <a:endParaRPr lang="en-US" altLang="zh-TW" sz="2600" b="1" dirty="0" smtClean="0"/>
          </a:p>
          <a:p>
            <a:pPr marL="0" indent="0">
              <a:buNone/>
            </a:pPr>
            <a:r>
              <a:rPr lang="zh-TW" altLang="en-US" sz="2600" b="1" dirty="0" smtClean="0"/>
              <a:t>           可以猜測當人數 </a:t>
            </a:r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增加時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最佳切點 </a:t>
            </a:r>
            <a:r>
              <a:rPr lang="en-US" altLang="zh-TW" sz="2600" b="1" dirty="0" smtClean="0"/>
              <a:t>k </a:t>
            </a:r>
            <a:r>
              <a:rPr lang="zh-TW" altLang="en-US" sz="2600" b="1" dirty="0" smtClean="0"/>
              <a:t>也應該增加。</a:t>
            </a:r>
            <a:endParaRPr lang="en-US" altLang="zh-TW" sz="2600" b="1" dirty="0"/>
          </a:p>
          <a:p>
            <a:pPr marL="0" indent="0">
              <a:buNone/>
            </a:pPr>
            <a:endParaRPr lang="en-US" altLang="zh-TW" sz="2600" b="1" dirty="0"/>
          </a:p>
        </p:txBody>
      </p:sp>
      <p:sp>
        <p:nvSpPr>
          <p:cNvPr id="4" name="向右箭號 3"/>
          <p:cNvSpPr/>
          <p:nvPr/>
        </p:nvSpPr>
        <p:spPr>
          <a:xfrm>
            <a:off x="838200" y="4057650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小直覺</a:t>
            </a:r>
            <a:endParaRPr lang="zh-TW" altLang="en-US" sz="4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94530" y="4089220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2437917" y="3665182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887962" y="2741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1587758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2287554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2987350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3687146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3219543" y="2048950"/>
            <a:ext cx="4694369" cy="461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3219543" y="1587283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4386942" y="2741448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5086738" y="2741448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2987350" y="1873704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5786533" y="2741447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6486328" y="2741446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7214116" y="274144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2458818" y="2914553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887962" y="5358884"/>
            <a:ext cx="68531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/>
              <a:t>當人數 </a:t>
            </a:r>
            <a:r>
              <a:rPr lang="en-US" altLang="zh-TW" sz="2600" b="1" dirty="0"/>
              <a:t>j</a:t>
            </a:r>
            <a:r>
              <a:rPr lang="zh-TW" altLang="en-US" sz="2600" b="1" dirty="0"/>
              <a:t> 增加</a:t>
            </a:r>
            <a:r>
              <a:rPr lang="zh-TW" altLang="en-US" sz="2600" b="1" dirty="0" smtClean="0"/>
              <a:t>時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最佳</a:t>
            </a:r>
            <a:r>
              <a:rPr lang="zh-TW" altLang="en-US" sz="2600" b="1" dirty="0"/>
              <a:t>切點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*</a:t>
            </a:r>
            <a:r>
              <a:rPr lang="en-US" altLang="zh-TW" sz="2600" b="1" dirty="0" smtClean="0"/>
              <a:t> </a:t>
            </a:r>
            <a:r>
              <a:rPr lang="zh-TW" altLang="en-US" sz="2600" b="1" dirty="0" smtClean="0"/>
              <a:t>若不動或變小</a:t>
            </a:r>
            <a:endParaRPr lang="en-US" altLang="zh-TW" sz="2600" b="1" dirty="0"/>
          </a:p>
          <a:p>
            <a:r>
              <a:rPr lang="zh-TW" altLang="en-US" sz="2600" b="1" dirty="0" smtClean="0"/>
              <a:t>最後一塊佔的比例將越來越大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感覺不太好</a:t>
            </a:r>
            <a:endParaRPr lang="en-US" altLang="zh-TW" sz="2600" b="1" dirty="0"/>
          </a:p>
        </p:txBody>
      </p:sp>
    </p:spTree>
    <p:extLst>
      <p:ext uri="{BB962C8B-B14F-4D97-AF65-F5344CB8AC3E}">
        <p14:creationId xmlns:p14="http://schemas.microsoft.com/office/powerpoint/2010/main" val="4789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證明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10962217" cy="3880773"/>
          </a:xfrm>
        </p:spPr>
        <p:txBody>
          <a:bodyPr>
            <a:noAutofit/>
          </a:bodyPr>
          <a:lstStyle/>
          <a:p>
            <a:r>
              <a:rPr lang="zh-TW" altLang="en-US" sz="2600" b="1" dirty="0" smtClean="0"/>
              <a:t>跟著直覺走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當 </a:t>
            </a:r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增加成</a:t>
            </a:r>
            <a:r>
              <a:rPr lang="en-US" altLang="zh-TW" sz="2600" b="1" dirty="0" smtClean="0"/>
              <a:t>j + 1</a:t>
            </a:r>
            <a:r>
              <a:rPr lang="zh-TW" altLang="en-US" sz="2600" b="1" dirty="0" smtClean="0"/>
              <a:t>時</a:t>
            </a:r>
            <a:r>
              <a:rPr lang="en-US" altLang="zh-TW" sz="2600" b="1" dirty="0" smtClean="0"/>
              <a:t>:</a:t>
            </a:r>
          </a:p>
          <a:p>
            <a:pPr marL="0" indent="0">
              <a:buNone/>
            </a:pPr>
            <a:r>
              <a:rPr lang="zh-TW" altLang="en-US" sz="2600" b="1" dirty="0"/>
              <a:t> </a:t>
            </a:r>
            <a:r>
              <a:rPr lang="zh-TW" altLang="en-US" sz="2600" b="1" dirty="0" smtClean="0"/>
              <a:t>       </a:t>
            </a:r>
            <a:r>
              <a:rPr lang="en-US" altLang="zh-TW" sz="2600" b="1" dirty="0" smtClean="0"/>
              <a:t>1.</a:t>
            </a:r>
            <a:r>
              <a:rPr lang="zh-TW" altLang="en-US" sz="2600" b="1" dirty="0" smtClean="0"/>
              <a:t> 上一次可能的所有轉移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仍然可使用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但花費皆有不同變化。</a:t>
            </a:r>
            <a:endParaRPr lang="en-US" altLang="zh-TW" sz="2600" b="1" dirty="0" smtClean="0"/>
          </a:p>
          <a:p>
            <a:pPr marL="0" indent="0">
              <a:buNone/>
            </a:pPr>
            <a:r>
              <a:rPr lang="zh-TW" altLang="en-US" sz="2600" b="1" dirty="0"/>
              <a:t> </a:t>
            </a:r>
            <a:r>
              <a:rPr lang="zh-TW" altLang="en-US" sz="2600" b="1" dirty="0" smtClean="0"/>
              <a:t>       </a:t>
            </a:r>
            <a:r>
              <a:rPr lang="en-US" altLang="zh-TW" sz="2600" b="1" dirty="0"/>
              <a:t>2.</a:t>
            </a:r>
            <a:r>
              <a:rPr lang="zh-TW" altLang="en-US" sz="2600" b="1" dirty="0" smtClean="0"/>
              <a:t> 新增了一總可能的轉移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切在</a:t>
            </a:r>
            <a:r>
              <a:rPr lang="en-US" altLang="zh-TW" sz="2600" b="1" dirty="0" smtClean="0"/>
              <a:t>k = j</a:t>
            </a:r>
            <a:r>
              <a:rPr lang="zh-TW" altLang="en-US" sz="2600" b="1" dirty="0" smtClean="0"/>
              <a:t>。</a:t>
            </a:r>
            <a:endParaRPr lang="en-US" altLang="zh-TW" sz="2600" b="1" dirty="0" smtClean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526382" y="4713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226178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925974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625770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325566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527026" y="415903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j</a:t>
            </a:r>
            <a:endParaRPr 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025362" y="471312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074960" y="41590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j+1</a:t>
            </a:r>
            <a:endParaRPr lang="en-US" sz="2400" b="1" dirty="0"/>
          </a:p>
        </p:txBody>
      </p:sp>
      <p:sp>
        <p:nvSpPr>
          <p:cNvPr id="2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6200218" y="490410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/>
              <a:t>總覽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暖身</a:t>
            </a:r>
            <a:r>
              <a:rPr lang="zh-TW" altLang="en-US" sz="3200" b="1" dirty="0"/>
              <a:t>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DP</a:t>
            </a:r>
            <a:r>
              <a:rPr lang="zh-TW" altLang="en-US" sz="3200" b="1" dirty="0" smtClean="0"/>
              <a:t>的證明方法與圖論觀點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前綴和優化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線段樹</a:t>
            </a:r>
            <a:r>
              <a:rPr lang="en-US" altLang="zh-TW" sz="3200" b="1" dirty="0" smtClean="0"/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單調佇列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>
                <a:solidFill>
                  <a:srgbClr val="FF0000"/>
                </a:solidFill>
              </a:rPr>
              <a:t>進階優化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- Divide and Conquer DP Optimization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小觀察</a:t>
            </a:r>
            <a:endParaRPr lang="zh-TW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 smtClean="0"/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 smtClean="0"/>
              </a:p>
              <a:p>
                <a:r>
                  <a:rPr lang="zh-TW" altLang="en-US" sz="2600" b="1" dirty="0" smtClean="0"/>
                  <a:t>新增一人到一段切塊時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原本的切塊越大</a:t>
                </a:r>
                <a:r>
                  <a:rPr lang="en-US" altLang="zh-TW" sz="2600" b="1" dirty="0" smtClean="0"/>
                  <a:t>, </a:t>
                </a:r>
                <a:r>
                  <a:rPr lang="zh-TW" altLang="en-US" sz="2600" b="1" dirty="0" smtClean="0"/>
                  <a:t>增加的 </a:t>
                </a:r>
                <a:r>
                  <a:rPr lang="en-US" altLang="zh-TW" sz="2600" b="1" dirty="0" smtClean="0"/>
                  <a:t>pair</a:t>
                </a:r>
                <a:r>
                  <a:rPr lang="zh-TW" altLang="en-US" sz="2600" b="1" dirty="0" smtClean="0"/>
                  <a:t> 數越多。</a:t>
                </a:r>
                <a:endParaRPr lang="en-US" altLang="zh-TW" sz="2600" b="1" dirty="0" smtClean="0"/>
              </a:p>
              <a:p>
                <a:pPr marL="0" indent="0">
                  <a:buNone/>
                </a:pPr>
                <a:endParaRPr lang="en-US" altLang="zh-TW" sz="2600" b="1" dirty="0" smtClean="0"/>
              </a:p>
              <a:p>
                <a:pPr marL="0" indent="0">
                  <a:buNone/>
                </a:pPr>
                <a:r>
                  <a:rPr lang="zh-TW" altLang="en-US" sz="2600" b="1" dirty="0" smtClean="0"/>
                  <a:t>             當 </a:t>
                </a:r>
                <a:r>
                  <a:rPr lang="en-US" altLang="zh-TW" sz="2600" b="1" dirty="0" smtClean="0"/>
                  <a:t>j</a:t>
                </a:r>
                <a:r>
                  <a:rPr lang="zh-TW" altLang="en-US" sz="2600" b="1" dirty="0" smtClean="0"/>
                  <a:t> 增加時</a:t>
                </a:r>
                <a:r>
                  <a:rPr lang="en-US" altLang="zh-TW" sz="2600" b="1" dirty="0" smtClean="0"/>
                  <a:t>, k</a:t>
                </a:r>
                <a:r>
                  <a:rPr lang="zh-TW" altLang="en-US" sz="2600" b="1" dirty="0" smtClean="0"/>
                  <a:t> 越小的轉移</a:t>
                </a:r>
                <a:r>
                  <a:rPr lang="en-US" altLang="zh-TW" sz="2600" b="1" dirty="0" smtClean="0"/>
                  <a:t>,</a:t>
                </a:r>
                <a:r>
                  <a:rPr lang="zh-TW" altLang="en-US" sz="2600" b="1" dirty="0" smtClean="0"/>
                  <a:t> 花費增加越多。</a:t>
                </a:r>
                <a:endParaRPr lang="en-US" altLang="zh-TW" sz="2600" b="1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876300" y="3661236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804622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504418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904010" y="230570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204214" y="23057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804622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504418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904010" y="30148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204214" y="301483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804622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504418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904010" y="372395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204214" y="372395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804622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504418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904010" y="443308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204214" y="443308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301883" y="372395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204214" y="201533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276263" y="301482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992857" y="13452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81587" y="330394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664086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363882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8763474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063678" y="23056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664086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363882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8763474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063678" y="30148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664086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363882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8763474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063678" y="372395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664086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363882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8763474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063678" y="4433080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161347" y="3723952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455878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455878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455878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455878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664086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363882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8763474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063678" y="514220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455878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083206" y="3723952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063678" y="1868017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59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641731" y="462405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641731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8938330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7282501" y="1654180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9634430" y="3923654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8245703" y="5333519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681835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381631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781223" y="24105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081427" y="24105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681835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381631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781223" y="31196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081427" y="31196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681835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381631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781223" y="38287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081427" y="382879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81835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381631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781223" y="4537918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081427" y="453791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179096" y="4537918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781223" y="2146971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179096" y="3828791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010630" y="17331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85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43487" y="3486639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968886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668682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068274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368478" y="241053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968886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668682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068274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368478" y="311966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968886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668682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068274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368478" y="382879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968886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668682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068274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368478" y="453791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466147" y="382878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760678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760678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760678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760678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968886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668682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068274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368478" y="52470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760678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466147" y="4537916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068274" y="2146971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946531" y="4728895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946531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243130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290702" y="1740501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2592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7684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8573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9462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40351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42884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5544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6433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7322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8211" y="47225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15669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59082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9279" y="1652313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k=2</a:t>
            </a:r>
            <a:endParaRPr lang="en-US" sz="3500" b="1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0" y="4959885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證明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904817" cy="3880773"/>
          </a:xfrm>
        </p:spPr>
        <p:txBody>
          <a:bodyPr>
            <a:noAutofit/>
          </a:bodyPr>
          <a:lstStyle/>
          <a:p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增加時</a:t>
            </a:r>
            <a:r>
              <a:rPr lang="en-US" altLang="zh-TW" sz="2600" b="1" dirty="0" smtClean="0"/>
              <a:t>, k</a:t>
            </a:r>
            <a:r>
              <a:rPr lang="zh-TW" altLang="en-US" sz="2600" b="1" dirty="0" smtClean="0"/>
              <a:t>越小的轉移花費增加越多。</a:t>
            </a:r>
            <a:endParaRPr lang="en-US" altLang="zh-TW" sz="2600" b="1" dirty="0" smtClean="0"/>
          </a:p>
          <a:p>
            <a:r>
              <a:rPr lang="zh-TW" altLang="en-US" sz="2600" b="1" dirty="0" smtClean="0"/>
              <a:t>若你已知 </a:t>
            </a:r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][j]</a:t>
            </a:r>
            <a:r>
              <a:rPr lang="zh-TW" altLang="en-US" sz="2600" b="1" dirty="0" smtClean="0"/>
              <a:t> 的最佳解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j), </a:t>
            </a:r>
            <a:r>
              <a:rPr lang="zh-TW" altLang="en-US" sz="2600" b="1" dirty="0" smtClean="0"/>
              <a:t>對於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</a:t>
            </a:r>
            <a:r>
              <a:rPr lang="en-US" altLang="zh-TW" sz="2600" b="1" dirty="0" smtClean="0"/>
              <a:t>&lt;</a:t>
            </a:r>
            <a:r>
              <a:rPr lang="zh-TW" altLang="en-US" sz="2600" b="1" dirty="0" smtClean="0"/>
              <a:t> </a:t>
            </a:r>
            <a:r>
              <a:rPr lang="en-US" altLang="zh-TW" sz="2600" b="1" dirty="0"/>
              <a:t>opt(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, j</a:t>
            </a:r>
            <a:r>
              <a:rPr lang="en-US" altLang="zh-TW" sz="2600" b="1" dirty="0" smtClean="0"/>
              <a:t>)</a:t>
            </a:r>
            <a:r>
              <a:rPr lang="zh-TW" altLang="en-US" sz="2600" b="1" dirty="0" smtClean="0"/>
              <a:t> 的轉移原本就比切在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</a:t>
            </a:r>
            <a:r>
              <a:rPr lang="zh-TW" altLang="en-US" sz="2600" b="1" dirty="0" smtClean="0"/>
              <a:t> </a:t>
            </a:r>
            <a:r>
              <a:rPr lang="en-US" altLang="zh-TW" sz="2600" b="1" dirty="0"/>
              <a:t>j</a:t>
            </a:r>
            <a:r>
              <a:rPr lang="en-US" altLang="zh-TW" sz="2600" b="1" dirty="0" smtClean="0"/>
              <a:t>)</a:t>
            </a:r>
            <a:r>
              <a:rPr lang="zh-TW" altLang="en-US" sz="2600" b="1" dirty="0" smtClean="0"/>
              <a:t>來的差</a:t>
            </a:r>
            <a:r>
              <a:rPr lang="en-US" altLang="zh-TW" sz="2600" b="1" dirty="0" smtClean="0"/>
              <a:t>, j</a:t>
            </a:r>
            <a:r>
              <a:rPr lang="zh-TW" altLang="en-US" sz="2600" b="1" dirty="0" smtClean="0"/>
              <a:t>增加後</a:t>
            </a:r>
            <a:r>
              <a:rPr lang="en-US" altLang="zh-TW" sz="2600" b="1" dirty="0" smtClean="0"/>
              <a:t>,</a:t>
            </a:r>
            <a:r>
              <a:rPr lang="zh-TW" altLang="en-US" sz="2600" b="1" dirty="0" smtClean="0"/>
              <a:t> 它增加的花費又比切在 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</a:t>
            </a:r>
            <a:r>
              <a:rPr lang="zh-TW" altLang="en-US" sz="2600" b="1" dirty="0" smtClean="0"/>
              <a:t> 更大！</a:t>
            </a:r>
            <a:endParaRPr lang="en-US" altLang="zh-TW" sz="2600" b="1" dirty="0" smtClean="0"/>
          </a:p>
          <a:p>
            <a:endParaRPr lang="en-US" altLang="zh-TW" sz="2600" b="1" dirty="0"/>
          </a:p>
          <a:p>
            <a:r>
              <a:rPr lang="zh-TW" altLang="en-US" sz="2600" b="1" dirty="0" smtClean="0">
                <a:solidFill>
                  <a:srgbClr val="FF0000"/>
                </a:solidFill>
              </a:rPr>
              <a:t>所有的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k &lt; opt(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, j)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都絕不可能成為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dp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[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][j+1]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的最佳解。</a:t>
            </a:r>
            <a:endParaRPr lang="en-US" altLang="zh-TW" sz="2600" b="1" dirty="0" smtClean="0">
              <a:solidFill>
                <a:srgbClr val="FF0000"/>
              </a:solidFill>
            </a:endParaRPr>
          </a:p>
          <a:p>
            <a:r>
              <a:rPr lang="en-US" altLang="zh-TW" sz="2600" b="1" dirty="0" smtClean="0">
                <a:solidFill>
                  <a:srgbClr val="FF0000"/>
                </a:solidFill>
              </a:rPr>
              <a:t>opt(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, j) &lt;= opt(</a:t>
            </a:r>
            <a:r>
              <a:rPr lang="en-US" altLang="zh-TW" sz="2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, j + 1), monotonicity holds</a:t>
            </a:r>
            <a:r>
              <a:rPr lang="zh-TW" altLang="en-US" sz="26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3448" y="4356561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93448" y="4874317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如何優化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/>
              <a:t>opt(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,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j)</a:t>
            </a:r>
            <a:r>
              <a:rPr lang="zh-TW" altLang="en-US" sz="2800" b="1" dirty="0" smtClean="0"/>
              <a:t> 相對於 </a:t>
            </a:r>
            <a:r>
              <a:rPr lang="en-US" altLang="zh-TW" sz="2800" b="1" dirty="0" smtClean="0"/>
              <a:t>j</a:t>
            </a:r>
            <a:r>
              <a:rPr lang="zh-TW" altLang="en-US" sz="2800" b="1" dirty="0" smtClean="0"/>
              <a:t> 是一個非嚴格遞增的數列。</a:t>
            </a:r>
            <a:endParaRPr lang="en-US" altLang="zh-TW" sz="2800" b="1" dirty="0" smtClean="0"/>
          </a:p>
          <a:p>
            <a:endParaRPr lang="en-US" altLang="zh-TW" sz="2800" b="1" dirty="0" smtClean="0"/>
          </a:p>
          <a:p>
            <a:r>
              <a:rPr lang="zh-TW" altLang="en-US" sz="2800" b="1" dirty="0" smtClean="0"/>
              <a:t>圖像化來說，若我們將</a:t>
            </a:r>
            <a:r>
              <a:rPr lang="en-US" altLang="zh-TW" sz="2800" b="1" dirty="0" err="1" smtClean="0"/>
              <a:t>dp</a:t>
            </a:r>
            <a:r>
              <a:rPr lang="en-US" altLang="zh-TW" sz="2800" b="1" dirty="0" smtClean="0"/>
              <a:t>[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]</a:t>
            </a:r>
            <a:r>
              <a:rPr lang="zh-TW" altLang="en-US" sz="2800" b="1" dirty="0" smtClean="0"/>
              <a:t>這個陣列第 </a:t>
            </a:r>
            <a:r>
              <a:rPr lang="en-US" altLang="zh-TW" sz="2800" b="1" dirty="0" smtClean="0"/>
              <a:t>j</a:t>
            </a:r>
            <a:r>
              <a:rPr lang="zh-TW" altLang="en-US" sz="2800" b="1" dirty="0" smtClean="0"/>
              <a:t> 個位置</a:t>
            </a:r>
            <a:r>
              <a:rPr lang="en-US" altLang="zh-TW" sz="2800" b="1" dirty="0" smtClean="0"/>
              <a:t>, </a:t>
            </a:r>
            <a:r>
              <a:rPr lang="zh-TW" altLang="en-US" sz="2800" b="1" dirty="0" smtClean="0"/>
              <a:t>指向它在</a:t>
            </a:r>
            <a:r>
              <a:rPr lang="en-US" altLang="zh-TW" sz="2800" b="1" dirty="0" err="1" smtClean="0"/>
              <a:t>dp</a:t>
            </a:r>
            <a:r>
              <a:rPr lang="en-US" altLang="zh-TW" sz="2800" b="1" dirty="0" smtClean="0"/>
              <a:t>[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 -1]</a:t>
            </a:r>
            <a:r>
              <a:rPr lang="zh-TW" altLang="en-US" sz="2800" b="1" dirty="0" smtClean="0"/>
              <a:t>發生最佳解的切</a:t>
            </a:r>
            <a:r>
              <a:rPr lang="zh-TW" altLang="en-US" sz="2800" b="1" dirty="0"/>
              <a:t>點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k = opt(</a:t>
            </a:r>
            <a:r>
              <a:rPr lang="en-US" altLang="zh-TW" sz="2800" b="1" dirty="0" err="1" smtClean="0"/>
              <a:t>i</a:t>
            </a:r>
            <a:r>
              <a:rPr lang="en-US" altLang="zh-TW" sz="2800" b="1" dirty="0" smtClean="0"/>
              <a:t>,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j),</a:t>
            </a:r>
            <a:r>
              <a:rPr lang="zh-TW" altLang="en-US" sz="2800" b="1" dirty="0" smtClean="0"/>
              <a:t> 則這些箭頭不會在中途相交。</a:t>
            </a:r>
            <a:endParaRPr lang="en-US" altLang="zh-TW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13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</a:t>
            </a:r>
            <a:endParaRPr lang="en-US" sz="28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, j)</a:t>
            </a:r>
            <a:endParaRPr lang="en-US" sz="2800" b="1" dirty="0"/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700" b="1" dirty="0" err="1" smtClean="0"/>
              <a:t>dp</a:t>
            </a:r>
            <a:r>
              <a:rPr lang="en-US" altLang="zh-TW" sz="2700" b="1" dirty="0" smtClean="0"/>
              <a:t>[</a:t>
            </a:r>
            <a:r>
              <a:rPr lang="en-US" altLang="zh-TW" sz="2700" b="1" dirty="0" err="1" smtClean="0"/>
              <a:t>i</a:t>
            </a:r>
            <a:r>
              <a:rPr lang="en-US" altLang="zh-TW" sz="2700" b="1" dirty="0" smtClean="0"/>
              <a:t>][j]</a:t>
            </a:r>
            <a:r>
              <a:rPr lang="zh-TW" altLang="en-US" sz="2700" b="1" dirty="0" smtClean="0"/>
              <a:t>指向</a:t>
            </a:r>
            <a:r>
              <a:rPr lang="en-US" altLang="zh-TW" sz="2700" b="1" dirty="0" err="1" smtClean="0"/>
              <a:t>dp</a:t>
            </a:r>
            <a:r>
              <a:rPr lang="en-US" altLang="zh-TW" sz="2700" b="1" dirty="0" smtClean="0"/>
              <a:t>[i-1][opt(</a:t>
            </a:r>
            <a:r>
              <a:rPr lang="en-US" altLang="zh-TW" sz="2700" b="1" dirty="0" err="1" smtClean="0"/>
              <a:t>i</a:t>
            </a:r>
            <a:r>
              <a:rPr lang="en-US" altLang="zh-TW" sz="2700" b="1" dirty="0" smtClean="0"/>
              <a:t>,</a:t>
            </a:r>
            <a:r>
              <a:rPr lang="zh-TW" altLang="en-US" sz="2700" b="1" dirty="0" smtClean="0"/>
              <a:t> </a:t>
            </a:r>
            <a:r>
              <a:rPr lang="en-US" altLang="zh-TW" sz="2700" b="1" dirty="0" smtClean="0"/>
              <a:t>j)], </a:t>
            </a:r>
            <a:r>
              <a:rPr lang="zh-TW" altLang="en-US" sz="2700" b="1" dirty="0" smtClean="0"/>
              <a:t>這些箭頭不會相交</a:t>
            </a:r>
            <a:endParaRPr lang="en-US" altLang="zh-TW" sz="2700" b="1" dirty="0"/>
          </a:p>
          <a:p>
            <a:r>
              <a:rPr lang="zh-TW" altLang="en-US" sz="2700" b="1" dirty="0" smtClean="0"/>
              <a:t>因為相交</a:t>
            </a:r>
            <a:r>
              <a:rPr lang="zh-TW" altLang="en-US" sz="2700" b="1" dirty="0"/>
              <a:t>的箭頭</a:t>
            </a:r>
            <a:r>
              <a:rPr lang="zh-TW" altLang="en-US" sz="2700" b="1" dirty="0" smtClean="0"/>
              <a:t>代表較後面的 </a:t>
            </a:r>
            <a:r>
              <a:rPr lang="en-US" altLang="zh-TW" sz="2700" b="1" dirty="0" smtClean="0"/>
              <a:t>j</a:t>
            </a:r>
            <a:r>
              <a:rPr lang="zh-TW" altLang="en-US" sz="2700" b="1" dirty="0" smtClean="0"/>
              <a:t> 指向的位置較前面</a:t>
            </a:r>
            <a:endParaRPr lang="zh-TW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6579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</a:t>
            </a:r>
            <a:endParaRPr lang="en-US" sz="28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, j)</a:t>
            </a:r>
            <a:endParaRPr lang="en-US" sz="2800" b="1" dirty="0"/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700" b="1" dirty="0" smtClean="0"/>
              <a:t>原本的作法</a:t>
            </a:r>
            <a:r>
              <a:rPr lang="en-US" altLang="zh-TW" sz="2700" b="1" dirty="0" smtClean="0"/>
              <a:t>: </a:t>
            </a:r>
            <a:r>
              <a:rPr lang="zh-TW" altLang="en-US" sz="2700" b="1" dirty="0" smtClean="0"/>
              <a:t>暴力找出所有箭頭</a:t>
            </a:r>
            <a:r>
              <a:rPr lang="en-US" altLang="zh-TW" sz="2700" b="1" dirty="0" smtClean="0"/>
              <a:t>, </a:t>
            </a:r>
            <a:r>
              <a:rPr lang="zh-TW" altLang="en-US" sz="2700" b="1" dirty="0" smtClean="0"/>
              <a:t>每找一個就掃過一次</a:t>
            </a:r>
            <a:r>
              <a:rPr lang="en-US" altLang="zh-TW" sz="2700" b="1" dirty="0" err="1" smtClean="0"/>
              <a:t>dp</a:t>
            </a:r>
            <a:r>
              <a:rPr lang="en-US" altLang="zh-TW" sz="2700" b="1" dirty="0" smtClean="0"/>
              <a:t>[</a:t>
            </a:r>
            <a:r>
              <a:rPr lang="en-US" altLang="zh-TW" sz="2700" b="1" dirty="0" err="1" smtClean="0"/>
              <a:t>i</a:t>
            </a:r>
            <a:r>
              <a:rPr lang="en-US" altLang="zh-TW" sz="2700" b="1" dirty="0" smtClean="0"/>
              <a:t> – 1], O(N</a:t>
            </a:r>
            <a:r>
              <a:rPr lang="zh-TW" altLang="en-US" sz="2700" b="1" dirty="0" smtClean="0"/>
              <a:t> </a:t>
            </a:r>
            <a:r>
              <a:rPr lang="en-US" altLang="zh-TW" sz="2700" b="1" dirty="0" smtClean="0"/>
              <a:t>x</a:t>
            </a:r>
            <a:r>
              <a:rPr lang="zh-TW" altLang="en-US" sz="2700" b="1" dirty="0" smtClean="0"/>
              <a:t> </a:t>
            </a:r>
            <a:r>
              <a:rPr lang="en-US" altLang="zh-TW" sz="2700" b="1" dirty="0" smtClean="0"/>
              <a:t>N)</a:t>
            </a:r>
            <a:endParaRPr lang="zh-TW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13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147970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84776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547562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247358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947154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646950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34674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046542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375669" y="19199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677672" y="426186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147970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84776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547562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247358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947154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646950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34674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046542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372338" y="262906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625987" y="262906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197664" y="262906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582590" y="262906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5996848" y="262906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497868" y="262906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396440" y="262906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707923" y="262906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746338" y="19199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746338" y="418367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5121824" y="435936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288834" y="497099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248494" y="48551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839671" y="49276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77" name="矩形 76"/>
          <p:cNvSpPr/>
          <p:nvPr/>
        </p:nvSpPr>
        <p:spPr>
          <a:xfrm>
            <a:off x="3021651" y="5636749"/>
            <a:ext cx="801052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 smtClean="0"/>
              <a:t>直覺</a:t>
            </a:r>
            <a:r>
              <a:rPr lang="en-US" altLang="zh-TW" sz="2900" b="1" dirty="0" smtClean="0"/>
              <a:t>:</a:t>
            </a:r>
            <a:r>
              <a:rPr lang="zh-TW" altLang="en-US" sz="2900" b="1" dirty="0" smtClean="0"/>
              <a:t> 先 </a:t>
            </a:r>
            <a:r>
              <a:rPr lang="en-US" altLang="zh-TW" sz="2900" b="1" dirty="0" smtClean="0"/>
              <a:t>O(N)</a:t>
            </a:r>
            <a:r>
              <a:rPr lang="zh-TW" altLang="en-US" sz="2900" b="1" dirty="0" smtClean="0"/>
              <a:t> 找出中間的箭頭</a:t>
            </a:r>
            <a:r>
              <a:rPr lang="en-US" altLang="zh-TW" sz="2900" b="1" dirty="0" smtClean="0"/>
              <a:t>!</a:t>
            </a:r>
            <a:endParaRPr lang="zh-TW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7391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28019" y="18056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77" name="矩形 76"/>
          <p:cNvSpPr/>
          <p:nvPr/>
        </p:nvSpPr>
        <p:spPr>
          <a:xfrm>
            <a:off x="682004" y="5573628"/>
            <a:ext cx="87830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 smtClean="0"/>
              <a:t>由於箭頭不會相交，最佳解區域被切成了兩塊</a:t>
            </a:r>
            <a:endParaRPr lang="en-US" altLang="zh-TW" sz="2900" b="1" dirty="0" smtClean="0"/>
          </a:p>
          <a:p>
            <a:r>
              <a:rPr lang="zh-TW" altLang="en-US" sz="2900" b="1" dirty="0" smtClean="0"/>
              <a:t>左邊的箭頭只會發生在左半塊</a:t>
            </a:r>
            <a:r>
              <a:rPr lang="en-US" altLang="zh-TW" sz="2900" b="1" dirty="0" smtClean="0"/>
              <a:t>, </a:t>
            </a:r>
            <a:r>
              <a:rPr lang="zh-TW" altLang="en-US" sz="2900" b="1" dirty="0" smtClean="0"/>
              <a:t>右邊只發生在右半塊</a:t>
            </a:r>
            <a:endParaRPr lang="zh-TW" altLang="en-US" sz="29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014620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71441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414212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114008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813804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513600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21339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6913192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544322" y="4069381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014620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71441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414212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114008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813804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513600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21339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6913192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238988" y="2436579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492637" y="2436579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064314" y="2436582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449240" y="2436582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83" idx="0"/>
            <a:endCxn id="71" idx="2"/>
          </p:cNvCxnSpPr>
          <p:nvPr/>
        </p:nvCxnSpPr>
        <p:spPr>
          <a:xfrm flipV="1">
            <a:off x="5863498" y="2436581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364518" y="2436583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263090" y="2436579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574573" y="2436579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612988" y="1727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612988" y="39911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4988474" y="416688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2364518" y="1435293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2336357" y="1249197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7263090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7268784" y="1435293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7268784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8155018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155484" y="4778506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109565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711901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2685031" y="528124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6684293" y="460314"/>
            <a:ext cx="3256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435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/>
              <a:t>前言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進階的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優化通常不是那麼實用，只能用在非常侷限的情況，比賽也很少出。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但是這種優化通常比一般技巧更善加利用問題的性質，把問題解得非常漂亮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，值得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學習。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如何優化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L, R,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opt_L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opt_R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):</a:t>
            </a: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計算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][L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…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R] 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已</a:t>
            </a:r>
            <a:r>
              <a:rPr lang="zh-TW" altLang="en-US" sz="2800" b="1" dirty="0">
                <a:solidFill>
                  <a:schemeClr val="tx1"/>
                </a:solidFill>
              </a:rPr>
              <a:t>知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最佳解只發生在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k = 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opt_L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800" b="1" dirty="0" smtClean="0">
                <a:solidFill>
                  <a:schemeClr val="tx1"/>
                </a:solidFill>
              </a:rPr>
              <a:t>M = (L + R) / 2,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暴力找出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][M]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M)</a:t>
            </a:r>
          </a:p>
          <a:p>
            <a:pPr marL="514350" indent="-514350">
              <a:buAutoNum type="arabicPeriod"/>
            </a:pPr>
            <a:r>
              <a:rPr lang="zh-TW" altLang="en-US" sz="2800" b="1" dirty="0" smtClean="0">
                <a:solidFill>
                  <a:schemeClr val="tx1"/>
                </a:solidFill>
              </a:rPr>
              <a:t>遞迴求左邊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L, M-1,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opt_L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opt(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M))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求右邊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M+1, R, opt(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), 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opt_R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複雜度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每次都把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切兩半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遞迴樹樹高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遞迴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樹同一層的節點掃過的最佳解區域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幾乎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不會相交。因此每一層為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O(N)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總時間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NlogN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37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複雜度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從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[i-1]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轉移到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]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只需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NlogN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總複雜度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 smtClean="0">
                <a:solidFill>
                  <a:schemeClr val="tx1"/>
                </a:solidFill>
              </a:rPr>
              <a:t>KNlogN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). </a:t>
            </a:r>
            <a:r>
              <a:rPr lang="en-US" altLang="zh-TW" sz="2800" b="1" dirty="0" smtClean="0">
                <a:solidFill>
                  <a:schemeClr val="accent2"/>
                </a:solidFill>
              </a:rPr>
              <a:t>AC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60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回顧</a:t>
            </a:r>
            <a:endParaRPr lang="zh-TW" altLang="en-US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800" b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如果改變計算順序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改成外層迴圈固定 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j,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那麼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800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 變動時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 對每個切點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跟著變動的函數是</a:t>
                </a:r>
                <a:r>
                  <a:rPr lang="en-US" altLang="zh-TW" sz="28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[i-1][k]</a:t>
                </a:r>
              </a:p>
              <a:p>
                <a:r>
                  <a:rPr lang="en-US" altLang="zh-TW" sz="28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[i-1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][k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]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這個函數的變化遠比花費函數複雜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難以證出性質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在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優化時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 決定好的計算順序非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常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重要</a:t>
                </a:r>
                <a:r>
                  <a:rPr lang="en-US" altLang="zh-TW" sz="2800" b="1" dirty="0" smtClean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 smtClean="0"/>
              <a:t>實用面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fontScale="92500"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如果要把一個陣列切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k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塊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而且直覺上要切比較平均會比較好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通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常就可證出有切點遞增的性質。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 smtClean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跟直線最大值有關的通常也可證出類似的性質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因為斜率大的直線花費成長比較快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學過凸包優化者應該更清楚。若一個轉移式可視為直線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常常也可以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divide and conquer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解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 smtClean="0">
                <a:solidFill>
                  <a:schemeClr val="tx1"/>
                </a:solidFill>
              </a:rPr>
              <a:t>其他情況也可能出現。</a:t>
            </a:r>
            <a:endParaRPr lang="en-US" altLang="zh-TW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/>
              <a:t>技巧概述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 一種基於轉移單調性的優化，當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的某一維度增加時，最佳解發生的轉移點也會單調地增加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或減少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「證明問題能夠套用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Divide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and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Conquer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優化」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通</a:t>
            </a:r>
            <a:r>
              <a:rPr lang="zh-TW" altLang="en-US" sz="2400" b="1" dirty="0">
                <a:solidFill>
                  <a:schemeClr val="tx1"/>
                </a:solidFill>
              </a:rPr>
              <a:t>常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比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「實際套用優化」更加困難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接下來會簡略的把技巧概述一次，實際上看題目會比較有感覺。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/>
              <a:t>技巧概述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 smtClean="0"/>
              <a:t> 一種常見情形</a:t>
            </a:r>
            <a:r>
              <a:rPr lang="en-US" altLang="zh-TW" sz="2600" b="1" dirty="0" smtClean="0"/>
              <a:t>:</a:t>
            </a:r>
          </a:p>
          <a:p>
            <a:pPr marL="457200" lvl="1" indent="0">
              <a:buNone/>
            </a:pPr>
            <a:r>
              <a:rPr lang="zh-TW" altLang="en-US" sz="2600" b="1" i="1" dirty="0" smtClean="0"/>
              <a:t>    </a:t>
            </a:r>
            <a:r>
              <a:rPr lang="en-US" altLang="zh-TW" sz="2600" b="1" i="1" dirty="0" err="1" smtClean="0"/>
              <a:t>dp</a:t>
            </a:r>
            <a:r>
              <a:rPr lang="en-US" altLang="zh-TW" sz="2600" b="1" i="1" dirty="0" smtClean="0"/>
              <a:t>[</a:t>
            </a:r>
            <a:r>
              <a:rPr lang="en-US" altLang="zh-TW" sz="2600" b="1" i="1" dirty="0" err="1" smtClean="0"/>
              <a:t>i</a:t>
            </a:r>
            <a:r>
              <a:rPr lang="en-US" altLang="zh-TW" sz="2600" b="1" i="1" dirty="0" smtClean="0"/>
              <a:t>][j] = max{ </a:t>
            </a:r>
            <a:r>
              <a:rPr lang="en-US" altLang="zh-TW" sz="2600" b="1" i="1" dirty="0" err="1" smtClean="0"/>
              <a:t>dp</a:t>
            </a:r>
            <a:r>
              <a:rPr lang="en-US" altLang="zh-TW" sz="2600" b="1" i="1" dirty="0" smtClean="0"/>
              <a:t>[</a:t>
            </a:r>
            <a:r>
              <a:rPr lang="en-US" altLang="zh-TW" sz="2600" b="1" i="1" dirty="0" err="1" smtClean="0"/>
              <a:t>i</a:t>
            </a:r>
            <a:r>
              <a:rPr lang="en-US" altLang="zh-TW" sz="2600" b="1" i="1" dirty="0" smtClean="0"/>
              <a:t> – 1][k] + C(k, j) : k &lt; j }</a:t>
            </a:r>
          </a:p>
          <a:p>
            <a:pPr marL="457200" lvl="1" indent="0">
              <a:buNone/>
            </a:pPr>
            <a:endParaRPr lang="en-US" altLang="zh-TW" sz="2600" b="1" dirty="0" smtClean="0"/>
          </a:p>
          <a:p>
            <a:r>
              <a:rPr lang="zh-TW" altLang="en-US" sz="2600" b="1" dirty="0" smtClean="0"/>
              <a:t>將前 </a:t>
            </a:r>
            <a:r>
              <a:rPr lang="en-US" altLang="zh-TW" sz="2600" b="1" dirty="0" smtClean="0"/>
              <a:t>j</a:t>
            </a:r>
            <a:r>
              <a:rPr lang="zh-TW" altLang="en-US" sz="2600" b="1" i="1" dirty="0" smtClean="0"/>
              <a:t> </a:t>
            </a:r>
            <a:r>
              <a:rPr lang="zh-TW" altLang="en-US" sz="2600" b="1" dirty="0" smtClean="0"/>
              <a:t>人切成 </a:t>
            </a:r>
            <a:r>
              <a:rPr lang="en-US" altLang="zh-TW" sz="2600" b="1" dirty="0" err="1" smtClean="0"/>
              <a:t>i</a:t>
            </a:r>
            <a:r>
              <a:rPr lang="zh-TW" altLang="en-US" sz="2600" b="1" i="1" dirty="0" smtClean="0"/>
              <a:t> </a:t>
            </a:r>
            <a:r>
              <a:rPr lang="zh-TW" altLang="en-US" sz="2600" b="1" dirty="0" smtClean="0"/>
              <a:t>塊，切下一塊 </a:t>
            </a:r>
            <a:r>
              <a:rPr lang="en-US" altLang="zh-TW" sz="2600" b="1" dirty="0" smtClean="0"/>
              <a:t>(L, R]</a:t>
            </a:r>
            <a:r>
              <a:rPr lang="zh-TW" altLang="en-US" sz="2600" b="1" dirty="0" smtClean="0"/>
              <a:t> 的花費為</a:t>
            </a:r>
            <a:r>
              <a:rPr lang="en-US" altLang="zh-TW" sz="2600" b="1" dirty="0" smtClean="0"/>
              <a:t>C(L, R)</a:t>
            </a:r>
            <a:r>
              <a:rPr lang="zh-TW" altLang="en-US" sz="2600" b="1" dirty="0" smtClean="0"/>
              <a:t>。</a:t>
            </a:r>
            <a:endParaRPr lang="en-US" altLang="zh-TW" sz="2600" b="1" dirty="0"/>
          </a:p>
          <a:p>
            <a:r>
              <a:rPr lang="zh-TW" altLang="en-US" sz="2600" b="1" dirty="0" smtClean="0"/>
              <a:t>枚舉最後一塊切在位置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</a:t>
            </a:r>
            <a:r>
              <a:rPr lang="en-US" altLang="zh-TW" sz="2600" b="1" dirty="0" smtClean="0"/>
              <a:t>, </a:t>
            </a:r>
            <a:r>
              <a:rPr lang="zh-TW" altLang="en-US" sz="2600" b="1" dirty="0" smtClean="0"/>
              <a:t>將前 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 人切成 </a:t>
            </a:r>
            <a:r>
              <a:rPr lang="en-US" altLang="zh-TW" sz="2600" b="1" dirty="0" smtClean="0"/>
              <a:t>j – 1</a:t>
            </a:r>
            <a:r>
              <a:rPr lang="zh-TW" altLang="en-US" sz="2600" b="1" dirty="0" smtClean="0"/>
              <a:t> 塊，</a:t>
            </a:r>
            <a:r>
              <a:rPr lang="en-US" altLang="zh-TW" sz="2600" b="1" dirty="0" smtClean="0"/>
              <a:t> </a:t>
            </a:r>
            <a:r>
              <a:rPr lang="zh-TW" altLang="en-US" sz="2600" b="1" dirty="0" smtClean="0"/>
              <a:t>付出最後一塊的</a:t>
            </a:r>
            <a:r>
              <a:rPr lang="zh-TW" altLang="en-US" sz="2600" b="1" dirty="0"/>
              <a:t>花費</a:t>
            </a:r>
            <a:r>
              <a:rPr lang="en-US" altLang="zh-TW" sz="2600" b="1" dirty="0" smtClean="0"/>
              <a:t>C(k, j)</a:t>
            </a:r>
            <a:r>
              <a:rPr lang="zh-TW" altLang="en-US" sz="2600" b="1" dirty="0" smtClean="0"/>
              <a:t>。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2797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技巧概述</a:t>
            </a:r>
            <a:endParaRPr lang="zh-TW" altLang="en-US" sz="40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5402488" y="4690817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/>
              <a:t>最後一塊切在</a:t>
            </a:r>
            <a:r>
              <a:rPr lang="en-US" altLang="zh-TW" sz="2200" b="1" dirty="0" smtClean="0"/>
              <a:t>k</a:t>
            </a:r>
            <a:endParaRPr lang="en-US" sz="2200" b="1" dirty="0"/>
          </a:p>
        </p:txBody>
      </p:sp>
      <p:sp>
        <p:nvSpPr>
          <p:cNvPr id="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6254532" y="4336698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1884105" y="344794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583901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283697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3983493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683289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383085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082881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6782676" y="2721777"/>
            <a:ext cx="0" cy="193216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6782676" y="3447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482471" y="3447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182266" y="3447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149732" y="2742333"/>
            <a:ext cx="170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 – 1][k]</a:t>
            </a:r>
            <a:endParaRPr lang="en-US" sz="26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238888" y="2776603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smtClean="0"/>
              <a:t>+</a:t>
            </a:r>
            <a:endParaRPr lang="en-US" sz="26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582357" y="2768440"/>
            <a:ext cx="1091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 smtClean="0"/>
              <a:t>C(k, j)</a:t>
            </a:r>
            <a:endParaRPr lang="en-US" sz="2600" b="1" dirty="0"/>
          </a:p>
        </p:txBody>
      </p:sp>
      <p:sp>
        <p:nvSpPr>
          <p:cNvPr id="2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8390861" y="4363261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8128119" y="4706985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 smtClean="0"/>
              <a:t>共 </a:t>
            </a:r>
            <a:r>
              <a:rPr lang="en-US" altLang="zh-TW" sz="2200" b="1" dirty="0" smtClean="0"/>
              <a:t>j</a:t>
            </a:r>
            <a:r>
              <a:rPr lang="zh-TW" altLang="en-US" sz="2200" b="1" dirty="0" smtClean="0"/>
              <a:t> </a:t>
            </a:r>
            <a:r>
              <a:rPr lang="zh-TW" altLang="en-US" sz="2200" b="1" dirty="0"/>
              <a:t>人</a:t>
            </a:r>
            <a:endParaRPr lang="en-US" sz="22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298312" y="1843923"/>
            <a:ext cx="5652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][j] = </a:t>
            </a:r>
            <a:r>
              <a:rPr lang="zh-TW" altLang="en-US" sz="2600" b="1" dirty="0" smtClean="0"/>
              <a:t>枚舉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取最大，對於每個 </a:t>
            </a:r>
            <a:r>
              <a:rPr lang="en-US" altLang="zh-TW" sz="2600" b="1" dirty="0" smtClean="0"/>
              <a:t>k: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459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/>
              <a:t>技巧概述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b="1" dirty="0" smtClean="0"/>
              <a:t>此時若轉移又滿足</a:t>
            </a:r>
            <a:r>
              <a:rPr lang="en-US" altLang="zh-TW" sz="2600" b="1" dirty="0" smtClean="0">
                <a:solidFill>
                  <a:srgbClr val="FF0000"/>
                </a:solidFill>
              </a:rPr>
              <a:t>monotonicity condition</a:t>
            </a:r>
            <a:r>
              <a:rPr lang="en-US" altLang="zh-TW" sz="2600" b="1" dirty="0" smtClean="0"/>
              <a:t> (</a:t>
            </a:r>
            <a:r>
              <a:rPr lang="zh-TW" altLang="en-US" sz="2600" b="1" dirty="0" smtClean="0"/>
              <a:t>單調性條件</a:t>
            </a:r>
            <a:r>
              <a:rPr lang="en-US" altLang="zh-TW" sz="2600" b="1" dirty="0" smtClean="0"/>
              <a:t>)</a:t>
            </a:r>
          </a:p>
          <a:p>
            <a:endParaRPr lang="en-US" altLang="zh-TW" sz="2600" b="1" dirty="0"/>
          </a:p>
          <a:p>
            <a:r>
              <a:rPr lang="zh-TW" altLang="en-US" sz="2600" b="1" dirty="0" smtClean="0"/>
              <a:t>也就是說，令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</a:t>
            </a:r>
            <a:r>
              <a:rPr lang="zh-TW" altLang="en-US" sz="2600" b="1" dirty="0" smtClean="0"/>
              <a:t>為</a:t>
            </a:r>
            <a:r>
              <a:rPr lang="en-US" altLang="zh-TW" sz="2600" b="1" dirty="0" err="1" smtClean="0"/>
              <a:t>dp</a:t>
            </a:r>
            <a:r>
              <a:rPr lang="en-US" altLang="zh-TW" sz="2600" b="1" dirty="0" smtClean="0"/>
              <a:t>[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][j]</a:t>
            </a:r>
            <a:r>
              <a:rPr lang="zh-TW" altLang="en-US" sz="2600" b="1" dirty="0" smtClean="0"/>
              <a:t>發生最佳解的切點</a:t>
            </a:r>
            <a:r>
              <a:rPr lang="en-US" altLang="zh-TW" sz="2600" b="1" dirty="0" smtClean="0"/>
              <a:t>k</a:t>
            </a:r>
            <a:r>
              <a:rPr lang="zh-TW" altLang="en-US" sz="2600" b="1" dirty="0" smtClean="0"/>
              <a:t>，當 </a:t>
            </a:r>
            <a:r>
              <a:rPr lang="en-US" altLang="zh-TW" sz="2600" b="1" dirty="0" smtClean="0"/>
              <a:t>j</a:t>
            </a:r>
            <a:r>
              <a:rPr lang="zh-TW" altLang="en-US" sz="2600" b="1" dirty="0" smtClean="0"/>
              <a:t> 增加時，</a:t>
            </a:r>
            <a:r>
              <a:rPr lang="en-US" altLang="zh-TW" sz="2600" b="1" dirty="0" smtClean="0"/>
              <a:t>opt(</a:t>
            </a:r>
            <a:r>
              <a:rPr lang="en-US" altLang="zh-TW" sz="2600" b="1" dirty="0" err="1" smtClean="0"/>
              <a:t>i</a:t>
            </a:r>
            <a:r>
              <a:rPr lang="en-US" altLang="zh-TW" sz="2600" b="1" dirty="0" smtClean="0"/>
              <a:t>, j)</a:t>
            </a:r>
            <a:r>
              <a:rPr lang="zh-TW" altLang="en-US" sz="2600" b="1" dirty="0" smtClean="0"/>
              <a:t>也會增加。</a:t>
            </a:r>
            <a:endParaRPr lang="en-US" altLang="zh-TW" sz="2600" b="1" dirty="0" smtClean="0"/>
          </a:p>
          <a:p>
            <a:endParaRPr lang="en-US" altLang="zh-TW" sz="2600" b="1" dirty="0" smtClean="0"/>
          </a:p>
          <a:p>
            <a:r>
              <a:rPr lang="zh-TW" altLang="en-US" sz="2600" b="1" dirty="0" smtClean="0"/>
              <a:t>此時可以套用</a:t>
            </a:r>
            <a:r>
              <a:rPr lang="en-US" altLang="zh-TW" sz="2600" b="1" dirty="0" smtClean="0"/>
              <a:t>Divide</a:t>
            </a:r>
            <a:r>
              <a:rPr lang="zh-TW" altLang="en-US" sz="2600" b="1" dirty="0"/>
              <a:t> </a:t>
            </a:r>
            <a:r>
              <a:rPr lang="en-US" altLang="zh-TW" sz="2600" b="1" dirty="0" smtClean="0"/>
              <a:t>and</a:t>
            </a:r>
            <a:r>
              <a:rPr lang="zh-TW" altLang="en-US" sz="2600" b="1" dirty="0"/>
              <a:t> </a:t>
            </a:r>
            <a:r>
              <a:rPr lang="en-US" altLang="zh-TW" sz="2600" b="1" dirty="0" smtClean="0"/>
              <a:t>Conquer</a:t>
            </a:r>
            <a:r>
              <a:rPr lang="zh-TW" altLang="en-US" sz="2600" b="1" dirty="0" smtClean="0"/>
              <a:t>優化。</a:t>
            </a:r>
          </a:p>
        </p:txBody>
      </p:sp>
    </p:spTree>
    <p:extLst>
      <p:ext uri="{BB962C8B-B14F-4D97-AF65-F5344CB8AC3E}">
        <p14:creationId xmlns:p14="http://schemas.microsoft.com/office/powerpoint/2010/main" val="14392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150111" y="30349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849907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549703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249499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949295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942374" y="2435803"/>
            <a:ext cx="111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opt(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j)</a:t>
            </a:r>
            <a:endParaRPr lang="en-US" sz="2400" b="1" dirty="0"/>
          </a:p>
        </p:txBody>
      </p:sp>
      <p:sp>
        <p:nvSpPr>
          <p:cNvPr id="10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7289500" y="2342492"/>
            <a:ext cx="1886561" cy="46166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955026" y="176541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填表時 </a:t>
            </a:r>
            <a:r>
              <a:rPr lang="en-US" altLang="zh-TW" sz="2400" b="1" dirty="0" smtClean="0"/>
              <a:t>j </a:t>
            </a:r>
            <a:r>
              <a:rPr lang="zh-TW" altLang="en-US" sz="2400" b="1" dirty="0" smtClean="0"/>
              <a:t>不斷增加</a:t>
            </a:r>
            <a:endParaRPr 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649091" y="3034992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348887" y="3034992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4249499" y="2733136"/>
            <a:ext cx="0" cy="1182758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048682" y="3034991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748477" y="3034990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476265" y="3034989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2951225" y="3965392"/>
            <a:ext cx="1896378" cy="461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28677" y="4462580"/>
            <a:ext cx="777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monotonicity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condition: j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增加時，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opt(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, j)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也跟著增加。</a:t>
            </a:r>
            <a:endParaRPr lang="en-US" sz="2200" b="1" dirty="0"/>
          </a:p>
        </p:txBody>
      </p:sp>
      <p:sp>
        <p:nvSpPr>
          <p:cNvPr id="20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3724372" y="322160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183949" y="243580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72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 smtClean="0">
                <a:solidFill>
                  <a:srgbClr val="FF0000"/>
                </a:solidFill>
              </a:rPr>
              <a:t>注意</a:t>
            </a:r>
            <a:r>
              <a:rPr lang="en-US" altLang="zh-TW" sz="7200" b="1" dirty="0" smtClean="0">
                <a:solidFill>
                  <a:srgbClr val="FF0000"/>
                </a:solidFill>
              </a:rPr>
              <a:t>!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3200" b="1" dirty="0" smtClean="0"/>
              <a:t>這只是個例子</a:t>
            </a:r>
            <a:r>
              <a:rPr lang="en-US" altLang="zh-TW" sz="3200" b="1" dirty="0" smtClean="0"/>
              <a:t>!</a:t>
            </a:r>
          </a:p>
          <a:p>
            <a:pPr marL="0" indent="0">
              <a:buNone/>
            </a:pPr>
            <a:endParaRPr lang="en-US" altLang="zh-TW" sz="3200" b="1" dirty="0" smtClean="0"/>
          </a:p>
          <a:p>
            <a:pPr marL="0" indent="0">
              <a:buNone/>
            </a:pPr>
            <a:r>
              <a:rPr lang="zh-TW" altLang="en-US" sz="3200" b="1" dirty="0" smtClean="0"/>
              <a:t>實際使用時，只要發現最佳轉移發生位置會跟著</a:t>
            </a:r>
            <a:r>
              <a:rPr lang="en-US" altLang="zh-TW" sz="3200" b="1" dirty="0" smtClean="0"/>
              <a:t>DP</a:t>
            </a:r>
            <a:r>
              <a:rPr lang="zh-TW" altLang="en-US" sz="3200" b="1" dirty="0" smtClean="0"/>
              <a:t>表格的一個維度增加，就可以使用。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20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1359</Words>
  <Application>Microsoft Office PowerPoint</Application>
  <PresentationFormat>寬螢幕</PresentationFormat>
  <Paragraphs>194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微軟正黑體</vt:lpstr>
      <vt:lpstr>Arial</vt:lpstr>
      <vt:lpstr>Cambria Math</vt:lpstr>
      <vt:lpstr>Trebuchet MS</vt:lpstr>
      <vt:lpstr>Wingdings 3</vt:lpstr>
      <vt:lpstr>多面向</vt:lpstr>
      <vt:lpstr>進階動態規劃</vt:lpstr>
      <vt:lpstr>總覽</vt:lpstr>
      <vt:lpstr>前言</vt:lpstr>
      <vt:lpstr>技巧概述</vt:lpstr>
      <vt:lpstr>技巧概述</vt:lpstr>
      <vt:lpstr>技巧概述</vt:lpstr>
      <vt:lpstr>技巧概述</vt:lpstr>
      <vt:lpstr>PowerPoint 簡報</vt:lpstr>
      <vt:lpstr>注意!</vt:lpstr>
      <vt:lpstr>例題 - Ciel and Gondolas (CF 321E)</vt:lpstr>
      <vt:lpstr>例題 - Ciel and Gondolas (CF 321E)</vt:lpstr>
      <vt:lpstr>例題 - Ciel and Gondolas (CF 321E)</vt:lpstr>
      <vt:lpstr>小觀察</vt:lpstr>
      <vt:lpstr>小觀察</vt:lpstr>
      <vt:lpstr>例題</vt:lpstr>
      <vt:lpstr>PowerPoint 簡報</vt:lpstr>
      <vt:lpstr>小直覺</vt:lpstr>
      <vt:lpstr>小直覺</vt:lpstr>
      <vt:lpstr>證明</vt:lpstr>
      <vt:lpstr>小觀察</vt:lpstr>
      <vt:lpstr>PowerPoint 簡報</vt:lpstr>
      <vt:lpstr>PowerPoint 簡報</vt:lpstr>
      <vt:lpstr>PowerPoint 簡報</vt:lpstr>
      <vt:lpstr>證明</vt:lpstr>
      <vt:lpstr>如何優化</vt:lpstr>
      <vt:lpstr>PowerPoint 簡報</vt:lpstr>
      <vt:lpstr>PowerPoint 簡報</vt:lpstr>
      <vt:lpstr>PowerPoint 簡報</vt:lpstr>
      <vt:lpstr>PowerPoint 簡報</vt:lpstr>
      <vt:lpstr>如何優化</vt:lpstr>
      <vt:lpstr>複雜度</vt:lpstr>
      <vt:lpstr>複雜度</vt:lpstr>
      <vt:lpstr>回顧</vt:lpstr>
      <vt:lpstr>實用面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進階動態規劃</dc:title>
  <dc:creator>nthu-326</dc:creator>
  <cp:lastModifiedBy>nthu-326</cp:lastModifiedBy>
  <cp:revision>44</cp:revision>
  <dcterms:created xsi:type="dcterms:W3CDTF">2019-07-21T04:06:56Z</dcterms:created>
  <dcterms:modified xsi:type="dcterms:W3CDTF">2019-07-21T07:34:23Z</dcterms:modified>
</cp:coreProperties>
</file>