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7"/>
  </p:notesMasterIdLst>
  <p:sldIdLst>
    <p:sldId id="256" r:id="rId2"/>
    <p:sldId id="295" r:id="rId3"/>
    <p:sldId id="297" r:id="rId4"/>
    <p:sldId id="294" r:id="rId5"/>
    <p:sldId id="320" r:id="rId6"/>
    <p:sldId id="307" r:id="rId7"/>
    <p:sldId id="308" r:id="rId8"/>
    <p:sldId id="309" r:id="rId9"/>
    <p:sldId id="310" r:id="rId10"/>
    <p:sldId id="311" r:id="rId11"/>
    <p:sldId id="312" r:id="rId12"/>
    <p:sldId id="313" r:id="rId13"/>
    <p:sldId id="314" r:id="rId14"/>
    <p:sldId id="315" r:id="rId15"/>
    <p:sldId id="316" r:id="rId16"/>
    <p:sldId id="317" r:id="rId17"/>
    <p:sldId id="427" r:id="rId18"/>
    <p:sldId id="349" r:id="rId19"/>
    <p:sldId id="318" r:id="rId20"/>
    <p:sldId id="350" r:id="rId21"/>
    <p:sldId id="319" r:id="rId22"/>
    <p:sldId id="321" r:id="rId23"/>
    <p:sldId id="322" r:id="rId24"/>
    <p:sldId id="323" r:id="rId25"/>
    <p:sldId id="324" r:id="rId26"/>
    <p:sldId id="325" r:id="rId27"/>
    <p:sldId id="364" r:id="rId28"/>
    <p:sldId id="326" r:id="rId29"/>
    <p:sldId id="327" r:id="rId30"/>
    <p:sldId id="328" r:id="rId31"/>
    <p:sldId id="329" r:id="rId32"/>
    <p:sldId id="361" r:id="rId33"/>
    <p:sldId id="362" r:id="rId34"/>
    <p:sldId id="330" r:id="rId35"/>
    <p:sldId id="351" r:id="rId36"/>
    <p:sldId id="331" r:id="rId37"/>
    <p:sldId id="333" r:id="rId38"/>
    <p:sldId id="334" r:id="rId39"/>
    <p:sldId id="337" r:id="rId40"/>
    <p:sldId id="335" r:id="rId41"/>
    <p:sldId id="338" r:id="rId42"/>
    <p:sldId id="339" r:id="rId43"/>
    <p:sldId id="336" r:id="rId44"/>
    <p:sldId id="344" r:id="rId45"/>
    <p:sldId id="341" r:id="rId46"/>
    <p:sldId id="342" r:id="rId47"/>
    <p:sldId id="343" r:id="rId48"/>
    <p:sldId id="345" r:id="rId49"/>
    <p:sldId id="347" r:id="rId50"/>
    <p:sldId id="352" r:id="rId51"/>
    <p:sldId id="353" r:id="rId52"/>
    <p:sldId id="384" r:id="rId53"/>
    <p:sldId id="348" r:id="rId54"/>
    <p:sldId id="380" r:id="rId55"/>
    <p:sldId id="340" r:id="rId56"/>
    <p:sldId id="363" r:id="rId57"/>
    <p:sldId id="365" r:id="rId58"/>
    <p:sldId id="366" r:id="rId59"/>
    <p:sldId id="368" r:id="rId60"/>
    <p:sldId id="370" r:id="rId61"/>
    <p:sldId id="371" r:id="rId62"/>
    <p:sldId id="374" r:id="rId63"/>
    <p:sldId id="372" r:id="rId64"/>
    <p:sldId id="373" r:id="rId65"/>
    <p:sldId id="369" r:id="rId66"/>
    <p:sldId id="375" r:id="rId67"/>
    <p:sldId id="377" r:id="rId68"/>
    <p:sldId id="376" r:id="rId69"/>
    <p:sldId id="379" r:id="rId70"/>
    <p:sldId id="378" r:id="rId71"/>
    <p:sldId id="381" r:id="rId72"/>
    <p:sldId id="382" r:id="rId73"/>
    <p:sldId id="383" r:id="rId74"/>
    <p:sldId id="385" r:id="rId75"/>
    <p:sldId id="387" r:id="rId76"/>
    <p:sldId id="388" r:id="rId77"/>
    <p:sldId id="389" r:id="rId78"/>
    <p:sldId id="390" r:id="rId79"/>
    <p:sldId id="391" r:id="rId80"/>
    <p:sldId id="393" r:id="rId81"/>
    <p:sldId id="394" r:id="rId82"/>
    <p:sldId id="395" r:id="rId83"/>
    <p:sldId id="396" r:id="rId84"/>
    <p:sldId id="397" r:id="rId85"/>
    <p:sldId id="398" r:id="rId86"/>
    <p:sldId id="399" r:id="rId87"/>
    <p:sldId id="400" r:id="rId88"/>
    <p:sldId id="401" r:id="rId89"/>
    <p:sldId id="402" r:id="rId90"/>
    <p:sldId id="403" r:id="rId91"/>
    <p:sldId id="405" r:id="rId92"/>
    <p:sldId id="404" r:id="rId93"/>
    <p:sldId id="406" r:id="rId94"/>
    <p:sldId id="407" r:id="rId95"/>
    <p:sldId id="392" r:id="rId96"/>
    <p:sldId id="408" r:id="rId97"/>
    <p:sldId id="409" r:id="rId98"/>
    <p:sldId id="411" r:id="rId99"/>
    <p:sldId id="412" r:id="rId100"/>
    <p:sldId id="413" r:id="rId101"/>
    <p:sldId id="414" r:id="rId102"/>
    <p:sldId id="415" r:id="rId103"/>
    <p:sldId id="416" r:id="rId104"/>
    <p:sldId id="419" r:id="rId105"/>
    <p:sldId id="420" r:id="rId106"/>
    <p:sldId id="422" r:id="rId107"/>
    <p:sldId id="424" r:id="rId108"/>
    <p:sldId id="425" r:id="rId109"/>
    <p:sldId id="426" r:id="rId110"/>
    <p:sldId id="421" r:id="rId111"/>
    <p:sldId id="418" r:id="rId112"/>
    <p:sldId id="417" r:id="rId113"/>
    <p:sldId id="355" r:id="rId114"/>
    <p:sldId id="357" r:id="rId115"/>
    <p:sldId id="358" r:id="rId116"/>
    <p:sldId id="359" r:id="rId117"/>
    <p:sldId id="258" r:id="rId118"/>
    <p:sldId id="306" r:id="rId119"/>
    <p:sldId id="260" r:id="rId120"/>
    <p:sldId id="263" r:id="rId121"/>
    <p:sldId id="261" r:id="rId122"/>
    <p:sldId id="262" r:id="rId123"/>
    <p:sldId id="264" r:id="rId124"/>
    <p:sldId id="268" r:id="rId125"/>
    <p:sldId id="269" r:id="rId126"/>
    <p:sldId id="272" r:id="rId127"/>
    <p:sldId id="273" r:id="rId128"/>
    <p:sldId id="270" r:id="rId129"/>
    <p:sldId id="271" r:id="rId130"/>
    <p:sldId id="274" r:id="rId131"/>
    <p:sldId id="275" r:id="rId132"/>
    <p:sldId id="276" r:id="rId133"/>
    <p:sldId id="277" r:id="rId134"/>
    <p:sldId id="278" r:id="rId135"/>
    <p:sldId id="279" r:id="rId136"/>
    <p:sldId id="280" r:id="rId137"/>
    <p:sldId id="281" r:id="rId138"/>
    <p:sldId id="293" r:id="rId139"/>
    <p:sldId id="282" r:id="rId140"/>
    <p:sldId id="283" r:id="rId141"/>
    <p:sldId id="285" r:id="rId142"/>
    <p:sldId id="284" r:id="rId143"/>
    <p:sldId id="286" r:id="rId144"/>
    <p:sldId id="288" r:id="rId145"/>
    <p:sldId id="289" r:id="rId146"/>
    <p:sldId id="290" r:id="rId147"/>
    <p:sldId id="291" r:id="rId148"/>
    <p:sldId id="292" r:id="rId149"/>
    <p:sldId id="300" r:id="rId150"/>
    <p:sldId id="304" r:id="rId151"/>
    <p:sldId id="360" r:id="rId152"/>
    <p:sldId id="301" r:id="rId153"/>
    <p:sldId id="302" r:id="rId154"/>
    <p:sldId id="303" r:id="rId155"/>
    <p:sldId id="305" r:id="rId15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4"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7/23/2019</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74</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75</a:t>
            </a:fld>
            <a:endParaRPr lang="en-US"/>
          </a:p>
        </p:txBody>
      </p:sp>
    </p:spTree>
    <p:extLst>
      <p:ext uri="{BB962C8B-B14F-4D97-AF65-F5344CB8AC3E}">
        <p14:creationId xmlns:p14="http://schemas.microsoft.com/office/powerpoint/2010/main" val="125500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76</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77</a:t>
            </a:fld>
            <a:endParaRPr lang="en-US"/>
          </a:p>
        </p:txBody>
      </p:sp>
    </p:spTree>
    <p:extLst>
      <p:ext uri="{BB962C8B-B14F-4D97-AF65-F5344CB8AC3E}">
        <p14:creationId xmlns:p14="http://schemas.microsoft.com/office/powerpoint/2010/main" val="41398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78</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79</a:t>
            </a:fld>
            <a:endParaRPr lang="en-US"/>
          </a:p>
        </p:txBody>
      </p:sp>
    </p:spTree>
    <p:extLst>
      <p:ext uri="{BB962C8B-B14F-4D97-AF65-F5344CB8AC3E}">
        <p14:creationId xmlns:p14="http://schemas.microsoft.com/office/powerpoint/2010/main" val="119496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2019</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講師</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rgbClr val="FF0000"/>
                                </a:solidFill>
                                <a:latin typeface="Cambria Math" panose="02040503050406030204" pitchFamily="18" charset="0"/>
                              </a:rPr>
                              <m:t>𝒅𝒑</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𝒋</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rgbClr val="FF0000"/>
                                </a:solidFill>
                                <a:latin typeface="Cambria Math" panose="02040503050406030204" pitchFamily="18" charset="0"/>
                              </a:rPr>
                              <m:t>𝒊𝒇</m:t>
                            </m:r>
                            <m:r>
                              <a:rPr 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𝑨</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𝑩</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𝒋</m:t>
                            </m:r>
                            <m:r>
                              <a:rPr lang="en-US" sz="2400" b="1" i="1" smtClean="0">
                                <a:solidFill>
                                  <a:srgbClr val="FF0000"/>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觀察每個</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pPr marL="914400" lvl="1" indent="-457200">
              <a:buFont typeface="+mj-lt"/>
              <a:buAutoNum type="arabicPeriod"/>
            </a:pPr>
            <a:r>
              <a:rPr lang="en-US" altLang="zh-TW" sz="2200" b="1" dirty="0">
                <a:solidFill>
                  <a:schemeClr val="tx1"/>
                </a:solidFill>
              </a:rPr>
              <a:t>h[j]</a:t>
            </a:r>
            <a:r>
              <a:rPr lang="zh-TW" altLang="en-US" sz="2200" b="1" dirty="0">
                <a:solidFill>
                  <a:schemeClr val="tx1"/>
                </a:solidFill>
              </a:rPr>
              <a:t>就像是使用門檻</a:t>
            </a:r>
            <a:r>
              <a:rPr lang="en-US" altLang="zh-TW" sz="2200" b="1" dirty="0">
                <a:solidFill>
                  <a:schemeClr val="tx1"/>
                </a:solidFill>
              </a:rPr>
              <a:t>,</a:t>
            </a:r>
            <a:r>
              <a:rPr lang="zh-TW" altLang="en-US" sz="2200" b="1" dirty="0">
                <a:solidFill>
                  <a:schemeClr val="tx1"/>
                </a:solidFill>
              </a:rPr>
              <a:t> 越低代表這個轉移越好。</a:t>
            </a:r>
            <a:endParaRPr lang="en-US" altLang="zh-TW" sz="2200" b="1" dirty="0">
              <a:solidFill>
                <a:schemeClr val="tx1"/>
              </a:solidFill>
            </a:endParaRPr>
          </a:p>
          <a:p>
            <a:pPr marL="914400" lvl="1" indent="-457200">
              <a:buFont typeface="+mj-lt"/>
              <a:buAutoNum type="arabicPeriod"/>
            </a:pPr>
            <a:r>
              <a:rPr lang="en-US" altLang="zh-TW" sz="2200" b="1" dirty="0" err="1">
                <a:solidFill>
                  <a:schemeClr val="tx1"/>
                </a:solidFill>
              </a:rPr>
              <a:t>dp</a:t>
            </a:r>
            <a:r>
              <a:rPr lang="en-US" altLang="zh-TW" sz="2200" b="1" dirty="0">
                <a:solidFill>
                  <a:schemeClr val="tx1"/>
                </a:solidFill>
              </a:rPr>
              <a:t>[j]</a:t>
            </a:r>
            <a:r>
              <a:rPr lang="zh-TW" altLang="en-US" sz="2200" b="1" dirty="0">
                <a:solidFill>
                  <a:schemeClr val="tx1"/>
                </a:solidFill>
              </a:rPr>
              <a:t>就像是價值</a:t>
            </a:r>
            <a:r>
              <a:rPr lang="en-US" altLang="zh-TW" sz="2200" b="1" dirty="0">
                <a:solidFill>
                  <a:schemeClr val="tx1"/>
                </a:solidFill>
              </a:rPr>
              <a:t>,</a:t>
            </a:r>
            <a:r>
              <a:rPr lang="zh-TW" altLang="en-US" sz="2200" b="1" dirty="0">
                <a:solidFill>
                  <a:schemeClr val="tx1"/>
                </a:solidFill>
              </a:rPr>
              <a:t> 越高代表這個轉移越好。</a:t>
            </a:r>
            <a:endParaRPr lang="en-US" altLang="zh-TW" sz="2200" b="1" dirty="0">
              <a:solidFill>
                <a:schemeClr val="tx1"/>
              </a:solidFill>
            </a:endParaRPr>
          </a:p>
          <a:p>
            <a:pPr marL="514350" indent="-457200"/>
            <a:endParaRPr lang="en-US" altLang="zh-TW" sz="2400" b="1" dirty="0">
              <a:solidFill>
                <a:schemeClr val="tx1"/>
              </a:solidFill>
            </a:endParaRPr>
          </a:p>
          <a:p>
            <a:pPr marL="514350" indent="-457200"/>
            <a:r>
              <a:rPr lang="zh-TW" altLang="en-US" sz="2400" b="1" dirty="0">
                <a:solidFill>
                  <a:schemeClr val="tx1"/>
                </a:solidFill>
              </a:rPr>
              <a:t>非常直覺地</a:t>
            </a:r>
            <a:r>
              <a:rPr lang="en-US" altLang="zh-TW" sz="2400" b="1" dirty="0">
                <a:solidFill>
                  <a:schemeClr val="tx1"/>
                </a:solidFill>
              </a:rPr>
              <a:t>,</a:t>
            </a:r>
            <a:r>
              <a:rPr lang="zh-TW" altLang="en-US" sz="2400" b="1" dirty="0">
                <a:solidFill>
                  <a:schemeClr val="tx1"/>
                </a:solidFill>
              </a:rPr>
              <a:t> 當兩個轉移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k</a:t>
            </a:r>
            <a:r>
              <a:rPr lang="zh-TW" altLang="en-US" sz="2400" b="1" dirty="0">
                <a:solidFill>
                  <a:schemeClr val="tx1"/>
                </a:solidFill>
              </a:rPr>
              <a:t>滿足門檻</a:t>
            </a:r>
            <a:r>
              <a:rPr lang="en-US" altLang="zh-TW" sz="2400" b="1" dirty="0">
                <a:solidFill>
                  <a:schemeClr val="tx1"/>
                </a:solidFill>
              </a:rPr>
              <a:t>h[k] &gt; h[j], </a:t>
            </a:r>
            <a:r>
              <a:rPr lang="zh-TW" altLang="en-US" sz="2400" b="1" dirty="0">
                <a:solidFill>
                  <a:schemeClr val="tx1"/>
                </a:solidFill>
              </a:rPr>
              <a:t>價值卻是</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在往後都不可能成為最佳解。</a:t>
            </a:r>
            <a:r>
              <a:rPr lang="en-US" altLang="zh-TW" sz="2400" b="1" dirty="0">
                <a:solidFill>
                  <a:schemeClr val="tx1"/>
                </a:solidFill>
              </a:rPr>
              <a:t>(why?)</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4476542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用一個資料結構存放這些轉移</a:t>
            </a:r>
            <a:r>
              <a:rPr lang="en-US" altLang="zh-TW" sz="2400" b="1" dirty="0">
                <a:solidFill>
                  <a:schemeClr val="tx1"/>
                </a:solidFill>
              </a:rPr>
              <a:t>,</a:t>
            </a:r>
            <a:r>
              <a:rPr lang="zh-TW" altLang="en-US" sz="2400" b="1" dirty="0">
                <a:solidFill>
                  <a:schemeClr val="tx1"/>
                </a:solidFill>
              </a:rPr>
              <a:t> 發現上述情形時</a:t>
            </a:r>
            <a:r>
              <a:rPr lang="en-US" altLang="zh-TW" sz="2400" b="1" dirty="0">
                <a:solidFill>
                  <a:schemeClr val="tx1"/>
                </a:solidFill>
              </a:rPr>
              <a:t>,</a:t>
            </a:r>
            <a:r>
              <a:rPr lang="zh-TW" altLang="en-US" sz="2400" b="1" dirty="0">
                <a:solidFill>
                  <a:schemeClr val="tx1"/>
                </a:solidFill>
              </a:rPr>
              <a:t> 就把明顯沒用的轉移丟掉。這看起來像是個常數優化</a:t>
            </a:r>
            <a:r>
              <a:rPr lang="en-US" altLang="zh-TW"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但是如果真的全都挑掉的話</a:t>
            </a:r>
            <a:r>
              <a:rPr lang="en-US" altLang="zh-TW" sz="2400" b="1" dirty="0">
                <a:solidFill>
                  <a:schemeClr val="tx1"/>
                </a:solidFill>
              </a:rPr>
              <a:t>, </a:t>
            </a:r>
            <a:r>
              <a:rPr lang="zh-TW" altLang="en-US" sz="2400" b="1" dirty="0">
                <a:solidFill>
                  <a:schemeClr val="tx1"/>
                </a:solidFill>
              </a:rPr>
              <a:t>這個資料結構就會滿足一些非常好的性質。</a:t>
            </a:r>
            <a:endParaRPr lang="en-US" altLang="zh-TW" sz="2400" b="1" dirty="0">
              <a:solidFill>
                <a:schemeClr val="tx1"/>
              </a:solidFill>
            </a:endParaRPr>
          </a:p>
          <a:p>
            <a:endParaRPr lang="en-US" sz="2400" b="1" dirty="0">
              <a:solidFill>
                <a:schemeClr val="tx1"/>
              </a:solidFill>
            </a:endParaRPr>
          </a:p>
          <a:p>
            <a:r>
              <a:rPr lang="zh-TW" altLang="en-US" sz="2400" b="1" dirty="0">
                <a:solidFill>
                  <a:srgbClr val="FF0000"/>
                </a:solidFill>
              </a:rPr>
              <a:t>當結構中的</a:t>
            </a:r>
            <a:r>
              <a:rPr lang="en-US" altLang="zh-TW" sz="2400" b="1" dirty="0">
                <a:solidFill>
                  <a:srgbClr val="FF0000"/>
                </a:solidFill>
              </a:rPr>
              <a:t>h[j]</a:t>
            </a:r>
            <a:r>
              <a:rPr lang="zh-TW" altLang="en-US" sz="2400" b="1" dirty="0">
                <a:solidFill>
                  <a:srgbClr val="FF0000"/>
                </a:solidFill>
              </a:rPr>
              <a:t>增加時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[j]</a:t>
            </a:r>
            <a:r>
              <a:rPr lang="zh-TW" altLang="en-US" sz="2400" b="1" dirty="0">
                <a:solidFill>
                  <a:srgbClr val="FF0000"/>
                </a:solidFill>
              </a:rPr>
              <a:t>必然也跟著增加</a:t>
            </a:r>
            <a:r>
              <a:rPr lang="en-US" altLang="zh-TW" sz="2400" b="1" dirty="0">
                <a:solidFill>
                  <a:srgbClr val="FF0000"/>
                </a:solidFill>
              </a:rPr>
              <a:t>,</a:t>
            </a:r>
            <a:r>
              <a:rPr lang="zh-TW" altLang="en-US" sz="2400" b="1" dirty="0">
                <a:solidFill>
                  <a:srgbClr val="FF0000"/>
                </a:solidFill>
              </a:rPr>
              <a:t> 否則就與前面的規則衝突。</a:t>
            </a:r>
            <a:endParaRPr lang="en-US" sz="2400" b="1" dirty="0">
              <a:solidFill>
                <a:srgbClr val="FF0000"/>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385162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沒用的轉移都被挑掉後</a:t>
            </a:r>
            <a:r>
              <a:rPr lang="en-US" altLang="zh-TW" sz="2400" b="1" dirty="0">
                <a:solidFill>
                  <a:schemeClr val="tx1"/>
                </a:solidFill>
              </a:rPr>
              <a:t>,</a:t>
            </a:r>
            <a:r>
              <a:rPr lang="zh-TW" altLang="en-US" sz="2400" b="1" dirty="0">
                <a:solidFill>
                  <a:schemeClr val="tx1"/>
                </a:solidFill>
              </a:rPr>
              <a:t> 對一個</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而言</a:t>
            </a:r>
            <a:r>
              <a:rPr lang="en-US" altLang="zh-TW" sz="2400" b="1" dirty="0">
                <a:solidFill>
                  <a:schemeClr val="tx1"/>
                </a:solidFill>
              </a:rPr>
              <a:t>, </a:t>
            </a:r>
            <a:r>
              <a:rPr lang="zh-TW" altLang="en-US" sz="2400" b="1" dirty="0">
                <a:solidFill>
                  <a:schemeClr val="tx1"/>
                </a:solidFill>
              </a:rPr>
              <a:t>我們只需要尋找「</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能跨過的門檻中最大的</a:t>
            </a:r>
            <a:r>
              <a:rPr lang="en-US" altLang="zh-TW" sz="2400" b="1" dirty="0">
                <a:solidFill>
                  <a:schemeClr val="tx1"/>
                </a:solidFill>
              </a:rPr>
              <a:t>h[j]</a:t>
            </a:r>
            <a:r>
              <a:rPr lang="zh-TW" altLang="en-US" sz="2400" b="1" dirty="0">
                <a:solidFill>
                  <a:schemeClr val="tx1"/>
                </a:solidFill>
              </a:rPr>
              <a:t>」即可</a:t>
            </a:r>
            <a:r>
              <a:rPr lang="en-US" altLang="zh-TW" sz="2400" b="1" dirty="0">
                <a:solidFill>
                  <a:schemeClr val="tx1"/>
                </a:solidFill>
              </a:rPr>
              <a:t>, </a:t>
            </a:r>
            <a:r>
              <a:rPr lang="zh-TW" altLang="en-US" sz="2400" b="1" dirty="0">
                <a:solidFill>
                  <a:schemeClr val="tx1"/>
                </a:solidFill>
              </a:rPr>
              <a:t>也就是最大的</a:t>
            </a:r>
            <a:r>
              <a:rPr lang="en-US" altLang="zh-TW" sz="2400" b="1" dirty="0">
                <a:solidFill>
                  <a:schemeClr val="tx1"/>
                </a:solidFill>
              </a:rPr>
              <a:t>h[j]</a:t>
            </a:r>
            <a:r>
              <a:rPr lang="zh-TW" altLang="en-US" sz="2400" b="1" dirty="0">
                <a:solidFill>
                  <a:schemeClr val="tx1"/>
                </a:solidFill>
              </a:rPr>
              <a:t>滿足</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這只需一次二分搜索即可找到。</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若是這個資料結構已經是維護好的狀態</a:t>
            </a:r>
            <a:r>
              <a:rPr lang="en-US" altLang="zh-TW" sz="2400" b="1" dirty="0">
                <a:solidFill>
                  <a:schemeClr val="tx1"/>
                </a:solidFill>
              </a:rPr>
              <a:t>, </a:t>
            </a:r>
            <a:r>
              <a:rPr lang="zh-TW" altLang="en-US" sz="2400" b="1" dirty="0">
                <a:solidFill>
                  <a:schemeClr val="tx1"/>
                </a:solidFill>
              </a:rPr>
              <a:t>要加入一個</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進去也非常簡單。</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9111647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如此衍生出的</a:t>
            </a:r>
            <a:r>
              <a:rPr lang="en-US" altLang="zh-TW" sz="2400" b="1" dirty="0">
                <a:solidFill>
                  <a:schemeClr val="tx1"/>
                </a:solidFill>
              </a:rPr>
              <a:t>,</a:t>
            </a:r>
            <a:r>
              <a:rPr lang="zh-TW" altLang="en-US" sz="2400" b="1" dirty="0">
                <a:solidFill>
                  <a:schemeClr val="tx1"/>
                </a:solidFill>
              </a:rPr>
              <a:t> 兩個維度同時遞增的資料結構</a:t>
            </a:r>
            <a:r>
              <a:rPr lang="en-US" altLang="zh-TW" sz="2400" b="1" dirty="0">
                <a:solidFill>
                  <a:schemeClr val="tx1"/>
                </a:solidFill>
              </a:rPr>
              <a:t>,</a:t>
            </a:r>
            <a:r>
              <a:rPr lang="zh-TW" altLang="en-US" sz="2400" b="1" dirty="0">
                <a:solidFill>
                  <a:schemeClr val="tx1"/>
                </a:solidFill>
              </a:rPr>
              <a:t> 就稱為單調佇列。</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實作上可使用</a:t>
            </a:r>
            <a:r>
              <a:rPr lang="en-US" altLang="zh-TW" sz="2400" b="1" dirty="0">
                <a:solidFill>
                  <a:schemeClr val="tx1"/>
                </a:solidFill>
              </a:rPr>
              <a:t>map</a:t>
            </a:r>
            <a:r>
              <a:rPr lang="zh-TW" altLang="en-US" sz="2400" b="1" dirty="0">
                <a:solidFill>
                  <a:schemeClr val="tx1"/>
                </a:solidFill>
              </a:rPr>
              <a:t>來動態維護順序和進行二分搜索。</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372304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Tree>
    <p:extLst>
      <p:ext uri="{BB962C8B-B14F-4D97-AF65-F5344CB8AC3E}">
        <p14:creationId xmlns:p14="http://schemas.microsoft.com/office/powerpoint/2010/main" val="15411357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00274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Tree>
    <p:extLst>
      <p:ext uri="{BB962C8B-B14F-4D97-AF65-F5344CB8AC3E}">
        <p14:creationId xmlns:p14="http://schemas.microsoft.com/office/powerpoint/2010/main" val="16492317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10373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
        <p:nvSpPr>
          <p:cNvPr id="5" name="箭號: 向下 4">
            <a:extLst>
              <a:ext uri="{FF2B5EF4-FFF2-40B4-BE49-F238E27FC236}">
                <a16:creationId xmlns:a16="http://schemas.microsoft.com/office/drawing/2014/main" id="{64406ACC-B7C0-43FD-BA53-F56D978EF673}"/>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字方塊 26">
            <a:extLst>
              <a:ext uri="{FF2B5EF4-FFF2-40B4-BE49-F238E27FC236}">
                <a16:creationId xmlns:a16="http://schemas.microsoft.com/office/drawing/2014/main" id="{C7F1B0A3-C8B5-457B-8AC6-9FF112565325}"/>
              </a:ext>
            </a:extLst>
          </p:cNvPr>
          <p:cNvSpPr txBox="1"/>
          <p:nvPr/>
        </p:nvSpPr>
        <p:spPr>
          <a:xfrm>
            <a:off x="3251208" y="5632348"/>
            <a:ext cx="3307316" cy="492443"/>
          </a:xfrm>
          <a:prstGeom prst="rect">
            <a:avLst/>
          </a:prstGeom>
          <a:noFill/>
        </p:spPr>
        <p:txBody>
          <a:bodyPr wrap="none" rtlCol="0">
            <a:spAutoFit/>
          </a:bodyPr>
          <a:lstStyle/>
          <a:p>
            <a:r>
              <a:rPr lang="en-US" sz="2600" b="1" dirty="0" err="1"/>
              <a:t>dp</a:t>
            </a:r>
            <a:r>
              <a:rPr lang="en-US" sz="2600" b="1" dirty="0"/>
              <a:t>[</a:t>
            </a:r>
            <a:r>
              <a:rPr lang="en-US" sz="2600" b="1" dirty="0" err="1"/>
              <a:t>i</a:t>
            </a:r>
            <a:r>
              <a:rPr lang="en-US" sz="2600" b="1" dirty="0"/>
              <a:t>] = 12 + 40 = 52</a:t>
            </a:r>
          </a:p>
        </p:txBody>
      </p:sp>
    </p:spTree>
    <p:extLst>
      <p:ext uri="{BB962C8B-B14F-4D97-AF65-F5344CB8AC3E}">
        <p14:creationId xmlns:p14="http://schemas.microsoft.com/office/powerpoint/2010/main" val="38852441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6672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4" name="矩形 33">
            <a:extLst>
              <a:ext uri="{FF2B5EF4-FFF2-40B4-BE49-F238E27FC236}">
                <a16:creationId xmlns:a16="http://schemas.microsoft.com/office/drawing/2014/main" id="{B689D4E7-6104-4BCE-A352-DCABAD94CD1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52</a:t>
            </a:r>
          </a:p>
        </p:txBody>
      </p:sp>
      <p:sp>
        <p:nvSpPr>
          <p:cNvPr id="42" name="矩形 41">
            <a:extLst>
              <a:ext uri="{FF2B5EF4-FFF2-40B4-BE49-F238E27FC236}">
                <a16:creationId xmlns:a16="http://schemas.microsoft.com/office/drawing/2014/main" id="{9B3E9B52-6723-4B5E-8A3B-C9338A6476EB}"/>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5558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乘號 3">
            <a:extLst>
              <a:ext uri="{FF2B5EF4-FFF2-40B4-BE49-F238E27FC236}">
                <a16:creationId xmlns:a16="http://schemas.microsoft.com/office/drawing/2014/main" id="{A9AB2F57-EF9F-4895-A0BC-5E384C854624}"/>
              </a:ext>
            </a:extLst>
          </p:cNvPr>
          <p:cNvSpPr/>
          <p:nvPr/>
        </p:nvSpPr>
        <p:spPr>
          <a:xfrm>
            <a:off x="396598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號 21">
            <a:extLst>
              <a:ext uri="{FF2B5EF4-FFF2-40B4-BE49-F238E27FC236}">
                <a16:creationId xmlns:a16="http://schemas.microsoft.com/office/drawing/2014/main" id="{BC4B9906-F208-4355-804E-F64EE1E39618}"/>
              </a:ext>
            </a:extLst>
          </p:cNvPr>
          <p:cNvSpPr/>
          <p:nvPr/>
        </p:nvSpPr>
        <p:spPr>
          <a:xfrm>
            <a:off x="495522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乘號 22">
            <a:extLst>
              <a:ext uri="{FF2B5EF4-FFF2-40B4-BE49-F238E27FC236}">
                <a16:creationId xmlns:a16="http://schemas.microsoft.com/office/drawing/2014/main" id="{505AB4DF-A85E-426A-9D5A-C6440DB9F185}"/>
              </a:ext>
            </a:extLst>
          </p:cNvPr>
          <p:cNvSpPr/>
          <p:nvPr/>
        </p:nvSpPr>
        <p:spPr>
          <a:xfrm>
            <a:off x="5991116"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66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關注</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- 1][j - 1] + 1, if A[</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B[j]</a:t>
            </a:r>
          </a:p>
          <a:p>
            <a:r>
              <a:rPr lang="zh-TW" altLang="en-US" sz="2400" b="1" dirty="0">
                <a:solidFill>
                  <a:schemeClr val="tx1"/>
                </a:solidFill>
              </a:rPr>
              <a:t>令</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為所有</a:t>
            </a:r>
            <a:r>
              <a:rPr lang="en-US" altLang="zh-TW" sz="2400" b="1" dirty="0">
                <a:solidFill>
                  <a:schemeClr val="tx1"/>
                </a:solidFill>
              </a:rPr>
              <a:t>A[1 … </a:t>
            </a:r>
            <a:r>
              <a:rPr lang="en-US" altLang="zh-TW" sz="2400" b="1" dirty="0" err="1">
                <a:solidFill>
                  <a:schemeClr val="tx1"/>
                </a:solidFill>
              </a:rPr>
              <a:t>i</a:t>
            </a:r>
            <a:r>
              <a:rPr lang="en-US" altLang="zh-TW" sz="2400" b="1" dirty="0">
                <a:solidFill>
                  <a:schemeClr val="tx1"/>
                </a:solidFill>
              </a:rPr>
              <a:t>], B[1 … j]</a:t>
            </a:r>
            <a:r>
              <a:rPr lang="zh-TW" altLang="en-US" sz="2400" b="1" dirty="0">
                <a:solidFill>
                  <a:schemeClr val="tx1"/>
                </a:solidFill>
              </a:rPr>
              <a:t>的共同子序列集合。</a:t>
            </a:r>
            <a:endParaRPr lang="en-US" altLang="zh-TW" sz="2400" b="1" dirty="0">
              <a:solidFill>
                <a:schemeClr val="tx1"/>
              </a:solidFill>
            </a:endParaRPr>
          </a:p>
          <a:p>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中所有共同子序列必然符合以下至少一種情形</a:t>
            </a:r>
            <a:r>
              <a:rPr lang="en-US" altLang="zh-TW" sz="2400" b="1" dirty="0">
                <a:solidFill>
                  <a:schemeClr val="tx1"/>
                </a:solidFill>
              </a:rPr>
              <a:t>:</a:t>
            </a:r>
          </a:p>
          <a:p>
            <a:pPr marL="0" indent="0">
              <a:buNone/>
            </a:pPr>
            <a:r>
              <a:rPr lang="zh-TW" altLang="en-US" sz="2400" b="1" dirty="0">
                <a:solidFill>
                  <a:schemeClr val="tx1"/>
                </a:solidFill>
              </a:rPr>
              <a:t>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a:t>
            </a:r>
          </a:p>
          <a:p>
            <a:pPr marL="0" indent="0">
              <a:buNone/>
            </a:pPr>
            <a:r>
              <a:rPr lang="zh-TW" altLang="en-US" sz="2400" b="1" dirty="0">
                <a:solidFill>
                  <a:schemeClr val="tx1"/>
                </a:solidFill>
              </a:rPr>
              <a:t>        </a:t>
            </a:r>
            <a:r>
              <a:rPr lang="en-US" altLang="zh-TW" sz="2400" b="1" dirty="0">
                <a:solidFill>
                  <a:schemeClr val="tx1"/>
                </a:solidFill>
              </a:rPr>
              <a:t>2.</a:t>
            </a:r>
            <a:r>
              <a:rPr lang="zh-TW" altLang="en-US" sz="2400" b="1" dirty="0">
                <a:solidFill>
                  <a:schemeClr val="tx1"/>
                </a:solidFill>
              </a:rPr>
              <a:t> </a:t>
            </a:r>
            <a:r>
              <a:rPr lang="en-US" altLang="zh-TW" sz="2400" b="1" dirty="0">
                <a:solidFill>
                  <a:schemeClr val="tx1"/>
                </a:solidFill>
              </a:rPr>
              <a:t>B[j]</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p>
          <a:p>
            <a:pPr marL="0" indent="0">
              <a:buNone/>
            </a:pPr>
            <a:r>
              <a:rPr lang="zh-TW" altLang="en-US" sz="2400" b="1" dirty="0">
                <a:solidFill>
                  <a:schemeClr val="tx1"/>
                </a:solidFill>
              </a:rPr>
              <a:t>        </a:t>
            </a:r>
            <a:r>
              <a:rPr lang="en-US" altLang="zh-TW" sz="2400" b="1" dirty="0">
                <a:solidFill>
                  <a:srgbClr val="FF0000"/>
                </a:solidFill>
              </a:rPr>
              <a:t>3. 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與</a:t>
            </a:r>
            <a:r>
              <a:rPr lang="en-US" altLang="zh-TW" sz="2400" b="1" dirty="0">
                <a:solidFill>
                  <a:srgbClr val="FF0000"/>
                </a:solidFill>
              </a:rPr>
              <a:t>B[j]</a:t>
            </a:r>
            <a:r>
              <a:rPr lang="zh-TW" altLang="en-US" sz="2400" b="1" dirty="0">
                <a:solidFill>
                  <a:srgbClr val="FF0000"/>
                </a:solidFill>
              </a:rPr>
              <a:t>在共同子序列中互相配對 </a:t>
            </a:r>
            <a:r>
              <a:rPr lang="en-US" altLang="zh-TW" sz="2400" b="1" dirty="0">
                <a:solidFill>
                  <a:srgbClr val="FF0000"/>
                </a:solidFill>
              </a:rPr>
              <a:t>(</a:t>
            </a:r>
            <a:r>
              <a:rPr lang="en-US" altLang="zh-TW" sz="2400" b="1" dirty="0" err="1">
                <a:solidFill>
                  <a:srgbClr val="FF0000"/>
                </a:solidFill>
              </a:rPr>
              <a:t>dp</a:t>
            </a:r>
            <a:r>
              <a:rPr lang="en-US" altLang="zh-TW" sz="2400" b="1" dirty="0">
                <a:solidFill>
                  <a:srgbClr val="FF0000"/>
                </a:solidFill>
              </a:rPr>
              <a:t>[i-1][j-1]+1)</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501784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每個 </a:t>
            </a:r>
            <a:r>
              <a:rPr lang="en-US" altLang="zh-TW" sz="2400" b="1" dirty="0" err="1">
                <a:solidFill>
                  <a:schemeClr val="tx1"/>
                </a:solidFill>
              </a:rPr>
              <a:t>i</a:t>
            </a:r>
            <a:r>
              <a:rPr lang="zh-TW" altLang="en-US" sz="2400" b="1" dirty="0">
                <a:solidFill>
                  <a:schemeClr val="tx1"/>
                </a:solidFill>
              </a:rPr>
              <a:t> 只會進入和出去</a:t>
            </a:r>
            <a:r>
              <a:rPr lang="en-US" altLang="zh-TW" sz="2400" b="1" dirty="0">
                <a:solidFill>
                  <a:schemeClr val="tx1"/>
                </a:solidFill>
              </a:rPr>
              <a:t>monotonous</a:t>
            </a:r>
            <a:r>
              <a:rPr lang="zh-TW" altLang="en-US" sz="2400" b="1" dirty="0">
                <a:solidFill>
                  <a:schemeClr val="tx1"/>
                </a:solidFill>
              </a:rPr>
              <a:t> </a:t>
            </a:r>
            <a:r>
              <a:rPr lang="en-US" altLang="zh-TW" sz="2400" b="1" dirty="0">
                <a:solidFill>
                  <a:schemeClr val="tx1"/>
                </a:solidFill>
              </a:rPr>
              <a:t>queue</a:t>
            </a:r>
            <a:r>
              <a:rPr lang="zh-TW" altLang="en-US" sz="2400" b="1" dirty="0">
                <a:solidFill>
                  <a:schemeClr val="tx1"/>
                </a:solidFill>
              </a:rPr>
              <a:t>各一次</a:t>
            </a:r>
            <a:r>
              <a:rPr lang="en-US" altLang="zh-TW" sz="2400" b="1" dirty="0">
                <a:solidFill>
                  <a:schemeClr val="tx1"/>
                </a:solidFill>
              </a:rPr>
              <a:t>,</a:t>
            </a:r>
            <a:r>
              <a:rPr lang="zh-TW" altLang="en-US" sz="2400" b="1" dirty="0">
                <a:solidFill>
                  <a:schemeClr val="tx1"/>
                </a:solidFill>
              </a:rPr>
              <a:t>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一次二分搜索是</a:t>
            </a:r>
            <a:r>
              <a:rPr lang="en-US" altLang="zh-TW" sz="2400" b="1" dirty="0">
                <a:solidFill>
                  <a:schemeClr val="tx1"/>
                </a:solidFill>
              </a:rPr>
              <a:t>O(</a:t>
            </a:r>
            <a:r>
              <a:rPr lang="en-US" altLang="zh-TW" sz="2400" b="1" dirty="0" err="1">
                <a:solidFill>
                  <a:schemeClr val="tx1"/>
                </a:solidFill>
              </a:rPr>
              <a:t>logN</a:t>
            </a:r>
            <a:r>
              <a:rPr lang="en-US" altLang="zh-TW" sz="2400" b="1" dirty="0">
                <a:solidFill>
                  <a:schemeClr val="tx1"/>
                </a:solidFill>
              </a:rPr>
              <a:t>), </a:t>
            </a:r>
            <a:r>
              <a:rPr lang="zh-TW" altLang="en-US" sz="2400" b="1" dirty="0">
                <a:solidFill>
                  <a:schemeClr val="tx1"/>
                </a:solidFill>
              </a:rPr>
              <a:t>總共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總時間</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4158237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66B18-3883-47CE-8EBA-B31C67D2E979}"/>
              </a:ext>
            </a:extLst>
          </p:cNvPr>
          <p:cNvSpPr>
            <a:spLocks noGrp="1"/>
          </p:cNvSpPr>
          <p:nvPr>
            <p:ph type="title"/>
          </p:nvPr>
        </p:nvSpPr>
        <p:spPr>
          <a:xfrm>
            <a:off x="677334" y="341790"/>
            <a:ext cx="8596668" cy="1320800"/>
          </a:xfrm>
        </p:spPr>
        <p:txBody>
          <a:bodyPr>
            <a:normAutofit/>
          </a:bodyPr>
          <a:lstStyle/>
          <a:p>
            <a:r>
              <a:rPr lang="en-US" sz="4000" b="1" dirty="0"/>
              <a:t>Code</a:t>
            </a:r>
          </a:p>
        </p:txBody>
      </p:sp>
      <p:sp>
        <p:nvSpPr>
          <p:cNvPr id="3" name="內容版面配置區 2">
            <a:extLst>
              <a:ext uri="{FF2B5EF4-FFF2-40B4-BE49-F238E27FC236}">
                <a16:creationId xmlns:a16="http://schemas.microsoft.com/office/drawing/2014/main" id="{6FF266E0-7FB8-4D10-9325-F586F1DA0771}"/>
              </a:ext>
            </a:extLst>
          </p:cNvPr>
          <p:cNvSpPr>
            <a:spLocks noGrp="1"/>
          </p:cNvSpPr>
          <p:nvPr>
            <p:ph idx="1"/>
          </p:nvPr>
        </p:nvSpPr>
        <p:spPr>
          <a:xfrm>
            <a:off x="677334" y="1429305"/>
            <a:ext cx="10135668" cy="5086905"/>
          </a:xfrm>
        </p:spPr>
        <p:txBody>
          <a:bodyPr>
            <a:normAutofit fontScale="92500" lnSpcReduction="10000"/>
          </a:bodyPr>
          <a:lstStyle/>
          <a:p>
            <a:r>
              <a:rPr lang="en-US" altLang="zh-TW" sz="2600" b="1" dirty="0">
                <a:solidFill>
                  <a:schemeClr val="tx1"/>
                </a:solidFill>
                <a:latin typeface="Arial" panose="020B0604020202020204" pitchFamily="34" charset="0"/>
                <a:cs typeface="Arial" panose="020B0604020202020204" pitchFamily="34" charset="0"/>
              </a:rPr>
              <a:t>map&lt;int, int&gt; </a:t>
            </a:r>
            <a:r>
              <a:rPr lang="en-US" altLang="zh-TW" sz="2600" b="1" dirty="0" err="1">
                <a:solidFill>
                  <a:schemeClr val="tx1"/>
                </a:solidFill>
                <a:latin typeface="Arial" panose="020B0604020202020204" pitchFamily="34" charset="0"/>
                <a:cs typeface="Arial" panose="020B0604020202020204" pitchFamily="34" charset="0"/>
              </a:rPr>
              <a:t>mque</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({0, 0}); // Assume h[0]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[0] = 0;</a:t>
            </a:r>
          </a:p>
          <a:p>
            <a:r>
              <a:rPr lang="en-US" altLang="zh-TW" sz="2600" b="1" dirty="0">
                <a:solidFill>
                  <a:schemeClr val="tx1"/>
                </a:solidFill>
                <a:latin typeface="Arial" panose="020B0604020202020204" pitchFamily="34" charset="0"/>
                <a:cs typeface="Arial" panose="020B0604020202020204" pitchFamily="34" charset="0"/>
              </a:rPr>
              <a:t>for (int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1;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&lt;= N;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auto it = </a:t>
            </a:r>
            <a:r>
              <a:rPr lang="en-US" altLang="zh-TW" sz="2600" b="1" dirty="0" err="1">
                <a:solidFill>
                  <a:schemeClr val="tx1"/>
                </a:solidFill>
                <a:latin typeface="Arial" panose="020B0604020202020204" pitchFamily="34" charset="0"/>
                <a:cs typeface="Arial" panose="020B0604020202020204" pitchFamily="34" charset="0"/>
              </a:rPr>
              <a:t>mque.upper_bound</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prev</a:t>
            </a:r>
            <a:r>
              <a:rPr lang="en-US" altLang="zh-TW" sz="2600" b="1" dirty="0">
                <a:solidFill>
                  <a:schemeClr val="tx1"/>
                </a:solidFill>
                <a:latin typeface="Arial" panose="020B0604020202020204" pitchFamily="34" charset="0"/>
                <a:cs typeface="Arial" panose="020B0604020202020204" pitchFamily="34" charset="0"/>
              </a:rPr>
              <a:t>(it)-&gt;second] + a[</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while (it != </a:t>
            </a:r>
            <a:r>
              <a:rPr lang="en-US" altLang="zh-TW" sz="2600" b="1" dirty="0" err="1">
                <a:solidFill>
                  <a:schemeClr val="tx1"/>
                </a:solidFill>
                <a:latin typeface="Arial" panose="020B0604020202020204" pitchFamily="34" charset="0"/>
                <a:cs typeface="Arial" panose="020B0604020202020204" pitchFamily="34" charset="0"/>
              </a:rPr>
              <a:t>mque.end</a:t>
            </a:r>
            <a:r>
              <a:rPr lang="en-US" altLang="zh-TW" sz="2600" b="1" dirty="0">
                <a:solidFill>
                  <a:schemeClr val="tx1"/>
                </a:solidFill>
                <a:latin typeface="Arial" panose="020B0604020202020204" pitchFamily="34" charset="0"/>
                <a:cs typeface="Arial" panose="020B0604020202020204" pitchFamily="34" charset="0"/>
              </a:rPr>
              <a:t>() &amp;&amp;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&gt;=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[it-&gt;second])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it = </a:t>
            </a:r>
            <a:r>
              <a:rPr lang="en-US" altLang="zh-TW" sz="2600" b="1" dirty="0" err="1">
                <a:solidFill>
                  <a:schemeClr val="tx1"/>
                </a:solidFill>
                <a:latin typeface="Arial" panose="020B0604020202020204" pitchFamily="34" charset="0"/>
                <a:cs typeface="Arial" panose="020B0604020202020204" pitchFamily="34" charset="0"/>
              </a:rPr>
              <a:t>mque.erase</a:t>
            </a:r>
            <a:r>
              <a:rPr lang="en-US" altLang="zh-TW" sz="2600" b="1" dirty="0">
                <a:solidFill>
                  <a:schemeClr val="tx1"/>
                </a:solidFill>
                <a:latin typeface="Arial" panose="020B0604020202020204" pitchFamily="34" charset="0"/>
                <a:cs typeface="Arial" panose="020B0604020202020204" pitchFamily="34" charset="0"/>
              </a:rPr>
              <a:t>(it);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cout</a:t>
            </a:r>
            <a:r>
              <a:rPr lang="en-US" altLang="zh-TW" sz="2600" b="1" dirty="0">
                <a:solidFill>
                  <a:schemeClr val="tx1"/>
                </a:solidFill>
                <a:latin typeface="Arial" panose="020B0604020202020204" pitchFamily="34" charset="0"/>
                <a:cs typeface="Arial" panose="020B0604020202020204" pitchFamily="34" charset="0"/>
              </a:rPr>
              <a:t> &lt;&lt;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mque.rbegin</a:t>
            </a:r>
            <a:r>
              <a:rPr lang="en-US" altLang="zh-TW" sz="2600" b="1" dirty="0">
                <a:solidFill>
                  <a:schemeClr val="tx1"/>
                </a:solidFill>
                <a:latin typeface="Arial" panose="020B0604020202020204" pitchFamily="34" charset="0"/>
                <a:cs typeface="Arial" panose="020B0604020202020204" pitchFamily="34" charset="0"/>
              </a:rPr>
              <a:t>()-&gt;second] &lt;&lt; "\n";</a:t>
            </a:r>
          </a:p>
          <a:p>
            <a:endParaRPr lang="en-US" sz="2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88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191562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題外話與幾何預習</a:t>
            </a:r>
            <a:endParaRPr lang="zh-TW" altLang="en-US" sz="3200" b="1" dirty="0">
              <a:solidFill>
                <a:srgbClr val="FF0000"/>
              </a:solidFill>
            </a:endParaRPr>
          </a:p>
        </p:txBody>
      </p:sp>
    </p:spTree>
    <p:extLst>
      <p:ext uri="{BB962C8B-B14F-4D97-AF65-F5344CB8AC3E}">
        <p14:creationId xmlns:p14="http://schemas.microsoft.com/office/powerpoint/2010/main" val="32962481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進階的優化技巧通常比一般技巧更善加利用問題的性質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r>
              <a:rPr lang="en-US" altLang="zh-TW" sz="2800" b="1" dirty="0">
                <a:solidFill>
                  <a:schemeClr val="tx1"/>
                </a:solidFill>
              </a:rPr>
              <a:t>, </a:t>
            </a:r>
            <a:r>
              <a:rPr lang="zh-TW" altLang="en-US" sz="2800" b="1" dirty="0">
                <a:solidFill>
                  <a:schemeClr val="tx1"/>
                </a:solidFill>
              </a:rPr>
              <a:t>精巧</a:t>
            </a:r>
            <a:r>
              <a:rPr lang="en-US" altLang="zh-TW" sz="2800" b="1" dirty="0">
                <a:solidFill>
                  <a:schemeClr val="tx1"/>
                </a:solidFill>
              </a:rPr>
              <a:t>, </a:t>
            </a:r>
            <a:r>
              <a:rPr lang="zh-TW" altLang="en-US" sz="2800" b="1" dirty="0">
                <a:solidFill>
                  <a:schemeClr val="tx1"/>
                </a:solidFill>
              </a:rPr>
              <a:t>優美。</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a:t>
            </a:r>
            <a:r>
              <a:rPr lang="en-US" altLang="zh-TW" sz="2800" b="1" dirty="0">
                <a:solidFill>
                  <a:schemeClr val="tx1"/>
                </a:solidFill>
              </a:rPr>
              <a:t>DP</a:t>
            </a:r>
            <a:r>
              <a:rPr lang="zh-TW" altLang="en-US" sz="2800" b="1" dirty="0">
                <a:solidFill>
                  <a:schemeClr val="tx1"/>
                </a:solidFill>
              </a:rPr>
              <a:t>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a:t>
            </a:r>
            <a:r>
              <a:rPr lang="zh-TW" altLang="en-US" sz="2400" b="1" dirty="0">
                <a:solidFill>
                  <a:schemeClr val="tx1"/>
                </a:solidFill>
              </a:rPr>
              <a:t>比起其他優化</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p>
          <a:p>
            <a:pPr marL="457200" lvl="1" indent="0">
              <a:buNone/>
            </a:pPr>
            <a:r>
              <a:rPr lang="zh-TW" altLang="en-US" sz="2600" b="1" i="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a:p>
            <a:r>
              <a:rPr lang="zh-TW" altLang="en-US" sz="2600" b="1" dirty="0">
                <a:solidFill>
                  <a:schemeClr val="tx1"/>
                </a:solidFill>
              </a:rPr>
              <a:t>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枚舉最後一塊切在位置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 </a:t>
            </a:r>
            <a:r>
              <a:rPr lang="zh-TW" altLang="en-US" sz="2600" b="1" dirty="0">
                <a:solidFill>
                  <a:schemeClr val="tx1"/>
                </a:solidFill>
              </a:rPr>
              <a:t>將前 </a:t>
            </a:r>
            <a:r>
              <a:rPr lang="en-US" altLang="zh-TW" sz="2600" b="1" dirty="0">
                <a:solidFill>
                  <a:schemeClr val="tx1"/>
                </a:solidFill>
              </a:rPr>
              <a:t>k</a:t>
            </a:r>
            <a:r>
              <a:rPr lang="zh-TW" altLang="en-US" sz="2600" b="1" dirty="0">
                <a:solidFill>
                  <a:schemeClr val="tx1"/>
                </a:solidFill>
              </a:rPr>
              <a:t> 人切成 </a:t>
            </a:r>
            <a:r>
              <a:rPr lang="en-US" altLang="zh-TW" sz="2600" b="1" dirty="0">
                <a:solidFill>
                  <a:schemeClr val="tx1"/>
                </a:solidFill>
              </a:rPr>
              <a:t>j – 1</a:t>
            </a:r>
            <a:r>
              <a:rPr lang="zh-TW" altLang="en-US" sz="2600" b="1" dirty="0">
                <a:solidFill>
                  <a:schemeClr val="tx1"/>
                </a:solidFill>
              </a:rPr>
              <a:t> 塊，</a:t>
            </a:r>
            <a:r>
              <a:rPr lang="en-US" altLang="zh-TW" sz="2600" b="1" dirty="0">
                <a:solidFill>
                  <a:schemeClr val="tx1"/>
                </a:solidFill>
              </a:rPr>
              <a:t> </a:t>
            </a:r>
            <a:r>
              <a:rPr lang="zh-TW" altLang="en-US" sz="2600" b="1" dirty="0">
                <a:solidFill>
                  <a:schemeClr val="tx1"/>
                </a:solidFill>
              </a:rPr>
              <a:t>付出最後一塊的花費</a:t>
            </a:r>
            <a:r>
              <a:rPr lang="en-US" altLang="zh-TW" sz="2600" b="1" dirty="0">
                <a:solidFill>
                  <a:schemeClr val="tx1"/>
                </a:solidFill>
              </a:rPr>
              <a:t>C(k, j)</a:t>
            </a:r>
            <a:r>
              <a:rPr lang="zh-TW" altLang="en-US" sz="2600" b="1" dirty="0">
                <a:solidFill>
                  <a:schemeClr val="tx1"/>
                </a:solidFill>
              </a:rPr>
              <a:t>。</a:t>
            </a:r>
          </a:p>
        </p:txBody>
      </p:sp>
    </p:spTree>
    <p:extLst>
      <p:ext uri="{BB962C8B-B14F-4D97-AF65-F5344CB8AC3E}">
        <p14:creationId xmlns:p14="http://schemas.microsoft.com/office/powerpoint/2010/main" val="327974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39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4" name="文字方塊 3">
            <a:extLst>
              <a:ext uri="{FF2B5EF4-FFF2-40B4-BE49-F238E27FC236}">
                <a16:creationId xmlns:a16="http://schemas.microsoft.com/office/drawing/2014/main" id="{EB4D569E-5D0E-434D-A020-BF6B4D0CFA1D}"/>
              </a:ext>
            </a:extLst>
          </p:cNvPr>
          <p:cNvSpPr txBox="1"/>
          <p:nvPr/>
        </p:nvSpPr>
        <p:spPr>
          <a:xfrm>
            <a:off x="5402488" y="4690817"/>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09ACCE86-C578-40C7-89B0-C3E34FFCD5C6}"/>
              </a:ext>
            </a:extLst>
          </p:cNvPr>
          <p:cNvSpPr/>
          <p:nvPr/>
        </p:nvSpPr>
        <p:spPr>
          <a:xfrm rot="16200000">
            <a:off x="6254532" y="4336698"/>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31FE056E-C4B6-42CC-9692-0BCD809BC2EF}"/>
              </a:ext>
            </a:extLst>
          </p:cNvPr>
          <p:cNvSpPr/>
          <p:nvPr/>
        </p:nvSpPr>
        <p:spPr>
          <a:xfrm>
            <a:off x="1884105" y="344794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5C474723-EE21-420D-B877-3C44E4E0E733}"/>
              </a:ext>
            </a:extLst>
          </p:cNvPr>
          <p:cNvSpPr/>
          <p:nvPr/>
        </p:nvSpPr>
        <p:spPr>
          <a:xfrm>
            <a:off x="2583901"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9CA86A5D-FBC3-4111-84CC-EF1D2878FD49}"/>
              </a:ext>
            </a:extLst>
          </p:cNvPr>
          <p:cNvSpPr/>
          <p:nvPr/>
        </p:nvSpPr>
        <p:spPr>
          <a:xfrm>
            <a:off x="3283697"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C0B4D50A-CFF0-44BA-AE89-A56AFBF56DD0}"/>
              </a:ext>
            </a:extLst>
          </p:cNvPr>
          <p:cNvSpPr/>
          <p:nvPr/>
        </p:nvSpPr>
        <p:spPr>
          <a:xfrm>
            <a:off x="3983493"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53CB4F6-96ED-4E03-ADCC-3203E854458A}"/>
              </a:ext>
            </a:extLst>
          </p:cNvPr>
          <p:cNvSpPr/>
          <p:nvPr/>
        </p:nvSpPr>
        <p:spPr>
          <a:xfrm>
            <a:off x="4683289"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32736A88-1DAF-49FD-B49D-228304B5B007}"/>
              </a:ext>
            </a:extLst>
          </p:cNvPr>
          <p:cNvSpPr/>
          <p:nvPr/>
        </p:nvSpPr>
        <p:spPr>
          <a:xfrm>
            <a:off x="5383085"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24BEF68E-A432-4312-AC6E-B529056697E5}"/>
              </a:ext>
            </a:extLst>
          </p:cNvPr>
          <p:cNvSpPr/>
          <p:nvPr/>
        </p:nvSpPr>
        <p:spPr>
          <a:xfrm>
            <a:off x="6082881"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直線接點 15">
            <a:extLst>
              <a:ext uri="{FF2B5EF4-FFF2-40B4-BE49-F238E27FC236}">
                <a16:creationId xmlns:a16="http://schemas.microsoft.com/office/drawing/2014/main" id="{7F4C58B6-4D5B-4F99-9FB8-BEF72356A277}"/>
              </a:ext>
            </a:extLst>
          </p:cNvPr>
          <p:cNvCxnSpPr>
            <a:cxnSpLocks/>
          </p:cNvCxnSpPr>
          <p:nvPr/>
        </p:nvCxnSpPr>
        <p:spPr>
          <a:xfrm>
            <a:off x="6782676" y="2721777"/>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E45510C-97C5-4A44-8057-2E5FEF719823}"/>
              </a:ext>
            </a:extLst>
          </p:cNvPr>
          <p:cNvSpPr/>
          <p:nvPr/>
        </p:nvSpPr>
        <p:spPr>
          <a:xfrm>
            <a:off x="6782676" y="3447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0CBAF48A-0B62-49A9-99D8-AB849617FEF6}"/>
              </a:ext>
            </a:extLst>
          </p:cNvPr>
          <p:cNvSpPr/>
          <p:nvPr/>
        </p:nvSpPr>
        <p:spPr>
          <a:xfrm>
            <a:off x="7482471" y="3447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BD153C4B-F564-443F-9694-63074D8769A6}"/>
              </a:ext>
            </a:extLst>
          </p:cNvPr>
          <p:cNvSpPr/>
          <p:nvPr/>
        </p:nvSpPr>
        <p:spPr>
          <a:xfrm>
            <a:off x="8182266" y="3447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EB4D569E-5D0E-434D-A020-BF6B4D0CFA1D}"/>
              </a:ext>
            </a:extLst>
          </p:cNvPr>
          <p:cNvSpPr txBox="1"/>
          <p:nvPr/>
        </p:nvSpPr>
        <p:spPr>
          <a:xfrm>
            <a:off x="3149732" y="2742333"/>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22" name="文字方塊 21">
            <a:extLst>
              <a:ext uri="{FF2B5EF4-FFF2-40B4-BE49-F238E27FC236}">
                <a16:creationId xmlns:a16="http://schemas.microsoft.com/office/drawing/2014/main" id="{EB4D569E-5D0E-434D-A020-BF6B4D0CFA1D}"/>
              </a:ext>
            </a:extLst>
          </p:cNvPr>
          <p:cNvSpPr txBox="1"/>
          <p:nvPr/>
        </p:nvSpPr>
        <p:spPr>
          <a:xfrm>
            <a:off x="7238888" y="2776603"/>
            <a:ext cx="351378" cy="492443"/>
          </a:xfrm>
          <a:prstGeom prst="rect">
            <a:avLst/>
          </a:prstGeom>
          <a:noFill/>
        </p:spPr>
        <p:txBody>
          <a:bodyPr wrap="none" rtlCol="0">
            <a:spAutoFit/>
          </a:bodyPr>
          <a:lstStyle/>
          <a:p>
            <a:r>
              <a:rPr lang="en-US" altLang="zh-TW" sz="2600" b="1" dirty="0"/>
              <a:t>+</a:t>
            </a:r>
            <a:endParaRPr lang="en-US" sz="2600" b="1" dirty="0"/>
          </a:p>
        </p:txBody>
      </p:sp>
      <p:sp>
        <p:nvSpPr>
          <p:cNvPr id="24" name="文字方塊 23">
            <a:extLst>
              <a:ext uri="{FF2B5EF4-FFF2-40B4-BE49-F238E27FC236}">
                <a16:creationId xmlns:a16="http://schemas.microsoft.com/office/drawing/2014/main" id="{EB4D569E-5D0E-434D-A020-BF6B4D0CFA1D}"/>
              </a:ext>
            </a:extLst>
          </p:cNvPr>
          <p:cNvSpPr txBox="1"/>
          <p:nvPr/>
        </p:nvSpPr>
        <p:spPr>
          <a:xfrm>
            <a:off x="7582357" y="2768440"/>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5" name="箭號: 向右 6">
            <a:extLst>
              <a:ext uri="{FF2B5EF4-FFF2-40B4-BE49-F238E27FC236}">
                <a16:creationId xmlns:a16="http://schemas.microsoft.com/office/drawing/2014/main" id="{09ACCE86-C578-40C7-89B0-C3E34FFCD5C6}"/>
              </a:ext>
            </a:extLst>
          </p:cNvPr>
          <p:cNvSpPr/>
          <p:nvPr/>
        </p:nvSpPr>
        <p:spPr>
          <a:xfrm rot="16200000">
            <a:off x="8390861" y="4363261"/>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文字方塊 25">
            <a:extLst>
              <a:ext uri="{FF2B5EF4-FFF2-40B4-BE49-F238E27FC236}">
                <a16:creationId xmlns:a16="http://schemas.microsoft.com/office/drawing/2014/main" id="{EB4D569E-5D0E-434D-A020-BF6B4D0CFA1D}"/>
              </a:ext>
            </a:extLst>
          </p:cNvPr>
          <p:cNvSpPr txBox="1"/>
          <p:nvPr/>
        </p:nvSpPr>
        <p:spPr>
          <a:xfrm>
            <a:off x="8128119" y="470698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sp>
        <p:nvSpPr>
          <p:cNvPr id="27" name="文字方塊 26">
            <a:extLst>
              <a:ext uri="{FF2B5EF4-FFF2-40B4-BE49-F238E27FC236}">
                <a16:creationId xmlns:a16="http://schemas.microsoft.com/office/drawing/2014/main" id="{EB4D569E-5D0E-434D-A020-BF6B4D0CFA1D}"/>
              </a:ext>
            </a:extLst>
          </p:cNvPr>
          <p:cNvSpPr txBox="1"/>
          <p:nvPr/>
        </p:nvSpPr>
        <p:spPr>
          <a:xfrm>
            <a:off x="298312" y="1843923"/>
            <a:ext cx="565250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][j] = </a:t>
            </a:r>
            <a:r>
              <a:rPr lang="zh-TW" altLang="en-US" sz="2600" b="1" dirty="0"/>
              <a:t>枚舉</a:t>
            </a:r>
            <a:r>
              <a:rPr lang="en-US" altLang="zh-TW" sz="2600" b="1" dirty="0"/>
              <a:t>k</a:t>
            </a:r>
            <a:r>
              <a:rPr lang="zh-TW" altLang="en-US" sz="2600" b="1" dirty="0"/>
              <a:t>取最大，對於每個 </a:t>
            </a:r>
            <a:r>
              <a:rPr lang="en-US" altLang="zh-TW" sz="2600" b="1" dirty="0"/>
              <a:t>k:</a:t>
            </a:r>
            <a:endParaRPr lang="en-US" sz="2600" b="1" dirty="0"/>
          </a:p>
        </p:txBody>
      </p:sp>
    </p:spTree>
    <p:extLst>
      <p:ext uri="{BB962C8B-B14F-4D97-AF65-F5344CB8AC3E}">
        <p14:creationId xmlns:p14="http://schemas.microsoft.com/office/powerpoint/2010/main" val="2445958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a:t>
            </a:r>
            <a:r>
              <a:rPr lang="en-US" altLang="zh-TW" sz="2600" b="1" dirty="0">
                <a:solidFill>
                  <a:srgbClr val="FF0000"/>
                </a:solidFill>
              </a:rPr>
              <a:t>monotonicity condition</a:t>
            </a:r>
            <a:r>
              <a:rPr lang="en-US" altLang="zh-TW" sz="2600" b="1" dirty="0"/>
              <a:t> </a:t>
            </a:r>
            <a:r>
              <a:rPr lang="en-US" altLang="zh-TW" sz="2600" b="1" dirty="0">
                <a:solidFill>
                  <a:schemeClr val="tx1"/>
                </a:solidFill>
              </a:rPr>
              <a:t>(</a:t>
            </a:r>
            <a:r>
              <a:rPr lang="zh-TW" altLang="en-US" sz="2600" b="1" dirty="0">
                <a:solidFill>
                  <a:schemeClr val="tx1"/>
                </a:solidFill>
              </a:rPr>
              <a:t>單調性條件</a:t>
            </a:r>
            <a:r>
              <a:rPr lang="en-US" altLang="zh-TW" sz="2600" b="1" dirty="0">
                <a:solidFill>
                  <a:schemeClr val="tx1"/>
                </a:solidFill>
              </a:rPr>
              <a:t>)</a:t>
            </a:r>
          </a:p>
          <a:p>
            <a:endParaRPr lang="en-US" altLang="zh-TW" sz="2600" b="1" dirty="0">
              <a:solidFill>
                <a:schemeClr val="tx1"/>
              </a:solidFill>
            </a:endParaRPr>
          </a:p>
          <a:p>
            <a:r>
              <a:rPr lang="zh-TW" altLang="en-US" sz="2600" b="1" dirty="0">
                <a:solidFill>
                  <a:schemeClr val="tx1"/>
                </a:solidFill>
              </a:rPr>
              <a:t>也就是說，令</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為</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發生最佳解的切點</a:t>
            </a:r>
            <a:r>
              <a:rPr lang="en-US" altLang="zh-TW" sz="2600" b="1" dirty="0">
                <a:solidFill>
                  <a:schemeClr val="tx1"/>
                </a:solidFill>
              </a:rPr>
              <a:t>k</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也會增加。</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此時可以套用</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a:t>
            </a:r>
            <a:r>
              <a:rPr lang="zh-TW" altLang="en-US" sz="2600" b="1" dirty="0">
                <a:solidFill>
                  <a:schemeClr val="tx1"/>
                </a:solidFill>
              </a:rPr>
              <a:t>優化。</a:t>
            </a:r>
          </a:p>
        </p:txBody>
      </p:sp>
    </p:spTree>
    <p:extLst>
      <p:ext uri="{BB962C8B-B14F-4D97-AF65-F5344CB8AC3E}">
        <p14:creationId xmlns:p14="http://schemas.microsoft.com/office/powerpoint/2010/main" val="14392033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116396" cy="461665"/>
          </a:xfrm>
          <a:prstGeom prst="rect">
            <a:avLst/>
          </a:prstGeom>
          <a:noFill/>
        </p:spPr>
        <p:txBody>
          <a:bodyPr wrap="none" rtlCol="0">
            <a:spAutoFit/>
          </a:bodyPr>
          <a:lstStyle/>
          <a:p>
            <a:r>
              <a:rPr lang="en-US" sz="2400" b="1" dirty="0"/>
              <a:t>opt(</a:t>
            </a:r>
            <a:r>
              <a:rPr lang="en-US" sz="2400" b="1" dirty="0" err="1"/>
              <a:t>i</a:t>
            </a:r>
            <a:r>
              <a:rPr lang="en-US" sz="2400" b="1" dirty="0"/>
              <a:t>, j)</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D153C4B-F564-443F-9694-63074D8769A6}"/>
              </a:ext>
            </a:extLst>
          </p:cNvPr>
          <p:cNvSpPr/>
          <p:nvPr/>
        </p:nvSpPr>
        <p:spPr>
          <a:xfrm>
            <a:off x="8476265" y="3034989"/>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724372" y="322160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5183949" y="2435802"/>
            <a:ext cx="263214" cy="461665"/>
          </a:xfrm>
          <a:prstGeom prst="rect">
            <a:avLst/>
          </a:prstGeom>
          <a:noFill/>
        </p:spPr>
        <p:txBody>
          <a:bodyPr wrap="none" rtlCol="0">
            <a:spAutoFit/>
          </a:bodyPr>
          <a:lstStyle/>
          <a:p>
            <a:r>
              <a:rPr lang="en-US" sz="2400" b="1" dirty="0"/>
              <a:t>j</a:t>
            </a:r>
          </a:p>
        </p:txBody>
      </p:sp>
    </p:spTree>
    <p:extLst>
      <p:ext uri="{BB962C8B-B14F-4D97-AF65-F5344CB8AC3E}">
        <p14:creationId xmlns:p14="http://schemas.microsoft.com/office/powerpoint/2010/main" val="22472274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實際使用時，只要發現最佳轉移發生位置會跟著</a:t>
            </a:r>
            <a:r>
              <a:rPr lang="en-US" altLang="zh-TW" sz="3200" b="1" dirty="0">
                <a:solidFill>
                  <a:schemeClr val="tx1"/>
                </a:solidFill>
              </a:rPr>
              <a:t>DP</a:t>
            </a:r>
            <a:r>
              <a:rPr lang="zh-TW" altLang="en-US" sz="3200" b="1" dirty="0">
                <a:solidFill>
                  <a:schemeClr val="tx1"/>
                </a:solidFill>
              </a:rPr>
              <a:t>表格的一個維度增加，就可以使用。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K</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艘船到達時，排在隊伍最前端的前</a:t>
                </a:r>
                <a14:m>
                  <m:oMath xmlns:m="http://schemas.openxmlformats.org/officeDocument/2006/math">
                    <m:sSub>
                      <m:sSubPr>
                        <m:ctrlPr>
                          <a:rPr lang="en-US" altLang="zh-TW" sz="2600" b="1" i="1" smtClean="0">
                            <a:solidFill>
                              <a:schemeClr val="tx1"/>
                            </a:solidFill>
                            <a:latin typeface="Cambria Math" panose="02040503050406030204" pitchFamily="18" charset="0"/>
                          </a:rPr>
                        </m:ctrlPr>
                      </m:sSubPr>
                      <m:e>
                        <m:r>
                          <a:rPr lang="en-US" altLang="zh-TW" sz="2600" b="1" i="1" smtClean="0">
                            <a:solidFill>
                              <a:schemeClr val="tx1"/>
                            </a:solidFill>
                            <a:latin typeface="Cambria Math" panose="02040503050406030204" pitchFamily="18" charset="0"/>
                          </a:rPr>
                          <m:t>𝒒</m:t>
                        </m:r>
                      </m:e>
                      <m:sub>
                        <m:r>
                          <a:rPr lang="en-US" altLang="zh-TW" sz="2600" b="1" i="1" smtClean="0">
                            <a:solidFill>
                              <a:schemeClr val="tx1"/>
                            </a:solidFill>
                            <a:latin typeface="Cambria Math" panose="02040503050406030204" pitchFamily="18" charset="0"/>
                          </a:rPr>
                          <m:t>𝒊</m:t>
                        </m:r>
                      </m:sub>
                    </m:sSub>
                  </m:oMath>
                </a14:m>
                <a:r>
                  <a:rPr lang="zh-TW" altLang="en-US" sz="2600" b="1" dirty="0">
                    <a:solidFill>
                      <a:schemeClr val="tx1"/>
                    </a:solidFill>
                  </a:rPr>
                  <a:t>個人會依排隊順序上船，船載了人就就開走了。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你有權決定每艘船要載多少人，也就是你可以決定所有</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每艘船都要載人，每個人都要載走，求最小陌生度總和。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3404" b="-16327"/>
                </a:stretch>
              </a:blipFill>
            </p:spPr>
            <p:txBody>
              <a:bodyPr/>
              <a:lstStyle/>
              <a:p>
                <a:r>
                  <a:rPr lang="en-US">
                    <a:noFill/>
                  </a:rPr>
                  <a:t> </a:t>
                </a:r>
              </a:p>
            </p:txBody>
          </p:sp>
        </mc:Fallback>
      </mc:AlternateContent>
    </p:spTree>
    <p:extLst>
      <p:ext uri="{BB962C8B-B14F-4D97-AF65-F5344CB8AC3E}">
        <p14:creationId xmlns:p14="http://schemas.microsoft.com/office/powerpoint/2010/main" val="4806903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K</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4000, K &lt;= 800</a:t>
                </a:r>
                <a:r>
                  <a:rPr lang="zh-TW" altLang="en-US" sz="2600" b="1" dirty="0">
                    <a:solidFill>
                      <a:schemeClr val="tx1"/>
                    </a:solidFill>
                  </a:rPr>
                  <a:t> 。</a:t>
                </a:r>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&lt;=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en-US">
                    <a:noFill/>
                  </a:rPr>
                  <a:t> </a:t>
                </a:r>
              </a:p>
            </p:txBody>
          </p:sp>
        </mc:Fallback>
      </mc:AlternateContent>
    </p:spTree>
    <p:extLst>
      <p:ext uri="{BB962C8B-B14F-4D97-AF65-F5344CB8AC3E}">
        <p14:creationId xmlns:p14="http://schemas.microsoft.com/office/powerpoint/2010/main" val="3853569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en-US">
                    <a:noFill/>
                  </a:rPr>
                  <a:t> </a:t>
                </a:r>
              </a:p>
            </p:txBody>
          </p:sp>
        </mc:Fallback>
      </mc:AlternateContent>
    </p:spTree>
    <p:extLst>
      <p:ext uri="{BB962C8B-B14F-4D97-AF65-F5344CB8AC3E}">
        <p14:creationId xmlns:p14="http://schemas.microsoft.com/office/powerpoint/2010/main" val="30746484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𝑲</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en-US">
                    <a:noFill/>
                  </a:rPr>
                  <a:t> </a:t>
                </a:r>
              </a:p>
            </p:txBody>
          </p:sp>
        </mc:Fallback>
      </mc:AlternateContent>
    </p:spTree>
    <p:extLst>
      <p:ext uri="{BB962C8B-B14F-4D97-AF65-F5344CB8AC3E}">
        <p14:creationId xmlns:p14="http://schemas.microsoft.com/office/powerpoint/2010/main" val="350775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考慮</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在共同子序列中互相配對的情況</a:t>
            </a:r>
            <a:r>
              <a:rPr lang="en-US" altLang="zh-TW" sz="2400" b="1" dirty="0">
                <a:solidFill>
                  <a:schemeClr val="tx1"/>
                </a:solidFill>
              </a:rPr>
              <a:t>, </a:t>
            </a:r>
            <a:r>
              <a:rPr lang="zh-TW" altLang="en-US" sz="2400" b="1" dirty="0">
                <a:solidFill>
                  <a:schemeClr val="tx1"/>
                </a:solidFill>
              </a:rPr>
              <a:t>最長長度感覺會是</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- 1][j - 1]+1, but why?</a:t>
            </a: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中任何滿足此情況的共同子序列 </a:t>
            </a:r>
            <a:r>
              <a:rPr lang="en-US" altLang="zh-TW" sz="2400" b="1" dirty="0">
                <a:solidFill>
                  <a:schemeClr val="tx1"/>
                </a:solidFill>
              </a:rPr>
              <a:t>s,</a:t>
            </a:r>
            <a:r>
              <a:rPr lang="zh-TW" altLang="en-US" sz="2400" b="1" dirty="0">
                <a:solidFill>
                  <a:schemeClr val="tx1"/>
                </a:solidFill>
              </a:rPr>
              <a:t> 拿掉 </a:t>
            </a:r>
            <a:r>
              <a:rPr lang="en-US" altLang="zh-TW" sz="2400" b="1" dirty="0">
                <a:solidFill>
                  <a:schemeClr val="tx1"/>
                </a:solidFill>
              </a:rPr>
              <a:t>s</a:t>
            </a:r>
            <a:r>
              <a:rPr lang="zh-TW" altLang="en-US" sz="2400" b="1" dirty="0">
                <a:solidFill>
                  <a:schemeClr val="tx1"/>
                </a:solidFill>
              </a:rPr>
              <a:t> 的開頭</a:t>
            </a:r>
            <a:r>
              <a:rPr lang="en-US" altLang="zh-TW" sz="2400" b="1" dirty="0">
                <a:solidFill>
                  <a:schemeClr val="tx1"/>
                </a:solidFill>
              </a:rPr>
              <a:t>(</a:t>
            </a:r>
            <a:r>
              <a:rPr lang="zh-TW" altLang="en-US" sz="2400" b="1" dirty="0">
                <a:solidFill>
                  <a:schemeClr val="tx1"/>
                </a:solidFill>
              </a:rPr>
              <a:t>也就是</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中的任何一個共同子序列 </a:t>
            </a:r>
            <a:r>
              <a:rPr lang="en-US" altLang="zh-TW" sz="2400" b="1" dirty="0">
                <a:solidFill>
                  <a:schemeClr val="tx1"/>
                </a:solidFill>
              </a:rPr>
              <a:t>t, </a:t>
            </a:r>
            <a:r>
              <a:rPr lang="zh-TW" altLang="en-US" sz="2400" b="1" dirty="0">
                <a:solidFill>
                  <a:schemeClr val="tx1"/>
                </a:solidFill>
              </a:rPr>
              <a:t>將它的開頭加上</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花費成長非常快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a:p>
                <a:pPr marL="0" indent="0">
                  <a:buNone/>
                </a:pPr>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跟著直覺走</a:t>
                </a:r>
                <a:r>
                  <a:rPr lang="en-US" altLang="zh-TW" sz="2600" b="1" dirty="0">
                    <a:solidFill>
                      <a:schemeClr val="tx1"/>
                    </a:solidFill>
                  </a:rPr>
                  <a:t>,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
        <p:nvSpPr>
          <p:cNvPr id="24" name="星形: 五角 64">
            <a:extLst>
              <a:ext uri="{FF2B5EF4-FFF2-40B4-BE49-F238E27FC236}">
                <a16:creationId xmlns:a16="http://schemas.microsoft.com/office/drawing/2014/main" id="{C988A124-FAFA-41FA-8FFD-C29336973222}"/>
              </a:ext>
            </a:extLst>
          </p:cNvPr>
          <p:cNvSpPr/>
          <p:nvPr/>
        </p:nvSpPr>
        <p:spPr>
          <a:xfrm>
            <a:off x="6200218" y="490410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2027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一些觀察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804622"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504418"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2904010" y="230570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204214" y="23057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804622"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504418"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2904010" y="30148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204214" y="30148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804622"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504418"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2904010" y="372395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204214" y="372395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804622"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504418"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2904010" y="443308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204214" y="443308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301883" y="3723954"/>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204214" y="2015335"/>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44531DD7-8A7A-4E0A-A61D-9321E48460A5}"/>
              </a:ext>
            </a:extLst>
          </p:cNvPr>
          <p:cNvSpPr txBox="1"/>
          <p:nvPr/>
        </p:nvSpPr>
        <p:spPr>
          <a:xfrm>
            <a:off x="276263" y="3014824"/>
            <a:ext cx="356923" cy="630942"/>
          </a:xfrm>
          <a:prstGeom prst="rect">
            <a:avLst/>
          </a:prstGeom>
          <a:noFill/>
        </p:spPr>
        <p:txBody>
          <a:bodyPr wrap="square" rtlCol="0">
            <a:spAutoFit/>
          </a:bodyPr>
          <a:lstStyle/>
          <a:p>
            <a:r>
              <a:rPr lang="en-US" sz="3500" b="1" dirty="0"/>
              <a:t>k</a:t>
            </a:r>
          </a:p>
        </p:txBody>
      </p:sp>
      <p:sp>
        <p:nvSpPr>
          <p:cNvPr id="27" name="文字方塊 26">
            <a:extLst>
              <a:ext uri="{FF2B5EF4-FFF2-40B4-BE49-F238E27FC236}">
                <a16:creationId xmlns:a16="http://schemas.microsoft.com/office/drawing/2014/main" id="{A8CB764D-5122-4BAA-84FD-FB1D7CB6EA60}"/>
              </a:ext>
            </a:extLst>
          </p:cNvPr>
          <p:cNvSpPr txBox="1"/>
          <p:nvPr/>
        </p:nvSpPr>
        <p:spPr>
          <a:xfrm>
            <a:off x="992857" y="1345299"/>
            <a:ext cx="1655829" cy="630942"/>
          </a:xfrm>
          <a:prstGeom prst="rect">
            <a:avLst/>
          </a:prstGeom>
          <a:noFill/>
        </p:spPr>
        <p:txBody>
          <a:bodyPr wrap="square" rtlCol="0">
            <a:spAutoFit/>
          </a:bodyPr>
          <a:lstStyle/>
          <a:p>
            <a:r>
              <a:rPr lang="en-US" sz="3500" b="1" dirty="0"/>
              <a:t>k=2</a:t>
            </a:r>
          </a:p>
        </p:txBody>
      </p: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664086"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363882"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763474"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063678" y="23056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664086"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363882"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763474"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063678" y="30148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664086"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363882"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763474"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063678" y="37239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664086"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363882"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763474"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063678" y="44330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DAD0527F-7CD7-48F7-A0FC-A96D5F9A3249}"/>
              </a:ext>
            </a:extLst>
          </p:cNvPr>
          <p:cNvSpPr txBox="1"/>
          <p:nvPr/>
        </p:nvSpPr>
        <p:spPr>
          <a:xfrm>
            <a:off x="6161347" y="3723952"/>
            <a:ext cx="356923" cy="630942"/>
          </a:xfrm>
          <a:prstGeom prst="rect">
            <a:avLst/>
          </a:prstGeom>
          <a:noFill/>
        </p:spPr>
        <p:txBody>
          <a:bodyPr wrap="square" rtlCol="0">
            <a:spAutoFit/>
          </a:bodyPr>
          <a:lstStyle/>
          <a:p>
            <a:r>
              <a:rPr lang="en-US" sz="3500" b="1" dirty="0"/>
              <a:t>k</a:t>
            </a:r>
          </a:p>
        </p:txBody>
      </p:sp>
      <p:sp>
        <p:nvSpPr>
          <p:cNvPr id="46" name="矩形 45">
            <a:extLst>
              <a:ext uri="{FF2B5EF4-FFF2-40B4-BE49-F238E27FC236}">
                <a16:creationId xmlns:a16="http://schemas.microsoft.com/office/drawing/2014/main" id="{F86C5963-441B-4698-A7CF-8194727B3986}"/>
              </a:ext>
            </a:extLst>
          </p:cNvPr>
          <p:cNvSpPr/>
          <p:nvPr/>
        </p:nvSpPr>
        <p:spPr>
          <a:xfrm>
            <a:off x="9455878"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455878"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455878"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455878"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664086"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363882"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763474"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063678" y="514220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455878"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083206" y="372395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063678" y="186801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41731" y="462405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41731"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38330"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文字方塊 61">
            <a:extLst>
              <a:ext uri="{FF2B5EF4-FFF2-40B4-BE49-F238E27FC236}">
                <a16:creationId xmlns:a16="http://schemas.microsoft.com/office/drawing/2014/main" id="{9CCBD4F1-171F-41BC-A3D2-5C42FBB1441E}"/>
              </a:ext>
            </a:extLst>
          </p:cNvPr>
          <p:cNvSpPr txBox="1"/>
          <p:nvPr/>
        </p:nvSpPr>
        <p:spPr>
          <a:xfrm>
            <a:off x="7282501" y="1654180"/>
            <a:ext cx="1655829" cy="630942"/>
          </a:xfrm>
          <a:prstGeom prst="rect">
            <a:avLst/>
          </a:prstGeom>
          <a:noFill/>
        </p:spPr>
        <p:txBody>
          <a:bodyPr wrap="square" rtlCol="0">
            <a:spAutoFit/>
          </a:bodyPr>
          <a:lstStyle/>
          <a:p>
            <a:r>
              <a:rPr lang="en-US" sz="3500" b="1" dirty="0"/>
              <a:t>k=2</a:t>
            </a:r>
          </a:p>
        </p:txBody>
      </p:sp>
      <p:sp>
        <p:nvSpPr>
          <p:cNvPr id="63" name="星形: 五角 60">
            <a:extLst>
              <a:ext uri="{FF2B5EF4-FFF2-40B4-BE49-F238E27FC236}">
                <a16:creationId xmlns:a16="http://schemas.microsoft.com/office/drawing/2014/main" id="{92375446-629E-4ED5-B672-5F8E6E1615B1}"/>
              </a:ext>
            </a:extLst>
          </p:cNvPr>
          <p:cNvSpPr/>
          <p:nvPr/>
        </p:nvSpPr>
        <p:spPr>
          <a:xfrm>
            <a:off x="9634430" y="392365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245703" y="533351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354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65" name="矩形 64">
            <a:extLst>
              <a:ext uri="{FF2B5EF4-FFF2-40B4-BE49-F238E27FC236}">
                <a16:creationId xmlns:a16="http://schemas.microsoft.com/office/drawing/2014/main" id="{2AA71550-CE19-4C36-BDD4-124A046F863A}"/>
              </a:ext>
            </a:extLst>
          </p:cNvPr>
          <p:cNvSpPr/>
          <p:nvPr/>
        </p:nvSpPr>
        <p:spPr>
          <a:xfrm>
            <a:off x="681835"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381631"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781223" y="241053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081427" y="241053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681835"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381631"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781223" y="311966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081427" y="311966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681835"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381631"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781223" y="382879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081427" y="382879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681835"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381631"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781223" y="4537918"/>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081427" y="453791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179096" y="4537918"/>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781223" y="2146971"/>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44531DD7-8A7A-4E0A-A61D-9321E48460A5}"/>
              </a:ext>
            </a:extLst>
          </p:cNvPr>
          <p:cNvSpPr txBox="1"/>
          <p:nvPr/>
        </p:nvSpPr>
        <p:spPr>
          <a:xfrm>
            <a:off x="179096" y="3828791"/>
            <a:ext cx="356923" cy="630942"/>
          </a:xfrm>
          <a:prstGeom prst="rect">
            <a:avLst/>
          </a:prstGeom>
          <a:noFill/>
        </p:spPr>
        <p:txBody>
          <a:bodyPr wrap="square" rtlCol="0">
            <a:spAutoFit/>
          </a:bodyPr>
          <a:lstStyle/>
          <a:p>
            <a:r>
              <a:rPr lang="en-US" sz="3500" b="1" dirty="0"/>
              <a:t>k</a:t>
            </a:r>
          </a:p>
        </p:txBody>
      </p:sp>
      <p:sp>
        <p:nvSpPr>
          <p:cNvPr id="84" name="文字方塊 83">
            <a:extLst>
              <a:ext uri="{FF2B5EF4-FFF2-40B4-BE49-F238E27FC236}">
                <a16:creationId xmlns:a16="http://schemas.microsoft.com/office/drawing/2014/main" id="{A8CB764D-5122-4BAA-84FD-FB1D7CB6EA60}"/>
              </a:ext>
            </a:extLst>
          </p:cNvPr>
          <p:cNvSpPr txBox="1"/>
          <p:nvPr/>
        </p:nvSpPr>
        <p:spPr>
          <a:xfrm>
            <a:off x="2010630" y="1733199"/>
            <a:ext cx="1655829" cy="630942"/>
          </a:xfrm>
          <a:prstGeom prst="rect">
            <a:avLst/>
          </a:prstGeom>
          <a:noFill/>
        </p:spPr>
        <p:txBody>
          <a:bodyPr wrap="square" rtlCol="0">
            <a:spAutoFit/>
          </a:bodyPr>
          <a:lstStyle/>
          <a:p>
            <a:r>
              <a:rPr lang="en-US" sz="3500" b="1" dirty="0"/>
              <a:t>k=3</a:t>
            </a:r>
          </a:p>
        </p:txBody>
      </p:sp>
      <p:sp>
        <p:nvSpPr>
          <p:cNvPr id="85" name="箭號: 向右 28">
            <a:extLst>
              <a:ext uri="{FF2B5EF4-FFF2-40B4-BE49-F238E27FC236}">
                <a16:creationId xmlns:a16="http://schemas.microsoft.com/office/drawing/2014/main" id="{186AA62A-3CA3-4C77-A77E-BAD174834F11}"/>
              </a:ext>
            </a:extLst>
          </p:cNvPr>
          <p:cNvSpPr/>
          <p:nvPr/>
        </p:nvSpPr>
        <p:spPr>
          <a:xfrm>
            <a:off x="4343487" y="3486639"/>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968886"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668682"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9068274"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368478" y="241053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968886"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668682"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9068274"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368478" y="311966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968886"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668682"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9068274"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368478" y="382879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968886"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668682"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9068274"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368478" y="453791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文字方塊 101">
            <a:extLst>
              <a:ext uri="{FF2B5EF4-FFF2-40B4-BE49-F238E27FC236}">
                <a16:creationId xmlns:a16="http://schemas.microsoft.com/office/drawing/2014/main" id="{DAD0527F-7CD7-48F7-A0FC-A96D5F9A3249}"/>
              </a:ext>
            </a:extLst>
          </p:cNvPr>
          <p:cNvSpPr txBox="1"/>
          <p:nvPr/>
        </p:nvSpPr>
        <p:spPr>
          <a:xfrm>
            <a:off x="6466147" y="3828789"/>
            <a:ext cx="356923" cy="630942"/>
          </a:xfrm>
          <a:prstGeom prst="rect">
            <a:avLst/>
          </a:prstGeom>
          <a:noFill/>
        </p:spPr>
        <p:txBody>
          <a:bodyPr wrap="square" rtlCol="0">
            <a:spAutoFit/>
          </a:bodyPr>
          <a:lstStyle/>
          <a:p>
            <a:r>
              <a:rPr lang="en-US" sz="3500" b="1" dirty="0"/>
              <a:t>k</a:t>
            </a:r>
          </a:p>
        </p:txBody>
      </p:sp>
      <p:sp>
        <p:nvSpPr>
          <p:cNvPr id="103" name="矩形 102">
            <a:extLst>
              <a:ext uri="{FF2B5EF4-FFF2-40B4-BE49-F238E27FC236}">
                <a16:creationId xmlns:a16="http://schemas.microsoft.com/office/drawing/2014/main" id="{F86C5963-441B-4698-A7CF-8194727B3986}"/>
              </a:ext>
            </a:extLst>
          </p:cNvPr>
          <p:cNvSpPr/>
          <p:nvPr/>
        </p:nvSpPr>
        <p:spPr>
          <a:xfrm>
            <a:off x="9760678"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760678"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760678"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760678"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968886"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668682"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9068274"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368478" y="52470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760678"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466147" y="4537916"/>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9068274" y="2146971"/>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946531" y="4728895"/>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946531"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243130"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文字方塊 116">
            <a:extLst>
              <a:ext uri="{FF2B5EF4-FFF2-40B4-BE49-F238E27FC236}">
                <a16:creationId xmlns:a16="http://schemas.microsoft.com/office/drawing/2014/main" id="{9CCBD4F1-171F-41BC-A3D2-5C42FBB1441E}"/>
              </a:ext>
            </a:extLst>
          </p:cNvPr>
          <p:cNvSpPr txBox="1"/>
          <p:nvPr/>
        </p:nvSpPr>
        <p:spPr>
          <a:xfrm>
            <a:off x="8290702" y="1740501"/>
            <a:ext cx="1655829" cy="630942"/>
          </a:xfrm>
          <a:prstGeom prst="rect">
            <a:avLst/>
          </a:prstGeom>
          <a:noFill/>
        </p:spPr>
        <p:txBody>
          <a:bodyPr wrap="square" rtlCol="0">
            <a:spAutoFit/>
          </a:bodyPr>
          <a:lstStyle/>
          <a:p>
            <a:r>
              <a:rPr lang="en-US" sz="3500" b="1" dirty="0"/>
              <a:t>k=3</a:t>
            </a:r>
          </a:p>
        </p:txBody>
      </p:sp>
    </p:spTree>
    <p:extLst>
      <p:ext uri="{BB962C8B-B14F-4D97-AF65-F5344CB8AC3E}">
        <p14:creationId xmlns:p14="http://schemas.microsoft.com/office/powerpoint/2010/main" val="12592227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04817"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來的差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是一個非嚴格遞增的數列。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在</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配對的情況下</a:t>
            </a:r>
            <a:r>
              <a:rPr lang="en-US" altLang="zh-TW" sz="2400" b="1" dirty="0">
                <a:solidFill>
                  <a:schemeClr val="tx1"/>
                </a:solidFill>
              </a:rPr>
              <a:t>, 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和</a:t>
            </a:r>
            <a:r>
              <a:rPr lang="en-US" altLang="zh-TW" sz="2400" b="1" dirty="0">
                <a:solidFill>
                  <a:schemeClr val="tx1"/>
                </a:solidFill>
              </a:rPr>
              <a:t>S(i-1,j-1)</a:t>
            </a:r>
            <a:r>
              <a:rPr lang="zh-TW" altLang="en-US" sz="2400" b="1" dirty="0">
                <a:solidFill>
                  <a:schemeClr val="tx1"/>
                </a:solidFill>
              </a:rPr>
              <a:t>的共同子序列互相對應</a:t>
            </a:r>
            <a:r>
              <a:rPr lang="en-US" altLang="zh-TW" sz="2400" b="1" dirty="0">
                <a:solidFill>
                  <a:schemeClr val="tx1"/>
                </a:solidFill>
              </a:rPr>
              <a:t>, </a:t>
            </a:r>
            <a:r>
              <a:rPr lang="zh-TW" altLang="en-US" sz="2400" b="1" dirty="0">
                <a:solidFill>
                  <a:schemeClr val="tx1"/>
                </a:solidFill>
              </a:rPr>
              <a:t>選最長的那個非常合理</a:t>
            </a:r>
            <a:r>
              <a:rPr lang="en-US" altLang="zh-TW" sz="2400" b="1" dirty="0">
                <a:solidFill>
                  <a:schemeClr val="tx1"/>
                </a:solidFill>
              </a:rPr>
              <a:t>, </a:t>
            </a:r>
            <a:r>
              <a:rPr lang="zh-TW" altLang="en-US" sz="2400" b="1" dirty="0">
                <a:solidFill>
                  <a:schemeClr val="tx1"/>
                </a:solidFill>
              </a:rPr>
              <a:t>但如何證明 </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若是取</a:t>
            </a:r>
            <a:r>
              <a:rPr lang="en-US" altLang="zh-TW" sz="2400" b="1" dirty="0">
                <a:solidFill>
                  <a:schemeClr val="tx1"/>
                </a:solidFill>
              </a:rPr>
              <a:t>S(i-1, j-1)</a:t>
            </a:r>
            <a:r>
              <a:rPr lang="zh-TW" altLang="en-US" sz="2400" b="1" dirty="0">
                <a:solidFill>
                  <a:schemeClr val="tx1"/>
                </a:solidFill>
              </a:rPr>
              <a:t>中的最長者 </a:t>
            </a:r>
            <a:r>
              <a:rPr lang="en-US" altLang="zh-TW" sz="2400" b="1" dirty="0">
                <a:solidFill>
                  <a:schemeClr val="tx1"/>
                </a:solidFill>
              </a:rPr>
              <a:t>L </a:t>
            </a:r>
            <a:r>
              <a:rPr lang="zh-TW" altLang="en-US" sz="2400" b="1" dirty="0">
                <a:solidFill>
                  <a:schemeClr val="tx1"/>
                </a:solidFill>
              </a:rPr>
              <a:t>無法達到最佳解</a:t>
            </a:r>
            <a:r>
              <a:rPr lang="en-US" altLang="zh-TW" sz="2400" b="1" dirty="0">
                <a:solidFill>
                  <a:schemeClr val="tx1"/>
                </a:solidFill>
              </a:rPr>
              <a:t>, </a:t>
            </a:r>
            <a:r>
              <a:rPr lang="zh-TW" altLang="en-US" sz="2400" b="1" dirty="0">
                <a:solidFill>
                  <a:schemeClr val="tx1"/>
                </a:solidFill>
              </a:rPr>
              <a:t>我們可以把最佳解除了開頭以外的部分換成 </a:t>
            </a:r>
            <a:r>
              <a:rPr lang="en-US" altLang="zh-TW" sz="2400" b="1" dirty="0">
                <a:solidFill>
                  <a:schemeClr val="tx1"/>
                </a:solidFill>
              </a:rPr>
              <a:t>L,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並且不可能變短。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這產生了矛盾</a:t>
            </a:r>
            <a:r>
              <a:rPr lang="en-US" altLang="zh-TW" sz="2400" b="1" dirty="0">
                <a:solidFill>
                  <a:schemeClr val="tx1"/>
                </a:solidFill>
              </a:rPr>
              <a:t>, </a:t>
            </a:r>
            <a:r>
              <a:rPr lang="zh-TW" altLang="en-US" sz="2400" b="1" dirty="0">
                <a:solidFill>
                  <a:schemeClr val="tx1"/>
                </a:solidFill>
              </a:rPr>
              <a:t>前提不可能為真</a:t>
            </a:r>
            <a:r>
              <a:rPr lang="en-US" altLang="zh-TW" sz="2400" b="1" dirty="0">
                <a:solidFill>
                  <a:schemeClr val="tx1"/>
                </a:solidFill>
              </a:rPr>
              <a:t>, </a:t>
            </a:r>
            <a:r>
              <a:rPr lang="zh-TW" altLang="en-US" sz="2400" b="1" dirty="0">
                <a:solidFill>
                  <a:schemeClr val="tx1"/>
                </a:solidFill>
              </a:rPr>
              <a:t>其中一種最佳解一定可藉由選擇子問題的最佳解找到。</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5177720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矩形 35"/>
              <p:cNvSpPr/>
              <p:nvPr/>
            </p:nvSpPr>
            <p:spPr>
              <a:xfrm>
                <a:off x="1284792" y="5093855"/>
                <a:ext cx="8010524" cy="958917"/>
              </a:xfrm>
              <a:prstGeom prst="rect">
                <a:avLst/>
              </a:prstGeom>
            </p:spPr>
            <p:txBody>
              <a:bodyPr wrap="square">
                <a:spAutoFit/>
              </a:bodyPr>
              <a:lstStyle/>
              <a:p>
                <a:r>
                  <a:rPr lang="zh-TW" altLang="en-US" sz="2700" b="1" dirty="0"/>
                  <a:t>原本的作法</a:t>
                </a:r>
                <a:r>
                  <a:rPr lang="en-US" altLang="zh-TW" sz="2700" b="1" dirty="0"/>
                  <a:t>: </a:t>
                </a:r>
                <a:r>
                  <a:rPr lang="zh-TW" altLang="en-US" sz="2700" b="1" dirty="0"/>
                  <a:t>暴力找出所有箭頭</a:t>
                </a:r>
                <a:r>
                  <a:rPr lang="en-US" altLang="zh-TW" sz="2700" b="1" dirty="0"/>
                  <a:t>, </a:t>
                </a:r>
                <a:r>
                  <a:rPr lang="zh-TW" altLang="en-US" sz="2700" b="1" dirty="0"/>
                  <a:t>每找一個就掃過一次</a:t>
                </a:r>
                <a:r>
                  <a:rPr lang="en-US" altLang="zh-TW" sz="2700" b="1" dirty="0" err="1"/>
                  <a:t>dp</a:t>
                </a:r>
                <a:r>
                  <a:rPr lang="en-US" altLang="zh-TW" sz="2700" b="1" dirty="0"/>
                  <a:t>[</a:t>
                </a:r>
                <a:r>
                  <a:rPr lang="en-US" altLang="zh-TW" sz="2700" b="1" dirty="0" err="1"/>
                  <a:t>i</a:t>
                </a:r>
                <a:r>
                  <a:rPr lang="en-US" altLang="zh-TW" sz="2700" b="1" dirty="0"/>
                  <a:t> – 1], </a:t>
                </a:r>
                <a:r>
                  <a:rPr lang="zh-TW" altLang="en-US" sz="2700" b="1" dirty="0"/>
                  <a:t>顯然會得到一個 </a:t>
                </a:r>
                <a14:m>
                  <m:oMath xmlns:m="http://schemas.openxmlformats.org/officeDocument/2006/math">
                    <m:sSup>
                      <m:sSupPr>
                        <m:ctrlPr>
                          <a:rPr lang="en-US" altLang="zh-TW" sz="2700" b="1" i="1" smtClean="0">
                            <a:latin typeface="Cambria Math" panose="02040503050406030204" pitchFamily="18" charset="0"/>
                          </a:rPr>
                        </m:ctrlPr>
                      </m:sSupPr>
                      <m:e>
                        <m:r>
                          <m:rPr>
                            <m:sty m:val="p"/>
                          </m:rPr>
                          <a:rPr lang="en-US" altLang="zh-TW" sz="2700" b="1" i="1">
                            <a:latin typeface="Cambria Math" panose="02040503050406030204" pitchFamily="18" charset="0"/>
                          </a:rPr>
                          <m:t>O</m:t>
                        </m:r>
                        <m:r>
                          <a:rPr lang="en-US" altLang="zh-TW" sz="2700" b="1" i="1" smtClean="0">
                            <a:latin typeface="Cambria Math" panose="02040503050406030204" pitchFamily="18" charset="0"/>
                          </a:rPr>
                          <m:t>(</m:t>
                        </m:r>
                        <m:r>
                          <m:rPr>
                            <m:sty m:val="p"/>
                          </m:rPr>
                          <a:rPr lang="en-US" altLang="zh-TW" sz="2700" b="1" i="1">
                            <a:latin typeface="Cambria Math" panose="02040503050406030204" pitchFamily="18" charset="0"/>
                          </a:rPr>
                          <m:t>N</m:t>
                        </m:r>
                      </m:e>
                      <m:sup>
                        <m:r>
                          <a:rPr lang="en-US" altLang="zh-TW" sz="2700" b="1" i="1">
                            <a:latin typeface="Cambria Math" panose="02040503050406030204" pitchFamily="18" charset="0"/>
                          </a:rPr>
                          <m:t>2</m:t>
                        </m:r>
                      </m:sup>
                    </m:sSup>
                    <m:r>
                      <a:rPr lang="en-US" altLang="zh-TW" sz="2700" b="1" i="1">
                        <a:latin typeface="Cambria Math" panose="02040503050406030204" pitchFamily="18" charset="0"/>
                      </a:rPr>
                      <m:t>)</m:t>
                    </m:r>
                    <m:r>
                      <a:rPr lang="zh-TW" altLang="en-US" sz="2700" b="1" i="1" smtClean="0">
                        <a:latin typeface="Cambria Math" panose="02040503050406030204" pitchFamily="18" charset="0"/>
                      </a:rPr>
                      <m:t> </m:t>
                    </m:r>
                  </m:oMath>
                </a14:m>
                <a:r>
                  <a:rPr lang="zh-TW" altLang="en-US" sz="2700" b="1" dirty="0"/>
                  <a:t>的做法。</a:t>
                </a:r>
              </a:p>
            </p:txBody>
          </p:sp>
        </mc:Choice>
        <mc:Fallback xmlns="">
          <p:sp>
            <p:nvSpPr>
              <p:cNvPr id="36" name="矩形 35"/>
              <p:cNvSpPr>
                <a:spLocks noRot="1" noChangeAspect="1" noMove="1" noResize="1" noEditPoints="1" noAdjustHandles="1" noChangeArrowheads="1" noChangeShapeType="1" noTextEdit="1"/>
              </p:cNvSpPr>
              <p:nvPr/>
            </p:nvSpPr>
            <p:spPr>
              <a:xfrm>
                <a:off x="1284792" y="5093855"/>
                <a:ext cx="8010524" cy="958917"/>
              </a:xfrm>
              <a:prstGeom prst="rect">
                <a:avLst/>
              </a:prstGeom>
              <a:blipFill>
                <a:blip r:embed="rId2"/>
                <a:stretch>
                  <a:fillRect l="-1446" t="-6369" b="-12102"/>
                </a:stretch>
              </a:blipFill>
            </p:spPr>
            <p:txBody>
              <a:bodyPr/>
              <a:lstStyle/>
              <a:p>
                <a:r>
                  <a:rPr lang="en-US">
                    <a:noFill/>
                  </a:rPr>
                  <a:t> </a:t>
                </a:r>
              </a:p>
            </p:txBody>
          </p:sp>
        </mc:Fallback>
      </mc:AlternateContent>
    </p:spTree>
    <p:extLst>
      <p:ext uri="{BB962C8B-B14F-4D97-AF65-F5344CB8AC3E}">
        <p14:creationId xmlns:p14="http://schemas.microsoft.com/office/powerpoint/2010/main" val="313389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77" name="矩形 76"/>
          <p:cNvSpPr/>
          <p:nvPr/>
        </p:nvSpPr>
        <p:spPr>
          <a:xfrm>
            <a:off x="2497868" y="5636749"/>
            <a:ext cx="8010524" cy="538609"/>
          </a:xfrm>
          <a:prstGeom prst="rect">
            <a:avLst/>
          </a:prstGeom>
        </p:spPr>
        <p:txBody>
          <a:bodyPr wrap="square">
            <a:spAutoFit/>
          </a:bodyPr>
          <a:lstStyle/>
          <a:p>
            <a:r>
              <a:rPr lang="zh-TW" altLang="en-US" sz="2900" b="1" dirty="0"/>
              <a:t>直覺</a:t>
            </a:r>
            <a:r>
              <a:rPr lang="en-US" altLang="zh-TW" sz="2900" b="1" dirty="0"/>
              <a:t>:</a:t>
            </a:r>
            <a:r>
              <a:rPr lang="zh-TW" altLang="en-US" sz="2900" b="1" dirty="0"/>
              <a:t> 先花 </a:t>
            </a:r>
            <a:r>
              <a:rPr lang="en-US" altLang="zh-TW" sz="2900" b="1" dirty="0"/>
              <a:t>O(N)</a:t>
            </a:r>
            <a:r>
              <a:rPr lang="zh-TW" altLang="en-US" sz="2900" b="1" dirty="0"/>
              <a:t> 暴力找出中間的箭頭</a:t>
            </a:r>
            <a:r>
              <a:rPr lang="en-US" altLang="zh-TW" sz="2900" b="1" dirty="0"/>
              <a:t>!</a:t>
            </a:r>
            <a:endParaRPr lang="zh-TW" altLang="en-US" sz="2900" b="1" dirty="0"/>
          </a:p>
        </p:txBody>
      </p:sp>
    </p:spTree>
    <p:extLst>
      <p:ext uri="{BB962C8B-B14F-4D97-AF65-F5344CB8AC3E}">
        <p14:creationId xmlns:p14="http://schemas.microsoft.com/office/powerpoint/2010/main" val="27391453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左邊的箭頭只會發生在左半塊</a:t>
            </a:r>
            <a:r>
              <a:rPr lang="en-US" altLang="zh-TW" sz="2900" b="1" dirty="0"/>
              <a:t>, </a:t>
            </a:r>
            <a:r>
              <a:rPr lang="zh-TW" altLang="en-US" sz="2900" b="1" dirty="0"/>
              <a:t>右邊只發生在右半塊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p>
          <a:p>
            <a:pPr marL="0" indent="0">
              <a:buNone/>
            </a:pPr>
            <a:r>
              <a:rPr lang="zh-TW" altLang="en-US" sz="2800" b="1" dirty="0">
                <a:solidFill>
                  <a:schemeClr val="tx1"/>
                </a:solidFill>
              </a:rPr>
              <a:t>   已知最佳解只發生在</a:t>
            </a:r>
            <a:r>
              <a:rPr lang="en-US" altLang="zh-TW" sz="2800" b="1" dirty="0">
                <a:solidFill>
                  <a:schemeClr val="tx1"/>
                </a:solidFill>
              </a:rPr>
              <a:t>k =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切兩半</a:t>
            </a:r>
            <a:r>
              <a:rPr lang="en-US" altLang="zh-TW" sz="2800" b="1" dirty="0">
                <a:solidFill>
                  <a:schemeClr val="tx1"/>
                </a:solidFill>
              </a:rPr>
              <a:t>, </a:t>
            </a:r>
            <a:r>
              <a:rPr lang="zh-TW" altLang="en-US" sz="2800" b="1" dirty="0">
                <a:solidFill>
                  <a:schemeClr val="tx1"/>
                </a:solidFill>
              </a:rPr>
              <a:t>遞迴樹樹高</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總時間</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p:txBody>
      </p:sp>
    </p:spTree>
    <p:extLst>
      <p:ext uri="{BB962C8B-B14F-4D97-AF65-F5344CB8AC3E}">
        <p14:creationId xmlns:p14="http://schemas.microsoft.com/office/powerpoint/2010/main" val="25353721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a:t>
            </a:r>
            <a:r>
              <a:rPr lang="en-US" altLang="zh-TW" sz="2800" b="1" dirty="0" err="1">
                <a:solidFill>
                  <a:schemeClr val="tx1"/>
                </a:solidFill>
              </a:rPr>
              <a:t>dp</a:t>
            </a:r>
            <a:r>
              <a:rPr lang="en-US" altLang="zh-TW" sz="2800" b="1" dirty="0">
                <a:solidFill>
                  <a:schemeClr val="tx1"/>
                </a:solidFill>
              </a:rPr>
              <a:t>[i-1]</a:t>
            </a:r>
            <a:r>
              <a:rPr lang="zh-TW" altLang="en-US" sz="2800" b="1" dirty="0">
                <a:solidFill>
                  <a:schemeClr val="tx1"/>
                </a:solidFill>
              </a:rPr>
              <a:t>轉移到</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只需</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r>
              <a:rPr lang="zh-TW" altLang="en-US" sz="2800" b="1" dirty="0">
                <a:solidFill>
                  <a:schemeClr val="tx1"/>
                </a:solidFill>
              </a:rPr>
              <a:t>總複雜度</a:t>
            </a:r>
            <a:r>
              <a:rPr lang="en-US" altLang="zh-TW" sz="2800" b="1" dirty="0">
                <a:solidFill>
                  <a:schemeClr val="tx1"/>
                </a:solidFill>
              </a:rPr>
              <a:t>O(</a:t>
            </a:r>
            <a:r>
              <a:rPr lang="en-US" altLang="zh-TW" sz="2800" b="1" dirty="0" err="1">
                <a:solidFill>
                  <a:schemeClr val="tx1"/>
                </a:solidFill>
              </a:rPr>
              <a:t>KNlogN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800" b="1" smtClean="0">
                        <a:solidFill>
                          <a:schemeClr val="tx1"/>
                        </a:solidFill>
                        <a:latin typeface="Cambria Math" panose="02040503050406030204" pitchFamily="18" charset="0"/>
                      </a:rPr>
                      <m:t>𝐦𝐚𝐱</m:t>
                    </m:r>
                    <m:r>
                      <a:rPr lang="en-US" altLang="zh-TW" sz="2800" b="1" smtClean="0">
                        <a:solidFill>
                          <a:schemeClr val="tx1"/>
                        </a:solidFill>
                        <a:latin typeface="Cambria Math" panose="02040503050406030204" pitchFamily="18" charset="0"/>
                      </a:rPr>
                      <m:t>{</m:t>
                    </m:r>
                    <m:r>
                      <a:rPr lang="en-US" altLang="zh-TW" sz="2800" b="1" smtClean="0">
                        <a:solidFill>
                          <a:schemeClr val="tx1"/>
                        </a:solidFill>
                        <a:latin typeface="Cambria Math" panose="02040503050406030204" pitchFamily="18" charset="0"/>
                      </a:rPr>
                      <m:t>𝐝𝐩</m:t>
                    </m:r>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𝐢</m:t>
                        </m:r>
                        <m:r>
                          <a:rPr lang="en-US" altLang="zh-TW" sz="2800" b="1">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𝟏</m:t>
                        </m:r>
                      </m:e>
                    </m:d>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𝐤</m:t>
                        </m:r>
                      </m:e>
                    </m:d>
                    <m:r>
                      <a:rPr lang="en-US" altLang="zh-TW" sz="2800" b="1">
                        <a:solidFill>
                          <a:schemeClr val="tx1"/>
                        </a:solidFill>
                        <a:latin typeface="Cambria Math" panose="02040503050406030204" pitchFamily="18" charset="0"/>
                      </a:rPr>
                      <m:t> </m:t>
                    </m:r>
                    <m:r>
                      <a:rPr lang="en-US" altLang="zh-TW" sz="2800" b="1" smtClean="0">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 </m:t>
                    </m:r>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r>
                              <a:rPr lang="en-US" altLang="zh-TW" sz="2800" b="1" i="1">
                                <a:solidFill>
                                  <a:schemeClr val="tx1"/>
                                </a:solidFill>
                                <a:latin typeface="Cambria Math" panose="02040503050406030204" pitchFamily="18" charset="0"/>
                              </a:rPr>
                              <m:t>𝑼</m:t>
                            </m:r>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𝒙</m:t>
                                </m:r>
                              </m:e>
                            </m:d>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𝒚</m:t>
                                </m:r>
                              </m:e>
                            </m:d>
                          </m:e>
                        </m:nary>
                        <m:r>
                          <a:rPr lang="en-US" altLang="zh-TW" sz="2800" b="1" i="1">
                            <a:solidFill>
                              <a:schemeClr val="tx1"/>
                            </a:solidFill>
                            <a:latin typeface="Cambria Math" panose="02040503050406030204" pitchFamily="18" charset="0"/>
                          </a:rPr>
                          <m:t> :</m:t>
                        </m:r>
                        <m:r>
                          <a:rPr lang="en-US" altLang="zh-TW" sz="2800" b="1" i="1">
                            <a:solidFill>
                              <a:schemeClr val="tx1"/>
                            </a:solidFill>
                            <a:latin typeface="Cambria Math" panose="02040503050406030204" pitchFamily="18" charset="0"/>
                          </a:rPr>
                          <m:t>𝒊</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&lt;</m:t>
                        </m:r>
                        <m:r>
                          <a:rPr lang="en-US" altLang="zh-TW" sz="2800" b="1" i="1">
                            <a:solidFill>
                              <a:schemeClr val="tx1"/>
                            </a:solidFill>
                            <a:latin typeface="Cambria Math" panose="02040503050406030204" pitchFamily="18" charset="0"/>
                          </a:rPr>
                          <m:t>𝒋</m:t>
                        </m:r>
                      </m:e>
                    </m:nary>
                    <m:r>
                      <a:rPr lang="en-US" altLang="zh-TW" sz="2800" b="1">
                        <a:solidFill>
                          <a:schemeClr val="tx1"/>
                        </a:solidFill>
                        <a:latin typeface="Cambria Math" panose="02040503050406030204" pitchFamily="18" charset="0"/>
                      </a:rPr>
                      <m:t>}</m:t>
                    </m:r>
                  </m:oMath>
                </a14:m>
                <a:endParaRPr lang="en-US" altLang="zh-TW" sz="2800" b="1" dirty="0">
                  <a:solidFill>
                    <a:schemeClr val="tx1"/>
                  </a:solidFill>
                </a:endParaRPr>
              </a:p>
              <a:p>
                <a:r>
                  <a:rPr lang="zh-TW" altLang="en-US" sz="2800" b="1" dirty="0">
                    <a:solidFill>
                      <a:schemeClr val="tx1"/>
                    </a:solidFill>
                  </a:rPr>
                  <a:t>如果改變計算順序</a:t>
                </a:r>
                <a:r>
                  <a:rPr lang="en-US" altLang="zh-TW" sz="2800" b="1" dirty="0">
                    <a:solidFill>
                      <a:schemeClr val="tx1"/>
                    </a:solidFill>
                  </a:rPr>
                  <a:t>,</a:t>
                </a:r>
                <a:r>
                  <a:rPr lang="zh-TW" altLang="en-US" sz="2800" b="1" dirty="0">
                    <a:solidFill>
                      <a:schemeClr val="tx1"/>
                    </a:solidFill>
                  </a:rPr>
                  <a:t>改成外層迴圈固定 </a:t>
                </a:r>
                <a:r>
                  <a:rPr lang="en-US" altLang="zh-TW" sz="2800" b="1" dirty="0">
                    <a:solidFill>
                      <a:schemeClr val="tx1"/>
                    </a:solidFill>
                  </a:rPr>
                  <a:t>j, </a:t>
                </a:r>
                <a:r>
                  <a:rPr lang="zh-TW" altLang="en-US" sz="2800" b="1" dirty="0">
                    <a:solidFill>
                      <a:schemeClr val="tx1"/>
                    </a:solidFill>
                  </a:rPr>
                  <a:t>那麼</a:t>
                </a:r>
                <a:r>
                  <a:rPr lang="en-US" altLang="zh-TW" sz="2800" b="1" dirty="0">
                    <a:solidFill>
                      <a:schemeClr val="tx1"/>
                    </a:solidFill>
                  </a:rPr>
                  <a:t>:</a:t>
                </a:r>
              </a:p>
              <a:p>
                <a:r>
                  <a:rPr lang="zh-TW" altLang="en-US" sz="2800" b="1" dirty="0">
                    <a:solidFill>
                      <a:schemeClr val="tx1"/>
                    </a:solidFill>
                  </a:rPr>
                  <a:t>當 </a:t>
                </a:r>
                <a:r>
                  <a:rPr lang="en-US" altLang="zh-TW" sz="2800" b="1" dirty="0" err="1">
                    <a:solidFill>
                      <a:schemeClr val="tx1"/>
                    </a:solidFill>
                  </a:rPr>
                  <a:t>i</a:t>
                </a:r>
                <a:r>
                  <a:rPr lang="zh-TW" altLang="en-US" sz="2800" b="1" dirty="0">
                    <a:solidFill>
                      <a:schemeClr val="tx1"/>
                    </a:solidFill>
                  </a:rPr>
                  <a:t> 變動時</a:t>
                </a:r>
                <a:r>
                  <a:rPr lang="en-US" altLang="zh-TW" sz="2800" b="1" dirty="0">
                    <a:solidFill>
                      <a:schemeClr val="tx1"/>
                    </a:solidFill>
                  </a:rPr>
                  <a:t>,</a:t>
                </a:r>
                <a:r>
                  <a:rPr lang="zh-TW" altLang="en-US" sz="2800" b="1" dirty="0">
                    <a:solidFill>
                      <a:schemeClr val="tx1"/>
                    </a:solidFill>
                  </a:rPr>
                  <a:t> 對每個切點</a:t>
                </a:r>
                <a:r>
                  <a:rPr lang="en-US" altLang="zh-TW" sz="2800" b="1" dirty="0">
                    <a:solidFill>
                      <a:schemeClr val="tx1"/>
                    </a:solidFill>
                  </a:rPr>
                  <a:t>k, </a:t>
                </a:r>
                <a:r>
                  <a:rPr lang="zh-TW" altLang="en-US" sz="2800" b="1" dirty="0">
                    <a:solidFill>
                      <a:schemeClr val="tx1"/>
                    </a:solidFill>
                  </a:rPr>
                  <a:t>跟著變動的函數是</a:t>
                </a:r>
                <a:r>
                  <a:rPr lang="en-US" altLang="zh-TW" sz="2800" b="1" dirty="0" err="1">
                    <a:solidFill>
                      <a:schemeClr val="tx1"/>
                    </a:solidFill>
                  </a:rPr>
                  <a:t>dp</a:t>
                </a:r>
                <a:r>
                  <a:rPr lang="en-US" altLang="zh-TW" sz="2800" b="1" dirty="0">
                    <a:solidFill>
                      <a:schemeClr val="tx1"/>
                    </a:solidFill>
                  </a:rPr>
                  <a:t>[i-1][k]</a:t>
                </a:r>
              </a:p>
              <a:p>
                <a:r>
                  <a:rPr lang="en-US" altLang="zh-TW" sz="2800" b="1" dirty="0" err="1">
                    <a:solidFill>
                      <a:schemeClr val="tx1"/>
                    </a:solidFill>
                  </a:rPr>
                  <a:t>dp</a:t>
                </a:r>
                <a:r>
                  <a:rPr lang="en-US" altLang="zh-TW" sz="2800" b="1" dirty="0">
                    <a:solidFill>
                      <a:schemeClr val="tx1"/>
                    </a:solidFill>
                  </a:rPr>
                  <a:t>[i-1][k]</a:t>
                </a:r>
                <a:r>
                  <a:rPr lang="zh-TW" altLang="en-US" sz="2800" b="1" dirty="0">
                    <a:solidFill>
                      <a:schemeClr val="tx1"/>
                    </a:solidFill>
                  </a:rPr>
                  <a:t>這個函數的變化遠比花費函數複雜</a:t>
                </a:r>
                <a:r>
                  <a:rPr lang="en-US" altLang="zh-TW" sz="2800" b="1" dirty="0">
                    <a:solidFill>
                      <a:schemeClr val="tx1"/>
                    </a:solidFill>
                  </a:rPr>
                  <a:t>, </a:t>
                </a:r>
                <a:r>
                  <a:rPr lang="zh-TW" altLang="en-US" sz="2800" b="1" dirty="0">
                    <a:solidFill>
                      <a:schemeClr val="tx1"/>
                    </a:solidFill>
                  </a:rPr>
                  <a:t>難以證出性質</a:t>
                </a:r>
                <a:r>
                  <a:rPr lang="en-US" altLang="zh-TW" sz="2800" b="1" dirty="0">
                    <a:solidFill>
                      <a:schemeClr val="tx1"/>
                    </a:solidFill>
                  </a:rPr>
                  <a:t>!</a:t>
                </a:r>
              </a:p>
              <a:p>
                <a:r>
                  <a:rPr lang="zh-TW" altLang="en-US" sz="2800" b="1" dirty="0">
                    <a:solidFill>
                      <a:schemeClr val="tx1"/>
                    </a:solidFill>
                  </a:rPr>
                  <a:t>在</a:t>
                </a:r>
                <a:r>
                  <a:rPr lang="en-US" altLang="zh-TW" sz="2800" b="1" dirty="0">
                    <a:solidFill>
                      <a:schemeClr val="tx1"/>
                    </a:solidFill>
                  </a:rPr>
                  <a:t>DP</a:t>
                </a:r>
                <a:r>
                  <a:rPr lang="zh-TW" altLang="en-US" sz="2800" b="1" dirty="0">
                    <a:solidFill>
                      <a:schemeClr val="tx1"/>
                    </a:solidFill>
                  </a:rPr>
                  <a:t>優化時</a:t>
                </a:r>
                <a:r>
                  <a:rPr lang="en-US" altLang="zh-TW" sz="2800" b="1" dirty="0">
                    <a:solidFill>
                      <a:schemeClr val="tx1"/>
                    </a:solidFill>
                  </a:rPr>
                  <a:t>,</a:t>
                </a:r>
                <a:r>
                  <a:rPr lang="zh-TW" altLang="en-US" sz="2800" b="1" dirty="0">
                    <a:solidFill>
                      <a:schemeClr val="tx1"/>
                    </a:solidFill>
                  </a:rPr>
                  <a:t> 決定好的計算順序非常重要</a:t>
                </a:r>
                <a:r>
                  <a:rPr lang="en-US" altLang="zh-TW" sz="2800" b="1" dirty="0">
                    <a:solidFill>
                      <a:schemeClr val="tx1"/>
                    </a:solidFill>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780"/>
                </a:stretch>
              </a:blipFill>
            </p:spPr>
            <p:txBody>
              <a:bodyPr/>
              <a:lstStyle/>
              <a:p>
                <a:r>
                  <a:rPr lang="en-US">
                    <a:noFill/>
                  </a:rPr>
                  <a:t> </a:t>
                </a:r>
              </a:p>
            </p:txBody>
          </p:sp>
        </mc:Fallback>
      </mc:AlternateContent>
    </p:spTree>
    <p:extLst>
      <p:ext uri="{BB962C8B-B14F-4D97-AF65-F5344CB8AC3E}">
        <p14:creationId xmlns:p14="http://schemas.microsoft.com/office/powerpoint/2010/main" val="22704212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fontScale="92500" lnSpcReduction="10000"/>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常常不小心就證出有切點遞增的性質。</a:t>
            </a:r>
            <a:r>
              <a:rPr lang="en-US" altLang="zh-TW" sz="2800" b="1" dirty="0">
                <a:solidFill>
                  <a:schemeClr val="tx1"/>
                </a:solidFill>
              </a:rPr>
              <a:t>E.g. GY</a:t>
            </a:r>
            <a:r>
              <a:rPr lang="zh-TW" altLang="en-US" sz="2800" b="1" dirty="0">
                <a:solidFill>
                  <a:schemeClr val="tx1"/>
                </a:solidFill>
              </a:rPr>
              <a:t>採香蕉。</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因為斜率大的直線花費成長比較快</a:t>
            </a:r>
            <a:r>
              <a:rPr lang="en-US" altLang="zh-TW" sz="2800" b="1" dirty="0">
                <a:solidFill>
                  <a:schemeClr val="tx1"/>
                </a:solidFill>
              </a:rPr>
              <a:t>, </a:t>
            </a:r>
            <a:r>
              <a:rPr lang="zh-TW" altLang="en-US" sz="2800" b="1" dirty="0">
                <a:solidFill>
                  <a:schemeClr val="tx1"/>
                </a:solidFill>
              </a:rPr>
              <a:t>學過凸包優化者應該更清楚。若轉移式可視為直線</a:t>
            </a:r>
            <a:r>
              <a:rPr lang="en-US" altLang="zh-TW" sz="2800" b="1" dirty="0">
                <a:solidFill>
                  <a:schemeClr val="tx1"/>
                </a:solidFill>
              </a:rPr>
              <a:t>,</a:t>
            </a:r>
            <a:r>
              <a:rPr lang="zh-TW" altLang="en-US" sz="2800" b="1" dirty="0">
                <a:solidFill>
                  <a:schemeClr val="tx1"/>
                </a:solidFill>
              </a:rPr>
              <a:t> 有時也可以</a:t>
            </a:r>
            <a:r>
              <a:rPr lang="en-US" altLang="zh-TW" sz="2800" b="1" dirty="0">
                <a:solidFill>
                  <a:schemeClr val="tx1"/>
                </a:solidFill>
                <a:latin typeface="Arial Rounded MT Bold" panose="020F0704030504030204" pitchFamily="34" charset="0"/>
              </a:rPr>
              <a:t>D&amp;C</a:t>
            </a:r>
            <a:r>
              <a:rPr lang="zh-TW" altLang="en-US" sz="2800" b="1" dirty="0">
                <a:solidFill>
                  <a:schemeClr val="tx1"/>
                </a:solidFill>
              </a:rPr>
              <a:t>解</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也會出現在其他情況</a:t>
            </a:r>
            <a:r>
              <a:rPr lang="en-US" altLang="zh-TW" sz="2800" b="1" dirty="0">
                <a:solidFill>
                  <a:schemeClr val="tx1"/>
                </a:solidFill>
              </a:rPr>
              <a:t>, </a:t>
            </a:r>
            <a:r>
              <a:rPr lang="zh-TW" altLang="en-US" sz="2800" b="1" dirty="0">
                <a:solidFill>
                  <a:schemeClr val="tx1"/>
                </a:solidFill>
              </a:rPr>
              <a:t>晚上可能就有一題。</a:t>
            </a:r>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290126" y="4288369"/>
            <a:ext cx="5578771" cy="1938992"/>
          </a:xfrm>
          <a:prstGeom prst="rect">
            <a:avLst/>
          </a:prstGeom>
          <a:noFill/>
        </p:spPr>
        <p:txBody>
          <a:bodyPr wrap="none" rtlCol="0">
            <a:spAutoFit/>
          </a:bodyPr>
          <a:lstStyle/>
          <a:p>
            <a:r>
              <a:rPr lang="zh-TW" altLang="en-US" sz="2400" b="1" dirty="0"/>
              <a:t>在</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時</a:t>
            </a:r>
            <a:r>
              <a:rPr lang="en-US" altLang="zh-TW" sz="2400" b="1" dirty="0"/>
              <a:t>,</a:t>
            </a:r>
            <a:r>
              <a:rPr lang="zh-TW" altLang="en-US" sz="2400" b="1" dirty="0"/>
              <a:t> 綠線的</a:t>
            </a:r>
            <a:r>
              <a:rPr lang="en-US" altLang="zh-TW" sz="2400" b="1" dirty="0"/>
              <a:t>y</a:t>
            </a:r>
            <a:r>
              <a:rPr lang="zh-TW" altLang="en-US" sz="2400" b="1" dirty="0"/>
              <a:t>值已比紅線小</a:t>
            </a:r>
            <a:endParaRPr lang="en-US" altLang="zh-TW" sz="2400" b="1" dirty="0"/>
          </a:p>
          <a:p>
            <a:r>
              <a:rPr lang="zh-TW" altLang="en-US" sz="2400" b="1" dirty="0"/>
              <a:t>它的斜率</a:t>
            </a:r>
            <a:r>
              <a:rPr lang="en-US" altLang="zh-TW" sz="2400" b="1" dirty="0"/>
              <a:t>(y</a:t>
            </a:r>
            <a:r>
              <a:rPr lang="zh-TW" altLang="en-US" sz="2400" b="1" dirty="0"/>
              <a:t>值增加的速率</a:t>
            </a:r>
            <a:r>
              <a:rPr lang="en-US" altLang="zh-TW" sz="2400" b="1" dirty="0"/>
              <a:t>)</a:t>
            </a:r>
            <a:r>
              <a:rPr lang="zh-TW" altLang="en-US" sz="2400" b="1" dirty="0"/>
              <a:t>也比紅線小</a:t>
            </a:r>
            <a:endParaRPr lang="en-US" altLang="zh-TW" sz="2400" b="1" dirty="0"/>
          </a:p>
          <a:p>
            <a:r>
              <a:rPr lang="zh-TW" altLang="en-US" sz="2400" b="1" dirty="0"/>
              <a:t>因此在往後都不可能成為最佳解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a:t>
            </a:r>
            <a:endParaRPr lang="en-US" altLang="zh-TW" sz="2400" b="1" dirty="0"/>
          </a:p>
          <a:p>
            <a:r>
              <a:rPr lang="zh-TW" altLang="en-US" sz="2400" b="1" dirty="0"/>
              <a:t>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56168"/>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200329"/>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a:t>
            </a:r>
            <a:r>
              <a:rPr lang="el-GR" sz="2400" b="1" dirty="0"/>
              <a:t>Δ</a:t>
            </a:r>
            <a:r>
              <a:rPr lang="en-US" sz="2400" b="1" dirty="0"/>
              <a:t>x</a:t>
            </a:r>
            <a:r>
              <a:rPr lang="zh-TW" altLang="en-US" sz="2400" b="1" dirty="0"/>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r>
              <a:rPr lang="en-US" altLang="zh-TW" sz="6000" b="1" dirty="0"/>
              <a:t>!</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為何</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 / </a:t>
            </a:r>
            <a:r>
              <a:rPr lang="en-US" altLang="zh-TW" sz="2400" b="1" dirty="0" err="1">
                <a:solidFill>
                  <a:schemeClr val="tx1"/>
                </a:solidFill>
              </a:rPr>
              <a:t>dp</a:t>
            </a:r>
            <a:r>
              <a:rPr lang="en-US" altLang="zh-TW" sz="2400" b="1" dirty="0">
                <a:solidFill>
                  <a:schemeClr val="tx1"/>
                </a:solidFill>
              </a:rPr>
              <a:t>[i-1][j] /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三種策略中</a:t>
            </a:r>
            <a:r>
              <a:rPr lang="en-US" altLang="zh-TW" sz="2400" b="1" dirty="0">
                <a:solidFill>
                  <a:schemeClr val="tx1"/>
                </a:solidFill>
              </a:rPr>
              <a:t>,</a:t>
            </a:r>
            <a:r>
              <a:rPr lang="zh-TW" altLang="en-US" sz="2400" b="1" dirty="0">
                <a:solidFill>
                  <a:schemeClr val="tx1"/>
                </a:solidFill>
              </a:rPr>
              <a:t> 可以只枚舉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 當作最終答案</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同樣使用交換手法</a:t>
            </a:r>
            <a:r>
              <a:rPr lang="en-US" altLang="zh-TW" sz="2400" b="1" dirty="0">
                <a:solidFill>
                  <a:schemeClr val="tx1"/>
                </a:solidFill>
              </a:rPr>
              <a:t>, </a:t>
            </a:r>
            <a:r>
              <a:rPr lang="zh-TW" altLang="en-US" sz="2400" b="1" dirty="0">
                <a:solidFill>
                  <a:schemeClr val="tx1"/>
                </a:solidFill>
              </a:rPr>
              <a:t>我們至多只需拆散一組配對</a:t>
            </a:r>
            <a:r>
              <a:rPr lang="en-US" altLang="zh-TW" sz="2400" b="1" dirty="0">
                <a:solidFill>
                  <a:schemeClr val="tx1"/>
                </a:solidFill>
              </a:rPr>
              <a:t>,</a:t>
            </a:r>
            <a:r>
              <a:rPr lang="zh-TW" altLang="en-US" sz="2400" b="1" dirty="0">
                <a:solidFill>
                  <a:schemeClr val="tx1"/>
                </a:solidFill>
              </a:rPr>
              <a:t> 就可替最佳解新增</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]---B[j]</a:t>
            </a:r>
            <a:r>
              <a:rPr lang="zh-TW" altLang="en-US" sz="2400" b="1" dirty="0">
                <a:solidFill>
                  <a:schemeClr val="tx1"/>
                </a:solidFill>
              </a:rPr>
              <a:t>這組配對</a:t>
            </a:r>
            <a:r>
              <a:rPr lang="en-US" altLang="zh-TW" sz="2400" b="1" dirty="0">
                <a:solidFill>
                  <a:schemeClr val="tx1"/>
                </a:solidFill>
              </a:rPr>
              <a:t>,</a:t>
            </a:r>
            <a:r>
              <a:rPr lang="zh-TW" altLang="en-US" sz="2400" b="1" dirty="0">
                <a:solidFill>
                  <a:schemeClr val="tx1"/>
                </a:solidFill>
              </a:rPr>
              <a:t> 一增一減</a:t>
            </a:r>
            <a:r>
              <a:rPr lang="en-US" altLang="zh-TW" sz="2400" b="1" dirty="0">
                <a:solidFill>
                  <a:schemeClr val="tx1"/>
                </a:solidFill>
              </a:rPr>
              <a:t>, </a:t>
            </a:r>
            <a:r>
              <a:rPr lang="zh-TW" altLang="en-US" sz="2400" b="1" dirty="0">
                <a:solidFill>
                  <a:schemeClr val="tx1"/>
                </a:solidFill>
              </a:rPr>
              <a:t>答案不會變差。</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39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zh-TW" altLang="en-US" sz="2400" b="1" dirty="0">
                <a:solidFill>
                  <a:schemeClr val="tx1"/>
                </a:solidFill>
              </a:rPr>
              <a:t>此證法不保證所有最佳解都包含我的第一步策略。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但是保證至少存在一種最佳解包含了我的第一步策略。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去除我的第一步</a:t>
            </a:r>
            <a:r>
              <a:rPr lang="en-US" altLang="zh-TW" sz="2400" b="1" dirty="0">
                <a:solidFill>
                  <a:schemeClr val="tx1"/>
                </a:solidFill>
              </a:rPr>
              <a:t>,</a:t>
            </a:r>
            <a:r>
              <a:rPr lang="zh-TW" altLang="en-US" sz="2400" b="1" dirty="0">
                <a:solidFill>
                  <a:schemeClr val="tx1"/>
                </a:solidFill>
              </a:rPr>
              <a:t> 最佳解剩餘的部分必定可以由子問題的最佳解得到。</a:t>
            </a:r>
            <a:endParaRPr lang="en-US" altLang="zh-TW" sz="2400" b="1" dirty="0">
              <a:solidFill>
                <a:schemeClr val="tx1"/>
              </a:solidFill>
            </a:endParaRPr>
          </a:p>
          <a:p>
            <a:pPr marL="0" indent="0">
              <a:buNone/>
            </a:pP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56248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244695" cy="3880773"/>
          </a:xfrm>
        </p:spPr>
        <p:txBody>
          <a:bodyPr>
            <a:normAutofit/>
          </a:bodyPr>
          <a:lstStyle/>
          <a:p>
            <a:r>
              <a:rPr lang="zh-TW" altLang="en-US" sz="2400" b="1" dirty="0">
                <a:solidFill>
                  <a:schemeClr val="tx1"/>
                </a:solidFill>
              </a:rPr>
              <a:t>此種交換手法在</a:t>
            </a:r>
            <a:r>
              <a:rPr lang="en-US" altLang="zh-TW" sz="2400" b="1" dirty="0">
                <a:solidFill>
                  <a:schemeClr val="tx1"/>
                </a:solidFill>
              </a:rPr>
              <a:t>greedy</a:t>
            </a:r>
            <a:r>
              <a:rPr lang="zh-TW" altLang="en-US" sz="2400" b="1" dirty="0">
                <a:solidFill>
                  <a:schemeClr val="tx1"/>
                </a:solidFill>
              </a:rPr>
              <a:t>和</a:t>
            </a:r>
            <a:r>
              <a:rPr lang="en-US" altLang="zh-TW" sz="2400" b="1" dirty="0">
                <a:solidFill>
                  <a:schemeClr val="tx1"/>
                </a:solidFill>
              </a:rPr>
              <a:t>DP</a:t>
            </a:r>
            <a:r>
              <a:rPr lang="zh-TW" altLang="en-US" sz="2400" b="1" dirty="0">
                <a:solidFill>
                  <a:schemeClr val="tx1"/>
                </a:solidFill>
              </a:rPr>
              <a:t>的證明中經常使用。</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最困難的部分就是給出一種交換的方法。</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378917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講師自我介紹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清大資工畢業生兼演算法準研究生</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特色</a:t>
            </a:r>
            <a:r>
              <a:rPr lang="en-US" altLang="zh-TW" sz="2800" b="1" dirty="0">
                <a:solidFill>
                  <a:schemeClr val="tx1"/>
                </a:solidFill>
              </a:rPr>
              <a:t>:</a:t>
            </a:r>
            <a:r>
              <a:rPr lang="zh-TW" altLang="en-US" sz="2800" b="1" dirty="0">
                <a:solidFill>
                  <a:schemeClr val="tx1"/>
                </a:solidFill>
              </a:rPr>
              <a:t> 熱愛演算法</a:t>
            </a:r>
            <a:r>
              <a:rPr lang="zh-TW" altLang="en-US" sz="2800" b="1" dirty="0">
                <a:solidFill>
                  <a:srgbClr val="F2F2F2"/>
                </a:solidFill>
              </a:rPr>
              <a:t>以及每次比賽出現</a:t>
            </a:r>
            <a:r>
              <a:rPr lang="en-US" altLang="zh-TW" sz="2800" b="1" dirty="0">
                <a:solidFill>
                  <a:srgbClr val="F2F2F2"/>
                </a:solidFill>
              </a:rPr>
              <a:t>DP</a:t>
            </a:r>
            <a:r>
              <a:rPr lang="zh-TW" altLang="en-US" sz="2800" b="1" dirty="0">
                <a:solidFill>
                  <a:srgbClr val="F2F2F2"/>
                </a:solidFill>
              </a:rPr>
              <a:t>都寫不出來</a:t>
            </a:r>
            <a:endParaRPr lang="en-US" altLang="zh-TW" sz="2800" b="1" dirty="0">
              <a:solidFill>
                <a:srgbClr val="F2F2F2"/>
              </a:solidFill>
            </a:endParaRPr>
          </a:p>
        </p:txBody>
      </p:sp>
    </p:spTree>
    <p:extLst>
      <p:ext uri="{BB962C8B-B14F-4D97-AF65-F5344CB8AC3E}">
        <p14:creationId xmlns:p14="http://schemas.microsoft.com/office/powerpoint/2010/main" val="20313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圖論觀點</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147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latin typeface="Cambria Math" panose="02040503050406030204" pitchFamily="18" charset="0"/>
                  </a:rPr>
                  <a:t>使用</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chemeClr val="tx1"/>
                    </a:solidFill>
                  </a:rPr>
                  <a:t>將</a:t>
                </a:r>
                <a:r>
                  <a:rPr lang="en-US" altLang="zh-TW" sz="2400" b="1" dirty="0" err="1">
                    <a:solidFill>
                      <a:schemeClr val="tx1"/>
                    </a:solidFill>
                  </a:rPr>
                  <a:t>dp</a:t>
                </a:r>
                <a:r>
                  <a:rPr lang="zh-TW" altLang="en-US" sz="2400" b="1" dirty="0">
                    <a:solidFill>
                      <a:schemeClr val="tx1"/>
                    </a:solidFill>
                  </a:rPr>
                  <a:t>當成一個二維表格</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需要</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的資訊才可被計算。</a:t>
                </a:r>
                <a:endParaRPr lang="en-US" altLang="zh-TW" sz="2400" b="1" dirty="0">
                  <a:solidFill>
                    <a:schemeClr val="tx1"/>
                  </a:solidFill>
                </a:endParaRPr>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已經算完了。</a:t>
                </a:r>
                <a:endParaRPr lang="en-US" altLang="zh-TW" sz="2400" b="1" dirty="0">
                  <a:solidFill>
                    <a:srgbClr val="FF0000"/>
                  </a:solidFill>
                </a:endParaRPr>
              </a:p>
              <a:p>
                <a:r>
                  <a:rPr lang="zh-TW" altLang="en-US" sz="2400" b="1">
                    <a:solidFill>
                      <a:schemeClr val="tx1"/>
                    </a:solidFill>
                  </a:rPr>
                  <a:t>同學</a:t>
                </a:r>
                <a:r>
                  <a:rPr lang="zh-TW" altLang="en-US" sz="2400" b="1" dirty="0">
                    <a:solidFill>
                      <a:schemeClr val="tx1"/>
                    </a:solidFill>
                  </a:rPr>
                  <a:t>們</a:t>
                </a:r>
                <a:r>
                  <a:rPr lang="zh-TW" altLang="en-US" sz="2400" b="1">
                    <a:solidFill>
                      <a:schemeClr val="tx1"/>
                    </a:solidFill>
                  </a:rPr>
                  <a:t>能</a:t>
                </a:r>
                <a:r>
                  <a:rPr lang="zh-TW" altLang="en-US" sz="2400" b="1" dirty="0">
                    <a:solidFill>
                      <a:schemeClr val="tx1"/>
                    </a:solidFill>
                  </a:rPr>
                  <a:t>找到這麼一個順序來算</a:t>
                </a:r>
                <a:r>
                  <a:rPr lang="en-US" altLang="zh-TW" sz="2400" b="1" dirty="0">
                    <a:solidFill>
                      <a:schemeClr val="tx1"/>
                    </a:solidFill>
                  </a:rPr>
                  <a:t>DP</a:t>
                </a:r>
                <a:r>
                  <a:rPr lang="zh-TW" altLang="en-US" sz="2400" b="1" dirty="0">
                    <a:solidFill>
                      <a:schemeClr val="tx1"/>
                    </a:solidFill>
                  </a:rPr>
                  <a:t>表嗎？</a:t>
                </a:r>
                <a:endParaRPr lang="en-US" sz="2400" b="1" dirty="0">
                  <a:solidFill>
                    <a:schemeClr val="tx1"/>
                  </a:solidFill>
                </a:endParaRPr>
              </a:p>
            </p:txBody>
          </p:sp>
        </mc:Choice>
        <mc:Fallback>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2198" r="-4113" b="-282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小複習。</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a:t>
            </a:r>
            <a:r>
              <a:rPr lang="en-US" altLang="zh-TW" sz="2400" b="1" dirty="0">
                <a:solidFill>
                  <a:schemeClr val="tx1"/>
                </a:solidFill>
                <a:latin typeface="Cambria Math" panose="02040503050406030204" pitchFamily="18" charset="0"/>
              </a:rPr>
              <a:t>(graph)</a:t>
            </a:r>
            <a:r>
              <a:rPr lang="zh-TW" altLang="en-US" sz="2400" b="1" dirty="0">
                <a:solidFill>
                  <a:schemeClr val="tx1"/>
                </a:solidFill>
                <a:latin typeface="Cambria Math" panose="02040503050406030204" pitchFamily="18" charset="0"/>
              </a:rPr>
              <a:t>可以用來將抽象概念圖像化。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兩兩間的關係可以用圖上的邊可以代表。</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點和邊代表的意義通常和應用有關</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由設計演算法者自行賦予。</a:t>
            </a:r>
            <a:endParaRPr lang="en-US"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89579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試著構造一張圖表達我們心中想要的順序</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DP</a:t>
            </a:r>
            <a:r>
              <a:rPr lang="zh-TW" altLang="en-US" sz="2400" b="1" dirty="0">
                <a:solidFill>
                  <a:schemeClr val="tx1"/>
                </a:solidFill>
              </a:rPr>
              <a:t>表格的格子</a:t>
            </a:r>
            <a:r>
              <a:rPr lang="en-US" altLang="zh-TW" sz="2400" b="1" dirty="0">
                <a:solidFill>
                  <a:schemeClr val="tx1"/>
                </a:solidFill>
              </a:rPr>
              <a:t>,</a:t>
            </a:r>
            <a:r>
              <a:rPr lang="zh-TW" altLang="en-US" sz="2400" b="1" dirty="0">
                <a:solidFill>
                  <a:schemeClr val="tx1"/>
                </a:solidFill>
              </a:rPr>
              <a:t> 可以視為一個點</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要求</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的關係非常適合用無向邊表達。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331810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第一個應該關注的問題</a:t>
            </a:r>
            <a:r>
              <a:rPr lang="en-US" altLang="zh-TW" sz="2400" b="1" dirty="0">
                <a:solidFill>
                  <a:schemeClr val="tx1"/>
                </a:solidFill>
              </a:rPr>
              <a:t>:</a:t>
            </a:r>
            <a:r>
              <a:rPr lang="zh-TW" altLang="en-US" sz="2400" b="1" dirty="0">
                <a:solidFill>
                  <a:schemeClr val="tx1"/>
                </a:solidFill>
              </a:rPr>
              <a:t> 這張圖上有環嗎</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答案是不會</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 </a:t>
            </a:r>
            <a:r>
              <a:rPr lang="en-US" altLang="zh-TW" sz="2400" b="1" dirty="0">
                <a:solidFill>
                  <a:schemeClr val="tx1"/>
                </a:solidFill>
              </a:rPr>
              <a:t>(Directed</a:t>
            </a:r>
            <a:r>
              <a:rPr lang="zh-TW" altLang="en-US" sz="2400" b="1" dirty="0">
                <a:solidFill>
                  <a:schemeClr val="tx1"/>
                </a:solidFill>
              </a:rPr>
              <a:t> </a:t>
            </a:r>
            <a:r>
              <a:rPr lang="en-US" altLang="zh-TW" sz="2400" b="1" dirty="0">
                <a:solidFill>
                  <a:schemeClr val="tx1"/>
                </a:solidFill>
              </a:rPr>
              <a:t>Acyclic</a:t>
            </a:r>
            <a:r>
              <a:rPr lang="zh-TW" altLang="en-US" sz="2400" b="1" dirty="0">
                <a:solidFill>
                  <a:schemeClr val="tx1"/>
                </a:solidFill>
              </a:rPr>
              <a:t> </a:t>
            </a:r>
            <a:r>
              <a:rPr lang="en-US" altLang="zh-TW" sz="2400" b="1" dirty="0">
                <a:solidFill>
                  <a:schemeClr val="tx1"/>
                </a:solidFill>
              </a:rPr>
              <a:t>Graph,</a:t>
            </a:r>
            <a:r>
              <a:rPr lang="zh-TW" altLang="en-US" sz="2400" b="1" dirty="0">
                <a:solidFill>
                  <a:schemeClr val="tx1"/>
                </a:solidFill>
              </a:rPr>
              <a:t> </a:t>
            </a:r>
            <a:r>
              <a:rPr lang="en-US" altLang="zh-TW" sz="2400" b="1" dirty="0">
                <a:solidFill>
                  <a:schemeClr val="tx1"/>
                </a:solidFill>
              </a:rPr>
              <a:t>DAG)</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根據圖論的研究</a:t>
            </a:r>
            <a:r>
              <a:rPr lang="en-US" altLang="zh-TW" sz="2400" b="1" dirty="0">
                <a:solidFill>
                  <a:schemeClr val="tx1"/>
                </a:solidFill>
              </a:rPr>
              <a:t>,</a:t>
            </a:r>
            <a:r>
              <a:rPr lang="zh-TW" altLang="en-US" sz="2400" b="1" dirty="0">
                <a:solidFill>
                  <a:schemeClr val="tx1"/>
                </a:solidFill>
              </a:rPr>
              <a:t> 任何一個反向的</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rgbClr val="FF0000"/>
                </a:solidFill>
              </a:rPr>
              <a:t> </a:t>
            </a:r>
            <a:r>
              <a:rPr lang="zh-TW" altLang="en-US" sz="2400" b="1" dirty="0">
                <a:solidFill>
                  <a:schemeClr val="tx1"/>
                </a:solidFill>
              </a:rPr>
              <a:t>都滿足條件。</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418360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這個</a:t>
            </a:r>
            <a:r>
              <a:rPr lang="en-US" altLang="zh-TW" sz="2400" b="1" dirty="0">
                <a:solidFill>
                  <a:schemeClr val="tx1"/>
                </a:solidFill>
              </a:rPr>
              <a:t>DP</a:t>
            </a:r>
            <a:r>
              <a:rPr lang="zh-TW" altLang="en-US" sz="2400" b="1" dirty="0">
                <a:solidFill>
                  <a:schemeClr val="tx1"/>
                </a:solidFill>
              </a:rPr>
              <a:t>求的東西跟最長路徑好像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是的</a:t>
            </a:r>
            <a:r>
              <a:rPr lang="en-US" altLang="zh-TW" sz="2400" b="1" dirty="0">
                <a:solidFill>
                  <a:schemeClr val="tx1"/>
                </a:solidFill>
              </a:rPr>
              <a:t>,</a:t>
            </a:r>
            <a:r>
              <a:rPr lang="zh-TW" altLang="en-US" sz="2400" b="1" dirty="0">
                <a:solidFill>
                  <a:schemeClr val="tx1"/>
                </a:solidFill>
              </a:rPr>
              <a:t> 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a:t>
            </a:r>
            <a:r>
              <a:rPr lang="en-US" altLang="zh-TW" sz="2400" b="1" dirty="0">
                <a:solidFill>
                  <a:schemeClr val="tx1"/>
                </a:solidFill>
              </a:rPr>
              <a:t>(N, M)</a:t>
            </a:r>
            <a:r>
              <a:rPr lang="zh-TW" altLang="en-US" sz="2400" b="1" dirty="0">
                <a:solidFill>
                  <a:schemeClr val="tx1"/>
                </a:solidFill>
              </a:rPr>
              <a:t>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若將狀態的意義賦予給點</a:t>
            </a:r>
            <a:r>
              <a:rPr lang="en-US" altLang="zh-TW" sz="2400" b="1" dirty="0">
                <a:solidFill>
                  <a:schemeClr val="tx1"/>
                </a:solidFill>
              </a:rPr>
              <a:t>,</a:t>
            </a:r>
            <a:r>
              <a:rPr lang="zh-TW" altLang="en-US" sz="2400" b="1" dirty="0">
                <a:solidFill>
                  <a:schemeClr val="tx1"/>
                </a:solidFill>
              </a:rPr>
              <a:t> 轉移的意義賦予給邊</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通常可以視為</a:t>
            </a:r>
            <a:r>
              <a:rPr lang="en-US" altLang="zh-TW" sz="2400" b="1" dirty="0">
                <a:solidFill>
                  <a:schemeClr val="tx1"/>
                </a:solidFill>
              </a:rPr>
              <a:t>DAG</a:t>
            </a:r>
            <a:r>
              <a:rPr lang="zh-TW" altLang="en-US" sz="2400" b="1" dirty="0">
                <a:solidFill>
                  <a:schemeClr val="tx1"/>
                </a:solidFill>
              </a:rPr>
              <a:t>上最短或最長路</a:t>
            </a:r>
            <a:r>
              <a:rPr lang="en-US" altLang="zh-TW" sz="2400" b="1" dirty="0">
                <a:solidFill>
                  <a:schemeClr val="tx1"/>
                </a:solidFill>
              </a:rPr>
              <a:t>, </a:t>
            </a:r>
            <a:r>
              <a:rPr lang="zh-TW" altLang="en-US" sz="2400" b="1" dirty="0">
                <a:solidFill>
                  <a:schemeClr val="tx1"/>
                </a:solidFill>
              </a:rPr>
              <a:t>但是思考問題時通常不會以這樣的觀點切入。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386702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通常只要畫出</a:t>
            </a:r>
            <a:r>
              <a:rPr lang="en-US" altLang="zh-TW" sz="2400" b="1" dirty="0">
                <a:solidFill>
                  <a:schemeClr val="tx1"/>
                </a:solidFill>
              </a:rPr>
              <a:t>DP</a:t>
            </a:r>
            <a:r>
              <a:rPr lang="zh-TW" altLang="en-US" sz="2400" b="1" dirty="0">
                <a:solidFill>
                  <a:schemeClr val="tx1"/>
                </a:solidFill>
              </a:rPr>
              <a:t>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a:t>
            </a:r>
            <a:r>
              <a:rPr lang="en-US" altLang="zh-TW" sz="2400" b="1" dirty="0">
                <a:solidFill>
                  <a:schemeClr val="tx1"/>
                </a:solidFill>
              </a:rPr>
              <a:t>DP</a:t>
            </a:r>
            <a:r>
              <a:rPr lang="zh-TW" altLang="en-US" sz="2400" b="1" dirty="0">
                <a:solidFill>
                  <a:schemeClr val="tx1"/>
                </a:solidFill>
              </a:rPr>
              <a:t>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仔細觀察式中嚴格遞增或遞減的值。</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89869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4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a:t>
            </a:r>
            <a:r>
              <a:rPr lang="en-US" altLang="zh-TW" sz="2800" b="1" dirty="0">
                <a:solidFill>
                  <a:schemeClr val="tx1"/>
                </a:solidFill>
              </a:rPr>
              <a:t>DP</a:t>
            </a:r>
          </a:p>
          <a:p>
            <a:r>
              <a:rPr lang="zh-TW" altLang="en-US" sz="2800" b="1" dirty="0">
                <a:solidFill>
                  <a:schemeClr val="tx1"/>
                </a:solidFill>
              </a:rPr>
              <a:t>課程主要講優化</a:t>
            </a:r>
            <a:r>
              <a:rPr lang="en-US" altLang="zh-TW" sz="2800" b="1" dirty="0">
                <a:solidFill>
                  <a:schemeClr val="tx1"/>
                </a:solidFill>
              </a:rPr>
              <a:t>DP</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a:t>
            </a:r>
            <a:r>
              <a:rPr lang="en-US" altLang="zh-TW" sz="2800" b="1" dirty="0">
                <a:solidFill>
                  <a:schemeClr val="tx1"/>
                </a:solidFill>
              </a:rPr>
              <a:t>DP</a:t>
            </a:r>
            <a:r>
              <a:rPr lang="zh-TW" altLang="en-US" sz="2800" b="1" dirty="0">
                <a:solidFill>
                  <a:schemeClr val="tx1"/>
                </a:solidFill>
              </a:rPr>
              <a:t>狀態的能力還是需要自行花時間去磨去內化。</a:t>
            </a:r>
            <a:endParaRPr lang="en-US" altLang="zh-TW" sz="2800" b="1" dirty="0">
              <a:solidFill>
                <a:schemeClr val="tx1"/>
              </a:solidFill>
            </a:endParaRPr>
          </a:p>
          <a:p>
            <a:r>
              <a:rPr lang="zh-TW" altLang="en-US" sz="2800" b="1" dirty="0">
                <a:solidFill>
                  <a:schemeClr val="tx1"/>
                </a:solidFill>
              </a:rPr>
              <a:t>由於高中沒接觸演算法競賽</a:t>
            </a:r>
            <a:r>
              <a:rPr lang="en-US" altLang="zh-TW" sz="2800" b="1" dirty="0">
                <a:solidFill>
                  <a:schemeClr val="tx1"/>
                </a:solidFill>
              </a:rPr>
              <a:t>,</a:t>
            </a:r>
            <a:r>
              <a:rPr lang="zh-TW" altLang="en-US" sz="2800" b="1" dirty="0">
                <a:solidFill>
                  <a:schemeClr val="tx1"/>
                </a:solidFill>
              </a:rPr>
              <a:t> 講師本身接受的是比較正規的演算法教育</a:t>
            </a:r>
            <a:r>
              <a:rPr lang="en-US" altLang="zh-TW" sz="2800" b="1" dirty="0">
                <a:solidFill>
                  <a:schemeClr val="tx1"/>
                </a:solidFill>
              </a:rPr>
              <a:t>, </a:t>
            </a:r>
            <a:r>
              <a:rPr lang="zh-TW" altLang="en-US" sz="2800" b="1" dirty="0">
                <a:solidFill>
                  <a:schemeClr val="tx1"/>
                </a:solidFill>
              </a:rPr>
              <a:t>可能相對著重證明。</a:t>
            </a:r>
            <a:endParaRPr lang="en-US" altLang="zh-TW" sz="2800" b="1" dirty="0">
              <a:solidFill>
                <a:schemeClr val="tx1"/>
              </a:solidFill>
            </a:endParaRPr>
          </a:p>
          <a:p>
            <a:r>
              <a:rPr lang="zh-TW" altLang="en-US" sz="2800" b="1" dirty="0">
                <a:solidFill>
                  <a:schemeClr val="tx1"/>
                </a:solidFill>
              </a:rPr>
              <a:t>假設學員已有</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你先算你的答案</a:t>
            </a:r>
            <a:r>
              <a:rPr lang="en-US" altLang="zh-TW" b="1" dirty="0">
                <a:solidFill>
                  <a:schemeClr val="tx1"/>
                </a:solidFill>
              </a:rPr>
              <a:t>,</a:t>
            </a:r>
            <a:r>
              <a:rPr lang="zh-TW" altLang="en-US" b="1" dirty="0">
                <a:solidFill>
                  <a:schemeClr val="tx1"/>
                </a:solidFill>
              </a:rPr>
              <a:t> 你算完我就可以算</a:t>
            </a:r>
          </a:p>
        </p:txBody>
      </p:sp>
    </p:spTree>
    <p:extLst>
      <p:ext uri="{BB962C8B-B14F-4D97-AF65-F5344CB8AC3E}">
        <p14:creationId xmlns:p14="http://schemas.microsoft.com/office/powerpoint/2010/main" val="27005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a:off x="3453318" y="3366700"/>
            <a:ext cx="428726" cy="28782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043353" y="3742882"/>
            <a:ext cx="359278" cy="36209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2009249" y="4003190"/>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好啊</a:t>
            </a:r>
            <a:r>
              <a:rPr lang="en-US" altLang="zh-TW" b="1" dirty="0">
                <a:solidFill>
                  <a:schemeClr val="tx1"/>
                </a:solidFill>
              </a:rPr>
              <a:t>,</a:t>
            </a:r>
            <a:r>
              <a:rPr lang="zh-TW" altLang="en-US" b="1" dirty="0">
                <a:solidFill>
                  <a:schemeClr val="tx1"/>
                </a:solidFill>
              </a:rPr>
              <a:t> 不過我需要先知道你的答案</a:t>
            </a:r>
          </a:p>
        </p:txBody>
      </p:sp>
    </p:spTree>
    <p:extLst>
      <p:ext uri="{BB962C8B-B14F-4D97-AF65-F5344CB8AC3E}">
        <p14:creationId xmlns:p14="http://schemas.microsoft.com/office/powerpoint/2010/main" val="238172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是可以</a:t>
            </a:r>
            <a:r>
              <a:rPr lang="en-US" altLang="zh-TW" b="1" dirty="0">
                <a:solidFill>
                  <a:schemeClr val="tx1"/>
                </a:solidFill>
              </a:rPr>
              <a:t>,</a:t>
            </a:r>
            <a:r>
              <a:rPr lang="zh-TW" altLang="en-US" b="1" dirty="0">
                <a:solidFill>
                  <a:schemeClr val="tx1"/>
                </a:solidFill>
              </a:rPr>
              <a:t> 不過我要知道你的答案才會算</a:t>
            </a: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382513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橢圓形圖說文字 17"/>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
        <p:nvSpPr>
          <p:cNvPr id="20" name="橢圓形圖說文字 19"/>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1184742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遞迴關係存在環的時候我們無法找到好的順序</a:t>
            </a:r>
            <a:r>
              <a:rPr lang="zh-TW" altLang="en-US" sz="2400" b="1" dirty="0">
                <a:solidFill>
                  <a:srgbClr val="FF0000"/>
                </a:solidFill>
              </a:rPr>
              <a:t>直接</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或用上圖論或數學上更強的方法。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Z-transform</a:t>
            </a:r>
          </a:p>
          <a:p>
            <a:pPr marL="0" indent="0">
              <a:buNone/>
            </a:pPr>
            <a:r>
              <a:rPr lang="en-US" altLang="zh-TW" sz="2400" b="1" dirty="0">
                <a:solidFill>
                  <a:schemeClr val="tx1"/>
                </a:solidFill>
              </a:rPr>
              <a:t>(</a:t>
            </a:r>
            <a:r>
              <a:rPr lang="zh-TW" altLang="en-US" sz="2400" b="1" dirty="0">
                <a:solidFill>
                  <a:schemeClr val="tx1"/>
                </a:solidFill>
              </a:rPr>
              <a:t>註</a:t>
            </a:r>
            <a:r>
              <a:rPr lang="en-US" altLang="zh-TW" sz="2400" b="1" dirty="0">
                <a:solidFill>
                  <a:schemeClr val="tx1"/>
                </a:solidFill>
              </a:rPr>
              <a:t>: Z-transform</a:t>
            </a:r>
            <a:r>
              <a:rPr lang="zh-TW" altLang="en-US" sz="2400" b="1" dirty="0">
                <a:solidFill>
                  <a:schemeClr val="tx1"/>
                </a:solidFill>
              </a:rPr>
              <a:t>是數學方法</a:t>
            </a:r>
            <a:r>
              <a:rPr lang="en-US" altLang="zh-TW" sz="2400" b="1" dirty="0">
                <a:solidFill>
                  <a:schemeClr val="tx1"/>
                </a:solidFill>
              </a:rPr>
              <a:t>, </a:t>
            </a:r>
            <a:r>
              <a:rPr lang="zh-TW" altLang="en-US" sz="2400" b="1" dirty="0">
                <a:solidFill>
                  <a:schemeClr val="tx1"/>
                </a:solidFill>
              </a:rPr>
              <a:t>並不是競技程式會出現的東西</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樹上</a:t>
            </a:r>
            <a:r>
              <a:rPr lang="en-US" altLang="zh-TW" dirty="0"/>
              <a:t>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5179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樹</a:t>
            </a:r>
            <a:r>
              <a:rPr lang="en-US" altLang="zh-TW" sz="2400" b="1" dirty="0">
                <a:solidFill>
                  <a:schemeClr val="tx1"/>
                </a:solidFill>
              </a:rPr>
              <a:t>(tree),</a:t>
            </a:r>
            <a:r>
              <a:rPr lang="zh-TW" altLang="en-US" sz="2400" b="1" dirty="0">
                <a:solidFill>
                  <a:schemeClr val="tx1"/>
                </a:solidFill>
              </a:rPr>
              <a:t> 即無向無環連通圖。</a:t>
            </a:r>
            <a:endParaRPr lang="en-US" sz="2400" b="1" dirty="0">
              <a:solidFill>
                <a:schemeClr val="tx1"/>
              </a:solidFill>
            </a:endParaRPr>
          </a:p>
          <a:p>
            <a:r>
              <a:rPr lang="zh-TW" altLang="en-US" sz="2400" b="1" dirty="0">
                <a:solidFill>
                  <a:schemeClr val="tx1"/>
                </a:solidFill>
              </a:rPr>
              <a:t>如果一個點的答案只跟他的子孫有關係</a:t>
            </a:r>
            <a:r>
              <a:rPr lang="en-US" altLang="zh-TW" sz="2400" b="1" dirty="0">
                <a:solidFill>
                  <a:schemeClr val="tx1"/>
                </a:solidFill>
              </a:rPr>
              <a:t>,</a:t>
            </a:r>
            <a:r>
              <a:rPr lang="zh-TW" altLang="en-US" sz="2400" b="1" dirty="0">
                <a:solidFill>
                  <a:schemeClr val="tx1"/>
                </a:solidFill>
              </a:rPr>
              <a:t> 可以想見會有</a:t>
            </a:r>
            <a:r>
              <a:rPr lang="en-US" altLang="zh-TW" sz="2400" b="1" dirty="0">
                <a:solidFill>
                  <a:schemeClr val="tx1"/>
                </a:solidFill>
              </a:rPr>
              <a:t>DP</a:t>
            </a:r>
            <a:r>
              <a:rPr lang="zh-TW" altLang="en-US" sz="2400" b="1" dirty="0">
                <a:solidFill>
                  <a:schemeClr val="tx1"/>
                </a:solidFill>
              </a:rPr>
              <a:t>解。</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樹</a:t>
            </a:r>
            <a:endParaRPr lang="en-US" sz="5000" b="1" dirty="0"/>
          </a:p>
        </p:txBody>
      </p:sp>
      <p:sp>
        <p:nvSpPr>
          <p:cNvPr id="2" name="橢圓 1"/>
          <p:cNvSpPr/>
          <p:nvPr/>
        </p:nvSpPr>
        <p:spPr>
          <a:xfrm>
            <a:off x="1729047"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2" idx="5"/>
          </p:cNvCxnSpPr>
          <p:nvPr/>
        </p:nvCxnSpPr>
        <p:spPr>
          <a:xfrm>
            <a:off x="2438583" y="4600900"/>
            <a:ext cx="645439" cy="7774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73368" y="52443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592575" y="4516777"/>
            <a:ext cx="447410" cy="7774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4013998"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234647" y="560078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82286" y="54636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stCxn id="8" idx="2"/>
            <a:endCxn id="12" idx="6"/>
          </p:cNvCxnSpPr>
          <p:nvPr/>
        </p:nvCxnSpPr>
        <p:spPr>
          <a:xfrm flipH="1">
            <a:off x="2065920" y="5684911"/>
            <a:ext cx="907448" cy="3564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13" idx="1"/>
          </p:cNvCxnSpPr>
          <p:nvPr/>
        </p:nvCxnSpPr>
        <p:spPr>
          <a:xfrm>
            <a:off x="4584195" y="4719637"/>
            <a:ext cx="319828" cy="8730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向右箭號 20"/>
          <p:cNvSpPr/>
          <p:nvPr/>
        </p:nvSpPr>
        <p:spPr>
          <a:xfrm>
            <a:off x="5968538" y="4364182"/>
            <a:ext cx="748146" cy="590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922212" y="341652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7606254" y="416863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693915" y="414261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8797497" y="498961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958864" y="48890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a:off x="7737971" y="5579410"/>
            <a:ext cx="137429" cy="40920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6751217" y="559266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772580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04168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7473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但是任兩個黑色點之間必須要有只經過黑色點的路徑。請問點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a:t>
            </a:r>
          </a:p>
          <a:p>
            <a:r>
              <a:rPr lang="zh-TW" altLang="en-US" sz="2400" b="1" dirty="0">
                <a:solidFill>
                  <a:schemeClr val="tx1"/>
                </a:solidFill>
              </a:rPr>
              <a:t>答案可能很大</a:t>
            </a:r>
            <a:r>
              <a:rPr lang="en-US" altLang="zh-TW" sz="2400" b="1" dirty="0">
                <a:solidFill>
                  <a:schemeClr val="tx1"/>
                </a:solidFill>
              </a:rPr>
              <a:t>, </a:t>
            </a:r>
            <a:r>
              <a:rPr lang="zh-TW" altLang="en-US" sz="2400" b="1" dirty="0">
                <a:solidFill>
                  <a:schemeClr val="tx1"/>
                </a:solidFill>
              </a:rPr>
              <a:t>請將輸出答案模一數</a:t>
            </a:r>
            <a:r>
              <a:rPr lang="en-US" altLang="zh-TW" sz="2400" b="1" dirty="0">
                <a:solidFill>
                  <a:schemeClr val="tx1"/>
                </a:solidFill>
              </a:rPr>
              <a:t>M</a:t>
            </a:r>
            <a:r>
              <a:rPr lang="zh-TW" altLang="en-US" sz="2400" b="1" dirty="0">
                <a:solidFill>
                  <a:schemeClr val="tx1"/>
                </a:solidFill>
              </a:rPr>
              <a:t>的結果。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以點 </a:t>
            </a:r>
            <a:r>
              <a:rPr lang="en-US" altLang="zh-TW" sz="2400" b="1" dirty="0">
                <a:solidFill>
                  <a:schemeClr val="tx1"/>
                </a:solidFill>
              </a:rPr>
              <a:t>r</a:t>
            </a:r>
            <a:r>
              <a:rPr lang="zh-TW" altLang="en-US" sz="2400" b="1" dirty="0">
                <a:solidFill>
                  <a:schemeClr val="tx1"/>
                </a:solidFill>
              </a:rPr>
              <a:t> 為根觀看整棵樹。</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err="1"/>
              <a:t>AtCoder</a:t>
            </a:r>
            <a:r>
              <a:rPr lang="en-US" altLang="zh-TW" b="1" dirty="0"/>
              <a:t> Educational  DP Contest – Subtree </a:t>
            </a:r>
            <a:r>
              <a:rPr lang="zh-TW" altLang="en-US" b="1" dirty="0"/>
              <a:t>簡化版</a:t>
            </a:r>
            <a:endParaRPr lang="en-US" b="1" dirty="0"/>
          </a:p>
        </p:txBody>
      </p:sp>
    </p:spTree>
    <p:extLst>
      <p:ext uri="{BB962C8B-B14F-4D97-AF65-F5344CB8AC3E}">
        <p14:creationId xmlns:p14="http://schemas.microsoft.com/office/powerpoint/2010/main" val="1693171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spTree>
    <p:extLst>
      <p:ext uri="{BB962C8B-B14F-4D97-AF65-F5344CB8AC3E}">
        <p14:creationId xmlns:p14="http://schemas.microsoft.com/office/powerpoint/2010/main" val="19792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的證明方法與圖論觀點</a:t>
            </a:r>
            <a:endParaRPr lang="en-US" altLang="zh-TW" sz="3200" b="1" dirty="0">
              <a:solidFill>
                <a:srgbClr val="FF0000"/>
              </a:solidFill>
            </a:endParaRPr>
          </a:p>
          <a:p>
            <a:pPr lvl="1" indent="-342900">
              <a:buFont typeface="Wingdings" panose="05000000000000000000" pitchFamily="2" charset="2"/>
              <a:buChar char="v"/>
            </a:pPr>
            <a:r>
              <a:rPr lang="en-US" altLang="zh-TW" sz="2500" b="1" dirty="0">
                <a:solidFill>
                  <a:srgbClr val="FF0000"/>
                </a:solidFill>
              </a:rPr>
              <a:t>DP</a:t>
            </a:r>
            <a:r>
              <a:rPr lang="zh-TW" altLang="en-US" sz="2500" b="1" dirty="0">
                <a:solidFill>
                  <a:srgbClr val="FF0000"/>
                </a:solidFill>
              </a:rPr>
              <a:t>的正確性證明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圖論觀點</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樹上</a:t>
            </a:r>
            <a:r>
              <a:rPr lang="en-US" altLang="zh-TW" sz="2500" b="1" dirty="0">
                <a:solidFill>
                  <a:srgbClr val="FF0000"/>
                </a:solidFill>
              </a:rPr>
              <a:t>DP</a:t>
            </a:r>
            <a:endParaRPr lang="en-US" altLang="zh-TW" sz="25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367542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不合法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9249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同學們能列出合適的</a:t>
            </a:r>
            <a:r>
              <a:rPr lang="en-US" altLang="zh-TW" sz="2400" b="1" dirty="0">
                <a:solidFill>
                  <a:schemeClr val="tx1"/>
                </a:solidFill>
              </a:rPr>
              <a:t>DP</a:t>
            </a:r>
            <a:r>
              <a:rPr lang="zh-TW" altLang="en-US" sz="2400" b="1" dirty="0">
                <a:solidFill>
                  <a:schemeClr val="tx1"/>
                </a:solidFill>
              </a:rPr>
              <a:t>式嗎</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41821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err="1"/>
              <a:t>dp</a:t>
            </a:r>
            <a:r>
              <a:rPr lang="en-US" altLang="zh-TW" sz="5000" b="1" dirty="0"/>
              <a:t>[v]</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dirty="0">
                <a:solidFill>
                  <a:schemeClr val="tx1"/>
                </a:solidFill>
              </a:rPr>
              <a:t>?</a:t>
            </a:r>
            <a:endParaRPr lang="zh-TW" altLang="en-US" sz="3000" b="1" dirty="0">
              <a:solidFill>
                <a:schemeClr val="tx1"/>
              </a:solidFill>
            </a:endParaRPr>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Tree>
    <p:extLst>
      <p:ext uri="{BB962C8B-B14F-4D97-AF65-F5344CB8AC3E}">
        <p14:creationId xmlns:p14="http://schemas.microsoft.com/office/powerpoint/2010/main" val="3096651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v</a:t>
                </a:r>
                <a:r>
                  <a:rPr lang="zh-TW" altLang="en-US" sz="2400" b="1" dirty="0">
                    <a:solidFill>
                      <a:schemeClr val="tx1"/>
                    </a:solidFill>
                  </a:rPr>
                  <a:t>塗白 </a:t>
                </a:r>
                <a:r>
                  <a:rPr lang="en-US" altLang="zh-TW" sz="2400" b="1" dirty="0">
                    <a:solidFill>
                      <a:schemeClr val="tx1"/>
                    </a:solidFill>
                  </a:rPr>
                  <a:t>-&gt; </a:t>
                </a:r>
                <a:r>
                  <a:rPr lang="zh-TW" altLang="en-US" sz="2400" b="1" dirty="0">
                    <a:solidFill>
                      <a:schemeClr val="tx1"/>
                    </a:solidFill>
                  </a:rPr>
                  <a:t>整棵子樹都必須是白的</a:t>
                </a:r>
                <a:r>
                  <a:rPr lang="en-US" altLang="zh-TW" sz="2400" b="1" dirty="0">
                    <a:solidFill>
                      <a:schemeClr val="tx1"/>
                    </a:solidFill>
                  </a:rPr>
                  <a:t>, </a:t>
                </a:r>
                <a:r>
                  <a:rPr lang="zh-TW" altLang="en-US" sz="2400" b="1" dirty="0">
                    <a:solidFill>
                      <a:schemeClr val="tx1"/>
                    </a:solidFill>
                  </a:rPr>
                  <a:t>一種方法</a:t>
                </a:r>
                <a:endParaRPr lang="en-US" sz="2400" b="1" dirty="0">
                  <a:solidFill>
                    <a:schemeClr val="tx1"/>
                  </a:solidFill>
                </a:endParaRPr>
              </a:p>
              <a:p>
                <a:r>
                  <a:rPr lang="en-US" sz="2400" b="1" dirty="0">
                    <a:solidFill>
                      <a:schemeClr val="tx1"/>
                    </a:solidFill>
                  </a:rPr>
                  <a:t>v</a:t>
                </a:r>
                <a:r>
                  <a:rPr lang="zh-TW" altLang="en-US" sz="2400" b="1" dirty="0">
                    <a:solidFill>
                      <a:schemeClr val="tx1"/>
                    </a:solidFill>
                  </a:rPr>
                  <a:t>塗黑 </a:t>
                </a:r>
                <a:r>
                  <a:rPr lang="en-US" altLang="zh-TW" sz="2400" b="1" dirty="0">
                    <a:solidFill>
                      <a:schemeClr val="tx1"/>
                    </a:solidFill>
                  </a:rPr>
                  <a:t>-&gt;</a:t>
                </a:r>
                <a:r>
                  <a:rPr lang="zh-TW" altLang="en-US" sz="2400" b="1" dirty="0">
                    <a:solidFill>
                      <a:schemeClr val="tx1"/>
                    </a:solidFill>
                  </a:rPr>
                  <a:t> </a:t>
                </a:r>
                <a:r>
                  <a:rPr lang="en-US" altLang="zh-TW" sz="2400" b="1" dirty="0">
                    <a:solidFill>
                      <a:schemeClr val="tx1"/>
                    </a:solidFill>
                  </a:rPr>
                  <a:t>v</a:t>
                </a:r>
                <a:r>
                  <a:rPr lang="zh-TW" altLang="en-US" sz="2400" b="1" dirty="0">
                    <a:solidFill>
                      <a:schemeClr val="tx1"/>
                    </a:solidFill>
                  </a:rPr>
                  <a:t> 的小孩陷入跟 </a:t>
                </a:r>
                <a:r>
                  <a:rPr lang="en-US" altLang="zh-TW" sz="2400" b="1" dirty="0">
                    <a:solidFill>
                      <a:schemeClr val="tx1"/>
                    </a:solidFill>
                  </a:rPr>
                  <a:t>v </a:t>
                </a:r>
                <a:r>
                  <a:rPr lang="zh-TW" altLang="en-US" sz="2400" b="1" dirty="0">
                    <a:solidFill>
                      <a:schemeClr val="tx1"/>
                    </a:solidFill>
                  </a:rPr>
                  <a:t>相似的情形</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[v] = </a:t>
                </a:r>
                <a:r>
                  <a:rPr lang="zh-TW" altLang="en-US" sz="2400" b="1" dirty="0">
                    <a:solidFill>
                      <a:schemeClr val="tx1"/>
                    </a:solidFill>
                  </a:rPr>
                  <a:t>將</a:t>
                </a:r>
                <a:r>
                  <a:rPr lang="en-US" altLang="zh-TW" sz="2400" b="1" dirty="0">
                    <a:solidFill>
                      <a:schemeClr val="tx1"/>
                    </a:solidFill>
                  </a:rPr>
                  <a:t>v</a:t>
                </a:r>
                <a:r>
                  <a:rPr lang="zh-TW" altLang="en-US" sz="2400" b="1" dirty="0">
                    <a:solidFill>
                      <a:schemeClr val="tx1"/>
                    </a:solidFill>
                  </a:rPr>
                  <a:t>的子樹塗色的方法數</a:t>
                </a:r>
                <a:r>
                  <a:rPr lang="en-US" altLang="zh-TW" sz="2400" b="1" dirty="0">
                    <a:solidFill>
                      <a:schemeClr val="tx1"/>
                    </a:solidFill>
                  </a:rPr>
                  <a:t>,</a:t>
                </a:r>
                <a:r>
                  <a:rPr lang="zh-TW" altLang="en-US" sz="2400" b="1" dirty="0">
                    <a:solidFill>
                      <a:schemeClr val="tx1"/>
                    </a:solidFill>
                  </a:rPr>
                  <a:t> 假設 </a:t>
                </a:r>
                <a:r>
                  <a:rPr lang="en-US" altLang="zh-TW" sz="2400" b="1" dirty="0">
                    <a:solidFill>
                      <a:schemeClr val="tx1"/>
                    </a:solidFill>
                  </a:rPr>
                  <a:t>v</a:t>
                </a:r>
                <a:r>
                  <a:rPr lang="zh-TW" altLang="en-US" sz="2400" b="1" dirty="0">
                    <a:solidFill>
                      <a:schemeClr val="tx1"/>
                    </a:solidFill>
                  </a:rPr>
                  <a:t> 的父親已經被塗黑。</a:t>
                </a:r>
                <a:endParaRPr lang="en-US"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256" r="-3050"/>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3054591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每次遞迴時</a:t>
            </a:r>
            <a:r>
              <a:rPr lang="en-US" altLang="zh-TW" sz="2400" b="1" dirty="0">
                <a:solidFill>
                  <a:schemeClr val="tx1"/>
                </a:solidFill>
              </a:rPr>
              <a:t>,</a:t>
            </a:r>
            <a:r>
              <a:rPr lang="zh-TW" altLang="en-US" sz="2400" b="1" dirty="0">
                <a:solidFill>
                  <a:schemeClr val="tx1"/>
                </a:solidFill>
              </a:rPr>
              <a:t> 在樹上的深度都增加</a:t>
            </a:r>
            <a:r>
              <a:rPr lang="en-US" altLang="zh-TW" sz="2400" b="1" dirty="0">
                <a:solidFill>
                  <a:schemeClr val="tx1"/>
                </a:solidFill>
              </a:rPr>
              <a:t>,</a:t>
            </a:r>
            <a:r>
              <a:rPr lang="zh-TW" altLang="en-US" sz="2400" b="1" dirty="0">
                <a:solidFill>
                  <a:schemeClr val="tx1"/>
                </a:solidFill>
              </a:rPr>
              <a:t> 明顯是</a:t>
            </a:r>
            <a:r>
              <a:rPr lang="en-US" altLang="zh-TW" sz="2400" b="1" dirty="0">
                <a:solidFill>
                  <a:schemeClr val="tx1"/>
                </a:solidFill>
              </a:rPr>
              <a:t>DAG</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通常會使用</a:t>
            </a:r>
            <a:r>
              <a:rPr lang="en-US" altLang="zh-TW" sz="2400" b="1" dirty="0">
                <a:solidFill>
                  <a:schemeClr val="tx1"/>
                </a:solidFill>
              </a:rPr>
              <a:t>DFS</a:t>
            </a:r>
            <a:r>
              <a:rPr lang="zh-TW" altLang="en-US" sz="2400" b="1" dirty="0">
                <a:solidFill>
                  <a:schemeClr val="tx1"/>
                </a:solidFill>
              </a:rPr>
              <a:t>順序填表</a:t>
            </a:r>
            <a:r>
              <a:rPr lang="en-US" altLang="zh-TW" sz="2400" b="1" dirty="0">
                <a:solidFill>
                  <a:schemeClr val="tx1"/>
                </a:solidFill>
              </a:rPr>
              <a:t>,</a:t>
            </a:r>
            <a:r>
              <a:rPr lang="zh-TW" altLang="en-US" sz="2400" b="1" dirty="0">
                <a:solidFill>
                  <a:schemeClr val="tx1"/>
                </a:solidFill>
              </a:rPr>
              <a:t> 或說後序走訪 </a:t>
            </a:r>
            <a:r>
              <a:rPr lang="en-US" altLang="zh-TW" sz="2400" b="1" dirty="0">
                <a:solidFill>
                  <a:schemeClr val="tx1"/>
                </a:solidFill>
              </a:rPr>
              <a:t>(</a:t>
            </a:r>
            <a:r>
              <a:rPr lang="zh-TW" altLang="en-US" sz="2400" b="1" dirty="0">
                <a:solidFill>
                  <a:schemeClr val="tx1"/>
                </a:solidFill>
              </a:rPr>
              <a:t>我的小孩都算完了</a:t>
            </a:r>
            <a:r>
              <a:rPr lang="en-US" altLang="zh-TW" sz="2400" b="1" dirty="0">
                <a:solidFill>
                  <a:schemeClr val="tx1"/>
                </a:solidFill>
              </a:rPr>
              <a:t>,</a:t>
            </a:r>
            <a:r>
              <a:rPr lang="zh-TW" altLang="en-US" sz="2400" b="1" dirty="0">
                <a:solidFill>
                  <a:schemeClr val="tx1"/>
                </a:solidFill>
              </a:rPr>
              <a:t> 我就可以算了</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1572816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smtClean="0">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複雜度</a:t>
                </a:r>
                <a:r>
                  <a:rPr lang="en-US" altLang="zh-TW" sz="2400" b="1" dirty="0">
                    <a:solidFill>
                      <a:schemeClr val="tx1"/>
                    </a:solidFill>
                  </a:rPr>
                  <a:t>:</a:t>
                </a:r>
                <a:r>
                  <a:rPr lang="zh-TW" altLang="en-US" sz="2400" b="1" dirty="0">
                    <a:solidFill>
                      <a:schemeClr val="tx1"/>
                    </a:solidFill>
                  </a:rPr>
                  <a:t> 狀態數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a:t>
                </a:r>
                <a:r>
                  <a:rPr lang="zh-TW" altLang="en-US" sz="2400" b="1" dirty="0">
                    <a:solidFill>
                      <a:schemeClr val="tx1"/>
                    </a:solidFill>
                  </a:rPr>
                  <a:t>轉移次數 </a:t>
                </a:r>
                <a:r>
                  <a:rPr lang="en-US" altLang="zh-TW" sz="2400" b="1" dirty="0">
                    <a:solidFill>
                      <a:schemeClr val="tx1"/>
                    </a:solidFill>
                  </a:rPr>
                  <a:t>=</a:t>
                </a:r>
                <a:r>
                  <a:rPr lang="zh-TW" altLang="en-US" sz="2400" b="1" dirty="0">
                    <a:solidFill>
                      <a:schemeClr val="tx1"/>
                    </a:solidFill>
                  </a:rPr>
                  <a:t> 邊的總數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 1</a:t>
                </a:r>
              </a:p>
              <a:p>
                <a:r>
                  <a:rPr lang="zh-TW" altLang="en-US" sz="2400" b="1" dirty="0">
                    <a:solidFill>
                      <a:schemeClr val="tx1"/>
                    </a:solidFill>
                  </a:rPr>
                  <a:t>時間</a:t>
                </a:r>
                <a:r>
                  <a:rPr lang="en-US" altLang="zh-TW" sz="2400" b="1" dirty="0">
                    <a:solidFill>
                      <a:schemeClr val="tx1"/>
                    </a:solidFill>
                  </a:rPr>
                  <a:t>O(N), </a:t>
                </a:r>
                <a:r>
                  <a:rPr lang="zh-TW" altLang="en-US" sz="2400" b="1" dirty="0">
                    <a:solidFill>
                      <a:schemeClr val="tx1"/>
                    </a:solidFill>
                  </a:rPr>
                  <a:t>空間</a:t>
                </a:r>
                <a:r>
                  <a:rPr lang="en-US" altLang="zh-TW" sz="2400" b="1" dirty="0">
                    <a:solidFill>
                      <a:schemeClr val="tx1"/>
                    </a:solidFill>
                  </a:rPr>
                  <a:t>O(N)</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5228"/>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2447745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pPr marL="0" indent="0">
              <a:buNone/>
            </a:pPr>
            <a:endParaRPr lang="en-US" sz="2400" b="1" dirty="0">
              <a:solidFill>
                <a:schemeClr val="tx1"/>
              </a:solidFill>
            </a:endParaRPr>
          </a:p>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909000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這個問題雖然不是最佳化問題</a:t>
            </a:r>
            <a:r>
              <a:rPr lang="en-US" altLang="zh-TW" sz="2400" b="1" dirty="0">
                <a:solidFill>
                  <a:schemeClr val="tx1"/>
                </a:solidFill>
              </a:rPr>
              <a:t>, </a:t>
            </a:r>
            <a:r>
              <a:rPr lang="zh-TW" altLang="en-US" sz="2400" b="1" dirty="0">
                <a:solidFill>
                  <a:schemeClr val="tx1"/>
                </a:solidFill>
              </a:rPr>
              <a:t>但是原問題的解確實和子問題的解直接相關</a:t>
            </a:r>
            <a:r>
              <a:rPr lang="en-US" altLang="zh-TW" sz="2400" b="1" dirty="0">
                <a:solidFill>
                  <a:schemeClr val="tx1"/>
                </a:solidFill>
              </a:rPr>
              <a:t>,</a:t>
            </a:r>
            <a:r>
              <a:rPr lang="zh-TW" altLang="en-US" sz="2400" b="1" dirty="0">
                <a:solidFill>
                  <a:schemeClr val="tx1"/>
                </a:solidFill>
              </a:rPr>
              <a:t> 不要太執著定義的話</a:t>
            </a:r>
            <a:r>
              <a:rPr lang="en-US" altLang="zh-TW" sz="2400" b="1" dirty="0">
                <a:solidFill>
                  <a:schemeClr val="tx1"/>
                </a:solidFill>
              </a:rPr>
              <a:t>,</a:t>
            </a:r>
            <a:r>
              <a:rPr lang="zh-TW" altLang="en-US" sz="2400" b="1" dirty="0">
                <a:solidFill>
                  <a:schemeClr val="tx1"/>
                </a:solidFill>
              </a:rPr>
              <a:t> 可以說它有。</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881069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A2: </a:t>
            </a:r>
            <a:r>
              <a:rPr lang="zh-TW" altLang="en-US" sz="2400" b="1" dirty="0">
                <a:solidFill>
                  <a:srgbClr val="FF0000"/>
                </a:solidFill>
              </a:rPr>
              <a:t>還真的沒有</a:t>
            </a:r>
            <a:r>
              <a:rPr lang="en-US" altLang="zh-TW" sz="2400" b="1" dirty="0">
                <a:solidFill>
                  <a:schemeClr val="tx1"/>
                </a:solidFill>
              </a:rPr>
              <a:t>,</a:t>
            </a:r>
            <a:r>
              <a:rPr lang="zh-TW" altLang="en-US" sz="2400" b="1" dirty="0">
                <a:solidFill>
                  <a:schemeClr val="tx1"/>
                </a:solidFill>
              </a:rPr>
              <a:t> 因為樹上任兩點只有唯一的簡單路徑</a:t>
            </a:r>
            <a:r>
              <a:rPr lang="en-US" altLang="zh-TW" sz="2400" b="1" dirty="0">
                <a:solidFill>
                  <a:schemeClr val="tx1"/>
                </a:solidFill>
              </a:rPr>
              <a:t>(simple</a:t>
            </a:r>
            <a:r>
              <a:rPr lang="zh-TW" altLang="en-US" sz="2400" b="1" dirty="0">
                <a:solidFill>
                  <a:schemeClr val="tx1"/>
                </a:solidFill>
              </a:rPr>
              <a:t> </a:t>
            </a:r>
            <a:r>
              <a:rPr lang="en-US" altLang="zh-TW" sz="2400" b="1" dirty="0">
                <a:solidFill>
                  <a:schemeClr val="tx1"/>
                </a:solidFill>
              </a:rPr>
              <a:t>path), </a:t>
            </a:r>
            <a:r>
              <a:rPr lang="zh-TW" altLang="en-US" sz="2400" b="1" dirty="0">
                <a:solidFill>
                  <a:schemeClr val="tx1"/>
                </a:solidFill>
              </a:rPr>
              <a:t>就算直接</a:t>
            </a:r>
            <a:r>
              <a:rPr lang="en-US" altLang="zh-TW" sz="2400" b="1" dirty="0">
                <a:solidFill>
                  <a:schemeClr val="tx1"/>
                </a:solidFill>
              </a:rPr>
              <a:t>DFS</a:t>
            </a:r>
            <a:r>
              <a:rPr lang="zh-TW" altLang="en-US" sz="2400" b="1" dirty="0">
                <a:solidFill>
                  <a:schemeClr val="tx1"/>
                </a:solidFill>
              </a:rPr>
              <a:t>不記憶化也是</a:t>
            </a:r>
            <a:r>
              <a:rPr lang="en-US" altLang="zh-TW" sz="2400" b="1" dirty="0">
                <a:solidFill>
                  <a:schemeClr val="tx1"/>
                </a:solidFill>
              </a:rPr>
              <a:t>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遺憾的是</a:t>
            </a:r>
            <a:r>
              <a:rPr lang="en-US" altLang="zh-TW" sz="2400" b="1" dirty="0">
                <a:solidFill>
                  <a:schemeClr val="tx1"/>
                </a:solidFill>
              </a:rPr>
              <a:t>, </a:t>
            </a:r>
            <a:r>
              <a:rPr lang="zh-TW" altLang="en-US" sz="2400" b="1" dirty="0">
                <a:solidFill>
                  <a:schemeClr val="tx1"/>
                </a:solidFill>
              </a:rPr>
              <a:t>即使不記憶化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DFS</a:t>
            </a:r>
            <a:r>
              <a:rPr lang="zh-TW" altLang="en-US" sz="2400" b="1" dirty="0">
                <a:solidFill>
                  <a:schemeClr val="tx1"/>
                </a:solidFill>
              </a:rPr>
              <a:t>過程和樹本身的結構仍然會用到</a:t>
            </a:r>
            <a:r>
              <a:rPr lang="en-US" altLang="zh-TW" sz="2400" b="1" dirty="0">
                <a:solidFill>
                  <a:schemeClr val="tx1"/>
                </a:solidFill>
              </a:rPr>
              <a:t>O(N)</a:t>
            </a:r>
            <a:r>
              <a:rPr lang="zh-TW" altLang="en-US" sz="2400" b="1" dirty="0">
                <a:solidFill>
                  <a:schemeClr val="tx1"/>
                </a:solidFill>
              </a:rPr>
              <a:t>的空間。</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4080752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A3:</a:t>
            </a:r>
            <a:r>
              <a:rPr lang="zh-TW" altLang="en-US" sz="2400" b="1" dirty="0">
                <a:solidFill>
                  <a:schemeClr val="tx1"/>
                </a:solidFill>
              </a:rPr>
              <a:t> 如果去翻翻定義</a:t>
            </a:r>
            <a:r>
              <a:rPr lang="en-US" altLang="zh-TW" sz="2400" b="1" dirty="0">
                <a:solidFill>
                  <a:schemeClr val="tx1"/>
                </a:solidFill>
              </a:rPr>
              <a:t>,</a:t>
            </a:r>
            <a:r>
              <a:rPr lang="zh-TW" altLang="en-US" sz="2400" b="1" dirty="0">
                <a:solidFill>
                  <a:schemeClr val="tx1"/>
                </a:solidFill>
              </a:rPr>
              <a:t> 可能會發現它比較像分治。但是習慣上大家都叫它樹上</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on tree), </a:t>
            </a:r>
            <a:r>
              <a:rPr lang="zh-TW" altLang="en-US" sz="2400" b="1" dirty="0">
                <a:solidFill>
                  <a:schemeClr val="tx1"/>
                </a:solidFill>
              </a:rPr>
              <a:t>樹分治指的則是某個更加困難的技巧。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240208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DP</a:t>
            </a:r>
            <a:r>
              <a:rPr lang="zh-TW" altLang="en-US" dirty="0"/>
              <a:t>的正確性證明</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4119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91951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記錄前綴和</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線段樹</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lnSpcReduction="10000"/>
          </a:bodyPr>
          <a:lstStyle/>
          <a:p>
            <a:r>
              <a:rPr lang="zh-TW" altLang="en-US" sz="2400" b="1" dirty="0">
                <a:solidFill>
                  <a:schemeClr val="tx1"/>
                </a:solidFill>
              </a:rPr>
              <a:t>使用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比較沒有通用的優化方向。只能思考看看有沒有別的定義方法更簡潔</a:t>
            </a:r>
            <a:r>
              <a:rPr lang="en-US" altLang="zh-TW" sz="2400" b="1" dirty="0">
                <a:solidFill>
                  <a:schemeClr val="tx1"/>
                </a:solidFill>
              </a:rPr>
              <a:t>,</a:t>
            </a:r>
            <a:r>
              <a:rPr lang="zh-TW" altLang="en-US" sz="2400" b="1" dirty="0">
                <a:solidFill>
                  <a:schemeClr val="tx1"/>
                </a:solidFill>
              </a:rPr>
              <a:t> 更能利用問題的性質</a:t>
            </a:r>
            <a:r>
              <a:rPr lang="en-US" altLang="zh-TW" sz="2400" b="1" dirty="0">
                <a:solidFill>
                  <a:schemeClr val="tx1"/>
                </a:solidFill>
              </a:rPr>
              <a:t>, </a:t>
            </a:r>
            <a:r>
              <a:rPr lang="zh-TW" altLang="en-US" sz="2400" b="1" dirty="0">
                <a:solidFill>
                  <a:schemeClr val="tx1"/>
                </a:solidFill>
              </a:rPr>
              <a:t>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就有不少標準技巧可以利用。</a:t>
            </a:r>
            <a:endParaRPr lang="en-US" altLang="zh-TW" sz="2400" b="1" dirty="0">
              <a:solidFill>
                <a:schemeClr val="tx1"/>
              </a:solidFill>
            </a:endParaRPr>
          </a:p>
          <a:p>
            <a:r>
              <a:rPr lang="zh-TW" altLang="en-US" sz="2400" b="1" dirty="0">
                <a:solidFill>
                  <a:schemeClr val="tx1"/>
                </a:solidFill>
              </a:rPr>
              <a:t>求解</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a:t>
            </a:r>
            <a:r>
              <a:rPr lang="zh-TW" altLang="en-US" sz="2400" b="1" dirty="0">
                <a:solidFill>
                  <a:schemeClr val="tx1"/>
                </a:solidFill>
              </a:rPr>
              <a:t> 此章節主要談如何利用這些相似性。</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記錄前綴和</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25492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最基本的優化技巧。</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使用時機相當多</a:t>
            </a:r>
            <a:r>
              <a:rPr lang="en-US" altLang="zh-TW" sz="2400" b="1" dirty="0">
                <a:solidFill>
                  <a:schemeClr val="tx1"/>
                </a:solidFill>
              </a:rPr>
              <a:t>,</a:t>
            </a:r>
            <a:r>
              <a:rPr lang="zh-TW" altLang="en-US" sz="2400" b="1" dirty="0">
                <a:solidFill>
                  <a:schemeClr val="tx1"/>
                </a:solidFill>
              </a:rPr>
              <a:t> 大體上就是某些狀態轉移有相似性</a:t>
            </a:r>
            <a:r>
              <a:rPr lang="en-US" altLang="zh-TW" sz="2400" b="1" dirty="0">
                <a:solidFill>
                  <a:schemeClr val="tx1"/>
                </a:solidFill>
              </a:rPr>
              <a:t>, </a:t>
            </a:r>
            <a:r>
              <a:rPr lang="zh-TW" altLang="en-US" sz="2400" b="1" dirty="0">
                <a:solidFill>
                  <a:schemeClr val="tx1"/>
                </a:solidFill>
              </a:rPr>
              <a:t>維護一些總和或乘積</a:t>
            </a:r>
            <a:r>
              <a:rPr lang="en-US" altLang="zh-TW" sz="2400" b="1" dirty="0">
                <a:solidFill>
                  <a:schemeClr val="tx1"/>
                </a:solidFill>
              </a:rPr>
              <a:t>, </a:t>
            </a:r>
            <a:r>
              <a:rPr lang="zh-TW" altLang="en-US" sz="2400" b="1" dirty="0">
                <a:solidFill>
                  <a:schemeClr val="tx1"/>
                </a:solidFill>
              </a:rPr>
              <a:t>而不是每次都重算。</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2523339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a:t>
            </a:r>
            <a:r>
              <a:rPr lang="zh-TW" altLang="en-US" sz="2400" b="1" dirty="0">
                <a:solidFill>
                  <a:srgbClr val="FF0000"/>
                </a:solidFill>
              </a:rPr>
              <a:t>對於所有的 </a:t>
            </a:r>
            <a:r>
              <a:rPr lang="en-US" altLang="zh-TW" sz="2400" b="1" dirty="0">
                <a:solidFill>
                  <a:srgbClr val="FF0000"/>
                </a:solidFill>
              </a:rPr>
              <a:t>r</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 2, 3, …, N</a:t>
            </a:r>
            <a:r>
              <a:rPr lang="en-US" altLang="zh-TW" sz="2400" b="1" dirty="0">
                <a:solidFill>
                  <a:schemeClr val="tx1"/>
                </a:solidFill>
              </a:rPr>
              <a:t>, </a:t>
            </a:r>
            <a:r>
              <a:rPr lang="zh-TW" altLang="en-US" sz="2400" b="1" dirty="0">
                <a:solidFill>
                  <a:schemeClr val="tx1"/>
                </a:solidFill>
              </a:rPr>
              <a:t>請求出點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 </a:t>
            </a:r>
            <a:r>
              <a:rPr lang="zh-TW" altLang="en-US" sz="2400" b="1" dirty="0">
                <a:solidFill>
                  <a:schemeClr val="tx1"/>
                </a:solidFill>
              </a:rPr>
              <a:t>請輸出此數模一數</a:t>
            </a:r>
            <a:r>
              <a:rPr lang="en-US" altLang="zh-TW" sz="2400" b="1" dirty="0">
                <a:solidFill>
                  <a:schemeClr val="tx1"/>
                </a:solidFill>
              </a:rPr>
              <a:t>M</a:t>
            </a: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303651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枚舉所有的 </a:t>
                </a:r>
                <a:r>
                  <a:rPr lang="en-US" altLang="zh-TW" sz="2400" b="1" dirty="0">
                    <a:solidFill>
                      <a:schemeClr val="tx1"/>
                    </a:solidFill>
                  </a:rPr>
                  <a:t>r = 1, 2, 3, …, N, </a:t>
                </a:r>
                <a:r>
                  <a:rPr lang="zh-TW" altLang="en-US" sz="2400" b="1" dirty="0">
                    <a:solidFill>
                      <a:schemeClr val="tx1"/>
                    </a:solidFill>
                  </a:rPr>
                  <a:t>每個 </a:t>
                </a:r>
                <a:r>
                  <a:rPr lang="en-US" altLang="zh-TW" sz="2400" b="1" dirty="0">
                    <a:solidFill>
                      <a:schemeClr val="tx1"/>
                    </a:solidFill>
                  </a:rPr>
                  <a:t>r</a:t>
                </a:r>
                <a:r>
                  <a:rPr lang="zh-TW" altLang="en-US" sz="2400" b="1" dirty="0">
                    <a:solidFill>
                      <a:schemeClr val="tx1"/>
                    </a:solidFill>
                  </a:rPr>
                  <a:t> 都做一次上個版本的</a:t>
                </a:r>
                <a:r>
                  <a:rPr lang="en-US" altLang="zh-TW" sz="2400" b="1" dirty="0">
                    <a:solidFill>
                      <a:schemeClr val="tx1"/>
                    </a:solidFill>
                  </a:rPr>
                  <a:t>DP, </a:t>
                </a:r>
                <a:r>
                  <a:rPr lang="zh-TW" altLang="en-US" sz="2400" b="1" dirty="0">
                    <a:solidFill>
                      <a:schemeClr val="tx1"/>
                    </a:solidFill>
                  </a:rPr>
                  <a:t>必定可以得到答案。</a:t>
                </a:r>
                <a:endParaRPr lang="en-US" altLang="zh-TW" sz="2400" b="1" dirty="0">
                  <a:solidFill>
                    <a:schemeClr val="tx1"/>
                  </a:solidFill>
                </a:endParaRPr>
              </a:p>
              <a:p>
                <a:endParaRPr lang="en-US" altLang="zh-TW" sz="2400" b="1" dirty="0">
                  <a:solidFill>
                    <a:schemeClr val="tx1"/>
                  </a:solidFill>
                </a:endParaRPr>
              </a:p>
              <a:p>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smtClean="0">
                        <a:solidFill>
                          <a:schemeClr val="tx1"/>
                        </a:solidFill>
                        <a:latin typeface="Cambria Math" panose="02040503050406030204" pitchFamily="18" charset="0"/>
                      </a:rPr>
                      <m:t>(</m:t>
                    </m:r>
                    <m:sSup>
                      <m:sSupPr>
                        <m:ctrlPr>
                          <a:rPr lang="en-US" altLang="zh-TW" sz="2400" b="1" i="1" dirty="0" smtClean="0">
                            <a:solidFill>
                              <a:schemeClr val="tx1"/>
                            </a:solidFill>
                            <a:latin typeface="Cambria Math" panose="02040503050406030204" pitchFamily="18" charset="0"/>
                          </a:rPr>
                        </m:ctrlPr>
                      </m:sSupPr>
                      <m:e>
                        <m:r>
                          <a:rPr lang="en-US" altLang="zh-TW" sz="2400" b="1" i="1" dirty="0" smtClean="0">
                            <a:solidFill>
                              <a:schemeClr val="tx1"/>
                            </a:solidFill>
                            <a:latin typeface="Cambria Math" panose="02040503050406030204" pitchFamily="18" charset="0"/>
                          </a:rPr>
                          <m:t>𝑵</m:t>
                        </m:r>
                      </m:e>
                      <m:sup>
                        <m:r>
                          <a:rPr lang="en-US" altLang="zh-TW" sz="2400" b="1" i="1" dirty="0" smtClean="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1892735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真的需要全部重算嗎</a:t>
            </a:r>
            <a:r>
              <a:rPr lang="en-US" altLang="zh-TW" sz="5000" b="1" dirty="0"/>
              <a:t>?</a:t>
            </a:r>
            <a:endParaRPr lang="en-US" sz="5000" b="1"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A98904A-90D5-4ED8-B63A-ECDEC4ED4E42}"/>
                  </a:ext>
                </a:extLst>
              </p:cNvPr>
              <p:cNvSpPr/>
              <p:nvPr/>
            </p:nvSpPr>
            <p:spPr>
              <a:xfrm>
                <a:off x="5001330" y="3443743"/>
                <a:ext cx="4659096" cy="430887"/>
              </a:xfrm>
              <a:prstGeom prst="rect">
                <a:avLst/>
              </a:prstGeom>
            </p:spPr>
            <p:txBody>
              <a:bodyPr wrap="none">
                <a:spAutoFit/>
              </a:bodyPr>
              <a:lstStyle/>
              <a:p>
                <a:r>
                  <a:rPr lang="zh-TW" altLang="en-US" sz="2200" b="1" dirty="0"/>
                  <a:t>目標</a:t>
                </a:r>
                <a:r>
                  <a:rPr lang="en-US" altLang="zh-TW" sz="2200" b="1" dirty="0"/>
                  <a:t>:</a:t>
                </a:r>
                <a14:m>
                  <m:oMath xmlns:m="http://schemas.openxmlformats.org/officeDocument/2006/math">
                    <m:r>
                      <a:rPr lang="zh-TW" altLang="en-US" sz="2200" b="1" i="1" smtClean="0">
                        <a:latin typeface="Cambria Math" panose="02040503050406030204" pitchFamily="18" charset="0"/>
                      </a:rPr>
                      <m:t> </m:t>
                    </m:r>
                    <m:nary>
                      <m:naryPr>
                        <m:chr m:val="∏"/>
                        <m:subHide m:val="on"/>
                        <m:supHide m:val="on"/>
                        <m:ctrlPr>
                          <a:rPr lang="en-US" altLang="zh-TW" sz="2200" b="1" i="1" smtClean="0">
                            <a:latin typeface="Cambria Math" panose="02040503050406030204" pitchFamily="18" charset="0"/>
                          </a:rPr>
                        </m:ctrlPr>
                      </m:naryPr>
                      <m:sub/>
                      <m:sup/>
                      <m:e>
                        <m:r>
                          <a:rPr lang="en-US" altLang="zh-TW" sz="2200" b="1" i="1">
                            <a:latin typeface="Cambria Math" panose="02040503050406030204" pitchFamily="18" charset="0"/>
                          </a:rPr>
                          <m:t> </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𝒅𝒑</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𝒄</m:t>
                                </m:r>
                              </m:e>
                            </m:d>
                            <m:r>
                              <a:rPr lang="en-US" altLang="zh-TW" sz="2200" b="1" i="1">
                                <a:latin typeface="Cambria Math" panose="02040503050406030204" pitchFamily="18" charset="0"/>
                              </a:rPr>
                              <m:t>  </m:t>
                            </m:r>
                          </m:e>
                        </m:d>
                        <m:r>
                          <a:rPr lang="en-US" altLang="zh-TW" sz="2200" b="1" i="1">
                            <a:latin typeface="Cambria Math" panose="02040503050406030204" pitchFamily="18" charset="0"/>
                          </a:rPr>
                          <m:t>  </m:t>
                        </m:r>
                        <m:r>
                          <a:rPr lang="en-US" altLang="zh-TW" sz="2200" b="1" i="1">
                            <a:latin typeface="Cambria Math" panose="02040503050406030204" pitchFamily="18" charset="0"/>
                          </a:rPr>
                          <m:t>𝒄</m:t>
                        </m:r>
                        <m:r>
                          <a:rPr lang="en-US" altLang="zh-TW" sz="2200" b="1" i="1">
                            <a:latin typeface="Cambria Math" panose="02040503050406030204" pitchFamily="18" charset="0"/>
                          </a:rPr>
                          <m:t>  </m:t>
                        </m:r>
                        <m:r>
                          <a:rPr lang="en-US" altLang="zh-TW" sz="2200" b="1" i="1">
                            <a:latin typeface="Cambria Math" panose="02040503050406030204" pitchFamily="18" charset="0"/>
                          </a:rPr>
                          <m:t>𝒊𝒔</m:t>
                        </m:r>
                        <m:r>
                          <a:rPr lang="en-US" altLang="zh-TW" sz="2200" b="1" i="1">
                            <a:latin typeface="Cambria Math" panose="02040503050406030204" pitchFamily="18" charset="0"/>
                          </a:rPr>
                          <m:t>  </m:t>
                        </m:r>
                        <m:r>
                          <a:rPr lang="en-US" altLang="zh-TW" sz="2200" b="1" i="1">
                            <a:latin typeface="Cambria Math" panose="02040503050406030204" pitchFamily="18" charset="0"/>
                          </a:rPr>
                          <m:t>𝒄𝒉𝒊𝒍𝒅</m:t>
                        </m:r>
                        <m:r>
                          <a:rPr lang="en-US" altLang="zh-TW" sz="2200" b="1" i="1">
                            <a:latin typeface="Cambria Math" panose="02040503050406030204" pitchFamily="18" charset="0"/>
                          </a:rPr>
                          <m:t>  </m:t>
                        </m:r>
                        <m:r>
                          <a:rPr lang="en-US" altLang="zh-TW" sz="2200" b="1" i="1">
                            <a:latin typeface="Cambria Math" panose="02040503050406030204" pitchFamily="18" charset="0"/>
                          </a:rPr>
                          <m:t>𝒐𝒇</m:t>
                        </m:r>
                        <m:r>
                          <a:rPr lang="en-US" altLang="zh-TW" sz="2200" b="1" i="1">
                            <a:latin typeface="Cambria Math" panose="02040503050406030204" pitchFamily="18" charset="0"/>
                          </a:rPr>
                          <m:t>  </m:t>
                        </m:r>
                        <m:r>
                          <a:rPr lang="en-US" altLang="zh-TW" sz="2200" b="1" i="1" smtClean="0">
                            <a:latin typeface="Cambria Math" panose="02040503050406030204" pitchFamily="18" charset="0"/>
                          </a:rPr>
                          <m:t>𝒗</m:t>
                        </m:r>
                        <m:r>
                          <a:rPr lang="en-US" altLang="zh-TW" sz="2200" b="1" i="1">
                            <a:latin typeface="Cambria Math" panose="02040503050406030204" pitchFamily="18" charset="0"/>
                          </a:rPr>
                          <m:t>}</m:t>
                        </m:r>
                      </m:e>
                    </m:nary>
                    <m:r>
                      <a:rPr lang="zh-TW" altLang="en-US" sz="2200" b="1" i="1">
                        <a:latin typeface="Cambria Math" panose="02040503050406030204" pitchFamily="18" charset="0"/>
                      </a:rPr>
                      <m:t> </m:t>
                    </m:r>
                  </m:oMath>
                </a14:m>
                <a:endParaRPr lang="en-US" altLang="zh-TW" sz="2200" b="1" dirty="0"/>
              </a:p>
            </p:txBody>
          </p:sp>
        </mc:Choice>
        <mc:Fallback xmlns="">
          <p:sp>
            <p:nvSpPr>
              <p:cNvPr id="2" name="矩形 1">
                <a:extLst>
                  <a:ext uri="{FF2B5EF4-FFF2-40B4-BE49-F238E27FC236}">
                    <a16:creationId xmlns:a16="http://schemas.microsoft.com/office/drawing/2014/main" id="{5A98904A-90D5-4ED8-B63A-ECDEC4ED4E42}"/>
                  </a:ext>
                </a:extLst>
              </p:cNvPr>
              <p:cNvSpPr>
                <a:spLocks noRot="1" noChangeAspect="1" noMove="1" noResize="1" noEditPoints="1" noAdjustHandles="1" noChangeArrowheads="1" noChangeShapeType="1" noTextEdit="1"/>
              </p:cNvSpPr>
              <p:nvPr/>
            </p:nvSpPr>
            <p:spPr>
              <a:xfrm>
                <a:off x="5001330" y="3443743"/>
                <a:ext cx="4659096" cy="430887"/>
              </a:xfrm>
              <a:prstGeom prst="rect">
                <a:avLst/>
              </a:prstGeom>
              <a:blipFill>
                <a:blip r:embed="rId2"/>
                <a:stretch>
                  <a:fillRect l="-1699" t="-125352" b="-190141"/>
                </a:stretch>
              </a:blipFill>
            </p:spPr>
            <p:txBody>
              <a:bodyPr/>
              <a:lstStyle/>
              <a:p>
                <a:r>
                  <a:rPr lang="en-US">
                    <a:noFill/>
                  </a:rPr>
                  <a:t> </a:t>
                </a:r>
              </a:p>
            </p:txBody>
          </p:sp>
        </mc:Fallback>
      </mc:AlternateContent>
      <p:sp>
        <p:nvSpPr>
          <p:cNvPr id="62" name="橢圓 61">
            <a:extLst>
              <a:ext uri="{FF2B5EF4-FFF2-40B4-BE49-F238E27FC236}">
                <a16:creationId xmlns:a16="http://schemas.microsoft.com/office/drawing/2014/main" id="{44C4B934-B3F8-4029-9723-2622230F583B}"/>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接點 62">
            <a:extLst>
              <a:ext uri="{FF2B5EF4-FFF2-40B4-BE49-F238E27FC236}">
                <a16:creationId xmlns:a16="http://schemas.microsoft.com/office/drawing/2014/main" id="{90EAA33A-5D22-49F6-9365-C43539A59C1F}"/>
              </a:ext>
            </a:extLst>
          </p:cNvPr>
          <p:cNvCxnSpPr>
            <a:stCxn id="62"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D3987BA7-092F-4167-BEBA-E2F5ECAD00BA}"/>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EB72FA63-ACE9-41BA-9CB5-B569ED675A93}"/>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4A285FD3-B0CA-497B-BBD6-681E0673481F}"/>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B334799-B37A-4841-B884-2A70F36A70F1}"/>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76D315E6-9066-4614-974C-3FF1B5F2FA15}"/>
              </a:ext>
            </a:extLst>
          </p:cNvPr>
          <p:cNvCxnSpPr>
            <a:endCxn id="70"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橢圓 68">
            <a:extLst>
              <a:ext uri="{FF2B5EF4-FFF2-40B4-BE49-F238E27FC236}">
                <a16:creationId xmlns:a16="http://schemas.microsoft.com/office/drawing/2014/main" id="{FF1ACAB4-0D5D-4154-A12B-63005937A2FD}"/>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3ADCB658-6957-4854-9A31-AFCDF811A4BA}"/>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a:extLst>
              <a:ext uri="{FF2B5EF4-FFF2-40B4-BE49-F238E27FC236}">
                <a16:creationId xmlns:a16="http://schemas.microsoft.com/office/drawing/2014/main" id="{53009D81-933B-4D53-B9F5-292D23AEEBCD}"/>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72" name="直線接點 71">
            <a:extLst>
              <a:ext uri="{FF2B5EF4-FFF2-40B4-BE49-F238E27FC236}">
                <a16:creationId xmlns:a16="http://schemas.microsoft.com/office/drawing/2014/main" id="{E0F83BD1-2DBF-47D0-AC39-E6C670EB9158}"/>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橢圓 72">
            <a:extLst>
              <a:ext uri="{FF2B5EF4-FFF2-40B4-BE49-F238E27FC236}">
                <a16:creationId xmlns:a16="http://schemas.microsoft.com/office/drawing/2014/main" id="{A39968AC-F4DD-46B5-97AD-A7891C5DE6D3}"/>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a:extLst>
              <a:ext uri="{FF2B5EF4-FFF2-40B4-BE49-F238E27FC236}">
                <a16:creationId xmlns:a16="http://schemas.microsoft.com/office/drawing/2014/main" id="{E093274A-C844-407F-9892-70B2074FC149}"/>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橢圓 74">
            <a:extLst>
              <a:ext uri="{FF2B5EF4-FFF2-40B4-BE49-F238E27FC236}">
                <a16:creationId xmlns:a16="http://schemas.microsoft.com/office/drawing/2014/main" id="{743C21DA-4CC3-45F2-A36B-70D0E855EFF9}"/>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a:extLst>
              <a:ext uri="{FF2B5EF4-FFF2-40B4-BE49-F238E27FC236}">
                <a16:creationId xmlns:a16="http://schemas.microsoft.com/office/drawing/2014/main" id="{E4E06855-3559-4D52-994D-864317DE5350}"/>
              </a:ext>
            </a:extLst>
          </p:cNvPr>
          <p:cNvCxnSpPr>
            <a:stCxn id="70"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橢圓 76">
            <a:extLst>
              <a:ext uri="{FF2B5EF4-FFF2-40B4-BE49-F238E27FC236}">
                <a16:creationId xmlns:a16="http://schemas.microsoft.com/office/drawing/2014/main" id="{2A558182-1772-4C41-AC42-1AEAA4D72A08}"/>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8" name="直線接點 77">
            <a:extLst>
              <a:ext uri="{FF2B5EF4-FFF2-40B4-BE49-F238E27FC236}">
                <a16:creationId xmlns:a16="http://schemas.microsoft.com/office/drawing/2014/main" id="{F53B4BBD-71B5-4C8A-8E37-95CC0165801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橢圓 78">
            <a:extLst>
              <a:ext uri="{FF2B5EF4-FFF2-40B4-BE49-F238E27FC236}">
                <a16:creationId xmlns:a16="http://schemas.microsoft.com/office/drawing/2014/main" id="{055C88B9-B0AA-44E3-B970-4A0F601A2DAC}"/>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a:extLst>
              <a:ext uri="{FF2B5EF4-FFF2-40B4-BE49-F238E27FC236}">
                <a16:creationId xmlns:a16="http://schemas.microsoft.com/office/drawing/2014/main" id="{74E4CC93-E28B-4DDE-AE93-2BBB1B7C4BE3}"/>
              </a:ext>
            </a:extLst>
          </p:cNvPr>
          <p:cNvCxnSpPr>
            <a:stCxn id="65"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2434E7EC-02B6-4B7D-B1F8-A50B5D91C17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41932AD3-4B7D-4E22-9F7E-55131E9A4AAE}"/>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83" name="橢圓 82">
            <a:extLst>
              <a:ext uri="{FF2B5EF4-FFF2-40B4-BE49-F238E27FC236}">
                <a16:creationId xmlns:a16="http://schemas.microsoft.com/office/drawing/2014/main" id="{59CB65AB-A8AC-4B32-AF2D-C0F4132AFB3C}"/>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接點 83">
            <a:extLst>
              <a:ext uri="{FF2B5EF4-FFF2-40B4-BE49-F238E27FC236}">
                <a16:creationId xmlns:a16="http://schemas.microsoft.com/office/drawing/2014/main" id="{3C6A1813-01DE-422D-B8E0-DF92C9BA2391}"/>
              </a:ext>
            </a:extLst>
          </p:cNvPr>
          <p:cNvCxnSpPr>
            <a:cxnSpLocks/>
            <a:stCxn id="62" idx="6"/>
            <a:endCxn id="83"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橢圓 84">
            <a:extLst>
              <a:ext uri="{FF2B5EF4-FFF2-40B4-BE49-F238E27FC236}">
                <a16:creationId xmlns:a16="http://schemas.microsoft.com/office/drawing/2014/main" id="{6CE77B71-CE7F-4DB0-94E7-5DDE230A82FE}"/>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線接點 85">
            <a:extLst>
              <a:ext uri="{FF2B5EF4-FFF2-40B4-BE49-F238E27FC236}">
                <a16:creationId xmlns:a16="http://schemas.microsoft.com/office/drawing/2014/main" id="{0A0D3510-3309-4061-B35E-1C71B6B177FC}"/>
              </a:ext>
            </a:extLst>
          </p:cNvPr>
          <p:cNvCxnSpPr>
            <a:cxnSpLocks/>
            <a:endCxn id="85"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E539E6BF-A74C-4BA7-AECC-39DA9F17095E}"/>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497234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只缺了這塊</a:t>
            </a:r>
            <a:endParaRPr lang="en-US" sz="5000" b="1" dirty="0"/>
          </a:p>
        </p:txBody>
      </p:sp>
      <p:sp>
        <p:nvSpPr>
          <p:cNvPr id="2" name="橢圓 1">
            <a:extLst>
              <a:ext uri="{FF2B5EF4-FFF2-40B4-BE49-F238E27FC236}">
                <a16:creationId xmlns:a16="http://schemas.microsoft.com/office/drawing/2014/main" id="{FA033AD7-3F28-4912-BD03-1FCCF9045CBA}"/>
              </a:ext>
            </a:extLst>
          </p:cNvPr>
          <p:cNvSpPr/>
          <p:nvPr/>
        </p:nvSpPr>
        <p:spPr>
          <a:xfrm rot="3365956">
            <a:off x="2264809" y="1970881"/>
            <a:ext cx="5689508" cy="40531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橢圓 37">
            <a:extLst>
              <a:ext uri="{FF2B5EF4-FFF2-40B4-BE49-F238E27FC236}">
                <a16:creationId xmlns:a16="http://schemas.microsoft.com/office/drawing/2014/main" id="{8CF571FE-808D-4A7E-B972-34F5CD3735F6}"/>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8">
            <a:extLst>
              <a:ext uri="{FF2B5EF4-FFF2-40B4-BE49-F238E27FC236}">
                <a16:creationId xmlns:a16="http://schemas.microsoft.com/office/drawing/2014/main" id="{72841CF7-1DD4-427F-AE2C-0B936DA53E04}"/>
              </a:ext>
            </a:extLst>
          </p:cNvPr>
          <p:cNvCxnSpPr>
            <a:stCxn id="38"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6360FB8-105E-4FC2-8384-D6B202A3F87E}"/>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5CC31B67-28A3-4FBD-BFF2-E74032B605EF}"/>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F3AA30D-A28C-4AE3-B188-F0551D65AAF9}"/>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2E04346E-DA5D-4FDF-9061-3DBD7D03F00D}"/>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C6ED8E26-1405-4768-9161-2F054591FDF3}"/>
              </a:ext>
            </a:extLst>
          </p:cNvPr>
          <p:cNvCxnSpPr>
            <a:endCxn id="61"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橢圓 59">
            <a:extLst>
              <a:ext uri="{FF2B5EF4-FFF2-40B4-BE49-F238E27FC236}">
                <a16:creationId xmlns:a16="http://schemas.microsoft.com/office/drawing/2014/main" id="{0A682F9D-72EF-4596-B326-C62BCA9D6D41}"/>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A58112B2-7BB9-456A-B5EF-14A10AA1501E}"/>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95EE422B-17CB-4659-A72A-997DE4CA1BDE}"/>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63" name="直線接點 62">
            <a:extLst>
              <a:ext uri="{FF2B5EF4-FFF2-40B4-BE49-F238E27FC236}">
                <a16:creationId xmlns:a16="http://schemas.microsoft.com/office/drawing/2014/main" id="{5412A955-F4A3-4DF4-933A-52C4C6437534}"/>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橢圓 63">
            <a:extLst>
              <a:ext uri="{FF2B5EF4-FFF2-40B4-BE49-F238E27FC236}">
                <a16:creationId xmlns:a16="http://schemas.microsoft.com/office/drawing/2014/main" id="{EB83D925-6C88-44C7-98F5-5C128DD82255}"/>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52489A9-C967-4D0E-96A1-F790D42D170B}"/>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橢圓 65">
            <a:extLst>
              <a:ext uri="{FF2B5EF4-FFF2-40B4-BE49-F238E27FC236}">
                <a16:creationId xmlns:a16="http://schemas.microsoft.com/office/drawing/2014/main" id="{187BA4FE-116B-433A-A0CC-C7126459ECDE}"/>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6C228F3-6198-478E-8056-08F7CC69DF46}"/>
              </a:ext>
            </a:extLst>
          </p:cNvPr>
          <p:cNvCxnSpPr>
            <a:stCxn id="61"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橢圓 67">
            <a:extLst>
              <a:ext uri="{FF2B5EF4-FFF2-40B4-BE49-F238E27FC236}">
                <a16:creationId xmlns:a16="http://schemas.microsoft.com/office/drawing/2014/main" id="{9F18F0F5-EE1D-4D5B-B569-868B1B688C2D}"/>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a:extLst>
              <a:ext uri="{FF2B5EF4-FFF2-40B4-BE49-F238E27FC236}">
                <a16:creationId xmlns:a16="http://schemas.microsoft.com/office/drawing/2014/main" id="{1BB377B1-ADBF-41A1-A4EB-3A1B6344EA24}"/>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橢圓 69">
            <a:extLst>
              <a:ext uri="{FF2B5EF4-FFF2-40B4-BE49-F238E27FC236}">
                <a16:creationId xmlns:a16="http://schemas.microsoft.com/office/drawing/2014/main" id="{15D286B8-620D-4E6D-A621-5776BEFA3B01}"/>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a:extLst>
              <a:ext uri="{FF2B5EF4-FFF2-40B4-BE49-F238E27FC236}">
                <a16:creationId xmlns:a16="http://schemas.microsoft.com/office/drawing/2014/main" id="{4F1988F6-4F25-41E6-8475-44F0245A2505}"/>
              </a:ext>
            </a:extLst>
          </p:cNvPr>
          <p:cNvCxnSpPr>
            <a:stCxn id="41"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橢圓 71">
            <a:extLst>
              <a:ext uri="{FF2B5EF4-FFF2-40B4-BE49-F238E27FC236}">
                <a16:creationId xmlns:a16="http://schemas.microsoft.com/office/drawing/2014/main" id="{03C07803-94EE-40E9-B92E-165D6DFAFD22}"/>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a:extLst>
              <a:ext uri="{FF2B5EF4-FFF2-40B4-BE49-F238E27FC236}">
                <a16:creationId xmlns:a16="http://schemas.microsoft.com/office/drawing/2014/main" id="{C1592C1E-2D6E-40F4-AA2D-57E7E04931C4}"/>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74" name="橢圓 73">
            <a:extLst>
              <a:ext uri="{FF2B5EF4-FFF2-40B4-BE49-F238E27FC236}">
                <a16:creationId xmlns:a16="http://schemas.microsoft.com/office/drawing/2014/main" id="{9E06CAFF-A961-4DBC-9AAD-A2862657535D}"/>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5" name="直線接點 74">
            <a:extLst>
              <a:ext uri="{FF2B5EF4-FFF2-40B4-BE49-F238E27FC236}">
                <a16:creationId xmlns:a16="http://schemas.microsoft.com/office/drawing/2014/main" id="{745D806A-A1CD-4E71-8558-455C72E76D23}"/>
              </a:ext>
            </a:extLst>
          </p:cNvPr>
          <p:cNvCxnSpPr>
            <a:cxnSpLocks/>
            <a:stCxn id="38" idx="6"/>
            <a:endCxn id="74"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589A85CD-2A40-4736-AE71-14B85F5ECE25}"/>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7" name="直線接點 76">
            <a:extLst>
              <a:ext uri="{FF2B5EF4-FFF2-40B4-BE49-F238E27FC236}">
                <a16:creationId xmlns:a16="http://schemas.microsoft.com/office/drawing/2014/main" id="{9C5677C0-E0D5-4205-B4D3-D9ACB32042FA}"/>
              </a:ext>
            </a:extLst>
          </p:cNvPr>
          <p:cNvCxnSpPr>
            <a:cxnSpLocks/>
            <a:endCxn id="76"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A4A55ACA-CB19-4E1D-A1F2-7449F36F496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759331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令</a:t>
                </a:r>
                <a:r>
                  <a:rPr lang="en-US" altLang="zh-TW" sz="2400" b="1" dirty="0">
                    <a:solidFill>
                      <a:schemeClr val="tx1"/>
                    </a:solidFill>
                  </a:rPr>
                  <a:t>par[v] = r </a:t>
                </a:r>
                <a:r>
                  <a:rPr lang="zh-TW" altLang="en-US" sz="2400" b="1" dirty="0">
                    <a:solidFill>
                      <a:schemeClr val="tx1"/>
                    </a:solidFill>
                  </a:rPr>
                  <a:t>為根時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v </a:t>
                </a:r>
                <a:r>
                  <a:rPr lang="zh-TW" altLang="en-US" sz="2400" b="1" dirty="0">
                    <a:solidFill>
                      <a:schemeClr val="tx1"/>
                    </a:solidFill>
                  </a:rPr>
                  <a:t>的父親</a:t>
                </a:r>
                <a:endParaRPr lang="en-US" altLang="zh-TW" sz="2400" b="1" dirty="0">
                  <a:solidFill>
                    <a:schemeClr val="tx1"/>
                  </a:solidFill>
                </a:endParaRPr>
              </a:p>
              <a:p>
                <a:r>
                  <a:rPr lang="zh-TW" altLang="en-US" sz="2400" b="1" dirty="0">
                    <a:solidFill>
                      <a:schemeClr val="tx1"/>
                    </a:solidFill>
                  </a:rPr>
                  <a:t>令</a:t>
                </a:r>
                <a:r>
                  <a:rPr lang="en-US" altLang="zh-TW" sz="2400" b="1" dirty="0" err="1">
                    <a:solidFill>
                      <a:schemeClr val="tx1"/>
                    </a:solidFill>
                  </a:rPr>
                  <a:t>up_dp</a:t>
                </a:r>
                <a:r>
                  <a:rPr lang="en-US" altLang="zh-TW" sz="2400" b="1" dirty="0">
                    <a:solidFill>
                      <a:schemeClr val="tx1"/>
                    </a:solidFill>
                  </a:rPr>
                  <a:t>[v]</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選定的根使得</a:t>
                </a:r>
                <a:r>
                  <a:rPr lang="en-US" altLang="zh-TW" sz="2400" b="1" dirty="0">
                    <a:solidFill>
                      <a:schemeClr val="tx1"/>
                    </a:solidFill>
                  </a:rPr>
                  <a:t>v</a:t>
                </a:r>
                <a:r>
                  <a:rPr lang="zh-TW" altLang="en-US" sz="2400" b="1" dirty="0">
                    <a:solidFill>
                      <a:schemeClr val="tx1"/>
                    </a:solidFill>
                  </a:rPr>
                  <a:t>為</a:t>
                </a:r>
                <a:r>
                  <a:rPr lang="en-US" altLang="zh-TW" sz="2400" b="1" dirty="0">
                    <a:solidFill>
                      <a:schemeClr val="tx1"/>
                    </a:solidFill>
                  </a:rPr>
                  <a:t>par[v]</a:t>
                </a:r>
                <a:r>
                  <a:rPr lang="zh-TW" altLang="en-US" sz="2400" b="1" dirty="0">
                    <a:solidFill>
                      <a:schemeClr val="tx1"/>
                    </a:solidFill>
                  </a:rPr>
                  <a:t>的父親時</a:t>
                </a:r>
                <a:r>
                  <a:rPr lang="en-US" altLang="zh-TW" sz="2400" b="1" dirty="0">
                    <a:solidFill>
                      <a:schemeClr val="tx1"/>
                    </a:solidFill>
                  </a:rPr>
                  <a:t>, </a:t>
                </a:r>
                <a:r>
                  <a:rPr lang="zh-TW" altLang="en-US" sz="2400" b="1" dirty="0">
                    <a:solidFill>
                      <a:schemeClr val="tx1"/>
                    </a:solidFill>
                  </a:rPr>
                  <a:t>且</a:t>
                </a:r>
                <a:r>
                  <a:rPr lang="en-US" altLang="zh-TW" sz="2400" b="1" dirty="0">
                    <a:solidFill>
                      <a:schemeClr val="tx1"/>
                    </a:solidFill>
                  </a:rPr>
                  <a:t>v</a:t>
                </a:r>
                <a:r>
                  <a:rPr lang="zh-TW" altLang="en-US" sz="2400" b="1" dirty="0">
                    <a:solidFill>
                      <a:schemeClr val="tx1"/>
                    </a:solidFill>
                  </a:rPr>
                  <a:t>塗黑時</a:t>
                </a:r>
                <a:r>
                  <a:rPr lang="en-US" altLang="zh-TW" sz="2400" b="1" dirty="0">
                    <a:solidFill>
                      <a:schemeClr val="tx1"/>
                    </a:solidFill>
                  </a:rPr>
                  <a:t>,</a:t>
                </a:r>
                <a:r>
                  <a:rPr lang="zh-TW" altLang="en-US" sz="2400" b="1" dirty="0">
                    <a:solidFill>
                      <a:schemeClr val="tx1"/>
                    </a:solidFill>
                  </a:rPr>
                  <a:t> 將</a:t>
                </a:r>
                <a:r>
                  <a:rPr lang="en-US" altLang="zh-TW" sz="2400" b="1" dirty="0">
                    <a:solidFill>
                      <a:schemeClr val="tx1"/>
                    </a:solidFill>
                  </a:rPr>
                  <a:t>par[v]</a:t>
                </a:r>
                <a:r>
                  <a:rPr lang="zh-TW" altLang="en-US" sz="2400" b="1" dirty="0">
                    <a:solidFill>
                      <a:schemeClr val="tx1"/>
                    </a:solidFill>
                  </a:rPr>
                  <a:t>的子樹合法塗色的方法數。</a:t>
                </a:r>
                <a:endParaRPr lang="en-US" altLang="zh-TW"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𝒖</m:t>
                    </m:r>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𝒑</m:t>
                        </m:r>
                      </m:e>
                      <m:sub>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𝒗</m:t>
                            </m:r>
                          </m:e>
                        </m:d>
                      </m:sub>
                    </m:sSub>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𝒖𝒑</m:t>
                    </m:r>
                    <m:r>
                      <a:rPr lang="en-US" altLang="zh-TW" sz="2400" b="1" i="1" smtClean="0">
                        <a:solidFill>
                          <a:schemeClr val="tx1"/>
                        </a:solidFill>
                        <a:latin typeface="Cambria Math" panose="02040503050406030204" pitchFamily="18" charset="0"/>
                      </a:rPr>
                      <m:t>_</m:t>
                    </m:r>
                    <m:r>
                      <a:rPr lang="en-US" altLang="zh-TW" sz="2400" b="1" i="1" smtClean="0">
                        <a:solidFill>
                          <a:schemeClr val="tx1"/>
                        </a:solidFill>
                        <a:latin typeface="Cambria Math" panose="02040503050406030204" pitchFamily="18" charset="0"/>
                      </a:rPr>
                      <m:t>𝒅𝒑</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𝒂𝒏𝒅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1" smtClean="0">
                            <a:solidFill>
                              <a:schemeClr val="tx1"/>
                            </a:solidFill>
                            <a:latin typeface="Cambria Math" panose="02040503050406030204" pitchFamily="18" charset="0"/>
                            <a:ea typeface="Cambria Math" panose="02040503050406030204" pitchFamily="18" charset="0"/>
                          </a:rPr>
                          <m:t>𝒗</m:t>
                        </m:r>
                        <m:r>
                          <a:rPr lang="en-US" altLang="zh-TW" sz="2400" b="1" i="1">
                            <a:solidFill>
                              <a:schemeClr val="tx1"/>
                            </a:solidFill>
                            <a:latin typeface="Cambria Math" panose="02040503050406030204" pitchFamily="18" charset="0"/>
                          </a:rPr>
                          <m:t>}</m:t>
                        </m:r>
                      </m:e>
                    </m:nary>
                  </m:oMath>
                </a14:m>
                <a:endParaRPr lang="en-US" altLang="zh-TW" sz="2400" b="1" dirty="0">
                  <a:solidFill>
                    <a:schemeClr val="tx1"/>
                  </a:solidFill>
                </a:endParaRPr>
              </a:p>
              <a:p>
                <a:pPr marL="0" indent="0">
                  <a:buNone/>
                </a:pP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252724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複習</a:t>
            </a:r>
            <a:r>
              <a:rPr lang="en-US" altLang="zh-TW" sz="2800" b="1" dirty="0">
                <a:solidFill>
                  <a:schemeClr val="tx1"/>
                </a:solidFill>
              </a:rPr>
              <a:t>DP</a:t>
            </a:r>
          </a:p>
          <a:p>
            <a:r>
              <a:rPr lang="zh-TW" altLang="en-US" sz="2800" b="1" dirty="0">
                <a:solidFill>
                  <a:schemeClr val="tx1"/>
                </a:solidFill>
              </a:rPr>
              <a:t>動態規劃</a:t>
            </a:r>
            <a:r>
              <a:rPr lang="en-US" altLang="zh-TW" sz="2800" b="1" dirty="0">
                <a:solidFill>
                  <a:schemeClr val="tx1"/>
                </a:solidFill>
              </a:rPr>
              <a:t>(Dynamic Programming, </a:t>
            </a:r>
            <a:r>
              <a:rPr lang="zh-TW" altLang="en-US" sz="2800" b="1" dirty="0">
                <a:solidFill>
                  <a:schemeClr val="tx1"/>
                </a:solidFill>
              </a:rPr>
              <a:t>簡稱為</a:t>
            </a:r>
            <a:r>
              <a:rPr lang="en-US" altLang="zh-TW" sz="2800" b="1" dirty="0">
                <a:solidFill>
                  <a:schemeClr val="tx1"/>
                </a:solidFill>
              </a:rPr>
              <a:t>DP)</a:t>
            </a:r>
            <a:r>
              <a:rPr lang="zh-TW" altLang="en-US" sz="2800" b="1" dirty="0">
                <a:solidFill>
                  <a:schemeClr val="tx1"/>
                </a:solidFill>
              </a:rPr>
              <a:t>是演算法設計中的一個重要概念</a:t>
            </a:r>
            <a:r>
              <a:rPr lang="en-US" altLang="zh-TW" sz="2800" b="1" dirty="0">
                <a:solidFill>
                  <a:schemeClr val="tx1"/>
                </a:solidFill>
              </a:rPr>
              <a:t>,</a:t>
            </a:r>
            <a:r>
              <a:rPr lang="zh-TW" altLang="en-US" sz="2800" b="1" dirty="0">
                <a:solidFill>
                  <a:schemeClr val="tx1"/>
                </a:solidFill>
              </a:rPr>
              <a:t> 大體上可以說是找出原問題跟一些較小子問題的關聯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把這邊乘起來</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1975826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當</a:t>
                </a:r>
                <a:r>
                  <a:rPr lang="en-US" altLang="zh-TW" sz="2400" b="1" dirty="0">
                    <a:solidFill>
                      <a:schemeClr val="tx1"/>
                    </a:solidFill>
                  </a:rPr>
                  <a:t>degree</a:t>
                </a:r>
                <a:r>
                  <a:rPr lang="zh-TW" altLang="en-US" sz="2400" b="1" dirty="0">
                    <a:solidFill>
                      <a:schemeClr val="tx1"/>
                    </a:solidFill>
                  </a:rPr>
                  <a:t>集中在某些點時</a:t>
                </a:r>
                <a:r>
                  <a:rPr lang="en-US" altLang="zh-TW" sz="2400" b="1" dirty="0">
                    <a:solidFill>
                      <a:schemeClr val="tx1"/>
                    </a:solidFill>
                  </a:rPr>
                  <a:t>,</a:t>
                </a:r>
                <a:r>
                  <a:rPr lang="zh-TW" altLang="en-US" sz="2400" b="1" dirty="0">
                    <a:solidFill>
                      <a:schemeClr val="tx1"/>
                    </a:solidFill>
                  </a:rPr>
                  <a:t> 仍然是</a:t>
                </a:r>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a:solidFill>
                          <a:schemeClr val="tx1"/>
                        </a:solidFill>
                        <a:latin typeface="Cambria Math" panose="02040503050406030204" pitchFamily="18" charset="0"/>
                      </a:rPr>
                      <m:t>(</m:t>
                    </m:r>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𝑵</m:t>
                        </m:r>
                      </m:e>
                      <m:sup>
                        <m:r>
                          <a:rPr lang="en-US" altLang="zh-TW" sz="2400" b="1" i="1" dirty="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a:p>
                <a:r>
                  <a:rPr lang="zh-TW" altLang="en-US" sz="2400" b="1" dirty="0">
                    <a:solidFill>
                      <a:schemeClr val="tx1"/>
                    </a:solidFill>
                  </a:rPr>
                  <a:t>如果有模逆元可以用的話</a:t>
                </a:r>
                <a:r>
                  <a:rPr lang="en-US" altLang="zh-TW" sz="2400" b="1" dirty="0">
                    <a:solidFill>
                      <a:schemeClr val="tx1"/>
                    </a:solidFill>
                  </a:rPr>
                  <a:t>, </a:t>
                </a:r>
                <a:r>
                  <a:rPr lang="zh-TW" altLang="en-US" sz="2400" b="1" dirty="0">
                    <a:solidFill>
                      <a:schemeClr val="tx1"/>
                    </a:solidFill>
                  </a:rPr>
                  <a:t>只要先算好乘積</a:t>
                </a:r>
                <a:r>
                  <a:rPr lang="en-US" altLang="zh-TW" sz="2400" b="1" dirty="0">
                    <a:solidFill>
                      <a:schemeClr val="tx1"/>
                    </a:solidFill>
                  </a:rPr>
                  <a:t>,</a:t>
                </a:r>
                <a:r>
                  <a:rPr lang="zh-TW" altLang="en-US" sz="2400" b="1" dirty="0">
                    <a:solidFill>
                      <a:schemeClr val="tx1"/>
                    </a:solidFill>
                  </a:rPr>
                  <a:t> 要把 </a:t>
                </a:r>
                <a:r>
                  <a:rPr lang="en-US" altLang="zh-TW" sz="2400" b="1" dirty="0" err="1">
                    <a:solidFill>
                      <a:schemeClr val="tx1"/>
                    </a:solidFill>
                  </a:rPr>
                  <a:t>dp</a:t>
                </a:r>
                <a:r>
                  <a:rPr lang="en-US" altLang="zh-TW" sz="2400" b="1" dirty="0">
                    <a:solidFill>
                      <a:schemeClr val="tx1"/>
                    </a:solidFill>
                  </a:rPr>
                  <a:t>[v]</a:t>
                </a:r>
                <a:r>
                  <a:rPr lang="zh-TW" altLang="en-US" sz="2400" b="1" dirty="0">
                    <a:solidFill>
                      <a:schemeClr val="tx1"/>
                    </a:solidFill>
                  </a:rPr>
                  <a:t> 挑掉只需</a:t>
                </a:r>
                <a:r>
                  <a:rPr lang="en-US" altLang="zh-TW" sz="2400" b="1" dirty="0">
                    <a:solidFill>
                      <a:schemeClr val="tx1"/>
                    </a:solidFill>
                  </a:rPr>
                  <a:t>O(</a:t>
                </a:r>
                <a:r>
                  <a:rPr lang="en-US" altLang="zh-TW" sz="2400" b="1" dirty="0" err="1">
                    <a:solidFill>
                      <a:schemeClr val="tx1"/>
                    </a:solidFill>
                  </a:rPr>
                  <a:t>logM</a:t>
                </a:r>
                <a:r>
                  <a:rPr lang="en-US" altLang="zh-TW" sz="2400" b="1" dirty="0">
                    <a:solidFill>
                      <a:schemeClr val="tx1"/>
                    </a:solidFill>
                  </a:rPr>
                  <a:t>)</a:t>
                </a:r>
                <a:r>
                  <a:rPr lang="zh-TW" altLang="en-US" sz="2400" b="1" dirty="0">
                    <a:solidFill>
                      <a:schemeClr val="tx1"/>
                    </a:solidFill>
                  </a:rPr>
                  <a:t> </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但是不一定有</a:t>
                </a:r>
                <a:r>
                  <a:rPr lang="en-US" altLang="zh-TW" sz="2400" b="1" dirty="0">
                    <a:solidFill>
                      <a:schemeClr val="tx1"/>
                    </a:solidFill>
                  </a:rPr>
                  <a:t>,</a:t>
                </a:r>
                <a:r>
                  <a:rPr lang="zh-TW" altLang="en-US" sz="2400" b="1" dirty="0">
                    <a:solidFill>
                      <a:schemeClr val="tx1"/>
                    </a:solidFill>
                  </a:rPr>
                  <a:t> 只好找尋其他優化方法。</a:t>
                </a: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099"/>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前綴和優化</a:t>
            </a:r>
            <a:endParaRPr lang="en-US" b="1" dirty="0"/>
          </a:p>
        </p:txBody>
      </p:sp>
    </p:spTree>
    <p:extLst>
      <p:ext uri="{BB962C8B-B14F-4D97-AF65-F5344CB8AC3E}">
        <p14:creationId xmlns:p14="http://schemas.microsoft.com/office/powerpoint/2010/main" val="436393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3253048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solidFill>
            <a:srgbClr val="0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963130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4393421"/>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0987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7248873"/>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1409153"/>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56788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對每個點</a:t>
                </a:r>
                <a:r>
                  <a:rPr lang="en-US" altLang="zh-TW" sz="2400" b="1" dirty="0">
                    <a:solidFill>
                      <a:schemeClr val="tx1"/>
                    </a:solidFill>
                  </a:rPr>
                  <a:t>,</a:t>
                </a:r>
                <a:r>
                  <a:rPr lang="zh-TW" altLang="en-US" sz="2400" b="1" dirty="0">
                    <a:solidFill>
                      <a:schemeClr val="tx1"/>
                    </a:solidFill>
                  </a:rPr>
                  <a:t> 將他的小孩們任意給定一個順序</a:t>
                </a:r>
                <a:r>
                  <a:rPr lang="en-US" altLang="zh-TW" sz="2400" b="1" dirty="0">
                    <a:solidFill>
                      <a:schemeClr val="tx1"/>
                    </a:solidFill>
                  </a:rPr>
                  <a:t>,</a:t>
                </a:r>
                <a:r>
                  <a:rPr lang="zh-TW" altLang="en-US" sz="2400" b="1" dirty="0">
                    <a:solidFill>
                      <a:schemeClr val="tx1"/>
                    </a:solidFill>
                  </a:rPr>
                  <a:t> 接著維護一個前綴積和一個後綴積。</a:t>
                </a:r>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r>
                      <a:rPr lang="en-US" altLang="zh-TW" sz="2400" b="1" i="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e>
                    </m:d>
                    <m:r>
                      <a:rPr lang="en-US" altLang="zh-TW" sz="2400" b="1">
                        <a:solidFill>
                          <a:schemeClr val="tx1"/>
                        </a:solidFill>
                        <a:latin typeface="Cambria Math" panose="02040503050406030204" pitchFamily="18" charset="0"/>
                      </a:rPr>
                      <m:t> :</m:t>
                    </m:r>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r>
                      <a:rPr lang="zh-TW" altLang="en-US" sz="2400" b="1" i="1">
                        <a:solidFill>
                          <a:schemeClr val="tx1"/>
                        </a:solidFill>
                        <a:latin typeface="Cambria Math" panose="02040503050406030204" pitchFamily="18" charset="0"/>
                      </a:rPr>
                      <m:t>是</m:t>
                    </m:r>
                    <m:r>
                      <a:rPr lang="en-US" altLang="zh-TW" sz="2400" b="1" i="1">
                        <a:solidFill>
                          <a:schemeClr val="tx1"/>
                        </a:solidFill>
                        <a:latin typeface="Cambria Math" panose="02040503050406030204" pitchFamily="18" charset="0"/>
                      </a:rPr>
                      <m:t>𝒗</m:t>
                    </m:r>
                    <m:r>
                      <a:rPr lang="zh-TW" altLang="en-US" sz="2400" b="1" i="1">
                        <a:solidFill>
                          <a:schemeClr val="tx1"/>
                        </a:solidFill>
                        <a:latin typeface="Cambria Math" panose="02040503050406030204" pitchFamily="18" charset="0"/>
                      </a:rPr>
                      <m:t>的第</m:t>
                    </m:r>
                    <m:r>
                      <a:rPr lang="en-US" altLang="zh-TW" sz="2400" b="1" i="1">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𝐣</m:t>
                    </m:r>
                    <m:r>
                      <a:rPr lang="en-US" altLang="zh-TW" sz="2400" b="1" i="1">
                        <a:solidFill>
                          <a:schemeClr val="tx1"/>
                        </a:solidFill>
                        <a:latin typeface="Cambria Math" panose="02040503050406030204" pitchFamily="18" charset="0"/>
                      </a:rPr>
                      <m:t> </m:t>
                    </m:r>
                    <m:r>
                      <a:rPr lang="zh-TW" altLang="en-US" sz="2400" b="1" i="1">
                        <a:solidFill>
                          <a:schemeClr val="tx1"/>
                        </a:solidFill>
                        <a:latin typeface="Cambria Math" panose="02040503050406030204" pitchFamily="18" charset="0"/>
                      </a:rPr>
                      <m:t>個小孩且</m:t>
                    </m:r>
                    <m:r>
                      <a:rPr lang="en-US" altLang="zh-TW" sz="2400" b="1" i="1">
                        <a:solidFill>
                          <a:schemeClr val="tx1"/>
                        </a:solidFill>
                        <a:latin typeface="Cambria Math" panose="02040503050406030204" pitchFamily="18" charset="0"/>
                      </a:rPr>
                      <m:t>𝒋</m:t>
                    </m:r>
                    <m:r>
                      <a:rPr lang="en-US" altLang="zh-TW" sz="2400" b="1" i="0"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ea typeface="Cambria Math" panose="02040503050406030204" pitchFamily="18" charset="0"/>
                      </a:rPr>
                      <m:t>𝐢</m:t>
                    </m:r>
                    <m:r>
                      <a:rPr lang="en-US" altLang="zh-TW" sz="2400" b="1" i="0" smtClean="0">
                        <a:solidFill>
                          <a:schemeClr val="tx1"/>
                        </a:solidFill>
                        <a:latin typeface="Cambria Math" panose="02040503050406030204" pitchFamily="18" charset="0"/>
                      </a:rPr>
                      <m:t>}</m:t>
                    </m:r>
                  </m:oMath>
                </a14:m>
                <a:r>
                  <a:rPr lang="en-US" sz="2400" b="1" dirty="0">
                    <a:solidFill>
                      <a:schemeClr val="tx1"/>
                    </a:solidFill>
                  </a:rPr>
                  <a:t> </a:t>
                </a:r>
              </a:p>
              <a:p>
                <a14:m>
                  <m:oMath xmlns:m="http://schemas.openxmlformats.org/officeDocument/2006/math">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d>
                      <m:dPr>
                        <m:begChr m:val="{"/>
                        <m:endChr m:val="}"/>
                        <m:ctrlPr>
                          <a:rPr lang="en-US" altLang="zh-TW" sz="2400" b="1" i="1">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e>
                        </m:d>
                        <m:r>
                          <a:rPr lang="en-US" altLang="zh-TW" sz="2400" b="1" i="0" smtClean="0">
                            <a:solidFill>
                              <a:schemeClr val="tx1"/>
                            </a:solidFill>
                            <a:latin typeface="Cambria Math" panose="02040503050406030204" pitchFamily="18" charset="0"/>
                          </a:rPr>
                          <m:t> :</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zh-TW" altLang="en-US" sz="2400" b="1" i="1" smtClean="0">
                            <a:solidFill>
                              <a:schemeClr val="tx1"/>
                            </a:solidFill>
                            <a:latin typeface="Cambria Math" panose="02040503050406030204" pitchFamily="18" charset="0"/>
                          </a:rPr>
                          <m:t>是</m:t>
                        </m:r>
                        <m:r>
                          <a:rPr lang="en-US" altLang="zh-TW" sz="2400" b="1" i="1" smtClean="0">
                            <a:solidFill>
                              <a:schemeClr val="tx1"/>
                            </a:solidFill>
                            <a:latin typeface="Cambria Math" panose="02040503050406030204" pitchFamily="18" charset="0"/>
                          </a:rPr>
                          <m:t>𝒗</m:t>
                        </m:r>
                        <m:r>
                          <a:rPr lang="zh-TW" altLang="en-US" sz="2400" b="1" i="1" smtClean="0">
                            <a:solidFill>
                              <a:schemeClr val="tx1"/>
                            </a:solidFill>
                            <a:latin typeface="Cambria Math" panose="02040503050406030204" pitchFamily="18" charset="0"/>
                          </a:rPr>
                          <m:t>的第</m:t>
                        </m:r>
                        <m:r>
                          <a:rPr lang="en-US" altLang="zh-TW" sz="2400" b="1" i="1" smtClean="0">
                            <a:solidFill>
                              <a:schemeClr val="tx1"/>
                            </a:solidFill>
                            <a:latin typeface="Cambria Math" panose="02040503050406030204" pitchFamily="18" charset="0"/>
                          </a:rPr>
                          <m:t> </m:t>
                        </m:r>
                        <m:r>
                          <a:rPr lang="en-US" altLang="zh-TW" sz="2400" b="1" i="0" smtClean="0">
                            <a:solidFill>
                              <a:schemeClr val="tx1"/>
                            </a:solidFill>
                            <a:latin typeface="Cambria Math" panose="02040503050406030204" pitchFamily="18" charset="0"/>
                          </a:rPr>
                          <m:t>𝐣</m:t>
                        </m:r>
                        <m:r>
                          <a:rPr lang="en-US" altLang="zh-TW" sz="2400" b="1" i="1" smtClean="0">
                            <a:solidFill>
                              <a:schemeClr val="tx1"/>
                            </a:solidFill>
                            <a:latin typeface="Cambria Math" panose="02040503050406030204" pitchFamily="18" charset="0"/>
                          </a:rPr>
                          <m:t> </m:t>
                        </m:r>
                        <m:r>
                          <a:rPr lang="zh-TW" altLang="en-US" sz="2400" b="1" i="1" smtClean="0">
                            <a:solidFill>
                              <a:schemeClr val="tx1"/>
                            </a:solidFill>
                            <a:latin typeface="Cambria Math" panose="02040503050406030204" pitchFamily="18" charset="0"/>
                          </a:rPr>
                          <m:t>個小孩且</m:t>
                        </m:r>
                        <m:r>
                          <a:rPr lang="en-US" altLang="zh-TW" sz="2400" b="1" i="1" smtClean="0">
                            <a:solidFill>
                              <a:schemeClr val="tx1"/>
                            </a:solidFill>
                            <a:latin typeface="Cambria Math" panose="02040503050406030204" pitchFamily="18" charset="0"/>
                          </a:rPr>
                          <m:t>𝒋</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𝐢</m:t>
                        </m:r>
                      </m:e>
                    </m:d>
                  </m:oMath>
                </a14:m>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𝐮𝐩</m:t>
                    </m:r>
                    <m:r>
                      <a:rPr lang="en-US" altLang="zh-TW" sz="2400" b="1" i="0" smtClean="0">
                        <a:solidFill>
                          <a:schemeClr val="tx1"/>
                        </a:solidFill>
                        <a:latin typeface="Cambria Math" panose="02040503050406030204" pitchFamily="18" charset="0"/>
                      </a:rPr>
                      <m:t>_</m:t>
                    </m:r>
                    <m:r>
                      <a:rPr lang="en-US" altLang="zh-TW" sz="2400" b="1" i="0" smtClean="0">
                        <a:solidFill>
                          <a:schemeClr val="tx1"/>
                        </a:solidFill>
                        <a:latin typeface="Cambria Math" panose="02040503050406030204" pitchFamily="18" charset="0"/>
                      </a:rPr>
                      <m:t>𝐝𝐩</m:t>
                    </m:r>
                    <m:r>
                      <a:rPr lang="en-US" altLang="zh-TW" sz="2400" b="1" i="0" smtClean="0">
                        <a:solidFill>
                          <a:schemeClr val="tx1"/>
                        </a:solidFill>
                        <a:latin typeface="Cambria Math" panose="02040503050406030204" pitchFamily="18" charset="0"/>
                      </a:rPr>
                      <m:t>[</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oMath>
                </a14:m>
                <a:r>
                  <a:rPr lang="zh-TW" altLang="en-US" sz="2400" b="1" dirty="0">
                    <a:solidFill>
                      <a:schemeClr val="tx1"/>
                    </a:solidFill>
                  </a:rPr>
                  <a:t> </a:t>
                </a:r>
                <a:endParaRPr lang="en-US" sz="2400" b="1" dirty="0">
                  <a:solidFill>
                    <a:schemeClr val="tx1"/>
                  </a:solidFill>
                </a:endParaRPr>
              </a:p>
              <a:p>
                <a:r>
                  <a:rPr lang="zh-TW" altLang="en-US" sz="2400" b="1" dirty="0">
                    <a:solidFill>
                      <a:schemeClr val="tx1"/>
                    </a:solidFill>
                  </a:rPr>
                  <a:t>接下來所有轉移都是</a:t>
                </a:r>
                <a:r>
                  <a:rPr lang="en-US" altLang="zh-TW" sz="2400" b="1" dirty="0">
                    <a:solidFill>
                      <a:schemeClr val="tx1"/>
                    </a:solidFill>
                  </a:rPr>
                  <a:t>O(1), </a:t>
                </a:r>
                <a:r>
                  <a:rPr lang="zh-TW" altLang="en-US" sz="2400" b="1" dirty="0">
                    <a:solidFill>
                      <a:schemeClr val="tx1"/>
                    </a:solidFill>
                  </a:rPr>
                  <a:t>建造這些前後綴積的時間跟</a:t>
                </a:r>
                <a:r>
                  <a:rPr lang="en-US" altLang="zh-TW" sz="2400" b="1" dirty="0">
                    <a:solidFill>
                      <a:schemeClr val="tx1"/>
                    </a:solidFill>
                  </a:rPr>
                  <a:t>degree</a:t>
                </a:r>
                <a:r>
                  <a:rPr lang="zh-TW" altLang="en-US" sz="2400" b="1" dirty="0">
                    <a:solidFill>
                      <a:schemeClr val="tx1"/>
                    </a:solidFill>
                  </a:rPr>
                  <a:t>總和成正比。總共</a:t>
                </a:r>
                <a:r>
                  <a:rPr lang="en-US" altLang="zh-TW" sz="2400" b="1" dirty="0">
                    <a:solidFill>
                      <a:schemeClr val="tx1"/>
                    </a:solidFill>
                  </a:rPr>
                  <a:t>O(N), </a:t>
                </a:r>
                <a:r>
                  <a:rPr lang="en-US" altLang="zh-TW" sz="2400" b="1" dirty="0">
                    <a:solidFill>
                      <a:schemeClr val="accent2"/>
                    </a:solidFill>
                  </a:rPr>
                  <a:t>AC</a:t>
                </a:r>
                <a:r>
                  <a:rPr lang="en-US" altLang="zh-TW" sz="2400" b="1" dirty="0">
                    <a:solidFill>
                      <a:schemeClr val="tx1"/>
                    </a:solidFill>
                  </a:rPr>
                  <a:t>!</a:t>
                </a:r>
                <a:endParaRPr lang="en-US" sz="2400" b="1" dirty="0">
                  <a:solidFill>
                    <a:schemeClr val="accent2"/>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68455"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記錄前綴和</a:t>
            </a:r>
            <a:endParaRPr lang="en-US" b="1" dirty="0"/>
          </a:p>
        </p:txBody>
      </p:sp>
    </p:spTree>
    <p:extLst>
      <p:ext uri="{BB962C8B-B14F-4D97-AF65-F5344CB8AC3E}">
        <p14:creationId xmlns:p14="http://schemas.microsoft.com/office/powerpoint/2010/main" val="1360864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使用時機很多</a:t>
            </a:r>
            <a:r>
              <a:rPr lang="en-US" altLang="zh-TW" sz="2400" b="1" dirty="0">
                <a:solidFill>
                  <a:schemeClr val="tx1"/>
                </a:solidFill>
              </a:rPr>
              <a:t>,</a:t>
            </a:r>
            <a:r>
              <a:rPr lang="zh-TW" altLang="en-US" sz="2400" b="1" dirty="0">
                <a:solidFill>
                  <a:schemeClr val="tx1"/>
                </a:solidFill>
              </a:rPr>
              <a:t> 但精神都差不多。</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只要會細心的觀察狀態間轉移的相似性即可。</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1600065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528142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線段樹</a:t>
            </a:r>
            <a:r>
              <a:rPr lang="en-US" altLang="zh-TW" b="1" dirty="0"/>
              <a:t>DP</a:t>
            </a:r>
            <a:endParaRPr lang="zh-TW" altLang="en-US" b="1"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395691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a:t>
            </a:r>
            <a:r>
              <a:rPr lang="en-US" altLang="zh-TW" sz="2400" b="1" dirty="0">
                <a:solidFill>
                  <a:schemeClr val="tx1"/>
                </a:solidFill>
              </a:rPr>
              <a:t>DP</a:t>
            </a:r>
            <a:r>
              <a:rPr lang="zh-TW" altLang="en-US" sz="2400" b="1" dirty="0">
                <a:solidFill>
                  <a:schemeClr val="tx1"/>
                </a:solidFill>
              </a:rPr>
              <a:t>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我們直接看例題。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是</a:t>
            </a:r>
            <a:r>
              <a:rPr lang="en-US" altLang="zh-TW" sz="2800" b="1" dirty="0">
                <a:solidFill>
                  <a:schemeClr val="tx1"/>
                </a:solidFill>
              </a:rPr>
              <a:t>DP</a:t>
            </a:r>
            <a:r>
              <a:rPr lang="zh-TW" altLang="en-US" sz="2800" b="1" dirty="0">
                <a:solidFill>
                  <a:schemeClr val="tx1"/>
                </a:solidFill>
              </a:rPr>
              <a:t>最重要的性質</a:t>
            </a:r>
            <a:r>
              <a:rPr lang="en-US" altLang="zh-TW" sz="2800" b="1" dirty="0">
                <a:solidFill>
                  <a:schemeClr val="tx1"/>
                </a:solidFill>
              </a:rPr>
              <a:t>, </a:t>
            </a:r>
            <a:r>
              <a:rPr lang="zh-TW" altLang="en-US" sz="2800" b="1" dirty="0">
                <a:solidFill>
                  <a:schemeClr val="tx1"/>
                </a:solidFill>
              </a:rPr>
              <a:t>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最佳解總是只和最佳解相關</a:t>
            </a:r>
            <a:r>
              <a:rPr lang="en-US" altLang="zh-TW" sz="2800" b="1" dirty="0">
                <a:solidFill>
                  <a:schemeClr val="tx1"/>
                </a:solidFill>
              </a:rPr>
              <a:t>, </a:t>
            </a:r>
            <a:r>
              <a:rPr lang="zh-TW" altLang="en-US" sz="2800" b="1" dirty="0">
                <a:solidFill>
                  <a:schemeClr val="tx1"/>
                </a:solidFill>
              </a:rPr>
              <a:t>因此在求解子問題時</a:t>
            </a:r>
            <a:r>
              <a:rPr lang="en-US" altLang="zh-TW" sz="2800" b="1" dirty="0">
                <a:solidFill>
                  <a:schemeClr val="tx1"/>
                </a:solidFill>
              </a:rPr>
              <a:t>,</a:t>
            </a:r>
            <a:r>
              <a:rPr lang="zh-TW" altLang="en-US" sz="2800" b="1" dirty="0">
                <a:solidFill>
                  <a:schemeClr val="tx1"/>
                </a:solidFill>
              </a:rPr>
              <a:t> 我們同樣可以只關注最佳解</a:t>
            </a:r>
            <a:r>
              <a:rPr lang="en-US" altLang="zh-TW" sz="2800" b="1" dirty="0">
                <a:solidFill>
                  <a:schemeClr val="tx1"/>
                </a:solidFill>
              </a:rPr>
              <a:t>, </a:t>
            </a:r>
            <a:r>
              <a:rPr lang="zh-TW" altLang="en-US" sz="2800" b="1" dirty="0">
                <a:solidFill>
                  <a:srgbClr val="FF0000"/>
                </a:solidFill>
              </a:rPr>
              <a:t>這使得子問題的求解跟原問題具有一模一樣的結構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也就是說</a:t>
            </a:r>
            <a:r>
              <a:rPr lang="en-US" altLang="zh-TW" sz="2400" b="1" dirty="0">
                <a:solidFill>
                  <a:schemeClr val="tx1"/>
                </a:solidFill>
              </a:rPr>
              <a:t>, </a:t>
            </a:r>
            <a:r>
              <a:rPr lang="zh-TW" altLang="en-US" sz="2400" b="1" dirty="0">
                <a:solidFill>
                  <a:schemeClr val="tx1"/>
                </a:solidFill>
              </a:rPr>
              <a:t>找出最大權重遞增子序列。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這看起來是對一個連續範圍求最大值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15049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轉移是對一個連續範圍</a:t>
            </a:r>
            <a:r>
              <a:rPr lang="en-US" altLang="zh-TW" sz="2400" b="1" dirty="0">
                <a:solidFill>
                  <a:schemeClr val="tx1"/>
                </a:solidFill>
              </a:rPr>
              <a:t>[1, i-1]</a:t>
            </a:r>
            <a:r>
              <a:rPr lang="zh-TW" altLang="en-US" sz="2400" b="1" dirty="0">
                <a:solidFill>
                  <a:schemeClr val="tx1"/>
                </a:solidFill>
              </a:rPr>
              <a:t>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145793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lnSpcReduction="10000"/>
          </a:bodyPr>
          <a:lstStyle/>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根本還沒算出來</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這個條件感覺形同虛設。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a:p>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a:t>
            </a:r>
            <a:r>
              <a:rPr lang="en-US" altLang="zh-TW" sz="2400" b="1" dirty="0">
                <a:solidFill>
                  <a:schemeClr val="tx1"/>
                </a:solidFill>
              </a:rPr>
              <a:t>Tree, </a:t>
            </a:r>
            <a:r>
              <a:rPr lang="zh-TW" altLang="en-US" sz="2400" b="1" dirty="0">
                <a:solidFill>
                  <a:schemeClr val="tx1"/>
                </a:solidFill>
              </a:rPr>
              <a:t>所有位置初始值為</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(1,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lnSpcReduction="10000"/>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31318892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如此轉移不會使答案過大或過小。</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承上題</a:t>
            </a:r>
            <a:r>
              <a:rPr lang="en-US" altLang="zh-TW" sz="2400" b="1" dirty="0">
                <a:solidFill>
                  <a:schemeClr val="tx1"/>
                </a:solidFill>
              </a:rPr>
              <a:t>, </a:t>
            </a:r>
            <a:r>
              <a:rPr lang="zh-TW" altLang="en-US" sz="2400" b="1" dirty="0">
                <a:solidFill>
                  <a:schemeClr val="tx1"/>
                </a:solidFill>
              </a:rPr>
              <a:t>樹中有不存在的轉移時會枚舉到。當詢問範圍的所有位置都被佔據的時候</a:t>
            </a:r>
            <a:r>
              <a:rPr lang="en-US" altLang="zh-TW" sz="2400" b="1" dirty="0">
                <a:solidFill>
                  <a:schemeClr val="tx1"/>
                </a:solidFill>
              </a:rPr>
              <a:t>, </a:t>
            </a:r>
            <a:r>
              <a:rPr lang="zh-TW" altLang="en-US" sz="2400" b="1" dirty="0">
                <a:solidFill>
                  <a:schemeClr val="tx1"/>
                </a:solidFill>
              </a:rPr>
              <a:t>樹中每個位置的答案必定都比 </a:t>
            </a:r>
            <a:r>
              <a:rPr lang="en-US" altLang="zh-TW" sz="2400" b="1" dirty="0">
                <a:solidFill>
                  <a:schemeClr val="tx1"/>
                </a:solidFill>
              </a:rPr>
              <a:t>0</a:t>
            </a:r>
            <a:r>
              <a:rPr lang="zh-TW" altLang="en-US" sz="2400" b="1" dirty="0">
                <a:solidFill>
                  <a:schemeClr val="tx1"/>
                </a:solidFill>
              </a:rPr>
              <a:t> 更好</a:t>
            </a:r>
            <a:r>
              <a:rPr lang="en-US" altLang="zh-TW" sz="2400" b="1" dirty="0">
                <a:solidFill>
                  <a:schemeClr val="tx1"/>
                </a:solidFill>
              </a:rPr>
              <a:t>, </a:t>
            </a:r>
            <a:r>
              <a:rPr lang="zh-TW" altLang="en-US" sz="2400" b="1" dirty="0">
                <a:solidFill>
                  <a:schemeClr val="tx1"/>
                </a:solidFill>
              </a:rPr>
              <a:t>即使沒有枚舉到也沒關係。</a:t>
            </a:r>
            <a:endParaRPr lang="en-US" sz="2400" b="1" dirty="0">
              <a:solidFill>
                <a:schemeClr val="tx1"/>
              </a:solidFill>
            </a:endParaRPr>
          </a:p>
        </p:txBody>
      </p:sp>
    </p:spTree>
    <p:extLst>
      <p:ext uri="{BB962C8B-B14F-4D97-AF65-F5344CB8AC3E}">
        <p14:creationId xmlns:p14="http://schemas.microsoft.com/office/powerpoint/2010/main" val="1877479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A3: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遞增的順序填表</a:t>
            </a:r>
            <a:r>
              <a:rPr lang="en-US" altLang="zh-TW" sz="2400" b="1" dirty="0">
                <a:solidFill>
                  <a:srgbClr val="FF0000"/>
                </a:solidFill>
              </a:rPr>
              <a:t>,</a:t>
            </a:r>
            <a:r>
              <a:rPr lang="zh-TW" altLang="en-US" sz="2400" b="1" dirty="0">
                <a:solidFill>
                  <a:srgbClr val="FF0000"/>
                </a:solidFill>
              </a:rPr>
              <a:t> 並且</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a:t>
            </a:r>
            <a:r>
              <a:rPr lang="en-US" altLang="zh-TW" sz="2400" b="1" dirty="0" err="1">
                <a:solidFill>
                  <a:schemeClr val="tx1"/>
                </a:solidFill>
              </a:rPr>
              <a:t>dp</a:t>
            </a:r>
            <a:r>
              <a:rPr lang="zh-TW" altLang="en-US" sz="2400" b="1" dirty="0">
                <a:solidFill>
                  <a:schemeClr val="tx1"/>
                </a:solidFill>
              </a:rPr>
              <a:t>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a:t>
            </a:r>
            <a:r>
              <a:rPr lang="en-US" altLang="zh-TW" sz="2400" b="1" dirty="0">
                <a:solidFill>
                  <a:schemeClr val="tx1"/>
                </a:solidFill>
              </a:rPr>
              <a:t>BIT</a:t>
            </a:r>
            <a:r>
              <a:rPr lang="zh-TW" altLang="en-US" sz="2400" b="1" dirty="0">
                <a:solidFill>
                  <a:schemeClr val="tx1"/>
                </a:solidFill>
              </a:rPr>
              <a:t>的</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此外</a:t>
            </a:r>
            <a:r>
              <a:rPr lang="en-US" altLang="zh-TW" sz="2400" b="1" dirty="0">
                <a:solidFill>
                  <a:schemeClr val="tx1"/>
                </a:solidFill>
              </a:rPr>
              <a:t>,</a:t>
            </a:r>
            <a:r>
              <a:rPr lang="zh-TW" altLang="en-US" sz="2400" b="1" dirty="0">
                <a:solidFill>
                  <a:schemeClr val="tx1"/>
                </a:solidFill>
              </a:rPr>
              <a:t> 講義中還有其他一些較不重要的小問題。請學員自行查看。</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a:t>
            </a:r>
            <a:r>
              <a:rPr lang="en-US" altLang="zh-TW" sz="2800" b="1" dirty="0">
                <a:solidFill>
                  <a:schemeClr val="tx1"/>
                </a:solidFill>
              </a:rPr>
              <a:t>(Longest Common Subsequence, LCS)</a:t>
            </a:r>
            <a:r>
              <a:rPr lang="zh-TW" altLang="en-US" sz="2800" b="1" dirty="0">
                <a:solidFill>
                  <a:schemeClr val="tx1"/>
                </a:solidFill>
              </a:rPr>
              <a:t>問題</a:t>
            </a:r>
            <a:r>
              <a:rPr lang="en-US" altLang="zh-TW" sz="2800" b="1" dirty="0">
                <a:solidFill>
                  <a:schemeClr val="tx1"/>
                </a:solidFill>
              </a:rPr>
              <a:t>:</a:t>
            </a:r>
            <a:r>
              <a:rPr lang="zh-TW" altLang="en-US" sz="2800" b="1" dirty="0">
                <a:solidFill>
                  <a:schemeClr val="tx1"/>
                </a:solidFill>
              </a:rPr>
              <a:t> 給定兩個字串</a:t>
            </a:r>
            <a:r>
              <a:rPr lang="en-US" altLang="zh-TW" sz="2800" b="1" dirty="0">
                <a:solidFill>
                  <a:schemeClr val="tx1"/>
                </a:solidFill>
              </a:rPr>
              <a:t>,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8"/>
                <a:ext cx="8596668" cy="4434505"/>
              </a:xfrm>
            </p:spPr>
            <p:txBody>
              <a:bodyPr>
                <a:normAutofit/>
              </a:bodyPr>
              <a:lstStyle/>
              <a:p>
                <a:r>
                  <a:rPr lang="zh-TW" altLang="en-US" sz="2400" b="1" dirty="0">
                    <a:solidFill>
                      <a:schemeClr val="tx1"/>
                    </a:solidFill>
                  </a:rPr>
                  <a:t>有兩個棋子擺在一個</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的棋盤上</a:t>
                </a:r>
                <a:endParaRPr lang="en-US" altLang="zh-TW" sz="2400" b="1" dirty="0">
                  <a:solidFill>
                    <a:schemeClr val="tx1"/>
                  </a:solidFill>
                </a:endParaRPr>
              </a:p>
              <a:p>
                <a:r>
                  <a:rPr lang="zh-TW" altLang="en-US" sz="2400" b="1" dirty="0">
                    <a:solidFill>
                      <a:schemeClr val="tx1"/>
                    </a:solidFill>
                  </a:rPr>
                  <a:t>一個開始一個在位置</a:t>
                </a:r>
                <a:r>
                  <a:rPr lang="en-US" altLang="zh-TW" sz="2400" b="1" dirty="0">
                    <a:solidFill>
                      <a:schemeClr val="tx1"/>
                    </a:solidFill>
                  </a:rPr>
                  <a:t>A, </a:t>
                </a:r>
                <a:r>
                  <a:rPr lang="zh-TW" altLang="en-US" sz="2400" b="1" dirty="0">
                    <a:solidFill>
                      <a:schemeClr val="tx1"/>
                    </a:solidFill>
                  </a:rPr>
                  <a:t>另一個則在位置</a:t>
                </a:r>
                <a:r>
                  <a:rPr lang="en-US" altLang="zh-TW" sz="2400" b="1" dirty="0">
                    <a:solidFill>
                      <a:schemeClr val="tx1"/>
                    </a:solidFill>
                  </a:rPr>
                  <a:t>B</a:t>
                </a:r>
              </a:p>
              <a:p>
                <a:r>
                  <a:rPr lang="zh-TW" altLang="en-US" sz="2400" b="1" dirty="0">
                    <a:solidFill>
                      <a:schemeClr val="tx1"/>
                    </a:solidFill>
                  </a:rPr>
                  <a:t>有</a:t>
                </a:r>
                <a:r>
                  <a:rPr lang="en-US" altLang="zh-TW" sz="2400" b="1" dirty="0">
                    <a:solidFill>
                      <a:schemeClr val="tx1"/>
                    </a:solidFill>
                  </a:rPr>
                  <a:t>Q</a:t>
                </a:r>
                <a:r>
                  <a:rPr lang="zh-TW" altLang="en-US" sz="2400" b="1" dirty="0">
                    <a:solidFill>
                      <a:schemeClr val="tx1"/>
                    </a:solidFill>
                  </a:rPr>
                  <a:t>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要移動哪一個棋子皆可</a:t>
                </a:r>
                <a:endParaRPr lang="en-US" altLang="zh-TW" sz="2400" b="1" dirty="0">
                  <a:solidFill>
                    <a:schemeClr val="tx1"/>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a:t>
                </a:r>
                <a:r>
                  <a:rPr lang="en-US" altLang="zh-TW" sz="2400" b="1" dirty="0">
                    <a:solidFill>
                      <a:schemeClr val="tx1"/>
                    </a:solidFill>
                  </a:rPr>
                  <a:t>|p1 – p2|</a:t>
                </a:r>
                <a:r>
                  <a:rPr lang="zh-TW" altLang="en-US" sz="2400" b="1" dirty="0">
                    <a:solidFill>
                      <a:schemeClr val="tx1"/>
                    </a:solidFill>
                  </a:rPr>
                  <a:t>秒，兩個棋子可以同時站在同一格，請問執行完所有指令最少需要多少時間？</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8"/>
                <a:ext cx="8596668" cy="4434505"/>
              </a:xfrm>
              <a:blipFill>
                <a:blip r:embed="rId2"/>
                <a:stretch>
                  <a:fillRect l="-567" t="-1100"/>
                </a:stretch>
              </a:blipFill>
            </p:spPr>
            <p:txBody>
              <a:bodyPr/>
              <a:lstStyle/>
              <a:p>
                <a:r>
                  <a:rPr lang="en-US">
                    <a:noFill/>
                  </a:rPr>
                  <a:t> </a:t>
                </a:r>
              </a:p>
            </p:txBody>
          </p:sp>
        </mc:Fallback>
      </mc:AlternateContent>
    </p:spTree>
    <p:extLst>
      <p:ext uri="{BB962C8B-B14F-4D97-AF65-F5344CB8AC3E}">
        <p14:creationId xmlns:p14="http://schemas.microsoft.com/office/powerpoint/2010/main" val="3677825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顯然解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en-US">
                    <a:noFill/>
                  </a:rPr>
                  <a:t> </a:t>
                </a:r>
              </a:p>
            </p:txBody>
          </p:sp>
        </mc:Fallback>
      </mc:AlternateContent>
    </p:spTree>
    <p:extLst>
      <p:ext uri="{BB962C8B-B14F-4D97-AF65-F5344CB8AC3E}">
        <p14:creationId xmlns:p14="http://schemas.microsoft.com/office/powerpoint/2010/main" val="20944876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這次被移動的棋子</a:t>
            </a:r>
            <a:r>
              <a:rPr lang="zh-TW" altLang="en-US" sz="2600" b="1" dirty="0">
                <a:solidFill>
                  <a:schemeClr val="tx1"/>
                </a:solidFill>
              </a:rPr>
              <a:t>停在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endParaRPr lang="en-US" sz="2600" b="1" dirty="0">
              <a:solidFill>
                <a:srgbClr val="7030A0"/>
              </a:solidFill>
            </a:endParaRPr>
          </a:p>
        </p:txBody>
      </p:sp>
    </p:spTree>
    <p:extLst>
      <p:ext uri="{BB962C8B-B14F-4D97-AF65-F5344CB8AC3E}">
        <p14:creationId xmlns:p14="http://schemas.microsoft.com/office/powerpoint/2010/main" val="12852680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altLang="zh-TW" sz="2600" b="1" dirty="0">
                  <a:solidFill>
                    <a:schemeClr val="tx1"/>
                  </a:solidFill>
                </a:endParaRPr>
              </a:p>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20280366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41735" y="4334295"/>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41735" y="4334295"/>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6278647" y="430077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𝟕</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6278647" y="430077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6711602"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m:t>j</m:t>
                      </m:r>
                      <m:r>
                        <m:rPr>
                          <m:nor/>
                        </m:rPr>
                        <a:rPr lang="en-US" sz="4000" b="1" dirty="0"/>
                        <m:t> </m:t>
                      </m:r>
                      <m:r>
                        <a:rPr lang="en-US" sz="4000" b="1" i="1">
                          <a:latin typeface="Cambria Math" panose="02040503050406030204" pitchFamily="18" charset="0"/>
                          <a:ea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4598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23980" y="4433744"/>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23980" y="4433744"/>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960923" y="441881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𝟐</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960923" y="441881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1676341"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smtClean="0"/>
                        <m:t>j</m:t>
                      </m:r>
                      <m:r>
                        <m:rPr>
                          <m:nor/>
                        </m:rPr>
                        <a:rPr lang="en-US" sz="4000" b="1" dirty="0" smtClean="0"/>
                        <m:t> </m:t>
                      </m:r>
                      <m:r>
                        <a:rPr lang="en-US" sz="4000" b="1" i="1" dirty="0" smtClean="0">
                          <a:latin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08175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盯著它看</a:t>
                </a:r>
                <a:r>
                  <a:rPr lang="en-US" altLang="zh-TW" sz="2600" b="1" dirty="0">
                    <a:solidFill>
                      <a:schemeClr val="tx1"/>
                    </a:solidFill>
                  </a:rPr>
                  <a:t>, </a:t>
                </a:r>
                <a:r>
                  <a:rPr lang="zh-TW" altLang="en-US" sz="2600" b="1" dirty="0">
                    <a:solidFill>
                      <a:schemeClr val="tx1"/>
                    </a:solidFill>
                  </a:rPr>
                  <a:t>發現第一條式子只是一次區間加值</a:t>
                </a:r>
                <a:r>
                  <a:rPr lang="en-US" altLang="zh-TW" sz="2600" b="1" dirty="0">
                    <a:solidFill>
                      <a:schemeClr val="tx1"/>
                    </a:solidFill>
                  </a:rPr>
                  <a:t>, </a:t>
                </a:r>
                <a:r>
                  <a:rPr lang="zh-TW" altLang="en-US" sz="2600" b="1" dirty="0">
                    <a:solidFill>
                      <a:schemeClr val="tx1"/>
                    </a:solidFill>
                  </a:rPr>
                  <a:t>加的範圍是所有人。</a:t>
                </a:r>
                <a:endParaRPr lang="en-US" altLang="zh-TW" sz="2600" b="1" dirty="0">
                  <a:solidFill>
                    <a:schemeClr val="tx1"/>
                  </a:solidFill>
                </a:endParaRPr>
              </a:p>
              <a:p>
                <a:pPr marL="514350" indent="-457200"/>
                <a:r>
                  <a:rPr lang="zh-TW" altLang="en-US" sz="2600" b="1" dirty="0">
                    <a:solidFill>
                      <a:schemeClr val="tx1"/>
                    </a:solidFill>
                  </a:rPr>
                  <a:t>再盯一下</a:t>
                </a:r>
                <a:r>
                  <a:rPr lang="en-US" altLang="zh-TW" sz="2600" b="1" dirty="0">
                    <a:solidFill>
                      <a:schemeClr val="tx1"/>
                    </a:solidFill>
                  </a:rPr>
                  <a:t>,</a:t>
                </a:r>
                <a:r>
                  <a:rPr lang="zh-TW" altLang="en-US" sz="2600" b="1" dirty="0">
                    <a:solidFill>
                      <a:schemeClr val="tx1"/>
                    </a:solidFill>
                  </a:rPr>
                  <a:t> 第二條式子只會改到一個位置。</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2512"/>
                </a:stretch>
              </a:blipFill>
            </p:spPr>
            <p:txBody>
              <a:bodyPr/>
              <a:lstStyle/>
              <a:p>
                <a:r>
                  <a:rPr lang="en-US">
                    <a:noFill/>
                  </a:rPr>
                  <a:t> </a:t>
                </a:r>
              </a:p>
            </p:txBody>
          </p:sp>
        </mc:Fallback>
      </mc:AlternateContent>
    </p:spTree>
    <p:extLst>
      <p:ext uri="{BB962C8B-B14F-4D97-AF65-F5344CB8AC3E}">
        <p14:creationId xmlns:p14="http://schemas.microsoft.com/office/powerpoint/2010/main" val="1736015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en-US" altLang="zh-TW" sz="2800" b="1" dirty="0">
                    <a:solidFill>
                      <a:schemeClr val="tx1"/>
                    </a:solidFill>
                  </a:rPr>
                  <a:t>How to find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598663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829482" y="3008441"/>
            <a:ext cx="2502135" cy="707886"/>
          </a:xfrm>
          <a:prstGeom prst="rect">
            <a:avLst/>
          </a:prstGeom>
          <a:noFill/>
        </p:spPr>
        <p:txBody>
          <a:bodyPr wrap="square" rtlCol="0">
            <a:spAutoFit/>
          </a:bodyPr>
          <a:lstStyle/>
          <a:p>
            <a:r>
              <a:rPr lang="en-US" sz="4000" b="1" dirty="0"/>
              <a:t>x[</a:t>
            </a:r>
            <a:r>
              <a:rPr lang="en-US" sz="4000" b="1" dirty="0" err="1"/>
              <a:t>i</a:t>
            </a:r>
            <a:r>
              <a:rPr lang="en-US" sz="4000" b="1" dirty="0"/>
              <a:t>]=5</a:t>
            </a:r>
          </a:p>
        </p:txBody>
      </p:sp>
      <p:sp>
        <p:nvSpPr>
          <p:cNvPr id="26" name="標題 1">
            <a:extLst>
              <a:ext uri="{FF2B5EF4-FFF2-40B4-BE49-F238E27FC236}">
                <a16:creationId xmlns:a16="http://schemas.microsoft.com/office/drawing/2014/main" id="{0BD75E93-23EA-4FA2-8DFC-E8B69CC9769E}"/>
              </a:ext>
            </a:extLst>
          </p:cNvPr>
          <p:cNvSpPr>
            <a:spLocks noGrp="1"/>
          </p:cNvSpPr>
          <p:nvPr>
            <p:ph type="title"/>
          </p:nvPr>
        </p:nvSpPr>
        <p:spPr>
          <a:xfrm>
            <a:off x="677334" y="609600"/>
            <a:ext cx="8596668" cy="1320800"/>
          </a:xfrm>
        </p:spPr>
        <p:txBody>
          <a:bodyPr>
            <a:normAutofit/>
          </a:bodyPr>
          <a:lstStyle/>
          <a:p>
            <a:r>
              <a:rPr lang="en-US" sz="4000" b="1" dirty="0">
                <a:solidFill>
                  <a:schemeClr val="tx1"/>
                </a:solidFill>
              </a:rPr>
              <a:t>|k – x[</a:t>
            </a:r>
            <a:r>
              <a:rPr lang="en-US" sz="4000" b="1" dirty="0" err="1">
                <a:solidFill>
                  <a:schemeClr val="tx1"/>
                </a:solidFill>
              </a:rPr>
              <a:t>i</a:t>
            </a:r>
            <a:r>
              <a:rPr lang="en-US" sz="4000" b="1" dirty="0">
                <a:solidFill>
                  <a:schemeClr val="tx1"/>
                </a:solidFill>
              </a:rPr>
              <a:t>]|</a:t>
            </a:r>
            <a:endParaRPr lang="en-US" sz="4000" b="1" dirty="0"/>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5392003"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a:t>
            </a:r>
            <a:r>
              <a:rPr lang="en-US" altLang="zh-TW" sz="3000" b="1" dirty="0"/>
              <a:t>k</a:t>
            </a:r>
            <a:r>
              <a:rPr lang="zh-TW" altLang="en-US" sz="3000" b="1" dirty="0"/>
              <a:t>額外</a:t>
            </a:r>
            <a:r>
              <a:rPr lang="en-US" altLang="zh-TW" sz="3000" b="1" dirty="0"/>
              <a:t>+k, </a:t>
            </a:r>
            <a:r>
              <a:rPr lang="zh-TW" altLang="en-US" sz="3000" b="1" dirty="0"/>
              <a:t>最後再扣</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Tree>
    <p:extLst>
      <p:ext uri="{BB962C8B-B14F-4D97-AF65-F5344CB8AC3E}">
        <p14:creationId xmlns:p14="http://schemas.microsoft.com/office/powerpoint/2010/main" val="247296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共同子序列其實就是不交錯的匹配 </a:t>
            </a:r>
            <a:r>
              <a:rPr lang="en-US" altLang="zh-TW" b="1" dirty="0"/>
              <a:t>(why?)</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306261" cy="1169551"/>
          </a:xfrm>
          <a:prstGeom prst="rect">
            <a:avLst/>
          </a:prstGeom>
          <a:noFill/>
        </p:spPr>
        <p:txBody>
          <a:bodyPr wrap="none" rtlCol="0">
            <a:spAutoFit/>
          </a:bodyPr>
          <a:lstStyle/>
          <a:p>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4" y="4036503"/>
            <a:ext cx="5288627" cy="1169551"/>
          </a:xfrm>
          <a:prstGeom prst="rect">
            <a:avLst/>
          </a:prstGeom>
          <a:noFill/>
        </p:spPr>
        <p:txBody>
          <a:bodyPr wrap="none" rtlCol="0">
            <a:spAutoFit/>
          </a:bodyPr>
          <a:lstStyle/>
          <a:p>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2004969" y="3363985"/>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3607266" y="3248102"/>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4471332" y="3286730"/>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5923624" y="3286730"/>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&gt;= x[</a:t>
            </a:r>
            <a:r>
              <a:rPr lang="en-US" sz="2400" b="1" dirty="0" err="1">
                <a:solidFill>
                  <a:schemeClr val="tx1"/>
                </a:solidFill>
              </a:rPr>
              <a:t>i</a:t>
            </a:r>
            <a:r>
              <a:rPr lang="en-US" sz="2400" b="1" dirty="0">
                <a:solidFill>
                  <a:schemeClr val="tx1"/>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&lt;= x[</a:t>
            </a:r>
            <a:r>
              <a:rPr lang="en-US" sz="2400" b="1" dirty="0" err="1">
                <a:solidFill>
                  <a:schemeClr val="tx1"/>
                </a:solidFill>
              </a:rPr>
              <a:t>i</a:t>
            </a:r>
            <a:r>
              <a:rPr lang="en-US" sz="2400" b="1" dirty="0">
                <a:solidFill>
                  <a:schemeClr val="tx1"/>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真正想最小化的其實是</a:t>
            </a:r>
            <a:r>
              <a:rPr lang="en-US" altLang="zh-TW" sz="2600" b="1" dirty="0" err="1">
                <a:solidFill>
                  <a:schemeClr val="tx1"/>
                </a:solidFill>
              </a:rPr>
              <a:t>dp</a:t>
            </a:r>
            <a:r>
              <a:rPr lang="en-US" altLang="zh-TW" sz="2600" b="1" dirty="0">
                <a:solidFill>
                  <a:schemeClr val="tx1"/>
                </a:solidFill>
              </a:rPr>
              <a:t>[i-1][k]+k</a:t>
            </a:r>
            <a:r>
              <a:rPr lang="zh-TW" altLang="en-US" sz="2600" b="1" dirty="0">
                <a:solidFill>
                  <a:schemeClr val="tx1"/>
                </a:solidFill>
              </a:rPr>
              <a:t>和</a:t>
            </a:r>
            <a:r>
              <a:rPr lang="en-US" altLang="zh-TW" sz="2600" b="1" dirty="0" err="1">
                <a:solidFill>
                  <a:schemeClr val="tx1"/>
                </a:solidFill>
              </a:rPr>
              <a:t>dp</a:t>
            </a:r>
            <a:r>
              <a:rPr lang="en-US" altLang="zh-TW" sz="2600" b="1" dirty="0">
                <a:solidFill>
                  <a:schemeClr val="tx1"/>
                </a:solidFill>
              </a:rPr>
              <a:t>[i-1][k]-k</a:t>
            </a:r>
          </a:p>
        </p:txBody>
      </p:sp>
    </p:spTree>
    <p:extLst>
      <p:ext uri="{BB962C8B-B14F-4D97-AF65-F5344CB8AC3E}">
        <p14:creationId xmlns:p14="http://schemas.microsoft.com/office/powerpoint/2010/main" val="2740210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a:solidFill>
                  <a:schemeClr val="tx1"/>
                </a:solidFill>
              </a:rPr>
              <a:t>i+1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sz="2600" b="1" dirty="0">
              <a:solidFill>
                <a:schemeClr val="tx1"/>
              </a:solidFill>
            </a:endParaRPr>
          </a:p>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O(NQ)</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endParaRPr lang="en-US" sz="2800" b="1" dirty="0">
              <a:solidFill>
                <a:schemeClr val="tx1"/>
              </a:solidFill>
            </a:endParaRPr>
          </a:p>
        </p:txBody>
      </p:sp>
    </p:spTree>
    <p:extLst>
      <p:ext uri="{BB962C8B-B14F-4D97-AF65-F5344CB8AC3E}">
        <p14:creationId xmlns:p14="http://schemas.microsoft.com/office/powerpoint/2010/main" val="16319071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fontScale="92500" lnSpcReduction="10000"/>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chemeClr val="tx1"/>
                </a:solidFill>
              </a:rPr>
              <a:t>A1.</a:t>
            </a:r>
            <a:r>
              <a:rPr lang="zh-TW" altLang="en-US" sz="2600" b="1" dirty="0">
                <a:solidFill>
                  <a:schemeClr val="tx1"/>
                </a:solidFill>
              </a:rPr>
              <a:t> 如果我們定</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做完 </a:t>
            </a:r>
            <a:r>
              <a:rPr lang="en-US" altLang="zh-TW" sz="2600" b="1" dirty="0" err="1">
                <a:solidFill>
                  <a:schemeClr val="tx1"/>
                </a:solidFill>
              </a:rPr>
              <a:t>i</a:t>
            </a:r>
            <a:r>
              <a:rPr lang="zh-TW" altLang="en-US" sz="2600" b="1" dirty="0">
                <a:solidFill>
                  <a:schemeClr val="tx1"/>
                </a:solidFill>
              </a:rPr>
              <a:t> 次操作後</a:t>
            </a:r>
            <a:r>
              <a:rPr lang="en-US" altLang="zh-TW" sz="2600" b="1" dirty="0">
                <a:solidFill>
                  <a:schemeClr val="tx1"/>
                </a:solidFill>
              </a:rPr>
              <a:t>,</a:t>
            </a:r>
            <a:r>
              <a:rPr lang="zh-TW" altLang="en-US" sz="2600" b="1" dirty="0">
                <a:solidFill>
                  <a:schemeClr val="tx1"/>
                </a:solidFill>
              </a:rPr>
              <a:t> 一個棋子在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另一個在 </a:t>
            </a:r>
            <a:r>
              <a:rPr lang="en-US" altLang="zh-TW" sz="2600" b="1" dirty="0">
                <a:solidFill>
                  <a:schemeClr val="tx1"/>
                </a:solidFill>
              </a:rPr>
              <a:t>j</a:t>
            </a:r>
            <a:r>
              <a:rPr lang="zh-TW" altLang="en-US" sz="2600" b="1" dirty="0">
                <a:solidFill>
                  <a:schemeClr val="tx1"/>
                </a:solidFill>
              </a:rPr>
              <a:t> 的最小花費</a:t>
            </a:r>
            <a:r>
              <a:rPr lang="en-US" altLang="zh-TW" sz="2600" b="1" dirty="0">
                <a:solidFill>
                  <a:schemeClr val="tx1"/>
                </a:solidFill>
              </a:rPr>
              <a:t>, </a:t>
            </a:r>
            <a:r>
              <a:rPr lang="zh-TW" altLang="en-US" sz="2600" b="1" dirty="0">
                <a:solidFill>
                  <a:schemeClr val="tx1"/>
                </a:solidFill>
              </a:rPr>
              <a:t>那麼會多出很多需要考慮的情況。</a:t>
            </a:r>
            <a:endParaRPr lang="en-US" altLang="zh-TW" sz="2600" b="1" dirty="0">
              <a:solidFill>
                <a:schemeClr val="tx1"/>
              </a:solidFill>
            </a:endParaRPr>
          </a:p>
          <a:p>
            <a:r>
              <a:rPr lang="zh-TW" altLang="en-US" sz="2600" b="1" dirty="0">
                <a:solidFill>
                  <a:schemeClr val="tx1"/>
                </a:solidFill>
              </a:rPr>
              <a:t>舉例來說</a:t>
            </a:r>
            <a:r>
              <a:rPr lang="en-US" altLang="zh-TW" sz="2600" b="1" dirty="0">
                <a:solidFill>
                  <a:schemeClr val="tx1"/>
                </a:solidFill>
              </a:rPr>
              <a:t>,</a:t>
            </a:r>
            <a:r>
              <a:rPr lang="zh-TW" altLang="en-US" sz="2600" b="1" dirty="0">
                <a:solidFill>
                  <a:schemeClr val="tx1"/>
                </a:solidFill>
              </a:rPr>
              <a:t> 即使</a:t>
            </a:r>
            <a:r>
              <a:rPr lang="en-US" altLang="zh-TW" sz="2600" b="1" dirty="0">
                <a:solidFill>
                  <a:schemeClr val="tx1"/>
                </a:solidFill>
              </a:rPr>
              <a:t>j != x[i-1], </a:t>
            </a:r>
            <a:r>
              <a:rPr lang="zh-TW" altLang="en-US" sz="2600" b="1" dirty="0">
                <a:solidFill>
                  <a:schemeClr val="tx1"/>
                </a:solidFill>
              </a:rPr>
              <a:t>也無法確定在 </a:t>
            </a:r>
            <a:r>
              <a:rPr lang="en-US" altLang="zh-TW" sz="2600" b="1" dirty="0">
                <a:solidFill>
                  <a:schemeClr val="tx1"/>
                </a:solidFill>
              </a:rPr>
              <a:t>j </a:t>
            </a:r>
            <a:r>
              <a:rPr lang="zh-TW" altLang="en-US" sz="2600" b="1" dirty="0">
                <a:solidFill>
                  <a:schemeClr val="tx1"/>
                </a:solidFill>
              </a:rPr>
              <a:t>的棋子上一輪是哪個棋子</a:t>
            </a:r>
            <a:r>
              <a:rPr lang="en-US" altLang="zh-TW" sz="2600" b="1" dirty="0">
                <a:solidFill>
                  <a:schemeClr val="tx1"/>
                </a:solidFill>
              </a:rPr>
              <a:t>, </a:t>
            </a:r>
            <a:r>
              <a:rPr lang="zh-TW" altLang="en-US" sz="2600" b="1" dirty="0">
                <a:solidFill>
                  <a:schemeClr val="tx1"/>
                </a:solidFill>
              </a:rPr>
              <a:t>因為有</a:t>
            </a:r>
            <a:r>
              <a:rPr lang="en-US" altLang="zh-TW" sz="2600" b="1" dirty="0">
                <a:solidFill>
                  <a:schemeClr val="tx1"/>
                </a:solidFill>
              </a:rPr>
              <a:t>x[i-1]=x[</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的</a:t>
            </a:r>
            <a:r>
              <a:rPr lang="en-US" altLang="zh-TW" sz="2600" b="1" dirty="0">
                <a:solidFill>
                  <a:schemeClr val="tx1"/>
                </a:solidFill>
              </a:rPr>
              <a:t>case</a:t>
            </a:r>
            <a:r>
              <a:rPr lang="zh-TW" altLang="en-US" sz="2600" b="1" dirty="0">
                <a:solidFill>
                  <a:schemeClr val="tx1"/>
                </a:solidFill>
              </a:rPr>
              <a:t>。</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不過化簡後結果是一樣的。</a:t>
            </a:r>
            <a:endParaRPr lang="en-US" sz="2600" b="1" dirty="0">
              <a:solidFill>
                <a:schemeClr val="tx1"/>
              </a:solidFill>
            </a:endParaRPr>
          </a:p>
        </p:txBody>
      </p:sp>
    </p:spTree>
    <p:extLst>
      <p:ext uri="{BB962C8B-B14F-4D97-AF65-F5344CB8AC3E}">
        <p14:creationId xmlns:p14="http://schemas.microsoft.com/office/powerpoint/2010/main" val="27416627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a:t>
            </a:r>
            <a:r>
              <a:rPr lang="en-US" altLang="zh-TW" sz="2400" b="1" dirty="0">
                <a:solidFill>
                  <a:schemeClr val="tx1"/>
                </a:solidFill>
              </a:rPr>
              <a:t>NQ</a:t>
            </a:r>
            <a:r>
              <a:rPr lang="en-US" altLang="zh-TW" sz="2600" b="1" dirty="0">
                <a:solidFill>
                  <a:schemeClr val="tx1"/>
                </a:solidFill>
              </a:rPr>
              <a:t>)</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A2.</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a:t>
            </a:r>
            <a:r>
              <a:rPr lang="en-US" altLang="zh-TW" sz="2800" b="1" dirty="0">
                <a:solidFill>
                  <a:schemeClr val="tx1"/>
                </a:solidFill>
              </a:rPr>
              <a:t>O(NQ)</a:t>
            </a:r>
            <a:r>
              <a:rPr lang="zh-TW" altLang="en-US" sz="2800" b="1" dirty="0">
                <a:solidFill>
                  <a:schemeClr val="tx1"/>
                </a:solidFill>
              </a:rPr>
              <a:t>的時間。</a:t>
            </a:r>
            <a:endParaRPr lang="en-US" sz="2800" b="1" dirty="0">
              <a:solidFill>
                <a:schemeClr val="tx1"/>
              </a:solidFill>
            </a:endParaRPr>
          </a:p>
        </p:txBody>
      </p:sp>
    </p:spTree>
    <p:extLst>
      <p:ext uri="{BB962C8B-B14F-4D97-AF65-F5344CB8AC3E}">
        <p14:creationId xmlns:p14="http://schemas.microsoft.com/office/powerpoint/2010/main" val="21887402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單調佇列</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9335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想法仍然差不多</a:t>
            </a:r>
            <a:r>
              <a:rPr lang="en-US" altLang="zh-TW" sz="2400" b="1" dirty="0">
                <a:solidFill>
                  <a:schemeClr val="tx1"/>
                </a:solidFill>
              </a:rPr>
              <a:t>,</a:t>
            </a:r>
            <a:r>
              <a:rPr lang="zh-TW" altLang="en-US" sz="2400" b="1" dirty="0">
                <a:solidFill>
                  <a:schemeClr val="tx1"/>
                </a:solidFill>
              </a:rPr>
              <a:t> 既然有多個狀態的轉移很相似</a:t>
            </a:r>
            <a:r>
              <a:rPr lang="en-US" altLang="zh-TW" sz="2400" b="1" dirty="0">
                <a:solidFill>
                  <a:schemeClr val="tx1"/>
                </a:solidFill>
              </a:rPr>
              <a:t>,</a:t>
            </a:r>
            <a:r>
              <a:rPr lang="zh-TW" altLang="en-US" sz="2400" b="1" dirty="0">
                <a:solidFill>
                  <a:schemeClr val="tx1"/>
                </a:solidFill>
              </a:rPr>
              <a:t> 就使用適合的資料結構維護轉移。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單調佇列 </a:t>
            </a:r>
            <a:r>
              <a:rPr lang="en-US" altLang="zh-TW" sz="2400" b="1" dirty="0">
                <a:solidFill>
                  <a:schemeClr val="tx1"/>
                </a:solidFill>
              </a:rPr>
              <a:t>(Monotonous Queue)</a:t>
            </a:r>
            <a:r>
              <a:rPr lang="zh-TW" altLang="en-US" sz="2400" b="1" dirty="0">
                <a:solidFill>
                  <a:schemeClr val="tx1"/>
                </a:solidFill>
              </a:rPr>
              <a:t>是一種資料結構。</a:t>
            </a:r>
            <a:endParaRPr lang="en-US" altLang="zh-TW" sz="2400" b="1" dirty="0">
              <a:solidFill>
                <a:schemeClr val="tx1"/>
              </a:solidFill>
            </a:endParaRPr>
          </a:p>
          <a:p>
            <a:r>
              <a:rPr lang="zh-TW" altLang="en-US" sz="2400" b="1" dirty="0">
                <a:solidFill>
                  <a:schemeClr val="tx1"/>
                </a:solidFill>
              </a:rPr>
              <a:t>使用在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它的想法非常簡單</a:t>
            </a:r>
            <a:r>
              <a:rPr lang="en-US" altLang="zh-TW" sz="2400" b="1" dirty="0">
                <a:solidFill>
                  <a:schemeClr val="tx1"/>
                </a:solidFill>
              </a:rPr>
              <a:t>, </a:t>
            </a:r>
            <a:r>
              <a:rPr lang="zh-TW" altLang="en-US" sz="2400" b="1" dirty="0">
                <a:solidFill>
                  <a:schemeClr val="tx1"/>
                </a:solidFill>
              </a:rPr>
              <a:t>就是把明顯沒用的轉移挑掉。</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單調佇列</a:t>
            </a:r>
            <a:endParaRPr lang="en-US" sz="5000" b="1" dirty="0"/>
          </a:p>
        </p:txBody>
      </p:sp>
    </p:spTree>
    <p:extLst>
      <p:ext uri="{BB962C8B-B14F-4D97-AF65-F5344CB8AC3E}">
        <p14:creationId xmlns:p14="http://schemas.microsoft.com/office/powerpoint/2010/main" val="32396521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max{</a:t>
            </a:r>
            <a:r>
              <a:rPr lang="en-US" sz="2400" b="1" dirty="0" err="1">
                <a:solidFill>
                  <a:schemeClr val="tx1"/>
                </a:solidFill>
              </a:rPr>
              <a:t>dp</a:t>
            </a:r>
            <a:r>
              <a:rPr lang="en-US" sz="2400" b="1" dirty="0">
                <a:solidFill>
                  <a:schemeClr val="tx1"/>
                </a:solidFill>
              </a:rPr>
              <a:t>[j] : j &lt; </a:t>
            </a:r>
            <a:r>
              <a:rPr lang="en-US" sz="2400" b="1" dirty="0" err="1">
                <a:solidFill>
                  <a:schemeClr val="tx1"/>
                </a:solidFill>
              </a:rPr>
              <a:t>i</a:t>
            </a:r>
            <a:r>
              <a:rPr lang="en-US" sz="2400" b="1" dirty="0">
                <a:solidFill>
                  <a:schemeClr val="tx1"/>
                </a:solidFill>
              </a:rPr>
              <a:t>, h[j] &lt; h[</a:t>
            </a:r>
            <a:r>
              <a:rPr lang="en-US" sz="2400" b="1" dirty="0" err="1">
                <a:solidFill>
                  <a:schemeClr val="tx1"/>
                </a:solidFill>
              </a:rPr>
              <a:t>i</a:t>
            </a:r>
            <a:r>
              <a:rPr lang="en-US" sz="2400" b="1" dirty="0">
                <a:solidFill>
                  <a:schemeClr val="tx1"/>
                </a:solidFill>
              </a:rPr>
              <a:t>]} + a[</a:t>
            </a:r>
            <a:r>
              <a:rPr lang="en-US" sz="2400" b="1" dirty="0" err="1">
                <a:solidFill>
                  <a:schemeClr val="tx1"/>
                </a:solidFill>
              </a:rPr>
              <a:t>i</a:t>
            </a:r>
            <a:r>
              <a:rPr lang="en-US"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312696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求取</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對每個轉移 </a:t>
            </a:r>
            <a:r>
              <a:rPr lang="en-US" altLang="zh-TW" sz="2400" b="1" dirty="0">
                <a:solidFill>
                  <a:schemeClr val="tx1"/>
                </a:solidFill>
              </a:rPr>
              <a:t>j,</a:t>
            </a:r>
            <a:r>
              <a:rPr lang="zh-TW" altLang="en-US" sz="2400" b="1" dirty="0">
                <a:solidFill>
                  <a:schemeClr val="tx1"/>
                </a:solidFill>
              </a:rPr>
              <a:t> 我們關心的是高度</a:t>
            </a:r>
            <a:r>
              <a:rPr lang="en-US" altLang="zh-TW" sz="2400" b="1" dirty="0">
                <a:solidFill>
                  <a:schemeClr val="tx1"/>
                </a:solidFill>
              </a:rPr>
              <a:t>h[j]</a:t>
            </a:r>
            <a:r>
              <a:rPr lang="zh-TW" altLang="en-US" sz="2400" b="1" dirty="0">
                <a:solidFill>
                  <a:schemeClr val="tx1"/>
                </a:solidFill>
              </a:rPr>
              <a:t>和價值</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將每個轉移打包成</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357195058"/>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1408</TotalTime>
  <Words>7902</Words>
  <Application>Microsoft Office PowerPoint</Application>
  <PresentationFormat>寬螢幕</PresentationFormat>
  <Paragraphs>881</Paragraphs>
  <Slides>155</Slides>
  <Notes>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155</vt:i4>
      </vt:variant>
    </vt:vector>
  </HeadingPairs>
  <TitlesOfParts>
    <vt:vector size="166" baseType="lpstr">
      <vt:lpstr>微軟正黑體</vt:lpstr>
      <vt:lpstr>新細明體</vt:lpstr>
      <vt:lpstr>Arial</vt:lpstr>
      <vt:lpstr>Arial Black</vt:lpstr>
      <vt:lpstr>Arial Rounded MT Bold</vt:lpstr>
      <vt:lpstr>Calibri</vt:lpstr>
      <vt:lpstr>Cambria Math</vt:lpstr>
      <vt:lpstr>Trebuchet MS</vt:lpstr>
      <vt:lpstr>Wingdings</vt:lpstr>
      <vt:lpstr>Wingdings 3</vt:lpstr>
      <vt:lpstr>多面向</vt:lpstr>
      <vt:lpstr>進階動態規劃</vt:lpstr>
      <vt:lpstr>講師自我介紹</vt:lpstr>
      <vt:lpstr>課程介紹</vt:lpstr>
      <vt:lpstr>總覽</vt:lpstr>
      <vt:lpstr>DP的正確性證明</vt:lpstr>
      <vt:lpstr>DP的證明</vt:lpstr>
      <vt:lpstr>最佳子結構</vt:lpstr>
      <vt:lpstr>範例</vt:lpstr>
      <vt:lpstr>共同子序列其實就是不交錯的匹配 (why?)</vt:lpstr>
      <vt:lpstr>最長共同子序列</vt:lpstr>
      <vt:lpstr>最長共同子序列</vt:lpstr>
      <vt:lpstr>dp[i][j]</vt:lpstr>
      <vt:lpstr>最長共同子序列</vt:lpstr>
      <vt:lpstr>交換手法</vt:lpstr>
      <vt:lpstr>PowerPoint 簡報</vt:lpstr>
      <vt:lpstr>交換手法</vt:lpstr>
      <vt:lpstr>dp[i][j]</vt:lpstr>
      <vt:lpstr>交換手法</vt:lpstr>
      <vt:lpstr>交換手法</vt:lpstr>
      <vt:lpstr>PowerPoint 簡報</vt:lpstr>
      <vt:lpstr>圖論觀點</vt:lpstr>
      <vt:lpstr>DP和圖的關聯</vt:lpstr>
      <vt:lpstr>DP和圖的關聯</vt:lpstr>
      <vt:lpstr>DP和圖的關聯</vt:lpstr>
      <vt:lpstr>PowerPoint 簡報</vt:lpstr>
      <vt:lpstr>DP和圖的關聯</vt:lpstr>
      <vt:lpstr>DP和圖的關聯</vt:lpstr>
      <vt:lpstr>DP和圖的關聯</vt:lpstr>
      <vt:lpstr>有環會怎樣 ?</vt:lpstr>
      <vt:lpstr>有環會怎樣 ?</vt:lpstr>
      <vt:lpstr>有環會怎樣 ?</vt:lpstr>
      <vt:lpstr>有環會怎樣 ?</vt:lpstr>
      <vt:lpstr>有環會怎樣 ?</vt:lpstr>
      <vt:lpstr>DP和環</vt:lpstr>
      <vt:lpstr>PowerPoint 簡報</vt:lpstr>
      <vt:lpstr>樹上DP</vt:lpstr>
      <vt:lpstr>樹</vt:lpstr>
      <vt:lpstr>例題 AtCoder Educational  DP Contest – Subtree 簡化版</vt:lpstr>
      <vt:lpstr>合法</vt:lpstr>
      <vt:lpstr>不合法</vt:lpstr>
      <vt:lpstr>DP解</vt:lpstr>
      <vt:lpstr>dp[v]</vt:lpstr>
      <vt:lpstr>DP解</vt:lpstr>
      <vt:lpstr>DP解</vt:lpstr>
      <vt:lpstr>DP解</vt:lpstr>
      <vt:lpstr>DP解….?</vt:lpstr>
      <vt:lpstr>DP解….?</vt:lpstr>
      <vt:lpstr>DP解….?</vt:lpstr>
      <vt:lpstr>DP解….?</vt:lpstr>
      <vt:lpstr>PowerPoint 簡報</vt:lpstr>
      <vt:lpstr>總覽</vt:lpstr>
      <vt:lpstr>常見優化 - 前言</vt:lpstr>
      <vt:lpstr>記錄前綴和</vt:lpstr>
      <vt:lpstr>記錄前綴和</vt:lpstr>
      <vt:lpstr>例題 - 真正的 Subtree</vt:lpstr>
      <vt:lpstr>例題 - 真正的 Subtree</vt:lpstr>
      <vt:lpstr>真的需要全部重算嗎?</vt:lpstr>
      <vt:lpstr>只缺了這塊</vt:lpstr>
      <vt:lpstr>例題 - 真正的 Subtree</vt:lpstr>
      <vt:lpstr>把這邊乘起來</vt:lpstr>
      <vt:lpstr>前綴和優化</vt:lpstr>
      <vt:lpstr>觀察轉移的相似性</vt:lpstr>
      <vt:lpstr>觀察轉移的相似性</vt:lpstr>
      <vt:lpstr>觀察轉移的相似性</vt:lpstr>
      <vt:lpstr>記錄前綴和</vt:lpstr>
      <vt:lpstr>記錄前綴和</vt:lpstr>
      <vt:lpstr>PowerPoint 簡報</vt:lpstr>
      <vt:lpstr>線段樹DP</vt:lpstr>
      <vt:lpstr>線段樹DP</vt:lpstr>
      <vt:lpstr>例題 - Flower AtCoder Educational Contest</vt:lpstr>
      <vt:lpstr>例題 - Flower</vt:lpstr>
      <vt:lpstr>例題 - Flower</vt:lpstr>
      <vt:lpstr>例題 - Flower</vt:lpstr>
      <vt:lpstr>Pseudo code</vt:lpstr>
      <vt:lpstr>小問題</vt:lpstr>
      <vt:lpstr>小問題</vt:lpstr>
      <vt:lpstr>小問題</vt:lpstr>
      <vt:lpstr>小問題</vt:lpstr>
      <vt:lpstr>小問題</vt:lpstr>
      <vt:lpstr>例題2 ARC 073 - Many Moves</vt:lpstr>
      <vt:lpstr>PowerPoint 簡報</vt:lpstr>
      <vt:lpstr>顯然解</vt:lpstr>
      <vt:lpstr>DP解</vt:lpstr>
      <vt:lpstr>DP解</vt:lpstr>
      <vt:lpstr>PowerPoint 簡報</vt:lpstr>
      <vt:lpstr>PowerPoint 簡報</vt:lpstr>
      <vt:lpstr>DP解</vt:lpstr>
      <vt:lpstr>DP解</vt:lpstr>
      <vt:lpstr>|k – x[i]|</vt:lpstr>
      <vt:lpstr>推導</vt:lpstr>
      <vt:lpstr>DP解</vt:lpstr>
      <vt:lpstr>一些問題</vt:lpstr>
      <vt:lpstr>一些問題</vt:lpstr>
      <vt:lpstr>一些問題</vt:lpstr>
      <vt:lpstr>PowerPoint 簡報</vt:lpstr>
      <vt:lpstr>單調佇列</vt:lpstr>
      <vt:lpstr>單調佇列</vt:lpstr>
      <vt:lpstr>例題 - Flower</vt:lpstr>
      <vt:lpstr>例題 - Flower</vt:lpstr>
      <vt:lpstr>例題 - Flower</vt:lpstr>
      <vt:lpstr>例題 - Flower</vt:lpstr>
      <vt:lpstr>例題 - Flower</vt:lpstr>
      <vt:lpstr>例題 - Flower</vt:lpstr>
      <vt:lpstr>Example</vt:lpstr>
      <vt:lpstr>Example</vt:lpstr>
      <vt:lpstr>Example</vt:lpstr>
      <vt:lpstr>Example</vt:lpstr>
      <vt:lpstr>Example</vt:lpstr>
      <vt:lpstr>Example</vt:lpstr>
      <vt:lpstr>例題 - Flower</vt:lpstr>
      <vt:lpstr>Code</vt:lpstr>
      <vt:lpstr>PowerPoint 簡報</vt:lpstr>
      <vt:lpstr>總覽</vt:lpstr>
      <vt:lpstr>為何要學習進階DP技巧?</vt:lpstr>
      <vt:lpstr>為何要學習進階DP技巧?</vt:lpstr>
      <vt:lpstr>Divide &amp; Conquer DP Optimization</vt:lpstr>
      <vt:lpstr>簡介</vt:lpstr>
      <vt:lpstr>特色</vt:lpstr>
      <vt:lpstr>技巧概述</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一些觀察</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直線最大值</vt:lpstr>
      <vt:lpstr>PowerPoint 簡報</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Benjamin</cp:lastModifiedBy>
  <cp:revision>223</cp:revision>
  <dcterms:created xsi:type="dcterms:W3CDTF">2019-07-21T04:06:56Z</dcterms:created>
  <dcterms:modified xsi:type="dcterms:W3CDTF">2019-07-22T19:52:06Z</dcterms:modified>
</cp:coreProperties>
</file>