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6"/>
  </p:notesMasterIdLst>
  <p:sldIdLst>
    <p:sldId id="256" r:id="rId2"/>
    <p:sldId id="295" r:id="rId3"/>
    <p:sldId id="297" r:id="rId4"/>
    <p:sldId id="294" r:id="rId5"/>
    <p:sldId id="307" r:id="rId6"/>
    <p:sldId id="308" r:id="rId7"/>
    <p:sldId id="309" r:id="rId8"/>
    <p:sldId id="310" r:id="rId9"/>
    <p:sldId id="311" r:id="rId10"/>
    <p:sldId id="445" r:id="rId11"/>
    <p:sldId id="314" r:id="rId12"/>
    <p:sldId id="316" r:id="rId13"/>
    <p:sldId id="317" r:id="rId14"/>
    <p:sldId id="349" r:id="rId15"/>
    <p:sldId id="350" r:id="rId16"/>
    <p:sldId id="430" r:id="rId17"/>
    <p:sldId id="322" r:id="rId18"/>
    <p:sldId id="321" r:id="rId19"/>
    <p:sldId id="323" r:id="rId20"/>
    <p:sldId id="324" r:id="rId21"/>
    <p:sldId id="431" r:id="rId22"/>
    <p:sldId id="325" r:id="rId23"/>
    <p:sldId id="330" r:id="rId24"/>
    <p:sldId id="326" r:id="rId25"/>
    <p:sldId id="364" r:id="rId26"/>
    <p:sldId id="351" r:id="rId27"/>
    <p:sldId id="353" r:id="rId28"/>
    <p:sldId id="384" r:id="rId29"/>
    <p:sldId id="447" r:id="rId30"/>
    <p:sldId id="436" r:id="rId31"/>
    <p:sldId id="379" r:id="rId32"/>
    <p:sldId id="378" r:id="rId33"/>
    <p:sldId id="437" r:id="rId34"/>
    <p:sldId id="382" r:id="rId35"/>
    <p:sldId id="383" r:id="rId36"/>
    <p:sldId id="438" r:id="rId37"/>
    <p:sldId id="439" r:id="rId38"/>
    <p:sldId id="441" r:id="rId39"/>
    <p:sldId id="440" r:id="rId40"/>
    <p:sldId id="385" r:id="rId41"/>
    <p:sldId id="388" r:id="rId42"/>
    <p:sldId id="390" r:id="rId43"/>
    <p:sldId id="391" r:id="rId44"/>
    <p:sldId id="393" r:id="rId45"/>
    <p:sldId id="394" r:id="rId46"/>
    <p:sldId id="395" r:id="rId47"/>
    <p:sldId id="396" r:id="rId48"/>
    <p:sldId id="442" r:id="rId49"/>
    <p:sldId id="398" r:id="rId50"/>
    <p:sldId id="446" r:id="rId51"/>
    <p:sldId id="400" r:id="rId52"/>
    <p:sldId id="448" r:id="rId53"/>
    <p:sldId id="401" r:id="rId54"/>
    <p:sldId id="402" r:id="rId55"/>
    <p:sldId id="403" r:id="rId56"/>
    <p:sldId id="405" r:id="rId57"/>
    <p:sldId id="449" r:id="rId58"/>
    <p:sldId id="450" r:id="rId59"/>
    <p:sldId id="392" r:id="rId60"/>
    <p:sldId id="451" r:id="rId61"/>
    <p:sldId id="409" r:id="rId62"/>
    <p:sldId id="411" r:id="rId63"/>
    <p:sldId id="412" r:id="rId64"/>
    <p:sldId id="413" r:id="rId65"/>
    <p:sldId id="414" r:id="rId66"/>
    <p:sldId id="415" r:id="rId67"/>
    <p:sldId id="419" r:id="rId68"/>
    <p:sldId id="422" r:id="rId69"/>
    <p:sldId id="426" r:id="rId70"/>
    <p:sldId id="433" r:id="rId71"/>
    <p:sldId id="416" r:id="rId72"/>
    <p:sldId id="421" r:id="rId73"/>
    <p:sldId id="418" r:id="rId74"/>
    <p:sldId id="443" r:id="rId75"/>
    <p:sldId id="444" r:id="rId76"/>
    <p:sldId id="417" r:id="rId77"/>
    <p:sldId id="452" r:id="rId78"/>
    <p:sldId id="355" r:id="rId79"/>
    <p:sldId id="357" r:id="rId80"/>
    <p:sldId id="358" r:id="rId81"/>
    <p:sldId id="359" r:id="rId82"/>
    <p:sldId id="258" r:id="rId83"/>
    <p:sldId id="306" r:id="rId84"/>
    <p:sldId id="260" r:id="rId85"/>
    <p:sldId id="261" r:id="rId86"/>
    <p:sldId id="262" r:id="rId87"/>
    <p:sldId id="264" r:id="rId88"/>
    <p:sldId id="268" r:id="rId89"/>
    <p:sldId id="269" r:id="rId90"/>
    <p:sldId id="272" r:id="rId91"/>
    <p:sldId id="273" r:id="rId92"/>
    <p:sldId id="270" r:id="rId93"/>
    <p:sldId id="271" r:id="rId94"/>
    <p:sldId id="274" r:id="rId95"/>
    <p:sldId id="275" r:id="rId96"/>
    <p:sldId id="276" r:id="rId97"/>
    <p:sldId id="277" r:id="rId98"/>
    <p:sldId id="278" r:id="rId99"/>
    <p:sldId id="279" r:id="rId100"/>
    <p:sldId id="280" r:id="rId101"/>
    <p:sldId id="281" r:id="rId102"/>
    <p:sldId id="293" r:id="rId103"/>
    <p:sldId id="282" r:id="rId104"/>
    <p:sldId id="283" r:id="rId105"/>
    <p:sldId id="285" r:id="rId106"/>
    <p:sldId id="284" r:id="rId107"/>
    <p:sldId id="286" r:id="rId108"/>
    <p:sldId id="288" r:id="rId109"/>
    <p:sldId id="289" r:id="rId110"/>
    <p:sldId id="290" r:id="rId111"/>
    <p:sldId id="291" r:id="rId112"/>
    <p:sldId id="292" r:id="rId113"/>
    <p:sldId id="304" r:id="rId114"/>
    <p:sldId id="453" r:id="rId115"/>
    <p:sldId id="454" r:id="rId116"/>
    <p:sldId id="455" r:id="rId117"/>
    <p:sldId id="300" r:id="rId118"/>
    <p:sldId id="456" r:id="rId119"/>
    <p:sldId id="457" r:id="rId120"/>
    <p:sldId id="360" r:id="rId121"/>
    <p:sldId id="301" r:id="rId122"/>
    <p:sldId id="302" r:id="rId123"/>
    <p:sldId id="303" r:id="rId124"/>
    <p:sldId id="305" r:id="rId12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7DF"/>
    <a:srgbClr val="FF7F7F"/>
    <a:srgbClr val="000000"/>
    <a:srgbClr val="EAEAEA"/>
    <a:srgbClr val="F3F3F3"/>
    <a:srgbClr val="F2F2F2"/>
    <a:srgbClr val="F7F7F7"/>
    <a:srgbClr val="F0F0F0"/>
    <a:srgbClr val="FF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758" autoAdjust="0"/>
  </p:normalViewPr>
  <p:slideViewPr>
    <p:cSldViewPr snapToGrid="0">
      <p:cViewPr varScale="1">
        <p:scale>
          <a:sx n="107" d="100"/>
          <a:sy n="107" d="100"/>
        </p:scale>
        <p:origin x="1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0D7DC-CDC7-438E-BB4D-D3BEDBE5D2E6}" type="datetimeFigureOut">
              <a:rPr lang="en-US" smtClean="0"/>
              <a:t>8/3/2020</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96118-9B3A-403F-9F99-2AB1C4DA12CA}" type="slidenum">
              <a:rPr lang="en-US" smtClean="0"/>
              <a:t>‹#›</a:t>
            </a:fld>
            <a:endParaRPr lang="en-US"/>
          </a:p>
        </p:txBody>
      </p:sp>
    </p:spTree>
    <p:extLst>
      <p:ext uri="{BB962C8B-B14F-4D97-AF65-F5344CB8AC3E}">
        <p14:creationId xmlns:p14="http://schemas.microsoft.com/office/powerpoint/2010/main" val="1503321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33</a:t>
            </a:fld>
            <a:endParaRPr lang="en-US"/>
          </a:p>
        </p:txBody>
      </p:sp>
    </p:spTree>
    <p:extLst>
      <p:ext uri="{BB962C8B-B14F-4D97-AF65-F5344CB8AC3E}">
        <p14:creationId xmlns:p14="http://schemas.microsoft.com/office/powerpoint/2010/main" val="343113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40</a:t>
            </a:fld>
            <a:endParaRPr lang="en-US"/>
          </a:p>
        </p:txBody>
      </p:sp>
    </p:spTree>
    <p:extLst>
      <p:ext uri="{BB962C8B-B14F-4D97-AF65-F5344CB8AC3E}">
        <p14:creationId xmlns:p14="http://schemas.microsoft.com/office/powerpoint/2010/main" val="2277628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41</a:t>
            </a:fld>
            <a:endParaRPr lang="en-US"/>
          </a:p>
        </p:txBody>
      </p:sp>
    </p:spTree>
    <p:extLst>
      <p:ext uri="{BB962C8B-B14F-4D97-AF65-F5344CB8AC3E}">
        <p14:creationId xmlns:p14="http://schemas.microsoft.com/office/powerpoint/2010/main" val="2027083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42</a:t>
            </a:fld>
            <a:endParaRPr lang="en-US"/>
          </a:p>
        </p:txBody>
      </p:sp>
    </p:spTree>
    <p:extLst>
      <p:ext uri="{BB962C8B-B14F-4D97-AF65-F5344CB8AC3E}">
        <p14:creationId xmlns:p14="http://schemas.microsoft.com/office/powerpoint/2010/main" val="2242648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43</a:t>
            </a:fld>
            <a:endParaRPr lang="en-US"/>
          </a:p>
        </p:txBody>
      </p:sp>
    </p:spTree>
    <p:extLst>
      <p:ext uri="{BB962C8B-B14F-4D97-AF65-F5344CB8AC3E}">
        <p14:creationId xmlns:p14="http://schemas.microsoft.com/office/powerpoint/2010/main" val="1194966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47</a:t>
            </a:fld>
            <a:endParaRPr lang="en-US"/>
          </a:p>
        </p:txBody>
      </p:sp>
    </p:spTree>
    <p:extLst>
      <p:ext uri="{BB962C8B-B14F-4D97-AF65-F5344CB8AC3E}">
        <p14:creationId xmlns:p14="http://schemas.microsoft.com/office/powerpoint/2010/main" val="4029821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sdffc</a:t>
            </a:r>
            <a:endParaRPr lang="zh-TW" alt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63</a:t>
            </a:fld>
            <a:endParaRPr lang="en-US"/>
          </a:p>
        </p:txBody>
      </p:sp>
    </p:spTree>
    <p:extLst>
      <p:ext uri="{BB962C8B-B14F-4D97-AF65-F5344CB8AC3E}">
        <p14:creationId xmlns:p14="http://schemas.microsoft.com/office/powerpoint/2010/main" val="2234278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2020/8/3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437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2020/8/3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350479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2020/8/3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82818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2020/8/3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352076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2020/8/3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190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2020/8/3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3957618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2020/8/3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642054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2020/8/3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26182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2020/8/3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348870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2020/8/3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690518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47FC325-2BD5-4F02-BDEE-6D2BC309A609}" type="datetimeFigureOut">
              <a:rPr lang="zh-TW" altLang="en-US" smtClean="0"/>
              <a:t>2020/8/3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926474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47FC325-2BD5-4F02-BDEE-6D2BC309A609}" type="datetimeFigureOut">
              <a:rPr lang="zh-TW" altLang="en-US" smtClean="0"/>
              <a:t>2020/8/3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199330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47FC325-2BD5-4F02-BDEE-6D2BC309A609}" type="datetimeFigureOut">
              <a:rPr lang="zh-TW" altLang="en-US" smtClean="0"/>
              <a:t>2020/8/3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65393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FC325-2BD5-4F02-BDEE-6D2BC309A609}" type="datetimeFigureOut">
              <a:rPr lang="zh-TW" altLang="en-US" smtClean="0"/>
              <a:t>2020/8/3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1670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47FC325-2BD5-4F02-BDEE-6D2BC309A609}" type="datetimeFigureOut">
              <a:rPr lang="zh-TW" altLang="en-US" smtClean="0"/>
              <a:t>2020/8/3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749941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547FC325-2BD5-4F02-BDEE-6D2BC309A609}" type="datetimeFigureOut">
              <a:rPr lang="zh-TW" altLang="en-US" smtClean="0"/>
              <a:t>2020/8/3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6901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7FC325-2BD5-4F02-BDEE-6D2BC309A609}" type="datetimeFigureOut">
              <a:rPr lang="zh-TW" altLang="en-US" smtClean="0"/>
              <a:t>2020/8/3</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917642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73200" y="615286"/>
            <a:ext cx="7257934" cy="2387600"/>
          </a:xfrm>
        </p:spPr>
        <p:txBody>
          <a:bodyPr>
            <a:normAutofit/>
          </a:bodyPr>
          <a:lstStyle/>
          <a:p>
            <a:r>
              <a:rPr lang="zh-TW" altLang="en-US" sz="7000" b="1" dirty="0"/>
              <a:t>進階動態規劃</a:t>
            </a:r>
          </a:p>
        </p:txBody>
      </p:sp>
      <p:sp>
        <p:nvSpPr>
          <p:cNvPr id="3" name="副標題 2"/>
          <p:cNvSpPr>
            <a:spLocks noGrp="1"/>
          </p:cNvSpPr>
          <p:nvPr>
            <p:ph type="subTitle" idx="1"/>
          </p:nvPr>
        </p:nvSpPr>
        <p:spPr>
          <a:xfrm>
            <a:off x="2078797" y="1239060"/>
            <a:ext cx="5541203" cy="1655762"/>
          </a:xfrm>
        </p:spPr>
        <p:txBody>
          <a:bodyPr>
            <a:normAutofit/>
          </a:bodyPr>
          <a:lstStyle/>
          <a:p>
            <a:r>
              <a:rPr lang="en-US" altLang="zh-TW" sz="3000" b="1" dirty="0"/>
              <a:t>ION camp 2020</a:t>
            </a:r>
          </a:p>
        </p:txBody>
      </p:sp>
      <p:sp>
        <p:nvSpPr>
          <p:cNvPr id="4" name="副標題 2"/>
          <p:cNvSpPr txBox="1">
            <a:spLocks/>
          </p:cNvSpPr>
          <p:nvPr/>
        </p:nvSpPr>
        <p:spPr>
          <a:xfrm>
            <a:off x="1601586" y="3734724"/>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3000" b="1" dirty="0"/>
              <a:t>Advanced Dynamic Programming</a:t>
            </a:r>
          </a:p>
          <a:p>
            <a:r>
              <a:rPr lang="zh-TW" altLang="en-US" sz="2500" b="1" dirty="0"/>
              <a:t>講者</a:t>
            </a:r>
            <a:r>
              <a:rPr lang="en-US" altLang="zh-TW" sz="2500" b="1" dirty="0"/>
              <a:t>:</a:t>
            </a:r>
            <a:r>
              <a:rPr lang="zh-TW" altLang="en-US" sz="2500" b="1" dirty="0"/>
              <a:t> 許文弘</a:t>
            </a:r>
            <a:endParaRPr lang="en-US" altLang="zh-TW" sz="2500" b="1" dirty="0"/>
          </a:p>
        </p:txBody>
      </p:sp>
    </p:spTree>
    <p:extLst>
      <p:ext uri="{BB962C8B-B14F-4D97-AF65-F5344CB8AC3E}">
        <p14:creationId xmlns:p14="http://schemas.microsoft.com/office/powerpoint/2010/main" val="3605144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字方塊 31">
            <a:extLst>
              <a:ext uri="{FF2B5EF4-FFF2-40B4-BE49-F238E27FC236}">
                <a16:creationId xmlns:a16="http://schemas.microsoft.com/office/drawing/2014/main" id="{BCFB28D9-D4C7-4A79-BE47-C0FFBC26DB63}"/>
              </a:ext>
            </a:extLst>
          </p:cNvPr>
          <p:cNvSpPr txBox="1"/>
          <p:nvPr/>
        </p:nvSpPr>
        <p:spPr>
          <a:xfrm>
            <a:off x="1482726" y="1978462"/>
            <a:ext cx="5178021" cy="1169551"/>
          </a:xfrm>
          <a:prstGeom prst="rect">
            <a:avLst/>
          </a:prstGeom>
          <a:noFill/>
          <a:ln>
            <a:noFill/>
          </a:ln>
        </p:spPr>
        <p:txBody>
          <a:bodyPr wrap="none" rtlCol="0">
            <a:spAutoFit/>
          </a:bodyPr>
          <a:lstStyle/>
          <a:p>
            <a:r>
              <a:rPr lang="en-US" sz="7000" b="1" dirty="0">
                <a:solidFill>
                  <a:srgbClr val="FF0000"/>
                </a:solidFill>
              </a:rPr>
              <a:t>a </a:t>
            </a:r>
            <a:r>
              <a:rPr lang="en-US" altLang="zh-TW" sz="7000" b="1" dirty="0">
                <a:solidFill>
                  <a:srgbClr val="FF0000"/>
                </a:solidFill>
              </a:rPr>
              <a:t>d</a:t>
            </a:r>
            <a:r>
              <a:rPr lang="en-US" sz="7000" b="1" dirty="0">
                <a:solidFill>
                  <a:srgbClr val="FF0000"/>
                </a:solidFill>
              </a:rPr>
              <a:t> </a:t>
            </a:r>
            <a:r>
              <a:rPr lang="en-US" altLang="zh-TW" sz="7000" b="1" dirty="0"/>
              <a:t>e</a:t>
            </a:r>
            <a:r>
              <a:rPr lang="en-US" sz="7000" b="1" dirty="0"/>
              <a:t> </a:t>
            </a:r>
            <a:r>
              <a:rPr lang="en-US" sz="7000" b="1" dirty="0">
                <a:solidFill>
                  <a:srgbClr val="0070C0"/>
                </a:solidFill>
              </a:rPr>
              <a:t>d</a:t>
            </a:r>
            <a:r>
              <a:rPr lang="en-US" sz="7000" b="1" dirty="0"/>
              <a:t> a </a:t>
            </a:r>
            <a:r>
              <a:rPr lang="en-US" altLang="zh-TW" sz="7000" b="1" dirty="0"/>
              <a:t>b</a:t>
            </a:r>
            <a:r>
              <a:rPr lang="en-US" sz="7000" b="1" dirty="0"/>
              <a:t> </a:t>
            </a:r>
            <a:r>
              <a:rPr lang="en-US" altLang="zh-TW" sz="7000" b="1" dirty="0"/>
              <a:t>f</a:t>
            </a:r>
            <a:endParaRPr lang="en-US" sz="7000" b="1" dirty="0"/>
          </a:p>
        </p:txBody>
      </p:sp>
      <p:sp>
        <p:nvSpPr>
          <p:cNvPr id="33" name="文字方塊 32">
            <a:extLst>
              <a:ext uri="{FF2B5EF4-FFF2-40B4-BE49-F238E27FC236}">
                <a16:creationId xmlns:a16="http://schemas.microsoft.com/office/drawing/2014/main" id="{809E2E69-CE0D-4675-AF88-44C607BEE5DB}"/>
              </a:ext>
            </a:extLst>
          </p:cNvPr>
          <p:cNvSpPr txBox="1"/>
          <p:nvPr/>
        </p:nvSpPr>
        <p:spPr>
          <a:xfrm>
            <a:off x="1482726" y="3716382"/>
            <a:ext cx="6037230" cy="1169551"/>
          </a:xfrm>
          <a:prstGeom prst="rect">
            <a:avLst/>
          </a:prstGeom>
          <a:noFill/>
        </p:spPr>
        <p:txBody>
          <a:bodyPr wrap="none" rtlCol="0">
            <a:spAutoFit/>
          </a:bodyPr>
          <a:lstStyle/>
          <a:p>
            <a:r>
              <a:rPr lang="en-US" altLang="zh-TW" sz="7000" b="1" dirty="0"/>
              <a:t>e</a:t>
            </a:r>
            <a:r>
              <a:rPr lang="zh-TW" altLang="en-US" sz="7000" b="1" dirty="0"/>
              <a:t> </a:t>
            </a:r>
            <a:r>
              <a:rPr lang="en-US" altLang="zh-TW" sz="7000" b="1" dirty="0">
                <a:solidFill>
                  <a:srgbClr val="FF0000"/>
                </a:solidFill>
              </a:rPr>
              <a:t>a</a:t>
            </a:r>
            <a:r>
              <a:rPr lang="zh-TW" altLang="en-US" sz="7000" b="1" dirty="0"/>
              <a:t> </a:t>
            </a:r>
            <a:r>
              <a:rPr lang="en-US" altLang="zh-TW" sz="7000" b="1" dirty="0"/>
              <a:t>c</a:t>
            </a:r>
            <a:r>
              <a:rPr lang="zh-TW" altLang="en-US" sz="7000" b="1" dirty="0"/>
              <a:t> </a:t>
            </a:r>
            <a:r>
              <a:rPr lang="en-US" altLang="zh-TW" sz="7000" b="1" dirty="0">
                <a:solidFill>
                  <a:srgbClr val="FF0000"/>
                </a:solidFill>
              </a:rPr>
              <a:t>d</a:t>
            </a:r>
            <a:r>
              <a:rPr lang="zh-TW" altLang="en-US" sz="7000" b="1" dirty="0"/>
              <a:t> </a:t>
            </a:r>
            <a:r>
              <a:rPr lang="en-US" altLang="zh-TW" sz="7000" b="1" dirty="0"/>
              <a:t>b</a:t>
            </a:r>
            <a:r>
              <a:rPr lang="zh-TW" altLang="en-US" sz="7000" b="1" dirty="0"/>
              <a:t> </a:t>
            </a:r>
            <a:r>
              <a:rPr lang="en-US" sz="7000" b="1" dirty="0">
                <a:solidFill>
                  <a:srgbClr val="0070C0"/>
                </a:solidFill>
              </a:rPr>
              <a:t>d</a:t>
            </a:r>
            <a:r>
              <a:rPr lang="en-US" sz="7000" b="1" dirty="0">
                <a:solidFill>
                  <a:srgbClr val="FF0000"/>
                </a:solidFill>
              </a:rPr>
              <a:t> </a:t>
            </a:r>
            <a:r>
              <a:rPr lang="en-US" altLang="zh-TW" sz="7000" b="1" dirty="0"/>
              <a:t>a</a:t>
            </a:r>
            <a:r>
              <a:rPr lang="zh-TW" altLang="en-US" sz="7000" b="1" dirty="0"/>
              <a:t> </a:t>
            </a:r>
            <a:r>
              <a:rPr lang="en-US" altLang="zh-TW" sz="7000" b="1" dirty="0"/>
              <a:t>c</a:t>
            </a:r>
            <a:endParaRPr lang="en-US" sz="7000" b="1" dirty="0"/>
          </a:p>
        </p:txBody>
      </p:sp>
      <p:cxnSp>
        <p:nvCxnSpPr>
          <p:cNvPr id="34" name="直線單箭頭接點 33">
            <a:extLst>
              <a:ext uri="{FF2B5EF4-FFF2-40B4-BE49-F238E27FC236}">
                <a16:creationId xmlns:a16="http://schemas.microsoft.com/office/drawing/2014/main" id="{E11571B0-1025-4DAC-BCB3-D7F99AB61F2B}"/>
              </a:ext>
            </a:extLst>
          </p:cNvPr>
          <p:cNvCxnSpPr>
            <a:cxnSpLocks/>
          </p:cNvCxnSpPr>
          <p:nvPr/>
        </p:nvCxnSpPr>
        <p:spPr>
          <a:xfrm>
            <a:off x="4007279" y="2924067"/>
            <a:ext cx="1584751" cy="1041264"/>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627E7DAF-302A-4CD9-BBAC-E389A9700F97}"/>
              </a:ext>
            </a:extLst>
          </p:cNvPr>
          <p:cNvSpPr/>
          <p:nvPr/>
        </p:nvSpPr>
        <p:spPr>
          <a:xfrm>
            <a:off x="4593025" y="1978462"/>
            <a:ext cx="2139194" cy="1194554"/>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A5249C6B-B1A5-481F-A1CB-F0D9396645A3}"/>
              </a:ext>
            </a:extLst>
          </p:cNvPr>
          <p:cNvSpPr/>
          <p:nvPr/>
        </p:nvSpPr>
        <p:spPr>
          <a:xfrm>
            <a:off x="6138954" y="3793568"/>
            <a:ext cx="1479632" cy="101517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直線單箭頭接點 36">
            <a:extLst>
              <a:ext uri="{FF2B5EF4-FFF2-40B4-BE49-F238E27FC236}">
                <a16:creationId xmlns:a16="http://schemas.microsoft.com/office/drawing/2014/main" id="{E11571B0-1025-4DAC-BCB3-D7F99AB61F2B}"/>
              </a:ext>
            </a:extLst>
          </p:cNvPr>
          <p:cNvCxnSpPr>
            <a:cxnSpLocks/>
          </p:cNvCxnSpPr>
          <p:nvPr/>
        </p:nvCxnSpPr>
        <p:spPr>
          <a:xfrm>
            <a:off x="2612666" y="3055182"/>
            <a:ext cx="1394613" cy="910149"/>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E11571B0-1025-4DAC-BCB3-D7F99AB61F2B}"/>
              </a:ext>
            </a:extLst>
          </p:cNvPr>
          <p:cNvCxnSpPr>
            <a:cxnSpLocks/>
          </p:cNvCxnSpPr>
          <p:nvPr/>
        </p:nvCxnSpPr>
        <p:spPr>
          <a:xfrm>
            <a:off x="1773192" y="2989625"/>
            <a:ext cx="649336" cy="97570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6381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字方塊 56">
            <a:extLst>
              <a:ext uri="{FF2B5EF4-FFF2-40B4-BE49-F238E27FC236}">
                <a16:creationId xmlns:a16="http://schemas.microsoft.com/office/drawing/2014/main" id="{F7B1E619-C580-4278-8E7F-5D364ED2B20E}"/>
              </a:ext>
            </a:extLst>
          </p:cNvPr>
          <p:cNvSpPr txBox="1"/>
          <p:nvPr/>
        </p:nvSpPr>
        <p:spPr>
          <a:xfrm>
            <a:off x="1082724" y="315471"/>
            <a:ext cx="1304647" cy="630942"/>
          </a:xfrm>
          <a:prstGeom prst="rect">
            <a:avLst/>
          </a:prstGeom>
          <a:noFill/>
        </p:spPr>
        <p:txBody>
          <a:bodyPr wrap="square" rtlCol="0">
            <a:spAutoFit/>
          </a:bodyPr>
          <a:lstStyle/>
          <a:p>
            <a:r>
              <a:rPr lang="en-US" sz="3500" b="1" dirty="0"/>
              <a:t>j = 4</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5938832" y="241632"/>
            <a:ext cx="1304647" cy="630942"/>
          </a:xfrm>
          <a:prstGeom prst="rect">
            <a:avLst/>
          </a:prstGeom>
          <a:noFill/>
        </p:spPr>
        <p:txBody>
          <a:bodyPr wrap="square" rtlCol="0">
            <a:spAutoFit/>
          </a:bodyPr>
          <a:lstStyle/>
          <a:p>
            <a:r>
              <a:rPr lang="en-US" sz="3500" b="1" dirty="0"/>
              <a:t>j = 5</a:t>
            </a:r>
          </a:p>
        </p:txBody>
      </p:sp>
      <p:sp>
        <p:nvSpPr>
          <p:cNvPr id="77" name="矩形 76">
            <a:extLst>
              <a:ext uri="{FF2B5EF4-FFF2-40B4-BE49-F238E27FC236}">
                <a16:creationId xmlns:a16="http://schemas.microsoft.com/office/drawing/2014/main" id="{A9901E34-73EF-4E61-A309-57142A046024}"/>
              </a:ext>
            </a:extLst>
          </p:cNvPr>
          <p:cNvSpPr/>
          <p:nvPr/>
        </p:nvSpPr>
        <p:spPr>
          <a:xfrm>
            <a:off x="1234814" y="135209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矩形 58">
            <a:extLst>
              <a:ext uri="{FF2B5EF4-FFF2-40B4-BE49-F238E27FC236}">
                <a16:creationId xmlns:a16="http://schemas.microsoft.com/office/drawing/2014/main" id="{A9901E34-73EF-4E61-A309-57142A046024}"/>
              </a:ext>
            </a:extLst>
          </p:cNvPr>
          <p:cNvSpPr/>
          <p:nvPr/>
        </p:nvSpPr>
        <p:spPr>
          <a:xfrm>
            <a:off x="1635703" y="135209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矩形 59">
            <a:extLst>
              <a:ext uri="{FF2B5EF4-FFF2-40B4-BE49-F238E27FC236}">
                <a16:creationId xmlns:a16="http://schemas.microsoft.com/office/drawing/2014/main" id="{A9901E34-73EF-4E61-A309-57142A046024}"/>
              </a:ext>
            </a:extLst>
          </p:cNvPr>
          <p:cNvSpPr/>
          <p:nvPr/>
        </p:nvSpPr>
        <p:spPr>
          <a:xfrm>
            <a:off x="2036592" y="135209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矩形 60">
            <a:extLst>
              <a:ext uri="{FF2B5EF4-FFF2-40B4-BE49-F238E27FC236}">
                <a16:creationId xmlns:a16="http://schemas.microsoft.com/office/drawing/2014/main" id="{A9901E34-73EF-4E61-A309-57142A046024}"/>
              </a:ext>
            </a:extLst>
          </p:cNvPr>
          <p:cNvSpPr/>
          <p:nvPr/>
        </p:nvSpPr>
        <p:spPr>
          <a:xfrm>
            <a:off x="2437481" y="135209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矩形 62">
            <a:extLst>
              <a:ext uri="{FF2B5EF4-FFF2-40B4-BE49-F238E27FC236}">
                <a16:creationId xmlns:a16="http://schemas.microsoft.com/office/drawing/2014/main" id="{A9901E34-73EF-4E61-A309-57142A046024}"/>
              </a:ext>
            </a:extLst>
          </p:cNvPr>
          <p:cNvSpPr/>
          <p:nvPr/>
        </p:nvSpPr>
        <p:spPr>
          <a:xfrm>
            <a:off x="1237684" y="178622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9901E34-73EF-4E61-A309-57142A046024}"/>
              </a:ext>
            </a:extLst>
          </p:cNvPr>
          <p:cNvSpPr/>
          <p:nvPr/>
        </p:nvSpPr>
        <p:spPr>
          <a:xfrm>
            <a:off x="1638573" y="178622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矩形 117">
            <a:extLst>
              <a:ext uri="{FF2B5EF4-FFF2-40B4-BE49-F238E27FC236}">
                <a16:creationId xmlns:a16="http://schemas.microsoft.com/office/drawing/2014/main" id="{A9901E34-73EF-4E61-A309-57142A046024}"/>
              </a:ext>
            </a:extLst>
          </p:cNvPr>
          <p:cNvSpPr/>
          <p:nvPr/>
        </p:nvSpPr>
        <p:spPr>
          <a:xfrm>
            <a:off x="2039462" y="178622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矩形 118">
            <a:extLst>
              <a:ext uri="{FF2B5EF4-FFF2-40B4-BE49-F238E27FC236}">
                <a16:creationId xmlns:a16="http://schemas.microsoft.com/office/drawing/2014/main" id="{A9901E34-73EF-4E61-A309-57142A046024}"/>
              </a:ext>
            </a:extLst>
          </p:cNvPr>
          <p:cNvSpPr/>
          <p:nvPr/>
        </p:nvSpPr>
        <p:spPr>
          <a:xfrm>
            <a:off x="2440351" y="178622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矩形 120">
            <a:extLst>
              <a:ext uri="{FF2B5EF4-FFF2-40B4-BE49-F238E27FC236}">
                <a16:creationId xmlns:a16="http://schemas.microsoft.com/office/drawing/2014/main" id="{A9901E34-73EF-4E61-A309-57142A046024}"/>
              </a:ext>
            </a:extLst>
          </p:cNvPr>
          <p:cNvSpPr/>
          <p:nvPr/>
        </p:nvSpPr>
        <p:spPr>
          <a:xfrm>
            <a:off x="1234814" y="222035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矩形 121">
            <a:extLst>
              <a:ext uri="{FF2B5EF4-FFF2-40B4-BE49-F238E27FC236}">
                <a16:creationId xmlns:a16="http://schemas.microsoft.com/office/drawing/2014/main" id="{A9901E34-73EF-4E61-A309-57142A046024}"/>
              </a:ext>
            </a:extLst>
          </p:cNvPr>
          <p:cNvSpPr/>
          <p:nvPr/>
        </p:nvSpPr>
        <p:spPr>
          <a:xfrm>
            <a:off x="1635703" y="222035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矩形 122">
            <a:extLst>
              <a:ext uri="{FF2B5EF4-FFF2-40B4-BE49-F238E27FC236}">
                <a16:creationId xmlns:a16="http://schemas.microsoft.com/office/drawing/2014/main" id="{A9901E34-73EF-4E61-A309-57142A046024}"/>
              </a:ext>
            </a:extLst>
          </p:cNvPr>
          <p:cNvSpPr/>
          <p:nvPr/>
        </p:nvSpPr>
        <p:spPr>
          <a:xfrm>
            <a:off x="2036592" y="222035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矩形 123">
            <a:extLst>
              <a:ext uri="{FF2B5EF4-FFF2-40B4-BE49-F238E27FC236}">
                <a16:creationId xmlns:a16="http://schemas.microsoft.com/office/drawing/2014/main" id="{A9901E34-73EF-4E61-A309-57142A046024}"/>
              </a:ext>
            </a:extLst>
          </p:cNvPr>
          <p:cNvSpPr/>
          <p:nvPr/>
        </p:nvSpPr>
        <p:spPr>
          <a:xfrm>
            <a:off x="2437481" y="222035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矩形 125">
            <a:extLst>
              <a:ext uri="{FF2B5EF4-FFF2-40B4-BE49-F238E27FC236}">
                <a16:creationId xmlns:a16="http://schemas.microsoft.com/office/drawing/2014/main" id="{A9901E34-73EF-4E61-A309-57142A046024}"/>
              </a:ext>
            </a:extLst>
          </p:cNvPr>
          <p:cNvSpPr/>
          <p:nvPr/>
        </p:nvSpPr>
        <p:spPr>
          <a:xfrm>
            <a:off x="1234814" y="265448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矩形 126">
            <a:extLst>
              <a:ext uri="{FF2B5EF4-FFF2-40B4-BE49-F238E27FC236}">
                <a16:creationId xmlns:a16="http://schemas.microsoft.com/office/drawing/2014/main" id="{A9901E34-73EF-4E61-A309-57142A046024}"/>
              </a:ext>
            </a:extLst>
          </p:cNvPr>
          <p:cNvSpPr/>
          <p:nvPr/>
        </p:nvSpPr>
        <p:spPr>
          <a:xfrm>
            <a:off x="1635703" y="265448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矩形 127">
            <a:extLst>
              <a:ext uri="{FF2B5EF4-FFF2-40B4-BE49-F238E27FC236}">
                <a16:creationId xmlns:a16="http://schemas.microsoft.com/office/drawing/2014/main" id="{A9901E34-73EF-4E61-A309-57142A046024}"/>
              </a:ext>
            </a:extLst>
          </p:cNvPr>
          <p:cNvSpPr/>
          <p:nvPr/>
        </p:nvSpPr>
        <p:spPr>
          <a:xfrm>
            <a:off x="2036592" y="265448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矩形 128">
            <a:extLst>
              <a:ext uri="{FF2B5EF4-FFF2-40B4-BE49-F238E27FC236}">
                <a16:creationId xmlns:a16="http://schemas.microsoft.com/office/drawing/2014/main" id="{A9901E34-73EF-4E61-A309-57142A046024}"/>
              </a:ext>
            </a:extLst>
          </p:cNvPr>
          <p:cNvSpPr/>
          <p:nvPr/>
        </p:nvSpPr>
        <p:spPr>
          <a:xfrm>
            <a:off x="2437481" y="265448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矩形 135">
            <a:extLst>
              <a:ext uri="{FF2B5EF4-FFF2-40B4-BE49-F238E27FC236}">
                <a16:creationId xmlns:a16="http://schemas.microsoft.com/office/drawing/2014/main" id="{A9901E34-73EF-4E61-A309-57142A046024}"/>
              </a:ext>
            </a:extLst>
          </p:cNvPr>
          <p:cNvSpPr/>
          <p:nvPr/>
        </p:nvSpPr>
        <p:spPr>
          <a:xfrm>
            <a:off x="1312674" y="42884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矩形 136">
            <a:extLst>
              <a:ext uri="{FF2B5EF4-FFF2-40B4-BE49-F238E27FC236}">
                <a16:creationId xmlns:a16="http://schemas.microsoft.com/office/drawing/2014/main" id="{A9901E34-73EF-4E61-A309-57142A046024}"/>
              </a:ext>
            </a:extLst>
          </p:cNvPr>
          <p:cNvSpPr/>
          <p:nvPr/>
        </p:nvSpPr>
        <p:spPr>
          <a:xfrm>
            <a:off x="1713563" y="42884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矩形 137">
            <a:extLst>
              <a:ext uri="{FF2B5EF4-FFF2-40B4-BE49-F238E27FC236}">
                <a16:creationId xmlns:a16="http://schemas.microsoft.com/office/drawing/2014/main" id="{A9901E34-73EF-4E61-A309-57142A046024}"/>
              </a:ext>
            </a:extLst>
          </p:cNvPr>
          <p:cNvSpPr/>
          <p:nvPr/>
        </p:nvSpPr>
        <p:spPr>
          <a:xfrm>
            <a:off x="2114452" y="42884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矩形 138">
            <a:extLst>
              <a:ext uri="{FF2B5EF4-FFF2-40B4-BE49-F238E27FC236}">
                <a16:creationId xmlns:a16="http://schemas.microsoft.com/office/drawing/2014/main" id="{A9901E34-73EF-4E61-A309-57142A046024}"/>
              </a:ext>
            </a:extLst>
          </p:cNvPr>
          <p:cNvSpPr/>
          <p:nvPr/>
        </p:nvSpPr>
        <p:spPr>
          <a:xfrm>
            <a:off x="2515341" y="428843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矩形 140">
            <a:extLst>
              <a:ext uri="{FF2B5EF4-FFF2-40B4-BE49-F238E27FC236}">
                <a16:creationId xmlns:a16="http://schemas.microsoft.com/office/drawing/2014/main" id="{A9901E34-73EF-4E61-A309-57142A046024}"/>
              </a:ext>
            </a:extLst>
          </p:cNvPr>
          <p:cNvSpPr/>
          <p:nvPr/>
        </p:nvSpPr>
        <p:spPr>
          <a:xfrm>
            <a:off x="1315544" y="472256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矩形 141">
            <a:extLst>
              <a:ext uri="{FF2B5EF4-FFF2-40B4-BE49-F238E27FC236}">
                <a16:creationId xmlns:a16="http://schemas.microsoft.com/office/drawing/2014/main" id="{A9901E34-73EF-4E61-A309-57142A046024}"/>
              </a:ext>
            </a:extLst>
          </p:cNvPr>
          <p:cNvSpPr/>
          <p:nvPr/>
        </p:nvSpPr>
        <p:spPr>
          <a:xfrm>
            <a:off x="1716433" y="472256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矩形 142">
            <a:extLst>
              <a:ext uri="{FF2B5EF4-FFF2-40B4-BE49-F238E27FC236}">
                <a16:creationId xmlns:a16="http://schemas.microsoft.com/office/drawing/2014/main" id="{A9901E34-73EF-4E61-A309-57142A046024}"/>
              </a:ext>
            </a:extLst>
          </p:cNvPr>
          <p:cNvSpPr/>
          <p:nvPr/>
        </p:nvSpPr>
        <p:spPr>
          <a:xfrm>
            <a:off x="2117322" y="472256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矩形 143">
            <a:extLst>
              <a:ext uri="{FF2B5EF4-FFF2-40B4-BE49-F238E27FC236}">
                <a16:creationId xmlns:a16="http://schemas.microsoft.com/office/drawing/2014/main" id="{A9901E34-73EF-4E61-A309-57142A046024}"/>
              </a:ext>
            </a:extLst>
          </p:cNvPr>
          <p:cNvSpPr/>
          <p:nvPr/>
        </p:nvSpPr>
        <p:spPr>
          <a:xfrm>
            <a:off x="2518211" y="47225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矩形 145">
            <a:extLst>
              <a:ext uri="{FF2B5EF4-FFF2-40B4-BE49-F238E27FC236}">
                <a16:creationId xmlns:a16="http://schemas.microsoft.com/office/drawing/2014/main" id="{A9901E34-73EF-4E61-A309-57142A046024}"/>
              </a:ext>
            </a:extLst>
          </p:cNvPr>
          <p:cNvSpPr/>
          <p:nvPr/>
        </p:nvSpPr>
        <p:spPr>
          <a:xfrm>
            <a:off x="1312674" y="515669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矩形 146">
            <a:extLst>
              <a:ext uri="{FF2B5EF4-FFF2-40B4-BE49-F238E27FC236}">
                <a16:creationId xmlns:a16="http://schemas.microsoft.com/office/drawing/2014/main" id="{A9901E34-73EF-4E61-A309-57142A046024}"/>
              </a:ext>
            </a:extLst>
          </p:cNvPr>
          <p:cNvSpPr/>
          <p:nvPr/>
        </p:nvSpPr>
        <p:spPr>
          <a:xfrm>
            <a:off x="1713563" y="515669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矩形 147">
            <a:extLst>
              <a:ext uri="{FF2B5EF4-FFF2-40B4-BE49-F238E27FC236}">
                <a16:creationId xmlns:a16="http://schemas.microsoft.com/office/drawing/2014/main" id="{A9901E34-73EF-4E61-A309-57142A046024}"/>
              </a:ext>
            </a:extLst>
          </p:cNvPr>
          <p:cNvSpPr/>
          <p:nvPr/>
        </p:nvSpPr>
        <p:spPr>
          <a:xfrm>
            <a:off x="2114452" y="515669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矩形 148">
            <a:extLst>
              <a:ext uri="{FF2B5EF4-FFF2-40B4-BE49-F238E27FC236}">
                <a16:creationId xmlns:a16="http://schemas.microsoft.com/office/drawing/2014/main" id="{A9901E34-73EF-4E61-A309-57142A046024}"/>
              </a:ext>
            </a:extLst>
          </p:cNvPr>
          <p:cNvSpPr/>
          <p:nvPr/>
        </p:nvSpPr>
        <p:spPr>
          <a:xfrm>
            <a:off x="2515341" y="515669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矩形 150">
            <a:extLst>
              <a:ext uri="{FF2B5EF4-FFF2-40B4-BE49-F238E27FC236}">
                <a16:creationId xmlns:a16="http://schemas.microsoft.com/office/drawing/2014/main" id="{A9901E34-73EF-4E61-A309-57142A046024}"/>
              </a:ext>
            </a:extLst>
          </p:cNvPr>
          <p:cNvSpPr/>
          <p:nvPr/>
        </p:nvSpPr>
        <p:spPr>
          <a:xfrm>
            <a:off x="1312674" y="559082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矩形 151">
            <a:extLst>
              <a:ext uri="{FF2B5EF4-FFF2-40B4-BE49-F238E27FC236}">
                <a16:creationId xmlns:a16="http://schemas.microsoft.com/office/drawing/2014/main" id="{A9901E34-73EF-4E61-A309-57142A046024}"/>
              </a:ext>
            </a:extLst>
          </p:cNvPr>
          <p:cNvSpPr/>
          <p:nvPr/>
        </p:nvSpPr>
        <p:spPr>
          <a:xfrm>
            <a:off x="1713563" y="559082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矩形 152">
            <a:extLst>
              <a:ext uri="{FF2B5EF4-FFF2-40B4-BE49-F238E27FC236}">
                <a16:creationId xmlns:a16="http://schemas.microsoft.com/office/drawing/2014/main" id="{A9901E34-73EF-4E61-A309-57142A046024}"/>
              </a:ext>
            </a:extLst>
          </p:cNvPr>
          <p:cNvSpPr/>
          <p:nvPr/>
        </p:nvSpPr>
        <p:spPr>
          <a:xfrm>
            <a:off x="2114452" y="559082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矩形 153">
            <a:extLst>
              <a:ext uri="{FF2B5EF4-FFF2-40B4-BE49-F238E27FC236}">
                <a16:creationId xmlns:a16="http://schemas.microsoft.com/office/drawing/2014/main" id="{A9901E34-73EF-4E61-A309-57142A046024}"/>
              </a:ext>
            </a:extLst>
          </p:cNvPr>
          <p:cNvSpPr/>
          <p:nvPr/>
        </p:nvSpPr>
        <p:spPr>
          <a:xfrm>
            <a:off x="2515341" y="5590827"/>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文字方塊 160">
            <a:extLst>
              <a:ext uri="{FF2B5EF4-FFF2-40B4-BE49-F238E27FC236}">
                <a16:creationId xmlns:a16="http://schemas.microsoft.com/office/drawing/2014/main" id="{A8CB764D-5122-4BAA-84FD-FB1D7CB6EA60}"/>
              </a:ext>
            </a:extLst>
          </p:cNvPr>
          <p:cNvSpPr txBox="1"/>
          <p:nvPr/>
        </p:nvSpPr>
        <p:spPr>
          <a:xfrm>
            <a:off x="19279" y="1652313"/>
            <a:ext cx="1063445" cy="630942"/>
          </a:xfrm>
          <a:prstGeom prst="rect">
            <a:avLst/>
          </a:prstGeom>
          <a:noFill/>
        </p:spPr>
        <p:txBody>
          <a:bodyPr wrap="square" rtlCol="0">
            <a:spAutoFit/>
          </a:bodyPr>
          <a:lstStyle/>
          <a:p>
            <a:r>
              <a:rPr lang="en-US" sz="3500" b="1" dirty="0"/>
              <a:t>k=2</a:t>
            </a:r>
          </a:p>
        </p:txBody>
      </p:sp>
      <p:sp>
        <p:nvSpPr>
          <p:cNvPr id="162" name="文字方塊 161">
            <a:extLst>
              <a:ext uri="{FF2B5EF4-FFF2-40B4-BE49-F238E27FC236}">
                <a16:creationId xmlns:a16="http://schemas.microsoft.com/office/drawing/2014/main" id="{A8CB764D-5122-4BAA-84FD-FB1D7CB6EA60}"/>
              </a:ext>
            </a:extLst>
          </p:cNvPr>
          <p:cNvSpPr txBox="1"/>
          <p:nvPr/>
        </p:nvSpPr>
        <p:spPr>
          <a:xfrm>
            <a:off x="0" y="4959885"/>
            <a:ext cx="1655829" cy="630942"/>
          </a:xfrm>
          <a:prstGeom prst="rect">
            <a:avLst/>
          </a:prstGeom>
          <a:noFill/>
        </p:spPr>
        <p:txBody>
          <a:bodyPr wrap="square" rtlCol="0">
            <a:spAutoFit/>
          </a:bodyPr>
          <a:lstStyle/>
          <a:p>
            <a:r>
              <a:rPr lang="en-US" sz="3500" b="1" dirty="0"/>
              <a:t>k=3</a:t>
            </a:r>
          </a:p>
        </p:txBody>
      </p:sp>
      <p:sp>
        <p:nvSpPr>
          <p:cNvPr id="163" name="矩形 162">
            <a:extLst>
              <a:ext uri="{FF2B5EF4-FFF2-40B4-BE49-F238E27FC236}">
                <a16:creationId xmlns:a16="http://schemas.microsoft.com/office/drawing/2014/main" id="{A9901E34-73EF-4E61-A309-57142A046024}"/>
              </a:ext>
            </a:extLst>
          </p:cNvPr>
          <p:cNvSpPr/>
          <p:nvPr/>
        </p:nvSpPr>
        <p:spPr>
          <a:xfrm>
            <a:off x="5943754"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矩形 163">
            <a:extLst>
              <a:ext uri="{FF2B5EF4-FFF2-40B4-BE49-F238E27FC236}">
                <a16:creationId xmlns:a16="http://schemas.microsoft.com/office/drawing/2014/main" id="{A9901E34-73EF-4E61-A309-57142A046024}"/>
              </a:ext>
            </a:extLst>
          </p:cNvPr>
          <p:cNvSpPr/>
          <p:nvPr/>
        </p:nvSpPr>
        <p:spPr>
          <a:xfrm>
            <a:off x="6344643"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矩形 164">
            <a:extLst>
              <a:ext uri="{FF2B5EF4-FFF2-40B4-BE49-F238E27FC236}">
                <a16:creationId xmlns:a16="http://schemas.microsoft.com/office/drawing/2014/main" id="{A9901E34-73EF-4E61-A309-57142A046024}"/>
              </a:ext>
            </a:extLst>
          </p:cNvPr>
          <p:cNvSpPr/>
          <p:nvPr/>
        </p:nvSpPr>
        <p:spPr>
          <a:xfrm>
            <a:off x="6745532"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矩形 165">
            <a:extLst>
              <a:ext uri="{FF2B5EF4-FFF2-40B4-BE49-F238E27FC236}">
                <a16:creationId xmlns:a16="http://schemas.microsoft.com/office/drawing/2014/main" id="{A9901E34-73EF-4E61-A309-57142A046024}"/>
              </a:ext>
            </a:extLst>
          </p:cNvPr>
          <p:cNvSpPr/>
          <p:nvPr/>
        </p:nvSpPr>
        <p:spPr>
          <a:xfrm>
            <a:off x="7146421"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矩形 166">
            <a:extLst>
              <a:ext uri="{FF2B5EF4-FFF2-40B4-BE49-F238E27FC236}">
                <a16:creationId xmlns:a16="http://schemas.microsoft.com/office/drawing/2014/main" id="{A9901E34-73EF-4E61-A309-57142A046024}"/>
              </a:ext>
            </a:extLst>
          </p:cNvPr>
          <p:cNvSpPr/>
          <p:nvPr/>
        </p:nvSpPr>
        <p:spPr>
          <a:xfrm>
            <a:off x="7547310"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矩形 167">
            <a:extLst>
              <a:ext uri="{FF2B5EF4-FFF2-40B4-BE49-F238E27FC236}">
                <a16:creationId xmlns:a16="http://schemas.microsoft.com/office/drawing/2014/main" id="{A9901E34-73EF-4E61-A309-57142A046024}"/>
              </a:ext>
            </a:extLst>
          </p:cNvPr>
          <p:cNvSpPr/>
          <p:nvPr/>
        </p:nvSpPr>
        <p:spPr>
          <a:xfrm>
            <a:off x="5946624"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矩形 168">
            <a:extLst>
              <a:ext uri="{FF2B5EF4-FFF2-40B4-BE49-F238E27FC236}">
                <a16:creationId xmlns:a16="http://schemas.microsoft.com/office/drawing/2014/main" id="{A9901E34-73EF-4E61-A309-57142A046024}"/>
              </a:ext>
            </a:extLst>
          </p:cNvPr>
          <p:cNvSpPr/>
          <p:nvPr/>
        </p:nvSpPr>
        <p:spPr>
          <a:xfrm>
            <a:off x="6347513"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矩形 169">
            <a:extLst>
              <a:ext uri="{FF2B5EF4-FFF2-40B4-BE49-F238E27FC236}">
                <a16:creationId xmlns:a16="http://schemas.microsoft.com/office/drawing/2014/main" id="{A9901E34-73EF-4E61-A309-57142A046024}"/>
              </a:ext>
            </a:extLst>
          </p:cNvPr>
          <p:cNvSpPr/>
          <p:nvPr/>
        </p:nvSpPr>
        <p:spPr>
          <a:xfrm>
            <a:off x="6748402"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矩形 170">
            <a:extLst>
              <a:ext uri="{FF2B5EF4-FFF2-40B4-BE49-F238E27FC236}">
                <a16:creationId xmlns:a16="http://schemas.microsoft.com/office/drawing/2014/main" id="{A9901E34-73EF-4E61-A309-57142A046024}"/>
              </a:ext>
            </a:extLst>
          </p:cNvPr>
          <p:cNvSpPr/>
          <p:nvPr/>
        </p:nvSpPr>
        <p:spPr>
          <a:xfrm>
            <a:off x="7149291"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矩形 171">
            <a:extLst>
              <a:ext uri="{FF2B5EF4-FFF2-40B4-BE49-F238E27FC236}">
                <a16:creationId xmlns:a16="http://schemas.microsoft.com/office/drawing/2014/main" id="{A9901E34-73EF-4E61-A309-57142A046024}"/>
              </a:ext>
            </a:extLst>
          </p:cNvPr>
          <p:cNvSpPr/>
          <p:nvPr/>
        </p:nvSpPr>
        <p:spPr>
          <a:xfrm>
            <a:off x="7550180" y="1603611"/>
            <a:ext cx="39514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矩形 172">
            <a:extLst>
              <a:ext uri="{FF2B5EF4-FFF2-40B4-BE49-F238E27FC236}">
                <a16:creationId xmlns:a16="http://schemas.microsoft.com/office/drawing/2014/main" id="{A9901E34-73EF-4E61-A309-57142A046024}"/>
              </a:ext>
            </a:extLst>
          </p:cNvPr>
          <p:cNvSpPr/>
          <p:nvPr/>
        </p:nvSpPr>
        <p:spPr>
          <a:xfrm>
            <a:off x="5943754"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矩形 173">
            <a:extLst>
              <a:ext uri="{FF2B5EF4-FFF2-40B4-BE49-F238E27FC236}">
                <a16:creationId xmlns:a16="http://schemas.microsoft.com/office/drawing/2014/main" id="{A9901E34-73EF-4E61-A309-57142A046024}"/>
              </a:ext>
            </a:extLst>
          </p:cNvPr>
          <p:cNvSpPr/>
          <p:nvPr/>
        </p:nvSpPr>
        <p:spPr>
          <a:xfrm>
            <a:off x="6344643"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矩形 174">
            <a:extLst>
              <a:ext uri="{FF2B5EF4-FFF2-40B4-BE49-F238E27FC236}">
                <a16:creationId xmlns:a16="http://schemas.microsoft.com/office/drawing/2014/main" id="{A9901E34-73EF-4E61-A309-57142A046024}"/>
              </a:ext>
            </a:extLst>
          </p:cNvPr>
          <p:cNvSpPr/>
          <p:nvPr/>
        </p:nvSpPr>
        <p:spPr>
          <a:xfrm>
            <a:off x="6745532"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矩形 175">
            <a:extLst>
              <a:ext uri="{FF2B5EF4-FFF2-40B4-BE49-F238E27FC236}">
                <a16:creationId xmlns:a16="http://schemas.microsoft.com/office/drawing/2014/main" id="{A9901E34-73EF-4E61-A309-57142A046024}"/>
              </a:ext>
            </a:extLst>
          </p:cNvPr>
          <p:cNvSpPr/>
          <p:nvPr/>
        </p:nvSpPr>
        <p:spPr>
          <a:xfrm>
            <a:off x="7146421"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矩形 176">
            <a:extLst>
              <a:ext uri="{FF2B5EF4-FFF2-40B4-BE49-F238E27FC236}">
                <a16:creationId xmlns:a16="http://schemas.microsoft.com/office/drawing/2014/main" id="{A9901E34-73EF-4E61-A309-57142A046024}"/>
              </a:ext>
            </a:extLst>
          </p:cNvPr>
          <p:cNvSpPr/>
          <p:nvPr/>
        </p:nvSpPr>
        <p:spPr>
          <a:xfrm>
            <a:off x="7547310"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矩形 177">
            <a:extLst>
              <a:ext uri="{FF2B5EF4-FFF2-40B4-BE49-F238E27FC236}">
                <a16:creationId xmlns:a16="http://schemas.microsoft.com/office/drawing/2014/main" id="{A9901E34-73EF-4E61-A309-57142A046024}"/>
              </a:ext>
            </a:extLst>
          </p:cNvPr>
          <p:cNvSpPr/>
          <p:nvPr/>
        </p:nvSpPr>
        <p:spPr>
          <a:xfrm>
            <a:off x="5943754"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矩形 178">
            <a:extLst>
              <a:ext uri="{FF2B5EF4-FFF2-40B4-BE49-F238E27FC236}">
                <a16:creationId xmlns:a16="http://schemas.microsoft.com/office/drawing/2014/main" id="{A9901E34-73EF-4E61-A309-57142A046024}"/>
              </a:ext>
            </a:extLst>
          </p:cNvPr>
          <p:cNvSpPr/>
          <p:nvPr/>
        </p:nvSpPr>
        <p:spPr>
          <a:xfrm>
            <a:off x="6344643"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矩形 179">
            <a:extLst>
              <a:ext uri="{FF2B5EF4-FFF2-40B4-BE49-F238E27FC236}">
                <a16:creationId xmlns:a16="http://schemas.microsoft.com/office/drawing/2014/main" id="{A9901E34-73EF-4E61-A309-57142A046024}"/>
              </a:ext>
            </a:extLst>
          </p:cNvPr>
          <p:cNvSpPr/>
          <p:nvPr/>
        </p:nvSpPr>
        <p:spPr>
          <a:xfrm>
            <a:off x="6745532"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矩形 180">
            <a:extLst>
              <a:ext uri="{FF2B5EF4-FFF2-40B4-BE49-F238E27FC236}">
                <a16:creationId xmlns:a16="http://schemas.microsoft.com/office/drawing/2014/main" id="{A9901E34-73EF-4E61-A309-57142A046024}"/>
              </a:ext>
            </a:extLst>
          </p:cNvPr>
          <p:cNvSpPr/>
          <p:nvPr/>
        </p:nvSpPr>
        <p:spPr>
          <a:xfrm>
            <a:off x="7146421"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矩形 181">
            <a:extLst>
              <a:ext uri="{FF2B5EF4-FFF2-40B4-BE49-F238E27FC236}">
                <a16:creationId xmlns:a16="http://schemas.microsoft.com/office/drawing/2014/main" id="{A9901E34-73EF-4E61-A309-57142A046024}"/>
              </a:ext>
            </a:extLst>
          </p:cNvPr>
          <p:cNvSpPr/>
          <p:nvPr/>
        </p:nvSpPr>
        <p:spPr>
          <a:xfrm>
            <a:off x="7547310"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矩形 182">
            <a:extLst>
              <a:ext uri="{FF2B5EF4-FFF2-40B4-BE49-F238E27FC236}">
                <a16:creationId xmlns:a16="http://schemas.microsoft.com/office/drawing/2014/main" id="{A9901E34-73EF-4E61-A309-57142A046024}"/>
              </a:ext>
            </a:extLst>
          </p:cNvPr>
          <p:cNvSpPr/>
          <p:nvPr/>
        </p:nvSpPr>
        <p:spPr>
          <a:xfrm>
            <a:off x="5943754"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矩形 183">
            <a:extLst>
              <a:ext uri="{FF2B5EF4-FFF2-40B4-BE49-F238E27FC236}">
                <a16:creationId xmlns:a16="http://schemas.microsoft.com/office/drawing/2014/main" id="{A9901E34-73EF-4E61-A309-57142A046024}"/>
              </a:ext>
            </a:extLst>
          </p:cNvPr>
          <p:cNvSpPr/>
          <p:nvPr/>
        </p:nvSpPr>
        <p:spPr>
          <a:xfrm>
            <a:off x="6344643"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矩形 184">
            <a:extLst>
              <a:ext uri="{FF2B5EF4-FFF2-40B4-BE49-F238E27FC236}">
                <a16:creationId xmlns:a16="http://schemas.microsoft.com/office/drawing/2014/main" id="{A9901E34-73EF-4E61-A309-57142A046024}"/>
              </a:ext>
            </a:extLst>
          </p:cNvPr>
          <p:cNvSpPr/>
          <p:nvPr/>
        </p:nvSpPr>
        <p:spPr>
          <a:xfrm>
            <a:off x="6745532"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矩形 185">
            <a:extLst>
              <a:ext uri="{FF2B5EF4-FFF2-40B4-BE49-F238E27FC236}">
                <a16:creationId xmlns:a16="http://schemas.microsoft.com/office/drawing/2014/main" id="{A9901E34-73EF-4E61-A309-57142A046024}"/>
              </a:ext>
            </a:extLst>
          </p:cNvPr>
          <p:cNvSpPr/>
          <p:nvPr/>
        </p:nvSpPr>
        <p:spPr>
          <a:xfrm>
            <a:off x="7146421"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矩形 186">
            <a:extLst>
              <a:ext uri="{FF2B5EF4-FFF2-40B4-BE49-F238E27FC236}">
                <a16:creationId xmlns:a16="http://schemas.microsoft.com/office/drawing/2014/main" id="{A9901E34-73EF-4E61-A309-57142A046024}"/>
              </a:ext>
            </a:extLst>
          </p:cNvPr>
          <p:cNvSpPr/>
          <p:nvPr/>
        </p:nvSpPr>
        <p:spPr>
          <a:xfrm>
            <a:off x="7547310"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箭號: 向右 28">
            <a:extLst>
              <a:ext uri="{FF2B5EF4-FFF2-40B4-BE49-F238E27FC236}">
                <a16:creationId xmlns:a16="http://schemas.microsoft.com/office/drawing/2014/main" id="{186AA62A-3CA3-4C77-A77E-BAD174834F11}"/>
              </a:ext>
            </a:extLst>
          </p:cNvPr>
          <p:cNvSpPr/>
          <p:nvPr/>
        </p:nvSpPr>
        <p:spPr>
          <a:xfrm>
            <a:off x="3687392" y="2062602"/>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箭號: 向右 28">
            <a:extLst>
              <a:ext uri="{FF2B5EF4-FFF2-40B4-BE49-F238E27FC236}">
                <a16:creationId xmlns:a16="http://schemas.microsoft.com/office/drawing/2014/main" id="{186AA62A-3CA3-4C77-A77E-BAD174834F11}"/>
              </a:ext>
            </a:extLst>
          </p:cNvPr>
          <p:cNvSpPr/>
          <p:nvPr/>
        </p:nvSpPr>
        <p:spPr>
          <a:xfrm>
            <a:off x="3687392" y="4959885"/>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矩形 205">
            <a:extLst>
              <a:ext uri="{FF2B5EF4-FFF2-40B4-BE49-F238E27FC236}">
                <a16:creationId xmlns:a16="http://schemas.microsoft.com/office/drawing/2014/main" id="{A9901E34-73EF-4E61-A309-57142A046024}"/>
              </a:ext>
            </a:extLst>
          </p:cNvPr>
          <p:cNvSpPr/>
          <p:nvPr/>
        </p:nvSpPr>
        <p:spPr>
          <a:xfrm>
            <a:off x="5946624"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矩形 206">
            <a:extLst>
              <a:ext uri="{FF2B5EF4-FFF2-40B4-BE49-F238E27FC236}">
                <a16:creationId xmlns:a16="http://schemas.microsoft.com/office/drawing/2014/main" id="{A9901E34-73EF-4E61-A309-57142A046024}"/>
              </a:ext>
            </a:extLst>
          </p:cNvPr>
          <p:cNvSpPr/>
          <p:nvPr/>
        </p:nvSpPr>
        <p:spPr>
          <a:xfrm>
            <a:off x="6347513"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矩形 207">
            <a:extLst>
              <a:ext uri="{FF2B5EF4-FFF2-40B4-BE49-F238E27FC236}">
                <a16:creationId xmlns:a16="http://schemas.microsoft.com/office/drawing/2014/main" id="{A9901E34-73EF-4E61-A309-57142A046024}"/>
              </a:ext>
            </a:extLst>
          </p:cNvPr>
          <p:cNvSpPr/>
          <p:nvPr/>
        </p:nvSpPr>
        <p:spPr>
          <a:xfrm>
            <a:off x="6748402"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矩形 208">
            <a:extLst>
              <a:ext uri="{FF2B5EF4-FFF2-40B4-BE49-F238E27FC236}">
                <a16:creationId xmlns:a16="http://schemas.microsoft.com/office/drawing/2014/main" id="{A9901E34-73EF-4E61-A309-57142A046024}"/>
              </a:ext>
            </a:extLst>
          </p:cNvPr>
          <p:cNvSpPr/>
          <p:nvPr/>
        </p:nvSpPr>
        <p:spPr>
          <a:xfrm>
            <a:off x="7149291"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矩形 209">
            <a:extLst>
              <a:ext uri="{FF2B5EF4-FFF2-40B4-BE49-F238E27FC236}">
                <a16:creationId xmlns:a16="http://schemas.microsoft.com/office/drawing/2014/main" id="{A9901E34-73EF-4E61-A309-57142A046024}"/>
              </a:ext>
            </a:extLst>
          </p:cNvPr>
          <p:cNvSpPr/>
          <p:nvPr/>
        </p:nvSpPr>
        <p:spPr>
          <a:xfrm>
            <a:off x="7550180"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矩形 210">
            <a:extLst>
              <a:ext uri="{FF2B5EF4-FFF2-40B4-BE49-F238E27FC236}">
                <a16:creationId xmlns:a16="http://schemas.microsoft.com/office/drawing/2014/main" id="{A9901E34-73EF-4E61-A309-57142A046024}"/>
              </a:ext>
            </a:extLst>
          </p:cNvPr>
          <p:cNvSpPr/>
          <p:nvPr/>
        </p:nvSpPr>
        <p:spPr>
          <a:xfrm>
            <a:off x="5949494"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矩形 211">
            <a:extLst>
              <a:ext uri="{FF2B5EF4-FFF2-40B4-BE49-F238E27FC236}">
                <a16:creationId xmlns:a16="http://schemas.microsoft.com/office/drawing/2014/main" id="{A9901E34-73EF-4E61-A309-57142A046024}"/>
              </a:ext>
            </a:extLst>
          </p:cNvPr>
          <p:cNvSpPr/>
          <p:nvPr/>
        </p:nvSpPr>
        <p:spPr>
          <a:xfrm>
            <a:off x="6350383"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矩形 212">
            <a:extLst>
              <a:ext uri="{FF2B5EF4-FFF2-40B4-BE49-F238E27FC236}">
                <a16:creationId xmlns:a16="http://schemas.microsoft.com/office/drawing/2014/main" id="{A9901E34-73EF-4E61-A309-57142A046024}"/>
              </a:ext>
            </a:extLst>
          </p:cNvPr>
          <p:cNvSpPr/>
          <p:nvPr/>
        </p:nvSpPr>
        <p:spPr>
          <a:xfrm>
            <a:off x="6751272"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矩形 213">
            <a:extLst>
              <a:ext uri="{FF2B5EF4-FFF2-40B4-BE49-F238E27FC236}">
                <a16:creationId xmlns:a16="http://schemas.microsoft.com/office/drawing/2014/main" id="{A9901E34-73EF-4E61-A309-57142A046024}"/>
              </a:ext>
            </a:extLst>
          </p:cNvPr>
          <p:cNvSpPr/>
          <p:nvPr/>
        </p:nvSpPr>
        <p:spPr>
          <a:xfrm>
            <a:off x="7152161" y="458368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矩形 214">
            <a:extLst>
              <a:ext uri="{FF2B5EF4-FFF2-40B4-BE49-F238E27FC236}">
                <a16:creationId xmlns:a16="http://schemas.microsoft.com/office/drawing/2014/main" id="{A9901E34-73EF-4E61-A309-57142A046024}"/>
              </a:ext>
            </a:extLst>
          </p:cNvPr>
          <p:cNvSpPr/>
          <p:nvPr/>
        </p:nvSpPr>
        <p:spPr>
          <a:xfrm>
            <a:off x="7553050" y="4583687"/>
            <a:ext cx="400005"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矩形 215">
            <a:extLst>
              <a:ext uri="{FF2B5EF4-FFF2-40B4-BE49-F238E27FC236}">
                <a16:creationId xmlns:a16="http://schemas.microsoft.com/office/drawing/2014/main" id="{A9901E34-73EF-4E61-A309-57142A046024}"/>
              </a:ext>
            </a:extLst>
          </p:cNvPr>
          <p:cNvSpPr/>
          <p:nvPr/>
        </p:nvSpPr>
        <p:spPr>
          <a:xfrm>
            <a:off x="5946624"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矩形 216">
            <a:extLst>
              <a:ext uri="{FF2B5EF4-FFF2-40B4-BE49-F238E27FC236}">
                <a16:creationId xmlns:a16="http://schemas.microsoft.com/office/drawing/2014/main" id="{A9901E34-73EF-4E61-A309-57142A046024}"/>
              </a:ext>
            </a:extLst>
          </p:cNvPr>
          <p:cNvSpPr/>
          <p:nvPr/>
        </p:nvSpPr>
        <p:spPr>
          <a:xfrm>
            <a:off x="6347513"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矩形 217">
            <a:extLst>
              <a:ext uri="{FF2B5EF4-FFF2-40B4-BE49-F238E27FC236}">
                <a16:creationId xmlns:a16="http://schemas.microsoft.com/office/drawing/2014/main" id="{A9901E34-73EF-4E61-A309-57142A046024}"/>
              </a:ext>
            </a:extLst>
          </p:cNvPr>
          <p:cNvSpPr/>
          <p:nvPr/>
        </p:nvSpPr>
        <p:spPr>
          <a:xfrm>
            <a:off x="6748402"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矩形 218">
            <a:extLst>
              <a:ext uri="{FF2B5EF4-FFF2-40B4-BE49-F238E27FC236}">
                <a16:creationId xmlns:a16="http://schemas.microsoft.com/office/drawing/2014/main" id="{A9901E34-73EF-4E61-A309-57142A046024}"/>
              </a:ext>
            </a:extLst>
          </p:cNvPr>
          <p:cNvSpPr/>
          <p:nvPr/>
        </p:nvSpPr>
        <p:spPr>
          <a:xfrm>
            <a:off x="7149291"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矩形 219">
            <a:extLst>
              <a:ext uri="{FF2B5EF4-FFF2-40B4-BE49-F238E27FC236}">
                <a16:creationId xmlns:a16="http://schemas.microsoft.com/office/drawing/2014/main" id="{A9901E34-73EF-4E61-A309-57142A046024}"/>
              </a:ext>
            </a:extLst>
          </p:cNvPr>
          <p:cNvSpPr/>
          <p:nvPr/>
        </p:nvSpPr>
        <p:spPr>
          <a:xfrm>
            <a:off x="7550180"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矩形 220">
            <a:extLst>
              <a:ext uri="{FF2B5EF4-FFF2-40B4-BE49-F238E27FC236}">
                <a16:creationId xmlns:a16="http://schemas.microsoft.com/office/drawing/2014/main" id="{A9901E34-73EF-4E61-A309-57142A046024}"/>
              </a:ext>
            </a:extLst>
          </p:cNvPr>
          <p:cNvSpPr/>
          <p:nvPr/>
        </p:nvSpPr>
        <p:spPr>
          <a:xfrm>
            <a:off x="5946624"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矩形 221">
            <a:extLst>
              <a:ext uri="{FF2B5EF4-FFF2-40B4-BE49-F238E27FC236}">
                <a16:creationId xmlns:a16="http://schemas.microsoft.com/office/drawing/2014/main" id="{A9901E34-73EF-4E61-A309-57142A046024}"/>
              </a:ext>
            </a:extLst>
          </p:cNvPr>
          <p:cNvSpPr/>
          <p:nvPr/>
        </p:nvSpPr>
        <p:spPr>
          <a:xfrm>
            <a:off x="6347513"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矩形 222">
            <a:extLst>
              <a:ext uri="{FF2B5EF4-FFF2-40B4-BE49-F238E27FC236}">
                <a16:creationId xmlns:a16="http://schemas.microsoft.com/office/drawing/2014/main" id="{A9901E34-73EF-4E61-A309-57142A046024}"/>
              </a:ext>
            </a:extLst>
          </p:cNvPr>
          <p:cNvSpPr/>
          <p:nvPr/>
        </p:nvSpPr>
        <p:spPr>
          <a:xfrm>
            <a:off x="6748402"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矩形 223">
            <a:extLst>
              <a:ext uri="{FF2B5EF4-FFF2-40B4-BE49-F238E27FC236}">
                <a16:creationId xmlns:a16="http://schemas.microsoft.com/office/drawing/2014/main" id="{A9901E34-73EF-4E61-A309-57142A046024}"/>
              </a:ext>
            </a:extLst>
          </p:cNvPr>
          <p:cNvSpPr/>
          <p:nvPr/>
        </p:nvSpPr>
        <p:spPr>
          <a:xfrm>
            <a:off x="7149291"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矩形 224">
            <a:extLst>
              <a:ext uri="{FF2B5EF4-FFF2-40B4-BE49-F238E27FC236}">
                <a16:creationId xmlns:a16="http://schemas.microsoft.com/office/drawing/2014/main" id="{A9901E34-73EF-4E61-A309-57142A046024}"/>
              </a:ext>
            </a:extLst>
          </p:cNvPr>
          <p:cNvSpPr/>
          <p:nvPr/>
        </p:nvSpPr>
        <p:spPr>
          <a:xfrm>
            <a:off x="7550180"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矩形 225">
            <a:extLst>
              <a:ext uri="{FF2B5EF4-FFF2-40B4-BE49-F238E27FC236}">
                <a16:creationId xmlns:a16="http://schemas.microsoft.com/office/drawing/2014/main" id="{A9901E34-73EF-4E61-A309-57142A046024}"/>
              </a:ext>
            </a:extLst>
          </p:cNvPr>
          <p:cNvSpPr/>
          <p:nvPr/>
        </p:nvSpPr>
        <p:spPr>
          <a:xfrm>
            <a:off x="5946624"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矩形 226">
            <a:extLst>
              <a:ext uri="{FF2B5EF4-FFF2-40B4-BE49-F238E27FC236}">
                <a16:creationId xmlns:a16="http://schemas.microsoft.com/office/drawing/2014/main" id="{A9901E34-73EF-4E61-A309-57142A046024}"/>
              </a:ext>
            </a:extLst>
          </p:cNvPr>
          <p:cNvSpPr/>
          <p:nvPr/>
        </p:nvSpPr>
        <p:spPr>
          <a:xfrm>
            <a:off x="6347513"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矩形 227">
            <a:extLst>
              <a:ext uri="{FF2B5EF4-FFF2-40B4-BE49-F238E27FC236}">
                <a16:creationId xmlns:a16="http://schemas.microsoft.com/office/drawing/2014/main" id="{A9901E34-73EF-4E61-A309-57142A046024}"/>
              </a:ext>
            </a:extLst>
          </p:cNvPr>
          <p:cNvSpPr/>
          <p:nvPr/>
        </p:nvSpPr>
        <p:spPr>
          <a:xfrm>
            <a:off x="6748402"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矩形 228">
            <a:extLst>
              <a:ext uri="{FF2B5EF4-FFF2-40B4-BE49-F238E27FC236}">
                <a16:creationId xmlns:a16="http://schemas.microsoft.com/office/drawing/2014/main" id="{A9901E34-73EF-4E61-A309-57142A046024}"/>
              </a:ext>
            </a:extLst>
          </p:cNvPr>
          <p:cNvSpPr/>
          <p:nvPr/>
        </p:nvSpPr>
        <p:spPr>
          <a:xfrm>
            <a:off x="7149291"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矩形 229">
            <a:extLst>
              <a:ext uri="{FF2B5EF4-FFF2-40B4-BE49-F238E27FC236}">
                <a16:creationId xmlns:a16="http://schemas.microsoft.com/office/drawing/2014/main" id="{A9901E34-73EF-4E61-A309-57142A046024}"/>
              </a:ext>
            </a:extLst>
          </p:cNvPr>
          <p:cNvSpPr/>
          <p:nvPr/>
        </p:nvSpPr>
        <p:spPr>
          <a:xfrm>
            <a:off x="7550180"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星形: 五角 60">
            <a:extLst>
              <a:ext uri="{FF2B5EF4-FFF2-40B4-BE49-F238E27FC236}">
                <a16:creationId xmlns:a16="http://schemas.microsoft.com/office/drawing/2014/main" id="{92375446-629E-4ED5-B672-5F8E6E1615B1}"/>
              </a:ext>
            </a:extLst>
          </p:cNvPr>
          <p:cNvSpPr/>
          <p:nvPr/>
        </p:nvSpPr>
        <p:spPr>
          <a:xfrm>
            <a:off x="7621076" y="2992392"/>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星形: 五角 60">
            <a:extLst>
              <a:ext uri="{FF2B5EF4-FFF2-40B4-BE49-F238E27FC236}">
                <a16:creationId xmlns:a16="http://schemas.microsoft.com/office/drawing/2014/main" id="{92375446-629E-4ED5-B672-5F8E6E1615B1}"/>
              </a:ext>
            </a:extLst>
          </p:cNvPr>
          <p:cNvSpPr/>
          <p:nvPr/>
        </p:nvSpPr>
        <p:spPr>
          <a:xfrm>
            <a:off x="7621075" y="251397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星形: 五角 60">
            <a:extLst>
              <a:ext uri="{FF2B5EF4-FFF2-40B4-BE49-F238E27FC236}">
                <a16:creationId xmlns:a16="http://schemas.microsoft.com/office/drawing/2014/main" id="{92375446-629E-4ED5-B672-5F8E6E1615B1}"/>
              </a:ext>
            </a:extLst>
          </p:cNvPr>
          <p:cNvSpPr/>
          <p:nvPr/>
        </p:nvSpPr>
        <p:spPr>
          <a:xfrm>
            <a:off x="7212159" y="2987303"/>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星形: 五角 60">
            <a:extLst>
              <a:ext uri="{FF2B5EF4-FFF2-40B4-BE49-F238E27FC236}">
                <a16:creationId xmlns:a16="http://schemas.microsoft.com/office/drawing/2014/main" id="{92375446-629E-4ED5-B672-5F8E6E1615B1}"/>
              </a:ext>
            </a:extLst>
          </p:cNvPr>
          <p:cNvSpPr/>
          <p:nvPr/>
        </p:nvSpPr>
        <p:spPr>
          <a:xfrm>
            <a:off x="6802233" y="2963425"/>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星形: 五角 60">
            <a:extLst>
              <a:ext uri="{FF2B5EF4-FFF2-40B4-BE49-F238E27FC236}">
                <a16:creationId xmlns:a16="http://schemas.microsoft.com/office/drawing/2014/main" id="{92375446-629E-4ED5-B672-5F8E6E1615B1}"/>
              </a:ext>
            </a:extLst>
          </p:cNvPr>
          <p:cNvSpPr/>
          <p:nvPr/>
        </p:nvSpPr>
        <p:spPr>
          <a:xfrm>
            <a:off x="7611230" y="212882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星形: 五角 60">
            <a:extLst>
              <a:ext uri="{FF2B5EF4-FFF2-40B4-BE49-F238E27FC236}">
                <a16:creationId xmlns:a16="http://schemas.microsoft.com/office/drawing/2014/main" id="{92375446-629E-4ED5-B672-5F8E6E1615B1}"/>
              </a:ext>
            </a:extLst>
          </p:cNvPr>
          <p:cNvSpPr/>
          <p:nvPr/>
        </p:nvSpPr>
        <p:spPr>
          <a:xfrm>
            <a:off x="7621075" y="554471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星形: 五角 60">
            <a:extLst>
              <a:ext uri="{FF2B5EF4-FFF2-40B4-BE49-F238E27FC236}">
                <a16:creationId xmlns:a16="http://schemas.microsoft.com/office/drawing/2014/main" id="{92375446-629E-4ED5-B672-5F8E6E1615B1}"/>
              </a:ext>
            </a:extLst>
          </p:cNvPr>
          <p:cNvSpPr/>
          <p:nvPr/>
        </p:nvSpPr>
        <p:spPr>
          <a:xfrm>
            <a:off x="7621075" y="5954971"/>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星形: 五角 60">
            <a:extLst>
              <a:ext uri="{FF2B5EF4-FFF2-40B4-BE49-F238E27FC236}">
                <a16:creationId xmlns:a16="http://schemas.microsoft.com/office/drawing/2014/main" id="{92375446-629E-4ED5-B672-5F8E6E1615B1}"/>
              </a:ext>
            </a:extLst>
          </p:cNvPr>
          <p:cNvSpPr/>
          <p:nvPr/>
        </p:nvSpPr>
        <p:spPr>
          <a:xfrm>
            <a:off x="7220187" y="5953380"/>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175326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證明</a:t>
            </a:r>
          </a:p>
        </p:txBody>
      </p:sp>
      <p:sp>
        <p:nvSpPr>
          <p:cNvPr id="3" name="內容版面配置區 2"/>
          <p:cNvSpPr>
            <a:spLocks noGrp="1"/>
          </p:cNvSpPr>
          <p:nvPr>
            <p:ph idx="1"/>
          </p:nvPr>
        </p:nvSpPr>
        <p:spPr>
          <a:xfrm>
            <a:off x="677333" y="1930400"/>
            <a:ext cx="8941796" cy="3880773"/>
          </a:xfrm>
        </p:spPr>
        <p:txBody>
          <a:bodyPr>
            <a:noAutofit/>
          </a:bodyPr>
          <a:lstStyle/>
          <a:p>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 k</a:t>
            </a:r>
            <a:r>
              <a:rPr lang="zh-TW" altLang="en-US" sz="2600" b="1" dirty="0">
                <a:solidFill>
                  <a:schemeClr val="tx1"/>
                </a:solidFill>
              </a:rPr>
              <a:t>越小的轉移花費增加越多。</a:t>
            </a:r>
            <a:endParaRPr lang="en-US" altLang="zh-TW" sz="2600" b="1" dirty="0">
              <a:solidFill>
                <a:schemeClr val="tx1"/>
              </a:solidFill>
            </a:endParaRPr>
          </a:p>
          <a:p>
            <a:r>
              <a:rPr lang="zh-TW" altLang="en-US" sz="2600" b="1" dirty="0">
                <a:solidFill>
                  <a:schemeClr val="tx1"/>
                </a:solidFill>
              </a:rPr>
              <a:t>若已知 </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a:t>
            </a:r>
            <a:r>
              <a:rPr lang="zh-TW" altLang="en-US" sz="2600" b="1" dirty="0">
                <a:solidFill>
                  <a:schemeClr val="tx1"/>
                </a:solidFill>
              </a:rPr>
              <a:t> 的最佳解為 </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 </a:t>
            </a:r>
            <a:r>
              <a:rPr lang="zh-TW" altLang="en-US" sz="2600" b="1" dirty="0">
                <a:solidFill>
                  <a:schemeClr val="tx1"/>
                </a:solidFill>
              </a:rPr>
              <a:t>則</a:t>
            </a:r>
            <a:r>
              <a:rPr lang="en-US" altLang="zh-TW" sz="2600" b="1" dirty="0">
                <a:solidFill>
                  <a:schemeClr val="tx1"/>
                </a:solidFill>
              </a:rPr>
              <a:t>:</a:t>
            </a:r>
          </a:p>
          <a:p>
            <a:pPr marL="0" indent="0">
              <a:buNone/>
            </a:pPr>
            <a:r>
              <a:rPr lang="zh-TW" altLang="en-US" sz="2600" b="1" dirty="0">
                <a:solidFill>
                  <a:schemeClr val="tx1"/>
                </a:solidFill>
              </a:rPr>
              <a:t>        </a:t>
            </a:r>
            <a:r>
              <a:rPr lang="en-US" altLang="zh-TW" sz="2600" b="1" dirty="0">
                <a:solidFill>
                  <a:schemeClr val="tx1"/>
                </a:solidFill>
              </a:rPr>
              <a:t>1.</a:t>
            </a:r>
            <a:r>
              <a:rPr lang="zh-TW" altLang="en-US" sz="2600" b="1" dirty="0">
                <a:solidFill>
                  <a:schemeClr val="tx1"/>
                </a:solidFill>
              </a:rPr>
              <a:t> 切在 </a:t>
            </a:r>
            <a:r>
              <a:rPr lang="en-US" altLang="zh-TW" sz="2600" b="1" dirty="0">
                <a:solidFill>
                  <a:schemeClr val="tx1"/>
                </a:solidFill>
              </a:rPr>
              <a:t>k</a:t>
            </a:r>
            <a:r>
              <a:rPr lang="zh-TW" altLang="en-US" sz="2600" b="1" dirty="0">
                <a:solidFill>
                  <a:schemeClr val="tx1"/>
                </a:solidFill>
              </a:rPr>
              <a:t> </a:t>
            </a:r>
            <a:r>
              <a:rPr lang="en-US" altLang="zh-TW" sz="2600" b="1" dirty="0">
                <a:solidFill>
                  <a:schemeClr val="tx1"/>
                </a:solidFill>
              </a:rPr>
              <a:t>&lt;</a:t>
            </a:r>
            <a:r>
              <a:rPr lang="zh-TW" altLang="en-US" sz="2600" b="1" dirty="0">
                <a:solidFill>
                  <a:schemeClr val="tx1"/>
                </a:solidFill>
              </a:rPr>
              <a:t> </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a:t>
            </a:r>
            <a:r>
              <a:rPr lang="zh-TW" altLang="en-US" sz="2600" b="1" dirty="0">
                <a:solidFill>
                  <a:schemeClr val="tx1"/>
                </a:solidFill>
              </a:rPr>
              <a:t> 的轉移原本就比切在 </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a:t>
            </a:r>
            <a:r>
              <a:rPr lang="zh-TW" altLang="en-US" sz="2600" b="1" dirty="0">
                <a:solidFill>
                  <a:schemeClr val="tx1"/>
                </a:solidFill>
              </a:rPr>
              <a:t> </a:t>
            </a:r>
            <a:r>
              <a:rPr lang="en-US" altLang="zh-TW" sz="2600" b="1" dirty="0">
                <a:solidFill>
                  <a:schemeClr val="tx1"/>
                </a:solidFill>
              </a:rPr>
              <a:t>j) </a:t>
            </a:r>
            <a:r>
              <a:rPr lang="zh-TW" altLang="en-US" sz="2600" b="1" dirty="0">
                <a:solidFill>
                  <a:schemeClr val="tx1"/>
                </a:solidFill>
              </a:rPr>
              <a:t>差</a:t>
            </a:r>
            <a:endParaRPr lang="en-US" altLang="zh-TW" sz="2600" b="1" dirty="0">
              <a:solidFill>
                <a:schemeClr val="tx1"/>
              </a:solidFill>
            </a:endParaRPr>
          </a:p>
          <a:p>
            <a:pPr marL="0" indent="0">
              <a:buNone/>
            </a:pPr>
            <a:r>
              <a:rPr lang="zh-TW" altLang="en-US" sz="2600" b="1" dirty="0">
                <a:solidFill>
                  <a:schemeClr val="tx1"/>
                </a:solidFill>
              </a:rPr>
              <a:t>        </a:t>
            </a:r>
            <a:r>
              <a:rPr lang="en-US" altLang="zh-TW" sz="2600" b="1" dirty="0">
                <a:solidFill>
                  <a:schemeClr val="tx1"/>
                </a:solidFill>
              </a:rPr>
              <a:t>2.</a:t>
            </a:r>
            <a:r>
              <a:rPr lang="zh-TW" altLang="en-US" sz="2600" b="1" dirty="0">
                <a:solidFill>
                  <a:schemeClr val="tx1"/>
                </a:solidFill>
              </a:rPr>
              <a:t> </a:t>
            </a:r>
            <a:r>
              <a:rPr lang="en-US" altLang="zh-TW" sz="2600" b="1" dirty="0">
                <a:solidFill>
                  <a:schemeClr val="tx1"/>
                </a:solidFill>
              </a:rPr>
              <a:t>j</a:t>
            </a:r>
            <a:r>
              <a:rPr lang="zh-TW" altLang="en-US" sz="2600" b="1" dirty="0">
                <a:solidFill>
                  <a:schemeClr val="tx1"/>
                </a:solidFill>
              </a:rPr>
              <a:t> 增加後</a:t>
            </a:r>
            <a:r>
              <a:rPr lang="en-US" altLang="zh-TW" sz="2600" b="1" dirty="0">
                <a:solidFill>
                  <a:schemeClr val="tx1"/>
                </a:solidFill>
              </a:rPr>
              <a:t>,</a:t>
            </a:r>
            <a:r>
              <a:rPr lang="zh-TW" altLang="en-US" sz="2600" b="1" dirty="0">
                <a:solidFill>
                  <a:schemeClr val="tx1"/>
                </a:solidFill>
              </a:rPr>
              <a:t> 它增加的花費又比切在 </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a:t>
            </a:r>
            <a:r>
              <a:rPr lang="zh-TW" altLang="en-US" sz="2600" b="1" dirty="0">
                <a:solidFill>
                  <a:schemeClr val="tx1"/>
                </a:solidFill>
              </a:rPr>
              <a:t> 更大</a:t>
            </a:r>
            <a:endParaRPr lang="en-US" altLang="zh-TW" sz="2600" b="1" dirty="0">
              <a:solidFill>
                <a:schemeClr val="tx1"/>
              </a:solidFill>
            </a:endParaRPr>
          </a:p>
          <a:p>
            <a:endParaRPr lang="en-US" altLang="zh-TW" sz="2600" b="1" dirty="0"/>
          </a:p>
          <a:p>
            <a:pPr marL="0" indent="0">
              <a:buNone/>
            </a:pPr>
            <a:r>
              <a:rPr lang="zh-TW" altLang="en-US" sz="2600" b="1" dirty="0">
                <a:solidFill>
                  <a:srgbClr val="FF0000"/>
                </a:solidFill>
              </a:rPr>
              <a:t>    所有的</a:t>
            </a:r>
            <a:r>
              <a:rPr lang="en-US" altLang="zh-TW" sz="2600" b="1" dirty="0">
                <a:solidFill>
                  <a:srgbClr val="FF0000"/>
                </a:solidFill>
              </a:rPr>
              <a:t>k &lt; opt(</a:t>
            </a:r>
            <a:r>
              <a:rPr lang="en-US" altLang="zh-TW" sz="2600" b="1" dirty="0" err="1">
                <a:solidFill>
                  <a:srgbClr val="FF0000"/>
                </a:solidFill>
              </a:rPr>
              <a:t>i</a:t>
            </a:r>
            <a:r>
              <a:rPr lang="en-US" altLang="zh-TW" sz="2600" b="1" dirty="0">
                <a:solidFill>
                  <a:srgbClr val="FF0000"/>
                </a:solidFill>
              </a:rPr>
              <a:t>, j)</a:t>
            </a:r>
            <a:r>
              <a:rPr lang="zh-TW" altLang="en-US" sz="2600" b="1" dirty="0">
                <a:solidFill>
                  <a:srgbClr val="FF0000"/>
                </a:solidFill>
              </a:rPr>
              <a:t>都絕不可能成為</a:t>
            </a:r>
            <a:r>
              <a:rPr lang="en-US" altLang="zh-TW" sz="2600" b="1" dirty="0" err="1">
                <a:solidFill>
                  <a:srgbClr val="FF0000"/>
                </a:solidFill>
              </a:rPr>
              <a:t>dp</a:t>
            </a:r>
            <a:r>
              <a:rPr lang="en-US" altLang="zh-TW" sz="2600" b="1" dirty="0">
                <a:solidFill>
                  <a:srgbClr val="FF0000"/>
                </a:solidFill>
              </a:rPr>
              <a:t>[</a:t>
            </a:r>
            <a:r>
              <a:rPr lang="en-US" altLang="zh-TW" sz="2600" b="1" dirty="0" err="1">
                <a:solidFill>
                  <a:srgbClr val="FF0000"/>
                </a:solidFill>
              </a:rPr>
              <a:t>i</a:t>
            </a:r>
            <a:r>
              <a:rPr lang="en-US" altLang="zh-TW" sz="2600" b="1" dirty="0">
                <a:solidFill>
                  <a:srgbClr val="FF0000"/>
                </a:solidFill>
              </a:rPr>
              <a:t>][j+1]</a:t>
            </a:r>
            <a:r>
              <a:rPr lang="zh-TW" altLang="en-US" sz="2600" b="1" dirty="0">
                <a:solidFill>
                  <a:srgbClr val="FF0000"/>
                </a:solidFill>
              </a:rPr>
              <a:t>的最佳解。</a:t>
            </a:r>
            <a:endParaRPr lang="en-US" altLang="zh-TW" sz="2600" b="1" dirty="0">
              <a:solidFill>
                <a:srgbClr val="FF0000"/>
              </a:solidFill>
            </a:endParaRPr>
          </a:p>
          <a:p>
            <a:pPr marL="0" indent="0">
              <a:buNone/>
            </a:pPr>
            <a:r>
              <a:rPr lang="zh-TW" altLang="en-US" sz="2600" b="1" dirty="0">
                <a:solidFill>
                  <a:srgbClr val="FF0000"/>
                </a:solidFill>
              </a:rPr>
              <a:t>    </a:t>
            </a:r>
            <a:r>
              <a:rPr lang="en-US" altLang="zh-TW" sz="2600" b="1" dirty="0">
                <a:solidFill>
                  <a:srgbClr val="FF0000"/>
                </a:solidFill>
              </a:rPr>
              <a:t>opt(</a:t>
            </a:r>
            <a:r>
              <a:rPr lang="en-US" altLang="zh-TW" sz="2600" b="1" dirty="0" err="1">
                <a:solidFill>
                  <a:srgbClr val="FF0000"/>
                </a:solidFill>
              </a:rPr>
              <a:t>i</a:t>
            </a:r>
            <a:r>
              <a:rPr lang="en-US" altLang="zh-TW" sz="2600" b="1" dirty="0">
                <a:solidFill>
                  <a:srgbClr val="FF0000"/>
                </a:solidFill>
              </a:rPr>
              <a:t>, j) &lt;= opt(</a:t>
            </a:r>
            <a:r>
              <a:rPr lang="en-US" altLang="zh-TW" sz="2600" b="1" dirty="0" err="1">
                <a:solidFill>
                  <a:srgbClr val="FF0000"/>
                </a:solidFill>
              </a:rPr>
              <a:t>i</a:t>
            </a:r>
            <a:r>
              <a:rPr lang="en-US" altLang="zh-TW" sz="2600" b="1" dirty="0">
                <a:solidFill>
                  <a:srgbClr val="FF0000"/>
                </a:solidFill>
              </a:rPr>
              <a:t>, j + 1), monotonicity holds</a:t>
            </a:r>
            <a:r>
              <a:rPr lang="zh-TW" altLang="en-US" sz="2600" b="1" dirty="0">
                <a:solidFill>
                  <a:srgbClr val="FF0000"/>
                </a:solidFill>
              </a:rPr>
              <a:t> </a:t>
            </a:r>
            <a:r>
              <a:rPr lang="en-US" altLang="zh-TW" sz="2600" b="1" dirty="0">
                <a:solidFill>
                  <a:srgbClr val="FF0000"/>
                </a:solidFill>
              </a:rPr>
              <a:t>!</a:t>
            </a:r>
          </a:p>
        </p:txBody>
      </p:sp>
      <p:sp>
        <p:nvSpPr>
          <p:cNvPr id="15" name="向右箭號 14"/>
          <p:cNvSpPr/>
          <p:nvPr/>
        </p:nvSpPr>
        <p:spPr>
          <a:xfrm>
            <a:off x="493448" y="4591453"/>
            <a:ext cx="520169" cy="4191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右箭號 15"/>
          <p:cNvSpPr/>
          <p:nvPr/>
        </p:nvSpPr>
        <p:spPr>
          <a:xfrm>
            <a:off x="493448" y="5125987"/>
            <a:ext cx="520169" cy="4191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8163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字方塊 56">
            <a:extLst>
              <a:ext uri="{FF2B5EF4-FFF2-40B4-BE49-F238E27FC236}">
                <a16:creationId xmlns:a16="http://schemas.microsoft.com/office/drawing/2014/main" id="{F7B1E619-C580-4278-8E7F-5D364ED2B20E}"/>
              </a:ext>
            </a:extLst>
          </p:cNvPr>
          <p:cNvSpPr txBox="1"/>
          <p:nvPr/>
        </p:nvSpPr>
        <p:spPr>
          <a:xfrm>
            <a:off x="1082724" y="315471"/>
            <a:ext cx="1304647" cy="630942"/>
          </a:xfrm>
          <a:prstGeom prst="rect">
            <a:avLst/>
          </a:prstGeom>
          <a:noFill/>
        </p:spPr>
        <p:txBody>
          <a:bodyPr wrap="square" rtlCol="0">
            <a:spAutoFit/>
          </a:bodyPr>
          <a:lstStyle/>
          <a:p>
            <a:r>
              <a:rPr lang="en-US" sz="3500" b="1" dirty="0"/>
              <a:t>j = 4</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5938832" y="241632"/>
            <a:ext cx="1304647" cy="630942"/>
          </a:xfrm>
          <a:prstGeom prst="rect">
            <a:avLst/>
          </a:prstGeom>
          <a:noFill/>
        </p:spPr>
        <p:txBody>
          <a:bodyPr wrap="square" rtlCol="0">
            <a:spAutoFit/>
          </a:bodyPr>
          <a:lstStyle/>
          <a:p>
            <a:r>
              <a:rPr lang="en-US" sz="3500" b="1" dirty="0"/>
              <a:t>j = 5</a:t>
            </a:r>
          </a:p>
        </p:txBody>
      </p:sp>
      <p:sp>
        <p:nvSpPr>
          <p:cNvPr id="77" name="矩形 76">
            <a:extLst>
              <a:ext uri="{FF2B5EF4-FFF2-40B4-BE49-F238E27FC236}">
                <a16:creationId xmlns:a16="http://schemas.microsoft.com/office/drawing/2014/main" id="{A9901E34-73EF-4E61-A309-57142A046024}"/>
              </a:ext>
            </a:extLst>
          </p:cNvPr>
          <p:cNvSpPr/>
          <p:nvPr/>
        </p:nvSpPr>
        <p:spPr>
          <a:xfrm>
            <a:off x="1686617"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矩形 58">
            <a:extLst>
              <a:ext uri="{FF2B5EF4-FFF2-40B4-BE49-F238E27FC236}">
                <a16:creationId xmlns:a16="http://schemas.microsoft.com/office/drawing/2014/main" id="{A9901E34-73EF-4E61-A309-57142A046024}"/>
              </a:ext>
            </a:extLst>
          </p:cNvPr>
          <p:cNvSpPr/>
          <p:nvPr/>
        </p:nvSpPr>
        <p:spPr>
          <a:xfrm>
            <a:off x="2087506"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矩形 59">
            <a:extLst>
              <a:ext uri="{FF2B5EF4-FFF2-40B4-BE49-F238E27FC236}">
                <a16:creationId xmlns:a16="http://schemas.microsoft.com/office/drawing/2014/main" id="{A9901E34-73EF-4E61-A309-57142A046024}"/>
              </a:ext>
            </a:extLst>
          </p:cNvPr>
          <p:cNvSpPr/>
          <p:nvPr/>
        </p:nvSpPr>
        <p:spPr>
          <a:xfrm>
            <a:off x="2488395"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矩形 60">
            <a:extLst>
              <a:ext uri="{FF2B5EF4-FFF2-40B4-BE49-F238E27FC236}">
                <a16:creationId xmlns:a16="http://schemas.microsoft.com/office/drawing/2014/main" id="{A9901E34-73EF-4E61-A309-57142A046024}"/>
              </a:ext>
            </a:extLst>
          </p:cNvPr>
          <p:cNvSpPr/>
          <p:nvPr/>
        </p:nvSpPr>
        <p:spPr>
          <a:xfrm>
            <a:off x="2889284"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矩形 62">
            <a:extLst>
              <a:ext uri="{FF2B5EF4-FFF2-40B4-BE49-F238E27FC236}">
                <a16:creationId xmlns:a16="http://schemas.microsoft.com/office/drawing/2014/main" id="{A9901E34-73EF-4E61-A309-57142A046024}"/>
              </a:ext>
            </a:extLst>
          </p:cNvPr>
          <p:cNvSpPr/>
          <p:nvPr/>
        </p:nvSpPr>
        <p:spPr>
          <a:xfrm>
            <a:off x="1689487"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9901E34-73EF-4E61-A309-57142A046024}"/>
              </a:ext>
            </a:extLst>
          </p:cNvPr>
          <p:cNvSpPr/>
          <p:nvPr/>
        </p:nvSpPr>
        <p:spPr>
          <a:xfrm>
            <a:off x="2090376"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矩形 117">
            <a:extLst>
              <a:ext uri="{FF2B5EF4-FFF2-40B4-BE49-F238E27FC236}">
                <a16:creationId xmlns:a16="http://schemas.microsoft.com/office/drawing/2014/main" id="{A9901E34-73EF-4E61-A309-57142A046024}"/>
              </a:ext>
            </a:extLst>
          </p:cNvPr>
          <p:cNvSpPr/>
          <p:nvPr/>
        </p:nvSpPr>
        <p:spPr>
          <a:xfrm>
            <a:off x="2491265"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矩形 118">
            <a:extLst>
              <a:ext uri="{FF2B5EF4-FFF2-40B4-BE49-F238E27FC236}">
                <a16:creationId xmlns:a16="http://schemas.microsoft.com/office/drawing/2014/main" id="{A9901E34-73EF-4E61-A309-57142A046024}"/>
              </a:ext>
            </a:extLst>
          </p:cNvPr>
          <p:cNvSpPr/>
          <p:nvPr/>
        </p:nvSpPr>
        <p:spPr>
          <a:xfrm>
            <a:off x="2892154"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矩形 120">
            <a:extLst>
              <a:ext uri="{FF2B5EF4-FFF2-40B4-BE49-F238E27FC236}">
                <a16:creationId xmlns:a16="http://schemas.microsoft.com/office/drawing/2014/main" id="{A9901E34-73EF-4E61-A309-57142A046024}"/>
              </a:ext>
            </a:extLst>
          </p:cNvPr>
          <p:cNvSpPr/>
          <p:nvPr/>
        </p:nvSpPr>
        <p:spPr>
          <a:xfrm>
            <a:off x="1686617"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矩形 121">
            <a:extLst>
              <a:ext uri="{FF2B5EF4-FFF2-40B4-BE49-F238E27FC236}">
                <a16:creationId xmlns:a16="http://schemas.microsoft.com/office/drawing/2014/main" id="{A9901E34-73EF-4E61-A309-57142A046024}"/>
              </a:ext>
            </a:extLst>
          </p:cNvPr>
          <p:cNvSpPr/>
          <p:nvPr/>
        </p:nvSpPr>
        <p:spPr>
          <a:xfrm>
            <a:off x="2087506"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矩形 122">
            <a:extLst>
              <a:ext uri="{FF2B5EF4-FFF2-40B4-BE49-F238E27FC236}">
                <a16:creationId xmlns:a16="http://schemas.microsoft.com/office/drawing/2014/main" id="{A9901E34-73EF-4E61-A309-57142A046024}"/>
              </a:ext>
            </a:extLst>
          </p:cNvPr>
          <p:cNvSpPr/>
          <p:nvPr/>
        </p:nvSpPr>
        <p:spPr>
          <a:xfrm>
            <a:off x="2488395"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矩形 123">
            <a:extLst>
              <a:ext uri="{FF2B5EF4-FFF2-40B4-BE49-F238E27FC236}">
                <a16:creationId xmlns:a16="http://schemas.microsoft.com/office/drawing/2014/main" id="{A9901E34-73EF-4E61-A309-57142A046024}"/>
              </a:ext>
            </a:extLst>
          </p:cNvPr>
          <p:cNvSpPr/>
          <p:nvPr/>
        </p:nvSpPr>
        <p:spPr>
          <a:xfrm>
            <a:off x="2889284"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矩形 125">
            <a:extLst>
              <a:ext uri="{FF2B5EF4-FFF2-40B4-BE49-F238E27FC236}">
                <a16:creationId xmlns:a16="http://schemas.microsoft.com/office/drawing/2014/main" id="{A9901E34-73EF-4E61-A309-57142A046024}"/>
              </a:ext>
            </a:extLst>
          </p:cNvPr>
          <p:cNvSpPr/>
          <p:nvPr/>
        </p:nvSpPr>
        <p:spPr>
          <a:xfrm>
            <a:off x="1686617"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矩形 126">
            <a:extLst>
              <a:ext uri="{FF2B5EF4-FFF2-40B4-BE49-F238E27FC236}">
                <a16:creationId xmlns:a16="http://schemas.microsoft.com/office/drawing/2014/main" id="{A9901E34-73EF-4E61-A309-57142A046024}"/>
              </a:ext>
            </a:extLst>
          </p:cNvPr>
          <p:cNvSpPr/>
          <p:nvPr/>
        </p:nvSpPr>
        <p:spPr>
          <a:xfrm>
            <a:off x="2087506"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矩形 127">
            <a:extLst>
              <a:ext uri="{FF2B5EF4-FFF2-40B4-BE49-F238E27FC236}">
                <a16:creationId xmlns:a16="http://schemas.microsoft.com/office/drawing/2014/main" id="{A9901E34-73EF-4E61-A309-57142A046024}"/>
              </a:ext>
            </a:extLst>
          </p:cNvPr>
          <p:cNvSpPr/>
          <p:nvPr/>
        </p:nvSpPr>
        <p:spPr>
          <a:xfrm>
            <a:off x="2488395"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矩形 128">
            <a:extLst>
              <a:ext uri="{FF2B5EF4-FFF2-40B4-BE49-F238E27FC236}">
                <a16:creationId xmlns:a16="http://schemas.microsoft.com/office/drawing/2014/main" id="{A9901E34-73EF-4E61-A309-57142A046024}"/>
              </a:ext>
            </a:extLst>
          </p:cNvPr>
          <p:cNvSpPr/>
          <p:nvPr/>
        </p:nvSpPr>
        <p:spPr>
          <a:xfrm>
            <a:off x="2889284"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矩形 135">
            <a:extLst>
              <a:ext uri="{FF2B5EF4-FFF2-40B4-BE49-F238E27FC236}">
                <a16:creationId xmlns:a16="http://schemas.microsoft.com/office/drawing/2014/main" id="{A9901E34-73EF-4E61-A309-57142A046024}"/>
              </a:ext>
            </a:extLst>
          </p:cNvPr>
          <p:cNvSpPr/>
          <p:nvPr/>
        </p:nvSpPr>
        <p:spPr>
          <a:xfrm>
            <a:off x="1699592" y="431577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矩形 136">
            <a:extLst>
              <a:ext uri="{FF2B5EF4-FFF2-40B4-BE49-F238E27FC236}">
                <a16:creationId xmlns:a16="http://schemas.microsoft.com/office/drawing/2014/main" id="{A9901E34-73EF-4E61-A309-57142A046024}"/>
              </a:ext>
            </a:extLst>
          </p:cNvPr>
          <p:cNvSpPr/>
          <p:nvPr/>
        </p:nvSpPr>
        <p:spPr>
          <a:xfrm>
            <a:off x="2100481" y="431577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矩形 137">
            <a:extLst>
              <a:ext uri="{FF2B5EF4-FFF2-40B4-BE49-F238E27FC236}">
                <a16:creationId xmlns:a16="http://schemas.microsoft.com/office/drawing/2014/main" id="{A9901E34-73EF-4E61-A309-57142A046024}"/>
              </a:ext>
            </a:extLst>
          </p:cNvPr>
          <p:cNvSpPr/>
          <p:nvPr/>
        </p:nvSpPr>
        <p:spPr>
          <a:xfrm>
            <a:off x="2501370" y="431577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矩形 138">
            <a:extLst>
              <a:ext uri="{FF2B5EF4-FFF2-40B4-BE49-F238E27FC236}">
                <a16:creationId xmlns:a16="http://schemas.microsoft.com/office/drawing/2014/main" id="{A9901E34-73EF-4E61-A309-57142A046024}"/>
              </a:ext>
            </a:extLst>
          </p:cNvPr>
          <p:cNvSpPr/>
          <p:nvPr/>
        </p:nvSpPr>
        <p:spPr>
          <a:xfrm>
            <a:off x="2902259" y="431577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矩形 140">
            <a:extLst>
              <a:ext uri="{FF2B5EF4-FFF2-40B4-BE49-F238E27FC236}">
                <a16:creationId xmlns:a16="http://schemas.microsoft.com/office/drawing/2014/main" id="{A9901E34-73EF-4E61-A309-57142A046024}"/>
              </a:ext>
            </a:extLst>
          </p:cNvPr>
          <p:cNvSpPr/>
          <p:nvPr/>
        </p:nvSpPr>
        <p:spPr>
          <a:xfrm>
            <a:off x="1702462" y="474990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矩形 141">
            <a:extLst>
              <a:ext uri="{FF2B5EF4-FFF2-40B4-BE49-F238E27FC236}">
                <a16:creationId xmlns:a16="http://schemas.microsoft.com/office/drawing/2014/main" id="{A9901E34-73EF-4E61-A309-57142A046024}"/>
              </a:ext>
            </a:extLst>
          </p:cNvPr>
          <p:cNvSpPr/>
          <p:nvPr/>
        </p:nvSpPr>
        <p:spPr>
          <a:xfrm>
            <a:off x="2103351" y="474990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矩形 142">
            <a:extLst>
              <a:ext uri="{FF2B5EF4-FFF2-40B4-BE49-F238E27FC236}">
                <a16:creationId xmlns:a16="http://schemas.microsoft.com/office/drawing/2014/main" id="{A9901E34-73EF-4E61-A309-57142A046024}"/>
              </a:ext>
            </a:extLst>
          </p:cNvPr>
          <p:cNvSpPr/>
          <p:nvPr/>
        </p:nvSpPr>
        <p:spPr>
          <a:xfrm>
            <a:off x="2504240" y="474990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矩形 143">
            <a:extLst>
              <a:ext uri="{FF2B5EF4-FFF2-40B4-BE49-F238E27FC236}">
                <a16:creationId xmlns:a16="http://schemas.microsoft.com/office/drawing/2014/main" id="{A9901E34-73EF-4E61-A309-57142A046024}"/>
              </a:ext>
            </a:extLst>
          </p:cNvPr>
          <p:cNvSpPr/>
          <p:nvPr/>
        </p:nvSpPr>
        <p:spPr>
          <a:xfrm>
            <a:off x="2905129" y="474990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矩形 145">
            <a:extLst>
              <a:ext uri="{FF2B5EF4-FFF2-40B4-BE49-F238E27FC236}">
                <a16:creationId xmlns:a16="http://schemas.microsoft.com/office/drawing/2014/main" id="{A9901E34-73EF-4E61-A309-57142A046024}"/>
              </a:ext>
            </a:extLst>
          </p:cNvPr>
          <p:cNvSpPr/>
          <p:nvPr/>
        </p:nvSpPr>
        <p:spPr>
          <a:xfrm>
            <a:off x="1699592" y="51840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矩形 146">
            <a:extLst>
              <a:ext uri="{FF2B5EF4-FFF2-40B4-BE49-F238E27FC236}">
                <a16:creationId xmlns:a16="http://schemas.microsoft.com/office/drawing/2014/main" id="{A9901E34-73EF-4E61-A309-57142A046024}"/>
              </a:ext>
            </a:extLst>
          </p:cNvPr>
          <p:cNvSpPr/>
          <p:nvPr/>
        </p:nvSpPr>
        <p:spPr>
          <a:xfrm>
            <a:off x="2100481" y="51840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矩形 147">
            <a:extLst>
              <a:ext uri="{FF2B5EF4-FFF2-40B4-BE49-F238E27FC236}">
                <a16:creationId xmlns:a16="http://schemas.microsoft.com/office/drawing/2014/main" id="{A9901E34-73EF-4E61-A309-57142A046024}"/>
              </a:ext>
            </a:extLst>
          </p:cNvPr>
          <p:cNvSpPr/>
          <p:nvPr/>
        </p:nvSpPr>
        <p:spPr>
          <a:xfrm>
            <a:off x="2501370" y="51840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矩形 148">
            <a:extLst>
              <a:ext uri="{FF2B5EF4-FFF2-40B4-BE49-F238E27FC236}">
                <a16:creationId xmlns:a16="http://schemas.microsoft.com/office/drawing/2014/main" id="{A9901E34-73EF-4E61-A309-57142A046024}"/>
              </a:ext>
            </a:extLst>
          </p:cNvPr>
          <p:cNvSpPr/>
          <p:nvPr/>
        </p:nvSpPr>
        <p:spPr>
          <a:xfrm>
            <a:off x="2902259" y="518403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矩形 150">
            <a:extLst>
              <a:ext uri="{FF2B5EF4-FFF2-40B4-BE49-F238E27FC236}">
                <a16:creationId xmlns:a16="http://schemas.microsoft.com/office/drawing/2014/main" id="{A9901E34-73EF-4E61-A309-57142A046024}"/>
              </a:ext>
            </a:extLst>
          </p:cNvPr>
          <p:cNvSpPr/>
          <p:nvPr/>
        </p:nvSpPr>
        <p:spPr>
          <a:xfrm>
            <a:off x="1699592" y="56181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矩形 151">
            <a:extLst>
              <a:ext uri="{FF2B5EF4-FFF2-40B4-BE49-F238E27FC236}">
                <a16:creationId xmlns:a16="http://schemas.microsoft.com/office/drawing/2014/main" id="{A9901E34-73EF-4E61-A309-57142A046024}"/>
              </a:ext>
            </a:extLst>
          </p:cNvPr>
          <p:cNvSpPr/>
          <p:nvPr/>
        </p:nvSpPr>
        <p:spPr>
          <a:xfrm>
            <a:off x="2100481" y="56181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矩形 152">
            <a:extLst>
              <a:ext uri="{FF2B5EF4-FFF2-40B4-BE49-F238E27FC236}">
                <a16:creationId xmlns:a16="http://schemas.microsoft.com/office/drawing/2014/main" id="{A9901E34-73EF-4E61-A309-57142A046024}"/>
              </a:ext>
            </a:extLst>
          </p:cNvPr>
          <p:cNvSpPr/>
          <p:nvPr/>
        </p:nvSpPr>
        <p:spPr>
          <a:xfrm>
            <a:off x="2501370" y="56181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矩形 153">
            <a:extLst>
              <a:ext uri="{FF2B5EF4-FFF2-40B4-BE49-F238E27FC236}">
                <a16:creationId xmlns:a16="http://schemas.microsoft.com/office/drawing/2014/main" id="{A9901E34-73EF-4E61-A309-57142A046024}"/>
              </a:ext>
            </a:extLst>
          </p:cNvPr>
          <p:cNvSpPr/>
          <p:nvPr/>
        </p:nvSpPr>
        <p:spPr>
          <a:xfrm>
            <a:off x="2902259" y="5618167"/>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文字方塊 160">
            <a:extLst>
              <a:ext uri="{FF2B5EF4-FFF2-40B4-BE49-F238E27FC236}">
                <a16:creationId xmlns:a16="http://schemas.microsoft.com/office/drawing/2014/main" id="{A8CB764D-5122-4BAA-84FD-FB1D7CB6EA60}"/>
              </a:ext>
            </a:extLst>
          </p:cNvPr>
          <p:cNvSpPr txBox="1"/>
          <p:nvPr/>
        </p:nvSpPr>
        <p:spPr>
          <a:xfrm>
            <a:off x="244733" y="1623864"/>
            <a:ext cx="1063445" cy="630942"/>
          </a:xfrm>
          <a:prstGeom prst="rect">
            <a:avLst/>
          </a:prstGeom>
          <a:noFill/>
        </p:spPr>
        <p:txBody>
          <a:bodyPr wrap="square" rtlCol="0">
            <a:spAutoFit/>
          </a:bodyPr>
          <a:lstStyle/>
          <a:p>
            <a:r>
              <a:rPr lang="en-US" sz="3500" b="1" dirty="0"/>
              <a:t>k=2</a:t>
            </a:r>
          </a:p>
        </p:txBody>
      </p:sp>
      <p:sp>
        <p:nvSpPr>
          <p:cNvPr id="162" name="文字方塊 161">
            <a:extLst>
              <a:ext uri="{FF2B5EF4-FFF2-40B4-BE49-F238E27FC236}">
                <a16:creationId xmlns:a16="http://schemas.microsoft.com/office/drawing/2014/main" id="{A8CB764D-5122-4BAA-84FD-FB1D7CB6EA60}"/>
              </a:ext>
            </a:extLst>
          </p:cNvPr>
          <p:cNvSpPr txBox="1"/>
          <p:nvPr/>
        </p:nvSpPr>
        <p:spPr>
          <a:xfrm>
            <a:off x="10461" y="4282396"/>
            <a:ext cx="1655829" cy="1169551"/>
          </a:xfrm>
          <a:prstGeom prst="rect">
            <a:avLst/>
          </a:prstGeom>
          <a:noFill/>
        </p:spPr>
        <p:txBody>
          <a:bodyPr wrap="square" rtlCol="0">
            <a:spAutoFit/>
          </a:bodyPr>
          <a:lstStyle/>
          <a:p>
            <a:r>
              <a:rPr lang="zh-TW" altLang="en-US" sz="3500" b="1" dirty="0"/>
              <a:t>最佳解</a:t>
            </a:r>
            <a:endParaRPr lang="en-US" sz="3500" b="1" dirty="0"/>
          </a:p>
          <a:p>
            <a:r>
              <a:rPr lang="en-US" sz="3500" b="1" dirty="0"/>
              <a:t>k=3</a:t>
            </a:r>
          </a:p>
        </p:txBody>
      </p:sp>
      <p:sp>
        <p:nvSpPr>
          <p:cNvPr id="163" name="矩形 162">
            <a:extLst>
              <a:ext uri="{FF2B5EF4-FFF2-40B4-BE49-F238E27FC236}">
                <a16:creationId xmlns:a16="http://schemas.microsoft.com/office/drawing/2014/main" id="{A9901E34-73EF-4E61-A309-57142A046024}"/>
              </a:ext>
            </a:extLst>
          </p:cNvPr>
          <p:cNvSpPr/>
          <p:nvPr/>
        </p:nvSpPr>
        <p:spPr>
          <a:xfrm>
            <a:off x="5943754"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矩形 163">
            <a:extLst>
              <a:ext uri="{FF2B5EF4-FFF2-40B4-BE49-F238E27FC236}">
                <a16:creationId xmlns:a16="http://schemas.microsoft.com/office/drawing/2014/main" id="{A9901E34-73EF-4E61-A309-57142A046024}"/>
              </a:ext>
            </a:extLst>
          </p:cNvPr>
          <p:cNvSpPr/>
          <p:nvPr/>
        </p:nvSpPr>
        <p:spPr>
          <a:xfrm>
            <a:off x="6344643"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矩形 164">
            <a:extLst>
              <a:ext uri="{FF2B5EF4-FFF2-40B4-BE49-F238E27FC236}">
                <a16:creationId xmlns:a16="http://schemas.microsoft.com/office/drawing/2014/main" id="{A9901E34-73EF-4E61-A309-57142A046024}"/>
              </a:ext>
            </a:extLst>
          </p:cNvPr>
          <p:cNvSpPr/>
          <p:nvPr/>
        </p:nvSpPr>
        <p:spPr>
          <a:xfrm>
            <a:off x="6745532"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矩形 165">
            <a:extLst>
              <a:ext uri="{FF2B5EF4-FFF2-40B4-BE49-F238E27FC236}">
                <a16:creationId xmlns:a16="http://schemas.microsoft.com/office/drawing/2014/main" id="{A9901E34-73EF-4E61-A309-57142A046024}"/>
              </a:ext>
            </a:extLst>
          </p:cNvPr>
          <p:cNvSpPr/>
          <p:nvPr/>
        </p:nvSpPr>
        <p:spPr>
          <a:xfrm>
            <a:off x="7146421"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矩形 166">
            <a:extLst>
              <a:ext uri="{FF2B5EF4-FFF2-40B4-BE49-F238E27FC236}">
                <a16:creationId xmlns:a16="http://schemas.microsoft.com/office/drawing/2014/main" id="{A9901E34-73EF-4E61-A309-57142A046024}"/>
              </a:ext>
            </a:extLst>
          </p:cNvPr>
          <p:cNvSpPr/>
          <p:nvPr/>
        </p:nvSpPr>
        <p:spPr>
          <a:xfrm>
            <a:off x="7547310"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矩形 167">
            <a:extLst>
              <a:ext uri="{FF2B5EF4-FFF2-40B4-BE49-F238E27FC236}">
                <a16:creationId xmlns:a16="http://schemas.microsoft.com/office/drawing/2014/main" id="{A9901E34-73EF-4E61-A309-57142A046024}"/>
              </a:ext>
            </a:extLst>
          </p:cNvPr>
          <p:cNvSpPr/>
          <p:nvPr/>
        </p:nvSpPr>
        <p:spPr>
          <a:xfrm>
            <a:off x="5946624"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矩形 168">
            <a:extLst>
              <a:ext uri="{FF2B5EF4-FFF2-40B4-BE49-F238E27FC236}">
                <a16:creationId xmlns:a16="http://schemas.microsoft.com/office/drawing/2014/main" id="{A9901E34-73EF-4E61-A309-57142A046024}"/>
              </a:ext>
            </a:extLst>
          </p:cNvPr>
          <p:cNvSpPr/>
          <p:nvPr/>
        </p:nvSpPr>
        <p:spPr>
          <a:xfrm>
            <a:off x="6347513"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矩形 169">
            <a:extLst>
              <a:ext uri="{FF2B5EF4-FFF2-40B4-BE49-F238E27FC236}">
                <a16:creationId xmlns:a16="http://schemas.microsoft.com/office/drawing/2014/main" id="{A9901E34-73EF-4E61-A309-57142A046024}"/>
              </a:ext>
            </a:extLst>
          </p:cNvPr>
          <p:cNvSpPr/>
          <p:nvPr/>
        </p:nvSpPr>
        <p:spPr>
          <a:xfrm>
            <a:off x="6748402"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矩形 170">
            <a:extLst>
              <a:ext uri="{FF2B5EF4-FFF2-40B4-BE49-F238E27FC236}">
                <a16:creationId xmlns:a16="http://schemas.microsoft.com/office/drawing/2014/main" id="{A9901E34-73EF-4E61-A309-57142A046024}"/>
              </a:ext>
            </a:extLst>
          </p:cNvPr>
          <p:cNvSpPr/>
          <p:nvPr/>
        </p:nvSpPr>
        <p:spPr>
          <a:xfrm>
            <a:off x="7149291"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矩形 171">
            <a:extLst>
              <a:ext uri="{FF2B5EF4-FFF2-40B4-BE49-F238E27FC236}">
                <a16:creationId xmlns:a16="http://schemas.microsoft.com/office/drawing/2014/main" id="{A9901E34-73EF-4E61-A309-57142A046024}"/>
              </a:ext>
            </a:extLst>
          </p:cNvPr>
          <p:cNvSpPr/>
          <p:nvPr/>
        </p:nvSpPr>
        <p:spPr>
          <a:xfrm>
            <a:off x="7550180" y="1603611"/>
            <a:ext cx="39514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矩形 172">
            <a:extLst>
              <a:ext uri="{FF2B5EF4-FFF2-40B4-BE49-F238E27FC236}">
                <a16:creationId xmlns:a16="http://schemas.microsoft.com/office/drawing/2014/main" id="{A9901E34-73EF-4E61-A309-57142A046024}"/>
              </a:ext>
            </a:extLst>
          </p:cNvPr>
          <p:cNvSpPr/>
          <p:nvPr/>
        </p:nvSpPr>
        <p:spPr>
          <a:xfrm>
            <a:off x="5943754"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矩形 173">
            <a:extLst>
              <a:ext uri="{FF2B5EF4-FFF2-40B4-BE49-F238E27FC236}">
                <a16:creationId xmlns:a16="http://schemas.microsoft.com/office/drawing/2014/main" id="{A9901E34-73EF-4E61-A309-57142A046024}"/>
              </a:ext>
            </a:extLst>
          </p:cNvPr>
          <p:cNvSpPr/>
          <p:nvPr/>
        </p:nvSpPr>
        <p:spPr>
          <a:xfrm>
            <a:off x="6344643"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矩形 174">
            <a:extLst>
              <a:ext uri="{FF2B5EF4-FFF2-40B4-BE49-F238E27FC236}">
                <a16:creationId xmlns:a16="http://schemas.microsoft.com/office/drawing/2014/main" id="{A9901E34-73EF-4E61-A309-57142A046024}"/>
              </a:ext>
            </a:extLst>
          </p:cNvPr>
          <p:cNvSpPr/>
          <p:nvPr/>
        </p:nvSpPr>
        <p:spPr>
          <a:xfrm>
            <a:off x="6745532"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矩形 175">
            <a:extLst>
              <a:ext uri="{FF2B5EF4-FFF2-40B4-BE49-F238E27FC236}">
                <a16:creationId xmlns:a16="http://schemas.microsoft.com/office/drawing/2014/main" id="{A9901E34-73EF-4E61-A309-57142A046024}"/>
              </a:ext>
            </a:extLst>
          </p:cNvPr>
          <p:cNvSpPr/>
          <p:nvPr/>
        </p:nvSpPr>
        <p:spPr>
          <a:xfrm>
            <a:off x="7146421"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矩形 176">
            <a:extLst>
              <a:ext uri="{FF2B5EF4-FFF2-40B4-BE49-F238E27FC236}">
                <a16:creationId xmlns:a16="http://schemas.microsoft.com/office/drawing/2014/main" id="{A9901E34-73EF-4E61-A309-57142A046024}"/>
              </a:ext>
            </a:extLst>
          </p:cNvPr>
          <p:cNvSpPr/>
          <p:nvPr/>
        </p:nvSpPr>
        <p:spPr>
          <a:xfrm>
            <a:off x="7547310"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矩形 177">
            <a:extLst>
              <a:ext uri="{FF2B5EF4-FFF2-40B4-BE49-F238E27FC236}">
                <a16:creationId xmlns:a16="http://schemas.microsoft.com/office/drawing/2014/main" id="{A9901E34-73EF-4E61-A309-57142A046024}"/>
              </a:ext>
            </a:extLst>
          </p:cNvPr>
          <p:cNvSpPr/>
          <p:nvPr/>
        </p:nvSpPr>
        <p:spPr>
          <a:xfrm>
            <a:off x="5943754"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矩形 178">
            <a:extLst>
              <a:ext uri="{FF2B5EF4-FFF2-40B4-BE49-F238E27FC236}">
                <a16:creationId xmlns:a16="http://schemas.microsoft.com/office/drawing/2014/main" id="{A9901E34-73EF-4E61-A309-57142A046024}"/>
              </a:ext>
            </a:extLst>
          </p:cNvPr>
          <p:cNvSpPr/>
          <p:nvPr/>
        </p:nvSpPr>
        <p:spPr>
          <a:xfrm>
            <a:off x="6344643"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矩形 179">
            <a:extLst>
              <a:ext uri="{FF2B5EF4-FFF2-40B4-BE49-F238E27FC236}">
                <a16:creationId xmlns:a16="http://schemas.microsoft.com/office/drawing/2014/main" id="{A9901E34-73EF-4E61-A309-57142A046024}"/>
              </a:ext>
            </a:extLst>
          </p:cNvPr>
          <p:cNvSpPr/>
          <p:nvPr/>
        </p:nvSpPr>
        <p:spPr>
          <a:xfrm>
            <a:off x="6745532"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矩形 180">
            <a:extLst>
              <a:ext uri="{FF2B5EF4-FFF2-40B4-BE49-F238E27FC236}">
                <a16:creationId xmlns:a16="http://schemas.microsoft.com/office/drawing/2014/main" id="{A9901E34-73EF-4E61-A309-57142A046024}"/>
              </a:ext>
            </a:extLst>
          </p:cNvPr>
          <p:cNvSpPr/>
          <p:nvPr/>
        </p:nvSpPr>
        <p:spPr>
          <a:xfrm>
            <a:off x="7146421"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矩形 181">
            <a:extLst>
              <a:ext uri="{FF2B5EF4-FFF2-40B4-BE49-F238E27FC236}">
                <a16:creationId xmlns:a16="http://schemas.microsoft.com/office/drawing/2014/main" id="{A9901E34-73EF-4E61-A309-57142A046024}"/>
              </a:ext>
            </a:extLst>
          </p:cNvPr>
          <p:cNvSpPr/>
          <p:nvPr/>
        </p:nvSpPr>
        <p:spPr>
          <a:xfrm>
            <a:off x="7547310"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矩形 182">
            <a:extLst>
              <a:ext uri="{FF2B5EF4-FFF2-40B4-BE49-F238E27FC236}">
                <a16:creationId xmlns:a16="http://schemas.microsoft.com/office/drawing/2014/main" id="{A9901E34-73EF-4E61-A309-57142A046024}"/>
              </a:ext>
            </a:extLst>
          </p:cNvPr>
          <p:cNvSpPr/>
          <p:nvPr/>
        </p:nvSpPr>
        <p:spPr>
          <a:xfrm>
            <a:off x="5943754"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矩形 183">
            <a:extLst>
              <a:ext uri="{FF2B5EF4-FFF2-40B4-BE49-F238E27FC236}">
                <a16:creationId xmlns:a16="http://schemas.microsoft.com/office/drawing/2014/main" id="{A9901E34-73EF-4E61-A309-57142A046024}"/>
              </a:ext>
            </a:extLst>
          </p:cNvPr>
          <p:cNvSpPr/>
          <p:nvPr/>
        </p:nvSpPr>
        <p:spPr>
          <a:xfrm>
            <a:off x="6344643"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矩形 184">
            <a:extLst>
              <a:ext uri="{FF2B5EF4-FFF2-40B4-BE49-F238E27FC236}">
                <a16:creationId xmlns:a16="http://schemas.microsoft.com/office/drawing/2014/main" id="{A9901E34-73EF-4E61-A309-57142A046024}"/>
              </a:ext>
            </a:extLst>
          </p:cNvPr>
          <p:cNvSpPr/>
          <p:nvPr/>
        </p:nvSpPr>
        <p:spPr>
          <a:xfrm>
            <a:off x="6745532"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矩形 185">
            <a:extLst>
              <a:ext uri="{FF2B5EF4-FFF2-40B4-BE49-F238E27FC236}">
                <a16:creationId xmlns:a16="http://schemas.microsoft.com/office/drawing/2014/main" id="{A9901E34-73EF-4E61-A309-57142A046024}"/>
              </a:ext>
            </a:extLst>
          </p:cNvPr>
          <p:cNvSpPr/>
          <p:nvPr/>
        </p:nvSpPr>
        <p:spPr>
          <a:xfrm>
            <a:off x="7146421"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矩形 186">
            <a:extLst>
              <a:ext uri="{FF2B5EF4-FFF2-40B4-BE49-F238E27FC236}">
                <a16:creationId xmlns:a16="http://schemas.microsoft.com/office/drawing/2014/main" id="{A9901E34-73EF-4E61-A309-57142A046024}"/>
              </a:ext>
            </a:extLst>
          </p:cNvPr>
          <p:cNvSpPr/>
          <p:nvPr/>
        </p:nvSpPr>
        <p:spPr>
          <a:xfrm>
            <a:off x="7547310"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箭號: 向右 28">
            <a:extLst>
              <a:ext uri="{FF2B5EF4-FFF2-40B4-BE49-F238E27FC236}">
                <a16:creationId xmlns:a16="http://schemas.microsoft.com/office/drawing/2014/main" id="{186AA62A-3CA3-4C77-A77E-BAD174834F11}"/>
              </a:ext>
            </a:extLst>
          </p:cNvPr>
          <p:cNvSpPr/>
          <p:nvPr/>
        </p:nvSpPr>
        <p:spPr>
          <a:xfrm>
            <a:off x="3687392" y="2062602"/>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箭號: 向右 28">
            <a:extLst>
              <a:ext uri="{FF2B5EF4-FFF2-40B4-BE49-F238E27FC236}">
                <a16:creationId xmlns:a16="http://schemas.microsoft.com/office/drawing/2014/main" id="{186AA62A-3CA3-4C77-A77E-BAD174834F11}"/>
              </a:ext>
            </a:extLst>
          </p:cNvPr>
          <p:cNvSpPr/>
          <p:nvPr/>
        </p:nvSpPr>
        <p:spPr>
          <a:xfrm>
            <a:off x="3687392" y="4959885"/>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矩形 205">
            <a:extLst>
              <a:ext uri="{FF2B5EF4-FFF2-40B4-BE49-F238E27FC236}">
                <a16:creationId xmlns:a16="http://schemas.microsoft.com/office/drawing/2014/main" id="{A9901E34-73EF-4E61-A309-57142A046024}"/>
              </a:ext>
            </a:extLst>
          </p:cNvPr>
          <p:cNvSpPr/>
          <p:nvPr/>
        </p:nvSpPr>
        <p:spPr>
          <a:xfrm>
            <a:off x="5946624"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矩形 206">
            <a:extLst>
              <a:ext uri="{FF2B5EF4-FFF2-40B4-BE49-F238E27FC236}">
                <a16:creationId xmlns:a16="http://schemas.microsoft.com/office/drawing/2014/main" id="{A9901E34-73EF-4E61-A309-57142A046024}"/>
              </a:ext>
            </a:extLst>
          </p:cNvPr>
          <p:cNvSpPr/>
          <p:nvPr/>
        </p:nvSpPr>
        <p:spPr>
          <a:xfrm>
            <a:off x="6347513"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矩形 207">
            <a:extLst>
              <a:ext uri="{FF2B5EF4-FFF2-40B4-BE49-F238E27FC236}">
                <a16:creationId xmlns:a16="http://schemas.microsoft.com/office/drawing/2014/main" id="{A9901E34-73EF-4E61-A309-57142A046024}"/>
              </a:ext>
            </a:extLst>
          </p:cNvPr>
          <p:cNvSpPr/>
          <p:nvPr/>
        </p:nvSpPr>
        <p:spPr>
          <a:xfrm>
            <a:off x="6748402"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矩形 208">
            <a:extLst>
              <a:ext uri="{FF2B5EF4-FFF2-40B4-BE49-F238E27FC236}">
                <a16:creationId xmlns:a16="http://schemas.microsoft.com/office/drawing/2014/main" id="{A9901E34-73EF-4E61-A309-57142A046024}"/>
              </a:ext>
            </a:extLst>
          </p:cNvPr>
          <p:cNvSpPr/>
          <p:nvPr/>
        </p:nvSpPr>
        <p:spPr>
          <a:xfrm>
            <a:off x="7149291"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矩形 209">
            <a:extLst>
              <a:ext uri="{FF2B5EF4-FFF2-40B4-BE49-F238E27FC236}">
                <a16:creationId xmlns:a16="http://schemas.microsoft.com/office/drawing/2014/main" id="{A9901E34-73EF-4E61-A309-57142A046024}"/>
              </a:ext>
            </a:extLst>
          </p:cNvPr>
          <p:cNvSpPr/>
          <p:nvPr/>
        </p:nvSpPr>
        <p:spPr>
          <a:xfrm>
            <a:off x="7550180"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矩形 210">
            <a:extLst>
              <a:ext uri="{FF2B5EF4-FFF2-40B4-BE49-F238E27FC236}">
                <a16:creationId xmlns:a16="http://schemas.microsoft.com/office/drawing/2014/main" id="{A9901E34-73EF-4E61-A309-57142A046024}"/>
              </a:ext>
            </a:extLst>
          </p:cNvPr>
          <p:cNvSpPr/>
          <p:nvPr/>
        </p:nvSpPr>
        <p:spPr>
          <a:xfrm>
            <a:off x="5949494"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矩形 211">
            <a:extLst>
              <a:ext uri="{FF2B5EF4-FFF2-40B4-BE49-F238E27FC236}">
                <a16:creationId xmlns:a16="http://schemas.microsoft.com/office/drawing/2014/main" id="{A9901E34-73EF-4E61-A309-57142A046024}"/>
              </a:ext>
            </a:extLst>
          </p:cNvPr>
          <p:cNvSpPr/>
          <p:nvPr/>
        </p:nvSpPr>
        <p:spPr>
          <a:xfrm>
            <a:off x="6350383"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矩形 212">
            <a:extLst>
              <a:ext uri="{FF2B5EF4-FFF2-40B4-BE49-F238E27FC236}">
                <a16:creationId xmlns:a16="http://schemas.microsoft.com/office/drawing/2014/main" id="{A9901E34-73EF-4E61-A309-57142A046024}"/>
              </a:ext>
            </a:extLst>
          </p:cNvPr>
          <p:cNvSpPr/>
          <p:nvPr/>
        </p:nvSpPr>
        <p:spPr>
          <a:xfrm>
            <a:off x="6751272"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矩形 213">
            <a:extLst>
              <a:ext uri="{FF2B5EF4-FFF2-40B4-BE49-F238E27FC236}">
                <a16:creationId xmlns:a16="http://schemas.microsoft.com/office/drawing/2014/main" id="{A9901E34-73EF-4E61-A309-57142A046024}"/>
              </a:ext>
            </a:extLst>
          </p:cNvPr>
          <p:cNvSpPr/>
          <p:nvPr/>
        </p:nvSpPr>
        <p:spPr>
          <a:xfrm>
            <a:off x="7152161" y="458368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矩形 214">
            <a:extLst>
              <a:ext uri="{FF2B5EF4-FFF2-40B4-BE49-F238E27FC236}">
                <a16:creationId xmlns:a16="http://schemas.microsoft.com/office/drawing/2014/main" id="{A9901E34-73EF-4E61-A309-57142A046024}"/>
              </a:ext>
            </a:extLst>
          </p:cNvPr>
          <p:cNvSpPr/>
          <p:nvPr/>
        </p:nvSpPr>
        <p:spPr>
          <a:xfrm>
            <a:off x="7553050" y="4583687"/>
            <a:ext cx="400005"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矩形 215">
            <a:extLst>
              <a:ext uri="{FF2B5EF4-FFF2-40B4-BE49-F238E27FC236}">
                <a16:creationId xmlns:a16="http://schemas.microsoft.com/office/drawing/2014/main" id="{A9901E34-73EF-4E61-A309-57142A046024}"/>
              </a:ext>
            </a:extLst>
          </p:cNvPr>
          <p:cNvSpPr/>
          <p:nvPr/>
        </p:nvSpPr>
        <p:spPr>
          <a:xfrm>
            <a:off x="5946624"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矩形 216">
            <a:extLst>
              <a:ext uri="{FF2B5EF4-FFF2-40B4-BE49-F238E27FC236}">
                <a16:creationId xmlns:a16="http://schemas.microsoft.com/office/drawing/2014/main" id="{A9901E34-73EF-4E61-A309-57142A046024}"/>
              </a:ext>
            </a:extLst>
          </p:cNvPr>
          <p:cNvSpPr/>
          <p:nvPr/>
        </p:nvSpPr>
        <p:spPr>
          <a:xfrm>
            <a:off x="6347513"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矩形 217">
            <a:extLst>
              <a:ext uri="{FF2B5EF4-FFF2-40B4-BE49-F238E27FC236}">
                <a16:creationId xmlns:a16="http://schemas.microsoft.com/office/drawing/2014/main" id="{A9901E34-73EF-4E61-A309-57142A046024}"/>
              </a:ext>
            </a:extLst>
          </p:cNvPr>
          <p:cNvSpPr/>
          <p:nvPr/>
        </p:nvSpPr>
        <p:spPr>
          <a:xfrm>
            <a:off x="6748402"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矩形 218">
            <a:extLst>
              <a:ext uri="{FF2B5EF4-FFF2-40B4-BE49-F238E27FC236}">
                <a16:creationId xmlns:a16="http://schemas.microsoft.com/office/drawing/2014/main" id="{A9901E34-73EF-4E61-A309-57142A046024}"/>
              </a:ext>
            </a:extLst>
          </p:cNvPr>
          <p:cNvSpPr/>
          <p:nvPr/>
        </p:nvSpPr>
        <p:spPr>
          <a:xfrm>
            <a:off x="7149291"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矩形 219">
            <a:extLst>
              <a:ext uri="{FF2B5EF4-FFF2-40B4-BE49-F238E27FC236}">
                <a16:creationId xmlns:a16="http://schemas.microsoft.com/office/drawing/2014/main" id="{A9901E34-73EF-4E61-A309-57142A046024}"/>
              </a:ext>
            </a:extLst>
          </p:cNvPr>
          <p:cNvSpPr/>
          <p:nvPr/>
        </p:nvSpPr>
        <p:spPr>
          <a:xfrm>
            <a:off x="7550180"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矩形 220">
            <a:extLst>
              <a:ext uri="{FF2B5EF4-FFF2-40B4-BE49-F238E27FC236}">
                <a16:creationId xmlns:a16="http://schemas.microsoft.com/office/drawing/2014/main" id="{A9901E34-73EF-4E61-A309-57142A046024}"/>
              </a:ext>
            </a:extLst>
          </p:cNvPr>
          <p:cNvSpPr/>
          <p:nvPr/>
        </p:nvSpPr>
        <p:spPr>
          <a:xfrm>
            <a:off x="5946624"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矩形 221">
            <a:extLst>
              <a:ext uri="{FF2B5EF4-FFF2-40B4-BE49-F238E27FC236}">
                <a16:creationId xmlns:a16="http://schemas.microsoft.com/office/drawing/2014/main" id="{A9901E34-73EF-4E61-A309-57142A046024}"/>
              </a:ext>
            </a:extLst>
          </p:cNvPr>
          <p:cNvSpPr/>
          <p:nvPr/>
        </p:nvSpPr>
        <p:spPr>
          <a:xfrm>
            <a:off x="6347513"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矩形 222">
            <a:extLst>
              <a:ext uri="{FF2B5EF4-FFF2-40B4-BE49-F238E27FC236}">
                <a16:creationId xmlns:a16="http://schemas.microsoft.com/office/drawing/2014/main" id="{A9901E34-73EF-4E61-A309-57142A046024}"/>
              </a:ext>
            </a:extLst>
          </p:cNvPr>
          <p:cNvSpPr/>
          <p:nvPr/>
        </p:nvSpPr>
        <p:spPr>
          <a:xfrm>
            <a:off x="6748402"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矩形 223">
            <a:extLst>
              <a:ext uri="{FF2B5EF4-FFF2-40B4-BE49-F238E27FC236}">
                <a16:creationId xmlns:a16="http://schemas.microsoft.com/office/drawing/2014/main" id="{A9901E34-73EF-4E61-A309-57142A046024}"/>
              </a:ext>
            </a:extLst>
          </p:cNvPr>
          <p:cNvSpPr/>
          <p:nvPr/>
        </p:nvSpPr>
        <p:spPr>
          <a:xfrm>
            <a:off x="7149291"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矩形 224">
            <a:extLst>
              <a:ext uri="{FF2B5EF4-FFF2-40B4-BE49-F238E27FC236}">
                <a16:creationId xmlns:a16="http://schemas.microsoft.com/office/drawing/2014/main" id="{A9901E34-73EF-4E61-A309-57142A046024}"/>
              </a:ext>
            </a:extLst>
          </p:cNvPr>
          <p:cNvSpPr/>
          <p:nvPr/>
        </p:nvSpPr>
        <p:spPr>
          <a:xfrm>
            <a:off x="7550180"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矩形 225">
            <a:extLst>
              <a:ext uri="{FF2B5EF4-FFF2-40B4-BE49-F238E27FC236}">
                <a16:creationId xmlns:a16="http://schemas.microsoft.com/office/drawing/2014/main" id="{A9901E34-73EF-4E61-A309-57142A046024}"/>
              </a:ext>
            </a:extLst>
          </p:cNvPr>
          <p:cNvSpPr/>
          <p:nvPr/>
        </p:nvSpPr>
        <p:spPr>
          <a:xfrm>
            <a:off x="5946624"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矩形 226">
            <a:extLst>
              <a:ext uri="{FF2B5EF4-FFF2-40B4-BE49-F238E27FC236}">
                <a16:creationId xmlns:a16="http://schemas.microsoft.com/office/drawing/2014/main" id="{A9901E34-73EF-4E61-A309-57142A046024}"/>
              </a:ext>
            </a:extLst>
          </p:cNvPr>
          <p:cNvSpPr/>
          <p:nvPr/>
        </p:nvSpPr>
        <p:spPr>
          <a:xfrm>
            <a:off x="6347513"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矩形 227">
            <a:extLst>
              <a:ext uri="{FF2B5EF4-FFF2-40B4-BE49-F238E27FC236}">
                <a16:creationId xmlns:a16="http://schemas.microsoft.com/office/drawing/2014/main" id="{A9901E34-73EF-4E61-A309-57142A046024}"/>
              </a:ext>
            </a:extLst>
          </p:cNvPr>
          <p:cNvSpPr/>
          <p:nvPr/>
        </p:nvSpPr>
        <p:spPr>
          <a:xfrm>
            <a:off x="6748402"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矩形 228">
            <a:extLst>
              <a:ext uri="{FF2B5EF4-FFF2-40B4-BE49-F238E27FC236}">
                <a16:creationId xmlns:a16="http://schemas.microsoft.com/office/drawing/2014/main" id="{A9901E34-73EF-4E61-A309-57142A046024}"/>
              </a:ext>
            </a:extLst>
          </p:cNvPr>
          <p:cNvSpPr/>
          <p:nvPr/>
        </p:nvSpPr>
        <p:spPr>
          <a:xfrm>
            <a:off x="7149291"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矩形 229">
            <a:extLst>
              <a:ext uri="{FF2B5EF4-FFF2-40B4-BE49-F238E27FC236}">
                <a16:creationId xmlns:a16="http://schemas.microsoft.com/office/drawing/2014/main" id="{A9901E34-73EF-4E61-A309-57142A046024}"/>
              </a:ext>
            </a:extLst>
          </p:cNvPr>
          <p:cNvSpPr/>
          <p:nvPr/>
        </p:nvSpPr>
        <p:spPr>
          <a:xfrm>
            <a:off x="7550180"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星形: 五角 60">
            <a:extLst>
              <a:ext uri="{FF2B5EF4-FFF2-40B4-BE49-F238E27FC236}">
                <a16:creationId xmlns:a16="http://schemas.microsoft.com/office/drawing/2014/main" id="{92375446-629E-4ED5-B672-5F8E6E1615B1}"/>
              </a:ext>
            </a:extLst>
          </p:cNvPr>
          <p:cNvSpPr/>
          <p:nvPr/>
        </p:nvSpPr>
        <p:spPr>
          <a:xfrm>
            <a:off x="7621076" y="2992392"/>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星形: 五角 60">
            <a:extLst>
              <a:ext uri="{FF2B5EF4-FFF2-40B4-BE49-F238E27FC236}">
                <a16:creationId xmlns:a16="http://schemas.microsoft.com/office/drawing/2014/main" id="{92375446-629E-4ED5-B672-5F8E6E1615B1}"/>
              </a:ext>
            </a:extLst>
          </p:cNvPr>
          <p:cNvSpPr/>
          <p:nvPr/>
        </p:nvSpPr>
        <p:spPr>
          <a:xfrm>
            <a:off x="7621075" y="251397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星形: 五角 60">
            <a:extLst>
              <a:ext uri="{FF2B5EF4-FFF2-40B4-BE49-F238E27FC236}">
                <a16:creationId xmlns:a16="http://schemas.microsoft.com/office/drawing/2014/main" id="{92375446-629E-4ED5-B672-5F8E6E1615B1}"/>
              </a:ext>
            </a:extLst>
          </p:cNvPr>
          <p:cNvSpPr/>
          <p:nvPr/>
        </p:nvSpPr>
        <p:spPr>
          <a:xfrm>
            <a:off x="7212159" y="2987303"/>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星形: 五角 60">
            <a:extLst>
              <a:ext uri="{FF2B5EF4-FFF2-40B4-BE49-F238E27FC236}">
                <a16:creationId xmlns:a16="http://schemas.microsoft.com/office/drawing/2014/main" id="{92375446-629E-4ED5-B672-5F8E6E1615B1}"/>
              </a:ext>
            </a:extLst>
          </p:cNvPr>
          <p:cNvSpPr/>
          <p:nvPr/>
        </p:nvSpPr>
        <p:spPr>
          <a:xfrm>
            <a:off x="6802233" y="2963425"/>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星形: 五角 60">
            <a:extLst>
              <a:ext uri="{FF2B5EF4-FFF2-40B4-BE49-F238E27FC236}">
                <a16:creationId xmlns:a16="http://schemas.microsoft.com/office/drawing/2014/main" id="{92375446-629E-4ED5-B672-5F8E6E1615B1}"/>
              </a:ext>
            </a:extLst>
          </p:cNvPr>
          <p:cNvSpPr/>
          <p:nvPr/>
        </p:nvSpPr>
        <p:spPr>
          <a:xfrm>
            <a:off x="7611230" y="212882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星形: 五角 60">
            <a:extLst>
              <a:ext uri="{FF2B5EF4-FFF2-40B4-BE49-F238E27FC236}">
                <a16:creationId xmlns:a16="http://schemas.microsoft.com/office/drawing/2014/main" id="{92375446-629E-4ED5-B672-5F8E6E1615B1}"/>
              </a:ext>
            </a:extLst>
          </p:cNvPr>
          <p:cNvSpPr/>
          <p:nvPr/>
        </p:nvSpPr>
        <p:spPr>
          <a:xfrm>
            <a:off x="7621075" y="554471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星形: 五角 60">
            <a:extLst>
              <a:ext uri="{FF2B5EF4-FFF2-40B4-BE49-F238E27FC236}">
                <a16:creationId xmlns:a16="http://schemas.microsoft.com/office/drawing/2014/main" id="{92375446-629E-4ED5-B672-5F8E6E1615B1}"/>
              </a:ext>
            </a:extLst>
          </p:cNvPr>
          <p:cNvSpPr/>
          <p:nvPr/>
        </p:nvSpPr>
        <p:spPr>
          <a:xfrm>
            <a:off x="7621075" y="5954971"/>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星形: 五角 60">
            <a:extLst>
              <a:ext uri="{FF2B5EF4-FFF2-40B4-BE49-F238E27FC236}">
                <a16:creationId xmlns:a16="http://schemas.microsoft.com/office/drawing/2014/main" id="{92375446-629E-4ED5-B672-5F8E6E1615B1}"/>
              </a:ext>
            </a:extLst>
          </p:cNvPr>
          <p:cNvSpPr/>
          <p:nvPr/>
        </p:nvSpPr>
        <p:spPr>
          <a:xfrm>
            <a:off x="7220187" y="5953380"/>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95573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如何優化</a:t>
            </a:r>
          </a:p>
        </p:txBody>
      </p:sp>
      <p:sp>
        <p:nvSpPr>
          <p:cNvPr id="3" name="內容版面配置區 2"/>
          <p:cNvSpPr>
            <a:spLocks noGrp="1"/>
          </p:cNvSpPr>
          <p:nvPr>
            <p:ph idx="1"/>
          </p:nvPr>
        </p:nvSpPr>
        <p:spPr/>
        <p:txBody>
          <a:bodyPr>
            <a:normAutofit/>
          </a:bodyPr>
          <a:lstStyle/>
          <a:p>
            <a:r>
              <a:rPr lang="en-US" altLang="zh-TW" sz="2800" b="1" dirty="0">
                <a:solidFill>
                  <a:schemeClr val="tx1"/>
                </a:solidFill>
              </a:rPr>
              <a:t>opt(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j)</a:t>
            </a:r>
            <a:r>
              <a:rPr lang="zh-TW" altLang="en-US" sz="2800" b="1" dirty="0">
                <a:solidFill>
                  <a:schemeClr val="tx1"/>
                </a:solidFill>
              </a:rPr>
              <a:t> 相對於 </a:t>
            </a:r>
            <a:r>
              <a:rPr lang="en-US" altLang="zh-TW" sz="2800" b="1" dirty="0">
                <a:solidFill>
                  <a:schemeClr val="tx1"/>
                </a:solidFill>
              </a:rPr>
              <a:t>j</a:t>
            </a:r>
            <a:r>
              <a:rPr lang="zh-TW" altLang="en-US" sz="2800" b="1" dirty="0">
                <a:solidFill>
                  <a:schemeClr val="tx1"/>
                </a:solidFill>
              </a:rPr>
              <a:t> 是一個 </a:t>
            </a:r>
            <a:r>
              <a:rPr lang="en-US" altLang="zh-TW" sz="2800" b="1" dirty="0">
                <a:solidFill>
                  <a:schemeClr val="tx1"/>
                </a:solidFill>
              </a:rPr>
              <a:t>(</a:t>
            </a:r>
            <a:r>
              <a:rPr lang="zh-TW" altLang="en-US" sz="2800" b="1" dirty="0">
                <a:solidFill>
                  <a:schemeClr val="tx1"/>
                </a:solidFill>
              </a:rPr>
              <a:t>非嚴格</a:t>
            </a:r>
            <a:r>
              <a:rPr lang="en-US" altLang="zh-TW" sz="2800" b="1" dirty="0">
                <a:solidFill>
                  <a:schemeClr val="tx1"/>
                </a:solidFill>
              </a:rPr>
              <a:t>)</a:t>
            </a:r>
            <a:r>
              <a:rPr lang="zh-TW" altLang="en-US" sz="2800" b="1" dirty="0">
                <a:solidFill>
                  <a:schemeClr val="tx1"/>
                </a:solidFill>
              </a:rPr>
              <a:t> 遞增的數列。</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圖像化來說，若我們將 </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這個陣列第 </a:t>
            </a:r>
            <a:r>
              <a:rPr lang="en-US" altLang="zh-TW" sz="2800" b="1" dirty="0">
                <a:solidFill>
                  <a:schemeClr val="tx1"/>
                </a:solidFill>
              </a:rPr>
              <a:t>j</a:t>
            </a:r>
            <a:r>
              <a:rPr lang="zh-TW" altLang="en-US" sz="2800" b="1" dirty="0">
                <a:solidFill>
                  <a:schemeClr val="tx1"/>
                </a:solidFill>
              </a:rPr>
              <a:t> 個位置</a:t>
            </a:r>
            <a:r>
              <a:rPr lang="en-US" altLang="zh-TW" sz="2800" b="1" dirty="0">
                <a:solidFill>
                  <a:schemeClr val="tx1"/>
                </a:solidFill>
              </a:rPr>
              <a:t>, </a:t>
            </a:r>
            <a:r>
              <a:rPr lang="zh-TW" altLang="en-US" sz="2800" b="1" dirty="0">
                <a:solidFill>
                  <a:schemeClr val="tx1"/>
                </a:solidFill>
              </a:rPr>
              <a:t>指向它在 </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 -1]</a:t>
            </a:r>
            <a:r>
              <a:rPr lang="zh-TW" altLang="en-US" sz="2800" b="1" dirty="0">
                <a:solidFill>
                  <a:schemeClr val="tx1"/>
                </a:solidFill>
              </a:rPr>
              <a:t> 發生最佳解的切點 </a:t>
            </a:r>
            <a:r>
              <a:rPr lang="en-US" altLang="zh-TW" sz="2800" b="1" dirty="0">
                <a:solidFill>
                  <a:schemeClr val="tx1"/>
                </a:solidFill>
              </a:rPr>
              <a:t>k = opt(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j),</a:t>
            </a:r>
            <a:r>
              <a:rPr lang="zh-TW" altLang="en-US" sz="2800" b="1" dirty="0">
                <a:solidFill>
                  <a:schemeClr val="tx1"/>
                </a:solidFill>
              </a:rPr>
              <a:t> 則這些箭頭不會在中途相交。</a:t>
            </a:r>
            <a:endParaRPr lang="en-US" altLang="zh-TW" sz="2800" b="1" dirty="0">
              <a:solidFill>
                <a:schemeClr val="tx1"/>
              </a:solidFill>
            </a:endParaRPr>
          </a:p>
        </p:txBody>
      </p:sp>
    </p:spTree>
    <p:extLst>
      <p:ext uri="{BB962C8B-B14F-4D97-AF65-F5344CB8AC3E}">
        <p14:creationId xmlns:p14="http://schemas.microsoft.com/office/powerpoint/2010/main" val="151385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589A54-0E4A-4195-90ED-866945F7772C}"/>
              </a:ext>
            </a:extLst>
          </p:cNvPr>
          <p:cNvSpPr/>
          <p:nvPr/>
        </p:nvSpPr>
        <p:spPr>
          <a:xfrm>
            <a:off x="2490870"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4">
            <a:extLst>
              <a:ext uri="{FF2B5EF4-FFF2-40B4-BE49-F238E27FC236}">
                <a16:creationId xmlns:a16="http://schemas.microsoft.com/office/drawing/2014/main" id="{A1EC6D4B-1FDF-44F3-84B5-353731D74A56}"/>
              </a:ext>
            </a:extLst>
          </p:cNvPr>
          <p:cNvSpPr/>
          <p:nvPr/>
        </p:nvSpPr>
        <p:spPr>
          <a:xfrm>
            <a:off x="319066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7CE3F1DC-F146-427C-815B-87D7A63C4BFA}"/>
              </a:ext>
            </a:extLst>
          </p:cNvPr>
          <p:cNvSpPr/>
          <p:nvPr/>
        </p:nvSpPr>
        <p:spPr>
          <a:xfrm>
            <a:off x="3890462"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E29288AA-E453-4AF5-9EC2-523791C1BBF5}"/>
              </a:ext>
            </a:extLst>
          </p:cNvPr>
          <p:cNvSpPr/>
          <p:nvPr/>
        </p:nvSpPr>
        <p:spPr>
          <a:xfrm>
            <a:off x="4590258"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1F5C2224-7778-4D71-BE56-42582F17B06E}"/>
              </a:ext>
            </a:extLst>
          </p:cNvPr>
          <p:cNvSpPr/>
          <p:nvPr/>
        </p:nvSpPr>
        <p:spPr>
          <a:xfrm>
            <a:off x="5290054"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232ACFB4-965B-4FA4-9E61-DB9F582E3620}"/>
              </a:ext>
            </a:extLst>
          </p:cNvPr>
          <p:cNvSpPr/>
          <p:nvPr/>
        </p:nvSpPr>
        <p:spPr>
          <a:xfrm>
            <a:off x="5989850"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E0B70261-E211-4127-BA8E-FCEB067F6EED}"/>
              </a:ext>
            </a:extLst>
          </p:cNvPr>
          <p:cNvSpPr/>
          <p:nvPr/>
        </p:nvSpPr>
        <p:spPr>
          <a:xfrm>
            <a:off x="668964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4815804-0259-4452-8072-C453261F2062}"/>
              </a:ext>
            </a:extLst>
          </p:cNvPr>
          <p:cNvSpPr/>
          <p:nvPr/>
        </p:nvSpPr>
        <p:spPr>
          <a:xfrm>
            <a:off x="7389442"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文字方塊 11">
            <a:extLst>
              <a:ext uri="{FF2B5EF4-FFF2-40B4-BE49-F238E27FC236}">
                <a16:creationId xmlns:a16="http://schemas.microsoft.com/office/drawing/2014/main" id="{28825594-A287-49DE-A777-76914B8D4EDE}"/>
              </a:ext>
            </a:extLst>
          </p:cNvPr>
          <p:cNvSpPr txBox="1"/>
          <p:nvPr/>
        </p:nvSpPr>
        <p:spPr>
          <a:xfrm>
            <a:off x="447444" y="1403203"/>
            <a:ext cx="2343979" cy="630942"/>
          </a:xfrm>
          <a:prstGeom prst="rect">
            <a:avLst/>
          </a:prstGeom>
          <a:noFill/>
        </p:spPr>
        <p:txBody>
          <a:bodyPr wrap="square" rtlCol="0">
            <a:spAutoFit/>
          </a:bodyPr>
          <a:lstStyle/>
          <a:p>
            <a:r>
              <a:rPr lang="en-US" sz="3500" b="1" dirty="0"/>
              <a:t>dp[i – 1]</a:t>
            </a:r>
          </a:p>
        </p:txBody>
      </p:sp>
      <p:sp>
        <p:nvSpPr>
          <p:cNvPr id="13" name="文字方塊 12">
            <a:extLst>
              <a:ext uri="{FF2B5EF4-FFF2-40B4-BE49-F238E27FC236}">
                <a16:creationId xmlns:a16="http://schemas.microsoft.com/office/drawing/2014/main" id="{1402A5FE-934A-4256-87A3-DCAC6C9877E7}"/>
              </a:ext>
            </a:extLst>
          </p:cNvPr>
          <p:cNvSpPr txBox="1"/>
          <p:nvPr/>
        </p:nvSpPr>
        <p:spPr>
          <a:xfrm>
            <a:off x="772005" y="3706036"/>
            <a:ext cx="2343979" cy="630942"/>
          </a:xfrm>
          <a:prstGeom prst="rect">
            <a:avLst/>
          </a:prstGeom>
          <a:noFill/>
        </p:spPr>
        <p:txBody>
          <a:bodyPr wrap="square" rtlCol="0">
            <a:spAutoFit/>
          </a:bodyPr>
          <a:lstStyle/>
          <a:p>
            <a:r>
              <a:rPr lang="en-US" sz="3500" b="1" dirty="0"/>
              <a:t>dp[i]</a:t>
            </a:r>
          </a:p>
        </p:txBody>
      </p:sp>
      <p:sp>
        <p:nvSpPr>
          <p:cNvPr id="14" name="矩形 13">
            <a:extLst>
              <a:ext uri="{FF2B5EF4-FFF2-40B4-BE49-F238E27FC236}">
                <a16:creationId xmlns:a16="http://schemas.microsoft.com/office/drawing/2014/main" id="{A08EFE9E-8FA6-453D-80DD-8393B7CF82AA}"/>
              </a:ext>
            </a:extLst>
          </p:cNvPr>
          <p:cNvSpPr/>
          <p:nvPr/>
        </p:nvSpPr>
        <p:spPr>
          <a:xfrm>
            <a:off x="2490870"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943A341F-6BF9-4298-9AA9-E136CD5F432D}"/>
              </a:ext>
            </a:extLst>
          </p:cNvPr>
          <p:cNvSpPr/>
          <p:nvPr/>
        </p:nvSpPr>
        <p:spPr>
          <a:xfrm>
            <a:off x="319066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F1216051-D8C1-4631-9ADC-07112977043C}"/>
              </a:ext>
            </a:extLst>
          </p:cNvPr>
          <p:cNvSpPr/>
          <p:nvPr/>
        </p:nvSpPr>
        <p:spPr>
          <a:xfrm>
            <a:off x="3890462"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B5E4EFE4-2E51-4B14-AB5B-09F022214802}"/>
              </a:ext>
            </a:extLst>
          </p:cNvPr>
          <p:cNvSpPr/>
          <p:nvPr/>
        </p:nvSpPr>
        <p:spPr>
          <a:xfrm>
            <a:off x="4590258"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382C468-7522-46F7-8906-D478D73965F4}"/>
              </a:ext>
            </a:extLst>
          </p:cNvPr>
          <p:cNvSpPr/>
          <p:nvPr/>
        </p:nvSpPr>
        <p:spPr>
          <a:xfrm>
            <a:off x="5290054"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D760CFD6-BCE8-40E2-BFD3-9D37D89BC702}"/>
              </a:ext>
            </a:extLst>
          </p:cNvPr>
          <p:cNvSpPr/>
          <p:nvPr/>
        </p:nvSpPr>
        <p:spPr>
          <a:xfrm>
            <a:off x="5989850"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C0C4325A-E08F-48E3-B9DF-AE70844BCD81}"/>
              </a:ext>
            </a:extLst>
          </p:cNvPr>
          <p:cNvSpPr/>
          <p:nvPr/>
        </p:nvSpPr>
        <p:spPr>
          <a:xfrm>
            <a:off x="668964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5AD45B6-C214-4163-9CA4-7E84932A5D76}"/>
              </a:ext>
            </a:extLst>
          </p:cNvPr>
          <p:cNvSpPr/>
          <p:nvPr/>
        </p:nvSpPr>
        <p:spPr>
          <a:xfrm>
            <a:off x="7389442"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直線單箭頭接點 21">
            <a:extLst>
              <a:ext uri="{FF2B5EF4-FFF2-40B4-BE49-F238E27FC236}">
                <a16:creationId xmlns:a16="http://schemas.microsoft.com/office/drawing/2014/main" id="{2CCB72EB-169A-4CCE-B9CF-B131E3C0A4F2}"/>
              </a:ext>
            </a:extLst>
          </p:cNvPr>
          <p:cNvCxnSpPr>
            <a:cxnSpLocks/>
          </p:cNvCxnSpPr>
          <p:nvPr/>
        </p:nvCxnSpPr>
        <p:spPr>
          <a:xfrm flipV="1">
            <a:off x="5715238" y="2112330"/>
            <a:ext cx="1857137" cy="15546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2EE68D0E-BDE5-43D5-8863-415E37B58D51}"/>
              </a:ext>
            </a:extLst>
          </p:cNvPr>
          <p:cNvCxnSpPr>
            <a:cxnSpLocks/>
          </p:cNvCxnSpPr>
          <p:nvPr/>
        </p:nvCxnSpPr>
        <p:spPr>
          <a:xfrm flipH="1" flipV="1">
            <a:off x="2968887" y="2112330"/>
            <a:ext cx="586343"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5603A67F-B759-4950-85BE-872B917099DB}"/>
              </a:ext>
            </a:extLst>
          </p:cNvPr>
          <p:cNvCxnSpPr>
            <a:cxnSpLocks/>
            <a:endCxn id="5" idx="2"/>
          </p:cNvCxnSpPr>
          <p:nvPr/>
        </p:nvCxnSpPr>
        <p:spPr>
          <a:xfrm flipH="1" flipV="1">
            <a:off x="3540564" y="2112333"/>
            <a:ext cx="710954"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37548D45-7CB8-4CD7-8B31-3B6BA8CD9C32}"/>
              </a:ext>
            </a:extLst>
          </p:cNvPr>
          <p:cNvCxnSpPr>
            <a:cxnSpLocks/>
          </p:cNvCxnSpPr>
          <p:nvPr/>
        </p:nvCxnSpPr>
        <p:spPr>
          <a:xfrm flipV="1">
            <a:off x="5026926" y="2112328"/>
            <a:ext cx="14666"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52AC28C7-13F3-4B19-BC34-A5593B92D8F7}"/>
              </a:ext>
            </a:extLst>
          </p:cNvPr>
          <p:cNvCxnSpPr>
            <a:cxnSpLocks/>
            <a:stCxn id="19" idx="0"/>
            <a:endCxn id="11" idx="2"/>
          </p:cNvCxnSpPr>
          <p:nvPr/>
        </p:nvCxnSpPr>
        <p:spPr>
          <a:xfrm flipV="1">
            <a:off x="6339748" y="2112332"/>
            <a:ext cx="1399592"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275DB8AD-9147-4092-85D1-8A048BA26FE0}"/>
              </a:ext>
            </a:extLst>
          </p:cNvPr>
          <p:cNvCxnSpPr>
            <a:cxnSpLocks/>
          </p:cNvCxnSpPr>
          <p:nvPr/>
        </p:nvCxnSpPr>
        <p:spPr>
          <a:xfrm flipV="1">
            <a:off x="2840768" y="2112334"/>
            <a:ext cx="0"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AED17D85-4666-4911-9292-4E28A462A39C}"/>
              </a:ext>
            </a:extLst>
          </p:cNvPr>
          <p:cNvCxnSpPr>
            <a:cxnSpLocks/>
            <a:endCxn id="30" idx="2"/>
          </p:cNvCxnSpPr>
          <p:nvPr/>
        </p:nvCxnSpPr>
        <p:spPr>
          <a:xfrm flipV="1">
            <a:off x="7739340" y="2112330"/>
            <a:ext cx="699796"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03B2580B-BE27-4F83-961C-1246EFBD189B}"/>
              </a:ext>
            </a:extLst>
          </p:cNvPr>
          <p:cNvCxnSpPr>
            <a:cxnSpLocks/>
          </p:cNvCxnSpPr>
          <p:nvPr/>
        </p:nvCxnSpPr>
        <p:spPr>
          <a:xfrm flipV="1">
            <a:off x="7050823" y="2112330"/>
            <a:ext cx="857112" cy="15546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FBF051C-B7E2-440C-9AD1-EE205ACCAC42}"/>
              </a:ext>
            </a:extLst>
          </p:cNvPr>
          <p:cNvSpPr/>
          <p:nvPr/>
        </p:nvSpPr>
        <p:spPr>
          <a:xfrm>
            <a:off x="8089238" y="140320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69DCFE22-E45F-40C3-8B5D-D5FACA520A4D}"/>
              </a:ext>
            </a:extLst>
          </p:cNvPr>
          <p:cNvSpPr/>
          <p:nvPr/>
        </p:nvSpPr>
        <p:spPr>
          <a:xfrm>
            <a:off x="8089238" y="366694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文字方塊 31">
            <a:extLst>
              <a:ext uri="{FF2B5EF4-FFF2-40B4-BE49-F238E27FC236}">
                <a16:creationId xmlns:a16="http://schemas.microsoft.com/office/drawing/2014/main" id="{E1EB0C66-757B-44F0-B755-C78904E49CCA}"/>
              </a:ext>
            </a:extLst>
          </p:cNvPr>
          <p:cNvSpPr txBox="1"/>
          <p:nvPr/>
        </p:nvSpPr>
        <p:spPr>
          <a:xfrm>
            <a:off x="4064347" y="4281760"/>
            <a:ext cx="302425" cy="523220"/>
          </a:xfrm>
          <a:prstGeom prst="rect">
            <a:avLst/>
          </a:prstGeom>
          <a:noFill/>
        </p:spPr>
        <p:txBody>
          <a:bodyPr wrap="square" rtlCol="0">
            <a:spAutoFit/>
          </a:bodyPr>
          <a:lstStyle/>
          <a:p>
            <a:r>
              <a:rPr lang="en-US" sz="2800" b="1" dirty="0"/>
              <a:t>j</a:t>
            </a:r>
          </a:p>
        </p:txBody>
      </p:sp>
      <p:sp>
        <p:nvSpPr>
          <p:cNvPr id="33" name="文字方塊 32">
            <a:extLst>
              <a:ext uri="{FF2B5EF4-FFF2-40B4-BE49-F238E27FC236}">
                <a16:creationId xmlns:a16="http://schemas.microsoft.com/office/drawing/2014/main" id="{E1EB0C66-757B-44F0-B755-C78904E49CCA}"/>
              </a:ext>
            </a:extLst>
          </p:cNvPr>
          <p:cNvSpPr txBox="1"/>
          <p:nvPr/>
        </p:nvSpPr>
        <p:spPr>
          <a:xfrm>
            <a:off x="3634225" y="2038656"/>
            <a:ext cx="1629679" cy="523220"/>
          </a:xfrm>
          <a:prstGeom prst="rect">
            <a:avLst/>
          </a:prstGeom>
          <a:noFill/>
        </p:spPr>
        <p:txBody>
          <a:bodyPr wrap="square" rtlCol="0">
            <a:spAutoFit/>
          </a:bodyPr>
          <a:lstStyle/>
          <a:p>
            <a:r>
              <a:rPr lang="en-US" sz="2800" b="1" dirty="0"/>
              <a:t>opt(</a:t>
            </a:r>
            <a:r>
              <a:rPr lang="en-US" sz="2800" b="1" dirty="0" err="1"/>
              <a:t>i</a:t>
            </a:r>
            <a:r>
              <a:rPr lang="en-US" sz="2800" b="1" dirty="0"/>
              <a:t>, j)</a:t>
            </a:r>
          </a:p>
        </p:txBody>
      </p:sp>
      <p:sp>
        <p:nvSpPr>
          <p:cNvPr id="34" name="星形: 五角 60">
            <a:extLst>
              <a:ext uri="{FF2B5EF4-FFF2-40B4-BE49-F238E27FC236}">
                <a16:creationId xmlns:a16="http://schemas.microsoft.com/office/drawing/2014/main" id="{92375446-629E-4ED5-B672-5F8E6E1615B1}"/>
              </a:ext>
            </a:extLst>
          </p:cNvPr>
          <p:cNvSpPr/>
          <p:nvPr/>
        </p:nvSpPr>
        <p:spPr>
          <a:xfrm>
            <a:off x="4107487" y="3868957"/>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星形: 五角 60">
            <a:extLst>
              <a:ext uri="{FF2B5EF4-FFF2-40B4-BE49-F238E27FC236}">
                <a16:creationId xmlns:a16="http://schemas.microsoft.com/office/drawing/2014/main" id="{92375446-629E-4ED5-B672-5F8E6E1615B1}"/>
              </a:ext>
            </a:extLst>
          </p:cNvPr>
          <p:cNvSpPr/>
          <p:nvPr/>
        </p:nvSpPr>
        <p:spPr>
          <a:xfrm>
            <a:off x="3380870" y="1610396"/>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p:cNvSpPr/>
          <p:nvPr/>
        </p:nvSpPr>
        <p:spPr>
          <a:xfrm>
            <a:off x="1284792" y="5093855"/>
            <a:ext cx="8010524" cy="954107"/>
          </a:xfrm>
          <a:prstGeom prst="rect">
            <a:avLst/>
          </a:prstGeom>
        </p:spPr>
        <p:txBody>
          <a:bodyPr wrap="square">
            <a:spAutoFit/>
          </a:bodyPr>
          <a:lstStyle/>
          <a:p>
            <a:r>
              <a:rPr lang="en-US" altLang="zh-TW" sz="2700" b="1" dirty="0" err="1"/>
              <a:t>dp</a:t>
            </a:r>
            <a:r>
              <a:rPr lang="en-US" altLang="zh-TW" sz="2700" b="1" dirty="0"/>
              <a:t>[</a:t>
            </a:r>
            <a:r>
              <a:rPr lang="en-US" altLang="zh-TW" sz="2700" b="1" dirty="0" err="1"/>
              <a:t>i</a:t>
            </a:r>
            <a:r>
              <a:rPr lang="en-US" altLang="zh-TW" sz="2700" b="1" dirty="0"/>
              <a:t>][j]</a:t>
            </a:r>
            <a:r>
              <a:rPr lang="zh-TW" altLang="en-US" sz="2700" b="1" dirty="0"/>
              <a:t>指向</a:t>
            </a:r>
            <a:r>
              <a:rPr lang="en-US" altLang="zh-TW" sz="2700" b="1" dirty="0" err="1"/>
              <a:t>dp</a:t>
            </a:r>
            <a:r>
              <a:rPr lang="en-US" altLang="zh-TW" sz="2700" b="1" dirty="0"/>
              <a:t>[i-1][opt(</a:t>
            </a:r>
            <a:r>
              <a:rPr lang="en-US" altLang="zh-TW" sz="2700" b="1" dirty="0" err="1"/>
              <a:t>i</a:t>
            </a:r>
            <a:r>
              <a:rPr lang="en-US" altLang="zh-TW" sz="2700" b="1" dirty="0"/>
              <a:t>,</a:t>
            </a:r>
            <a:r>
              <a:rPr lang="zh-TW" altLang="en-US" sz="2700" b="1" dirty="0"/>
              <a:t> </a:t>
            </a:r>
            <a:r>
              <a:rPr lang="en-US" altLang="zh-TW" sz="2700" b="1" dirty="0"/>
              <a:t>j)], </a:t>
            </a:r>
            <a:r>
              <a:rPr lang="zh-TW" altLang="en-US" sz="2700" b="1" dirty="0"/>
              <a:t>這些箭頭不會相交</a:t>
            </a:r>
            <a:endParaRPr lang="en-US" altLang="zh-TW" sz="2700" b="1" dirty="0"/>
          </a:p>
          <a:p>
            <a:r>
              <a:rPr lang="zh-TW" altLang="en-US" sz="2700" b="1" dirty="0"/>
              <a:t>因為相交的箭頭代表較後面的 </a:t>
            </a:r>
            <a:r>
              <a:rPr lang="en-US" altLang="zh-TW" sz="2700" b="1" dirty="0"/>
              <a:t>j</a:t>
            </a:r>
            <a:r>
              <a:rPr lang="zh-TW" altLang="en-US" sz="2700" b="1" dirty="0"/>
              <a:t> 指向的位置較前面</a:t>
            </a:r>
          </a:p>
        </p:txBody>
      </p:sp>
    </p:spTree>
    <p:extLst>
      <p:ext uri="{BB962C8B-B14F-4D97-AF65-F5344CB8AC3E}">
        <p14:creationId xmlns:p14="http://schemas.microsoft.com/office/powerpoint/2010/main" val="36579613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589A54-0E4A-4195-90ED-866945F7772C}"/>
              </a:ext>
            </a:extLst>
          </p:cNvPr>
          <p:cNvSpPr/>
          <p:nvPr/>
        </p:nvSpPr>
        <p:spPr>
          <a:xfrm>
            <a:off x="2490870"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4">
            <a:extLst>
              <a:ext uri="{FF2B5EF4-FFF2-40B4-BE49-F238E27FC236}">
                <a16:creationId xmlns:a16="http://schemas.microsoft.com/office/drawing/2014/main" id="{A1EC6D4B-1FDF-44F3-84B5-353731D74A56}"/>
              </a:ext>
            </a:extLst>
          </p:cNvPr>
          <p:cNvSpPr/>
          <p:nvPr/>
        </p:nvSpPr>
        <p:spPr>
          <a:xfrm>
            <a:off x="319066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7CE3F1DC-F146-427C-815B-87D7A63C4BFA}"/>
              </a:ext>
            </a:extLst>
          </p:cNvPr>
          <p:cNvSpPr/>
          <p:nvPr/>
        </p:nvSpPr>
        <p:spPr>
          <a:xfrm>
            <a:off x="3890462"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E29288AA-E453-4AF5-9EC2-523791C1BBF5}"/>
              </a:ext>
            </a:extLst>
          </p:cNvPr>
          <p:cNvSpPr/>
          <p:nvPr/>
        </p:nvSpPr>
        <p:spPr>
          <a:xfrm>
            <a:off x="4590258"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1F5C2224-7778-4D71-BE56-42582F17B06E}"/>
              </a:ext>
            </a:extLst>
          </p:cNvPr>
          <p:cNvSpPr/>
          <p:nvPr/>
        </p:nvSpPr>
        <p:spPr>
          <a:xfrm>
            <a:off x="5290054"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232ACFB4-965B-4FA4-9E61-DB9F582E3620}"/>
              </a:ext>
            </a:extLst>
          </p:cNvPr>
          <p:cNvSpPr/>
          <p:nvPr/>
        </p:nvSpPr>
        <p:spPr>
          <a:xfrm>
            <a:off x="5989850"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E0B70261-E211-4127-BA8E-FCEB067F6EED}"/>
              </a:ext>
            </a:extLst>
          </p:cNvPr>
          <p:cNvSpPr/>
          <p:nvPr/>
        </p:nvSpPr>
        <p:spPr>
          <a:xfrm>
            <a:off x="668964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4815804-0259-4452-8072-C453261F2062}"/>
              </a:ext>
            </a:extLst>
          </p:cNvPr>
          <p:cNvSpPr/>
          <p:nvPr/>
        </p:nvSpPr>
        <p:spPr>
          <a:xfrm>
            <a:off x="7389442"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文字方塊 11">
            <a:extLst>
              <a:ext uri="{FF2B5EF4-FFF2-40B4-BE49-F238E27FC236}">
                <a16:creationId xmlns:a16="http://schemas.microsoft.com/office/drawing/2014/main" id="{28825594-A287-49DE-A777-76914B8D4EDE}"/>
              </a:ext>
            </a:extLst>
          </p:cNvPr>
          <p:cNvSpPr txBox="1"/>
          <p:nvPr/>
        </p:nvSpPr>
        <p:spPr>
          <a:xfrm>
            <a:off x="447444" y="1403203"/>
            <a:ext cx="2343979" cy="630942"/>
          </a:xfrm>
          <a:prstGeom prst="rect">
            <a:avLst/>
          </a:prstGeom>
          <a:noFill/>
        </p:spPr>
        <p:txBody>
          <a:bodyPr wrap="square" rtlCol="0">
            <a:spAutoFit/>
          </a:bodyPr>
          <a:lstStyle/>
          <a:p>
            <a:r>
              <a:rPr lang="en-US" sz="3500" b="1" dirty="0"/>
              <a:t>dp[i – 1]</a:t>
            </a:r>
          </a:p>
        </p:txBody>
      </p:sp>
      <p:sp>
        <p:nvSpPr>
          <p:cNvPr id="13" name="文字方塊 12">
            <a:extLst>
              <a:ext uri="{FF2B5EF4-FFF2-40B4-BE49-F238E27FC236}">
                <a16:creationId xmlns:a16="http://schemas.microsoft.com/office/drawing/2014/main" id="{1402A5FE-934A-4256-87A3-DCAC6C9877E7}"/>
              </a:ext>
            </a:extLst>
          </p:cNvPr>
          <p:cNvSpPr txBox="1"/>
          <p:nvPr/>
        </p:nvSpPr>
        <p:spPr>
          <a:xfrm>
            <a:off x="772005" y="3706036"/>
            <a:ext cx="2343979" cy="630942"/>
          </a:xfrm>
          <a:prstGeom prst="rect">
            <a:avLst/>
          </a:prstGeom>
          <a:noFill/>
        </p:spPr>
        <p:txBody>
          <a:bodyPr wrap="square" rtlCol="0">
            <a:spAutoFit/>
          </a:bodyPr>
          <a:lstStyle/>
          <a:p>
            <a:r>
              <a:rPr lang="en-US" sz="3500" b="1" dirty="0"/>
              <a:t>dp[i]</a:t>
            </a:r>
          </a:p>
        </p:txBody>
      </p:sp>
      <p:sp>
        <p:nvSpPr>
          <p:cNvPr id="14" name="矩形 13">
            <a:extLst>
              <a:ext uri="{FF2B5EF4-FFF2-40B4-BE49-F238E27FC236}">
                <a16:creationId xmlns:a16="http://schemas.microsoft.com/office/drawing/2014/main" id="{A08EFE9E-8FA6-453D-80DD-8393B7CF82AA}"/>
              </a:ext>
            </a:extLst>
          </p:cNvPr>
          <p:cNvSpPr/>
          <p:nvPr/>
        </p:nvSpPr>
        <p:spPr>
          <a:xfrm>
            <a:off x="2490870"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943A341F-6BF9-4298-9AA9-E136CD5F432D}"/>
              </a:ext>
            </a:extLst>
          </p:cNvPr>
          <p:cNvSpPr/>
          <p:nvPr/>
        </p:nvSpPr>
        <p:spPr>
          <a:xfrm>
            <a:off x="319066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F1216051-D8C1-4631-9ADC-07112977043C}"/>
              </a:ext>
            </a:extLst>
          </p:cNvPr>
          <p:cNvSpPr/>
          <p:nvPr/>
        </p:nvSpPr>
        <p:spPr>
          <a:xfrm>
            <a:off x="3890462"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B5E4EFE4-2E51-4B14-AB5B-09F022214802}"/>
              </a:ext>
            </a:extLst>
          </p:cNvPr>
          <p:cNvSpPr/>
          <p:nvPr/>
        </p:nvSpPr>
        <p:spPr>
          <a:xfrm>
            <a:off x="4590258"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382C468-7522-46F7-8906-D478D73965F4}"/>
              </a:ext>
            </a:extLst>
          </p:cNvPr>
          <p:cNvSpPr/>
          <p:nvPr/>
        </p:nvSpPr>
        <p:spPr>
          <a:xfrm>
            <a:off x="5290054"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D760CFD6-BCE8-40E2-BFD3-9D37D89BC702}"/>
              </a:ext>
            </a:extLst>
          </p:cNvPr>
          <p:cNvSpPr/>
          <p:nvPr/>
        </p:nvSpPr>
        <p:spPr>
          <a:xfrm>
            <a:off x="5989850"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C0C4325A-E08F-48E3-B9DF-AE70844BCD81}"/>
              </a:ext>
            </a:extLst>
          </p:cNvPr>
          <p:cNvSpPr/>
          <p:nvPr/>
        </p:nvSpPr>
        <p:spPr>
          <a:xfrm>
            <a:off x="668964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5AD45B6-C214-4163-9CA4-7E84932A5D76}"/>
              </a:ext>
            </a:extLst>
          </p:cNvPr>
          <p:cNvSpPr/>
          <p:nvPr/>
        </p:nvSpPr>
        <p:spPr>
          <a:xfrm>
            <a:off x="7389442"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直線單箭頭接點 21">
            <a:extLst>
              <a:ext uri="{FF2B5EF4-FFF2-40B4-BE49-F238E27FC236}">
                <a16:creationId xmlns:a16="http://schemas.microsoft.com/office/drawing/2014/main" id="{2CCB72EB-169A-4CCE-B9CF-B131E3C0A4F2}"/>
              </a:ext>
            </a:extLst>
          </p:cNvPr>
          <p:cNvCxnSpPr>
            <a:cxnSpLocks/>
          </p:cNvCxnSpPr>
          <p:nvPr/>
        </p:nvCxnSpPr>
        <p:spPr>
          <a:xfrm flipV="1">
            <a:off x="5715238" y="2112330"/>
            <a:ext cx="1857137" cy="15546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2EE68D0E-BDE5-43D5-8863-415E37B58D51}"/>
              </a:ext>
            </a:extLst>
          </p:cNvPr>
          <p:cNvCxnSpPr>
            <a:cxnSpLocks/>
          </p:cNvCxnSpPr>
          <p:nvPr/>
        </p:nvCxnSpPr>
        <p:spPr>
          <a:xfrm flipH="1" flipV="1">
            <a:off x="2968887" y="2112330"/>
            <a:ext cx="586343"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5603A67F-B759-4950-85BE-872B917099DB}"/>
              </a:ext>
            </a:extLst>
          </p:cNvPr>
          <p:cNvCxnSpPr>
            <a:cxnSpLocks/>
            <a:endCxn id="5" idx="2"/>
          </p:cNvCxnSpPr>
          <p:nvPr/>
        </p:nvCxnSpPr>
        <p:spPr>
          <a:xfrm flipH="1" flipV="1">
            <a:off x="3540564" y="2112333"/>
            <a:ext cx="710954"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37548D45-7CB8-4CD7-8B31-3B6BA8CD9C32}"/>
              </a:ext>
            </a:extLst>
          </p:cNvPr>
          <p:cNvCxnSpPr>
            <a:cxnSpLocks/>
          </p:cNvCxnSpPr>
          <p:nvPr/>
        </p:nvCxnSpPr>
        <p:spPr>
          <a:xfrm flipV="1">
            <a:off x="5026926" y="2112328"/>
            <a:ext cx="14666"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52AC28C7-13F3-4B19-BC34-A5593B92D8F7}"/>
              </a:ext>
            </a:extLst>
          </p:cNvPr>
          <p:cNvCxnSpPr>
            <a:cxnSpLocks/>
            <a:stCxn id="19" idx="0"/>
            <a:endCxn id="11" idx="2"/>
          </p:cNvCxnSpPr>
          <p:nvPr/>
        </p:nvCxnSpPr>
        <p:spPr>
          <a:xfrm flipV="1">
            <a:off x="6339748" y="2112332"/>
            <a:ext cx="1399592"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275DB8AD-9147-4092-85D1-8A048BA26FE0}"/>
              </a:ext>
            </a:extLst>
          </p:cNvPr>
          <p:cNvCxnSpPr>
            <a:cxnSpLocks/>
          </p:cNvCxnSpPr>
          <p:nvPr/>
        </p:nvCxnSpPr>
        <p:spPr>
          <a:xfrm flipV="1">
            <a:off x="2840768" y="2112334"/>
            <a:ext cx="0"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AED17D85-4666-4911-9292-4E28A462A39C}"/>
              </a:ext>
            </a:extLst>
          </p:cNvPr>
          <p:cNvCxnSpPr>
            <a:cxnSpLocks/>
            <a:endCxn id="30" idx="2"/>
          </p:cNvCxnSpPr>
          <p:nvPr/>
        </p:nvCxnSpPr>
        <p:spPr>
          <a:xfrm flipV="1">
            <a:off x="7739340" y="2112330"/>
            <a:ext cx="699796"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03B2580B-BE27-4F83-961C-1246EFBD189B}"/>
              </a:ext>
            </a:extLst>
          </p:cNvPr>
          <p:cNvCxnSpPr>
            <a:cxnSpLocks/>
          </p:cNvCxnSpPr>
          <p:nvPr/>
        </p:nvCxnSpPr>
        <p:spPr>
          <a:xfrm flipV="1">
            <a:off x="7050823" y="2112330"/>
            <a:ext cx="857112" cy="15546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FBF051C-B7E2-440C-9AD1-EE205ACCAC42}"/>
              </a:ext>
            </a:extLst>
          </p:cNvPr>
          <p:cNvSpPr/>
          <p:nvPr/>
        </p:nvSpPr>
        <p:spPr>
          <a:xfrm>
            <a:off x="8089238" y="140320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69DCFE22-E45F-40C3-8B5D-D5FACA520A4D}"/>
              </a:ext>
            </a:extLst>
          </p:cNvPr>
          <p:cNvSpPr/>
          <p:nvPr/>
        </p:nvSpPr>
        <p:spPr>
          <a:xfrm>
            <a:off x="8089238" y="366694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文字方塊 31">
            <a:extLst>
              <a:ext uri="{FF2B5EF4-FFF2-40B4-BE49-F238E27FC236}">
                <a16:creationId xmlns:a16="http://schemas.microsoft.com/office/drawing/2014/main" id="{E1EB0C66-757B-44F0-B755-C78904E49CCA}"/>
              </a:ext>
            </a:extLst>
          </p:cNvPr>
          <p:cNvSpPr txBox="1"/>
          <p:nvPr/>
        </p:nvSpPr>
        <p:spPr>
          <a:xfrm>
            <a:off x="4064347" y="4281760"/>
            <a:ext cx="302425" cy="523220"/>
          </a:xfrm>
          <a:prstGeom prst="rect">
            <a:avLst/>
          </a:prstGeom>
          <a:noFill/>
        </p:spPr>
        <p:txBody>
          <a:bodyPr wrap="square" rtlCol="0">
            <a:spAutoFit/>
          </a:bodyPr>
          <a:lstStyle/>
          <a:p>
            <a:r>
              <a:rPr lang="en-US" sz="2800" b="1" dirty="0"/>
              <a:t>j</a:t>
            </a:r>
          </a:p>
        </p:txBody>
      </p:sp>
      <p:sp>
        <p:nvSpPr>
          <p:cNvPr id="33" name="文字方塊 32">
            <a:extLst>
              <a:ext uri="{FF2B5EF4-FFF2-40B4-BE49-F238E27FC236}">
                <a16:creationId xmlns:a16="http://schemas.microsoft.com/office/drawing/2014/main" id="{E1EB0C66-757B-44F0-B755-C78904E49CCA}"/>
              </a:ext>
            </a:extLst>
          </p:cNvPr>
          <p:cNvSpPr txBox="1"/>
          <p:nvPr/>
        </p:nvSpPr>
        <p:spPr>
          <a:xfrm>
            <a:off x="3634225" y="2038656"/>
            <a:ext cx="1629679" cy="523220"/>
          </a:xfrm>
          <a:prstGeom prst="rect">
            <a:avLst/>
          </a:prstGeom>
          <a:noFill/>
        </p:spPr>
        <p:txBody>
          <a:bodyPr wrap="square" rtlCol="0">
            <a:spAutoFit/>
          </a:bodyPr>
          <a:lstStyle/>
          <a:p>
            <a:r>
              <a:rPr lang="en-US" sz="2800" b="1" dirty="0"/>
              <a:t>opt(</a:t>
            </a:r>
            <a:r>
              <a:rPr lang="en-US" sz="2800" b="1" dirty="0" err="1"/>
              <a:t>i</a:t>
            </a:r>
            <a:r>
              <a:rPr lang="en-US" sz="2800" b="1" dirty="0"/>
              <a:t>, j)</a:t>
            </a:r>
          </a:p>
        </p:txBody>
      </p:sp>
      <p:sp>
        <p:nvSpPr>
          <p:cNvPr id="34" name="星形: 五角 60">
            <a:extLst>
              <a:ext uri="{FF2B5EF4-FFF2-40B4-BE49-F238E27FC236}">
                <a16:creationId xmlns:a16="http://schemas.microsoft.com/office/drawing/2014/main" id="{92375446-629E-4ED5-B672-5F8E6E1615B1}"/>
              </a:ext>
            </a:extLst>
          </p:cNvPr>
          <p:cNvSpPr/>
          <p:nvPr/>
        </p:nvSpPr>
        <p:spPr>
          <a:xfrm>
            <a:off x="4107487" y="3868957"/>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星形: 五角 60">
            <a:extLst>
              <a:ext uri="{FF2B5EF4-FFF2-40B4-BE49-F238E27FC236}">
                <a16:creationId xmlns:a16="http://schemas.microsoft.com/office/drawing/2014/main" id="{92375446-629E-4ED5-B672-5F8E6E1615B1}"/>
              </a:ext>
            </a:extLst>
          </p:cNvPr>
          <p:cNvSpPr/>
          <p:nvPr/>
        </p:nvSpPr>
        <p:spPr>
          <a:xfrm>
            <a:off x="3380870" y="1610396"/>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p:cNvSpPr/>
          <p:nvPr/>
        </p:nvSpPr>
        <p:spPr>
          <a:xfrm>
            <a:off x="1284792" y="4877170"/>
            <a:ext cx="8010524" cy="954107"/>
          </a:xfrm>
          <a:prstGeom prst="rect">
            <a:avLst/>
          </a:prstGeom>
        </p:spPr>
        <p:txBody>
          <a:bodyPr wrap="square">
            <a:spAutoFit/>
          </a:bodyPr>
          <a:lstStyle/>
          <a:p>
            <a:r>
              <a:rPr lang="zh-TW" altLang="en-US" sz="2800" b="1" dirty="0"/>
              <a:t>原本的作法</a:t>
            </a:r>
            <a:r>
              <a:rPr lang="en-US" altLang="zh-TW" sz="2800" b="1" dirty="0"/>
              <a:t>: </a:t>
            </a:r>
            <a:r>
              <a:rPr lang="zh-TW" altLang="en-US" sz="2800" b="1" dirty="0"/>
              <a:t>暴力找出所有箭頭</a:t>
            </a:r>
            <a:r>
              <a:rPr lang="en-US" altLang="zh-TW" sz="2800" b="1" dirty="0"/>
              <a:t>, </a:t>
            </a:r>
            <a:r>
              <a:rPr lang="zh-TW" altLang="en-US" sz="2800" b="1" dirty="0"/>
              <a:t>每找一個就掃過一次</a:t>
            </a:r>
            <a:r>
              <a:rPr lang="en-US" altLang="zh-TW" sz="2800" b="1" dirty="0" err="1"/>
              <a:t>dp</a:t>
            </a:r>
            <a:r>
              <a:rPr lang="en-US" altLang="zh-TW" sz="2800" b="1" dirty="0"/>
              <a:t>[</a:t>
            </a:r>
            <a:r>
              <a:rPr lang="en-US" altLang="zh-TW" sz="2800" b="1" dirty="0" err="1"/>
              <a:t>i</a:t>
            </a:r>
            <a:r>
              <a:rPr lang="en-US" altLang="zh-TW" sz="2800" b="1" dirty="0"/>
              <a:t> – 1], </a:t>
            </a:r>
            <a:r>
              <a:rPr lang="zh-TW" altLang="en-US" sz="2800" b="1" dirty="0"/>
              <a:t>顯然會得到一個 </a:t>
            </a:r>
            <a:r>
              <a:rPr lang="en-US" altLang="zh-TW" sz="2800" b="1" dirty="0"/>
              <a:t>O(N</a:t>
            </a:r>
            <a:r>
              <a:rPr lang="en-US" altLang="zh-TW" sz="2800" b="1" baseline="30000" dirty="0"/>
              <a:t>2</a:t>
            </a:r>
            <a:r>
              <a:rPr lang="en-US" altLang="zh-TW" sz="2800" b="1" dirty="0"/>
              <a:t>)</a:t>
            </a:r>
            <a:r>
              <a:rPr lang="zh-TW" altLang="en-US" sz="2800" b="1" dirty="0"/>
              <a:t> 的做法。</a:t>
            </a:r>
          </a:p>
        </p:txBody>
      </p:sp>
      <p:sp>
        <p:nvSpPr>
          <p:cNvPr id="37" name="矩形 36">
            <a:extLst>
              <a:ext uri="{FF2B5EF4-FFF2-40B4-BE49-F238E27FC236}">
                <a16:creationId xmlns:a16="http://schemas.microsoft.com/office/drawing/2014/main" id="{9F84D9DD-D835-4165-9C41-E0C32DE0CDD8}"/>
              </a:ext>
            </a:extLst>
          </p:cNvPr>
          <p:cNvSpPr/>
          <p:nvPr/>
        </p:nvSpPr>
        <p:spPr>
          <a:xfrm>
            <a:off x="1258642" y="5724717"/>
            <a:ext cx="8010524" cy="984885"/>
          </a:xfrm>
          <a:prstGeom prst="rect">
            <a:avLst/>
          </a:prstGeom>
        </p:spPr>
        <p:txBody>
          <a:bodyPr wrap="square">
            <a:spAutoFit/>
          </a:bodyPr>
          <a:lstStyle/>
          <a:p>
            <a:r>
              <a:rPr lang="zh-TW" altLang="en-US" sz="2800" b="1" dirty="0"/>
              <a:t>有了 </a:t>
            </a:r>
            <a:r>
              <a:rPr lang="en-US" altLang="zh-TW" sz="2800" b="1" dirty="0"/>
              <a:t>monotonicity</a:t>
            </a:r>
            <a:r>
              <a:rPr lang="zh-TW" altLang="en-US" sz="2800" b="1" dirty="0"/>
              <a:t> </a:t>
            </a:r>
            <a:r>
              <a:rPr lang="en-US" altLang="zh-TW" sz="2800" b="1" dirty="0"/>
              <a:t>condition</a:t>
            </a:r>
            <a:r>
              <a:rPr lang="zh-TW" altLang="en-US" sz="2800" b="1" dirty="0"/>
              <a:t> 後</a:t>
            </a:r>
            <a:r>
              <a:rPr lang="en-US" altLang="zh-TW" sz="2800" b="1" dirty="0"/>
              <a:t>,</a:t>
            </a:r>
            <a:r>
              <a:rPr lang="zh-TW" altLang="en-US" sz="2800" b="1" dirty="0"/>
              <a:t> 我們知道這些</a:t>
            </a:r>
            <a:r>
              <a:rPr lang="zh-TW" altLang="en-US" sz="2800" b="1" dirty="0">
                <a:solidFill>
                  <a:srgbClr val="FF0000"/>
                </a:solidFill>
              </a:rPr>
              <a:t>箭頭互相是有關係</a:t>
            </a:r>
            <a:r>
              <a:rPr lang="zh-TW" altLang="en-US" sz="2800" b="1" dirty="0"/>
              <a:t>的</a:t>
            </a:r>
            <a:r>
              <a:rPr lang="en-US" altLang="zh-TW" sz="2800" b="1" dirty="0"/>
              <a:t>, </a:t>
            </a:r>
            <a:r>
              <a:rPr lang="zh-TW" altLang="en-US" sz="2800" b="1" dirty="0"/>
              <a:t>應該用一個</a:t>
            </a:r>
            <a:r>
              <a:rPr lang="zh-TW" altLang="en-US" sz="2800" b="1" dirty="0">
                <a:solidFill>
                  <a:srgbClr val="FF0000"/>
                </a:solidFill>
              </a:rPr>
              <a:t>好的順序</a:t>
            </a:r>
            <a:r>
              <a:rPr lang="zh-TW" altLang="en-US" sz="2800" b="1" dirty="0"/>
              <a:t>來算。</a:t>
            </a:r>
            <a:endParaRPr lang="en-US" altLang="zh-TW" sz="2800" b="1" dirty="0"/>
          </a:p>
        </p:txBody>
      </p:sp>
    </p:spTree>
    <p:extLst>
      <p:ext uri="{BB962C8B-B14F-4D97-AF65-F5344CB8AC3E}">
        <p14:creationId xmlns:p14="http://schemas.microsoft.com/office/powerpoint/2010/main" val="3133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3B589A54-0E4A-4195-90ED-866945F7772C}"/>
              </a:ext>
            </a:extLst>
          </p:cNvPr>
          <p:cNvSpPr/>
          <p:nvPr/>
        </p:nvSpPr>
        <p:spPr>
          <a:xfrm>
            <a:off x="2147970" y="191994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矩形 37">
            <a:extLst>
              <a:ext uri="{FF2B5EF4-FFF2-40B4-BE49-F238E27FC236}">
                <a16:creationId xmlns:a16="http://schemas.microsoft.com/office/drawing/2014/main" id="{A1EC6D4B-1FDF-44F3-84B5-353731D74A56}"/>
              </a:ext>
            </a:extLst>
          </p:cNvPr>
          <p:cNvSpPr/>
          <p:nvPr/>
        </p:nvSpPr>
        <p:spPr>
          <a:xfrm>
            <a:off x="2847766"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矩形 38">
            <a:extLst>
              <a:ext uri="{FF2B5EF4-FFF2-40B4-BE49-F238E27FC236}">
                <a16:creationId xmlns:a16="http://schemas.microsoft.com/office/drawing/2014/main" id="{7CE3F1DC-F146-427C-815B-87D7A63C4BFA}"/>
              </a:ext>
            </a:extLst>
          </p:cNvPr>
          <p:cNvSpPr/>
          <p:nvPr/>
        </p:nvSpPr>
        <p:spPr>
          <a:xfrm>
            <a:off x="3547562" y="191994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矩形 39">
            <a:extLst>
              <a:ext uri="{FF2B5EF4-FFF2-40B4-BE49-F238E27FC236}">
                <a16:creationId xmlns:a16="http://schemas.microsoft.com/office/drawing/2014/main" id="{E29288AA-E453-4AF5-9EC2-523791C1BBF5}"/>
              </a:ext>
            </a:extLst>
          </p:cNvPr>
          <p:cNvSpPr/>
          <p:nvPr/>
        </p:nvSpPr>
        <p:spPr>
          <a:xfrm>
            <a:off x="4247358"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矩形 40">
            <a:extLst>
              <a:ext uri="{FF2B5EF4-FFF2-40B4-BE49-F238E27FC236}">
                <a16:creationId xmlns:a16="http://schemas.microsoft.com/office/drawing/2014/main" id="{1F5C2224-7778-4D71-BE56-42582F17B06E}"/>
              </a:ext>
            </a:extLst>
          </p:cNvPr>
          <p:cNvSpPr/>
          <p:nvPr/>
        </p:nvSpPr>
        <p:spPr>
          <a:xfrm>
            <a:off x="4947154"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232ACFB4-965B-4FA4-9E61-DB9F582E3620}"/>
              </a:ext>
            </a:extLst>
          </p:cNvPr>
          <p:cNvSpPr/>
          <p:nvPr/>
        </p:nvSpPr>
        <p:spPr>
          <a:xfrm>
            <a:off x="5646950" y="191994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E0B70261-E211-4127-BA8E-FCEB067F6EED}"/>
              </a:ext>
            </a:extLst>
          </p:cNvPr>
          <p:cNvSpPr/>
          <p:nvPr/>
        </p:nvSpPr>
        <p:spPr>
          <a:xfrm>
            <a:off x="6346746"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B4815804-0259-4452-8072-C453261F2062}"/>
              </a:ext>
            </a:extLst>
          </p:cNvPr>
          <p:cNvSpPr/>
          <p:nvPr/>
        </p:nvSpPr>
        <p:spPr>
          <a:xfrm>
            <a:off x="7046542" y="191994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文字方塊 44">
            <a:extLst>
              <a:ext uri="{FF2B5EF4-FFF2-40B4-BE49-F238E27FC236}">
                <a16:creationId xmlns:a16="http://schemas.microsoft.com/office/drawing/2014/main" id="{28825594-A287-49DE-A777-76914B8D4EDE}"/>
              </a:ext>
            </a:extLst>
          </p:cNvPr>
          <p:cNvSpPr txBox="1"/>
          <p:nvPr/>
        </p:nvSpPr>
        <p:spPr>
          <a:xfrm>
            <a:off x="206543" y="1903776"/>
            <a:ext cx="2343979" cy="630942"/>
          </a:xfrm>
          <a:prstGeom prst="rect">
            <a:avLst/>
          </a:prstGeom>
          <a:noFill/>
        </p:spPr>
        <p:txBody>
          <a:bodyPr wrap="square" rtlCol="0">
            <a:spAutoFit/>
          </a:bodyPr>
          <a:lstStyle/>
          <a:p>
            <a:r>
              <a:rPr lang="en-US" sz="3500" b="1" dirty="0"/>
              <a:t>dp[i – 1]</a:t>
            </a:r>
          </a:p>
        </p:txBody>
      </p:sp>
      <p:sp>
        <p:nvSpPr>
          <p:cNvPr id="46" name="文字方塊 45">
            <a:extLst>
              <a:ext uri="{FF2B5EF4-FFF2-40B4-BE49-F238E27FC236}">
                <a16:creationId xmlns:a16="http://schemas.microsoft.com/office/drawing/2014/main" id="{1402A5FE-934A-4256-87A3-DCAC6C9877E7}"/>
              </a:ext>
            </a:extLst>
          </p:cNvPr>
          <p:cNvSpPr txBox="1"/>
          <p:nvPr/>
        </p:nvSpPr>
        <p:spPr>
          <a:xfrm>
            <a:off x="677672" y="4261867"/>
            <a:ext cx="2343979" cy="630942"/>
          </a:xfrm>
          <a:prstGeom prst="rect">
            <a:avLst/>
          </a:prstGeom>
          <a:noFill/>
        </p:spPr>
        <p:txBody>
          <a:bodyPr wrap="square" rtlCol="0">
            <a:spAutoFit/>
          </a:bodyPr>
          <a:lstStyle/>
          <a:p>
            <a:r>
              <a:rPr lang="en-US" sz="3500" b="1" dirty="0"/>
              <a:t>dp[i]</a:t>
            </a:r>
          </a:p>
        </p:txBody>
      </p:sp>
      <p:sp>
        <p:nvSpPr>
          <p:cNvPr id="47" name="矩形 46">
            <a:extLst>
              <a:ext uri="{FF2B5EF4-FFF2-40B4-BE49-F238E27FC236}">
                <a16:creationId xmlns:a16="http://schemas.microsoft.com/office/drawing/2014/main" id="{A08EFE9E-8FA6-453D-80DD-8393B7CF82AA}"/>
              </a:ext>
            </a:extLst>
          </p:cNvPr>
          <p:cNvSpPr/>
          <p:nvPr/>
        </p:nvSpPr>
        <p:spPr>
          <a:xfrm>
            <a:off x="2147970" y="418368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矩形 47">
            <a:extLst>
              <a:ext uri="{FF2B5EF4-FFF2-40B4-BE49-F238E27FC236}">
                <a16:creationId xmlns:a16="http://schemas.microsoft.com/office/drawing/2014/main" id="{943A341F-6BF9-4298-9AA9-E136CD5F432D}"/>
              </a:ext>
            </a:extLst>
          </p:cNvPr>
          <p:cNvSpPr/>
          <p:nvPr/>
        </p:nvSpPr>
        <p:spPr>
          <a:xfrm>
            <a:off x="2847766"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矩形 48">
            <a:extLst>
              <a:ext uri="{FF2B5EF4-FFF2-40B4-BE49-F238E27FC236}">
                <a16:creationId xmlns:a16="http://schemas.microsoft.com/office/drawing/2014/main" id="{F1216051-D8C1-4631-9ADC-07112977043C}"/>
              </a:ext>
            </a:extLst>
          </p:cNvPr>
          <p:cNvSpPr/>
          <p:nvPr/>
        </p:nvSpPr>
        <p:spPr>
          <a:xfrm>
            <a:off x="3547562" y="418368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矩形 49">
            <a:extLst>
              <a:ext uri="{FF2B5EF4-FFF2-40B4-BE49-F238E27FC236}">
                <a16:creationId xmlns:a16="http://schemas.microsoft.com/office/drawing/2014/main" id="{B5E4EFE4-2E51-4B14-AB5B-09F022214802}"/>
              </a:ext>
            </a:extLst>
          </p:cNvPr>
          <p:cNvSpPr/>
          <p:nvPr/>
        </p:nvSpPr>
        <p:spPr>
          <a:xfrm>
            <a:off x="4247358"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矩形 50">
            <a:extLst>
              <a:ext uri="{FF2B5EF4-FFF2-40B4-BE49-F238E27FC236}">
                <a16:creationId xmlns:a16="http://schemas.microsoft.com/office/drawing/2014/main" id="{5382C468-7522-46F7-8906-D478D73965F4}"/>
              </a:ext>
            </a:extLst>
          </p:cNvPr>
          <p:cNvSpPr/>
          <p:nvPr/>
        </p:nvSpPr>
        <p:spPr>
          <a:xfrm>
            <a:off x="4947154"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矩形 51">
            <a:extLst>
              <a:ext uri="{FF2B5EF4-FFF2-40B4-BE49-F238E27FC236}">
                <a16:creationId xmlns:a16="http://schemas.microsoft.com/office/drawing/2014/main" id="{D760CFD6-BCE8-40E2-BFD3-9D37D89BC702}"/>
              </a:ext>
            </a:extLst>
          </p:cNvPr>
          <p:cNvSpPr/>
          <p:nvPr/>
        </p:nvSpPr>
        <p:spPr>
          <a:xfrm>
            <a:off x="5646950" y="418368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矩形 52">
            <a:extLst>
              <a:ext uri="{FF2B5EF4-FFF2-40B4-BE49-F238E27FC236}">
                <a16:creationId xmlns:a16="http://schemas.microsoft.com/office/drawing/2014/main" id="{C0C4325A-E08F-48E3-B9DF-AE70844BCD81}"/>
              </a:ext>
            </a:extLst>
          </p:cNvPr>
          <p:cNvSpPr/>
          <p:nvPr/>
        </p:nvSpPr>
        <p:spPr>
          <a:xfrm>
            <a:off x="6346746"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矩形 53">
            <a:extLst>
              <a:ext uri="{FF2B5EF4-FFF2-40B4-BE49-F238E27FC236}">
                <a16:creationId xmlns:a16="http://schemas.microsoft.com/office/drawing/2014/main" id="{45AD45B6-C214-4163-9CA4-7E84932A5D76}"/>
              </a:ext>
            </a:extLst>
          </p:cNvPr>
          <p:cNvSpPr/>
          <p:nvPr/>
        </p:nvSpPr>
        <p:spPr>
          <a:xfrm>
            <a:off x="7046542" y="418368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直線單箭頭接點 54">
            <a:extLst>
              <a:ext uri="{FF2B5EF4-FFF2-40B4-BE49-F238E27FC236}">
                <a16:creationId xmlns:a16="http://schemas.microsoft.com/office/drawing/2014/main" id="{2CCB72EB-169A-4CCE-B9CF-B131E3C0A4F2}"/>
              </a:ext>
            </a:extLst>
          </p:cNvPr>
          <p:cNvCxnSpPr>
            <a:cxnSpLocks/>
          </p:cNvCxnSpPr>
          <p:nvPr/>
        </p:nvCxnSpPr>
        <p:spPr>
          <a:xfrm flipV="1">
            <a:off x="5372338" y="2629065"/>
            <a:ext cx="1857137" cy="1554620"/>
          </a:xfrm>
          <a:prstGeom prst="straightConnector1">
            <a:avLst/>
          </a:prstGeom>
          <a:ln w="762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2EE68D0E-BDE5-43D5-8863-415E37B58D51}"/>
              </a:ext>
            </a:extLst>
          </p:cNvPr>
          <p:cNvCxnSpPr>
            <a:cxnSpLocks/>
          </p:cNvCxnSpPr>
          <p:nvPr/>
        </p:nvCxnSpPr>
        <p:spPr>
          <a:xfrm flipH="1" flipV="1">
            <a:off x="2625987" y="2629065"/>
            <a:ext cx="586343"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5603A67F-B759-4950-85BE-872B917099DB}"/>
              </a:ext>
            </a:extLst>
          </p:cNvPr>
          <p:cNvCxnSpPr>
            <a:cxnSpLocks/>
            <a:endCxn id="38" idx="2"/>
          </p:cNvCxnSpPr>
          <p:nvPr/>
        </p:nvCxnSpPr>
        <p:spPr>
          <a:xfrm flipH="1" flipV="1">
            <a:off x="3197664" y="2629068"/>
            <a:ext cx="710954"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37548D45-7CB8-4CD7-8B31-3B6BA8CD9C32}"/>
              </a:ext>
            </a:extLst>
          </p:cNvPr>
          <p:cNvCxnSpPr>
            <a:cxnSpLocks/>
            <a:endCxn id="40" idx="2"/>
          </p:cNvCxnSpPr>
          <p:nvPr/>
        </p:nvCxnSpPr>
        <p:spPr>
          <a:xfrm flipV="1">
            <a:off x="4582590" y="2629068"/>
            <a:ext cx="14666"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52AC28C7-13F3-4B19-BC34-A5593B92D8F7}"/>
              </a:ext>
            </a:extLst>
          </p:cNvPr>
          <p:cNvCxnSpPr>
            <a:cxnSpLocks/>
            <a:stCxn id="52" idx="0"/>
            <a:endCxn id="44" idx="2"/>
          </p:cNvCxnSpPr>
          <p:nvPr/>
        </p:nvCxnSpPr>
        <p:spPr>
          <a:xfrm flipV="1">
            <a:off x="5996848" y="2629067"/>
            <a:ext cx="1399592"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275DB8AD-9147-4092-85D1-8A048BA26FE0}"/>
              </a:ext>
            </a:extLst>
          </p:cNvPr>
          <p:cNvCxnSpPr>
            <a:cxnSpLocks/>
          </p:cNvCxnSpPr>
          <p:nvPr/>
        </p:nvCxnSpPr>
        <p:spPr>
          <a:xfrm flipV="1">
            <a:off x="2497868" y="2629069"/>
            <a:ext cx="0"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AED17D85-4666-4911-9292-4E28A462A39C}"/>
              </a:ext>
            </a:extLst>
          </p:cNvPr>
          <p:cNvCxnSpPr>
            <a:cxnSpLocks/>
            <a:endCxn id="63" idx="2"/>
          </p:cNvCxnSpPr>
          <p:nvPr/>
        </p:nvCxnSpPr>
        <p:spPr>
          <a:xfrm flipV="1">
            <a:off x="7396440" y="2629065"/>
            <a:ext cx="699796"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a:extLst>
              <a:ext uri="{FF2B5EF4-FFF2-40B4-BE49-F238E27FC236}">
                <a16:creationId xmlns:a16="http://schemas.microsoft.com/office/drawing/2014/main" id="{03B2580B-BE27-4F83-961C-1246EFBD189B}"/>
              </a:ext>
            </a:extLst>
          </p:cNvPr>
          <p:cNvCxnSpPr>
            <a:cxnSpLocks/>
          </p:cNvCxnSpPr>
          <p:nvPr/>
        </p:nvCxnSpPr>
        <p:spPr>
          <a:xfrm flipV="1">
            <a:off x="6707923" y="2629065"/>
            <a:ext cx="857112" cy="1554614"/>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DFBF051C-B7E2-440C-9AD1-EE205ACCAC42}"/>
              </a:ext>
            </a:extLst>
          </p:cNvPr>
          <p:cNvSpPr/>
          <p:nvPr/>
        </p:nvSpPr>
        <p:spPr>
          <a:xfrm>
            <a:off x="7746338" y="191993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69DCFE22-E45F-40C3-8B5D-D5FACA520A4D}"/>
              </a:ext>
            </a:extLst>
          </p:cNvPr>
          <p:cNvSpPr/>
          <p:nvPr/>
        </p:nvSpPr>
        <p:spPr>
          <a:xfrm>
            <a:off x="7746338" y="418367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星形: 五角 31">
            <a:extLst>
              <a:ext uri="{FF2B5EF4-FFF2-40B4-BE49-F238E27FC236}">
                <a16:creationId xmlns:a16="http://schemas.microsoft.com/office/drawing/2014/main" id="{C1F255DC-0A8F-4C54-860B-C5E3E8E8EC71}"/>
              </a:ext>
            </a:extLst>
          </p:cNvPr>
          <p:cNvSpPr/>
          <p:nvPr/>
        </p:nvSpPr>
        <p:spPr>
          <a:xfrm>
            <a:off x="5121824" y="4359368"/>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文字方塊 71">
            <a:extLst>
              <a:ext uri="{FF2B5EF4-FFF2-40B4-BE49-F238E27FC236}">
                <a16:creationId xmlns:a16="http://schemas.microsoft.com/office/drawing/2014/main" id="{AABB77CE-69D9-4F7C-A980-31C79DECFF6A}"/>
              </a:ext>
            </a:extLst>
          </p:cNvPr>
          <p:cNvSpPr txBox="1"/>
          <p:nvPr/>
        </p:nvSpPr>
        <p:spPr>
          <a:xfrm>
            <a:off x="4288834" y="4970992"/>
            <a:ext cx="2815144" cy="477054"/>
          </a:xfrm>
          <a:prstGeom prst="rect">
            <a:avLst/>
          </a:prstGeom>
          <a:noFill/>
        </p:spPr>
        <p:txBody>
          <a:bodyPr wrap="square" rtlCol="0">
            <a:spAutoFit/>
          </a:bodyPr>
          <a:lstStyle/>
          <a:p>
            <a:r>
              <a:rPr lang="en-US" sz="2500" b="1" dirty="0"/>
              <a:t>M = (L + R) / 2</a:t>
            </a:r>
          </a:p>
        </p:txBody>
      </p:sp>
      <p:sp>
        <p:nvSpPr>
          <p:cNvPr id="73" name="文字方塊 72">
            <a:extLst>
              <a:ext uri="{FF2B5EF4-FFF2-40B4-BE49-F238E27FC236}">
                <a16:creationId xmlns:a16="http://schemas.microsoft.com/office/drawing/2014/main" id="{F110DD32-BB7F-4C49-B571-0D2EF6CCACDA}"/>
              </a:ext>
            </a:extLst>
          </p:cNvPr>
          <p:cNvSpPr txBox="1"/>
          <p:nvPr/>
        </p:nvSpPr>
        <p:spPr>
          <a:xfrm>
            <a:off x="2248494" y="4855125"/>
            <a:ext cx="1304647" cy="630942"/>
          </a:xfrm>
          <a:prstGeom prst="rect">
            <a:avLst/>
          </a:prstGeom>
          <a:noFill/>
        </p:spPr>
        <p:txBody>
          <a:bodyPr wrap="square" rtlCol="0">
            <a:spAutoFit/>
          </a:bodyPr>
          <a:lstStyle/>
          <a:p>
            <a:r>
              <a:rPr lang="en-US" sz="3500" b="1" dirty="0"/>
              <a:t>L</a:t>
            </a:r>
          </a:p>
        </p:txBody>
      </p:sp>
      <p:sp>
        <p:nvSpPr>
          <p:cNvPr id="74" name="文字方塊 73">
            <a:extLst>
              <a:ext uri="{FF2B5EF4-FFF2-40B4-BE49-F238E27FC236}">
                <a16:creationId xmlns:a16="http://schemas.microsoft.com/office/drawing/2014/main" id="{33513357-1678-43A8-8FDF-20A7FAF99C35}"/>
              </a:ext>
            </a:extLst>
          </p:cNvPr>
          <p:cNvSpPr txBox="1"/>
          <p:nvPr/>
        </p:nvSpPr>
        <p:spPr>
          <a:xfrm>
            <a:off x="7839671" y="4927625"/>
            <a:ext cx="1304647" cy="630942"/>
          </a:xfrm>
          <a:prstGeom prst="rect">
            <a:avLst/>
          </a:prstGeom>
          <a:noFill/>
        </p:spPr>
        <p:txBody>
          <a:bodyPr wrap="square" rtlCol="0">
            <a:spAutoFit/>
          </a:bodyPr>
          <a:lstStyle/>
          <a:p>
            <a:r>
              <a:rPr lang="en-US" sz="3500" b="1" dirty="0"/>
              <a:t>R</a:t>
            </a:r>
          </a:p>
        </p:txBody>
      </p:sp>
      <p:sp>
        <p:nvSpPr>
          <p:cNvPr id="3" name="矩形 2">
            <a:extLst>
              <a:ext uri="{FF2B5EF4-FFF2-40B4-BE49-F238E27FC236}">
                <a16:creationId xmlns:a16="http://schemas.microsoft.com/office/drawing/2014/main" id="{027194BB-F522-4AAB-AF1D-5689A850C9DC}"/>
              </a:ext>
            </a:extLst>
          </p:cNvPr>
          <p:cNvSpPr/>
          <p:nvPr/>
        </p:nvSpPr>
        <p:spPr>
          <a:xfrm>
            <a:off x="1479863" y="5755155"/>
            <a:ext cx="6726792" cy="538609"/>
          </a:xfrm>
          <a:prstGeom prst="rect">
            <a:avLst/>
          </a:prstGeom>
        </p:spPr>
        <p:txBody>
          <a:bodyPr wrap="square">
            <a:spAutoFit/>
          </a:bodyPr>
          <a:lstStyle/>
          <a:p>
            <a:pPr lvl="0"/>
            <a:r>
              <a:rPr lang="zh-TW" altLang="en-US" sz="2900" b="1" dirty="0">
                <a:solidFill>
                  <a:prstClr val="black"/>
                </a:solidFill>
              </a:rPr>
              <a:t>直覺</a:t>
            </a:r>
            <a:r>
              <a:rPr lang="en-US" altLang="zh-TW" sz="2900" b="1" dirty="0">
                <a:solidFill>
                  <a:prstClr val="black"/>
                </a:solidFill>
              </a:rPr>
              <a:t>:</a:t>
            </a:r>
            <a:r>
              <a:rPr lang="zh-TW" altLang="en-US" sz="2900" b="1" dirty="0">
                <a:solidFill>
                  <a:prstClr val="black"/>
                </a:solidFill>
              </a:rPr>
              <a:t> 先花 </a:t>
            </a:r>
            <a:r>
              <a:rPr lang="en-US" altLang="zh-TW" sz="2900" b="1" dirty="0">
                <a:solidFill>
                  <a:prstClr val="black"/>
                </a:solidFill>
              </a:rPr>
              <a:t>O(N)</a:t>
            </a:r>
            <a:r>
              <a:rPr lang="zh-TW" altLang="en-US" sz="2900" b="1" dirty="0">
                <a:solidFill>
                  <a:prstClr val="black"/>
                </a:solidFill>
              </a:rPr>
              <a:t> 暴力找出中間的箭頭</a:t>
            </a:r>
            <a:r>
              <a:rPr lang="en-US" altLang="zh-TW" sz="2900" b="1" dirty="0">
                <a:solidFill>
                  <a:prstClr val="black"/>
                </a:solidFill>
              </a:rPr>
              <a:t>!</a:t>
            </a:r>
            <a:endParaRPr lang="zh-TW" altLang="en-US" sz="2900" b="1" dirty="0">
              <a:solidFill>
                <a:prstClr val="black"/>
              </a:solidFill>
            </a:endParaRPr>
          </a:p>
        </p:txBody>
      </p:sp>
    </p:spTree>
    <p:extLst>
      <p:ext uri="{BB962C8B-B14F-4D97-AF65-F5344CB8AC3E}">
        <p14:creationId xmlns:p14="http://schemas.microsoft.com/office/powerpoint/2010/main" val="27391453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字方塊 44">
            <a:extLst>
              <a:ext uri="{FF2B5EF4-FFF2-40B4-BE49-F238E27FC236}">
                <a16:creationId xmlns:a16="http://schemas.microsoft.com/office/drawing/2014/main" id="{28825594-A287-49DE-A777-76914B8D4EDE}"/>
              </a:ext>
            </a:extLst>
          </p:cNvPr>
          <p:cNvSpPr txBox="1"/>
          <p:nvPr/>
        </p:nvSpPr>
        <p:spPr>
          <a:xfrm>
            <a:off x="128019" y="1805640"/>
            <a:ext cx="2343979" cy="630942"/>
          </a:xfrm>
          <a:prstGeom prst="rect">
            <a:avLst/>
          </a:prstGeom>
          <a:noFill/>
        </p:spPr>
        <p:txBody>
          <a:bodyPr wrap="square" rtlCol="0">
            <a:spAutoFit/>
          </a:bodyPr>
          <a:lstStyle/>
          <a:p>
            <a:r>
              <a:rPr lang="en-US" sz="3500" b="1" dirty="0"/>
              <a:t>dp[i – 1]</a:t>
            </a:r>
          </a:p>
        </p:txBody>
      </p:sp>
      <p:sp>
        <p:nvSpPr>
          <p:cNvPr id="77" name="矩形 76"/>
          <p:cNvSpPr/>
          <p:nvPr/>
        </p:nvSpPr>
        <p:spPr>
          <a:xfrm>
            <a:off x="682004" y="5573628"/>
            <a:ext cx="8783020" cy="984885"/>
          </a:xfrm>
          <a:prstGeom prst="rect">
            <a:avLst/>
          </a:prstGeom>
        </p:spPr>
        <p:txBody>
          <a:bodyPr wrap="square">
            <a:spAutoFit/>
          </a:bodyPr>
          <a:lstStyle/>
          <a:p>
            <a:r>
              <a:rPr lang="zh-TW" altLang="en-US" sz="2900" b="1" dirty="0"/>
              <a:t>由於箭頭不會相交，最佳解區域被切成了兩塊</a:t>
            </a:r>
            <a:endParaRPr lang="en-US" altLang="zh-TW" sz="2900" b="1" dirty="0"/>
          </a:p>
          <a:p>
            <a:r>
              <a:rPr lang="zh-TW" altLang="en-US" sz="2900" b="1" dirty="0"/>
              <a:t>左邊的箭頭只會指向左半塊</a:t>
            </a:r>
            <a:r>
              <a:rPr lang="en-US" altLang="zh-TW" sz="2900" b="1" dirty="0"/>
              <a:t>, </a:t>
            </a:r>
            <a:r>
              <a:rPr lang="zh-TW" altLang="en-US" sz="2900" b="1" dirty="0"/>
              <a:t>右邊只指向在右半塊</a:t>
            </a:r>
          </a:p>
        </p:txBody>
      </p:sp>
      <p:sp>
        <p:nvSpPr>
          <p:cNvPr id="35" name="矩形 34">
            <a:extLst>
              <a:ext uri="{FF2B5EF4-FFF2-40B4-BE49-F238E27FC236}">
                <a16:creationId xmlns:a16="http://schemas.microsoft.com/office/drawing/2014/main" id="{3B589A54-0E4A-4195-90ED-866945F7772C}"/>
              </a:ext>
            </a:extLst>
          </p:cNvPr>
          <p:cNvSpPr/>
          <p:nvPr/>
        </p:nvSpPr>
        <p:spPr>
          <a:xfrm>
            <a:off x="2014620" y="172745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a:extLst>
              <a:ext uri="{FF2B5EF4-FFF2-40B4-BE49-F238E27FC236}">
                <a16:creationId xmlns:a16="http://schemas.microsoft.com/office/drawing/2014/main" id="{A1EC6D4B-1FDF-44F3-84B5-353731D74A56}"/>
              </a:ext>
            </a:extLst>
          </p:cNvPr>
          <p:cNvSpPr/>
          <p:nvPr/>
        </p:nvSpPr>
        <p:spPr>
          <a:xfrm>
            <a:off x="2714416"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7CE3F1DC-F146-427C-815B-87D7A63C4BFA}"/>
              </a:ext>
            </a:extLst>
          </p:cNvPr>
          <p:cNvSpPr/>
          <p:nvPr/>
        </p:nvSpPr>
        <p:spPr>
          <a:xfrm>
            <a:off x="3414212" y="172745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E29288AA-E453-4AF5-9EC2-523791C1BBF5}"/>
              </a:ext>
            </a:extLst>
          </p:cNvPr>
          <p:cNvSpPr/>
          <p:nvPr/>
        </p:nvSpPr>
        <p:spPr>
          <a:xfrm>
            <a:off x="4114008"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1F5C2224-7778-4D71-BE56-42582F17B06E}"/>
              </a:ext>
            </a:extLst>
          </p:cNvPr>
          <p:cNvSpPr/>
          <p:nvPr/>
        </p:nvSpPr>
        <p:spPr>
          <a:xfrm>
            <a:off x="4813804"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232ACFB4-965B-4FA4-9E61-DB9F582E3620}"/>
              </a:ext>
            </a:extLst>
          </p:cNvPr>
          <p:cNvSpPr/>
          <p:nvPr/>
        </p:nvSpPr>
        <p:spPr>
          <a:xfrm>
            <a:off x="5513600" y="17274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矩形 69">
            <a:extLst>
              <a:ext uri="{FF2B5EF4-FFF2-40B4-BE49-F238E27FC236}">
                <a16:creationId xmlns:a16="http://schemas.microsoft.com/office/drawing/2014/main" id="{E0B70261-E211-4127-BA8E-FCEB067F6EED}"/>
              </a:ext>
            </a:extLst>
          </p:cNvPr>
          <p:cNvSpPr/>
          <p:nvPr/>
        </p:nvSpPr>
        <p:spPr>
          <a:xfrm>
            <a:off x="6213396"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矩形 70">
            <a:extLst>
              <a:ext uri="{FF2B5EF4-FFF2-40B4-BE49-F238E27FC236}">
                <a16:creationId xmlns:a16="http://schemas.microsoft.com/office/drawing/2014/main" id="{B4815804-0259-4452-8072-C453261F2062}"/>
              </a:ext>
            </a:extLst>
          </p:cNvPr>
          <p:cNvSpPr/>
          <p:nvPr/>
        </p:nvSpPr>
        <p:spPr>
          <a:xfrm>
            <a:off x="6913192" y="17274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文字方塊 75">
            <a:extLst>
              <a:ext uri="{FF2B5EF4-FFF2-40B4-BE49-F238E27FC236}">
                <a16:creationId xmlns:a16="http://schemas.microsoft.com/office/drawing/2014/main" id="{1402A5FE-934A-4256-87A3-DCAC6C9877E7}"/>
              </a:ext>
            </a:extLst>
          </p:cNvPr>
          <p:cNvSpPr txBox="1"/>
          <p:nvPr/>
        </p:nvSpPr>
        <p:spPr>
          <a:xfrm>
            <a:off x="544322" y="4069381"/>
            <a:ext cx="2343979" cy="630942"/>
          </a:xfrm>
          <a:prstGeom prst="rect">
            <a:avLst/>
          </a:prstGeom>
          <a:noFill/>
        </p:spPr>
        <p:txBody>
          <a:bodyPr wrap="square" rtlCol="0">
            <a:spAutoFit/>
          </a:bodyPr>
          <a:lstStyle/>
          <a:p>
            <a:r>
              <a:rPr lang="en-US" sz="3500" b="1" dirty="0"/>
              <a:t>dp[i]</a:t>
            </a:r>
          </a:p>
        </p:txBody>
      </p:sp>
      <p:sp>
        <p:nvSpPr>
          <p:cNvPr id="78" name="矩形 77">
            <a:extLst>
              <a:ext uri="{FF2B5EF4-FFF2-40B4-BE49-F238E27FC236}">
                <a16:creationId xmlns:a16="http://schemas.microsoft.com/office/drawing/2014/main" id="{A08EFE9E-8FA6-453D-80DD-8393B7CF82AA}"/>
              </a:ext>
            </a:extLst>
          </p:cNvPr>
          <p:cNvSpPr/>
          <p:nvPr/>
        </p:nvSpPr>
        <p:spPr>
          <a:xfrm>
            <a:off x="2014620" y="3991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矩形 78">
            <a:extLst>
              <a:ext uri="{FF2B5EF4-FFF2-40B4-BE49-F238E27FC236}">
                <a16:creationId xmlns:a16="http://schemas.microsoft.com/office/drawing/2014/main" id="{943A341F-6BF9-4298-9AA9-E136CD5F432D}"/>
              </a:ext>
            </a:extLst>
          </p:cNvPr>
          <p:cNvSpPr/>
          <p:nvPr/>
        </p:nvSpPr>
        <p:spPr>
          <a:xfrm>
            <a:off x="2714416"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矩形 79">
            <a:extLst>
              <a:ext uri="{FF2B5EF4-FFF2-40B4-BE49-F238E27FC236}">
                <a16:creationId xmlns:a16="http://schemas.microsoft.com/office/drawing/2014/main" id="{F1216051-D8C1-4631-9ADC-07112977043C}"/>
              </a:ext>
            </a:extLst>
          </p:cNvPr>
          <p:cNvSpPr/>
          <p:nvPr/>
        </p:nvSpPr>
        <p:spPr>
          <a:xfrm>
            <a:off x="3414212" y="3991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矩形 80">
            <a:extLst>
              <a:ext uri="{FF2B5EF4-FFF2-40B4-BE49-F238E27FC236}">
                <a16:creationId xmlns:a16="http://schemas.microsoft.com/office/drawing/2014/main" id="{B5E4EFE4-2E51-4B14-AB5B-09F022214802}"/>
              </a:ext>
            </a:extLst>
          </p:cNvPr>
          <p:cNvSpPr/>
          <p:nvPr/>
        </p:nvSpPr>
        <p:spPr>
          <a:xfrm>
            <a:off x="4114008"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矩形 81">
            <a:extLst>
              <a:ext uri="{FF2B5EF4-FFF2-40B4-BE49-F238E27FC236}">
                <a16:creationId xmlns:a16="http://schemas.microsoft.com/office/drawing/2014/main" id="{5382C468-7522-46F7-8906-D478D73965F4}"/>
              </a:ext>
            </a:extLst>
          </p:cNvPr>
          <p:cNvSpPr/>
          <p:nvPr/>
        </p:nvSpPr>
        <p:spPr>
          <a:xfrm>
            <a:off x="4813804"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矩形 82">
            <a:extLst>
              <a:ext uri="{FF2B5EF4-FFF2-40B4-BE49-F238E27FC236}">
                <a16:creationId xmlns:a16="http://schemas.microsoft.com/office/drawing/2014/main" id="{D760CFD6-BCE8-40E2-BFD3-9D37D89BC702}"/>
              </a:ext>
            </a:extLst>
          </p:cNvPr>
          <p:cNvSpPr/>
          <p:nvPr/>
        </p:nvSpPr>
        <p:spPr>
          <a:xfrm>
            <a:off x="5513600" y="399119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矩形 83">
            <a:extLst>
              <a:ext uri="{FF2B5EF4-FFF2-40B4-BE49-F238E27FC236}">
                <a16:creationId xmlns:a16="http://schemas.microsoft.com/office/drawing/2014/main" id="{C0C4325A-E08F-48E3-B9DF-AE70844BCD81}"/>
              </a:ext>
            </a:extLst>
          </p:cNvPr>
          <p:cNvSpPr/>
          <p:nvPr/>
        </p:nvSpPr>
        <p:spPr>
          <a:xfrm>
            <a:off x="6213396"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矩形 84">
            <a:extLst>
              <a:ext uri="{FF2B5EF4-FFF2-40B4-BE49-F238E27FC236}">
                <a16:creationId xmlns:a16="http://schemas.microsoft.com/office/drawing/2014/main" id="{45AD45B6-C214-4163-9CA4-7E84932A5D76}"/>
              </a:ext>
            </a:extLst>
          </p:cNvPr>
          <p:cNvSpPr/>
          <p:nvPr/>
        </p:nvSpPr>
        <p:spPr>
          <a:xfrm>
            <a:off x="6913192" y="399119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直線單箭頭接點 85">
            <a:extLst>
              <a:ext uri="{FF2B5EF4-FFF2-40B4-BE49-F238E27FC236}">
                <a16:creationId xmlns:a16="http://schemas.microsoft.com/office/drawing/2014/main" id="{2CCB72EB-169A-4CCE-B9CF-B131E3C0A4F2}"/>
              </a:ext>
            </a:extLst>
          </p:cNvPr>
          <p:cNvCxnSpPr>
            <a:cxnSpLocks/>
          </p:cNvCxnSpPr>
          <p:nvPr/>
        </p:nvCxnSpPr>
        <p:spPr>
          <a:xfrm flipV="1">
            <a:off x="5238988" y="2436579"/>
            <a:ext cx="1857137" cy="1554620"/>
          </a:xfrm>
          <a:prstGeom prst="straightConnector1">
            <a:avLst/>
          </a:prstGeom>
          <a:ln w="762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2EE68D0E-BDE5-43D5-8863-415E37B58D51}"/>
              </a:ext>
            </a:extLst>
          </p:cNvPr>
          <p:cNvCxnSpPr>
            <a:cxnSpLocks/>
          </p:cNvCxnSpPr>
          <p:nvPr/>
        </p:nvCxnSpPr>
        <p:spPr>
          <a:xfrm flipH="1" flipV="1">
            <a:off x="2492637" y="2436579"/>
            <a:ext cx="586343"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5603A67F-B759-4950-85BE-872B917099DB}"/>
              </a:ext>
            </a:extLst>
          </p:cNvPr>
          <p:cNvCxnSpPr>
            <a:cxnSpLocks/>
            <a:endCxn id="36" idx="2"/>
          </p:cNvCxnSpPr>
          <p:nvPr/>
        </p:nvCxnSpPr>
        <p:spPr>
          <a:xfrm flipH="1" flipV="1">
            <a:off x="3064314" y="2436582"/>
            <a:ext cx="710954"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37548D45-7CB8-4CD7-8B31-3B6BA8CD9C32}"/>
              </a:ext>
            </a:extLst>
          </p:cNvPr>
          <p:cNvCxnSpPr>
            <a:cxnSpLocks/>
            <a:endCxn id="67" idx="2"/>
          </p:cNvCxnSpPr>
          <p:nvPr/>
        </p:nvCxnSpPr>
        <p:spPr>
          <a:xfrm flipV="1">
            <a:off x="4449240" y="2436582"/>
            <a:ext cx="14666"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a:extLst>
              <a:ext uri="{FF2B5EF4-FFF2-40B4-BE49-F238E27FC236}">
                <a16:creationId xmlns:a16="http://schemas.microsoft.com/office/drawing/2014/main" id="{52AC28C7-13F3-4B19-BC34-A5593B92D8F7}"/>
              </a:ext>
            </a:extLst>
          </p:cNvPr>
          <p:cNvCxnSpPr>
            <a:cxnSpLocks/>
            <a:stCxn id="83" idx="0"/>
            <a:endCxn id="71" idx="2"/>
          </p:cNvCxnSpPr>
          <p:nvPr/>
        </p:nvCxnSpPr>
        <p:spPr>
          <a:xfrm flipV="1">
            <a:off x="5863498" y="2436581"/>
            <a:ext cx="1399592"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275DB8AD-9147-4092-85D1-8A048BA26FE0}"/>
              </a:ext>
            </a:extLst>
          </p:cNvPr>
          <p:cNvCxnSpPr>
            <a:cxnSpLocks/>
          </p:cNvCxnSpPr>
          <p:nvPr/>
        </p:nvCxnSpPr>
        <p:spPr>
          <a:xfrm flipV="1">
            <a:off x="2364518" y="2436583"/>
            <a:ext cx="0"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AED17D85-4666-4911-9292-4E28A462A39C}"/>
              </a:ext>
            </a:extLst>
          </p:cNvPr>
          <p:cNvCxnSpPr>
            <a:cxnSpLocks/>
            <a:endCxn id="94" idx="2"/>
          </p:cNvCxnSpPr>
          <p:nvPr/>
        </p:nvCxnSpPr>
        <p:spPr>
          <a:xfrm flipV="1">
            <a:off x="7263090" y="2436579"/>
            <a:ext cx="699796"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03B2580B-BE27-4F83-961C-1246EFBD189B}"/>
              </a:ext>
            </a:extLst>
          </p:cNvPr>
          <p:cNvCxnSpPr>
            <a:cxnSpLocks/>
          </p:cNvCxnSpPr>
          <p:nvPr/>
        </p:nvCxnSpPr>
        <p:spPr>
          <a:xfrm flipV="1">
            <a:off x="6574573" y="2436579"/>
            <a:ext cx="857112" cy="1554614"/>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sp>
        <p:nvSpPr>
          <p:cNvPr id="94" name="矩形 93">
            <a:extLst>
              <a:ext uri="{FF2B5EF4-FFF2-40B4-BE49-F238E27FC236}">
                <a16:creationId xmlns:a16="http://schemas.microsoft.com/office/drawing/2014/main" id="{DFBF051C-B7E2-440C-9AD1-EE205ACCAC42}"/>
              </a:ext>
            </a:extLst>
          </p:cNvPr>
          <p:cNvSpPr/>
          <p:nvPr/>
        </p:nvSpPr>
        <p:spPr>
          <a:xfrm>
            <a:off x="7612988" y="17274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矩形 94">
            <a:extLst>
              <a:ext uri="{FF2B5EF4-FFF2-40B4-BE49-F238E27FC236}">
                <a16:creationId xmlns:a16="http://schemas.microsoft.com/office/drawing/2014/main" id="{69DCFE22-E45F-40C3-8B5D-D5FACA520A4D}"/>
              </a:ext>
            </a:extLst>
          </p:cNvPr>
          <p:cNvSpPr/>
          <p:nvPr/>
        </p:nvSpPr>
        <p:spPr>
          <a:xfrm>
            <a:off x="7612988" y="399119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星形: 五角 31">
            <a:extLst>
              <a:ext uri="{FF2B5EF4-FFF2-40B4-BE49-F238E27FC236}">
                <a16:creationId xmlns:a16="http://schemas.microsoft.com/office/drawing/2014/main" id="{C1F255DC-0A8F-4C54-860B-C5E3E8E8EC71}"/>
              </a:ext>
            </a:extLst>
          </p:cNvPr>
          <p:cNvSpPr/>
          <p:nvPr/>
        </p:nvSpPr>
        <p:spPr>
          <a:xfrm>
            <a:off x="4988474" y="4166882"/>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直線單箭頭接點 96">
            <a:extLst>
              <a:ext uri="{FF2B5EF4-FFF2-40B4-BE49-F238E27FC236}">
                <a16:creationId xmlns:a16="http://schemas.microsoft.com/office/drawing/2014/main" id="{CA5A4B4F-7589-490A-AF7A-44BCF9D60977}"/>
              </a:ext>
            </a:extLst>
          </p:cNvPr>
          <p:cNvCxnSpPr>
            <a:cxnSpLocks/>
          </p:cNvCxnSpPr>
          <p:nvPr/>
        </p:nvCxnSpPr>
        <p:spPr>
          <a:xfrm flipV="1">
            <a:off x="2364518" y="1435293"/>
            <a:ext cx="4898572" cy="16708"/>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直線單箭頭接點 97">
            <a:extLst>
              <a:ext uri="{FF2B5EF4-FFF2-40B4-BE49-F238E27FC236}">
                <a16:creationId xmlns:a16="http://schemas.microsoft.com/office/drawing/2014/main" id="{508E6291-B66B-44FD-A6D8-73849386F442}"/>
              </a:ext>
            </a:extLst>
          </p:cNvPr>
          <p:cNvCxnSpPr>
            <a:cxnSpLocks/>
          </p:cNvCxnSpPr>
          <p:nvPr/>
        </p:nvCxnSpPr>
        <p:spPr>
          <a:xfrm>
            <a:off x="2336357" y="1249197"/>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單箭頭接點 98">
            <a:extLst>
              <a:ext uri="{FF2B5EF4-FFF2-40B4-BE49-F238E27FC236}">
                <a16:creationId xmlns:a16="http://schemas.microsoft.com/office/drawing/2014/main" id="{6054A647-5D43-4B79-8F3B-A32062FFA9E3}"/>
              </a:ext>
            </a:extLst>
          </p:cNvPr>
          <p:cNvCxnSpPr>
            <a:cxnSpLocks/>
          </p:cNvCxnSpPr>
          <p:nvPr/>
        </p:nvCxnSpPr>
        <p:spPr>
          <a:xfrm>
            <a:off x="7263090" y="1260452"/>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單箭頭接點 99">
            <a:extLst>
              <a:ext uri="{FF2B5EF4-FFF2-40B4-BE49-F238E27FC236}">
                <a16:creationId xmlns:a16="http://schemas.microsoft.com/office/drawing/2014/main" id="{ED2EEC2B-A6AB-4337-B322-0597CDDD6FBF}"/>
              </a:ext>
            </a:extLst>
          </p:cNvPr>
          <p:cNvCxnSpPr>
            <a:cxnSpLocks/>
          </p:cNvCxnSpPr>
          <p:nvPr/>
        </p:nvCxnSpPr>
        <p:spPr>
          <a:xfrm>
            <a:off x="7268784" y="1435293"/>
            <a:ext cx="886234" cy="0"/>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線單箭頭接點 100">
            <a:extLst>
              <a:ext uri="{FF2B5EF4-FFF2-40B4-BE49-F238E27FC236}">
                <a16:creationId xmlns:a16="http://schemas.microsoft.com/office/drawing/2014/main" id="{D1892A88-36EB-4AF3-ADD6-FF9150827110}"/>
              </a:ext>
            </a:extLst>
          </p:cNvPr>
          <p:cNvCxnSpPr>
            <a:cxnSpLocks/>
          </p:cNvCxnSpPr>
          <p:nvPr/>
        </p:nvCxnSpPr>
        <p:spPr>
          <a:xfrm>
            <a:off x="7268784" y="1260452"/>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單箭頭接點 101">
            <a:extLst>
              <a:ext uri="{FF2B5EF4-FFF2-40B4-BE49-F238E27FC236}">
                <a16:creationId xmlns:a16="http://schemas.microsoft.com/office/drawing/2014/main" id="{7F9A77F3-F3D5-4122-B0E4-2F653E068527}"/>
              </a:ext>
            </a:extLst>
          </p:cNvPr>
          <p:cNvCxnSpPr>
            <a:cxnSpLocks/>
          </p:cNvCxnSpPr>
          <p:nvPr/>
        </p:nvCxnSpPr>
        <p:spPr>
          <a:xfrm>
            <a:off x="8155018" y="1260452"/>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文字方塊 102">
            <a:extLst>
              <a:ext uri="{FF2B5EF4-FFF2-40B4-BE49-F238E27FC236}">
                <a16:creationId xmlns:a16="http://schemas.microsoft.com/office/drawing/2014/main" id="{AABB77CE-69D9-4F7C-A980-31C79DECFF6A}"/>
              </a:ext>
            </a:extLst>
          </p:cNvPr>
          <p:cNvSpPr txBox="1"/>
          <p:nvPr/>
        </p:nvSpPr>
        <p:spPr>
          <a:xfrm>
            <a:off x="4155484" y="4778506"/>
            <a:ext cx="2815144" cy="477054"/>
          </a:xfrm>
          <a:prstGeom prst="rect">
            <a:avLst/>
          </a:prstGeom>
          <a:noFill/>
        </p:spPr>
        <p:txBody>
          <a:bodyPr wrap="square" rtlCol="0">
            <a:spAutoFit/>
          </a:bodyPr>
          <a:lstStyle/>
          <a:p>
            <a:r>
              <a:rPr lang="en-US" sz="2500" b="1" dirty="0"/>
              <a:t>M = (L + R) / 2</a:t>
            </a:r>
          </a:p>
        </p:txBody>
      </p:sp>
      <p:sp>
        <p:nvSpPr>
          <p:cNvPr id="104" name="文字方塊 103">
            <a:extLst>
              <a:ext uri="{FF2B5EF4-FFF2-40B4-BE49-F238E27FC236}">
                <a16:creationId xmlns:a16="http://schemas.microsoft.com/office/drawing/2014/main" id="{F110DD32-BB7F-4C49-B571-0D2EF6CCACDA}"/>
              </a:ext>
            </a:extLst>
          </p:cNvPr>
          <p:cNvSpPr txBox="1"/>
          <p:nvPr/>
        </p:nvSpPr>
        <p:spPr>
          <a:xfrm>
            <a:off x="2109565" y="4778506"/>
            <a:ext cx="1304647" cy="630942"/>
          </a:xfrm>
          <a:prstGeom prst="rect">
            <a:avLst/>
          </a:prstGeom>
          <a:noFill/>
        </p:spPr>
        <p:txBody>
          <a:bodyPr wrap="square" rtlCol="0">
            <a:spAutoFit/>
          </a:bodyPr>
          <a:lstStyle/>
          <a:p>
            <a:r>
              <a:rPr lang="en-US" sz="3500" b="1" dirty="0"/>
              <a:t>L</a:t>
            </a:r>
          </a:p>
        </p:txBody>
      </p:sp>
      <p:sp>
        <p:nvSpPr>
          <p:cNvPr id="105" name="文字方塊 104">
            <a:extLst>
              <a:ext uri="{FF2B5EF4-FFF2-40B4-BE49-F238E27FC236}">
                <a16:creationId xmlns:a16="http://schemas.microsoft.com/office/drawing/2014/main" id="{33513357-1678-43A8-8FDF-20A7FAF99C35}"/>
              </a:ext>
            </a:extLst>
          </p:cNvPr>
          <p:cNvSpPr txBox="1"/>
          <p:nvPr/>
        </p:nvSpPr>
        <p:spPr>
          <a:xfrm>
            <a:off x="7711901" y="4778506"/>
            <a:ext cx="1304647" cy="630942"/>
          </a:xfrm>
          <a:prstGeom prst="rect">
            <a:avLst/>
          </a:prstGeom>
          <a:noFill/>
        </p:spPr>
        <p:txBody>
          <a:bodyPr wrap="square" rtlCol="0">
            <a:spAutoFit/>
          </a:bodyPr>
          <a:lstStyle/>
          <a:p>
            <a:r>
              <a:rPr lang="en-US" sz="3500" b="1" dirty="0"/>
              <a:t>R</a:t>
            </a:r>
          </a:p>
        </p:txBody>
      </p:sp>
      <p:sp>
        <p:nvSpPr>
          <p:cNvPr id="106" name="文字方塊 105">
            <a:extLst>
              <a:ext uri="{FF2B5EF4-FFF2-40B4-BE49-F238E27FC236}">
                <a16:creationId xmlns:a16="http://schemas.microsoft.com/office/drawing/2014/main" id="{EC5F34B2-0A5B-4F13-88F5-2A6EC12AE367}"/>
              </a:ext>
            </a:extLst>
          </p:cNvPr>
          <p:cNvSpPr txBox="1"/>
          <p:nvPr/>
        </p:nvSpPr>
        <p:spPr>
          <a:xfrm>
            <a:off x="2685031" y="528124"/>
            <a:ext cx="3050142" cy="769441"/>
          </a:xfrm>
          <a:prstGeom prst="rect">
            <a:avLst/>
          </a:prstGeom>
          <a:noFill/>
        </p:spPr>
        <p:txBody>
          <a:bodyPr wrap="square" rtlCol="0">
            <a:spAutoFit/>
          </a:bodyPr>
          <a:lstStyle/>
          <a:p>
            <a:r>
              <a:rPr lang="en-US" sz="2200" b="1" dirty="0"/>
              <a:t>dp[i][L … M-1]</a:t>
            </a:r>
            <a:r>
              <a:rPr lang="zh-TW" altLang="en-US" sz="2200" b="1" dirty="0"/>
              <a:t>可能發</a:t>
            </a:r>
            <a:endParaRPr lang="en-US" altLang="zh-TW" sz="2200" b="1" dirty="0"/>
          </a:p>
          <a:p>
            <a:r>
              <a:rPr lang="zh-TW" altLang="en-US" sz="2200" b="1" dirty="0"/>
              <a:t>生最佳解的區域</a:t>
            </a:r>
            <a:endParaRPr lang="en-US" sz="2200" b="1" dirty="0"/>
          </a:p>
        </p:txBody>
      </p:sp>
      <p:sp>
        <p:nvSpPr>
          <p:cNvPr id="107" name="文字方塊 106">
            <a:extLst>
              <a:ext uri="{FF2B5EF4-FFF2-40B4-BE49-F238E27FC236}">
                <a16:creationId xmlns:a16="http://schemas.microsoft.com/office/drawing/2014/main" id="{CA8CB1A0-37E6-4A57-9BFC-1DC0A6594FD9}"/>
              </a:ext>
            </a:extLst>
          </p:cNvPr>
          <p:cNvSpPr txBox="1"/>
          <p:nvPr/>
        </p:nvSpPr>
        <p:spPr>
          <a:xfrm>
            <a:off x="6684293" y="460314"/>
            <a:ext cx="3256981" cy="769441"/>
          </a:xfrm>
          <a:prstGeom prst="rect">
            <a:avLst/>
          </a:prstGeom>
          <a:noFill/>
        </p:spPr>
        <p:txBody>
          <a:bodyPr wrap="square" rtlCol="0">
            <a:spAutoFit/>
          </a:bodyPr>
          <a:lstStyle/>
          <a:p>
            <a:r>
              <a:rPr lang="en-US" sz="2200" b="1" dirty="0"/>
              <a:t>dp[i][</a:t>
            </a:r>
            <a:r>
              <a:rPr lang="en-US" altLang="zh-TW" sz="2200" b="1" dirty="0"/>
              <a:t>M+1</a:t>
            </a:r>
            <a:r>
              <a:rPr lang="en-US" sz="2200" b="1" dirty="0"/>
              <a:t> … R]</a:t>
            </a:r>
            <a:r>
              <a:rPr lang="zh-TW" altLang="en-US" sz="2200" b="1" dirty="0"/>
              <a:t>可能發</a:t>
            </a:r>
            <a:endParaRPr lang="en-US" altLang="zh-TW" sz="2200" b="1" dirty="0"/>
          </a:p>
          <a:p>
            <a:r>
              <a:rPr lang="zh-TW" altLang="en-US" sz="2200" b="1" dirty="0"/>
              <a:t>生最佳解的區域</a:t>
            </a:r>
            <a:endParaRPr lang="en-US" sz="2200" b="1" dirty="0"/>
          </a:p>
        </p:txBody>
      </p:sp>
    </p:spTree>
    <p:extLst>
      <p:ext uri="{BB962C8B-B14F-4D97-AF65-F5344CB8AC3E}">
        <p14:creationId xmlns:p14="http://schemas.microsoft.com/office/powerpoint/2010/main" val="36435297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如何優化</a:t>
            </a:r>
          </a:p>
        </p:txBody>
      </p:sp>
      <p:sp>
        <p:nvSpPr>
          <p:cNvPr id="3" name="內容版面配置區 2"/>
          <p:cNvSpPr>
            <a:spLocks noGrp="1"/>
          </p:cNvSpPr>
          <p:nvPr>
            <p:ph idx="1"/>
          </p:nvPr>
        </p:nvSpPr>
        <p:spPr>
          <a:xfrm>
            <a:off x="677333" y="2160589"/>
            <a:ext cx="9040407" cy="3880773"/>
          </a:xfrm>
        </p:spPr>
        <p:txBody>
          <a:bodyPr>
            <a:normAutofit/>
          </a:bodyPr>
          <a:lstStyle/>
          <a:p>
            <a:r>
              <a:rPr lang="en-US" altLang="zh-TW" sz="2800" b="1" dirty="0">
                <a:solidFill>
                  <a:schemeClr val="tx1"/>
                </a:solidFill>
              </a:rPr>
              <a:t>Solve(</a:t>
            </a:r>
            <a:r>
              <a:rPr lang="en-US" altLang="zh-TW" sz="2800" b="1" dirty="0" err="1">
                <a:solidFill>
                  <a:schemeClr val="tx1"/>
                </a:solidFill>
              </a:rPr>
              <a:t>i</a:t>
            </a:r>
            <a:r>
              <a:rPr lang="en-US" altLang="zh-TW" sz="2800" b="1" dirty="0">
                <a:solidFill>
                  <a:schemeClr val="tx1"/>
                </a:solidFill>
              </a:rPr>
              <a:t>, L, R, </a:t>
            </a:r>
            <a:r>
              <a:rPr lang="en-US" altLang="zh-TW" sz="2800" b="1" dirty="0" err="1">
                <a:solidFill>
                  <a:schemeClr val="tx1"/>
                </a:solidFill>
              </a:rPr>
              <a:t>opt_L</a:t>
            </a:r>
            <a:r>
              <a:rPr lang="en-US" altLang="zh-TW" sz="2800" b="1" dirty="0">
                <a:solidFill>
                  <a:schemeClr val="tx1"/>
                </a:solidFill>
              </a:rPr>
              <a:t>, </a:t>
            </a:r>
            <a:r>
              <a:rPr lang="en-US" altLang="zh-TW" sz="2800" b="1" dirty="0" err="1">
                <a:solidFill>
                  <a:schemeClr val="tx1"/>
                </a:solidFill>
              </a:rPr>
              <a:t>opt_R</a:t>
            </a:r>
            <a:r>
              <a:rPr lang="en-US" altLang="zh-TW" sz="2800" b="1" dirty="0">
                <a:solidFill>
                  <a:schemeClr val="tx1"/>
                </a:solidFill>
              </a:rPr>
              <a:t>):</a:t>
            </a:r>
          </a:p>
          <a:p>
            <a:r>
              <a:rPr lang="zh-TW" altLang="en-US" sz="2800" b="1" dirty="0">
                <a:solidFill>
                  <a:schemeClr val="tx1"/>
                </a:solidFill>
              </a:rPr>
              <a:t>定義</a:t>
            </a:r>
            <a:r>
              <a:rPr lang="en-US" altLang="zh-TW" sz="2800" b="1" dirty="0">
                <a:solidFill>
                  <a:schemeClr val="tx1"/>
                </a:solidFill>
              </a:rPr>
              <a:t>:</a:t>
            </a:r>
            <a:r>
              <a:rPr lang="zh-TW" altLang="en-US" sz="2800" b="1" dirty="0">
                <a:solidFill>
                  <a:schemeClr val="tx1"/>
                </a:solidFill>
              </a:rPr>
              <a:t> 計算</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][L</a:t>
            </a:r>
            <a:r>
              <a:rPr lang="zh-TW" altLang="en-US" sz="2800" b="1" dirty="0">
                <a:solidFill>
                  <a:schemeClr val="tx1"/>
                </a:solidFill>
              </a:rPr>
              <a:t> </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R] ,</a:t>
            </a:r>
            <a:r>
              <a:rPr lang="zh-TW" altLang="en-US" sz="2800" b="1" dirty="0">
                <a:solidFill>
                  <a:schemeClr val="tx1"/>
                </a:solidFill>
              </a:rPr>
              <a:t> 已知最佳解只發生在 </a:t>
            </a:r>
            <a:r>
              <a:rPr lang="en-US" altLang="zh-TW" sz="2800" b="1" dirty="0">
                <a:solidFill>
                  <a:schemeClr val="tx1"/>
                </a:solidFill>
              </a:rPr>
              <a:t>k </a:t>
            </a:r>
            <a:r>
              <a:rPr lang="zh-TW" altLang="en-US" sz="2800" dirty="0"/>
              <a:t>∈</a:t>
            </a:r>
            <a:r>
              <a:rPr lang="en-US" altLang="zh-TW" sz="2800" b="1" dirty="0">
                <a:solidFill>
                  <a:schemeClr val="tx1"/>
                </a:solidFill>
              </a:rPr>
              <a:t> [</a:t>
            </a:r>
            <a:r>
              <a:rPr lang="en-US" altLang="zh-TW" sz="2800" b="1" dirty="0" err="1">
                <a:solidFill>
                  <a:schemeClr val="tx1"/>
                </a:solidFill>
              </a:rPr>
              <a:t>opt_L</a:t>
            </a:r>
            <a:r>
              <a:rPr lang="en-US" altLang="zh-TW" sz="2800" b="1" dirty="0">
                <a:solidFill>
                  <a:schemeClr val="tx1"/>
                </a:solidFill>
              </a:rPr>
              <a:t>, </a:t>
            </a:r>
            <a:r>
              <a:rPr lang="en-US" altLang="zh-TW" sz="2800" b="1" dirty="0" err="1">
                <a:solidFill>
                  <a:schemeClr val="tx1"/>
                </a:solidFill>
              </a:rPr>
              <a:t>opt_R</a:t>
            </a:r>
            <a:r>
              <a:rPr lang="en-US" altLang="zh-TW" sz="2800" b="1" dirty="0">
                <a:solidFill>
                  <a:schemeClr val="tx1"/>
                </a:solidFill>
              </a:rPr>
              <a:t>]</a:t>
            </a:r>
          </a:p>
          <a:p>
            <a:pPr marL="0" indent="0">
              <a:buNone/>
            </a:pPr>
            <a:endParaRPr lang="en-US" altLang="zh-TW" sz="2800" b="1" dirty="0">
              <a:solidFill>
                <a:schemeClr val="tx1"/>
              </a:solidFill>
            </a:endParaRPr>
          </a:p>
          <a:p>
            <a:pPr marL="514350" indent="-514350">
              <a:buAutoNum type="arabicPeriod"/>
            </a:pPr>
            <a:r>
              <a:rPr lang="en-US" altLang="zh-TW" sz="2800" b="1" dirty="0">
                <a:solidFill>
                  <a:schemeClr val="tx1"/>
                </a:solidFill>
              </a:rPr>
              <a:t>M = (L + R) / 2, </a:t>
            </a:r>
            <a:r>
              <a:rPr lang="zh-TW" altLang="en-US" sz="2800" b="1" dirty="0">
                <a:solidFill>
                  <a:schemeClr val="tx1"/>
                </a:solidFill>
              </a:rPr>
              <a:t>暴力找出 </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][M]</a:t>
            </a:r>
            <a:r>
              <a:rPr lang="zh-TW" altLang="en-US" sz="2800" b="1" dirty="0">
                <a:solidFill>
                  <a:schemeClr val="tx1"/>
                </a:solidFill>
              </a:rPr>
              <a:t> 及</a:t>
            </a:r>
            <a:r>
              <a:rPr lang="en-US" altLang="zh-TW" sz="2800" b="1" dirty="0">
                <a:solidFill>
                  <a:schemeClr val="tx1"/>
                </a:solidFill>
              </a:rPr>
              <a:t>opt(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M)</a:t>
            </a:r>
          </a:p>
          <a:p>
            <a:pPr marL="514350" indent="-514350">
              <a:buAutoNum type="arabicPeriod"/>
            </a:pPr>
            <a:r>
              <a:rPr lang="zh-TW" altLang="en-US" sz="2800" b="1" dirty="0">
                <a:solidFill>
                  <a:schemeClr val="tx1"/>
                </a:solidFill>
              </a:rPr>
              <a:t>遞迴求左邊</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Solve(</a:t>
            </a:r>
            <a:r>
              <a:rPr lang="en-US" altLang="zh-TW" sz="2800" b="1" dirty="0" err="1">
                <a:solidFill>
                  <a:schemeClr val="tx1"/>
                </a:solidFill>
              </a:rPr>
              <a:t>i</a:t>
            </a:r>
            <a:r>
              <a:rPr lang="en-US" altLang="zh-TW" sz="2800" b="1" dirty="0">
                <a:solidFill>
                  <a:schemeClr val="tx1"/>
                </a:solidFill>
              </a:rPr>
              <a:t>, L, M-1, </a:t>
            </a:r>
            <a:r>
              <a:rPr lang="en-US" altLang="zh-TW" sz="2800" b="1" dirty="0" err="1">
                <a:solidFill>
                  <a:schemeClr val="tx1"/>
                </a:solidFill>
              </a:rPr>
              <a:t>opt_L</a:t>
            </a:r>
            <a:r>
              <a:rPr lang="en-US" altLang="zh-TW" sz="2800" b="1" dirty="0">
                <a:solidFill>
                  <a:schemeClr val="tx1"/>
                </a:solidFill>
              </a:rPr>
              <a:t>, opt(</a:t>
            </a:r>
            <a:r>
              <a:rPr lang="en-US" altLang="zh-TW" sz="2800" b="1" dirty="0" err="1">
                <a:solidFill>
                  <a:schemeClr val="tx1"/>
                </a:solidFill>
              </a:rPr>
              <a:t>i</a:t>
            </a:r>
            <a:r>
              <a:rPr lang="en-US" altLang="zh-TW" sz="2800" b="1" dirty="0">
                <a:solidFill>
                  <a:schemeClr val="tx1"/>
                </a:solidFill>
              </a:rPr>
              <a:t>, M))</a:t>
            </a:r>
          </a:p>
          <a:p>
            <a:pPr marL="514350" indent="-514350">
              <a:buFont typeface="Wingdings 3" charset="2"/>
              <a:buAutoNum type="arabicPeriod"/>
            </a:pPr>
            <a:r>
              <a:rPr lang="zh-TW" altLang="en-US" sz="2800" b="1" dirty="0">
                <a:solidFill>
                  <a:schemeClr val="tx1"/>
                </a:solidFill>
              </a:rPr>
              <a:t>遞迴求右邊</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Solve(</a:t>
            </a:r>
            <a:r>
              <a:rPr lang="en-US" altLang="zh-TW" sz="2800" b="1" dirty="0" err="1">
                <a:solidFill>
                  <a:schemeClr val="tx1"/>
                </a:solidFill>
              </a:rPr>
              <a:t>i</a:t>
            </a:r>
            <a:r>
              <a:rPr lang="en-US" altLang="zh-TW" sz="2800" b="1" dirty="0">
                <a:solidFill>
                  <a:schemeClr val="tx1"/>
                </a:solidFill>
              </a:rPr>
              <a:t>, M+1, R, opt(</a:t>
            </a:r>
            <a:r>
              <a:rPr lang="en-US" altLang="zh-TW" sz="2800" b="1" dirty="0" err="1">
                <a:solidFill>
                  <a:schemeClr val="tx1"/>
                </a:solidFill>
              </a:rPr>
              <a:t>i</a:t>
            </a:r>
            <a:r>
              <a:rPr lang="en-US" altLang="zh-TW" sz="2800" b="1" dirty="0">
                <a:solidFill>
                  <a:schemeClr val="tx1"/>
                </a:solidFill>
              </a:rPr>
              <a:t>, M), </a:t>
            </a:r>
            <a:r>
              <a:rPr lang="en-US" altLang="zh-TW" sz="2800" b="1" dirty="0" err="1">
                <a:solidFill>
                  <a:schemeClr val="tx1"/>
                </a:solidFill>
              </a:rPr>
              <a:t>opt_R</a:t>
            </a:r>
            <a:r>
              <a:rPr lang="en-US" altLang="zh-TW" sz="2800" b="1" dirty="0">
                <a:solidFill>
                  <a:schemeClr val="tx1"/>
                </a:solidFill>
              </a:rPr>
              <a:t>)</a:t>
            </a:r>
          </a:p>
        </p:txBody>
      </p:sp>
    </p:spTree>
    <p:extLst>
      <p:ext uri="{BB962C8B-B14F-4D97-AF65-F5344CB8AC3E}">
        <p14:creationId xmlns:p14="http://schemas.microsoft.com/office/powerpoint/2010/main" val="299001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複雜度</a:t>
            </a:r>
          </a:p>
        </p:txBody>
      </p:sp>
      <p:sp>
        <p:nvSpPr>
          <p:cNvPr id="3" name="內容版面配置區 2"/>
          <p:cNvSpPr>
            <a:spLocks noGrp="1"/>
          </p:cNvSpPr>
          <p:nvPr>
            <p:ph idx="1"/>
          </p:nvPr>
        </p:nvSpPr>
        <p:spPr/>
        <p:txBody>
          <a:bodyPr>
            <a:normAutofit/>
          </a:bodyPr>
          <a:lstStyle/>
          <a:p>
            <a:r>
              <a:rPr lang="zh-TW" altLang="en-US" sz="2800" b="1" dirty="0">
                <a:solidFill>
                  <a:schemeClr val="tx1"/>
                </a:solidFill>
              </a:rPr>
              <a:t>每次都把 </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切兩半</a:t>
            </a:r>
            <a:r>
              <a:rPr lang="en-US" altLang="zh-TW" sz="2800" b="1" dirty="0">
                <a:solidFill>
                  <a:schemeClr val="tx1"/>
                </a:solidFill>
              </a:rPr>
              <a:t>, </a:t>
            </a:r>
            <a:r>
              <a:rPr lang="zh-TW" altLang="en-US" sz="2800" b="1" dirty="0">
                <a:solidFill>
                  <a:schemeClr val="tx1"/>
                </a:solidFill>
              </a:rPr>
              <a:t>遞迴樹樹高 </a:t>
            </a:r>
            <a:r>
              <a:rPr lang="en-US" altLang="zh-TW" sz="2800" b="1" dirty="0">
                <a:solidFill>
                  <a:schemeClr val="tx1"/>
                </a:solidFill>
              </a:rPr>
              <a:t>O(</a:t>
            </a:r>
            <a:r>
              <a:rPr lang="en-US" altLang="zh-TW" sz="2800" b="1" dirty="0" err="1">
                <a:solidFill>
                  <a:schemeClr val="tx1"/>
                </a:solidFill>
              </a:rPr>
              <a:t>logN</a:t>
            </a:r>
            <a:r>
              <a:rPr lang="en-US" altLang="zh-TW" sz="2800" b="1" dirty="0">
                <a:solidFill>
                  <a:schemeClr val="tx1"/>
                </a:solidFill>
              </a:rPr>
              <a:t>).</a:t>
            </a:r>
          </a:p>
          <a:p>
            <a:r>
              <a:rPr lang="zh-TW" altLang="en-US" sz="2800" b="1" dirty="0">
                <a:solidFill>
                  <a:schemeClr val="tx1"/>
                </a:solidFill>
              </a:rPr>
              <a:t>遞迴樹同一層的節點掃過的最佳解區域</a:t>
            </a:r>
            <a:r>
              <a:rPr lang="zh-TW" altLang="en-US" sz="2800" b="1" dirty="0">
                <a:solidFill>
                  <a:srgbClr val="FF0000"/>
                </a:solidFill>
              </a:rPr>
              <a:t>幾乎</a:t>
            </a:r>
            <a:r>
              <a:rPr lang="zh-TW" altLang="en-US" sz="2800" b="1" dirty="0">
                <a:solidFill>
                  <a:schemeClr val="tx1"/>
                </a:solidFill>
              </a:rPr>
              <a:t>不會相交。因此每一層為 </a:t>
            </a:r>
            <a:r>
              <a:rPr lang="en-US" altLang="zh-TW" sz="2800" b="1" dirty="0">
                <a:solidFill>
                  <a:schemeClr val="tx1"/>
                </a:solidFill>
              </a:rPr>
              <a:t>O(N)</a:t>
            </a:r>
            <a:r>
              <a:rPr lang="zh-TW" altLang="en-US" sz="2800" b="1" dirty="0">
                <a:solidFill>
                  <a:schemeClr val="tx1"/>
                </a:solidFill>
              </a:rPr>
              <a:t>。</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複雜度 </a:t>
            </a:r>
            <a:r>
              <a:rPr lang="en-US" altLang="zh-TW" sz="2800" b="1" dirty="0">
                <a:solidFill>
                  <a:schemeClr val="tx1"/>
                </a:solidFill>
              </a:rPr>
              <a:t>O(N</a:t>
            </a:r>
            <a:r>
              <a:rPr lang="en-US" altLang="zh-TW" sz="2800" b="1" dirty="0">
                <a:solidFill>
                  <a:schemeClr val="tx1"/>
                </a:solidFill>
                <a:latin typeface="Arial" panose="020B0604020202020204" pitchFamily="34" charset="0"/>
                <a:cs typeface="Arial" panose="020B0604020202020204" pitchFamily="34" charset="0"/>
              </a:rPr>
              <a:t> ∙ </a:t>
            </a:r>
            <a:r>
              <a:rPr lang="en-US" altLang="zh-TW" sz="2800" b="1" dirty="0" err="1">
                <a:solidFill>
                  <a:schemeClr val="tx1"/>
                </a:solidFill>
              </a:rPr>
              <a:t>logN</a:t>
            </a:r>
            <a:r>
              <a:rPr lang="en-US" altLang="zh-TW" sz="2800" b="1" dirty="0">
                <a:solidFill>
                  <a:schemeClr val="tx1"/>
                </a:solidFill>
              </a:rPr>
              <a:t>)</a:t>
            </a:r>
            <a:r>
              <a:rPr lang="zh-TW" altLang="en-US" sz="2800" b="1" dirty="0">
                <a:solidFill>
                  <a:schemeClr val="tx1"/>
                </a:solidFill>
              </a:rPr>
              <a:t>。</a:t>
            </a:r>
            <a:endParaRPr lang="en-US" altLang="zh-TW" sz="2800" b="1" dirty="0">
              <a:solidFill>
                <a:schemeClr val="tx1"/>
              </a:solidFill>
            </a:endParaRPr>
          </a:p>
        </p:txBody>
      </p:sp>
      <p:grpSp>
        <p:nvGrpSpPr>
          <p:cNvPr id="23" name="群組 22">
            <a:extLst>
              <a:ext uri="{FF2B5EF4-FFF2-40B4-BE49-F238E27FC236}">
                <a16:creationId xmlns:a16="http://schemas.microsoft.com/office/drawing/2014/main" id="{8CD4BA9F-6FB5-4775-8146-486DB5978E76}"/>
              </a:ext>
            </a:extLst>
          </p:cNvPr>
          <p:cNvGrpSpPr/>
          <p:nvPr/>
        </p:nvGrpSpPr>
        <p:grpSpPr>
          <a:xfrm>
            <a:off x="5762958" y="3443757"/>
            <a:ext cx="3217547" cy="1881278"/>
            <a:chOff x="5762958" y="3443757"/>
            <a:chExt cx="3217547" cy="1881278"/>
          </a:xfrm>
        </p:grpSpPr>
        <p:sp>
          <p:nvSpPr>
            <p:cNvPr id="4" name="橢圓 3">
              <a:extLst>
                <a:ext uri="{FF2B5EF4-FFF2-40B4-BE49-F238E27FC236}">
                  <a16:creationId xmlns:a16="http://schemas.microsoft.com/office/drawing/2014/main" id="{3F3C4ADC-92EC-4FC7-A10C-493F118F7FC6}"/>
                </a:ext>
              </a:extLst>
            </p:cNvPr>
            <p:cNvSpPr/>
            <p:nvPr/>
          </p:nvSpPr>
          <p:spPr>
            <a:xfrm>
              <a:off x="6683065" y="4195483"/>
              <a:ext cx="806824" cy="79785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0343D03E-1407-4BFF-A70D-D30C4E53F2D5}"/>
                </a:ext>
              </a:extLst>
            </p:cNvPr>
            <p:cNvSpPr txBox="1"/>
            <p:nvPr/>
          </p:nvSpPr>
          <p:spPr>
            <a:xfrm>
              <a:off x="5762958" y="3443757"/>
              <a:ext cx="3217547" cy="769441"/>
            </a:xfrm>
            <a:prstGeom prst="rect">
              <a:avLst/>
            </a:prstGeom>
            <a:noFill/>
          </p:spPr>
          <p:txBody>
            <a:bodyPr wrap="none" rtlCol="0">
              <a:spAutoFit/>
            </a:bodyPr>
            <a:lstStyle/>
            <a:p>
              <a:r>
                <a:rPr lang="en-US" altLang="zh-TW" sz="2200" b="1" dirty="0"/>
                <a:t>[L, R] = [1, 8]</a:t>
              </a:r>
            </a:p>
            <a:p>
              <a:r>
                <a:rPr lang="en-US" altLang="zh-TW" sz="2200" b="1" dirty="0"/>
                <a:t>[</a:t>
              </a:r>
              <a:r>
                <a:rPr lang="en-US" altLang="zh-TW" sz="2200" b="1" dirty="0" err="1"/>
                <a:t>opt_L</a:t>
              </a:r>
              <a:r>
                <a:rPr lang="en-US" altLang="zh-TW" sz="2200" b="1" dirty="0"/>
                <a:t>, </a:t>
              </a:r>
              <a:r>
                <a:rPr lang="en-US" altLang="zh-TW" sz="2200" b="1" dirty="0" err="1"/>
                <a:t>opt_R</a:t>
              </a:r>
              <a:r>
                <a:rPr lang="en-US" altLang="zh-TW" sz="2200" b="1" dirty="0"/>
                <a:t>] = [1, 8]</a:t>
              </a:r>
              <a:endParaRPr lang="zh-TW" altLang="en-US" sz="2200" b="1" dirty="0"/>
            </a:p>
          </p:txBody>
        </p:sp>
        <p:cxnSp>
          <p:nvCxnSpPr>
            <p:cNvPr id="7" name="直線單箭頭接點 6">
              <a:extLst>
                <a:ext uri="{FF2B5EF4-FFF2-40B4-BE49-F238E27FC236}">
                  <a16:creationId xmlns:a16="http://schemas.microsoft.com/office/drawing/2014/main" id="{0AE56B51-D7EB-448C-BCF2-D5A074092CCE}"/>
                </a:ext>
              </a:extLst>
            </p:cNvPr>
            <p:cNvCxnSpPr>
              <a:cxnSpLocks/>
              <a:stCxn id="4" idx="3"/>
            </p:cNvCxnSpPr>
            <p:nvPr/>
          </p:nvCxnSpPr>
          <p:spPr>
            <a:xfrm flipH="1">
              <a:off x="6284013" y="4876498"/>
              <a:ext cx="517209" cy="44853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34F7F3FD-76DB-470C-920D-0980E7AABF09}"/>
                </a:ext>
              </a:extLst>
            </p:cNvPr>
            <p:cNvCxnSpPr>
              <a:cxnSpLocks/>
              <a:stCxn id="4" idx="5"/>
            </p:cNvCxnSpPr>
            <p:nvPr/>
          </p:nvCxnSpPr>
          <p:spPr>
            <a:xfrm>
              <a:off x="7371732" y="4876498"/>
              <a:ext cx="517209" cy="44853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群組 23">
            <a:extLst>
              <a:ext uri="{FF2B5EF4-FFF2-40B4-BE49-F238E27FC236}">
                <a16:creationId xmlns:a16="http://schemas.microsoft.com/office/drawing/2014/main" id="{131B66D7-899D-4CA4-A4D1-3F1CF2417CBA}"/>
              </a:ext>
            </a:extLst>
          </p:cNvPr>
          <p:cNvGrpSpPr/>
          <p:nvPr/>
        </p:nvGrpSpPr>
        <p:grpSpPr>
          <a:xfrm>
            <a:off x="4509224" y="5185909"/>
            <a:ext cx="4991165" cy="1215895"/>
            <a:chOff x="4509224" y="5185909"/>
            <a:chExt cx="4991165" cy="1215895"/>
          </a:xfrm>
        </p:grpSpPr>
        <p:sp>
          <p:nvSpPr>
            <p:cNvPr id="15" name="橢圓 14">
              <a:extLst>
                <a:ext uri="{FF2B5EF4-FFF2-40B4-BE49-F238E27FC236}">
                  <a16:creationId xmlns:a16="http://schemas.microsoft.com/office/drawing/2014/main" id="{FE908A6A-2581-427E-A05C-8CE9A14EF34C}"/>
                </a:ext>
              </a:extLst>
            </p:cNvPr>
            <p:cNvSpPr/>
            <p:nvPr/>
          </p:nvSpPr>
          <p:spPr>
            <a:xfrm>
              <a:off x="5692588" y="5272252"/>
              <a:ext cx="806824" cy="79785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線單箭頭接點 15">
              <a:extLst>
                <a:ext uri="{FF2B5EF4-FFF2-40B4-BE49-F238E27FC236}">
                  <a16:creationId xmlns:a16="http://schemas.microsoft.com/office/drawing/2014/main" id="{EE73826A-6AA3-4CA7-BCDB-697F47CE40D7}"/>
                </a:ext>
              </a:extLst>
            </p:cNvPr>
            <p:cNvCxnSpPr>
              <a:cxnSpLocks/>
              <a:stCxn id="15" idx="3"/>
            </p:cNvCxnSpPr>
            <p:nvPr/>
          </p:nvCxnSpPr>
          <p:spPr>
            <a:xfrm flipH="1">
              <a:off x="5293536" y="5953267"/>
              <a:ext cx="517209" cy="44853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022D42AF-FCB8-44F4-885E-2872A6BDB59E}"/>
                </a:ext>
              </a:extLst>
            </p:cNvPr>
            <p:cNvCxnSpPr>
              <a:cxnSpLocks/>
              <a:stCxn id="15" idx="5"/>
            </p:cNvCxnSpPr>
            <p:nvPr/>
          </p:nvCxnSpPr>
          <p:spPr>
            <a:xfrm>
              <a:off x="6381255" y="5953267"/>
              <a:ext cx="517209" cy="44853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橢圓 17">
              <a:extLst>
                <a:ext uri="{FF2B5EF4-FFF2-40B4-BE49-F238E27FC236}">
                  <a16:creationId xmlns:a16="http://schemas.microsoft.com/office/drawing/2014/main" id="{14DE8B34-A6FB-4735-81D7-6A1E653D69E0}"/>
                </a:ext>
              </a:extLst>
            </p:cNvPr>
            <p:cNvSpPr/>
            <p:nvPr/>
          </p:nvSpPr>
          <p:spPr>
            <a:xfrm>
              <a:off x="7750290" y="5264365"/>
              <a:ext cx="806824" cy="79785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直線單箭頭接點 18">
              <a:extLst>
                <a:ext uri="{FF2B5EF4-FFF2-40B4-BE49-F238E27FC236}">
                  <a16:creationId xmlns:a16="http://schemas.microsoft.com/office/drawing/2014/main" id="{ECC363AE-7184-4529-A43C-9ADA6CAF6460}"/>
                </a:ext>
              </a:extLst>
            </p:cNvPr>
            <p:cNvCxnSpPr>
              <a:cxnSpLocks/>
              <a:stCxn id="18" idx="3"/>
            </p:cNvCxnSpPr>
            <p:nvPr/>
          </p:nvCxnSpPr>
          <p:spPr>
            <a:xfrm flipH="1">
              <a:off x="7351238" y="5945380"/>
              <a:ext cx="517209" cy="44853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29C3B44F-94FA-4FEF-80A8-93478BEA7DEE}"/>
                </a:ext>
              </a:extLst>
            </p:cNvPr>
            <p:cNvCxnSpPr>
              <a:cxnSpLocks/>
              <a:stCxn id="18" idx="5"/>
            </p:cNvCxnSpPr>
            <p:nvPr/>
          </p:nvCxnSpPr>
          <p:spPr>
            <a:xfrm>
              <a:off x="8438957" y="5945380"/>
              <a:ext cx="517209" cy="44853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0485DBE7-E7C7-4F09-999E-60EF13D61837}"/>
                </a:ext>
              </a:extLst>
            </p:cNvPr>
            <p:cNvSpPr txBox="1"/>
            <p:nvPr/>
          </p:nvSpPr>
          <p:spPr>
            <a:xfrm>
              <a:off x="4509224" y="5185909"/>
              <a:ext cx="931665" cy="769441"/>
            </a:xfrm>
            <a:prstGeom prst="rect">
              <a:avLst/>
            </a:prstGeom>
            <a:noFill/>
          </p:spPr>
          <p:txBody>
            <a:bodyPr wrap="none" rtlCol="0">
              <a:spAutoFit/>
            </a:bodyPr>
            <a:lstStyle/>
            <a:p>
              <a:r>
                <a:rPr lang="en-US" altLang="zh-TW" sz="2200" b="1" dirty="0"/>
                <a:t>[1, 3]</a:t>
              </a:r>
            </a:p>
            <a:p>
              <a:r>
                <a:rPr lang="en-US" altLang="zh-TW" sz="2200" b="1" dirty="0"/>
                <a:t>[1, </a:t>
              </a:r>
              <a:r>
                <a:rPr lang="en-US" altLang="zh-TW" sz="2200" b="1" dirty="0">
                  <a:solidFill>
                    <a:srgbClr val="FF0000"/>
                  </a:solidFill>
                </a:rPr>
                <a:t>2</a:t>
              </a:r>
              <a:r>
                <a:rPr lang="en-US" altLang="zh-TW" sz="2200" b="1" dirty="0"/>
                <a:t>]</a:t>
              </a:r>
              <a:endParaRPr lang="zh-TW" altLang="en-US" sz="2200" b="1" dirty="0"/>
            </a:p>
          </p:txBody>
        </p:sp>
        <p:sp>
          <p:nvSpPr>
            <p:cNvPr id="22" name="文字方塊 21">
              <a:extLst>
                <a:ext uri="{FF2B5EF4-FFF2-40B4-BE49-F238E27FC236}">
                  <a16:creationId xmlns:a16="http://schemas.microsoft.com/office/drawing/2014/main" id="{FD93A89B-4950-4CD9-84F7-7EC13A0AC393}"/>
                </a:ext>
              </a:extLst>
            </p:cNvPr>
            <p:cNvSpPr txBox="1"/>
            <p:nvPr/>
          </p:nvSpPr>
          <p:spPr>
            <a:xfrm>
              <a:off x="8568724" y="5185909"/>
              <a:ext cx="931665" cy="769441"/>
            </a:xfrm>
            <a:prstGeom prst="rect">
              <a:avLst/>
            </a:prstGeom>
            <a:noFill/>
          </p:spPr>
          <p:txBody>
            <a:bodyPr wrap="none" rtlCol="0">
              <a:spAutoFit/>
            </a:bodyPr>
            <a:lstStyle/>
            <a:p>
              <a:r>
                <a:rPr lang="en-US" altLang="zh-TW" sz="2200" b="1" dirty="0"/>
                <a:t>[5, 8]</a:t>
              </a:r>
            </a:p>
            <a:p>
              <a:r>
                <a:rPr lang="en-US" altLang="zh-TW" sz="2200" b="1" dirty="0"/>
                <a:t>[</a:t>
              </a:r>
              <a:r>
                <a:rPr lang="en-US" altLang="zh-TW" sz="2200" b="1" dirty="0">
                  <a:solidFill>
                    <a:srgbClr val="FF0000"/>
                  </a:solidFill>
                </a:rPr>
                <a:t>2</a:t>
              </a:r>
              <a:r>
                <a:rPr lang="en-US" altLang="zh-TW" sz="2200" b="1" dirty="0"/>
                <a:t>, 8]</a:t>
              </a:r>
              <a:endParaRPr lang="zh-TW" altLang="en-US" sz="2200" b="1" dirty="0"/>
            </a:p>
          </p:txBody>
        </p:sp>
      </p:grpSp>
      <p:sp>
        <p:nvSpPr>
          <p:cNvPr id="25" name="文字方塊 24">
            <a:extLst>
              <a:ext uri="{FF2B5EF4-FFF2-40B4-BE49-F238E27FC236}">
                <a16:creationId xmlns:a16="http://schemas.microsoft.com/office/drawing/2014/main" id="{00AEBDFF-F7CE-4DBD-A28C-D91999038860}"/>
              </a:ext>
            </a:extLst>
          </p:cNvPr>
          <p:cNvSpPr txBox="1"/>
          <p:nvPr/>
        </p:nvSpPr>
        <p:spPr>
          <a:xfrm>
            <a:off x="7575138" y="4345645"/>
            <a:ext cx="1495922" cy="430887"/>
          </a:xfrm>
          <a:prstGeom prst="rect">
            <a:avLst/>
          </a:prstGeom>
          <a:noFill/>
        </p:spPr>
        <p:txBody>
          <a:bodyPr wrap="none" rtlCol="0">
            <a:spAutoFit/>
          </a:bodyPr>
          <a:lstStyle/>
          <a:p>
            <a:r>
              <a:rPr lang="en-US" altLang="zh-TW" sz="2200" b="1" dirty="0">
                <a:solidFill>
                  <a:srgbClr val="FF0000"/>
                </a:solidFill>
              </a:rPr>
              <a:t>opt(4) = 2</a:t>
            </a:r>
            <a:endParaRPr lang="zh-TW" altLang="en-US" sz="2200" b="1" dirty="0">
              <a:solidFill>
                <a:srgbClr val="FF0000"/>
              </a:solidFill>
            </a:endParaRPr>
          </a:p>
        </p:txBody>
      </p:sp>
    </p:spTree>
    <p:extLst>
      <p:ext uri="{BB962C8B-B14F-4D97-AF65-F5344CB8AC3E}">
        <p14:creationId xmlns:p14="http://schemas.microsoft.com/office/powerpoint/2010/main" val="253537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475129" y="2160589"/>
            <a:ext cx="9099177" cy="3880773"/>
          </a:xfrm>
        </p:spPr>
        <p:txBody>
          <a:bodyPr>
            <a:normAutofit/>
          </a:bodyPr>
          <a:lstStyle/>
          <a:p>
            <a:r>
              <a:rPr lang="zh-TW" altLang="en-US" sz="2400" b="1" dirty="0">
                <a:solidFill>
                  <a:schemeClr val="tx1"/>
                </a:solidFill>
              </a:rPr>
              <a:t>為了簡化問題</a:t>
            </a:r>
            <a:r>
              <a:rPr lang="en-US" altLang="zh-TW" sz="2400" b="1" dirty="0">
                <a:solidFill>
                  <a:schemeClr val="tx1"/>
                </a:solidFill>
              </a:rPr>
              <a:t>,</a:t>
            </a:r>
            <a:r>
              <a:rPr lang="zh-TW" altLang="en-US" sz="2400" b="1" dirty="0">
                <a:solidFill>
                  <a:schemeClr val="tx1"/>
                </a:solidFill>
              </a:rPr>
              <a:t> 這裡只考慮 </a:t>
            </a:r>
            <a:r>
              <a:rPr lang="en-US" altLang="zh-TW" sz="2400" b="1" dirty="0">
                <a:solidFill>
                  <a:srgbClr val="FF0000"/>
                </a:solidFill>
              </a:rPr>
              <a:t>A[</a:t>
            </a:r>
            <a:r>
              <a:rPr lang="en-US" altLang="zh-TW" sz="2400" b="1" dirty="0" err="1">
                <a:solidFill>
                  <a:srgbClr val="FF0000"/>
                </a:solidFill>
              </a:rPr>
              <a:t>i</a:t>
            </a:r>
            <a:r>
              <a:rPr lang="en-US" altLang="zh-TW" sz="2400" b="1" dirty="0">
                <a:solidFill>
                  <a:srgbClr val="FF0000"/>
                </a:solidFill>
              </a:rPr>
              <a:t>]</a:t>
            </a:r>
            <a:r>
              <a:rPr lang="zh-TW" altLang="en-US" sz="2400" b="1" dirty="0">
                <a:solidFill>
                  <a:srgbClr val="FF0000"/>
                </a:solidFill>
              </a:rPr>
              <a:t> 與 </a:t>
            </a:r>
            <a:r>
              <a:rPr lang="en-US" altLang="zh-TW" sz="2400" b="1" dirty="0">
                <a:solidFill>
                  <a:srgbClr val="FF0000"/>
                </a:solidFill>
              </a:rPr>
              <a:t>B[j]</a:t>
            </a:r>
            <a:r>
              <a:rPr lang="zh-TW" altLang="en-US" sz="2400" b="1" dirty="0">
                <a:solidFill>
                  <a:srgbClr val="FF0000"/>
                </a:solidFill>
              </a:rPr>
              <a:t> 在共同子序列中互相配對</a:t>
            </a:r>
            <a:r>
              <a:rPr lang="zh-TW" altLang="en-US" sz="2400" b="1" dirty="0">
                <a:solidFill>
                  <a:schemeClr val="tx1"/>
                </a:solidFill>
              </a:rPr>
              <a:t>的情況。</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此時選最長的 </a:t>
            </a:r>
            <a:r>
              <a:rPr lang="en-US" altLang="zh-TW" sz="2400" b="1" dirty="0" err="1">
                <a:solidFill>
                  <a:schemeClr val="tx1"/>
                </a:solidFill>
              </a:rPr>
              <a:t>dp</a:t>
            </a:r>
            <a:r>
              <a:rPr lang="en-US" altLang="zh-TW" sz="2400" b="1" dirty="0">
                <a:solidFill>
                  <a:schemeClr val="tx1"/>
                </a:solidFill>
              </a:rPr>
              <a:t>(i-1, j-1) </a:t>
            </a:r>
            <a:r>
              <a:rPr lang="zh-TW" altLang="en-US" sz="2400" b="1" dirty="0">
                <a:solidFill>
                  <a:schemeClr val="tx1"/>
                </a:solidFill>
              </a:rPr>
              <a:t>非常合理</a:t>
            </a:r>
            <a:r>
              <a:rPr lang="en-US" altLang="zh-TW" sz="2400" b="1" dirty="0">
                <a:solidFill>
                  <a:schemeClr val="tx1"/>
                </a:solidFill>
              </a:rPr>
              <a:t>, </a:t>
            </a:r>
            <a:r>
              <a:rPr lang="zh-TW" altLang="en-US" sz="2400" b="1" dirty="0">
                <a:solidFill>
                  <a:schemeClr val="tx1"/>
                </a:solidFill>
              </a:rPr>
              <a:t>但是如何用比較嚴謹的方式描述</a:t>
            </a:r>
            <a:r>
              <a:rPr lang="en-US" altLang="zh-TW" sz="2400" b="1" dirty="0">
                <a:solidFill>
                  <a:schemeClr val="tx1"/>
                </a:solidFill>
              </a:rPr>
              <a:t>?</a:t>
            </a:r>
          </a:p>
          <a:p>
            <a:endParaRPr lang="en-US" altLang="zh-TW" sz="2400" b="1" dirty="0">
              <a:solidFill>
                <a:schemeClr val="tx1"/>
              </a:solidFill>
            </a:endParaRPr>
          </a:p>
          <a:p>
            <a:r>
              <a:rPr lang="zh-TW" altLang="en-US" sz="2400" b="1" dirty="0">
                <a:solidFill>
                  <a:schemeClr val="tx1"/>
                </a:solidFill>
              </a:rPr>
              <a:t>假設最佳解滿足上述狀況</a:t>
            </a:r>
            <a:r>
              <a:rPr lang="en-US" altLang="zh-TW" sz="2400" b="1" dirty="0">
                <a:solidFill>
                  <a:schemeClr val="tx1"/>
                </a:solidFill>
              </a:rPr>
              <a:t>, </a:t>
            </a:r>
            <a:r>
              <a:rPr lang="zh-TW" altLang="en-US" sz="2400" b="1" dirty="0">
                <a:solidFill>
                  <a:schemeClr val="tx1"/>
                </a:solidFill>
              </a:rPr>
              <a:t>但它並不是選</a:t>
            </a:r>
            <a:r>
              <a:rPr lang="en-US" altLang="zh-TW" sz="2400" b="1" dirty="0">
                <a:solidFill>
                  <a:schemeClr val="tx1"/>
                </a:solidFill>
              </a:rPr>
              <a:t> (i-1, j-1)</a:t>
            </a:r>
            <a:r>
              <a:rPr lang="zh-TW" altLang="en-US" sz="2400" b="1" dirty="0">
                <a:solidFill>
                  <a:schemeClr val="tx1"/>
                </a:solidFill>
              </a:rPr>
              <a:t> 中的最長者 </a:t>
            </a:r>
            <a:r>
              <a:rPr lang="en-US" altLang="zh-TW" sz="2400" b="1" dirty="0">
                <a:solidFill>
                  <a:schemeClr val="tx1"/>
                </a:solidFill>
              </a:rPr>
              <a:t>s</a:t>
            </a:r>
            <a:r>
              <a:rPr lang="zh-TW" altLang="en-US" sz="2400" b="1" dirty="0">
                <a:solidFill>
                  <a:schemeClr val="tx1"/>
                </a:solidFill>
              </a:rPr>
              <a:t>。</a:t>
            </a:r>
            <a:endParaRPr lang="en-US" altLang="zh-TW" sz="2400" b="1" dirty="0">
              <a:solidFill>
                <a:schemeClr val="tx1"/>
              </a:solidFill>
            </a:endParaRPr>
          </a:p>
          <a:p>
            <a:r>
              <a:rPr lang="zh-TW" altLang="en-US" sz="2400" b="1" dirty="0">
                <a:solidFill>
                  <a:schemeClr val="tx1"/>
                </a:solidFill>
              </a:rPr>
              <a:t>我們可以把最佳解除了結尾以外的部分換成 </a:t>
            </a:r>
            <a:r>
              <a:rPr lang="en-US" altLang="zh-TW" sz="2400" b="1" dirty="0">
                <a:solidFill>
                  <a:schemeClr val="tx1"/>
                </a:solidFill>
              </a:rPr>
              <a:t>s, </a:t>
            </a:r>
            <a:r>
              <a:rPr lang="zh-TW" altLang="en-US" sz="2400" b="1" dirty="0">
                <a:solidFill>
                  <a:schemeClr val="tx1"/>
                </a:solidFill>
              </a:rPr>
              <a:t>換完的序列仍是一個共同子序列</a:t>
            </a:r>
            <a:r>
              <a:rPr lang="en-US" altLang="zh-TW" sz="2400" b="1" dirty="0">
                <a:solidFill>
                  <a:schemeClr val="tx1"/>
                </a:solidFill>
              </a:rPr>
              <a:t>, </a:t>
            </a:r>
            <a:r>
              <a:rPr lang="zh-TW" altLang="en-US" sz="2400" b="1" dirty="0">
                <a:solidFill>
                  <a:schemeClr val="tx1"/>
                </a:solidFill>
              </a:rPr>
              <a:t>並且</a:t>
            </a:r>
            <a:r>
              <a:rPr lang="zh-TW" altLang="en-US" sz="2400" b="1" dirty="0">
                <a:solidFill>
                  <a:srgbClr val="FF0000"/>
                </a:solidFill>
              </a:rPr>
              <a:t>不可能變短</a:t>
            </a:r>
            <a:r>
              <a:rPr lang="zh-TW" altLang="en-US" sz="2400" b="1" dirty="0">
                <a:solidFill>
                  <a:schemeClr val="tx1"/>
                </a:solidFill>
              </a:rPr>
              <a:t>。</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最長共同子序列</a:t>
            </a:r>
            <a:endParaRPr lang="en-US" b="1" dirty="0"/>
          </a:p>
        </p:txBody>
      </p:sp>
    </p:spTree>
    <p:extLst>
      <p:ext uri="{BB962C8B-B14F-4D97-AF65-F5344CB8AC3E}">
        <p14:creationId xmlns:p14="http://schemas.microsoft.com/office/powerpoint/2010/main" val="49027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複雜度</a:t>
            </a:r>
          </a:p>
        </p:txBody>
      </p:sp>
      <p:sp>
        <p:nvSpPr>
          <p:cNvPr id="3" name="內容版面配置區 2"/>
          <p:cNvSpPr>
            <a:spLocks noGrp="1"/>
          </p:cNvSpPr>
          <p:nvPr>
            <p:ph idx="1"/>
          </p:nvPr>
        </p:nvSpPr>
        <p:spPr/>
        <p:txBody>
          <a:bodyPr>
            <a:normAutofit/>
          </a:bodyPr>
          <a:lstStyle/>
          <a:p>
            <a:r>
              <a:rPr lang="zh-TW" altLang="en-US" sz="2800" b="1" dirty="0">
                <a:solidFill>
                  <a:schemeClr val="tx1"/>
                </a:solidFill>
              </a:rPr>
              <a:t>從 </a:t>
            </a:r>
            <a:r>
              <a:rPr lang="en-US" altLang="zh-TW" sz="2800" b="1" dirty="0" err="1">
                <a:solidFill>
                  <a:schemeClr val="tx1"/>
                </a:solidFill>
              </a:rPr>
              <a:t>dp</a:t>
            </a:r>
            <a:r>
              <a:rPr lang="en-US" altLang="zh-TW" sz="2800" b="1" dirty="0">
                <a:solidFill>
                  <a:schemeClr val="tx1"/>
                </a:solidFill>
              </a:rPr>
              <a:t>[i-1] </a:t>
            </a:r>
            <a:r>
              <a:rPr lang="zh-TW" altLang="en-US" sz="2800" b="1" dirty="0">
                <a:solidFill>
                  <a:schemeClr val="tx1"/>
                </a:solidFill>
              </a:rPr>
              <a:t>轉移到 </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 </a:t>
            </a:r>
            <a:r>
              <a:rPr lang="zh-TW" altLang="en-US" sz="2800" b="1" dirty="0">
                <a:solidFill>
                  <a:schemeClr val="tx1"/>
                </a:solidFill>
              </a:rPr>
              <a:t>只需 </a:t>
            </a:r>
            <a:r>
              <a:rPr lang="en-US" altLang="zh-TW" sz="2800" b="1" dirty="0">
                <a:solidFill>
                  <a:schemeClr val="tx1"/>
                </a:solidFill>
              </a:rPr>
              <a:t>O(</a:t>
            </a:r>
            <a:r>
              <a:rPr lang="en-US" altLang="zh-TW" sz="2800" b="1" dirty="0" err="1">
                <a:solidFill>
                  <a:schemeClr val="tx1"/>
                </a:solidFill>
              </a:rPr>
              <a:t>NlogN</a:t>
            </a:r>
            <a:r>
              <a:rPr lang="en-US" altLang="zh-TW" sz="2800" b="1" dirty="0">
                <a:solidFill>
                  <a:schemeClr val="tx1"/>
                </a:solidFill>
              </a:rPr>
              <a:t>).</a:t>
            </a:r>
          </a:p>
          <a:p>
            <a:endParaRPr lang="en-US" altLang="zh-TW" sz="2800" b="1" dirty="0">
              <a:solidFill>
                <a:schemeClr val="tx1"/>
              </a:solidFill>
            </a:endParaRPr>
          </a:p>
          <a:p>
            <a:r>
              <a:rPr lang="zh-TW" altLang="en-US" sz="2800" b="1" dirty="0">
                <a:solidFill>
                  <a:schemeClr val="tx1"/>
                </a:solidFill>
              </a:rPr>
              <a:t>總複雜度 </a:t>
            </a:r>
            <a:r>
              <a:rPr lang="en-US" altLang="zh-TW" sz="2800" b="1" dirty="0">
                <a:solidFill>
                  <a:schemeClr val="tx1"/>
                </a:solidFill>
              </a:rPr>
              <a:t>O(T </a:t>
            </a:r>
            <a:r>
              <a:rPr lang="en-US" altLang="zh-TW" sz="2800" b="1" dirty="0">
                <a:solidFill>
                  <a:schemeClr val="tx1"/>
                </a:solidFill>
                <a:latin typeface="Arial" panose="020B0604020202020204" pitchFamily="34" charset="0"/>
                <a:cs typeface="Arial" panose="020B0604020202020204" pitchFamily="34" charset="0"/>
              </a:rPr>
              <a:t>∙ </a:t>
            </a:r>
            <a:r>
              <a:rPr lang="en-US" altLang="zh-TW" sz="2800" b="1" dirty="0">
                <a:solidFill>
                  <a:schemeClr val="tx1"/>
                </a:solidFill>
              </a:rPr>
              <a:t>N</a:t>
            </a:r>
            <a:r>
              <a:rPr lang="en-US" altLang="zh-TW" sz="2800" b="1" dirty="0">
                <a:solidFill>
                  <a:schemeClr val="tx1"/>
                </a:solidFill>
                <a:latin typeface="Arial" panose="020B0604020202020204" pitchFamily="34" charset="0"/>
                <a:cs typeface="Arial" panose="020B0604020202020204" pitchFamily="34" charset="0"/>
              </a:rPr>
              <a:t> ∙ </a:t>
            </a:r>
            <a:r>
              <a:rPr lang="en-US" altLang="zh-TW" sz="2800" b="1" dirty="0" err="1">
                <a:solidFill>
                  <a:schemeClr val="tx1"/>
                </a:solidFill>
              </a:rPr>
              <a:t>logN</a:t>
            </a:r>
            <a:r>
              <a:rPr lang="en-US" altLang="zh-TW" sz="2800" b="1" dirty="0">
                <a:solidFill>
                  <a:schemeClr val="tx1"/>
                </a:solidFill>
              </a:rPr>
              <a:t>). </a:t>
            </a:r>
            <a:r>
              <a:rPr lang="en-US" altLang="zh-TW" sz="2800" b="1" dirty="0">
                <a:solidFill>
                  <a:schemeClr val="accent2"/>
                </a:solidFill>
              </a:rPr>
              <a:t>AC</a:t>
            </a:r>
            <a:r>
              <a:rPr lang="en-US" altLang="zh-TW" sz="2800" b="1" dirty="0">
                <a:solidFill>
                  <a:schemeClr val="tx1"/>
                </a:solidFill>
              </a:rPr>
              <a:t>!</a:t>
            </a:r>
          </a:p>
        </p:txBody>
      </p:sp>
    </p:spTree>
    <p:extLst>
      <p:ext uri="{BB962C8B-B14F-4D97-AF65-F5344CB8AC3E}">
        <p14:creationId xmlns:p14="http://schemas.microsoft.com/office/powerpoint/2010/main" val="20660205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回顧</a:t>
            </a:r>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677334" y="2160589"/>
                <a:ext cx="9381066" cy="3880773"/>
              </a:xfrm>
            </p:spPr>
            <p:txBody>
              <a:bodyPr>
                <a:normAutofit/>
              </a:bodyPr>
              <a:lstStyle/>
              <a:p>
                <a14:m>
                  <m:oMath xmlns:m="http://schemas.openxmlformats.org/officeDocument/2006/math">
                    <m:r>
                      <a:rPr lang="en-US" altLang="zh-TW" sz="2400" b="1" smtClean="0">
                        <a:solidFill>
                          <a:schemeClr val="tx1"/>
                        </a:solidFill>
                        <a:latin typeface="Cambria Math" panose="02040503050406030204" pitchFamily="18" charset="0"/>
                      </a:rPr>
                      <m:t>𝐦𝐚𝐱</m:t>
                    </m:r>
                    <m:r>
                      <a:rPr lang="en-US" altLang="zh-TW" sz="2400" b="1" smtClean="0">
                        <a:solidFill>
                          <a:schemeClr val="tx1"/>
                        </a:solidFill>
                        <a:latin typeface="Cambria Math" panose="02040503050406030204" pitchFamily="18" charset="0"/>
                      </a:rPr>
                      <m:t>{</m:t>
                    </m:r>
                    <m:r>
                      <a:rPr lang="en-US" altLang="zh-TW" sz="2400" b="1" smtClean="0">
                        <a:solidFill>
                          <a:schemeClr val="tx1"/>
                        </a:solidFill>
                        <a:latin typeface="Cambria Math" panose="02040503050406030204" pitchFamily="18" charset="0"/>
                      </a:rPr>
                      <m:t>𝐝𝐩</m:t>
                    </m:r>
                    <m:d>
                      <m:dPr>
                        <m:begChr m:val="["/>
                        <m:endChr m:val="]"/>
                        <m:ctrlPr>
                          <a:rPr lang="en-US" altLang="zh-TW" sz="2400" b="1" i="1">
                            <a:solidFill>
                              <a:schemeClr val="tx1"/>
                            </a:solidFill>
                            <a:latin typeface="Cambria Math" panose="02040503050406030204" pitchFamily="18" charset="0"/>
                          </a:rPr>
                        </m:ctrlPr>
                      </m:dPr>
                      <m:e>
                        <m:r>
                          <a:rPr lang="en-US" altLang="zh-TW" sz="2400" b="1">
                            <a:solidFill>
                              <a:schemeClr val="tx1"/>
                            </a:solidFill>
                            <a:latin typeface="Cambria Math" panose="02040503050406030204" pitchFamily="18" charset="0"/>
                          </a:rPr>
                          <m:t>𝐢</m:t>
                        </m:r>
                        <m:r>
                          <a:rPr lang="en-US" altLang="zh-TW" sz="2400" b="1">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rPr>
                          <m:t>𝟏</m:t>
                        </m:r>
                      </m:e>
                    </m:d>
                    <m:d>
                      <m:dPr>
                        <m:begChr m:val="["/>
                        <m:endChr m:val="]"/>
                        <m:ctrlPr>
                          <a:rPr lang="en-US" altLang="zh-TW" sz="2400" b="1" i="1">
                            <a:solidFill>
                              <a:schemeClr val="tx1"/>
                            </a:solidFill>
                            <a:latin typeface="Cambria Math" panose="02040503050406030204" pitchFamily="18" charset="0"/>
                          </a:rPr>
                        </m:ctrlPr>
                      </m:dPr>
                      <m:e>
                        <m:r>
                          <a:rPr lang="en-US" altLang="zh-TW" sz="2400" b="1">
                            <a:solidFill>
                              <a:schemeClr val="tx1"/>
                            </a:solidFill>
                            <a:latin typeface="Cambria Math" panose="02040503050406030204" pitchFamily="18" charset="0"/>
                          </a:rPr>
                          <m:t>𝐤</m:t>
                        </m:r>
                      </m:e>
                    </m:d>
                    <m:r>
                      <a:rPr lang="en-US" altLang="zh-TW" sz="2400" b="1">
                        <a:solidFill>
                          <a:schemeClr val="tx1"/>
                        </a:solidFill>
                        <a:latin typeface="Cambria Math" panose="02040503050406030204" pitchFamily="18" charset="0"/>
                      </a:rPr>
                      <m:t> </m:t>
                    </m:r>
                    <m:r>
                      <a:rPr lang="en-US" altLang="zh-TW" sz="2400" b="1" smtClean="0">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rPr>
                      <m:t> </m:t>
                    </m:r>
                    <m:nary>
                      <m:naryPr>
                        <m:chr m:val="∑"/>
                        <m:ctrlPr>
                          <a:rPr lang="zh-TW" altLang="en-US" sz="2400" b="1" i="1">
                            <a:solidFill>
                              <a:schemeClr val="tx1"/>
                            </a:solidFill>
                            <a:latin typeface="Cambria Math" panose="02040503050406030204" pitchFamily="18" charset="0"/>
                          </a:rPr>
                        </m:ctrlPr>
                      </m:naryPr>
                      <m:sub>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𝒌</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sub>
                      <m:sup>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sup>
                      <m:e>
                        <m:nary>
                          <m:naryPr>
                            <m:chr m:val="∑"/>
                            <m:ctrlPr>
                              <a:rPr lang="zh-TW" altLang="en-US" sz="2400" b="1" i="1">
                                <a:solidFill>
                                  <a:schemeClr val="tx1"/>
                                </a:solidFill>
                                <a:latin typeface="Cambria Math" panose="02040503050406030204" pitchFamily="18" charset="0"/>
                              </a:rPr>
                            </m:ctrlPr>
                          </m:naryPr>
                          <m:sub>
                            <m:r>
                              <a:rPr lang="en-US" altLang="zh-TW" sz="2400" b="1" i="1">
                                <a:solidFill>
                                  <a:schemeClr val="tx1"/>
                                </a:solidFill>
                                <a:latin typeface="Cambria Math" panose="02040503050406030204" pitchFamily="18" charset="0"/>
                              </a:rPr>
                              <m:t>𝒚</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sub>
                          <m:sup>
                            <m:r>
                              <a:rPr lang="en-US" altLang="zh-TW" sz="2400" b="1" i="1">
                                <a:solidFill>
                                  <a:schemeClr val="tx1"/>
                                </a:solidFill>
                                <a:latin typeface="Cambria Math" panose="02040503050406030204" pitchFamily="18" charset="0"/>
                              </a:rPr>
                              <m:t>𝒚</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sup>
                          <m:e>
                            <m:r>
                              <a:rPr lang="en-US" altLang="zh-TW" sz="2400" b="1" i="1">
                                <a:solidFill>
                                  <a:schemeClr val="tx1"/>
                                </a:solidFill>
                                <a:latin typeface="Cambria Math" panose="02040503050406030204" pitchFamily="18" charset="0"/>
                              </a:rPr>
                              <m:t>𝑼</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𝒙</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𝒚</m:t>
                                </m:r>
                              </m:e>
                            </m:d>
                          </m:e>
                        </m:nary>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𝒌</m:t>
                        </m:r>
                        <m:r>
                          <a:rPr lang="en-US" altLang="zh-TW" sz="2400" b="1" i="1">
                            <a:solidFill>
                              <a:schemeClr val="tx1"/>
                            </a:solidFill>
                            <a:latin typeface="Cambria Math" panose="02040503050406030204" pitchFamily="18" charset="0"/>
                          </a:rPr>
                          <m:t>&lt;</m:t>
                        </m:r>
                        <m:r>
                          <a:rPr lang="en-US" altLang="zh-TW" sz="2400" b="1" i="1">
                            <a:solidFill>
                              <a:schemeClr val="tx1"/>
                            </a:solidFill>
                            <a:latin typeface="Cambria Math" panose="02040503050406030204" pitchFamily="18" charset="0"/>
                          </a:rPr>
                          <m:t>𝒋</m:t>
                        </m:r>
                      </m:e>
                    </m:nary>
                    <m:r>
                      <a:rPr lang="en-US" altLang="zh-TW" sz="2400" b="1">
                        <a:solidFill>
                          <a:schemeClr val="tx1"/>
                        </a:solidFill>
                        <a:latin typeface="Cambria Math" panose="02040503050406030204" pitchFamily="18" charset="0"/>
                      </a:rPr>
                      <m:t>}</m:t>
                    </m:r>
                  </m:oMath>
                </a14:m>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如果改變計算順序</a:t>
                </a:r>
                <a:r>
                  <a:rPr lang="en-US" altLang="zh-TW" sz="2400" b="1" dirty="0">
                    <a:solidFill>
                      <a:schemeClr val="tx1"/>
                    </a:solidFill>
                  </a:rPr>
                  <a:t>,</a:t>
                </a:r>
                <a:r>
                  <a:rPr lang="zh-TW" altLang="en-US" sz="2400" b="1" dirty="0">
                    <a:solidFill>
                      <a:schemeClr val="tx1"/>
                    </a:solidFill>
                  </a:rPr>
                  <a:t>改成外層迴圈固定 </a:t>
                </a:r>
                <a:r>
                  <a:rPr lang="en-US" altLang="zh-TW" sz="2400" b="1" dirty="0">
                    <a:solidFill>
                      <a:schemeClr val="tx1"/>
                    </a:solidFill>
                  </a:rPr>
                  <a:t>j, </a:t>
                </a:r>
                <a:r>
                  <a:rPr lang="zh-TW" altLang="en-US" sz="2400" b="1" dirty="0">
                    <a:solidFill>
                      <a:schemeClr val="tx1"/>
                    </a:solidFill>
                  </a:rPr>
                  <a:t>那麼</a:t>
                </a:r>
                <a:r>
                  <a:rPr lang="en-US" altLang="zh-TW" sz="2400" b="1" dirty="0">
                    <a:solidFill>
                      <a:schemeClr val="tx1"/>
                    </a:solidFill>
                  </a:rPr>
                  <a:t>:</a:t>
                </a:r>
              </a:p>
              <a:p>
                <a:r>
                  <a:rPr lang="zh-TW" altLang="en-US" sz="2400" b="1" dirty="0">
                    <a:solidFill>
                      <a:schemeClr val="tx1"/>
                    </a:solidFill>
                  </a:rPr>
                  <a:t>當 </a:t>
                </a:r>
                <a:r>
                  <a:rPr lang="en-US" altLang="zh-TW" sz="2400" b="1" dirty="0" err="1">
                    <a:solidFill>
                      <a:schemeClr val="tx1"/>
                    </a:solidFill>
                  </a:rPr>
                  <a:t>i</a:t>
                </a:r>
                <a:r>
                  <a:rPr lang="zh-TW" altLang="en-US" sz="2400" b="1" dirty="0">
                    <a:solidFill>
                      <a:schemeClr val="tx1"/>
                    </a:solidFill>
                  </a:rPr>
                  <a:t> 變動時</a:t>
                </a:r>
                <a:r>
                  <a:rPr lang="en-US" altLang="zh-TW" sz="2400" b="1" dirty="0">
                    <a:solidFill>
                      <a:schemeClr val="tx1"/>
                    </a:solidFill>
                  </a:rPr>
                  <a:t>,</a:t>
                </a:r>
                <a:r>
                  <a:rPr lang="zh-TW" altLang="en-US" sz="2400" b="1" dirty="0">
                    <a:solidFill>
                      <a:schemeClr val="tx1"/>
                    </a:solidFill>
                  </a:rPr>
                  <a:t> 對每個切點 </a:t>
                </a:r>
                <a:r>
                  <a:rPr lang="en-US" altLang="zh-TW" sz="2400" b="1" dirty="0">
                    <a:solidFill>
                      <a:schemeClr val="tx1"/>
                    </a:solidFill>
                  </a:rPr>
                  <a:t>k, </a:t>
                </a:r>
                <a:r>
                  <a:rPr lang="zh-TW" altLang="en-US" sz="2400" b="1" dirty="0">
                    <a:solidFill>
                      <a:schemeClr val="tx1"/>
                    </a:solidFill>
                  </a:rPr>
                  <a:t>跟著變動的函數是 </a:t>
                </a:r>
                <a:r>
                  <a:rPr lang="en-US" altLang="zh-TW" sz="2400" b="1" dirty="0" err="1">
                    <a:solidFill>
                      <a:schemeClr val="tx1"/>
                    </a:solidFill>
                  </a:rPr>
                  <a:t>dp</a:t>
                </a:r>
                <a:r>
                  <a:rPr lang="en-US" altLang="zh-TW" sz="2400" b="1" dirty="0">
                    <a:solidFill>
                      <a:schemeClr val="tx1"/>
                    </a:solidFill>
                  </a:rPr>
                  <a:t>[i-1][k]</a:t>
                </a:r>
              </a:p>
              <a:p>
                <a:endParaRPr lang="en-US" altLang="zh-TW" sz="2400" b="1" dirty="0">
                  <a:solidFill>
                    <a:schemeClr val="tx1"/>
                  </a:solidFill>
                </a:endParaRPr>
              </a:p>
              <a:p>
                <a:r>
                  <a:rPr lang="en-US" altLang="zh-TW" sz="2400" b="1" dirty="0" err="1">
                    <a:solidFill>
                      <a:schemeClr val="tx1"/>
                    </a:solidFill>
                  </a:rPr>
                  <a:t>dp</a:t>
                </a:r>
                <a:r>
                  <a:rPr lang="en-US" altLang="zh-TW" sz="2400" b="1" dirty="0">
                    <a:solidFill>
                      <a:schemeClr val="tx1"/>
                    </a:solidFill>
                  </a:rPr>
                  <a:t>[i-1][k] </a:t>
                </a:r>
                <a:r>
                  <a:rPr lang="zh-TW" altLang="en-US" sz="2400" b="1" dirty="0">
                    <a:solidFill>
                      <a:schemeClr val="tx1"/>
                    </a:solidFill>
                  </a:rPr>
                  <a:t>這個函數的變化遠比花費函數複雜</a:t>
                </a:r>
                <a:r>
                  <a:rPr lang="en-US" altLang="zh-TW" sz="2400" b="1" dirty="0">
                    <a:solidFill>
                      <a:schemeClr val="tx1"/>
                    </a:solidFill>
                  </a:rPr>
                  <a:t>, </a:t>
                </a:r>
                <a:r>
                  <a:rPr lang="zh-TW" altLang="en-US" sz="2400" b="1" dirty="0">
                    <a:solidFill>
                      <a:schemeClr val="tx1"/>
                    </a:solidFill>
                  </a:rPr>
                  <a:t>難以證出性質</a:t>
                </a:r>
                <a:r>
                  <a:rPr lang="en-US" altLang="zh-TW" sz="2400" b="1" dirty="0">
                    <a:solidFill>
                      <a:schemeClr val="tx1"/>
                    </a:solidFill>
                  </a:rPr>
                  <a:t>!</a:t>
                </a:r>
              </a:p>
              <a:p>
                <a:r>
                  <a:rPr lang="zh-TW" altLang="en-US" sz="2400" b="1" dirty="0">
                    <a:solidFill>
                      <a:schemeClr val="tx1"/>
                    </a:solidFill>
                  </a:rPr>
                  <a:t>在 </a:t>
                </a:r>
                <a:r>
                  <a:rPr lang="en-US" altLang="zh-TW" sz="2400" b="1" dirty="0">
                    <a:solidFill>
                      <a:schemeClr val="tx1"/>
                    </a:solidFill>
                  </a:rPr>
                  <a:t>DP </a:t>
                </a:r>
                <a:r>
                  <a:rPr lang="zh-TW" altLang="en-US" sz="2400" b="1" dirty="0">
                    <a:solidFill>
                      <a:schemeClr val="tx1"/>
                    </a:solidFill>
                  </a:rPr>
                  <a:t>優化時</a:t>
                </a:r>
                <a:r>
                  <a:rPr lang="en-US" altLang="zh-TW" sz="2400" b="1" dirty="0">
                    <a:solidFill>
                      <a:schemeClr val="tx1"/>
                    </a:solidFill>
                  </a:rPr>
                  <a:t>,</a:t>
                </a:r>
                <a:r>
                  <a:rPr lang="zh-TW" altLang="en-US" sz="2400" b="1" dirty="0">
                    <a:solidFill>
                      <a:schemeClr val="tx1"/>
                    </a:solidFill>
                  </a:rPr>
                  <a:t> 決定好的計算順序非常重要</a:t>
                </a:r>
                <a:r>
                  <a:rPr lang="en-US" altLang="zh-TW" sz="2400" b="1" dirty="0">
                    <a:solidFill>
                      <a:schemeClr val="tx1"/>
                    </a:solidFill>
                  </a:rPr>
                  <a:t>!</a:t>
                </a: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677334" y="2160589"/>
                <a:ext cx="9381066" cy="3880773"/>
              </a:xfrm>
              <a:blipFill>
                <a:blip r:embed="rId2"/>
                <a:stretch>
                  <a:fillRect l="-52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27042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實用面</a:t>
            </a:r>
          </a:p>
        </p:txBody>
      </p:sp>
      <p:sp>
        <p:nvSpPr>
          <p:cNvPr id="3" name="內容版面配置區 2"/>
          <p:cNvSpPr>
            <a:spLocks noGrp="1"/>
          </p:cNvSpPr>
          <p:nvPr>
            <p:ph idx="1"/>
          </p:nvPr>
        </p:nvSpPr>
        <p:spPr>
          <a:xfrm>
            <a:off x="677334" y="2160589"/>
            <a:ext cx="9381066" cy="3880773"/>
          </a:xfrm>
        </p:spPr>
        <p:txBody>
          <a:bodyPr>
            <a:normAutofit fontScale="92500" lnSpcReduction="10000"/>
          </a:bodyPr>
          <a:lstStyle/>
          <a:p>
            <a:r>
              <a:rPr lang="zh-TW" altLang="en-US" sz="2800" b="1" dirty="0">
                <a:solidFill>
                  <a:schemeClr val="tx1"/>
                </a:solidFill>
              </a:rPr>
              <a:t>如果要把一個陣列切 </a:t>
            </a:r>
            <a:r>
              <a:rPr lang="en-US" altLang="zh-TW" sz="2800" b="1" dirty="0">
                <a:solidFill>
                  <a:schemeClr val="tx1"/>
                </a:solidFill>
              </a:rPr>
              <a:t>k</a:t>
            </a:r>
            <a:r>
              <a:rPr lang="zh-TW" altLang="en-US" sz="2800" b="1" dirty="0">
                <a:solidFill>
                  <a:schemeClr val="tx1"/>
                </a:solidFill>
              </a:rPr>
              <a:t> 塊</a:t>
            </a:r>
            <a:r>
              <a:rPr lang="en-US" altLang="zh-TW" sz="2800" b="1" dirty="0">
                <a:solidFill>
                  <a:schemeClr val="tx1"/>
                </a:solidFill>
              </a:rPr>
              <a:t>, </a:t>
            </a:r>
            <a:r>
              <a:rPr lang="zh-TW" altLang="en-US" sz="2800" b="1" dirty="0">
                <a:solidFill>
                  <a:schemeClr val="tx1"/>
                </a:solidFill>
              </a:rPr>
              <a:t>而且直覺上要切比較平均會比較好的問題</a:t>
            </a:r>
            <a:r>
              <a:rPr lang="en-US" altLang="zh-TW" sz="2800" b="1" dirty="0">
                <a:solidFill>
                  <a:schemeClr val="tx1"/>
                </a:solidFill>
              </a:rPr>
              <a:t>, </a:t>
            </a:r>
            <a:r>
              <a:rPr lang="zh-TW" altLang="en-US" sz="2800" b="1" dirty="0">
                <a:solidFill>
                  <a:schemeClr val="tx1"/>
                </a:solidFill>
              </a:rPr>
              <a:t>常常會有切點遞增的性質。</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跟直線最大值有關的常常也可證出類似的性質</a:t>
            </a:r>
            <a:r>
              <a:rPr lang="en-US" altLang="zh-TW" sz="2800" b="1" dirty="0">
                <a:solidFill>
                  <a:schemeClr val="tx1"/>
                </a:solidFill>
              </a:rPr>
              <a:t>, </a:t>
            </a:r>
            <a:r>
              <a:rPr lang="zh-TW" altLang="en-US" sz="2800" b="1" dirty="0">
                <a:solidFill>
                  <a:schemeClr val="tx1"/>
                </a:solidFill>
              </a:rPr>
              <a:t>這在下一段中會說明。</a:t>
            </a:r>
            <a:endParaRPr lang="en-US" altLang="zh-TW" sz="2800" b="1" dirty="0">
              <a:solidFill>
                <a:schemeClr val="tx1"/>
              </a:solidFill>
            </a:endParaRPr>
          </a:p>
          <a:p>
            <a:endParaRPr lang="en-US" altLang="zh-TW" sz="2800" b="1" dirty="0">
              <a:solidFill>
                <a:schemeClr val="tx1"/>
              </a:solidFill>
            </a:endParaRPr>
          </a:p>
        </p:txBody>
      </p:sp>
    </p:spTree>
    <p:extLst>
      <p:ext uri="{BB962C8B-B14F-4D97-AF65-F5344CB8AC3E}">
        <p14:creationId xmlns:p14="http://schemas.microsoft.com/office/powerpoint/2010/main" val="354244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5885657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lnSpcReduction="10000"/>
          </a:bodyPr>
          <a:lstStyle/>
          <a:p>
            <a:pPr marL="514350" indent="-514350">
              <a:buFont typeface="+mj-lt"/>
              <a:buAutoNum type="arabicPeriod"/>
            </a:pPr>
            <a:r>
              <a:rPr lang="en-US" altLang="zh-TW" sz="3200" b="1" dirty="0">
                <a:solidFill>
                  <a:schemeClr val="tx1"/>
                </a:solidFill>
              </a:rPr>
              <a:t>DP</a:t>
            </a:r>
            <a:r>
              <a:rPr lang="zh-TW" altLang="en-US" sz="3200" b="1" dirty="0">
                <a:solidFill>
                  <a:schemeClr val="tx1"/>
                </a:solidFill>
              </a:rPr>
              <a:t>的證明方法與圖論觀點</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chemeClr val="tx1"/>
                </a:solidFill>
              </a:rPr>
              <a:t>常見轉移優化</a:t>
            </a:r>
            <a:endParaRPr lang="en-US" altLang="zh-TW" sz="3200" b="1" dirty="0">
              <a:solidFill>
                <a:schemeClr val="tx1"/>
              </a:solidFill>
            </a:endParaRPr>
          </a:p>
          <a:p>
            <a:pPr marL="514350" indent="-514350">
              <a:buFont typeface="+mj-lt"/>
              <a:buAutoNum type="arabicPeriod"/>
            </a:pPr>
            <a:endParaRPr lang="en-US" altLang="zh-TW" sz="3200" b="1" dirty="0">
              <a:solidFill>
                <a:schemeClr val="tx1"/>
              </a:solidFill>
            </a:endParaRPr>
          </a:p>
          <a:p>
            <a:pPr marL="514350" indent="-514350">
              <a:buFont typeface="+mj-lt"/>
              <a:buAutoNum type="arabicPeriod"/>
            </a:pPr>
            <a:r>
              <a:rPr lang="zh-TW" altLang="en-US" sz="3200" b="1" dirty="0">
                <a:solidFill>
                  <a:srgbClr val="FF0000"/>
                </a:solidFill>
              </a:rPr>
              <a:t>進階轉移優化</a:t>
            </a:r>
            <a:endParaRPr lang="en-US" altLang="zh-TW" sz="3200" b="1" dirty="0">
              <a:solidFill>
                <a:srgbClr val="FF0000"/>
              </a:solidFill>
            </a:endParaRPr>
          </a:p>
          <a:p>
            <a:pPr marL="914400" lvl="1" indent="-514350">
              <a:buFont typeface="Wingdings" panose="05000000000000000000" pitchFamily="2" charset="2"/>
              <a:buChar char="v"/>
            </a:pPr>
            <a:r>
              <a:rPr lang="en-US" altLang="zh-TW" sz="3000" b="1" dirty="0">
                <a:solidFill>
                  <a:schemeClr val="tx1"/>
                </a:solidFill>
              </a:rPr>
              <a:t>Divide and Conquer Optimization</a:t>
            </a:r>
          </a:p>
          <a:p>
            <a:pPr marL="914400" lvl="1" indent="-514350">
              <a:buFont typeface="Wingdings" panose="05000000000000000000" pitchFamily="2" charset="2"/>
              <a:buChar char="v"/>
            </a:pPr>
            <a:r>
              <a:rPr lang="zh-TW" altLang="en-US" sz="3000" b="1" dirty="0">
                <a:solidFill>
                  <a:srgbClr val="FF0000"/>
                </a:solidFill>
              </a:rPr>
              <a:t>題外話</a:t>
            </a:r>
            <a:r>
              <a:rPr lang="en-US" altLang="zh-TW" sz="3000" b="1" dirty="0">
                <a:solidFill>
                  <a:srgbClr val="FF0000"/>
                </a:solidFill>
              </a:rPr>
              <a:t>:</a:t>
            </a:r>
            <a:r>
              <a:rPr lang="zh-TW" altLang="en-US" sz="3000" b="1" dirty="0">
                <a:solidFill>
                  <a:srgbClr val="FF0000"/>
                </a:solidFill>
              </a:rPr>
              <a:t> 直線最大值</a:t>
            </a:r>
            <a:endParaRPr lang="zh-TW" altLang="en-US" sz="3200" b="1" dirty="0">
              <a:solidFill>
                <a:srgbClr val="FF0000"/>
              </a:solidFill>
            </a:endParaRPr>
          </a:p>
        </p:txBody>
      </p:sp>
    </p:spTree>
    <p:extLst>
      <p:ext uri="{BB962C8B-B14F-4D97-AF65-F5344CB8AC3E}">
        <p14:creationId xmlns:p14="http://schemas.microsoft.com/office/powerpoint/2010/main" val="42745274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實用面 </a:t>
            </a:r>
            <a:r>
              <a:rPr lang="en-US" altLang="zh-TW" sz="5000" b="1" dirty="0"/>
              <a:t>(cont'd)</a:t>
            </a:r>
            <a:endParaRPr lang="zh-TW" altLang="en-US" sz="5000" b="1" dirty="0"/>
          </a:p>
        </p:txBody>
      </p:sp>
      <p:sp>
        <p:nvSpPr>
          <p:cNvPr id="3" name="內容版面配置區 2"/>
          <p:cNvSpPr>
            <a:spLocks noGrp="1"/>
          </p:cNvSpPr>
          <p:nvPr>
            <p:ph idx="1"/>
          </p:nvPr>
        </p:nvSpPr>
        <p:spPr>
          <a:xfrm>
            <a:off x="677334" y="1930400"/>
            <a:ext cx="9381066" cy="3880773"/>
          </a:xfrm>
        </p:spPr>
        <p:txBody>
          <a:bodyPr>
            <a:normAutofit fontScale="92500" lnSpcReduction="10000"/>
          </a:bodyPr>
          <a:lstStyle/>
          <a:p>
            <a:r>
              <a:rPr lang="zh-TW" altLang="en-US" sz="2400" b="1" dirty="0">
                <a:solidFill>
                  <a:schemeClr val="tx1"/>
                </a:solidFill>
              </a:rPr>
              <a:t>雖然說是欣賞藝術</a:t>
            </a:r>
            <a:r>
              <a:rPr lang="en-US" altLang="zh-TW" sz="2400" b="1" dirty="0">
                <a:solidFill>
                  <a:schemeClr val="tx1"/>
                </a:solidFill>
              </a:rPr>
              <a:t>,</a:t>
            </a:r>
            <a:r>
              <a:rPr lang="zh-TW" altLang="en-US" sz="2400" b="1" dirty="0">
                <a:solidFill>
                  <a:schemeClr val="tx1"/>
                </a:solidFill>
              </a:rPr>
              <a:t> 不過還是講一點能用上的地方。</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通常</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monotonicity condition</a:t>
            </a:r>
            <a:r>
              <a:rPr lang="zh-TW" altLang="en-US" sz="2400" b="1" dirty="0">
                <a:solidFill>
                  <a:schemeClr val="tx1"/>
                </a:solidFill>
              </a:rPr>
              <a:t> 是一個</a:t>
            </a:r>
            <a:r>
              <a:rPr lang="zh-TW" altLang="en-US" sz="2400" b="1" dirty="0">
                <a:solidFill>
                  <a:srgbClr val="FF0000"/>
                </a:solidFill>
              </a:rPr>
              <a:t>相對弱</a:t>
            </a:r>
            <a:r>
              <a:rPr lang="zh-TW" altLang="en-US" sz="2400" b="1" dirty="0">
                <a:solidFill>
                  <a:schemeClr val="tx1"/>
                </a:solidFill>
              </a:rPr>
              <a:t>的性質。</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雖然 </a:t>
            </a:r>
            <a:r>
              <a:rPr lang="en-US" altLang="zh-TW" sz="2400" b="1" dirty="0">
                <a:solidFill>
                  <a:schemeClr val="tx1"/>
                </a:solidFill>
              </a:rPr>
              <a:t>D </a:t>
            </a:r>
            <a:r>
              <a:rPr lang="en-US" altLang="zh-TW" sz="2400" b="1" dirty="0">
                <a:solidFill>
                  <a:schemeClr val="tx1"/>
                </a:solidFill>
                <a:latin typeface="Arial Narrow" panose="020B0606020202030204" pitchFamily="34" charset="0"/>
              </a:rPr>
              <a:t>&amp; </a:t>
            </a:r>
            <a:r>
              <a:rPr lang="en-US" altLang="zh-TW" sz="2400" b="1" dirty="0">
                <a:solidFill>
                  <a:schemeClr val="tx1"/>
                </a:solidFill>
              </a:rPr>
              <a:t>C</a:t>
            </a:r>
            <a:r>
              <a:rPr lang="zh-TW" altLang="en-US" sz="2400" b="1" dirty="0">
                <a:solidFill>
                  <a:schemeClr val="tx1"/>
                </a:solidFill>
              </a:rPr>
              <a:t> </a:t>
            </a:r>
            <a:r>
              <a:rPr lang="en-US" altLang="zh-TW" sz="2400" b="1" dirty="0">
                <a:solidFill>
                  <a:schemeClr val="tx1"/>
                </a:solidFill>
              </a:rPr>
              <a:t>optimization </a:t>
            </a:r>
            <a:r>
              <a:rPr lang="zh-TW" altLang="en-US" sz="2400" b="1" dirty="0">
                <a:solidFill>
                  <a:schemeClr val="tx1"/>
                </a:solidFill>
              </a:rPr>
              <a:t>的題目很少</a:t>
            </a:r>
            <a:r>
              <a:rPr lang="en-US" altLang="zh-TW" sz="2400" b="1" dirty="0">
                <a:solidFill>
                  <a:schemeClr val="tx1"/>
                </a:solidFill>
              </a:rPr>
              <a:t>, </a:t>
            </a:r>
            <a:r>
              <a:rPr lang="zh-TW" altLang="en-US" sz="2400" b="1" dirty="0">
                <a:solidFill>
                  <a:schemeClr val="tx1"/>
                </a:solidFill>
              </a:rPr>
              <a:t>但是許多</a:t>
            </a:r>
            <a:r>
              <a:rPr lang="zh-TW" altLang="en-US" sz="2400" b="1" dirty="0">
                <a:solidFill>
                  <a:srgbClr val="FF0000"/>
                </a:solidFill>
              </a:rPr>
              <a:t>四邊形不等式優化</a:t>
            </a:r>
            <a:r>
              <a:rPr lang="zh-TW" altLang="en-US" sz="2400" b="1" dirty="0">
                <a:solidFill>
                  <a:schemeClr val="tx1"/>
                </a:solidFill>
              </a:rPr>
              <a:t>的題目</a:t>
            </a:r>
            <a:r>
              <a:rPr lang="en-US" altLang="zh-TW" sz="2400" b="1" dirty="0">
                <a:solidFill>
                  <a:schemeClr val="tx1"/>
                </a:solidFill>
              </a:rPr>
              <a:t>,</a:t>
            </a:r>
            <a:r>
              <a:rPr lang="zh-TW" altLang="en-US" sz="2400" b="1" dirty="0">
                <a:solidFill>
                  <a:schemeClr val="tx1"/>
                </a:solidFill>
              </a:rPr>
              <a:t> 或 </a:t>
            </a:r>
            <a:r>
              <a:rPr lang="en-US" altLang="zh-TW" sz="2400" b="1" dirty="0">
                <a:solidFill>
                  <a:srgbClr val="FF0000"/>
                </a:solidFill>
              </a:rPr>
              <a:t>convex hull trick</a:t>
            </a:r>
            <a:r>
              <a:rPr lang="zh-TW" altLang="en-US" sz="2400" b="1" dirty="0">
                <a:solidFill>
                  <a:schemeClr val="tx1"/>
                </a:solidFill>
              </a:rPr>
              <a:t> 的題目都會滿足 </a:t>
            </a:r>
            <a:r>
              <a:rPr lang="en-US" altLang="zh-TW" sz="2400" b="1" dirty="0">
                <a:solidFill>
                  <a:schemeClr val="tx1"/>
                </a:solidFill>
              </a:rPr>
              <a:t>monotonicity condition</a:t>
            </a:r>
            <a:r>
              <a:rPr lang="zh-TW" altLang="en-US" sz="2400" b="1" dirty="0">
                <a:solidFill>
                  <a:schemeClr val="tx1"/>
                </a:solidFill>
              </a:rPr>
              <a:t>。</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如果多幾個 </a:t>
            </a:r>
            <a:r>
              <a:rPr lang="en-US" altLang="zh-TW" sz="2400" b="1" dirty="0">
                <a:solidFill>
                  <a:schemeClr val="tx1"/>
                </a:solidFill>
              </a:rPr>
              <a:t>log</a:t>
            </a:r>
            <a:r>
              <a:rPr lang="zh-TW" altLang="en-US" sz="2400" b="1" dirty="0">
                <a:solidFill>
                  <a:schemeClr val="tx1"/>
                </a:solidFill>
              </a:rPr>
              <a:t> 沒關係的話</a:t>
            </a:r>
            <a:r>
              <a:rPr lang="en-US" altLang="zh-TW" sz="2400" b="1" dirty="0">
                <a:solidFill>
                  <a:schemeClr val="tx1"/>
                </a:solidFill>
              </a:rPr>
              <a:t>,</a:t>
            </a:r>
            <a:r>
              <a:rPr lang="zh-TW" altLang="en-US" sz="2400" b="1" dirty="0">
                <a:solidFill>
                  <a:schemeClr val="tx1"/>
                </a:solidFill>
              </a:rPr>
              <a:t> 是可以用上的</a:t>
            </a:r>
            <a:r>
              <a:rPr lang="en-US" altLang="zh-TW" sz="2400" b="1" dirty="0">
                <a:solidFill>
                  <a:schemeClr val="tx1"/>
                </a:solidFill>
              </a:rPr>
              <a:t>,</a:t>
            </a:r>
            <a:r>
              <a:rPr lang="zh-TW" altLang="en-US" sz="2400" b="1" dirty="0">
                <a:solidFill>
                  <a:schemeClr val="tx1"/>
                </a:solidFill>
              </a:rPr>
              <a:t> 而且 </a:t>
            </a:r>
            <a:r>
              <a:rPr lang="en-US" altLang="zh-TW" sz="2400" b="1" dirty="0">
                <a:solidFill>
                  <a:schemeClr val="tx1"/>
                </a:solidFill>
              </a:rPr>
              <a:t>code</a:t>
            </a:r>
            <a:r>
              <a:rPr lang="zh-TW" altLang="en-US" sz="2400" b="1" dirty="0">
                <a:solidFill>
                  <a:schemeClr val="tx1"/>
                </a:solidFill>
              </a:rPr>
              <a:t> 很短</a:t>
            </a:r>
            <a:r>
              <a:rPr lang="en-US" altLang="zh-TW" sz="2400" b="1" dirty="0">
                <a:solidFill>
                  <a:schemeClr val="tx1"/>
                </a:solidFill>
              </a:rPr>
              <a:t>, </a:t>
            </a:r>
            <a:r>
              <a:rPr lang="zh-TW" altLang="en-US" sz="2400" b="1" dirty="0">
                <a:solidFill>
                  <a:schemeClr val="tx1"/>
                </a:solidFill>
              </a:rPr>
              <a:t>甚麼都不用維護。</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介紹一個例子</a:t>
            </a:r>
            <a:r>
              <a:rPr lang="en-US" altLang="zh-TW" sz="2400" b="1" dirty="0">
                <a:solidFill>
                  <a:schemeClr val="tx1"/>
                </a:solidFill>
              </a:rPr>
              <a:t>:</a:t>
            </a:r>
            <a:r>
              <a:rPr lang="zh-TW" altLang="en-US" sz="2400" b="1" dirty="0">
                <a:solidFill>
                  <a:schemeClr val="tx1"/>
                </a:solidFill>
              </a:rPr>
              <a:t> 直線最大值</a:t>
            </a:r>
            <a:r>
              <a:rPr lang="en-US" altLang="zh-TW" sz="2400" b="1" dirty="0">
                <a:solidFill>
                  <a:schemeClr val="tx1"/>
                </a:solidFill>
              </a:rPr>
              <a:t>, </a:t>
            </a:r>
            <a:r>
              <a:rPr lang="zh-TW" altLang="en-US" sz="2400" b="1" dirty="0">
                <a:solidFill>
                  <a:schemeClr val="tx1"/>
                </a:solidFill>
              </a:rPr>
              <a:t>也就是會用上</a:t>
            </a:r>
            <a:r>
              <a:rPr lang="en-US" altLang="zh-TW" sz="2400" b="1" dirty="0">
                <a:solidFill>
                  <a:schemeClr val="tx1"/>
                </a:solidFill>
              </a:rPr>
              <a:t>convex</a:t>
            </a:r>
            <a:r>
              <a:rPr lang="zh-TW" altLang="en-US" sz="2400" b="1" dirty="0">
                <a:solidFill>
                  <a:schemeClr val="tx1"/>
                </a:solidFill>
              </a:rPr>
              <a:t> </a:t>
            </a:r>
            <a:r>
              <a:rPr lang="en-US" altLang="zh-TW" sz="2400" b="1" dirty="0">
                <a:solidFill>
                  <a:schemeClr val="tx1"/>
                </a:solidFill>
              </a:rPr>
              <a:t>hull</a:t>
            </a:r>
            <a:r>
              <a:rPr lang="zh-TW" altLang="en-US" sz="2400" b="1" dirty="0">
                <a:solidFill>
                  <a:schemeClr val="tx1"/>
                </a:solidFill>
              </a:rPr>
              <a:t> </a:t>
            </a:r>
            <a:r>
              <a:rPr lang="en-US" altLang="zh-TW" sz="2400" b="1" dirty="0">
                <a:solidFill>
                  <a:schemeClr val="tx1"/>
                </a:solidFill>
              </a:rPr>
              <a:t>trick</a:t>
            </a:r>
            <a:r>
              <a:rPr lang="zh-TW" altLang="en-US" sz="2400" b="1" dirty="0">
                <a:solidFill>
                  <a:schemeClr val="tx1"/>
                </a:solidFill>
              </a:rPr>
              <a:t> 的 </a:t>
            </a:r>
            <a:r>
              <a:rPr lang="en-US" altLang="zh-TW" sz="2400" b="1" dirty="0">
                <a:solidFill>
                  <a:schemeClr val="tx1"/>
                </a:solidFill>
              </a:rPr>
              <a:t>DP</a:t>
            </a:r>
            <a:r>
              <a:rPr lang="zh-TW" altLang="en-US" sz="2400" b="1" dirty="0">
                <a:solidFill>
                  <a:schemeClr val="tx1"/>
                </a:solidFill>
              </a:rPr>
              <a:t>。</a:t>
            </a:r>
            <a:endParaRPr lang="en-US" altLang="zh-TW" sz="2400" b="1" dirty="0">
              <a:solidFill>
                <a:schemeClr val="tx1"/>
              </a:solidFill>
            </a:endParaRPr>
          </a:p>
        </p:txBody>
      </p:sp>
    </p:spTree>
    <p:extLst>
      <p:ext uri="{BB962C8B-B14F-4D97-AF65-F5344CB8AC3E}">
        <p14:creationId xmlns:p14="http://schemas.microsoft.com/office/powerpoint/2010/main" val="234053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直線最大值</a:t>
            </a:r>
          </a:p>
        </p:txBody>
      </p:sp>
      <p:sp>
        <p:nvSpPr>
          <p:cNvPr id="3" name="內容版面配置區 2"/>
          <p:cNvSpPr>
            <a:spLocks noGrp="1"/>
          </p:cNvSpPr>
          <p:nvPr>
            <p:ph idx="1"/>
          </p:nvPr>
        </p:nvSpPr>
        <p:spPr>
          <a:xfrm>
            <a:off x="677334" y="1930400"/>
            <a:ext cx="9381066" cy="3880773"/>
          </a:xfrm>
        </p:spPr>
        <p:txBody>
          <a:bodyPr>
            <a:normAutofit fontScale="92500" lnSpcReduction="10000"/>
          </a:bodyPr>
          <a:lstStyle/>
          <a:p>
            <a:r>
              <a:rPr lang="zh-TW" altLang="en-US" sz="2400" b="1" dirty="0">
                <a:solidFill>
                  <a:schemeClr val="tx1"/>
                </a:solidFill>
              </a:rPr>
              <a:t>直線最大值</a:t>
            </a:r>
            <a:r>
              <a:rPr lang="en-US" altLang="zh-TW" sz="2400" b="1" dirty="0">
                <a:solidFill>
                  <a:schemeClr val="tx1"/>
                </a:solidFill>
              </a:rPr>
              <a:t>:</a:t>
            </a:r>
          </a:p>
          <a:p>
            <a:r>
              <a:rPr lang="zh-TW" altLang="en-US" sz="2400" b="1" dirty="0">
                <a:solidFill>
                  <a:schemeClr val="tx1"/>
                </a:solidFill>
              </a:rPr>
              <a:t>給你 </a:t>
            </a:r>
            <a:r>
              <a:rPr lang="en-US" altLang="zh-TW" sz="2400" b="1" dirty="0">
                <a:solidFill>
                  <a:srgbClr val="FF0000"/>
                </a:solidFill>
              </a:rPr>
              <a:t>N</a:t>
            </a:r>
            <a:r>
              <a:rPr lang="en-US" altLang="zh-TW" sz="2400" b="1" dirty="0">
                <a:solidFill>
                  <a:schemeClr val="tx1"/>
                </a:solidFill>
              </a:rPr>
              <a:t> </a:t>
            </a:r>
            <a:r>
              <a:rPr lang="zh-TW" altLang="en-US" sz="2400" b="1" dirty="0">
                <a:solidFill>
                  <a:schemeClr val="tx1"/>
                </a:solidFill>
              </a:rPr>
              <a:t>條直線 </a:t>
            </a:r>
            <a:r>
              <a:rPr lang="en-US" altLang="zh-TW" sz="2400" b="1" dirty="0">
                <a:solidFill>
                  <a:schemeClr val="tx1"/>
                </a:solidFill>
              </a:rPr>
              <a:t>y = </a:t>
            </a:r>
            <a:r>
              <a:rPr lang="en-US" altLang="zh-TW" sz="2400" b="1" dirty="0">
                <a:solidFill>
                  <a:srgbClr val="FF0000"/>
                </a:solidFill>
              </a:rPr>
              <a:t>m</a:t>
            </a:r>
            <a:r>
              <a:rPr lang="en-US" altLang="zh-TW" sz="2400" b="1" baseline="-25000" dirty="0">
                <a:solidFill>
                  <a:srgbClr val="FF0000"/>
                </a:solidFill>
              </a:rPr>
              <a:t>i</a:t>
            </a:r>
            <a:r>
              <a:rPr lang="en-US" altLang="zh-TW" sz="2400" b="1" dirty="0">
                <a:solidFill>
                  <a:schemeClr val="tx1"/>
                </a:solidFill>
              </a:rPr>
              <a:t> x + </a:t>
            </a:r>
            <a:r>
              <a:rPr lang="en-US" altLang="zh-TW" sz="2400" b="1" dirty="0">
                <a:solidFill>
                  <a:srgbClr val="FF0000"/>
                </a:solidFill>
              </a:rPr>
              <a:t>b</a:t>
            </a:r>
            <a:r>
              <a:rPr lang="en-US" altLang="zh-TW" sz="2400" b="1" baseline="-25000" dirty="0">
                <a:solidFill>
                  <a:srgbClr val="FF0000"/>
                </a:solidFill>
              </a:rPr>
              <a:t>i</a:t>
            </a:r>
            <a:r>
              <a:rPr lang="en-US" altLang="zh-TW" sz="2400" b="1" dirty="0">
                <a:solidFill>
                  <a:schemeClr val="tx1"/>
                </a:solidFill>
              </a:rPr>
              <a:t>, </a:t>
            </a:r>
            <a:r>
              <a:rPr lang="zh-TW" altLang="en-US" sz="2400" b="1" dirty="0">
                <a:solidFill>
                  <a:schemeClr val="tx1"/>
                </a:solidFill>
              </a:rPr>
              <a:t>有 </a:t>
            </a:r>
            <a:r>
              <a:rPr lang="en-US" altLang="zh-TW" sz="2400" b="1" dirty="0">
                <a:solidFill>
                  <a:srgbClr val="FF0000"/>
                </a:solidFill>
              </a:rPr>
              <a:t>Q</a:t>
            </a:r>
            <a:r>
              <a:rPr lang="zh-TW" altLang="en-US" sz="2400" b="1" dirty="0">
                <a:solidFill>
                  <a:schemeClr val="tx1"/>
                </a:solidFill>
              </a:rPr>
              <a:t> 次詢問</a:t>
            </a:r>
            <a:r>
              <a:rPr lang="en-US" altLang="zh-TW" sz="2400" b="1" dirty="0">
                <a:solidFill>
                  <a:schemeClr val="tx1"/>
                </a:solidFill>
              </a:rPr>
              <a:t>, </a:t>
            </a:r>
            <a:r>
              <a:rPr lang="zh-TW" altLang="en-US" sz="2400" b="1" dirty="0">
                <a:solidFill>
                  <a:schemeClr val="tx1"/>
                </a:solidFill>
              </a:rPr>
              <a:t>每次問在 </a:t>
            </a:r>
            <a:r>
              <a:rPr lang="en-US" altLang="zh-TW" sz="2400" b="1" dirty="0">
                <a:solidFill>
                  <a:schemeClr val="tx1"/>
                </a:solidFill>
              </a:rPr>
              <a:t>x </a:t>
            </a:r>
            <a:r>
              <a:rPr lang="zh-TW" altLang="en-US" sz="2400" b="1" dirty="0">
                <a:solidFill>
                  <a:schemeClr val="tx1"/>
                </a:solidFill>
              </a:rPr>
              <a:t>座標 </a:t>
            </a:r>
            <a:r>
              <a:rPr lang="en-US" altLang="zh-TW" sz="2400" b="1" dirty="0">
                <a:solidFill>
                  <a:schemeClr val="tx1"/>
                </a:solidFill>
              </a:rPr>
              <a:t>= </a:t>
            </a:r>
            <a:r>
              <a:rPr lang="en-US" altLang="zh-TW" sz="2400" b="1" dirty="0" err="1">
                <a:solidFill>
                  <a:srgbClr val="FF0000"/>
                </a:solidFill>
              </a:rPr>
              <a:t>x</a:t>
            </a:r>
            <a:r>
              <a:rPr lang="en-US" altLang="zh-TW" sz="2400" b="1" baseline="-25000" dirty="0" err="1">
                <a:solidFill>
                  <a:srgbClr val="FF0000"/>
                </a:solidFill>
              </a:rPr>
              <a:t>j</a:t>
            </a:r>
            <a:r>
              <a:rPr lang="zh-TW" altLang="en-US" sz="2400" b="1" dirty="0">
                <a:solidFill>
                  <a:schemeClr val="tx1"/>
                </a:solidFill>
              </a:rPr>
              <a:t> 時</a:t>
            </a:r>
            <a:r>
              <a:rPr lang="en-US" altLang="zh-TW" sz="2400" b="1" dirty="0">
                <a:solidFill>
                  <a:schemeClr val="tx1"/>
                </a:solidFill>
              </a:rPr>
              <a:t>, </a:t>
            </a:r>
            <a:r>
              <a:rPr lang="zh-TW" altLang="en-US" sz="2400" b="1" dirty="0">
                <a:solidFill>
                  <a:schemeClr val="tx1"/>
                </a:solidFill>
              </a:rPr>
              <a:t>哪一條直線值最大</a:t>
            </a:r>
            <a:r>
              <a:rPr lang="en-US" altLang="zh-TW" sz="2400" b="1" dirty="0">
                <a:solidFill>
                  <a:schemeClr val="tx1"/>
                </a:solidFill>
              </a:rPr>
              <a:t>?</a:t>
            </a:r>
          </a:p>
        </p:txBody>
      </p:sp>
      <p:cxnSp>
        <p:nvCxnSpPr>
          <p:cNvPr id="4" name="直線接點 3">
            <a:extLst>
              <a:ext uri="{FF2B5EF4-FFF2-40B4-BE49-F238E27FC236}">
                <a16:creationId xmlns:a16="http://schemas.microsoft.com/office/drawing/2014/main" id="{13B99916-9D1C-40EA-9AAD-D12F1EA2DC11}"/>
              </a:ext>
            </a:extLst>
          </p:cNvPr>
          <p:cNvCxnSpPr>
            <a:cxnSpLocks/>
          </p:cNvCxnSpPr>
          <p:nvPr/>
        </p:nvCxnSpPr>
        <p:spPr>
          <a:xfrm>
            <a:off x="1443318" y="4417027"/>
            <a:ext cx="3556520" cy="165380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線接點 4">
            <a:extLst>
              <a:ext uri="{FF2B5EF4-FFF2-40B4-BE49-F238E27FC236}">
                <a16:creationId xmlns:a16="http://schemas.microsoft.com/office/drawing/2014/main" id="{B0ECE883-F553-4AD4-B2CF-4EBEF5453E00}"/>
              </a:ext>
            </a:extLst>
          </p:cNvPr>
          <p:cNvCxnSpPr>
            <a:cxnSpLocks/>
          </p:cNvCxnSpPr>
          <p:nvPr/>
        </p:nvCxnSpPr>
        <p:spPr>
          <a:xfrm flipV="1">
            <a:off x="1017867" y="4811750"/>
            <a:ext cx="6174297" cy="9926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0F2D8A7C-6B3D-408E-A3DA-6999014ED479}"/>
              </a:ext>
            </a:extLst>
          </p:cNvPr>
          <p:cNvCxnSpPr>
            <a:cxnSpLocks/>
          </p:cNvCxnSpPr>
          <p:nvPr/>
        </p:nvCxnSpPr>
        <p:spPr>
          <a:xfrm flipH="1">
            <a:off x="1770080" y="3422477"/>
            <a:ext cx="4854838" cy="264835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99B694FB-E647-4F45-8063-B3763541BAA8}"/>
              </a:ext>
            </a:extLst>
          </p:cNvPr>
          <p:cNvCxnSpPr>
            <a:cxnSpLocks/>
          </p:cNvCxnSpPr>
          <p:nvPr/>
        </p:nvCxnSpPr>
        <p:spPr>
          <a:xfrm>
            <a:off x="3558330" y="4083336"/>
            <a:ext cx="0" cy="2162267"/>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0A909768-F7C0-4150-9030-1253AA7A45FF}"/>
              </a:ext>
            </a:extLst>
          </p:cNvPr>
          <p:cNvCxnSpPr>
            <a:cxnSpLocks/>
          </p:cNvCxnSpPr>
          <p:nvPr/>
        </p:nvCxnSpPr>
        <p:spPr>
          <a:xfrm>
            <a:off x="2527882" y="4159624"/>
            <a:ext cx="0" cy="2085979"/>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9DB3B935-9447-4D59-B416-467A7AA3EA78}"/>
              </a:ext>
            </a:extLst>
          </p:cNvPr>
          <p:cNvCxnSpPr>
            <a:cxnSpLocks/>
          </p:cNvCxnSpPr>
          <p:nvPr/>
        </p:nvCxnSpPr>
        <p:spPr>
          <a:xfrm>
            <a:off x="5086524" y="3919752"/>
            <a:ext cx="0" cy="2435376"/>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 name="星形: 五角 31">
            <a:extLst>
              <a:ext uri="{FF2B5EF4-FFF2-40B4-BE49-F238E27FC236}">
                <a16:creationId xmlns:a16="http://schemas.microsoft.com/office/drawing/2014/main" id="{AD36195A-34CB-45C6-8FF7-64B9EA39C4B4}"/>
              </a:ext>
            </a:extLst>
          </p:cNvPr>
          <p:cNvSpPr/>
          <p:nvPr/>
        </p:nvSpPr>
        <p:spPr>
          <a:xfrm>
            <a:off x="2320778" y="4746654"/>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星形: 五角 31">
            <a:extLst>
              <a:ext uri="{FF2B5EF4-FFF2-40B4-BE49-F238E27FC236}">
                <a16:creationId xmlns:a16="http://schemas.microsoft.com/office/drawing/2014/main" id="{87E2837E-FE33-402D-9EED-298941C12018}"/>
              </a:ext>
            </a:extLst>
          </p:cNvPr>
          <p:cNvSpPr/>
          <p:nvPr/>
        </p:nvSpPr>
        <p:spPr>
          <a:xfrm>
            <a:off x="3405342" y="4875445"/>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星形: 五角 31">
            <a:extLst>
              <a:ext uri="{FF2B5EF4-FFF2-40B4-BE49-F238E27FC236}">
                <a16:creationId xmlns:a16="http://schemas.microsoft.com/office/drawing/2014/main" id="{5BED2BFC-6D58-48C1-8A84-D75C036D5A2A}"/>
              </a:ext>
            </a:extLst>
          </p:cNvPr>
          <p:cNvSpPr/>
          <p:nvPr/>
        </p:nvSpPr>
        <p:spPr>
          <a:xfrm>
            <a:off x="4905633" y="4089859"/>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1301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線接點 22">
            <a:extLst>
              <a:ext uri="{FF2B5EF4-FFF2-40B4-BE49-F238E27FC236}">
                <a16:creationId xmlns:a16="http://schemas.microsoft.com/office/drawing/2014/main" id="{2A4ABCB5-5DAF-44BF-84AA-80842CF575AA}"/>
              </a:ext>
            </a:extLst>
          </p:cNvPr>
          <p:cNvCxnSpPr>
            <a:cxnSpLocks/>
          </p:cNvCxnSpPr>
          <p:nvPr/>
        </p:nvCxnSpPr>
        <p:spPr>
          <a:xfrm flipV="1">
            <a:off x="677334" y="3384590"/>
            <a:ext cx="6763372" cy="2474775"/>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E465A0EA-8218-4F85-833F-CCEDD3754175}"/>
              </a:ext>
            </a:extLst>
          </p:cNvPr>
          <p:cNvSpPr>
            <a:spLocks noGrp="1"/>
          </p:cNvSpPr>
          <p:nvPr>
            <p:ph type="title"/>
          </p:nvPr>
        </p:nvSpPr>
        <p:spPr/>
        <p:txBody>
          <a:bodyPr/>
          <a:lstStyle/>
          <a:p>
            <a:r>
              <a:rPr lang="zh-TW" altLang="en-US" b="1" dirty="0"/>
              <a:t>直線最大值</a:t>
            </a:r>
            <a:endParaRPr lang="en-US" b="1" dirty="0"/>
          </a:p>
        </p:txBody>
      </p:sp>
      <p:cxnSp>
        <p:nvCxnSpPr>
          <p:cNvPr id="5" name="直線接點 4">
            <a:extLst>
              <a:ext uri="{FF2B5EF4-FFF2-40B4-BE49-F238E27FC236}">
                <a16:creationId xmlns:a16="http://schemas.microsoft.com/office/drawing/2014/main" id="{1FEE3132-9AE6-4535-9AFD-A9C3562FA814}"/>
              </a:ext>
            </a:extLst>
          </p:cNvPr>
          <p:cNvCxnSpPr/>
          <p:nvPr/>
        </p:nvCxnSpPr>
        <p:spPr>
          <a:xfrm>
            <a:off x="947956" y="2077673"/>
            <a:ext cx="4051882" cy="399315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7D87605-B400-4A98-AAE0-1EFDD3418520}"/>
              </a:ext>
            </a:extLst>
          </p:cNvPr>
          <p:cNvCxnSpPr>
            <a:cxnSpLocks/>
          </p:cNvCxnSpPr>
          <p:nvPr/>
        </p:nvCxnSpPr>
        <p:spPr>
          <a:xfrm flipV="1">
            <a:off x="947956" y="3757338"/>
            <a:ext cx="6174297" cy="9926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A1F7A511-94DA-4499-A8B3-E40132122D12}"/>
              </a:ext>
            </a:extLst>
          </p:cNvPr>
          <p:cNvCxnSpPr>
            <a:cxnSpLocks/>
          </p:cNvCxnSpPr>
          <p:nvPr/>
        </p:nvCxnSpPr>
        <p:spPr>
          <a:xfrm flipH="1">
            <a:off x="1770078" y="1356219"/>
            <a:ext cx="7399091" cy="471461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14080C2B-2F1A-42B7-B898-1A875600D8D3}"/>
              </a:ext>
            </a:extLst>
          </p:cNvPr>
          <p:cNvCxnSpPr/>
          <p:nvPr/>
        </p:nvCxnSpPr>
        <p:spPr>
          <a:xfrm>
            <a:off x="3558330" y="1606491"/>
            <a:ext cx="0" cy="4639112"/>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589A32CF-DD29-4A3E-92A1-FA1438D48F67}"/>
              </a:ext>
            </a:extLst>
          </p:cNvPr>
          <p:cNvSpPr txBox="1"/>
          <p:nvPr/>
        </p:nvSpPr>
        <p:spPr>
          <a:xfrm>
            <a:off x="5522489" y="4347619"/>
            <a:ext cx="5084262" cy="2308324"/>
          </a:xfrm>
          <a:prstGeom prst="rect">
            <a:avLst/>
          </a:prstGeom>
          <a:noFill/>
        </p:spPr>
        <p:txBody>
          <a:bodyPr wrap="square" rtlCol="0">
            <a:spAutoFit/>
          </a:bodyPr>
          <a:lstStyle/>
          <a:p>
            <a:r>
              <a:rPr lang="zh-TW" altLang="en-US" sz="2400" b="1" dirty="0"/>
              <a:t>在 </a:t>
            </a:r>
            <a:r>
              <a:rPr lang="en-US" altLang="zh-TW" sz="2400" b="1" dirty="0"/>
              <a:t>x</a:t>
            </a:r>
            <a:r>
              <a:rPr lang="zh-TW" altLang="en-US" sz="2400" b="1" dirty="0"/>
              <a:t> </a:t>
            </a:r>
            <a:r>
              <a:rPr lang="en-US" altLang="zh-TW" sz="2400" b="1" dirty="0"/>
              <a:t>=</a:t>
            </a:r>
            <a:r>
              <a:rPr lang="zh-TW" altLang="en-US" sz="2400" b="1" dirty="0"/>
              <a:t> </a:t>
            </a:r>
            <a:r>
              <a:rPr lang="en-US" altLang="zh-TW" sz="2400" b="1" dirty="0"/>
              <a:t>x2</a:t>
            </a:r>
            <a:r>
              <a:rPr lang="zh-TW" altLang="en-US" sz="2400" b="1" dirty="0"/>
              <a:t> 時</a:t>
            </a:r>
            <a:r>
              <a:rPr lang="en-US" altLang="zh-TW" sz="2400" b="1" dirty="0"/>
              <a:t>,</a:t>
            </a:r>
            <a:r>
              <a:rPr lang="zh-TW" altLang="en-US" sz="2400" b="1" dirty="0"/>
              <a:t> 綠線的 </a:t>
            </a:r>
            <a:r>
              <a:rPr lang="en-US" altLang="zh-TW" sz="2400" b="1" dirty="0"/>
              <a:t>y</a:t>
            </a:r>
            <a:r>
              <a:rPr lang="zh-TW" altLang="en-US" sz="2400" b="1" dirty="0"/>
              <a:t> 值已比紅線小</a:t>
            </a:r>
            <a:r>
              <a:rPr lang="en-US" altLang="zh-TW" sz="2400" b="1" dirty="0"/>
              <a:t>, </a:t>
            </a:r>
            <a:r>
              <a:rPr lang="zh-TW" altLang="en-US" sz="2400" b="1" dirty="0"/>
              <a:t>它的斜率又比紅線小</a:t>
            </a:r>
            <a:r>
              <a:rPr lang="en-US" altLang="zh-TW" sz="2400" b="1" dirty="0"/>
              <a:t>, </a:t>
            </a:r>
            <a:r>
              <a:rPr lang="zh-TW" altLang="en-US" sz="2400" b="1" dirty="0"/>
              <a:t>在往後都不可能成為最佳解。</a:t>
            </a:r>
            <a:endParaRPr lang="en-US" altLang="zh-TW" sz="2400" b="1" dirty="0"/>
          </a:p>
          <a:p>
            <a:r>
              <a:rPr lang="zh-TW" altLang="en-US" sz="2400" dirty="0"/>
              <a:t>→ </a:t>
            </a:r>
            <a:r>
              <a:rPr lang="zh-TW" altLang="en-US" sz="2400" b="1" dirty="0"/>
              <a:t>當查詢的</a:t>
            </a:r>
            <a:r>
              <a:rPr lang="en-US" altLang="zh-TW" sz="2400" b="1" dirty="0"/>
              <a:t>x</a:t>
            </a:r>
            <a:r>
              <a:rPr lang="zh-TW" altLang="en-US" sz="2400" b="1" dirty="0"/>
              <a:t>遞增時</a:t>
            </a:r>
            <a:r>
              <a:rPr lang="en-US" altLang="zh-TW" sz="2400" b="1" dirty="0"/>
              <a:t>,</a:t>
            </a:r>
            <a:r>
              <a:rPr lang="zh-TW" altLang="en-US" sz="2400" b="1" dirty="0"/>
              <a:t> 發生最佳解的直線斜率必遞增</a:t>
            </a:r>
            <a:r>
              <a:rPr lang="en-US" altLang="zh-TW" sz="2400" b="1" dirty="0"/>
              <a:t>, </a:t>
            </a:r>
            <a:r>
              <a:rPr lang="zh-TW" altLang="en-US" sz="2400" b="1" dirty="0"/>
              <a:t>可以</a:t>
            </a:r>
            <a:r>
              <a:rPr lang="en-US" altLang="zh-TW" sz="2400" b="1" dirty="0">
                <a:latin typeface="Arial Rounded MT Bold" panose="020F0704030504030204" pitchFamily="34" charset="0"/>
              </a:rPr>
              <a:t>divide</a:t>
            </a:r>
            <a:r>
              <a:rPr lang="zh-TW" altLang="en-US" sz="2400" b="1" dirty="0">
                <a:latin typeface="Arial Rounded MT Bold" panose="020F0704030504030204" pitchFamily="34" charset="0"/>
              </a:rPr>
              <a:t> </a:t>
            </a:r>
            <a:r>
              <a:rPr lang="en-US" altLang="zh-TW" sz="2400" b="1" dirty="0">
                <a:latin typeface="Arial Rounded MT Bold" panose="020F0704030504030204" pitchFamily="34" charset="0"/>
              </a:rPr>
              <a:t>&amp;</a:t>
            </a:r>
            <a:r>
              <a:rPr lang="zh-TW" altLang="en-US" sz="2400" b="1" dirty="0">
                <a:latin typeface="Arial Rounded MT Bold" panose="020F0704030504030204" pitchFamily="34" charset="0"/>
              </a:rPr>
              <a:t> </a:t>
            </a:r>
            <a:r>
              <a:rPr lang="en-US" altLang="zh-TW" sz="2400" b="1" dirty="0">
                <a:latin typeface="Arial Rounded MT Bold" panose="020F0704030504030204" pitchFamily="34" charset="0"/>
              </a:rPr>
              <a:t>conquer</a:t>
            </a:r>
            <a:endParaRPr lang="en-US" sz="2400" b="1" dirty="0">
              <a:latin typeface="Arial Rounded MT Bold" panose="020F0704030504030204" pitchFamily="34" charset="0"/>
            </a:endParaRPr>
          </a:p>
        </p:txBody>
      </p:sp>
      <p:sp>
        <p:nvSpPr>
          <p:cNvPr id="15" name="文字方塊 14">
            <a:extLst>
              <a:ext uri="{FF2B5EF4-FFF2-40B4-BE49-F238E27FC236}">
                <a16:creationId xmlns:a16="http://schemas.microsoft.com/office/drawing/2014/main" id="{5FF0ED4B-7A39-4A76-99B1-3EEF6A3AE1BE}"/>
              </a:ext>
            </a:extLst>
          </p:cNvPr>
          <p:cNvSpPr txBox="1"/>
          <p:nvPr/>
        </p:nvSpPr>
        <p:spPr>
          <a:xfrm>
            <a:off x="2204906" y="6265042"/>
            <a:ext cx="645951" cy="461665"/>
          </a:xfrm>
          <a:prstGeom prst="rect">
            <a:avLst/>
          </a:prstGeom>
          <a:noFill/>
        </p:spPr>
        <p:txBody>
          <a:bodyPr wrap="square" rtlCol="0">
            <a:spAutoFit/>
          </a:bodyPr>
          <a:lstStyle/>
          <a:p>
            <a:r>
              <a:rPr lang="en-US" sz="2400" b="1" dirty="0"/>
              <a:t>x1</a:t>
            </a:r>
          </a:p>
        </p:txBody>
      </p:sp>
      <p:cxnSp>
        <p:nvCxnSpPr>
          <p:cNvPr id="16" name="直線接點 15">
            <a:extLst>
              <a:ext uri="{FF2B5EF4-FFF2-40B4-BE49-F238E27FC236}">
                <a16:creationId xmlns:a16="http://schemas.microsoft.com/office/drawing/2014/main" id="{9B9188E7-3C12-48C5-99C4-6C3FB68493C0}"/>
              </a:ext>
            </a:extLst>
          </p:cNvPr>
          <p:cNvCxnSpPr/>
          <p:nvPr/>
        </p:nvCxnSpPr>
        <p:spPr>
          <a:xfrm>
            <a:off x="2527882" y="1606491"/>
            <a:ext cx="0" cy="4639112"/>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2CE136C5-4E52-41A8-AE93-647E9B9346C3}"/>
              </a:ext>
            </a:extLst>
          </p:cNvPr>
          <p:cNvSpPr txBox="1"/>
          <p:nvPr/>
        </p:nvSpPr>
        <p:spPr>
          <a:xfrm>
            <a:off x="3235354" y="6252126"/>
            <a:ext cx="645951" cy="461665"/>
          </a:xfrm>
          <a:prstGeom prst="rect">
            <a:avLst/>
          </a:prstGeom>
          <a:noFill/>
        </p:spPr>
        <p:txBody>
          <a:bodyPr wrap="square" rtlCol="0">
            <a:spAutoFit/>
          </a:bodyPr>
          <a:lstStyle/>
          <a:p>
            <a:r>
              <a:rPr lang="en-US" sz="2400" b="1" dirty="0"/>
              <a:t>x2</a:t>
            </a:r>
          </a:p>
        </p:txBody>
      </p:sp>
      <p:cxnSp>
        <p:nvCxnSpPr>
          <p:cNvPr id="18" name="直線接點 17">
            <a:extLst>
              <a:ext uri="{FF2B5EF4-FFF2-40B4-BE49-F238E27FC236}">
                <a16:creationId xmlns:a16="http://schemas.microsoft.com/office/drawing/2014/main" id="{A4679856-A0D6-49EB-8EB6-558F1E899866}"/>
              </a:ext>
            </a:extLst>
          </p:cNvPr>
          <p:cNvCxnSpPr/>
          <p:nvPr/>
        </p:nvCxnSpPr>
        <p:spPr>
          <a:xfrm>
            <a:off x="5086524" y="1716016"/>
            <a:ext cx="0" cy="4639112"/>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40698373-1DE1-4039-90E3-4ADA96F3C678}"/>
              </a:ext>
            </a:extLst>
          </p:cNvPr>
          <p:cNvSpPr txBox="1"/>
          <p:nvPr/>
        </p:nvSpPr>
        <p:spPr>
          <a:xfrm>
            <a:off x="4823672" y="6265041"/>
            <a:ext cx="645951" cy="461665"/>
          </a:xfrm>
          <a:prstGeom prst="rect">
            <a:avLst/>
          </a:prstGeom>
          <a:noFill/>
        </p:spPr>
        <p:txBody>
          <a:bodyPr wrap="square" rtlCol="0">
            <a:spAutoFit/>
          </a:bodyPr>
          <a:lstStyle/>
          <a:p>
            <a:r>
              <a:rPr lang="en-US" sz="2400" b="1" dirty="0"/>
              <a:t>x3</a:t>
            </a:r>
          </a:p>
        </p:txBody>
      </p:sp>
      <p:sp>
        <p:nvSpPr>
          <p:cNvPr id="20" name="星形: 五角 31">
            <a:extLst>
              <a:ext uri="{FF2B5EF4-FFF2-40B4-BE49-F238E27FC236}">
                <a16:creationId xmlns:a16="http://schemas.microsoft.com/office/drawing/2014/main" id="{B2844B2F-38FD-414B-BDD6-5506A594BD7E}"/>
              </a:ext>
            </a:extLst>
          </p:cNvPr>
          <p:cNvSpPr/>
          <p:nvPr/>
        </p:nvSpPr>
        <p:spPr>
          <a:xfrm>
            <a:off x="2352839" y="3429000"/>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星形: 五角 31">
            <a:extLst>
              <a:ext uri="{FF2B5EF4-FFF2-40B4-BE49-F238E27FC236}">
                <a16:creationId xmlns:a16="http://schemas.microsoft.com/office/drawing/2014/main" id="{43FA3F73-A15B-4851-805C-6A18C1AC131A}"/>
              </a:ext>
            </a:extLst>
          </p:cNvPr>
          <p:cNvSpPr/>
          <p:nvPr/>
        </p:nvSpPr>
        <p:spPr>
          <a:xfrm>
            <a:off x="3383287" y="4124785"/>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星形: 五角 31">
            <a:extLst>
              <a:ext uri="{FF2B5EF4-FFF2-40B4-BE49-F238E27FC236}">
                <a16:creationId xmlns:a16="http://schemas.microsoft.com/office/drawing/2014/main" id="{F66037C2-2FFB-4E1B-9180-D647E7534ACF}"/>
              </a:ext>
            </a:extLst>
          </p:cNvPr>
          <p:cNvSpPr/>
          <p:nvPr/>
        </p:nvSpPr>
        <p:spPr>
          <a:xfrm>
            <a:off x="4912316" y="3713525"/>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480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 calcmode="lin" valueType="num">
                                      <p:cBhvr additive="base">
                                        <p:cTn id="7"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直線最大值與 </a:t>
            </a:r>
            <a:r>
              <a:rPr lang="en-US" altLang="zh-TW" sz="5000" b="1" dirty="0"/>
              <a:t>DP</a:t>
            </a:r>
            <a:endParaRPr lang="zh-TW" altLang="en-US" sz="5000" b="1" dirty="0"/>
          </a:p>
        </p:txBody>
      </p:sp>
      <p:sp>
        <p:nvSpPr>
          <p:cNvPr id="3" name="內容版面配置區 2"/>
          <p:cNvSpPr>
            <a:spLocks noGrp="1"/>
          </p:cNvSpPr>
          <p:nvPr>
            <p:ph idx="1"/>
          </p:nvPr>
        </p:nvSpPr>
        <p:spPr>
          <a:xfrm>
            <a:off x="444251" y="2082800"/>
            <a:ext cx="9981702" cy="3880773"/>
          </a:xfrm>
        </p:spPr>
        <p:txBody>
          <a:bodyPr>
            <a:normAutofit fontScale="92500" lnSpcReduction="10000"/>
          </a:bodyPr>
          <a:lstStyle/>
          <a:p>
            <a:r>
              <a:rPr lang="zh-TW" altLang="en-US" sz="2400" b="1" dirty="0">
                <a:solidFill>
                  <a:schemeClr val="tx1"/>
                </a:solidFill>
              </a:rPr>
              <a:t>但是有一個問題</a:t>
            </a:r>
            <a:r>
              <a:rPr lang="en-US" altLang="zh-TW" sz="2400" b="1" dirty="0">
                <a:solidFill>
                  <a:schemeClr val="tx1"/>
                </a:solidFill>
              </a:rPr>
              <a:t>:</a:t>
            </a:r>
            <a:r>
              <a:rPr lang="zh-TW" altLang="en-US" sz="2400" b="1" dirty="0">
                <a:solidFill>
                  <a:schemeClr val="tx1"/>
                </a:solidFill>
              </a:rPr>
              <a:t> 直線最大值相關的 </a:t>
            </a:r>
            <a:r>
              <a:rPr lang="en-US" altLang="zh-TW" sz="2400" b="1" dirty="0">
                <a:solidFill>
                  <a:schemeClr val="tx1"/>
                </a:solidFill>
              </a:rPr>
              <a:t>DP</a:t>
            </a:r>
            <a:r>
              <a:rPr lang="zh-TW" altLang="en-US" sz="2400" b="1" dirty="0">
                <a:solidFill>
                  <a:schemeClr val="tx1"/>
                </a:solidFill>
              </a:rPr>
              <a:t> 通常有這種形式</a:t>
            </a:r>
            <a:r>
              <a:rPr lang="en-US" altLang="zh-TW" sz="2400" b="1" dirty="0">
                <a:solidFill>
                  <a:schemeClr val="tx1"/>
                </a:solidFill>
              </a:rPr>
              <a:t>:</a:t>
            </a:r>
          </a:p>
          <a:p>
            <a:endParaRPr lang="en-US" altLang="zh-TW" sz="2400" b="1" dirty="0">
              <a:solidFill>
                <a:schemeClr val="tx1"/>
              </a:solidFill>
            </a:endParaRPr>
          </a:p>
          <a:p>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 max </a:t>
            </a:r>
            <a:r>
              <a:rPr lang="en-US" altLang="zh-TW" sz="2400" b="1" baseline="-25000" dirty="0">
                <a:solidFill>
                  <a:schemeClr val="tx1"/>
                </a:solidFill>
              </a:rPr>
              <a:t>j </a:t>
            </a:r>
            <a:r>
              <a:rPr lang="en-US" altLang="zh-TW" sz="2400" b="1" baseline="-25000" dirty="0">
                <a:solidFill>
                  <a:schemeClr val="tx1"/>
                </a:solidFill>
                <a:latin typeface="Arial" panose="020B0604020202020204" pitchFamily="34" charset="0"/>
                <a:cs typeface="Arial" panose="020B0604020202020204" pitchFamily="34" charset="0"/>
              </a:rPr>
              <a:t>&lt; </a:t>
            </a:r>
            <a:r>
              <a:rPr lang="en-US" altLang="zh-TW" sz="2400" b="1" baseline="-25000" dirty="0" err="1">
                <a:solidFill>
                  <a:schemeClr val="tx1"/>
                </a:solidFill>
                <a:latin typeface="Arial" panose="020B0604020202020204" pitchFamily="34" charset="0"/>
                <a:cs typeface="Arial" panose="020B0604020202020204" pitchFamily="34" charset="0"/>
              </a:rPr>
              <a:t>i</a:t>
            </a:r>
            <a:r>
              <a:rPr lang="en-US" altLang="zh-TW" sz="2400" b="1" baseline="-25000" dirty="0">
                <a:solidFill>
                  <a:schemeClr val="tx1"/>
                </a:solidFill>
                <a:latin typeface="Arial" panose="020B0604020202020204" pitchFamily="34" charset="0"/>
                <a:cs typeface="Arial" panose="020B0604020202020204" pitchFamily="34" charset="0"/>
              </a:rPr>
              <a:t> </a:t>
            </a:r>
            <a:r>
              <a:rPr lang="en-US" altLang="zh-TW" sz="2400" b="1" dirty="0">
                <a:solidFill>
                  <a:schemeClr val="tx1"/>
                </a:solidFill>
              </a:rPr>
              <a:t>{</a:t>
            </a:r>
            <a:r>
              <a:rPr lang="zh-TW" altLang="en-US" sz="2400" b="1" dirty="0">
                <a:solidFill>
                  <a:schemeClr val="tx1"/>
                </a:solidFill>
              </a:rPr>
              <a:t> </a:t>
            </a:r>
            <a:r>
              <a:rPr lang="en-US" altLang="zh-TW" sz="2400" b="1" dirty="0" err="1">
                <a:solidFill>
                  <a:schemeClr val="tx1"/>
                </a:solidFill>
              </a:rPr>
              <a:t>dp</a:t>
            </a:r>
            <a:r>
              <a:rPr lang="en-US" altLang="zh-TW" sz="2400" b="1" dirty="0">
                <a:solidFill>
                  <a:schemeClr val="tx1"/>
                </a:solidFill>
              </a:rPr>
              <a:t>[j] + </a:t>
            </a:r>
            <a:r>
              <a:rPr lang="en-US" altLang="zh-TW" sz="2400" b="1" dirty="0" err="1">
                <a:solidFill>
                  <a:schemeClr val="tx1"/>
                </a:solidFill>
              </a:rPr>
              <a:t>m</a:t>
            </a:r>
            <a:r>
              <a:rPr lang="en-US" altLang="zh-TW" sz="2400" b="1" baseline="-25000" dirty="0" err="1">
                <a:solidFill>
                  <a:schemeClr val="tx1"/>
                </a:solidFill>
              </a:rPr>
              <a:t>j</a:t>
            </a:r>
            <a:r>
              <a:rPr lang="en-US" altLang="zh-TW" sz="2400" b="1" dirty="0">
                <a:solidFill>
                  <a:schemeClr val="tx1"/>
                </a:solidFill>
                <a:latin typeface="Arial" panose="020B0604020202020204" pitchFamily="34" charset="0"/>
                <a:cs typeface="Arial" panose="020B0604020202020204" pitchFamily="34" charset="0"/>
              </a:rPr>
              <a:t> ∙ </a:t>
            </a:r>
            <a:r>
              <a:rPr lang="en-US" altLang="zh-TW" sz="2400" b="1" dirty="0" err="1">
                <a:solidFill>
                  <a:schemeClr val="tx1"/>
                </a:solidFill>
              </a:rPr>
              <a:t>i</a:t>
            </a:r>
            <a:r>
              <a:rPr lang="en-US" altLang="zh-TW" sz="2400" b="1" dirty="0">
                <a:solidFill>
                  <a:schemeClr val="tx1"/>
                </a:solidFill>
              </a:rPr>
              <a:t> + </a:t>
            </a:r>
            <a:r>
              <a:rPr lang="en-US" altLang="zh-TW" sz="2400" b="1" dirty="0" err="1">
                <a:solidFill>
                  <a:schemeClr val="tx1"/>
                </a:solidFill>
              </a:rPr>
              <a:t>b</a:t>
            </a:r>
            <a:r>
              <a:rPr lang="en-US" altLang="zh-TW" sz="2400" b="1" baseline="-25000" dirty="0" err="1">
                <a:solidFill>
                  <a:schemeClr val="tx1"/>
                </a:solidFill>
              </a:rPr>
              <a:t>j</a:t>
            </a:r>
            <a:r>
              <a:rPr lang="en-US" altLang="zh-TW" sz="2400" b="1" dirty="0">
                <a:solidFill>
                  <a:schemeClr val="tx1"/>
                </a:solidFill>
              </a:rPr>
              <a:t> }, </a:t>
            </a:r>
            <a:r>
              <a:rPr lang="zh-TW" altLang="en-US" sz="2400" b="1" dirty="0">
                <a:solidFill>
                  <a:schemeClr val="tx1"/>
                </a:solidFill>
              </a:rPr>
              <a:t>且 </a:t>
            </a:r>
            <a:r>
              <a:rPr lang="en-US" altLang="zh-TW" sz="2400" b="1" dirty="0" err="1">
                <a:solidFill>
                  <a:schemeClr val="tx1"/>
                </a:solidFill>
              </a:rPr>
              <a:t>m</a:t>
            </a:r>
            <a:r>
              <a:rPr lang="en-US" altLang="zh-TW" sz="2400" b="1" baseline="-25000" dirty="0" err="1">
                <a:solidFill>
                  <a:schemeClr val="tx1"/>
                </a:solidFill>
              </a:rPr>
              <a:t>j</a:t>
            </a:r>
            <a:r>
              <a:rPr lang="zh-TW" altLang="en-US" sz="2400" b="1" dirty="0">
                <a:solidFill>
                  <a:schemeClr val="tx1"/>
                </a:solidFill>
              </a:rPr>
              <a:t> 遞增。</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雖然知道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發生最佳解的 </a:t>
            </a:r>
            <a:r>
              <a:rPr lang="en-US" altLang="zh-TW" sz="2400" b="1" dirty="0">
                <a:solidFill>
                  <a:schemeClr val="tx1"/>
                </a:solidFill>
              </a:rPr>
              <a:t>j </a:t>
            </a:r>
            <a:r>
              <a:rPr lang="zh-TW" altLang="en-US" sz="2400" b="1" dirty="0">
                <a:solidFill>
                  <a:schemeClr val="tx1"/>
                </a:solidFill>
              </a:rPr>
              <a:t>會遞增</a:t>
            </a:r>
            <a:r>
              <a:rPr lang="en-US" altLang="zh-TW" sz="2400" b="1" dirty="0">
                <a:solidFill>
                  <a:schemeClr val="tx1"/>
                </a:solidFill>
              </a:rPr>
              <a:t>,</a:t>
            </a:r>
            <a:r>
              <a:rPr lang="zh-TW" altLang="en-US" sz="2400" b="1" dirty="0">
                <a:solidFill>
                  <a:schemeClr val="tx1"/>
                </a:solidFill>
              </a:rPr>
              <a:t> 但是想用分治法先找 </a:t>
            </a:r>
            <a:r>
              <a:rPr lang="en-US" altLang="zh-TW" sz="2400" b="1" dirty="0" err="1">
                <a:solidFill>
                  <a:schemeClr val="tx1"/>
                </a:solidFill>
              </a:rPr>
              <a:t>dp</a:t>
            </a:r>
            <a:r>
              <a:rPr lang="en-US" altLang="zh-TW" sz="2400" b="1" dirty="0">
                <a:solidFill>
                  <a:schemeClr val="tx1"/>
                </a:solidFill>
              </a:rPr>
              <a:t>[n / 2] </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卻發現</a:t>
            </a:r>
            <a:r>
              <a:rPr lang="zh-TW" altLang="en-US" sz="2400" b="1" dirty="0">
                <a:solidFill>
                  <a:srgbClr val="FF0000"/>
                </a:solidFill>
              </a:rPr>
              <a:t>直線截距與前面的 </a:t>
            </a:r>
            <a:r>
              <a:rPr lang="en-US" altLang="zh-TW" sz="2400" b="1" dirty="0" err="1">
                <a:solidFill>
                  <a:srgbClr val="FF0000"/>
                </a:solidFill>
              </a:rPr>
              <a:t>dp</a:t>
            </a:r>
            <a:r>
              <a:rPr lang="zh-TW" altLang="en-US" sz="2400" b="1" dirty="0">
                <a:solidFill>
                  <a:srgbClr val="FF0000"/>
                </a:solidFill>
              </a:rPr>
              <a:t> 有關</a:t>
            </a:r>
            <a:r>
              <a:rPr lang="en-US" altLang="zh-TW" sz="2400" b="1" dirty="0">
                <a:solidFill>
                  <a:srgbClr val="FF0000"/>
                </a:solidFill>
              </a:rPr>
              <a:t>,</a:t>
            </a:r>
            <a:r>
              <a:rPr lang="zh-TW" altLang="en-US" sz="2400" b="1" dirty="0">
                <a:solidFill>
                  <a:srgbClr val="FF0000"/>
                </a:solidFill>
              </a:rPr>
              <a:t> 不先算的話根本不知道直線長怎樣</a:t>
            </a:r>
            <a:r>
              <a:rPr lang="zh-TW" altLang="en-US" sz="2400" b="1" dirty="0">
                <a:solidFill>
                  <a:schemeClr val="tx1"/>
                </a:solidFill>
              </a:rPr>
              <a:t>。</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如果出現這種情形</a:t>
            </a:r>
            <a:r>
              <a:rPr lang="en-US" altLang="zh-TW" sz="2400" b="1" dirty="0">
                <a:solidFill>
                  <a:schemeClr val="tx1"/>
                </a:solidFill>
              </a:rPr>
              <a:t>,</a:t>
            </a:r>
            <a:r>
              <a:rPr lang="zh-TW" altLang="en-US" sz="2400" b="1" dirty="0">
                <a:solidFill>
                  <a:schemeClr val="tx1"/>
                </a:solidFill>
              </a:rPr>
              <a:t> 可以配合 </a:t>
            </a:r>
            <a:r>
              <a:rPr lang="en-US" altLang="zh-TW" sz="2400" b="1" dirty="0">
                <a:solidFill>
                  <a:schemeClr val="tx1"/>
                </a:solidFill>
              </a:rPr>
              <a:t>CDQ</a:t>
            </a:r>
            <a:r>
              <a:rPr lang="zh-TW" altLang="en-US" sz="2400" b="1" dirty="0">
                <a:solidFill>
                  <a:schemeClr val="tx1"/>
                </a:solidFill>
              </a:rPr>
              <a:t> 分治使用</a:t>
            </a:r>
            <a:r>
              <a:rPr lang="en-US" altLang="zh-TW" sz="2400" b="1" dirty="0">
                <a:solidFill>
                  <a:schemeClr val="tx1"/>
                </a:solidFill>
              </a:rPr>
              <a:t>,</a:t>
            </a:r>
            <a:r>
              <a:rPr lang="zh-TW" altLang="en-US" sz="2400" b="1" dirty="0">
                <a:solidFill>
                  <a:schemeClr val="tx1"/>
                </a:solidFill>
              </a:rPr>
              <a:t> 在右半考慮左半轉移時使用分治優化</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code </a:t>
            </a:r>
            <a:r>
              <a:rPr lang="zh-TW" altLang="en-US" sz="2400" b="1" dirty="0">
                <a:solidFill>
                  <a:schemeClr val="tx1"/>
                </a:solidFill>
              </a:rPr>
              <a:t>還是比較短</a:t>
            </a:r>
            <a:r>
              <a:rPr lang="en-US" altLang="zh-TW" sz="2400" b="1" dirty="0">
                <a:solidFill>
                  <a:schemeClr val="tx1"/>
                </a:solidFill>
              </a:rPr>
              <a:t>,</a:t>
            </a:r>
            <a:r>
              <a:rPr lang="zh-TW" altLang="en-US" sz="2400" b="1" dirty="0">
                <a:solidFill>
                  <a:schemeClr val="tx1"/>
                </a:solidFill>
              </a:rPr>
              <a:t> 不過會再多一個 </a:t>
            </a:r>
            <a:r>
              <a:rPr lang="en-US" altLang="zh-TW" sz="2400" b="1" dirty="0">
                <a:solidFill>
                  <a:schemeClr val="tx1"/>
                </a:solidFill>
              </a:rPr>
              <a:t>log</a:t>
            </a:r>
            <a:r>
              <a:rPr lang="zh-TW" altLang="en-US" sz="2400" b="1" dirty="0">
                <a:solidFill>
                  <a:schemeClr val="tx1"/>
                </a:solidFill>
              </a:rPr>
              <a:t>。</a:t>
            </a:r>
            <a:endParaRPr lang="en-US" altLang="zh-TW" sz="2400" b="1" dirty="0">
              <a:solidFill>
                <a:schemeClr val="tx1"/>
              </a:solidFill>
            </a:endParaRPr>
          </a:p>
        </p:txBody>
      </p:sp>
      <p:grpSp>
        <p:nvGrpSpPr>
          <p:cNvPr id="25" name="群組 24">
            <a:extLst>
              <a:ext uri="{FF2B5EF4-FFF2-40B4-BE49-F238E27FC236}">
                <a16:creationId xmlns:a16="http://schemas.microsoft.com/office/drawing/2014/main" id="{BBD766AE-4DAA-4B87-8D4B-1A10763F64EC}"/>
              </a:ext>
            </a:extLst>
          </p:cNvPr>
          <p:cNvGrpSpPr/>
          <p:nvPr/>
        </p:nvGrpSpPr>
        <p:grpSpPr>
          <a:xfrm>
            <a:off x="4601449" y="4913518"/>
            <a:ext cx="4672553" cy="1721907"/>
            <a:chOff x="4377180" y="153259"/>
            <a:chExt cx="4672553" cy="1721907"/>
          </a:xfrm>
        </p:grpSpPr>
        <p:sp>
          <p:nvSpPr>
            <p:cNvPr id="26" name="文字方塊 25">
              <a:extLst>
                <a:ext uri="{FF2B5EF4-FFF2-40B4-BE49-F238E27FC236}">
                  <a16:creationId xmlns:a16="http://schemas.microsoft.com/office/drawing/2014/main" id="{43DD860A-E9AB-4E73-8F2B-43EE3E371A25}"/>
                </a:ext>
              </a:extLst>
            </p:cNvPr>
            <p:cNvSpPr txBox="1"/>
            <p:nvPr/>
          </p:nvSpPr>
          <p:spPr>
            <a:xfrm>
              <a:off x="7913884" y="153259"/>
              <a:ext cx="292068" cy="523220"/>
            </a:xfrm>
            <a:prstGeom prst="rect">
              <a:avLst/>
            </a:prstGeom>
            <a:noFill/>
          </p:spPr>
          <p:txBody>
            <a:bodyPr wrap="none" rtlCol="0">
              <a:spAutoFit/>
            </a:bodyPr>
            <a:lstStyle/>
            <a:p>
              <a:r>
                <a:rPr lang="en-US" altLang="zh-TW" sz="2800" b="1" dirty="0" err="1"/>
                <a:t>i</a:t>
              </a:r>
              <a:endParaRPr lang="zh-TW" altLang="en-US" sz="2800" b="1" dirty="0"/>
            </a:p>
          </p:txBody>
        </p:sp>
        <p:sp>
          <p:nvSpPr>
            <p:cNvPr id="27" name="矩形 26">
              <a:extLst>
                <a:ext uri="{FF2B5EF4-FFF2-40B4-BE49-F238E27FC236}">
                  <a16:creationId xmlns:a16="http://schemas.microsoft.com/office/drawing/2014/main" id="{362B8CB5-06D2-4A37-8216-A83F75C14193}"/>
                </a:ext>
              </a:extLst>
            </p:cNvPr>
            <p:cNvSpPr/>
            <p:nvPr/>
          </p:nvSpPr>
          <p:spPr>
            <a:xfrm>
              <a:off x="5099902" y="1053183"/>
              <a:ext cx="3949831" cy="43363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箭號: 向下 27">
              <a:extLst>
                <a:ext uri="{FF2B5EF4-FFF2-40B4-BE49-F238E27FC236}">
                  <a16:creationId xmlns:a16="http://schemas.microsoft.com/office/drawing/2014/main" id="{523AEA40-6059-4DD7-AE60-5FB02273E302}"/>
                </a:ext>
              </a:extLst>
            </p:cNvPr>
            <p:cNvSpPr/>
            <p:nvPr/>
          </p:nvSpPr>
          <p:spPr>
            <a:xfrm>
              <a:off x="7975077" y="649925"/>
              <a:ext cx="169683" cy="28071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9" name="直線接點 28">
              <a:extLst>
                <a:ext uri="{FF2B5EF4-FFF2-40B4-BE49-F238E27FC236}">
                  <a16:creationId xmlns:a16="http://schemas.microsoft.com/office/drawing/2014/main" id="{C34DD062-FBDF-4312-B3D0-C73B25907D1C}"/>
                </a:ext>
              </a:extLst>
            </p:cNvPr>
            <p:cNvCxnSpPr>
              <a:cxnSpLocks/>
            </p:cNvCxnSpPr>
            <p:nvPr/>
          </p:nvCxnSpPr>
          <p:spPr>
            <a:xfrm>
              <a:off x="7814821" y="324177"/>
              <a:ext cx="0" cy="1550989"/>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0F2A0608-7878-493B-99A8-55B2F2EE2761}"/>
                </a:ext>
              </a:extLst>
            </p:cNvPr>
            <p:cNvSpPr txBox="1"/>
            <p:nvPr/>
          </p:nvSpPr>
          <p:spPr>
            <a:xfrm>
              <a:off x="4377180" y="1034661"/>
              <a:ext cx="617477" cy="430887"/>
            </a:xfrm>
            <a:prstGeom prst="rect">
              <a:avLst/>
            </a:prstGeom>
            <a:noFill/>
          </p:spPr>
          <p:txBody>
            <a:bodyPr wrap="none" rtlCol="0">
              <a:spAutoFit/>
            </a:bodyPr>
            <a:lstStyle/>
            <a:p>
              <a:r>
                <a:rPr lang="en-US" altLang="zh-TW" sz="2200" b="1" dirty="0" err="1"/>
                <a:t>dp</a:t>
              </a:r>
              <a:r>
                <a:rPr lang="en-US" altLang="zh-TW" sz="2200" b="1" dirty="0"/>
                <a:t>:</a:t>
              </a:r>
              <a:endParaRPr lang="zh-TW" altLang="en-US" sz="2200" b="1" dirty="0"/>
            </a:p>
          </p:txBody>
        </p:sp>
      </p:grpSp>
    </p:spTree>
    <p:extLst>
      <p:ext uri="{BB962C8B-B14F-4D97-AF65-F5344CB8AC3E}">
        <p14:creationId xmlns:p14="http://schemas.microsoft.com/office/powerpoint/2010/main" val="207181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直線最大值與 </a:t>
            </a:r>
            <a:r>
              <a:rPr lang="en-US" altLang="zh-TW" sz="5000" b="1" dirty="0"/>
              <a:t>DP</a:t>
            </a:r>
            <a:endParaRPr lang="zh-TW" altLang="en-US" sz="5000" b="1" dirty="0"/>
          </a:p>
        </p:txBody>
      </p:sp>
      <p:sp>
        <p:nvSpPr>
          <p:cNvPr id="3" name="內容版面配置區 2"/>
          <p:cNvSpPr>
            <a:spLocks noGrp="1"/>
          </p:cNvSpPr>
          <p:nvPr>
            <p:ph idx="1"/>
          </p:nvPr>
        </p:nvSpPr>
        <p:spPr>
          <a:xfrm>
            <a:off x="444251" y="2082800"/>
            <a:ext cx="9981702" cy="3880773"/>
          </a:xfrm>
        </p:spPr>
        <p:txBody>
          <a:bodyPr>
            <a:normAutofit fontScale="92500" lnSpcReduction="10000"/>
          </a:bodyPr>
          <a:lstStyle/>
          <a:p>
            <a:r>
              <a:rPr lang="zh-TW" altLang="en-US" sz="2400" b="1" dirty="0">
                <a:solidFill>
                  <a:schemeClr val="tx1"/>
                </a:solidFill>
              </a:rPr>
              <a:t>但是有一個問題</a:t>
            </a:r>
            <a:r>
              <a:rPr lang="en-US" altLang="zh-TW" sz="2400" b="1" dirty="0">
                <a:solidFill>
                  <a:schemeClr val="tx1"/>
                </a:solidFill>
              </a:rPr>
              <a:t>:</a:t>
            </a:r>
            <a:r>
              <a:rPr lang="zh-TW" altLang="en-US" sz="2400" b="1" dirty="0">
                <a:solidFill>
                  <a:schemeClr val="tx1"/>
                </a:solidFill>
              </a:rPr>
              <a:t> 直線最大值相關的 </a:t>
            </a:r>
            <a:r>
              <a:rPr lang="en-US" altLang="zh-TW" sz="2400" b="1" dirty="0">
                <a:solidFill>
                  <a:schemeClr val="tx1"/>
                </a:solidFill>
              </a:rPr>
              <a:t>DP</a:t>
            </a:r>
            <a:r>
              <a:rPr lang="zh-TW" altLang="en-US" sz="2400" b="1" dirty="0">
                <a:solidFill>
                  <a:schemeClr val="tx1"/>
                </a:solidFill>
              </a:rPr>
              <a:t> 通常有這種形式</a:t>
            </a:r>
            <a:r>
              <a:rPr lang="en-US" altLang="zh-TW" sz="2400" b="1" dirty="0">
                <a:solidFill>
                  <a:schemeClr val="tx1"/>
                </a:solidFill>
              </a:rPr>
              <a:t>:</a:t>
            </a:r>
          </a:p>
          <a:p>
            <a:endParaRPr lang="en-US" altLang="zh-TW" sz="2400" b="1" dirty="0">
              <a:solidFill>
                <a:schemeClr val="tx1"/>
              </a:solidFill>
            </a:endParaRPr>
          </a:p>
          <a:p>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 max </a:t>
            </a:r>
            <a:r>
              <a:rPr lang="en-US" altLang="zh-TW" sz="2400" b="1" baseline="-25000" dirty="0">
                <a:solidFill>
                  <a:schemeClr val="tx1"/>
                </a:solidFill>
              </a:rPr>
              <a:t>j </a:t>
            </a:r>
            <a:r>
              <a:rPr lang="en-US" altLang="zh-TW" sz="2400" b="1" baseline="-25000" dirty="0">
                <a:solidFill>
                  <a:schemeClr val="tx1"/>
                </a:solidFill>
                <a:latin typeface="Arial" panose="020B0604020202020204" pitchFamily="34" charset="0"/>
                <a:cs typeface="Arial" panose="020B0604020202020204" pitchFamily="34" charset="0"/>
              </a:rPr>
              <a:t>&lt; </a:t>
            </a:r>
            <a:r>
              <a:rPr lang="en-US" altLang="zh-TW" sz="2400" b="1" baseline="-25000" dirty="0" err="1">
                <a:solidFill>
                  <a:schemeClr val="tx1"/>
                </a:solidFill>
                <a:latin typeface="Arial" panose="020B0604020202020204" pitchFamily="34" charset="0"/>
                <a:cs typeface="Arial" panose="020B0604020202020204" pitchFamily="34" charset="0"/>
              </a:rPr>
              <a:t>i</a:t>
            </a:r>
            <a:r>
              <a:rPr lang="en-US" altLang="zh-TW" sz="2400" b="1" baseline="-25000" dirty="0">
                <a:solidFill>
                  <a:schemeClr val="tx1"/>
                </a:solidFill>
                <a:latin typeface="Arial" panose="020B0604020202020204" pitchFamily="34" charset="0"/>
                <a:cs typeface="Arial" panose="020B0604020202020204" pitchFamily="34" charset="0"/>
              </a:rPr>
              <a:t> </a:t>
            </a:r>
            <a:r>
              <a:rPr lang="en-US" altLang="zh-TW" sz="2400" b="1" dirty="0">
                <a:solidFill>
                  <a:schemeClr val="tx1"/>
                </a:solidFill>
              </a:rPr>
              <a:t>{</a:t>
            </a:r>
            <a:r>
              <a:rPr lang="zh-TW" altLang="en-US" sz="2400" b="1" dirty="0">
                <a:solidFill>
                  <a:schemeClr val="tx1"/>
                </a:solidFill>
              </a:rPr>
              <a:t> </a:t>
            </a:r>
            <a:r>
              <a:rPr lang="en-US" altLang="zh-TW" sz="2400" b="1" dirty="0" err="1">
                <a:solidFill>
                  <a:schemeClr val="tx1"/>
                </a:solidFill>
              </a:rPr>
              <a:t>dp</a:t>
            </a:r>
            <a:r>
              <a:rPr lang="en-US" altLang="zh-TW" sz="2400" b="1" dirty="0">
                <a:solidFill>
                  <a:schemeClr val="tx1"/>
                </a:solidFill>
              </a:rPr>
              <a:t>[j] + </a:t>
            </a:r>
            <a:r>
              <a:rPr lang="en-US" altLang="zh-TW" sz="2400" b="1" dirty="0" err="1">
                <a:solidFill>
                  <a:schemeClr val="tx1"/>
                </a:solidFill>
              </a:rPr>
              <a:t>m</a:t>
            </a:r>
            <a:r>
              <a:rPr lang="en-US" altLang="zh-TW" sz="2400" b="1" baseline="-25000" dirty="0" err="1">
                <a:solidFill>
                  <a:schemeClr val="tx1"/>
                </a:solidFill>
              </a:rPr>
              <a:t>j</a:t>
            </a:r>
            <a:r>
              <a:rPr lang="en-US" altLang="zh-TW" sz="2400" b="1" dirty="0">
                <a:solidFill>
                  <a:schemeClr val="tx1"/>
                </a:solidFill>
                <a:latin typeface="Arial" panose="020B0604020202020204" pitchFamily="34" charset="0"/>
                <a:cs typeface="Arial" panose="020B0604020202020204" pitchFamily="34" charset="0"/>
              </a:rPr>
              <a:t> ∙ </a:t>
            </a:r>
            <a:r>
              <a:rPr lang="en-US" altLang="zh-TW" sz="2400" b="1" dirty="0" err="1">
                <a:solidFill>
                  <a:schemeClr val="tx1"/>
                </a:solidFill>
              </a:rPr>
              <a:t>i</a:t>
            </a:r>
            <a:r>
              <a:rPr lang="en-US" altLang="zh-TW" sz="2400" b="1" dirty="0">
                <a:solidFill>
                  <a:schemeClr val="tx1"/>
                </a:solidFill>
              </a:rPr>
              <a:t> + </a:t>
            </a:r>
            <a:r>
              <a:rPr lang="en-US" altLang="zh-TW" sz="2400" b="1" dirty="0" err="1">
                <a:solidFill>
                  <a:schemeClr val="tx1"/>
                </a:solidFill>
              </a:rPr>
              <a:t>b</a:t>
            </a:r>
            <a:r>
              <a:rPr lang="en-US" altLang="zh-TW" sz="2400" b="1" baseline="-25000" dirty="0" err="1">
                <a:solidFill>
                  <a:schemeClr val="tx1"/>
                </a:solidFill>
              </a:rPr>
              <a:t>j</a:t>
            </a:r>
            <a:r>
              <a:rPr lang="en-US" altLang="zh-TW" sz="2400" b="1" dirty="0">
                <a:solidFill>
                  <a:schemeClr val="tx1"/>
                </a:solidFill>
              </a:rPr>
              <a:t> }, </a:t>
            </a:r>
            <a:r>
              <a:rPr lang="zh-TW" altLang="en-US" sz="2400" b="1" dirty="0">
                <a:solidFill>
                  <a:schemeClr val="tx1"/>
                </a:solidFill>
              </a:rPr>
              <a:t>且 </a:t>
            </a:r>
            <a:r>
              <a:rPr lang="en-US" altLang="zh-TW" sz="2400" b="1" dirty="0" err="1">
                <a:solidFill>
                  <a:schemeClr val="tx1"/>
                </a:solidFill>
              </a:rPr>
              <a:t>m</a:t>
            </a:r>
            <a:r>
              <a:rPr lang="en-US" altLang="zh-TW" sz="2400" b="1" baseline="-25000" dirty="0" err="1">
                <a:solidFill>
                  <a:schemeClr val="tx1"/>
                </a:solidFill>
              </a:rPr>
              <a:t>j</a:t>
            </a:r>
            <a:r>
              <a:rPr lang="zh-TW" altLang="en-US" sz="2400" b="1" dirty="0">
                <a:solidFill>
                  <a:schemeClr val="tx1"/>
                </a:solidFill>
              </a:rPr>
              <a:t> 遞增。</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雖然知道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發生最佳解的 </a:t>
            </a:r>
            <a:r>
              <a:rPr lang="en-US" altLang="zh-TW" sz="2400" b="1" dirty="0">
                <a:solidFill>
                  <a:schemeClr val="tx1"/>
                </a:solidFill>
              </a:rPr>
              <a:t>j </a:t>
            </a:r>
            <a:r>
              <a:rPr lang="zh-TW" altLang="en-US" sz="2400" b="1" dirty="0">
                <a:solidFill>
                  <a:schemeClr val="tx1"/>
                </a:solidFill>
              </a:rPr>
              <a:t>會遞增</a:t>
            </a:r>
            <a:r>
              <a:rPr lang="en-US" altLang="zh-TW" sz="2400" b="1" dirty="0">
                <a:solidFill>
                  <a:schemeClr val="tx1"/>
                </a:solidFill>
              </a:rPr>
              <a:t>,</a:t>
            </a:r>
            <a:r>
              <a:rPr lang="zh-TW" altLang="en-US" sz="2400" b="1" dirty="0">
                <a:solidFill>
                  <a:schemeClr val="tx1"/>
                </a:solidFill>
              </a:rPr>
              <a:t> 但是想用分治法先找 </a:t>
            </a:r>
            <a:r>
              <a:rPr lang="en-US" altLang="zh-TW" sz="2400" b="1" dirty="0" err="1">
                <a:solidFill>
                  <a:schemeClr val="tx1"/>
                </a:solidFill>
              </a:rPr>
              <a:t>dp</a:t>
            </a:r>
            <a:r>
              <a:rPr lang="en-US" altLang="zh-TW" sz="2400" b="1" dirty="0">
                <a:solidFill>
                  <a:schemeClr val="tx1"/>
                </a:solidFill>
              </a:rPr>
              <a:t>[n / 2] </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卻發現</a:t>
            </a:r>
            <a:r>
              <a:rPr lang="zh-TW" altLang="en-US" sz="2400" b="1" dirty="0">
                <a:solidFill>
                  <a:srgbClr val="FF0000"/>
                </a:solidFill>
              </a:rPr>
              <a:t>直線截距與前面的 </a:t>
            </a:r>
            <a:r>
              <a:rPr lang="en-US" altLang="zh-TW" sz="2400" b="1" dirty="0" err="1">
                <a:solidFill>
                  <a:srgbClr val="FF0000"/>
                </a:solidFill>
              </a:rPr>
              <a:t>dp</a:t>
            </a:r>
            <a:r>
              <a:rPr lang="zh-TW" altLang="en-US" sz="2400" b="1" dirty="0">
                <a:solidFill>
                  <a:srgbClr val="FF0000"/>
                </a:solidFill>
              </a:rPr>
              <a:t> 有關</a:t>
            </a:r>
            <a:r>
              <a:rPr lang="en-US" altLang="zh-TW" sz="2400" b="1" dirty="0">
                <a:solidFill>
                  <a:srgbClr val="FF0000"/>
                </a:solidFill>
              </a:rPr>
              <a:t>,</a:t>
            </a:r>
            <a:r>
              <a:rPr lang="zh-TW" altLang="en-US" sz="2400" b="1" dirty="0">
                <a:solidFill>
                  <a:srgbClr val="FF0000"/>
                </a:solidFill>
              </a:rPr>
              <a:t> 不先算的話根本不知道直線長怎樣</a:t>
            </a:r>
            <a:r>
              <a:rPr lang="zh-TW" altLang="en-US" sz="2400" b="1" dirty="0">
                <a:solidFill>
                  <a:schemeClr val="tx1"/>
                </a:solidFill>
              </a:rPr>
              <a:t>。</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如果出現這種情形</a:t>
            </a:r>
            <a:r>
              <a:rPr lang="en-US" altLang="zh-TW" sz="2400" b="1" dirty="0">
                <a:solidFill>
                  <a:schemeClr val="tx1"/>
                </a:solidFill>
              </a:rPr>
              <a:t>,</a:t>
            </a:r>
            <a:r>
              <a:rPr lang="zh-TW" altLang="en-US" sz="2400" b="1" dirty="0">
                <a:solidFill>
                  <a:schemeClr val="tx1"/>
                </a:solidFill>
              </a:rPr>
              <a:t> 可以先用 </a:t>
            </a:r>
            <a:r>
              <a:rPr lang="en-US" altLang="zh-TW" sz="2400" b="1" dirty="0">
                <a:solidFill>
                  <a:schemeClr val="tx1"/>
                </a:solidFill>
              </a:rPr>
              <a:t>CDQ</a:t>
            </a:r>
            <a:r>
              <a:rPr lang="zh-TW" altLang="en-US" sz="2400" b="1" dirty="0">
                <a:solidFill>
                  <a:schemeClr val="tx1"/>
                </a:solidFill>
              </a:rPr>
              <a:t> 分治</a:t>
            </a:r>
            <a:r>
              <a:rPr lang="en-US" altLang="zh-TW" sz="2400" b="1" dirty="0">
                <a:solidFill>
                  <a:schemeClr val="tx1"/>
                </a:solidFill>
              </a:rPr>
              <a:t>,</a:t>
            </a:r>
            <a:r>
              <a:rPr lang="zh-TW" altLang="en-US" sz="2400" b="1" dirty="0">
                <a:solidFill>
                  <a:schemeClr val="tx1"/>
                </a:solidFill>
              </a:rPr>
              <a:t> 在右半考慮左半轉移時使用分治優化</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code </a:t>
            </a:r>
            <a:r>
              <a:rPr lang="zh-TW" altLang="en-US" sz="2400" b="1" dirty="0">
                <a:solidFill>
                  <a:schemeClr val="tx1"/>
                </a:solidFill>
              </a:rPr>
              <a:t>還是很短</a:t>
            </a:r>
            <a:r>
              <a:rPr lang="en-US" altLang="zh-TW" sz="2400" b="1" dirty="0">
                <a:solidFill>
                  <a:schemeClr val="tx1"/>
                </a:solidFill>
              </a:rPr>
              <a:t>,</a:t>
            </a:r>
            <a:r>
              <a:rPr lang="zh-TW" altLang="en-US" sz="2400" b="1" dirty="0">
                <a:solidFill>
                  <a:schemeClr val="tx1"/>
                </a:solidFill>
              </a:rPr>
              <a:t> 不過會再多一個 </a:t>
            </a:r>
            <a:r>
              <a:rPr lang="en-US" altLang="zh-TW" sz="2400" b="1" dirty="0">
                <a:solidFill>
                  <a:schemeClr val="tx1"/>
                </a:solidFill>
              </a:rPr>
              <a:t>log</a:t>
            </a:r>
            <a:r>
              <a:rPr lang="zh-TW" altLang="en-US" sz="2400" b="1" dirty="0">
                <a:solidFill>
                  <a:schemeClr val="tx1"/>
                </a:solidFill>
              </a:rPr>
              <a:t>。</a:t>
            </a:r>
            <a:endParaRPr lang="en-US" altLang="zh-TW" sz="2400" b="1" dirty="0">
              <a:solidFill>
                <a:schemeClr val="tx1"/>
              </a:solidFill>
            </a:endParaRPr>
          </a:p>
        </p:txBody>
      </p:sp>
      <p:sp>
        <p:nvSpPr>
          <p:cNvPr id="26" name="文字方塊 25">
            <a:extLst>
              <a:ext uri="{FF2B5EF4-FFF2-40B4-BE49-F238E27FC236}">
                <a16:creationId xmlns:a16="http://schemas.microsoft.com/office/drawing/2014/main" id="{43DD860A-E9AB-4E73-8F2B-43EE3E371A25}"/>
              </a:ext>
            </a:extLst>
          </p:cNvPr>
          <p:cNvSpPr txBox="1"/>
          <p:nvPr/>
        </p:nvSpPr>
        <p:spPr>
          <a:xfrm>
            <a:off x="7652543" y="368946"/>
            <a:ext cx="1492716" cy="523220"/>
          </a:xfrm>
          <a:prstGeom prst="rect">
            <a:avLst/>
          </a:prstGeom>
          <a:noFill/>
        </p:spPr>
        <p:txBody>
          <a:bodyPr wrap="none" rtlCol="0">
            <a:spAutoFit/>
          </a:bodyPr>
          <a:lstStyle/>
          <a:p>
            <a:r>
              <a:rPr lang="en-US" altLang="zh-TW" sz="2800" b="1" dirty="0" err="1"/>
              <a:t>i</a:t>
            </a:r>
            <a:r>
              <a:rPr lang="en-US" altLang="zh-TW" sz="2800" b="1" dirty="0"/>
              <a:t> = n / 2</a:t>
            </a:r>
            <a:endParaRPr lang="zh-TW" altLang="en-US" sz="2800" b="1" dirty="0"/>
          </a:p>
        </p:txBody>
      </p:sp>
      <p:sp>
        <p:nvSpPr>
          <p:cNvPr id="27" name="矩形 26">
            <a:extLst>
              <a:ext uri="{FF2B5EF4-FFF2-40B4-BE49-F238E27FC236}">
                <a16:creationId xmlns:a16="http://schemas.microsoft.com/office/drawing/2014/main" id="{362B8CB5-06D2-4A37-8216-A83F75C14193}"/>
              </a:ext>
            </a:extLst>
          </p:cNvPr>
          <p:cNvSpPr/>
          <p:nvPr/>
        </p:nvSpPr>
        <p:spPr>
          <a:xfrm>
            <a:off x="6283394" y="1318906"/>
            <a:ext cx="3949831" cy="43363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箭號: 向下 27">
            <a:extLst>
              <a:ext uri="{FF2B5EF4-FFF2-40B4-BE49-F238E27FC236}">
                <a16:creationId xmlns:a16="http://schemas.microsoft.com/office/drawing/2014/main" id="{523AEA40-6059-4DD7-AE60-5FB02273E302}"/>
              </a:ext>
            </a:extLst>
          </p:cNvPr>
          <p:cNvSpPr/>
          <p:nvPr/>
        </p:nvSpPr>
        <p:spPr>
          <a:xfrm>
            <a:off x="8154522" y="915217"/>
            <a:ext cx="169683" cy="28071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a:extLst>
              <a:ext uri="{FF2B5EF4-FFF2-40B4-BE49-F238E27FC236}">
                <a16:creationId xmlns:a16="http://schemas.microsoft.com/office/drawing/2014/main" id="{0F2A0608-7878-493B-99A8-55B2F2EE2761}"/>
              </a:ext>
            </a:extLst>
          </p:cNvPr>
          <p:cNvSpPr txBox="1"/>
          <p:nvPr/>
        </p:nvSpPr>
        <p:spPr>
          <a:xfrm>
            <a:off x="5560672" y="1300384"/>
            <a:ext cx="617477" cy="430887"/>
          </a:xfrm>
          <a:prstGeom prst="rect">
            <a:avLst/>
          </a:prstGeom>
          <a:noFill/>
        </p:spPr>
        <p:txBody>
          <a:bodyPr wrap="none" rtlCol="0">
            <a:spAutoFit/>
          </a:bodyPr>
          <a:lstStyle/>
          <a:p>
            <a:r>
              <a:rPr lang="en-US" altLang="zh-TW" sz="2200" b="1" dirty="0" err="1"/>
              <a:t>dp</a:t>
            </a:r>
            <a:r>
              <a:rPr lang="en-US" altLang="zh-TW" sz="2200" b="1" dirty="0"/>
              <a:t>:</a:t>
            </a:r>
            <a:endParaRPr lang="zh-TW" altLang="en-US" sz="2200" b="1" dirty="0"/>
          </a:p>
        </p:txBody>
      </p:sp>
    </p:spTree>
    <p:extLst>
      <p:ext uri="{BB962C8B-B14F-4D97-AF65-F5344CB8AC3E}">
        <p14:creationId xmlns:p14="http://schemas.microsoft.com/office/powerpoint/2010/main" val="264082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BCFB28D9-D4C7-4A79-BE47-C0FFBC26DB63}"/>
              </a:ext>
            </a:extLst>
          </p:cNvPr>
          <p:cNvSpPr txBox="1"/>
          <p:nvPr/>
        </p:nvSpPr>
        <p:spPr>
          <a:xfrm>
            <a:off x="830205" y="386657"/>
            <a:ext cx="5178021" cy="1169551"/>
          </a:xfrm>
          <a:prstGeom prst="rect">
            <a:avLst/>
          </a:prstGeom>
          <a:noFill/>
          <a:ln>
            <a:noFill/>
          </a:ln>
        </p:spPr>
        <p:txBody>
          <a:bodyPr wrap="none" rtlCol="0">
            <a:spAutoFit/>
          </a:bodyPr>
          <a:lstStyle/>
          <a:p>
            <a:r>
              <a:rPr lang="en-US" sz="7000" b="1" dirty="0"/>
              <a:t>a </a:t>
            </a:r>
            <a:r>
              <a:rPr lang="en-US" altLang="zh-TW" sz="7000" b="1" dirty="0"/>
              <a:t>d</a:t>
            </a:r>
            <a:r>
              <a:rPr lang="en-US" sz="7000" b="1" dirty="0"/>
              <a:t> </a:t>
            </a:r>
            <a:r>
              <a:rPr lang="en-US" altLang="zh-TW" sz="7000" b="1" dirty="0">
                <a:solidFill>
                  <a:srgbClr val="FF0000"/>
                </a:solidFill>
              </a:rPr>
              <a:t>e</a:t>
            </a:r>
            <a:r>
              <a:rPr lang="en-US" sz="7000" b="1" dirty="0"/>
              <a:t> </a:t>
            </a:r>
            <a:r>
              <a:rPr lang="en-US" sz="7000" b="1" dirty="0">
                <a:solidFill>
                  <a:srgbClr val="0070C0"/>
                </a:solidFill>
              </a:rPr>
              <a:t>d</a:t>
            </a:r>
            <a:r>
              <a:rPr lang="en-US" sz="7000" b="1" dirty="0"/>
              <a:t> a </a:t>
            </a:r>
            <a:r>
              <a:rPr lang="en-US" altLang="zh-TW" sz="7000" b="1" dirty="0"/>
              <a:t>b</a:t>
            </a:r>
            <a:r>
              <a:rPr lang="en-US" sz="7000" b="1" dirty="0"/>
              <a:t> </a:t>
            </a:r>
            <a:r>
              <a:rPr lang="en-US" altLang="zh-TW" sz="7000" b="1" dirty="0"/>
              <a:t>f</a:t>
            </a:r>
            <a:endParaRPr lang="en-US" sz="7000" b="1" dirty="0"/>
          </a:p>
        </p:txBody>
      </p:sp>
      <p:sp>
        <p:nvSpPr>
          <p:cNvPr id="5" name="文字方塊 4">
            <a:extLst>
              <a:ext uri="{FF2B5EF4-FFF2-40B4-BE49-F238E27FC236}">
                <a16:creationId xmlns:a16="http://schemas.microsoft.com/office/drawing/2014/main" id="{809E2E69-CE0D-4675-AF88-44C607BEE5DB}"/>
              </a:ext>
            </a:extLst>
          </p:cNvPr>
          <p:cNvSpPr txBox="1"/>
          <p:nvPr/>
        </p:nvSpPr>
        <p:spPr>
          <a:xfrm>
            <a:off x="830205" y="2124577"/>
            <a:ext cx="6037230" cy="1169551"/>
          </a:xfrm>
          <a:prstGeom prst="rect">
            <a:avLst/>
          </a:prstGeom>
          <a:noFill/>
        </p:spPr>
        <p:txBody>
          <a:bodyPr wrap="none" rtlCol="0">
            <a:spAutoFit/>
          </a:bodyPr>
          <a:lstStyle/>
          <a:p>
            <a:r>
              <a:rPr lang="en-US" altLang="zh-TW" sz="7000" b="1" dirty="0">
                <a:solidFill>
                  <a:srgbClr val="FF0000"/>
                </a:solidFill>
              </a:rPr>
              <a:t>e</a:t>
            </a:r>
            <a:r>
              <a:rPr lang="zh-TW" altLang="en-US" sz="7000" b="1" dirty="0"/>
              <a:t> </a:t>
            </a:r>
            <a:r>
              <a:rPr lang="en-US" altLang="zh-TW" sz="7000" b="1" dirty="0"/>
              <a:t>a</a:t>
            </a:r>
            <a:r>
              <a:rPr lang="zh-TW" altLang="en-US" sz="7000" b="1" dirty="0"/>
              <a:t> </a:t>
            </a:r>
            <a:r>
              <a:rPr lang="en-US" altLang="zh-TW" sz="7000" b="1" dirty="0"/>
              <a:t>c</a:t>
            </a:r>
            <a:r>
              <a:rPr lang="zh-TW" altLang="en-US" sz="7000" b="1" dirty="0"/>
              <a:t> </a:t>
            </a:r>
            <a:r>
              <a:rPr lang="en-US" altLang="zh-TW" sz="7000" b="1" dirty="0"/>
              <a:t>d</a:t>
            </a:r>
            <a:r>
              <a:rPr lang="zh-TW" altLang="en-US" sz="7000" b="1" dirty="0"/>
              <a:t> </a:t>
            </a:r>
            <a:r>
              <a:rPr lang="en-US" altLang="zh-TW" sz="7000" b="1" dirty="0"/>
              <a:t>b</a:t>
            </a:r>
            <a:r>
              <a:rPr lang="zh-TW" altLang="en-US" sz="7000" b="1" dirty="0"/>
              <a:t> </a:t>
            </a:r>
            <a:r>
              <a:rPr lang="en-US" sz="7000" b="1" dirty="0">
                <a:solidFill>
                  <a:srgbClr val="0070C0"/>
                </a:solidFill>
              </a:rPr>
              <a:t>d</a:t>
            </a:r>
            <a:r>
              <a:rPr lang="en-US" sz="7000" b="1" dirty="0">
                <a:solidFill>
                  <a:srgbClr val="FF0000"/>
                </a:solidFill>
              </a:rPr>
              <a:t> </a:t>
            </a:r>
            <a:r>
              <a:rPr lang="en-US" altLang="zh-TW" sz="7000" b="1" dirty="0"/>
              <a:t>a</a:t>
            </a:r>
            <a:r>
              <a:rPr lang="zh-TW" altLang="en-US" sz="7000" b="1" dirty="0"/>
              <a:t> </a:t>
            </a:r>
            <a:r>
              <a:rPr lang="en-US" altLang="zh-TW" sz="7000" b="1" dirty="0"/>
              <a:t>c</a:t>
            </a:r>
            <a:endParaRPr lang="en-US" sz="7000" b="1" dirty="0"/>
          </a:p>
        </p:txBody>
      </p:sp>
      <p:cxnSp>
        <p:nvCxnSpPr>
          <p:cNvPr id="8" name="直線單箭頭接點 7">
            <a:extLst>
              <a:ext uri="{FF2B5EF4-FFF2-40B4-BE49-F238E27FC236}">
                <a16:creationId xmlns:a16="http://schemas.microsoft.com/office/drawing/2014/main" id="{E11571B0-1025-4DAC-BCB3-D7F99AB61F2B}"/>
              </a:ext>
            </a:extLst>
          </p:cNvPr>
          <p:cNvCxnSpPr>
            <a:cxnSpLocks/>
          </p:cNvCxnSpPr>
          <p:nvPr/>
        </p:nvCxnSpPr>
        <p:spPr>
          <a:xfrm>
            <a:off x="3354758" y="1332262"/>
            <a:ext cx="1584751" cy="1041264"/>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627E7DAF-302A-4CD9-BBAC-E389A9700F97}"/>
              </a:ext>
            </a:extLst>
          </p:cNvPr>
          <p:cNvSpPr/>
          <p:nvPr/>
        </p:nvSpPr>
        <p:spPr>
          <a:xfrm>
            <a:off x="3940504" y="386657"/>
            <a:ext cx="2139194" cy="1194554"/>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A5249C6B-B1A5-481F-A1CB-F0D9396645A3}"/>
              </a:ext>
            </a:extLst>
          </p:cNvPr>
          <p:cNvSpPr/>
          <p:nvPr/>
        </p:nvSpPr>
        <p:spPr>
          <a:xfrm>
            <a:off x="5486433" y="2201763"/>
            <a:ext cx="1479632" cy="101517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向右箭號 6"/>
          <p:cNvSpPr/>
          <p:nvPr/>
        </p:nvSpPr>
        <p:spPr>
          <a:xfrm>
            <a:off x="469584" y="4726609"/>
            <a:ext cx="1783166" cy="1001115"/>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cxnSp>
        <p:nvCxnSpPr>
          <p:cNvPr id="15" name="直線單箭頭接點 14">
            <a:extLst>
              <a:ext uri="{FF2B5EF4-FFF2-40B4-BE49-F238E27FC236}">
                <a16:creationId xmlns:a16="http://schemas.microsoft.com/office/drawing/2014/main" id="{E11571B0-1025-4DAC-BCB3-D7F99AB61F2B}"/>
              </a:ext>
            </a:extLst>
          </p:cNvPr>
          <p:cNvCxnSpPr>
            <a:cxnSpLocks/>
          </p:cNvCxnSpPr>
          <p:nvPr/>
        </p:nvCxnSpPr>
        <p:spPr>
          <a:xfrm flipH="1">
            <a:off x="1263535" y="1475160"/>
            <a:ext cx="1446414" cy="89836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655009" y="4321943"/>
            <a:ext cx="933269" cy="477054"/>
          </a:xfrm>
          <a:prstGeom prst="rect">
            <a:avLst/>
          </a:prstGeom>
          <a:noFill/>
        </p:spPr>
        <p:txBody>
          <a:bodyPr wrap="none" rtlCol="0">
            <a:spAutoFit/>
          </a:bodyPr>
          <a:lstStyle/>
          <a:p>
            <a:r>
              <a:rPr lang="en-US" altLang="zh-TW" sz="2500" b="1" dirty="0"/>
              <a:t>swap</a:t>
            </a:r>
            <a:endParaRPr lang="zh-TW" altLang="en-US" sz="2500" b="1" dirty="0"/>
          </a:p>
        </p:txBody>
      </p:sp>
      <p:sp>
        <p:nvSpPr>
          <p:cNvPr id="32" name="文字方塊 31">
            <a:extLst>
              <a:ext uri="{FF2B5EF4-FFF2-40B4-BE49-F238E27FC236}">
                <a16:creationId xmlns:a16="http://schemas.microsoft.com/office/drawing/2014/main" id="{BCFB28D9-D4C7-4A79-BE47-C0FFBC26DB63}"/>
              </a:ext>
            </a:extLst>
          </p:cNvPr>
          <p:cNvSpPr txBox="1"/>
          <p:nvPr/>
        </p:nvSpPr>
        <p:spPr>
          <a:xfrm>
            <a:off x="2537085" y="3462029"/>
            <a:ext cx="5178021" cy="1169551"/>
          </a:xfrm>
          <a:prstGeom prst="rect">
            <a:avLst/>
          </a:prstGeom>
          <a:noFill/>
          <a:ln>
            <a:noFill/>
          </a:ln>
        </p:spPr>
        <p:txBody>
          <a:bodyPr wrap="none" rtlCol="0">
            <a:spAutoFit/>
          </a:bodyPr>
          <a:lstStyle/>
          <a:p>
            <a:r>
              <a:rPr lang="en-US" sz="7000" b="1" dirty="0">
                <a:solidFill>
                  <a:srgbClr val="FF0000"/>
                </a:solidFill>
              </a:rPr>
              <a:t>a </a:t>
            </a:r>
            <a:r>
              <a:rPr lang="en-US" altLang="zh-TW" sz="7000" b="1" dirty="0">
                <a:solidFill>
                  <a:srgbClr val="FF0000"/>
                </a:solidFill>
              </a:rPr>
              <a:t>d</a:t>
            </a:r>
            <a:r>
              <a:rPr lang="en-US" sz="7000" b="1" dirty="0">
                <a:solidFill>
                  <a:srgbClr val="FF0000"/>
                </a:solidFill>
              </a:rPr>
              <a:t> </a:t>
            </a:r>
            <a:r>
              <a:rPr lang="en-US" altLang="zh-TW" sz="7000" b="1" dirty="0"/>
              <a:t>e</a:t>
            </a:r>
            <a:r>
              <a:rPr lang="en-US" sz="7000" b="1" dirty="0"/>
              <a:t> </a:t>
            </a:r>
            <a:r>
              <a:rPr lang="en-US" sz="7000" b="1" dirty="0">
                <a:solidFill>
                  <a:srgbClr val="0070C0"/>
                </a:solidFill>
              </a:rPr>
              <a:t>d</a:t>
            </a:r>
            <a:r>
              <a:rPr lang="en-US" sz="7000" b="1" dirty="0"/>
              <a:t> a </a:t>
            </a:r>
            <a:r>
              <a:rPr lang="en-US" altLang="zh-TW" sz="7000" b="1" dirty="0"/>
              <a:t>b</a:t>
            </a:r>
            <a:r>
              <a:rPr lang="en-US" sz="7000" b="1" dirty="0"/>
              <a:t> </a:t>
            </a:r>
            <a:r>
              <a:rPr lang="en-US" altLang="zh-TW" sz="7000" b="1" dirty="0"/>
              <a:t>f</a:t>
            </a:r>
            <a:endParaRPr lang="en-US" sz="7000" b="1" dirty="0"/>
          </a:p>
        </p:txBody>
      </p:sp>
      <p:sp>
        <p:nvSpPr>
          <p:cNvPr id="33" name="文字方塊 32">
            <a:extLst>
              <a:ext uri="{FF2B5EF4-FFF2-40B4-BE49-F238E27FC236}">
                <a16:creationId xmlns:a16="http://schemas.microsoft.com/office/drawing/2014/main" id="{809E2E69-CE0D-4675-AF88-44C607BEE5DB}"/>
              </a:ext>
            </a:extLst>
          </p:cNvPr>
          <p:cNvSpPr txBox="1"/>
          <p:nvPr/>
        </p:nvSpPr>
        <p:spPr>
          <a:xfrm>
            <a:off x="2537085" y="5199949"/>
            <a:ext cx="6037230" cy="1169551"/>
          </a:xfrm>
          <a:prstGeom prst="rect">
            <a:avLst/>
          </a:prstGeom>
          <a:noFill/>
        </p:spPr>
        <p:txBody>
          <a:bodyPr wrap="none" rtlCol="0">
            <a:spAutoFit/>
          </a:bodyPr>
          <a:lstStyle/>
          <a:p>
            <a:r>
              <a:rPr lang="en-US" altLang="zh-TW" sz="7000" b="1" dirty="0"/>
              <a:t>e</a:t>
            </a:r>
            <a:r>
              <a:rPr lang="zh-TW" altLang="en-US" sz="7000" b="1" dirty="0"/>
              <a:t> </a:t>
            </a:r>
            <a:r>
              <a:rPr lang="en-US" altLang="zh-TW" sz="7000" b="1" dirty="0">
                <a:solidFill>
                  <a:srgbClr val="FF0000"/>
                </a:solidFill>
              </a:rPr>
              <a:t>a</a:t>
            </a:r>
            <a:r>
              <a:rPr lang="zh-TW" altLang="en-US" sz="7000" b="1" dirty="0"/>
              <a:t> </a:t>
            </a:r>
            <a:r>
              <a:rPr lang="en-US" altLang="zh-TW" sz="7000" b="1" dirty="0"/>
              <a:t>c</a:t>
            </a:r>
            <a:r>
              <a:rPr lang="zh-TW" altLang="en-US" sz="7000" b="1" dirty="0"/>
              <a:t> </a:t>
            </a:r>
            <a:r>
              <a:rPr lang="en-US" altLang="zh-TW" sz="7000" b="1" dirty="0">
                <a:solidFill>
                  <a:srgbClr val="FF0000"/>
                </a:solidFill>
              </a:rPr>
              <a:t>d</a:t>
            </a:r>
            <a:r>
              <a:rPr lang="zh-TW" altLang="en-US" sz="7000" b="1" dirty="0"/>
              <a:t> </a:t>
            </a:r>
            <a:r>
              <a:rPr lang="en-US" altLang="zh-TW" sz="7000" b="1" dirty="0"/>
              <a:t>b</a:t>
            </a:r>
            <a:r>
              <a:rPr lang="zh-TW" altLang="en-US" sz="7000" b="1" dirty="0"/>
              <a:t> </a:t>
            </a:r>
            <a:r>
              <a:rPr lang="en-US" sz="7000" b="1" dirty="0">
                <a:solidFill>
                  <a:srgbClr val="0070C0"/>
                </a:solidFill>
              </a:rPr>
              <a:t>d</a:t>
            </a:r>
            <a:r>
              <a:rPr lang="en-US" sz="7000" b="1" dirty="0">
                <a:solidFill>
                  <a:srgbClr val="FF0000"/>
                </a:solidFill>
              </a:rPr>
              <a:t> </a:t>
            </a:r>
            <a:r>
              <a:rPr lang="en-US" altLang="zh-TW" sz="7000" b="1" dirty="0"/>
              <a:t>a</a:t>
            </a:r>
            <a:r>
              <a:rPr lang="zh-TW" altLang="en-US" sz="7000" b="1" dirty="0"/>
              <a:t> </a:t>
            </a:r>
            <a:r>
              <a:rPr lang="en-US" altLang="zh-TW" sz="7000" b="1" dirty="0"/>
              <a:t>c</a:t>
            </a:r>
            <a:endParaRPr lang="en-US" sz="7000" b="1" dirty="0"/>
          </a:p>
        </p:txBody>
      </p:sp>
      <p:cxnSp>
        <p:nvCxnSpPr>
          <p:cNvPr id="34" name="直線單箭頭接點 33">
            <a:extLst>
              <a:ext uri="{FF2B5EF4-FFF2-40B4-BE49-F238E27FC236}">
                <a16:creationId xmlns:a16="http://schemas.microsoft.com/office/drawing/2014/main" id="{E11571B0-1025-4DAC-BCB3-D7F99AB61F2B}"/>
              </a:ext>
            </a:extLst>
          </p:cNvPr>
          <p:cNvCxnSpPr>
            <a:cxnSpLocks/>
          </p:cNvCxnSpPr>
          <p:nvPr/>
        </p:nvCxnSpPr>
        <p:spPr>
          <a:xfrm>
            <a:off x="5061638" y="4407634"/>
            <a:ext cx="1584751" cy="1041264"/>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627E7DAF-302A-4CD9-BBAC-E389A9700F97}"/>
              </a:ext>
            </a:extLst>
          </p:cNvPr>
          <p:cNvSpPr/>
          <p:nvPr/>
        </p:nvSpPr>
        <p:spPr>
          <a:xfrm>
            <a:off x="5647384" y="3462029"/>
            <a:ext cx="2139194" cy="1194554"/>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A5249C6B-B1A5-481F-A1CB-F0D9396645A3}"/>
              </a:ext>
            </a:extLst>
          </p:cNvPr>
          <p:cNvSpPr/>
          <p:nvPr/>
        </p:nvSpPr>
        <p:spPr>
          <a:xfrm>
            <a:off x="7193313" y="5277135"/>
            <a:ext cx="1479632" cy="101517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直線單箭頭接點 36">
            <a:extLst>
              <a:ext uri="{FF2B5EF4-FFF2-40B4-BE49-F238E27FC236}">
                <a16:creationId xmlns:a16="http://schemas.microsoft.com/office/drawing/2014/main" id="{E11571B0-1025-4DAC-BCB3-D7F99AB61F2B}"/>
              </a:ext>
            </a:extLst>
          </p:cNvPr>
          <p:cNvCxnSpPr>
            <a:cxnSpLocks/>
          </p:cNvCxnSpPr>
          <p:nvPr/>
        </p:nvCxnSpPr>
        <p:spPr>
          <a:xfrm>
            <a:off x="3667025" y="4538749"/>
            <a:ext cx="1394613" cy="910149"/>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E11571B0-1025-4DAC-BCB3-D7F99AB61F2B}"/>
              </a:ext>
            </a:extLst>
          </p:cNvPr>
          <p:cNvCxnSpPr>
            <a:cxnSpLocks/>
          </p:cNvCxnSpPr>
          <p:nvPr/>
        </p:nvCxnSpPr>
        <p:spPr>
          <a:xfrm>
            <a:off x="2827551" y="4473192"/>
            <a:ext cx="649336" cy="97570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92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ppt_x"/>
                                          </p:val>
                                        </p:tav>
                                        <p:tav tm="100000">
                                          <p:val>
                                            <p:strVal val="#ppt_x"/>
                                          </p:val>
                                        </p:tav>
                                      </p:tavLst>
                                    </p:anim>
                                    <p:anim calcmode="lin" valueType="num">
                                      <p:cBhvr additive="base">
                                        <p:cTn id="32" dur="500" fill="hold"/>
                                        <p:tgtEl>
                                          <p:spTgt spid="3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ppt_x"/>
                                          </p:val>
                                        </p:tav>
                                        <p:tav tm="100000">
                                          <p:val>
                                            <p:strVal val="#ppt_x"/>
                                          </p:val>
                                        </p:tav>
                                      </p:tavLst>
                                    </p:anim>
                                    <p:anim calcmode="lin" valueType="num">
                                      <p:cBhvr additive="base">
                                        <p:cTn id="36" dur="500" fill="hold"/>
                                        <p:tgtEl>
                                          <p:spTgt spid="3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p:bldP spid="32" grpId="0"/>
      <p:bldP spid="33" grpId="0"/>
      <p:bldP spid="35" grpId="0" animBg="1"/>
      <p:bldP spid="36"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b="1" dirty="0">
                <a:latin typeface="Arial Black" panose="020B0A04020102020204" pitchFamily="34" charset="0"/>
              </a:rPr>
              <a:t>題外話</a:t>
            </a:r>
          </a:p>
        </p:txBody>
      </p:sp>
      <p:sp>
        <p:nvSpPr>
          <p:cNvPr id="5" name="副標題 4"/>
          <p:cNvSpPr>
            <a:spLocks noGrp="1"/>
          </p:cNvSpPr>
          <p:nvPr>
            <p:ph type="subTitle" idx="1"/>
          </p:nvPr>
        </p:nvSpPr>
        <p:spPr/>
        <p:txBody>
          <a:bodyPr>
            <a:normAutofit/>
          </a:bodyPr>
          <a:lstStyle/>
          <a:p>
            <a:r>
              <a:rPr lang="zh-TW" altLang="en-US" sz="3000" b="1" dirty="0"/>
              <a:t>幾何小預習</a:t>
            </a:r>
          </a:p>
        </p:txBody>
      </p:sp>
    </p:spTree>
    <p:extLst>
      <p:ext uri="{BB962C8B-B14F-4D97-AF65-F5344CB8AC3E}">
        <p14:creationId xmlns:p14="http://schemas.microsoft.com/office/powerpoint/2010/main" val="29651869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65A0EA-8218-4F85-833F-CCEDD3754175}"/>
              </a:ext>
            </a:extLst>
          </p:cNvPr>
          <p:cNvSpPr>
            <a:spLocks noGrp="1"/>
          </p:cNvSpPr>
          <p:nvPr>
            <p:ph type="title"/>
          </p:nvPr>
        </p:nvSpPr>
        <p:spPr/>
        <p:txBody>
          <a:bodyPr/>
          <a:lstStyle/>
          <a:p>
            <a:r>
              <a:rPr lang="zh-TW" altLang="en-US" b="1" dirty="0"/>
              <a:t>題外話 </a:t>
            </a:r>
            <a:r>
              <a:rPr lang="en-US" altLang="zh-TW" b="1" dirty="0"/>
              <a:t>- </a:t>
            </a:r>
            <a:r>
              <a:rPr lang="zh-TW" altLang="en-US" b="1" dirty="0"/>
              <a:t>上包絡線的斜率遞增</a:t>
            </a:r>
            <a:endParaRPr lang="en-US" b="1" dirty="0"/>
          </a:p>
        </p:txBody>
      </p:sp>
      <p:cxnSp>
        <p:nvCxnSpPr>
          <p:cNvPr id="5" name="直線接點 4">
            <a:extLst>
              <a:ext uri="{FF2B5EF4-FFF2-40B4-BE49-F238E27FC236}">
                <a16:creationId xmlns:a16="http://schemas.microsoft.com/office/drawing/2014/main" id="{1FEE3132-9AE6-4535-9AFD-A9C3562FA814}"/>
              </a:ext>
            </a:extLst>
          </p:cNvPr>
          <p:cNvCxnSpPr/>
          <p:nvPr/>
        </p:nvCxnSpPr>
        <p:spPr>
          <a:xfrm>
            <a:off x="947956" y="2077673"/>
            <a:ext cx="4051882" cy="3993159"/>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7D87605-B400-4A98-AAE0-1EFDD3418520}"/>
              </a:ext>
            </a:extLst>
          </p:cNvPr>
          <p:cNvCxnSpPr>
            <a:cxnSpLocks/>
          </p:cNvCxnSpPr>
          <p:nvPr/>
        </p:nvCxnSpPr>
        <p:spPr>
          <a:xfrm>
            <a:off x="947956" y="2077673"/>
            <a:ext cx="2483141" cy="2435604"/>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A1F7A511-94DA-4499-A8B3-E40132122D12}"/>
              </a:ext>
            </a:extLst>
          </p:cNvPr>
          <p:cNvCxnSpPr>
            <a:cxnSpLocks/>
          </p:cNvCxnSpPr>
          <p:nvPr/>
        </p:nvCxnSpPr>
        <p:spPr>
          <a:xfrm flipH="1">
            <a:off x="1770078" y="1356219"/>
            <a:ext cx="7399091" cy="4714613"/>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589A32CF-DD29-4A3E-92A1-FA1438D48F67}"/>
              </a:ext>
            </a:extLst>
          </p:cNvPr>
          <p:cNvSpPr txBox="1"/>
          <p:nvPr/>
        </p:nvSpPr>
        <p:spPr>
          <a:xfrm>
            <a:off x="2776756" y="2796331"/>
            <a:ext cx="2743199" cy="830997"/>
          </a:xfrm>
          <a:prstGeom prst="rect">
            <a:avLst/>
          </a:prstGeom>
          <a:noFill/>
        </p:spPr>
        <p:txBody>
          <a:bodyPr wrap="square" rtlCol="0">
            <a:spAutoFit/>
          </a:bodyPr>
          <a:lstStyle/>
          <a:p>
            <a:r>
              <a:rPr lang="zh-TW" altLang="en-US" sz="2400" b="1" dirty="0"/>
              <a:t>直線最大值形成的函數稱為上包絡線</a:t>
            </a:r>
            <a:endParaRPr lang="en-US" sz="2400" b="1" dirty="0"/>
          </a:p>
        </p:txBody>
      </p:sp>
      <p:cxnSp>
        <p:nvCxnSpPr>
          <p:cNvPr id="23" name="直線接點 22">
            <a:extLst>
              <a:ext uri="{FF2B5EF4-FFF2-40B4-BE49-F238E27FC236}">
                <a16:creationId xmlns:a16="http://schemas.microsoft.com/office/drawing/2014/main" id="{4C600C85-DB7D-40C7-8F95-0F98EB00DF3C}"/>
              </a:ext>
            </a:extLst>
          </p:cNvPr>
          <p:cNvCxnSpPr>
            <a:cxnSpLocks/>
          </p:cNvCxnSpPr>
          <p:nvPr/>
        </p:nvCxnSpPr>
        <p:spPr>
          <a:xfrm flipV="1">
            <a:off x="1100356" y="3909738"/>
            <a:ext cx="6174297" cy="992696"/>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26EA36A7-D441-4332-B2C4-4BAB6A527F26}"/>
              </a:ext>
            </a:extLst>
          </p:cNvPr>
          <p:cNvCxnSpPr>
            <a:cxnSpLocks/>
          </p:cNvCxnSpPr>
          <p:nvPr/>
        </p:nvCxnSpPr>
        <p:spPr>
          <a:xfrm flipV="1">
            <a:off x="4471332" y="1356219"/>
            <a:ext cx="4697837" cy="2997667"/>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1E40DC69-DE9A-44BE-B9C8-9317F1F65590}"/>
              </a:ext>
            </a:extLst>
          </p:cNvPr>
          <p:cNvCxnSpPr>
            <a:cxnSpLocks/>
          </p:cNvCxnSpPr>
          <p:nvPr/>
        </p:nvCxnSpPr>
        <p:spPr>
          <a:xfrm flipV="1">
            <a:off x="3431097" y="4353886"/>
            <a:ext cx="1040235" cy="159392"/>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B8F8AC08-DCBB-44B8-B46B-92F0BD39C307}"/>
              </a:ext>
            </a:extLst>
          </p:cNvPr>
          <p:cNvSpPr txBox="1"/>
          <p:nvPr/>
        </p:nvSpPr>
        <p:spPr>
          <a:xfrm>
            <a:off x="4610526" y="4433582"/>
            <a:ext cx="5651387" cy="1200329"/>
          </a:xfrm>
          <a:prstGeom prst="rect">
            <a:avLst/>
          </a:prstGeom>
          <a:noFill/>
        </p:spPr>
        <p:txBody>
          <a:bodyPr wrap="square" rtlCol="0">
            <a:spAutoFit/>
          </a:bodyPr>
          <a:lstStyle/>
          <a:p>
            <a:r>
              <a:rPr lang="zh-TW" altLang="en-US" sz="2400" b="1" dirty="0"/>
              <a:t>上包絡線上的直線依</a:t>
            </a:r>
            <a:r>
              <a:rPr lang="en-US" altLang="zh-TW" sz="2400" b="1" dirty="0"/>
              <a:t>x</a:t>
            </a:r>
            <a:r>
              <a:rPr lang="zh-TW" altLang="en-US" sz="2400" b="1" dirty="0"/>
              <a:t>出現順序斜率遞增</a:t>
            </a:r>
            <a:endParaRPr lang="en-US" altLang="zh-TW" sz="2400" b="1" dirty="0"/>
          </a:p>
          <a:p>
            <a:r>
              <a:rPr lang="zh-TW" altLang="en-US" sz="2400" b="1" dirty="0"/>
              <a:t>下包絡線上的直線依</a:t>
            </a:r>
            <a:r>
              <a:rPr lang="en-US" altLang="zh-TW" sz="2400" b="1" dirty="0"/>
              <a:t>x</a:t>
            </a:r>
            <a:r>
              <a:rPr lang="zh-TW" altLang="en-US" sz="2400" b="1" dirty="0"/>
              <a:t>出現順序斜率遞減 </a:t>
            </a:r>
            <a:r>
              <a:rPr lang="en-US" altLang="zh-TW" sz="2400" b="1" dirty="0"/>
              <a:t>why?</a:t>
            </a:r>
            <a:endParaRPr lang="en-US" sz="2400" b="1" dirty="0"/>
          </a:p>
        </p:txBody>
      </p:sp>
    </p:spTree>
    <p:extLst>
      <p:ext uri="{BB962C8B-B14F-4D97-AF65-F5344CB8AC3E}">
        <p14:creationId xmlns:p14="http://schemas.microsoft.com/office/powerpoint/2010/main" val="297210879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65A0EA-8218-4F85-833F-CCEDD3754175}"/>
              </a:ext>
            </a:extLst>
          </p:cNvPr>
          <p:cNvSpPr>
            <a:spLocks noGrp="1"/>
          </p:cNvSpPr>
          <p:nvPr>
            <p:ph type="title"/>
          </p:nvPr>
        </p:nvSpPr>
        <p:spPr/>
        <p:txBody>
          <a:bodyPr/>
          <a:lstStyle/>
          <a:p>
            <a:r>
              <a:rPr lang="zh-TW" altLang="en-US" b="1" dirty="0"/>
              <a:t>題外話 </a:t>
            </a:r>
            <a:r>
              <a:rPr lang="en-US" altLang="zh-TW" b="1" dirty="0"/>
              <a:t>- </a:t>
            </a:r>
            <a:r>
              <a:rPr lang="zh-TW" altLang="en-US" b="1" dirty="0"/>
              <a:t>上包絡線的斜率遞增</a:t>
            </a:r>
            <a:endParaRPr lang="en-US" b="1" dirty="0"/>
          </a:p>
        </p:txBody>
      </p:sp>
      <p:cxnSp>
        <p:nvCxnSpPr>
          <p:cNvPr id="5" name="直線接點 4">
            <a:extLst>
              <a:ext uri="{FF2B5EF4-FFF2-40B4-BE49-F238E27FC236}">
                <a16:creationId xmlns:a16="http://schemas.microsoft.com/office/drawing/2014/main" id="{1FEE3132-9AE6-4535-9AFD-A9C3562FA814}"/>
              </a:ext>
            </a:extLst>
          </p:cNvPr>
          <p:cNvCxnSpPr/>
          <p:nvPr/>
        </p:nvCxnSpPr>
        <p:spPr>
          <a:xfrm>
            <a:off x="947956" y="2077673"/>
            <a:ext cx="4051882" cy="3993159"/>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7D87605-B400-4A98-AAE0-1EFDD3418520}"/>
              </a:ext>
            </a:extLst>
          </p:cNvPr>
          <p:cNvCxnSpPr>
            <a:cxnSpLocks/>
          </p:cNvCxnSpPr>
          <p:nvPr/>
        </p:nvCxnSpPr>
        <p:spPr>
          <a:xfrm>
            <a:off x="947956" y="2077673"/>
            <a:ext cx="2483141" cy="2435604"/>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A1F7A511-94DA-4499-A8B3-E40132122D12}"/>
              </a:ext>
            </a:extLst>
          </p:cNvPr>
          <p:cNvCxnSpPr>
            <a:cxnSpLocks/>
          </p:cNvCxnSpPr>
          <p:nvPr/>
        </p:nvCxnSpPr>
        <p:spPr>
          <a:xfrm flipH="1">
            <a:off x="1770078" y="1356219"/>
            <a:ext cx="7399091" cy="4714613"/>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5FF0ED4B-7A39-4A76-99B1-3EEF6A3AE1BE}"/>
              </a:ext>
            </a:extLst>
          </p:cNvPr>
          <p:cNvSpPr txBox="1"/>
          <p:nvPr/>
        </p:nvSpPr>
        <p:spPr>
          <a:xfrm>
            <a:off x="2204906" y="6265042"/>
            <a:ext cx="645951" cy="461665"/>
          </a:xfrm>
          <a:prstGeom prst="rect">
            <a:avLst/>
          </a:prstGeom>
          <a:noFill/>
        </p:spPr>
        <p:txBody>
          <a:bodyPr wrap="square" rtlCol="0">
            <a:spAutoFit/>
          </a:bodyPr>
          <a:lstStyle/>
          <a:p>
            <a:r>
              <a:rPr lang="en-US" sz="2400" b="1" dirty="0">
                <a:solidFill>
                  <a:srgbClr val="0070C0"/>
                </a:solidFill>
              </a:rPr>
              <a:t>x1</a:t>
            </a:r>
          </a:p>
        </p:txBody>
      </p:sp>
      <p:cxnSp>
        <p:nvCxnSpPr>
          <p:cNvPr id="16" name="直線接點 15">
            <a:extLst>
              <a:ext uri="{FF2B5EF4-FFF2-40B4-BE49-F238E27FC236}">
                <a16:creationId xmlns:a16="http://schemas.microsoft.com/office/drawing/2014/main" id="{9B9188E7-3C12-48C5-99C4-6C3FB68493C0}"/>
              </a:ext>
            </a:extLst>
          </p:cNvPr>
          <p:cNvCxnSpPr>
            <a:cxnSpLocks/>
            <a:endCxn id="15" idx="0"/>
          </p:cNvCxnSpPr>
          <p:nvPr/>
        </p:nvCxnSpPr>
        <p:spPr>
          <a:xfrm flipH="1">
            <a:off x="2527882" y="1841851"/>
            <a:ext cx="41946" cy="4423191"/>
          </a:xfrm>
          <a:prstGeom prst="line">
            <a:avLst/>
          </a:prstGeom>
          <a:ln w="5715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A4679856-A0D6-49EB-8EB6-558F1E899866}"/>
              </a:ext>
            </a:extLst>
          </p:cNvPr>
          <p:cNvCxnSpPr>
            <a:cxnSpLocks/>
          </p:cNvCxnSpPr>
          <p:nvPr/>
        </p:nvCxnSpPr>
        <p:spPr>
          <a:xfrm flipH="1">
            <a:off x="3864528" y="1841851"/>
            <a:ext cx="36351" cy="4406549"/>
          </a:xfrm>
          <a:prstGeom prst="line">
            <a:avLst/>
          </a:prstGeom>
          <a:ln w="571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40698373-1DE1-4039-90E3-4ADA96F3C678}"/>
              </a:ext>
            </a:extLst>
          </p:cNvPr>
          <p:cNvSpPr txBox="1"/>
          <p:nvPr/>
        </p:nvSpPr>
        <p:spPr>
          <a:xfrm>
            <a:off x="3608661" y="6230883"/>
            <a:ext cx="645951" cy="461665"/>
          </a:xfrm>
          <a:prstGeom prst="rect">
            <a:avLst/>
          </a:prstGeom>
          <a:noFill/>
        </p:spPr>
        <p:txBody>
          <a:bodyPr wrap="square" rtlCol="0">
            <a:spAutoFit/>
          </a:bodyPr>
          <a:lstStyle/>
          <a:p>
            <a:r>
              <a:rPr lang="en-US" sz="2400" b="1" dirty="0">
                <a:solidFill>
                  <a:srgbClr val="0070C0"/>
                </a:solidFill>
              </a:rPr>
              <a:t>x2</a:t>
            </a:r>
          </a:p>
        </p:txBody>
      </p:sp>
      <p:cxnSp>
        <p:nvCxnSpPr>
          <p:cNvPr id="23" name="直線接點 22">
            <a:extLst>
              <a:ext uri="{FF2B5EF4-FFF2-40B4-BE49-F238E27FC236}">
                <a16:creationId xmlns:a16="http://schemas.microsoft.com/office/drawing/2014/main" id="{4C600C85-DB7D-40C7-8F95-0F98EB00DF3C}"/>
              </a:ext>
            </a:extLst>
          </p:cNvPr>
          <p:cNvCxnSpPr>
            <a:cxnSpLocks/>
          </p:cNvCxnSpPr>
          <p:nvPr/>
        </p:nvCxnSpPr>
        <p:spPr>
          <a:xfrm flipV="1">
            <a:off x="1100356" y="3909738"/>
            <a:ext cx="6174297" cy="992696"/>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26EA36A7-D441-4332-B2C4-4BAB6A527F26}"/>
              </a:ext>
            </a:extLst>
          </p:cNvPr>
          <p:cNvCxnSpPr>
            <a:cxnSpLocks/>
          </p:cNvCxnSpPr>
          <p:nvPr/>
        </p:nvCxnSpPr>
        <p:spPr>
          <a:xfrm flipV="1">
            <a:off x="4471332" y="1356219"/>
            <a:ext cx="4697837" cy="2997667"/>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1E40DC69-DE9A-44BE-B9C8-9317F1F65590}"/>
              </a:ext>
            </a:extLst>
          </p:cNvPr>
          <p:cNvCxnSpPr>
            <a:cxnSpLocks/>
          </p:cNvCxnSpPr>
          <p:nvPr/>
        </p:nvCxnSpPr>
        <p:spPr>
          <a:xfrm flipV="1">
            <a:off x="3431097" y="4353886"/>
            <a:ext cx="1040235" cy="159392"/>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1761AA5E-9F97-431E-8A75-1CB9233D69E9}"/>
              </a:ext>
            </a:extLst>
          </p:cNvPr>
          <p:cNvCxnSpPr/>
          <p:nvPr/>
        </p:nvCxnSpPr>
        <p:spPr>
          <a:xfrm>
            <a:off x="2650921" y="5805182"/>
            <a:ext cx="1115736" cy="0"/>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C649D25B-B7DB-4892-8D85-B97EA4AB55EC}"/>
              </a:ext>
            </a:extLst>
          </p:cNvPr>
          <p:cNvSpPr txBox="1"/>
          <p:nvPr/>
        </p:nvSpPr>
        <p:spPr>
          <a:xfrm>
            <a:off x="2971099" y="5308700"/>
            <a:ext cx="645951" cy="461665"/>
          </a:xfrm>
          <a:prstGeom prst="rect">
            <a:avLst/>
          </a:prstGeom>
          <a:noFill/>
        </p:spPr>
        <p:txBody>
          <a:bodyPr wrap="square" rtlCol="0">
            <a:spAutoFit/>
          </a:bodyPr>
          <a:lstStyle/>
          <a:p>
            <a:r>
              <a:rPr lang="el-GR" sz="2400" b="1" dirty="0">
                <a:solidFill>
                  <a:srgbClr val="0070C0"/>
                </a:solidFill>
              </a:rPr>
              <a:t>Δ</a:t>
            </a:r>
            <a:r>
              <a:rPr lang="en-US" sz="2400" b="1" dirty="0">
                <a:solidFill>
                  <a:srgbClr val="0070C0"/>
                </a:solidFill>
              </a:rPr>
              <a:t>x</a:t>
            </a:r>
          </a:p>
        </p:txBody>
      </p:sp>
      <p:sp>
        <p:nvSpPr>
          <p:cNvPr id="21" name="文字方塊 20">
            <a:extLst>
              <a:ext uri="{FF2B5EF4-FFF2-40B4-BE49-F238E27FC236}">
                <a16:creationId xmlns:a16="http://schemas.microsoft.com/office/drawing/2014/main" id="{79856817-BD44-4141-AC5D-3E5A77A49C8B}"/>
              </a:ext>
            </a:extLst>
          </p:cNvPr>
          <p:cNvSpPr txBox="1"/>
          <p:nvPr/>
        </p:nvSpPr>
        <p:spPr>
          <a:xfrm>
            <a:off x="4770535" y="4367444"/>
            <a:ext cx="5651387" cy="1569660"/>
          </a:xfrm>
          <a:prstGeom prst="rect">
            <a:avLst/>
          </a:prstGeom>
          <a:noFill/>
        </p:spPr>
        <p:txBody>
          <a:bodyPr wrap="square" rtlCol="0">
            <a:spAutoFit/>
          </a:bodyPr>
          <a:lstStyle/>
          <a:p>
            <a:r>
              <a:rPr lang="zh-TW" altLang="en-US" sz="2400" b="1" dirty="0"/>
              <a:t>上包絡線發生兩條直線「接手」時</a:t>
            </a:r>
            <a:endParaRPr lang="en-US" altLang="zh-TW" sz="2400" b="1" dirty="0"/>
          </a:p>
          <a:p>
            <a:r>
              <a:rPr lang="zh-TW" altLang="en-US" sz="2400" b="1" dirty="0"/>
              <a:t>代表這兩條直線的上下關係發生改變</a:t>
            </a:r>
            <a:endParaRPr lang="en-US" altLang="zh-TW" sz="2400" b="1" dirty="0"/>
          </a:p>
          <a:p>
            <a:r>
              <a:rPr lang="zh-TW" altLang="en-US" sz="2400" b="1" dirty="0"/>
              <a:t>換句話說</a:t>
            </a:r>
            <a:r>
              <a:rPr lang="en-US" altLang="zh-TW" sz="2400" b="1" dirty="0"/>
              <a:t>,</a:t>
            </a:r>
            <a:r>
              <a:rPr lang="zh-TW" altLang="en-US" sz="2400" b="1" dirty="0"/>
              <a:t> 同樣 </a:t>
            </a:r>
            <a:r>
              <a:rPr lang="el-GR" sz="2400" b="1" dirty="0"/>
              <a:t>Δ</a:t>
            </a:r>
            <a:r>
              <a:rPr lang="en-US" sz="2400" b="1"/>
              <a:t>x </a:t>
            </a:r>
            <a:r>
              <a:rPr lang="zh-TW" altLang="en-US" sz="2400" b="1"/>
              <a:t>下</a:t>
            </a:r>
            <a:r>
              <a:rPr lang="en-US" altLang="zh-TW" sz="2400" b="1" dirty="0"/>
              <a:t>, </a:t>
            </a:r>
            <a:r>
              <a:rPr lang="zh-TW" altLang="en-US" sz="2400" b="1" dirty="0"/>
              <a:t>後出現者增加較多</a:t>
            </a:r>
            <a:endParaRPr lang="en-US" sz="2400" b="1" dirty="0"/>
          </a:p>
        </p:txBody>
      </p:sp>
    </p:spTree>
    <p:extLst>
      <p:ext uri="{BB962C8B-B14F-4D97-AF65-F5344CB8AC3E}">
        <p14:creationId xmlns:p14="http://schemas.microsoft.com/office/powerpoint/2010/main" val="373766838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3FA2E81-515C-43A0-9F18-CBB0E85C3950}"/>
              </a:ext>
            </a:extLst>
          </p:cNvPr>
          <p:cNvSpPr txBox="1"/>
          <p:nvPr/>
        </p:nvSpPr>
        <p:spPr>
          <a:xfrm>
            <a:off x="872456" y="1350629"/>
            <a:ext cx="8179266" cy="1015663"/>
          </a:xfrm>
          <a:prstGeom prst="rect">
            <a:avLst/>
          </a:prstGeom>
          <a:noFill/>
        </p:spPr>
        <p:txBody>
          <a:bodyPr wrap="square" rtlCol="0">
            <a:spAutoFit/>
          </a:bodyPr>
          <a:lstStyle/>
          <a:p>
            <a:r>
              <a:rPr lang="en-US" altLang="zh-TW" sz="6000" b="1" dirty="0"/>
              <a:t>DP Convex Hull Trick</a:t>
            </a:r>
            <a:r>
              <a:rPr lang="zh-TW" altLang="en-US" sz="6000" b="1" dirty="0"/>
              <a:t> </a:t>
            </a:r>
            <a:endParaRPr lang="en-US" sz="6000" b="1" dirty="0"/>
          </a:p>
        </p:txBody>
      </p:sp>
      <p:sp>
        <p:nvSpPr>
          <p:cNvPr id="22" name="文字方塊 21">
            <a:extLst>
              <a:ext uri="{FF2B5EF4-FFF2-40B4-BE49-F238E27FC236}">
                <a16:creationId xmlns:a16="http://schemas.microsoft.com/office/drawing/2014/main" id="{32A02B53-667F-4171-94D1-A7F150E09D45}"/>
              </a:ext>
            </a:extLst>
          </p:cNvPr>
          <p:cNvSpPr txBox="1"/>
          <p:nvPr/>
        </p:nvSpPr>
        <p:spPr>
          <a:xfrm>
            <a:off x="872456" y="2997874"/>
            <a:ext cx="7467601" cy="2062103"/>
          </a:xfrm>
          <a:prstGeom prst="rect">
            <a:avLst/>
          </a:prstGeom>
          <a:noFill/>
        </p:spPr>
        <p:txBody>
          <a:bodyPr wrap="square" rtlCol="0">
            <a:spAutoFit/>
          </a:bodyPr>
          <a:lstStyle/>
          <a:p>
            <a:r>
              <a:rPr lang="zh-TW" altLang="en-US" sz="3200" b="1" dirty="0"/>
              <a:t>如何在</a:t>
            </a:r>
            <a:r>
              <a:rPr lang="en-US" altLang="zh-TW" sz="3200" b="1" dirty="0"/>
              <a:t>DP</a:t>
            </a:r>
            <a:r>
              <a:rPr lang="zh-TW" altLang="en-US" sz="3200" b="1" dirty="0"/>
              <a:t>轉移式為直線時有效率地維護上下包絡線</a:t>
            </a:r>
            <a:r>
              <a:rPr lang="en-US" altLang="zh-TW" sz="3200" b="1" dirty="0"/>
              <a:t>?</a:t>
            </a:r>
          </a:p>
          <a:p>
            <a:endParaRPr lang="en-US" altLang="zh-TW" sz="3200" b="1" dirty="0"/>
          </a:p>
          <a:p>
            <a:r>
              <a:rPr lang="zh-TW" altLang="en-US" sz="3200" b="1" dirty="0"/>
              <a:t>敬請期待 </a:t>
            </a:r>
            <a:r>
              <a:rPr lang="en-US" altLang="zh-TW" sz="3200" b="1" dirty="0"/>
              <a:t>ION</a:t>
            </a:r>
            <a:r>
              <a:rPr lang="zh-TW" altLang="en-US" sz="3200" b="1" dirty="0"/>
              <a:t> </a:t>
            </a:r>
            <a:r>
              <a:rPr lang="en-US" altLang="zh-TW" sz="3200" b="1" dirty="0"/>
              <a:t>camp</a:t>
            </a:r>
            <a:r>
              <a:rPr lang="zh-TW" altLang="en-US" sz="3200" b="1" dirty="0"/>
              <a:t> 計算幾何課程</a:t>
            </a:r>
            <a:r>
              <a:rPr lang="en-US" altLang="zh-TW" sz="3200" b="1" dirty="0"/>
              <a:t>!</a:t>
            </a:r>
            <a:endParaRPr lang="en-US" sz="3200" b="1" dirty="0"/>
          </a:p>
        </p:txBody>
      </p:sp>
    </p:spTree>
    <p:extLst>
      <p:ext uri="{BB962C8B-B14F-4D97-AF65-F5344CB8AC3E}">
        <p14:creationId xmlns:p14="http://schemas.microsoft.com/office/powerpoint/2010/main" val="26060383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20863" y="1041400"/>
            <a:ext cx="7257934" cy="2387600"/>
          </a:xfrm>
        </p:spPr>
        <p:txBody>
          <a:bodyPr>
            <a:normAutofit/>
          </a:bodyPr>
          <a:lstStyle/>
          <a:p>
            <a:pPr algn="ctr"/>
            <a:r>
              <a:rPr lang="zh-TW" altLang="en-US" sz="4000" b="1" dirty="0">
                <a:solidFill>
                  <a:schemeClr val="tx1"/>
                </a:solidFill>
              </a:rPr>
              <a:t>進階動態規劃課程到此結束</a:t>
            </a:r>
          </a:p>
        </p:txBody>
      </p:sp>
      <p:sp>
        <p:nvSpPr>
          <p:cNvPr id="9" name="標題 1">
            <a:extLst>
              <a:ext uri="{FF2B5EF4-FFF2-40B4-BE49-F238E27FC236}">
                <a16:creationId xmlns:a16="http://schemas.microsoft.com/office/drawing/2014/main" id="{3D010D75-8A86-444D-8E74-6CAB949E9BC9}"/>
              </a:ext>
            </a:extLst>
          </p:cNvPr>
          <p:cNvSpPr txBox="1">
            <a:spLocks/>
          </p:cNvSpPr>
          <p:nvPr/>
        </p:nvSpPr>
        <p:spPr>
          <a:xfrm>
            <a:off x="996426" y="2588098"/>
            <a:ext cx="7257934" cy="2387600"/>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TW" altLang="en-US" sz="7000" b="1" dirty="0">
                <a:solidFill>
                  <a:schemeClr val="tx1"/>
                </a:solidFill>
              </a:rPr>
              <a:t>感謝聆聽</a:t>
            </a:r>
          </a:p>
        </p:txBody>
      </p:sp>
    </p:spTree>
    <p:extLst>
      <p:ext uri="{BB962C8B-B14F-4D97-AF65-F5344CB8AC3E}">
        <p14:creationId xmlns:p14="http://schemas.microsoft.com/office/powerpoint/2010/main" val="2316017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2160589"/>
            <a:ext cx="8896972" cy="3880773"/>
          </a:xfrm>
        </p:spPr>
        <p:txBody>
          <a:bodyPr>
            <a:normAutofit/>
          </a:bodyPr>
          <a:lstStyle/>
          <a:p>
            <a:r>
              <a:rPr lang="zh-TW" altLang="en-US" sz="2400" b="1" dirty="0">
                <a:solidFill>
                  <a:schemeClr val="tx1"/>
                </a:solidFill>
              </a:rPr>
              <a:t>這種交換手法在 </a:t>
            </a:r>
            <a:r>
              <a:rPr lang="en-US" altLang="zh-TW" sz="2400" b="1" dirty="0">
                <a:solidFill>
                  <a:schemeClr val="tx1"/>
                </a:solidFill>
              </a:rPr>
              <a:t>greedy</a:t>
            </a:r>
            <a:r>
              <a:rPr lang="zh-TW" altLang="en-US" sz="2400" b="1" dirty="0">
                <a:solidFill>
                  <a:schemeClr val="tx1"/>
                </a:solidFill>
              </a:rPr>
              <a:t> 和 </a:t>
            </a:r>
            <a:r>
              <a:rPr lang="en-US" altLang="zh-TW" sz="2400" b="1" dirty="0">
                <a:solidFill>
                  <a:schemeClr val="tx1"/>
                </a:solidFill>
              </a:rPr>
              <a:t>DP</a:t>
            </a:r>
            <a:r>
              <a:rPr lang="zh-TW" altLang="en-US" sz="2400" b="1" dirty="0">
                <a:solidFill>
                  <a:schemeClr val="tx1"/>
                </a:solidFill>
              </a:rPr>
              <a:t> 的證明中經常使用</a:t>
            </a:r>
            <a:r>
              <a:rPr lang="en-US" altLang="zh-TW" sz="2400" b="1" dirty="0">
                <a:solidFill>
                  <a:schemeClr val="tx1"/>
                </a:solidFill>
              </a:rPr>
              <a:t>, </a:t>
            </a:r>
            <a:r>
              <a:rPr lang="zh-TW" altLang="en-US" sz="2400" b="1" dirty="0">
                <a:solidFill>
                  <a:schemeClr val="tx1"/>
                </a:solidFill>
              </a:rPr>
              <a:t>最困難的部分就是給出一種交換的方法。</a:t>
            </a:r>
            <a:endParaRPr lang="en-US" altLang="zh-TW" sz="2400" b="1" dirty="0">
              <a:solidFill>
                <a:schemeClr val="tx1"/>
              </a:solidFill>
            </a:endParaRPr>
          </a:p>
          <a:p>
            <a:endParaRPr lang="zh-TW" altLang="en-US" sz="2400" b="1" dirty="0">
              <a:solidFill>
                <a:schemeClr val="tx1"/>
              </a:solidFill>
            </a:endParaRPr>
          </a:p>
          <a:p>
            <a:r>
              <a:rPr lang="zh-TW" altLang="en-US" sz="2400" b="1" dirty="0">
                <a:solidFill>
                  <a:schemeClr val="tx1"/>
                </a:solidFill>
              </a:rPr>
              <a:t>同學可以想想看</a:t>
            </a:r>
            <a:r>
              <a:rPr lang="en-US" altLang="zh-TW" sz="2400" b="1" dirty="0">
                <a:solidFill>
                  <a:schemeClr val="tx1"/>
                </a:solidFill>
              </a:rPr>
              <a:t>,</a:t>
            </a:r>
            <a:r>
              <a:rPr lang="zh-TW" altLang="en-US" sz="2400" b="1" dirty="0">
                <a:solidFill>
                  <a:schemeClr val="tx1"/>
                </a:solidFill>
              </a:rPr>
              <a:t> 為何 </a:t>
            </a:r>
            <a:r>
              <a:rPr lang="en-US" altLang="zh-TW" sz="2400" b="1" dirty="0">
                <a:solidFill>
                  <a:srgbClr val="FF0000"/>
                </a:solidFill>
              </a:rPr>
              <a:t>A[</a:t>
            </a:r>
            <a:r>
              <a:rPr lang="en-US" altLang="zh-TW" sz="2400" b="1" dirty="0" err="1">
                <a:solidFill>
                  <a:srgbClr val="FF0000"/>
                </a:solidFill>
              </a:rPr>
              <a:t>i</a:t>
            </a:r>
            <a:r>
              <a:rPr lang="en-US" altLang="zh-TW" sz="2400" b="1" dirty="0">
                <a:solidFill>
                  <a:srgbClr val="FF0000"/>
                </a:solidFill>
              </a:rPr>
              <a:t>]</a:t>
            </a:r>
            <a:r>
              <a:rPr lang="zh-TW" altLang="en-US" sz="2400" b="1" dirty="0">
                <a:solidFill>
                  <a:srgbClr val="FF0000"/>
                </a:solidFill>
              </a:rPr>
              <a:t> </a:t>
            </a:r>
            <a:r>
              <a:rPr lang="en-US" altLang="zh-TW" sz="2400" b="1" dirty="0">
                <a:solidFill>
                  <a:srgbClr val="FF0000"/>
                </a:solidFill>
              </a:rPr>
              <a:t>=</a:t>
            </a:r>
            <a:r>
              <a:rPr lang="zh-TW" altLang="en-US" sz="2400" b="1" dirty="0">
                <a:solidFill>
                  <a:srgbClr val="FF0000"/>
                </a:solidFill>
              </a:rPr>
              <a:t> </a:t>
            </a:r>
            <a:r>
              <a:rPr lang="en-US" altLang="zh-TW" sz="2400" b="1" dirty="0">
                <a:solidFill>
                  <a:srgbClr val="FF0000"/>
                </a:solidFill>
              </a:rPr>
              <a:t>B[j]</a:t>
            </a:r>
            <a:r>
              <a:rPr lang="zh-TW" altLang="en-US" sz="2400" b="1" dirty="0">
                <a:solidFill>
                  <a:srgbClr val="FF0000"/>
                </a:solidFill>
              </a:rPr>
              <a:t> </a:t>
            </a:r>
            <a:r>
              <a:rPr lang="zh-TW" altLang="en-US" sz="2400" b="1" dirty="0">
                <a:solidFill>
                  <a:schemeClr val="tx1"/>
                </a:solidFill>
              </a:rPr>
              <a:t>時</a:t>
            </a:r>
            <a:r>
              <a:rPr lang="en-US" altLang="zh-TW" sz="2400" b="1" dirty="0">
                <a:solidFill>
                  <a:schemeClr val="tx1"/>
                </a:solidFill>
              </a:rPr>
              <a:t>, </a:t>
            </a:r>
            <a:r>
              <a:rPr lang="zh-TW" altLang="en-US" sz="2400" b="1" dirty="0">
                <a:solidFill>
                  <a:schemeClr val="tx1"/>
                </a:solidFill>
              </a:rPr>
              <a:t>轉移時可以假設他們必定配對</a:t>
            </a:r>
            <a:r>
              <a:rPr lang="en-US" altLang="zh-TW" sz="2400" b="1" dirty="0">
                <a:solidFill>
                  <a:schemeClr val="tx1"/>
                </a:solidFill>
              </a:rPr>
              <a:t>?</a:t>
            </a:r>
          </a:p>
          <a:p>
            <a:endParaRPr lang="en-US" altLang="zh-TW" sz="2400" b="1" dirty="0">
              <a:solidFill>
                <a:schemeClr val="tx1"/>
              </a:solidFill>
            </a:endParaRPr>
          </a:p>
          <a:p>
            <a:r>
              <a:rPr lang="zh-TW" altLang="en-US" sz="2400" b="1" dirty="0">
                <a:solidFill>
                  <a:schemeClr val="tx1"/>
                </a:solidFill>
              </a:rPr>
              <a:t>這同樣可以使用交換手法證明</a:t>
            </a:r>
            <a:r>
              <a:rPr lang="en-US" altLang="zh-TW" sz="2400" b="1" dirty="0">
                <a:solidFill>
                  <a:schemeClr val="tx1"/>
                </a:solidFill>
              </a:rPr>
              <a:t>,</a:t>
            </a:r>
            <a:r>
              <a:rPr lang="zh-TW" altLang="en-US" sz="2400" b="1" dirty="0">
                <a:solidFill>
                  <a:schemeClr val="tx1"/>
                </a:solidFill>
              </a:rPr>
              <a:t> 但是這跟最佳子結構已經沒有關係了</a:t>
            </a:r>
            <a:r>
              <a:rPr lang="en-US" altLang="zh-TW" sz="2400" b="1" dirty="0">
                <a:solidFill>
                  <a:schemeClr val="tx1"/>
                </a:solidFill>
              </a:rPr>
              <a:t>,</a:t>
            </a:r>
            <a:r>
              <a:rPr lang="zh-TW" altLang="en-US" sz="2400" b="1" dirty="0">
                <a:solidFill>
                  <a:schemeClr val="tx1"/>
                </a:solidFill>
              </a:rPr>
              <a:t> 請同學自行思考。</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交換手法</a:t>
            </a:r>
            <a:endParaRPr lang="en-US" b="1" dirty="0"/>
          </a:p>
        </p:txBody>
      </p:sp>
    </p:spTree>
    <p:extLst>
      <p:ext uri="{BB962C8B-B14F-4D97-AF65-F5344CB8AC3E}">
        <p14:creationId xmlns:p14="http://schemas.microsoft.com/office/powerpoint/2010/main" val="226688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2160589"/>
            <a:ext cx="7909714" cy="3880773"/>
          </a:xfrm>
        </p:spPr>
        <p:txBody>
          <a:bodyPr>
            <a:normAutofit/>
          </a:bodyPr>
          <a:lstStyle/>
          <a:p>
            <a:r>
              <a:rPr lang="en-US" altLang="zh-TW" sz="2400" b="1" dirty="0">
                <a:solidFill>
                  <a:schemeClr val="tx1"/>
                </a:solidFill>
              </a:rPr>
              <a:t>DP</a:t>
            </a:r>
            <a:r>
              <a:rPr lang="zh-TW" altLang="en-US" sz="2400" b="1" dirty="0">
                <a:solidFill>
                  <a:schemeClr val="tx1"/>
                </a:solidFill>
              </a:rPr>
              <a:t> 轉移通常會枚舉第一步的所有可能。</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去除第一步後</a:t>
            </a:r>
            <a:r>
              <a:rPr lang="en-US" altLang="zh-TW" sz="2400" b="1" dirty="0">
                <a:solidFill>
                  <a:schemeClr val="tx1"/>
                </a:solidFill>
              </a:rPr>
              <a:t>, </a:t>
            </a:r>
            <a:r>
              <a:rPr lang="zh-TW" altLang="en-US" sz="2400" b="1" dirty="0">
                <a:solidFill>
                  <a:schemeClr val="tx1"/>
                </a:solidFill>
              </a:rPr>
              <a:t>最佳解剩餘的部分必定可以由子問題的最佳解得到</a:t>
            </a:r>
            <a:r>
              <a:rPr lang="en-US" altLang="zh-TW" sz="2400" b="1" dirty="0">
                <a:solidFill>
                  <a:schemeClr val="tx1"/>
                </a:solidFill>
              </a:rPr>
              <a:t>, </a:t>
            </a:r>
            <a:r>
              <a:rPr lang="zh-TW" altLang="en-US" sz="2400" b="1" dirty="0">
                <a:solidFill>
                  <a:schemeClr val="tx1"/>
                </a:solidFill>
              </a:rPr>
              <a:t>即為最佳子結構性質。</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最佳子結構的證明通常很簡單</a:t>
            </a:r>
            <a:r>
              <a:rPr lang="en-US" altLang="zh-TW" sz="2400" b="1" dirty="0">
                <a:solidFill>
                  <a:schemeClr val="tx1"/>
                </a:solidFill>
              </a:rPr>
              <a:t>,</a:t>
            </a:r>
            <a:r>
              <a:rPr lang="zh-TW" altLang="en-US" sz="2400" b="1" dirty="0">
                <a:solidFill>
                  <a:schemeClr val="tx1"/>
                </a:solidFill>
              </a:rPr>
              <a:t> 因此在接下來的 </a:t>
            </a:r>
            <a:r>
              <a:rPr lang="en-US" altLang="zh-TW" sz="2400" b="1" dirty="0">
                <a:solidFill>
                  <a:schemeClr val="tx1"/>
                </a:solidFill>
              </a:rPr>
              <a:t>DP</a:t>
            </a:r>
            <a:r>
              <a:rPr lang="zh-TW" altLang="en-US" sz="2400" b="1" dirty="0">
                <a:solidFill>
                  <a:schemeClr val="tx1"/>
                </a:solidFill>
              </a:rPr>
              <a:t> 中不會特別強調證明。</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總結</a:t>
            </a:r>
            <a:endParaRPr lang="en-US" b="1" dirty="0"/>
          </a:p>
        </p:txBody>
      </p:sp>
    </p:spTree>
    <p:extLst>
      <p:ext uri="{BB962C8B-B14F-4D97-AF65-F5344CB8AC3E}">
        <p14:creationId xmlns:p14="http://schemas.microsoft.com/office/powerpoint/2010/main" val="256248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022662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a:bodyPr>
          <a:lstStyle/>
          <a:p>
            <a:pPr marL="514350" indent="-514350">
              <a:buFont typeface="+mj-lt"/>
              <a:buAutoNum type="arabicPeriod"/>
            </a:pPr>
            <a:r>
              <a:rPr lang="en-US" altLang="zh-TW" sz="3200" b="1" dirty="0">
                <a:solidFill>
                  <a:srgbClr val="FF0000"/>
                </a:solidFill>
              </a:rPr>
              <a:t>DP</a:t>
            </a:r>
            <a:r>
              <a:rPr lang="zh-TW" altLang="en-US" sz="3200" b="1" dirty="0">
                <a:solidFill>
                  <a:srgbClr val="FF0000"/>
                </a:solidFill>
              </a:rPr>
              <a:t> 的證明方法與圖論觀點</a:t>
            </a:r>
            <a:endParaRPr lang="en-US" altLang="zh-TW" sz="3200" b="1" dirty="0">
              <a:solidFill>
                <a:srgbClr val="FF0000"/>
              </a:solidFill>
            </a:endParaRPr>
          </a:p>
          <a:p>
            <a:pPr lvl="1" indent="-342900">
              <a:buFont typeface="Wingdings" panose="05000000000000000000" pitchFamily="2" charset="2"/>
              <a:buChar char="v"/>
            </a:pPr>
            <a:r>
              <a:rPr lang="zh-TW" altLang="en-US" sz="2500" b="1" dirty="0">
                <a:solidFill>
                  <a:schemeClr val="tx1"/>
                </a:solidFill>
              </a:rPr>
              <a:t>最佳子結構</a:t>
            </a:r>
            <a:endParaRPr lang="en-US" altLang="zh-TW" sz="2500" b="1" dirty="0">
              <a:solidFill>
                <a:schemeClr val="tx1"/>
              </a:solidFill>
            </a:endParaRPr>
          </a:p>
          <a:p>
            <a:pPr lvl="1" indent="-342900">
              <a:buFont typeface="Wingdings" panose="05000000000000000000" pitchFamily="2" charset="2"/>
              <a:buChar char="v"/>
            </a:pPr>
            <a:r>
              <a:rPr lang="zh-TW" altLang="en-US" sz="2500" b="1" dirty="0">
                <a:solidFill>
                  <a:srgbClr val="FF0000"/>
                </a:solidFill>
              </a:rPr>
              <a:t>填表順序與圖論觀點</a:t>
            </a:r>
            <a:endParaRPr lang="en-US" altLang="zh-TW" sz="2500" b="1" dirty="0">
              <a:solidFill>
                <a:srgbClr val="FF0000"/>
              </a:solidFill>
            </a:endParaRPr>
          </a:p>
          <a:p>
            <a:pPr marL="514350" indent="-514350">
              <a:buFont typeface="+mj-lt"/>
              <a:buAutoNum type="arabicPeriod"/>
            </a:pPr>
            <a:r>
              <a:rPr lang="zh-TW" altLang="en-US" sz="3200" b="1" dirty="0">
                <a:solidFill>
                  <a:schemeClr val="tx1"/>
                </a:solidFill>
              </a:rPr>
              <a:t>常見轉移優化</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chemeClr val="tx1"/>
                </a:solidFill>
              </a:rPr>
              <a:t>進階轉移優化</a:t>
            </a:r>
          </a:p>
        </p:txBody>
      </p:sp>
    </p:spTree>
    <p:extLst>
      <p:ext uri="{BB962C8B-B14F-4D97-AF65-F5344CB8AC3E}">
        <p14:creationId xmlns:p14="http://schemas.microsoft.com/office/powerpoint/2010/main" val="1741423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latin typeface="Cambria Math" panose="02040503050406030204" pitchFamily="18" charset="0"/>
              </a:rPr>
              <a:t>基礎 </a:t>
            </a:r>
            <a:r>
              <a:rPr lang="en-US" altLang="zh-TW" sz="2400" b="1" dirty="0">
                <a:solidFill>
                  <a:schemeClr val="tx1"/>
                </a:solidFill>
                <a:latin typeface="Cambria Math" panose="02040503050406030204" pitchFamily="18" charset="0"/>
              </a:rPr>
              <a:t>DP</a:t>
            </a:r>
            <a:r>
              <a:rPr lang="zh-TW" altLang="en-US" sz="2400" b="1" dirty="0">
                <a:solidFill>
                  <a:schemeClr val="tx1"/>
                </a:solidFill>
                <a:latin typeface="Cambria Math" panose="02040503050406030204" pitchFamily="18" charset="0"/>
              </a:rPr>
              <a:t> 的複習</a:t>
            </a:r>
            <a:r>
              <a:rPr lang="en-US" altLang="zh-TW" sz="2400" b="1" dirty="0">
                <a:solidFill>
                  <a:schemeClr val="tx1"/>
                </a:solidFill>
                <a:latin typeface="Cambria Math" panose="02040503050406030204" pitchFamily="18" charset="0"/>
              </a:rPr>
              <a:t>, </a:t>
            </a:r>
            <a:r>
              <a:rPr lang="zh-TW" altLang="en-US" sz="2400" b="1" dirty="0">
                <a:solidFill>
                  <a:schemeClr val="tx1"/>
                </a:solidFill>
                <a:latin typeface="Cambria Math" panose="02040503050406030204" pitchFamily="18" charset="0"/>
              </a:rPr>
              <a:t>將「找填表順序」用</a:t>
            </a:r>
            <a:r>
              <a:rPr lang="zh-TW" altLang="en-US" sz="2400" b="1" dirty="0">
                <a:solidFill>
                  <a:srgbClr val="FF0000"/>
                </a:solidFill>
                <a:latin typeface="Cambria Math" panose="02040503050406030204" pitchFamily="18" charset="0"/>
              </a:rPr>
              <a:t>圖 </a:t>
            </a:r>
            <a:r>
              <a:rPr lang="en-US" altLang="zh-TW" sz="2400" b="1" dirty="0">
                <a:solidFill>
                  <a:srgbClr val="FF0000"/>
                </a:solidFill>
                <a:latin typeface="Cambria Math" panose="02040503050406030204" pitchFamily="18" charset="0"/>
              </a:rPr>
              <a:t>(graph)</a:t>
            </a:r>
            <a:r>
              <a:rPr lang="en-US" altLang="zh-TW" sz="2400" b="1" dirty="0">
                <a:solidFill>
                  <a:schemeClr val="tx1"/>
                </a:solidFill>
                <a:latin typeface="Cambria Math" panose="02040503050406030204" pitchFamily="18" charset="0"/>
              </a:rPr>
              <a:t> </a:t>
            </a:r>
            <a:r>
              <a:rPr lang="zh-TW" altLang="en-US" sz="2400" b="1" dirty="0">
                <a:solidFill>
                  <a:schemeClr val="tx1"/>
                </a:solidFill>
                <a:latin typeface="Cambria Math" panose="02040503050406030204" pitchFamily="18" charset="0"/>
              </a:rPr>
              <a:t>來表示</a:t>
            </a:r>
            <a:r>
              <a:rPr lang="en-US" altLang="zh-TW" sz="2400" b="1" dirty="0">
                <a:solidFill>
                  <a:schemeClr val="tx1"/>
                </a:solidFill>
                <a:latin typeface="Cambria Math" panose="02040503050406030204" pitchFamily="18" charset="0"/>
              </a:rPr>
              <a:t>, </a:t>
            </a:r>
            <a:r>
              <a:rPr lang="zh-TW" altLang="en-US" sz="2400" b="1" dirty="0">
                <a:solidFill>
                  <a:schemeClr val="tx1"/>
                </a:solidFill>
                <a:latin typeface="Cambria Math" panose="02040503050406030204" pitchFamily="18" charset="0"/>
              </a:rPr>
              <a:t>並介紹一些小技巧。</a:t>
            </a:r>
            <a:endParaRPr lang="en-US" altLang="zh-TW" sz="2400" b="1" dirty="0">
              <a:solidFill>
                <a:schemeClr val="tx1"/>
              </a:solidFill>
              <a:latin typeface="Cambria Math" panose="02040503050406030204" pitchFamily="18" charset="0"/>
            </a:endParaRPr>
          </a:p>
          <a:p>
            <a:endParaRPr lang="en-US" altLang="zh-TW" sz="2400" b="1" dirty="0">
              <a:solidFill>
                <a:schemeClr val="tx1"/>
              </a:solidFill>
              <a:latin typeface="Cambria Math" panose="02040503050406030204" pitchFamily="18" charset="0"/>
            </a:endParaRPr>
          </a:p>
          <a:p>
            <a:r>
              <a:rPr lang="zh-TW" altLang="en-US" sz="2400" b="1" dirty="0">
                <a:solidFill>
                  <a:schemeClr val="tx1"/>
                </a:solidFill>
                <a:latin typeface="Cambria Math" panose="02040503050406030204" pitchFamily="18" charset="0"/>
              </a:rPr>
              <a:t>圖可以用來將抽象概念視覺化。</a:t>
            </a:r>
            <a:endParaRPr lang="en-US" altLang="zh-TW" sz="2400" b="1" dirty="0">
              <a:solidFill>
                <a:schemeClr val="tx1"/>
              </a:solidFill>
              <a:latin typeface="Cambria Math" panose="02040503050406030204" pitchFamily="18" charset="0"/>
            </a:endParaRPr>
          </a:p>
          <a:p>
            <a:endParaRPr lang="en-US" altLang="zh-TW" sz="2400" b="1" dirty="0">
              <a:solidFill>
                <a:schemeClr val="tx1"/>
              </a:solidFill>
              <a:latin typeface="Cambria Math" panose="02040503050406030204" pitchFamily="18" charset="0"/>
            </a:endParaRPr>
          </a:p>
          <a:p>
            <a:r>
              <a:rPr lang="zh-TW" altLang="en-US" sz="2400" b="1" dirty="0">
                <a:solidFill>
                  <a:schemeClr val="tx1"/>
                </a:solidFill>
                <a:latin typeface="Cambria Math" panose="02040503050406030204" pitchFamily="18" charset="0"/>
              </a:rPr>
              <a:t>一個點通常代表我們關注的事物</a:t>
            </a:r>
            <a:r>
              <a:rPr lang="en-US" altLang="zh-TW" sz="2400" b="1" dirty="0">
                <a:solidFill>
                  <a:schemeClr val="tx1"/>
                </a:solidFill>
                <a:latin typeface="Cambria Math" panose="02040503050406030204" pitchFamily="18" charset="0"/>
              </a:rPr>
              <a:t>,</a:t>
            </a:r>
            <a:r>
              <a:rPr lang="zh-TW" altLang="en-US" sz="2400" b="1" dirty="0">
                <a:solidFill>
                  <a:schemeClr val="tx1"/>
                </a:solidFill>
                <a:latin typeface="Cambria Math" panose="02040503050406030204" pitchFamily="18" charset="0"/>
              </a:rPr>
              <a:t> 兩兩間的關係則用圖上的邊代表。</a:t>
            </a:r>
            <a:endParaRPr lang="en-US" altLang="zh-TW" sz="2400" b="1" dirty="0">
              <a:solidFill>
                <a:schemeClr val="tx1"/>
              </a:solidFill>
              <a:latin typeface="Cambria Math" panose="02040503050406030204" pitchFamily="18" charset="0"/>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 </a:t>
            </a:r>
            <a:r>
              <a:rPr lang="zh-TW" altLang="en-US" b="1" dirty="0"/>
              <a:t>和圖的關聯</a:t>
            </a:r>
            <a:endParaRPr lang="en-US" b="1" dirty="0"/>
          </a:p>
        </p:txBody>
      </p:sp>
      <p:sp>
        <p:nvSpPr>
          <p:cNvPr id="2" name="橢圓 1">
            <a:extLst>
              <a:ext uri="{FF2B5EF4-FFF2-40B4-BE49-F238E27FC236}">
                <a16:creationId xmlns:a16="http://schemas.microsoft.com/office/drawing/2014/main" id="{15D77C11-43AC-469E-A4BA-93978E31A78E}"/>
              </a:ext>
            </a:extLst>
          </p:cNvPr>
          <p:cNvSpPr/>
          <p:nvPr/>
        </p:nvSpPr>
        <p:spPr>
          <a:xfrm>
            <a:off x="3349692" y="5628860"/>
            <a:ext cx="522513" cy="51626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5DEC6B1A-B966-4D22-AF97-22BC93ACD678}"/>
              </a:ext>
            </a:extLst>
          </p:cNvPr>
          <p:cNvSpPr/>
          <p:nvPr/>
        </p:nvSpPr>
        <p:spPr>
          <a:xfrm>
            <a:off x="4625532" y="5184599"/>
            <a:ext cx="522513" cy="51626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F5D4304C-97C3-45B8-B930-EFC81AC06671}"/>
              </a:ext>
            </a:extLst>
          </p:cNvPr>
          <p:cNvSpPr/>
          <p:nvPr/>
        </p:nvSpPr>
        <p:spPr>
          <a:xfrm>
            <a:off x="4974454" y="6074083"/>
            <a:ext cx="522513" cy="51626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5C7DCAE2-DAB3-4F61-9B96-51B0339A479E}"/>
              </a:ext>
            </a:extLst>
          </p:cNvPr>
          <p:cNvSpPr/>
          <p:nvPr/>
        </p:nvSpPr>
        <p:spPr>
          <a:xfrm>
            <a:off x="5573487" y="5112600"/>
            <a:ext cx="522513" cy="51626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線接點 15">
            <a:extLst>
              <a:ext uri="{FF2B5EF4-FFF2-40B4-BE49-F238E27FC236}">
                <a16:creationId xmlns:a16="http://schemas.microsoft.com/office/drawing/2014/main" id="{715C4CC2-41D3-4F0F-BB92-4B0204E1BDC0}"/>
              </a:ext>
            </a:extLst>
          </p:cNvPr>
          <p:cNvCxnSpPr>
            <a:cxnSpLocks/>
            <a:stCxn id="14" idx="3"/>
            <a:endCxn id="13" idx="7"/>
          </p:cNvCxnSpPr>
          <p:nvPr/>
        </p:nvCxnSpPr>
        <p:spPr>
          <a:xfrm flipH="1">
            <a:off x="5420447" y="5553255"/>
            <a:ext cx="229560" cy="59643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20A4BA1B-61C2-4C59-9AC9-AE9AE409C461}"/>
              </a:ext>
            </a:extLst>
          </p:cNvPr>
          <p:cNvCxnSpPr>
            <a:cxnSpLocks/>
            <a:stCxn id="12" idx="4"/>
            <a:endCxn id="13" idx="1"/>
          </p:cNvCxnSpPr>
          <p:nvPr/>
        </p:nvCxnSpPr>
        <p:spPr>
          <a:xfrm>
            <a:off x="4886789" y="5700859"/>
            <a:ext cx="164185" cy="44882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8E922C7A-332A-459F-AD6B-02C5E8E2FB53}"/>
              </a:ext>
            </a:extLst>
          </p:cNvPr>
          <p:cNvCxnSpPr>
            <a:cxnSpLocks/>
            <a:stCxn id="2" idx="7"/>
            <a:endCxn id="12" idx="2"/>
          </p:cNvCxnSpPr>
          <p:nvPr/>
        </p:nvCxnSpPr>
        <p:spPr>
          <a:xfrm flipV="1">
            <a:off x="3795685" y="5442729"/>
            <a:ext cx="829847" cy="26173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EC2BDBB4-E593-433A-BAFB-954CFF45CD42}"/>
              </a:ext>
            </a:extLst>
          </p:cNvPr>
          <p:cNvCxnSpPr>
            <a:cxnSpLocks/>
            <a:stCxn id="2" idx="6"/>
            <a:endCxn id="13" idx="2"/>
          </p:cNvCxnSpPr>
          <p:nvPr/>
        </p:nvCxnSpPr>
        <p:spPr>
          <a:xfrm>
            <a:off x="3872205" y="5886990"/>
            <a:ext cx="1102249" cy="44522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79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latin typeface="Cambria Math" panose="02040503050406030204" pitchFamily="18" charset="0"/>
                  </a:rPr>
                  <a:t>使用 </a:t>
                </a:r>
                <a:r>
                  <a:rPr lang="en-US" altLang="zh-TW" sz="2400" b="1" dirty="0">
                    <a:solidFill>
                      <a:schemeClr val="tx1"/>
                    </a:solidFill>
                    <a:latin typeface="Cambria Math" panose="02040503050406030204" pitchFamily="18" charset="0"/>
                  </a:rPr>
                  <a:t>DP</a:t>
                </a:r>
                <a:r>
                  <a:rPr lang="zh-TW" altLang="en-US" sz="2400" b="1" dirty="0">
                    <a:solidFill>
                      <a:schemeClr val="tx1"/>
                    </a:solidFill>
                    <a:latin typeface="Cambria Math" panose="02040503050406030204" pitchFamily="18" charset="0"/>
                  </a:rPr>
                  <a:t> 時</a:t>
                </a:r>
                <a:r>
                  <a:rPr lang="en-US" altLang="zh-TW" sz="2400" b="1" dirty="0">
                    <a:solidFill>
                      <a:schemeClr val="tx1"/>
                    </a:solidFill>
                    <a:latin typeface="Cambria Math" panose="02040503050406030204" pitchFamily="18" charset="0"/>
                  </a:rPr>
                  <a:t>,</a:t>
                </a:r>
                <a:r>
                  <a:rPr lang="zh-TW" altLang="en-US" sz="2400" b="1" dirty="0">
                    <a:solidFill>
                      <a:schemeClr val="tx1"/>
                    </a:solidFill>
                    <a:latin typeface="Cambria Math" panose="02040503050406030204" pitchFamily="18" charset="0"/>
                  </a:rPr>
                  <a:t> 決定用甚麼順序填表常常令人頭痛</a:t>
                </a:r>
                <a:endParaRPr lang="en-US" altLang="zh-TW" sz="2400" b="1" i="1" dirty="0">
                  <a:solidFill>
                    <a:schemeClr val="tx1"/>
                  </a:solidFill>
                  <a:latin typeface="Cambria Math" panose="02040503050406030204" pitchFamily="18" charset="0"/>
                </a:endParaRPr>
              </a:p>
              <a:p>
                <a14:m>
                  <m:oMath xmlns:m="http://schemas.openxmlformats.org/officeDocument/2006/math">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e>
                    </m:d>
                    <m:r>
                      <a:rPr lang="en-US" altLang="zh-TW" sz="2400" b="1" i="1">
                        <a:solidFill>
                          <a:schemeClr val="tx1"/>
                        </a:solidFill>
                        <a:latin typeface="Cambria Math" panose="02040503050406030204" pitchFamily="18" charset="0"/>
                      </a:rPr>
                      <m:t>=</m:t>
                    </m:r>
                    <m:d>
                      <m:dPr>
                        <m:begChr m:val="{"/>
                        <m:endChr m:val=""/>
                        <m:ctrlPr>
                          <a:rPr lang="en-US" altLang="zh-TW" sz="2400" b="1" i="1">
                            <a:solidFill>
                              <a:schemeClr val="tx1"/>
                            </a:solidFill>
                            <a:latin typeface="Cambria Math" panose="02040503050406030204" pitchFamily="18" charset="0"/>
                          </a:rPr>
                        </m:ctrlPr>
                      </m:dPr>
                      <m:e>
                        <m:eqArr>
                          <m:eqArrPr>
                            <m:ctrlPr>
                              <a:rPr lang="en-US" altLang="zh-TW" sz="2400" b="1" i="1">
                                <a:solidFill>
                                  <a:schemeClr val="tx1"/>
                                </a:solidFill>
                                <a:latin typeface="Cambria Math" panose="02040503050406030204" pitchFamily="18" charset="0"/>
                              </a:rPr>
                            </m:ctrlPr>
                          </m:eqArr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𝒊𝒇</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𝑨</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e>
                            </m:d>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𝑩</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r>
                              <a:rPr lang="en-US" altLang="zh-TW" sz="2400" b="1" i="1">
                                <a:solidFill>
                                  <a:schemeClr val="tx1"/>
                                </a:solidFill>
                                <a:latin typeface="Cambria Math" panose="02040503050406030204" pitchFamily="18" charset="0"/>
                              </a:rPr>
                              <m:t>]</m:t>
                            </m:r>
                          </m:e>
                          <m:e>
                            <m:func>
                              <m:funcPr>
                                <m:ctrlPr>
                                  <a:rPr lang="en-US" altLang="zh-TW" sz="2400" b="1" i="1">
                                    <a:solidFill>
                                      <a:schemeClr val="tx1"/>
                                    </a:solidFill>
                                    <a:latin typeface="Cambria Math" panose="02040503050406030204" pitchFamily="18" charset="0"/>
                                  </a:rPr>
                                </m:ctrlPr>
                              </m:funcPr>
                              <m:fName>
                                <m:r>
                                  <a:rPr lang="en-US" altLang="zh-TW" sz="2400" b="1">
                                    <a:solidFill>
                                      <a:schemeClr val="tx1"/>
                                    </a:solidFill>
                                    <a:latin typeface="Cambria Math" panose="02040503050406030204" pitchFamily="18" charset="0"/>
                                  </a:rPr>
                                  <m:t>𝐦𝐚𝐱</m:t>
                                </m:r>
                              </m:fName>
                              <m:e>
                                <m:d>
                                  <m:dPr>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e>
                                    </m:d>
                                  </m:e>
                                </m:d>
                              </m:e>
                            </m:func>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𝒐𝒕𝒉𝒆𝒓𝒘𝒊𝒔𝒆</m:t>
                            </m:r>
                          </m:e>
                        </m:eqArr>
                      </m:e>
                    </m:d>
                  </m:oMath>
                </a14:m>
                <a:endParaRPr lang="en-US" altLang="zh-TW" sz="2400" b="1" dirty="0">
                  <a:solidFill>
                    <a:schemeClr val="tx1"/>
                  </a:solidFill>
                </a:endParaRPr>
              </a:p>
              <a:p>
                <a:endParaRPr lang="en-US" sz="2400" b="1" dirty="0"/>
              </a:p>
              <a:p>
                <a:r>
                  <a:rPr lang="zh-TW" altLang="en-US" sz="2400" b="1" dirty="0">
                    <a:solidFill>
                      <a:srgbClr val="FF0000"/>
                    </a:solidFill>
                  </a:rPr>
                  <a:t>計算順序必須滿足</a:t>
                </a:r>
                <a:r>
                  <a:rPr lang="en-US" altLang="zh-TW" sz="2400" b="1" dirty="0">
                    <a:solidFill>
                      <a:srgbClr val="FF0000"/>
                    </a:solidFill>
                  </a:rPr>
                  <a:t>:</a:t>
                </a:r>
                <a:r>
                  <a:rPr lang="zh-TW" altLang="en-US" sz="2400" b="1" dirty="0">
                    <a:solidFill>
                      <a:srgbClr val="FF0000"/>
                    </a:solidFill>
                  </a:rPr>
                  <a:t> 當 </a:t>
                </a:r>
                <a:r>
                  <a:rPr lang="en-US" altLang="zh-TW" sz="2400" b="1" dirty="0" err="1">
                    <a:solidFill>
                      <a:srgbClr val="FF0000"/>
                    </a:solidFill>
                  </a:rPr>
                  <a:t>dp</a:t>
                </a:r>
                <a:r>
                  <a:rPr lang="en-US" altLang="zh-TW" sz="2400" b="1" dirty="0">
                    <a:solidFill>
                      <a:srgbClr val="FF0000"/>
                    </a:solidFill>
                  </a:rPr>
                  <a:t>[</a:t>
                </a:r>
                <a:r>
                  <a:rPr lang="en-US" altLang="zh-TW" sz="2400" b="1" dirty="0" err="1">
                    <a:solidFill>
                      <a:srgbClr val="FF0000"/>
                    </a:solidFill>
                  </a:rPr>
                  <a:t>i</a:t>
                </a:r>
                <a:r>
                  <a:rPr lang="en-US" altLang="zh-TW" sz="2400" b="1" dirty="0">
                    <a:solidFill>
                      <a:srgbClr val="FF0000"/>
                    </a:solidFill>
                  </a:rPr>
                  <a:t>][j]</a:t>
                </a:r>
                <a:r>
                  <a:rPr lang="zh-TW" altLang="en-US" sz="2400" b="1" dirty="0">
                    <a:solidFill>
                      <a:srgbClr val="FF0000"/>
                    </a:solidFill>
                  </a:rPr>
                  <a:t> 準備要被計算時</a:t>
                </a:r>
                <a:r>
                  <a:rPr lang="en-US" altLang="zh-TW" sz="2400" b="1" dirty="0">
                    <a:solidFill>
                      <a:srgbClr val="FF0000"/>
                    </a:solidFill>
                  </a:rPr>
                  <a:t>,</a:t>
                </a:r>
                <a:r>
                  <a:rPr lang="zh-TW" altLang="en-US" sz="2400" b="1" dirty="0">
                    <a:solidFill>
                      <a:srgbClr val="FF0000"/>
                    </a:solidFill>
                  </a:rPr>
                  <a:t> </a:t>
                </a:r>
                <a:r>
                  <a:rPr lang="en-US" altLang="zh-TW" sz="2400" b="1" dirty="0" err="1">
                    <a:solidFill>
                      <a:srgbClr val="FF0000"/>
                    </a:solidFill>
                  </a:rPr>
                  <a:t>dp</a:t>
                </a:r>
                <a:r>
                  <a:rPr lang="en-US" altLang="zh-TW" sz="2400" b="1" dirty="0">
                    <a:solidFill>
                      <a:srgbClr val="FF0000"/>
                    </a:solidFill>
                  </a:rPr>
                  <a:t>[i-1][j]</a:t>
                </a:r>
                <a:r>
                  <a:rPr lang="zh-TW" altLang="en-US" sz="2400" b="1" dirty="0">
                    <a:solidFill>
                      <a:srgbClr val="FF0000"/>
                    </a:solidFill>
                  </a:rPr>
                  <a:t>、</a:t>
                </a:r>
                <a:r>
                  <a:rPr lang="en-US" altLang="zh-TW" sz="2400" b="1" dirty="0">
                    <a:solidFill>
                      <a:srgbClr val="FF0000"/>
                    </a:solidFill>
                  </a:rPr>
                  <a:t> </a:t>
                </a:r>
                <a:r>
                  <a:rPr lang="en-US" altLang="zh-TW" sz="2400" b="1" dirty="0" err="1">
                    <a:solidFill>
                      <a:srgbClr val="FF0000"/>
                    </a:solidFill>
                  </a:rPr>
                  <a:t>dp</a:t>
                </a:r>
                <a:r>
                  <a:rPr lang="en-US" altLang="zh-TW" sz="2400" b="1" dirty="0">
                    <a:solidFill>
                      <a:srgbClr val="FF0000"/>
                    </a:solidFill>
                  </a:rPr>
                  <a:t>[</a:t>
                </a:r>
                <a:r>
                  <a:rPr lang="en-US" altLang="zh-TW" sz="2400" b="1" dirty="0" err="1">
                    <a:solidFill>
                      <a:srgbClr val="FF0000"/>
                    </a:solidFill>
                  </a:rPr>
                  <a:t>i</a:t>
                </a:r>
                <a:r>
                  <a:rPr lang="en-US" altLang="zh-TW" sz="2400" b="1" dirty="0">
                    <a:solidFill>
                      <a:srgbClr val="FF0000"/>
                    </a:solidFill>
                  </a:rPr>
                  <a:t>][j-1]</a:t>
                </a:r>
                <a:r>
                  <a:rPr lang="zh-TW" altLang="en-US" sz="2400" b="1" dirty="0">
                    <a:solidFill>
                      <a:srgbClr val="FF0000"/>
                    </a:solidFill>
                  </a:rPr>
                  <a:t>、</a:t>
                </a:r>
                <a:r>
                  <a:rPr lang="en-US" altLang="zh-TW" sz="2400" b="1" dirty="0">
                    <a:solidFill>
                      <a:srgbClr val="FF0000"/>
                    </a:solidFill>
                  </a:rPr>
                  <a:t> </a:t>
                </a:r>
                <a:r>
                  <a:rPr lang="en-US" altLang="zh-TW" sz="2400" b="1" dirty="0" err="1">
                    <a:solidFill>
                      <a:srgbClr val="FF0000"/>
                    </a:solidFill>
                  </a:rPr>
                  <a:t>dp</a:t>
                </a:r>
                <a:r>
                  <a:rPr lang="en-US" altLang="zh-TW" sz="2400" b="1" dirty="0">
                    <a:solidFill>
                      <a:srgbClr val="FF0000"/>
                    </a:solidFill>
                  </a:rPr>
                  <a:t>[i-1][j-1]</a:t>
                </a:r>
                <a:r>
                  <a:rPr lang="zh-TW" altLang="en-US" sz="2400" b="1" dirty="0">
                    <a:solidFill>
                      <a:srgbClr val="FF0000"/>
                    </a:solidFill>
                  </a:rPr>
                  <a:t> 已經算完了。</a:t>
                </a:r>
                <a:endParaRPr lang="en-US" altLang="zh-TW" sz="2400" b="1" dirty="0">
                  <a:solidFill>
                    <a:srgbClr val="FF0000"/>
                  </a:solidFill>
                </a:endParaRPr>
              </a:p>
              <a:p>
                <a:endParaRPr lang="en-US" altLang="zh-TW" sz="2400" b="1" dirty="0">
                  <a:solidFill>
                    <a:srgbClr val="FF0000"/>
                  </a:solidFill>
                </a:endParaRPr>
              </a:p>
              <a:p>
                <a:r>
                  <a:rPr lang="zh-TW" altLang="en-US" sz="2400" b="1" dirty="0">
                    <a:solidFill>
                      <a:schemeClr val="tx1"/>
                    </a:solidFill>
                  </a:rPr>
                  <a:t>同學們能找到這麼一個順序來算 </a:t>
                </a:r>
                <a:r>
                  <a:rPr lang="en-US" altLang="zh-TW" sz="2400" b="1" dirty="0">
                    <a:solidFill>
                      <a:schemeClr val="tx1"/>
                    </a:solidFill>
                  </a:rPr>
                  <a:t>DP</a:t>
                </a:r>
                <a:r>
                  <a:rPr lang="zh-TW" altLang="en-US" sz="2400" b="1" dirty="0">
                    <a:solidFill>
                      <a:schemeClr val="tx1"/>
                    </a:solidFill>
                  </a:rPr>
                  <a:t> 表嗎？</a:t>
                </a:r>
                <a:endParaRPr lang="en-US"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567" t="-1256" r="-2057"/>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 </a:t>
            </a:r>
            <a:r>
              <a:rPr lang="zh-TW" altLang="en-US" b="1" dirty="0"/>
              <a:t>和圖的關聯</a:t>
            </a:r>
            <a:endParaRPr lang="en-US" b="1" dirty="0"/>
          </a:p>
        </p:txBody>
      </p:sp>
    </p:spTree>
    <p:extLst>
      <p:ext uri="{BB962C8B-B14F-4D97-AF65-F5344CB8AC3E}">
        <p14:creationId xmlns:p14="http://schemas.microsoft.com/office/powerpoint/2010/main" val="215369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2160589"/>
            <a:ext cx="6019301" cy="3880773"/>
          </a:xfrm>
        </p:spPr>
        <p:txBody>
          <a:bodyPr>
            <a:normAutofit/>
          </a:bodyPr>
          <a:lstStyle/>
          <a:p>
            <a:r>
              <a:rPr lang="zh-TW" altLang="en-US" sz="2400" b="1" dirty="0">
                <a:solidFill>
                  <a:schemeClr val="tx1"/>
                </a:solidFill>
              </a:rPr>
              <a:t>當找不到好的順序時</a:t>
            </a:r>
            <a:r>
              <a:rPr lang="en-US" altLang="zh-TW" sz="2400" b="1" dirty="0">
                <a:solidFill>
                  <a:schemeClr val="tx1"/>
                </a:solidFill>
              </a:rPr>
              <a:t>,</a:t>
            </a:r>
            <a:r>
              <a:rPr lang="zh-TW" altLang="en-US" sz="2400" b="1" dirty="0">
                <a:solidFill>
                  <a:schemeClr val="tx1"/>
                </a:solidFill>
              </a:rPr>
              <a:t> 可以試著畫一張圖表達你想要的順序。</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用一個點來代表 </a:t>
            </a:r>
            <a:r>
              <a:rPr lang="en-US" altLang="zh-TW" sz="2400" b="1" dirty="0">
                <a:solidFill>
                  <a:schemeClr val="tx1"/>
                </a:solidFill>
              </a:rPr>
              <a:t>DP</a:t>
            </a:r>
            <a:r>
              <a:rPr lang="zh-TW" altLang="en-US" sz="2400" b="1" dirty="0">
                <a:solidFill>
                  <a:schemeClr val="tx1"/>
                </a:solidFill>
              </a:rPr>
              <a:t> 表格中的一個格子。</a:t>
            </a:r>
            <a:endParaRPr lang="en-US" altLang="zh-TW" sz="2400" b="1" dirty="0">
              <a:solidFill>
                <a:schemeClr val="tx1"/>
              </a:solidFill>
            </a:endParaRPr>
          </a:p>
          <a:p>
            <a:endParaRPr lang="en-US" altLang="zh-TW" sz="2400" b="1" dirty="0">
              <a:solidFill>
                <a:schemeClr val="tx1"/>
              </a:solidFill>
            </a:endParaRPr>
          </a:p>
          <a:p>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a:t>
            </a:r>
            <a:r>
              <a:rPr lang="zh-TW" altLang="en-US" sz="2400" b="1" dirty="0">
                <a:solidFill>
                  <a:schemeClr val="tx1"/>
                </a:solidFill>
              </a:rPr>
              <a:t> 要求 </a:t>
            </a:r>
            <a:r>
              <a:rPr lang="en-US" altLang="zh-TW" sz="2400" b="1" dirty="0" err="1">
                <a:solidFill>
                  <a:schemeClr val="tx1"/>
                </a:solidFill>
              </a:rPr>
              <a:t>dp</a:t>
            </a:r>
            <a:r>
              <a:rPr lang="en-US" altLang="zh-TW" sz="2400" b="1" dirty="0">
                <a:solidFill>
                  <a:schemeClr val="tx1"/>
                </a:solidFill>
              </a:rPr>
              <a:t>[i-1][j]</a:t>
            </a:r>
            <a:r>
              <a:rPr lang="zh-TW" altLang="en-US" sz="2400" b="1" dirty="0">
                <a:solidFill>
                  <a:schemeClr val="tx1"/>
                </a:solidFill>
              </a:rPr>
              <a:t>、</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][j-1]</a:t>
            </a:r>
            <a:r>
              <a:rPr lang="zh-TW" altLang="en-US" sz="2400" b="1" dirty="0">
                <a:solidFill>
                  <a:schemeClr val="tx1"/>
                </a:solidFill>
              </a:rPr>
              <a:t>、</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[i-1][j-1]</a:t>
            </a:r>
            <a:r>
              <a:rPr lang="zh-TW" altLang="en-US" sz="2400" b="1" dirty="0">
                <a:solidFill>
                  <a:schemeClr val="tx1"/>
                </a:solidFill>
              </a:rPr>
              <a:t> 三點先被算完</a:t>
            </a:r>
            <a:r>
              <a:rPr lang="en-US" altLang="zh-TW" sz="2400" b="1" dirty="0">
                <a:solidFill>
                  <a:schemeClr val="tx1"/>
                </a:solidFill>
              </a:rPr>
              <a:t>,</a:t>
            </a:r>
            <a:r>
              <a:rPr lang="zh-TW" altLang="en-US" sz="2400" b="1" dirty="0">
                <a:solidFill>
                  <a:schemeClr val="tx1"/>
                </a:solidFill>
              </a:rPr>
              <a:t> 這樣</a:t>
            </a:r>
            <a:r>
              <a:rPr lang="zh-TW" altLang="en-US" sz="2400" b="1" dirty="0">
                <a:solidFill>
                  <a:srgbClr val="FF0000"/>
                </a:solidFill>
              </a:rPr>
              <a:t>不對等</a:t>
            </a:r>
            <a:r>
              <a:rPr lang="zh-TW" altLang="en-US" sz="2400" b="1" dirty="0">
                <a:solidFill>
                  <a:schemeClr val="tx1"/>
                </a:solidFill>
              </a:rPr>
              <a:t>的關係非常適合用有向邊表達。</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 </a:t>
            </a:r>
            <a:r>
              <a:rPr lang="zh-TW" altLang="en-US" b="1" dirty="0"/>
              <a:t>和圖的關聯</a:t>
            </a:r>
            <a:endParaRPr lang="en-US" b="1" dirty="0"/>
          </a:p>
        </p:txBody>
      </p:sp>
      <p:sp>
        <p:nvSpPr>
          <p:cNvPr id="14" name="橢圓 13">
            <a:extLst>
              <a:ext uri="{FF2B5EF4-FFF2-40B4-BE49-F238E27FC236}">
                <a16:creationId xmlns:a16="http://schemas.microsoft.com/office/drawing/2014/main" id="{D49BE359-FCD4-468C-8088-1DC0E6D05BEB}"/>
              </a:ext>
            </a:extLst>
          </p:cNvPr>
          <p:cNvSpPr/>
          <p:nvPr/>
        </p:nvSpPr>
        <p:spPr>
          <a:xfrm>
            <a:off x="8830289" y="2664265"/>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a:t>
            </a:r>
          </a:p>
        </p:txBody>
      </p:sp>
      <p:sp>
        <p:nvSpPr>
          <p:cNvPr id="15" name="橢圓 14">
            <a:extLst>
              <a:ext uri="{FF2B5EF4-FFF2-40B4-BE49-F238E27FC236}">
                <a16:creationId xmlns:a16="http://schemas.microsoft.com/office/drawing/2014/main" id="{246631A4-17C0-4942-B7E0-5C1F5F34F0BC}"/>
              </a:ext>
            </a:extLst>
          </p:cNvPr>
          <p:cNvSpPr/>
          <p:nvPr/>
        </p:nvSpPr>
        <p:spPr>
          <a:xfrm>
            <a:off x="8830289" y="4452518"/>
            <a:ext cx="1364610" cy="1368106"/>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16" name="橢圓 15">
            <a:extLst>
              <a:ext uri="{FF2B5EF4-FFF2-40B4-BE49-F238E27FC236}">
                <a16:creationId xmlns:a16="http://schemas.microsoft.com/office/drawing/2014/main" id="{330C3AF9-C9D9-4D3D-A6CF-B71E31687135}"/>
              </a:ext>
            </a:extLst>
          </p:cNvPr>
          <p:cNvSpPr/>
          <p:nvPr/>
        </p:nvSpPr>
        <p:spPr>
          <a:xfrm>
            <a:off x="6951155" y="4452518"/>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j-1</a:t>
            </a:r>
          </a:p>
        </p:txBody>
      </p:sp>
      <p:sp>
        <p:nvSpPr>
          <p:cNvPr id="17" name="橢圓 16">
            <a:extLst>
              <a:ext uri="{FF2B5EF4-FFF2-40B4-BE49-F238E27FC236}">
                <a16:creationId xmlns:a16="http://schemas.microsoft.com/office/drawing/2014/main" id="{809D4BE6-D482-4379-824C-3B9630926294}"/>
              </a:ext>
            </a:extLst>
          </p:cNvPr>
          <p:cNvSpPr/>
          <p:nvPr/>
        </p:nvSpPr>
        <p:spPr>
          <a:xfrm>
            <a:off x="6951155" y="2664265"/>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j-1</a:t>
            </a:r>
          </a:p>
        </p:txBody>
      </p:sp>
      <p:cxnSp>
        <p:nvCxnSpPr>
          <p:cNvPr id="18" name="直線單箭頭接點 17">
            <a:extLst>
              <a:ext uri="{FF2B5EF4-FFF2-40B4-BE49-F238E27FC236}">
                <a16:creationId xmlns:a16="http://schemas.microsoft.com/office/drawing/2014/main" id="{6DFBF914-E296-4DB8-8813-FC5DBE0E3796}"/>
              </a:ext>
            </a:extLst>
          </p:cNvPr>
          <p:cNvCxnSpPr>
            <a:cxnSpLocks/>
          </p:cNvCxnSpPr>
          <p:nvPr/>
        </p:nvCxnSpPr>
        <p:spPr>
          <a:xfrm flipV="1">
            <a:off x="9512594" y="4032371"/>
            <a:ext cx="0" cy="4201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6B059CE8-C933-49CF-97A6-C3EA2B8BF9F4}"/>
              </a:ext>
            </a:extLst>
          </p:cNvPr>
          <p:cNvCxnSpPr>
            <a:cxnSpLocks/>
          </p:cNvCxnSpPr>
          <p:nvPr/>
        </p:nvCxnSpPr>
        <p:spPr>
          <a:xfrm flipH="1">
            <a:off x="8315765" y="5136571"/>
            <a:ext cx="51452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BE5FC5F0-6760-4337-9DA4-5A3CE44012D3}"/>
              </a:ext>
            </a:extLst>
          </p:cNvPr>
          <p:cNvCxnSpPr>
            <a:cxnSpLocks/>
            <a:stCxn id="15" idx="1"/>
            <a:endCxn id="17" idx="5"/>
          </p:cNvCxnSpPr>
          <p:nvPr/>
        </p:nvCxnSpPr>
        <p:spPr>
          <a:xfrm flipH="1" flipV="1">
            <a:off x="8115922" y="3832017"/>
            <a:ext cx="914210" cy="8208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10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講者自我介紹</a:t>
            </a:r>
          </a:p>
        </p:txBody>
      </p:sp>
      <p:sp>
        <p:nvSpPr>
          <p:cNvPr id="3" name="內容版面配置區 2"/>
          <p:cNvSpPr>
            <a:spLocks noGrp="1"/>
          </p:cNvSpPr>
          <p:nvPr>
            <p:ph idx="1"/>
          </p:nvPr>
        </p:nvSpPr>
        <p:spPr>
          <a:xfrm>
            <a:off x="677334" y="2118644"/>
            <a:ext cx="9246843" cy="3880773"/>
          </a:xfrm>
        </p:spPr>
        <p:txBody>
          <a:bodyPr>
            <a:normAutofit/>
          </a:bodyPr>
          <a:lstStyle/>
          <a:p>
            <a:pPr marL="0" indent="0">
              <a:buNone/>
            </a:pPr>
            <a:r>
              <a:rPr lang="zh-TW" altLang="en-US" sz="2800" b="1" dirty="0">
                <a:solidFill>
                  <a:schemeClr val="tx1"/>
                </a:solidFill>
              </a:rPr>
              <a:t>名字</a:t>
            </a:r>
            <a:r>
              <a:rPr lang="en-US" altLang="zh-TW" sz="2800" b="1" dirty="0">
                <a:solidFill>
                  <a:schemeClr val="tx1"/>
                </a:solidFill>
              </a:rPr>
              <a:t>:</a:t>
            </a:r>
            <a:r>
              <a:rPr lang="zh-TW" altLang="en-US" sz="2800" b="1" dirty="0">
                <a:solidFill>
                  <a:schemeClr val="tx1"/>
                </a:solidFill>
              </a:rPr>
              <a:t> 許文弘</a:t>
            </a:r>
            <a:endParaRPr lang="en-US" altLang="zh-TW" sz="2800" b="1" dirty="0">
              <a:solidFill>
                <a:schemeClr val="tx1"/>
              </a:solidFill>
            </a:endParaRPr>
          </a:p>
          <a:p>
            <a:pPr marL="0" indent="0">
              <a:buNone/>
            </a:pPr>
            <a:endParaRPr lang="en-US" altLang="zh-TW" sz="2800" b="1" dirty="0">
              <a:solidFill>
                <a:schemeClr val="tx1"/>
              </a:solidFill>
            </a:endParaRPr>
          </a:p>
          <a:p>
            <a:pPr marL="0" indent="0">
              <a:buNone/>
            </a:pPr>
            <a:r>
              <a:rPr lang="zh-TW" altLang="en-US" sz="2800" b="1" dirty="0">
                <a:solidFill>
                  <a:schemeClr val="tx1"/>
                </a:solidFill>
              </a:rPr>
              <a:t>身分</a:t>
            </a:r>
            <a:r>
              <a:rPr lang="en-US" altLang="zh-TW" sz="2800" b="1" dirty="0">
                <a:solidFill>
                  <a:schemeClr val="tx1"/>
                </a:solidFill>
              </a:rPr>
              <a:t>:</a:t>
            </a:r>
            <a:r>
              <a:rPr lang="zh-TW" altLang="en-US" sz="2800" b="1" dirty="0">
                <a:solidFill>
                  <a:schemeClr val="tx1"/>
                </a:solidFill>
              </a:rPr>
              <a:t> 清大資工演算法研究生</a:t>
            </a:r>
            <a:r>
              <a:rPr lang="en-US" altLang="zh-TW" sz="2800" b="1" dirty="0">
                <a:solidFill>
                  <a:schemeClr val="tx1"/>
                </a:solidFill>
              </a:rPr>
              <a:t>, </a:t>
            </a:r>
            <a:r>
              <a:rPr lang="zh-TW" altLang="en-US" sz="2800" b="1" dirty="0">
                <a:solidFill>
                  <a:schemeClr val="tx1"/>
                </a:solidFill>
              </a:rPr>
              <a:t>退役選手</a:t>
            </a:r>
            <a:endParaRPr lang="en-US" altLang="zh-TW" sz="2800" b="1" dirty="0">
              <a:solidFill>
                <a:schemeClr val="tx1"/>
              </a:solidFill>
            </a:endParaRPr>
          </a:p>
        </p:txBody>
      </p:sp>
    </p:spTree>
    <p:extLst>
      <p:ext uri="{BB962C8B-B14F-4D97-AF65-F5344CB8AC3E}">
        <p14:creationId xmlns:p14="http://schemas.microsoft.com/office/powerpoint/2010/main" val="2031313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橢圓 4">
            <a:extLst>
              <a:ext uri="{FF2B5EF4-FFF2-40B4-BE49-F238E27FC236}">
                <a16:creationId xmlns:a16="http://schemas.microsoft.com/office/drawing/2014/main" id="{B70606EC-5B3B-4FA1-A5AB-9CDD4C91DEA7}"/>
              </a:ext>
            </a:extLst>
          </p:cNvPr>
          <p:cNvSpPr/>
          <p:nvPr/>
        </p:nvSpPr>
        <p:spPr>
          <a:xfrm>
            <a:off x="6602136" y="3523899"/>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a:t>
            </a:r>
          </a:p>
        </p:txBody>
      </p:sp>
      <p:sp>
        <p:nvSpPr>
          <p:cNvPr id="6" name="橢圓 5">
            <a:extLst>
              <a:ext uri="{FF2B5EF4-FFF2-40B4-BE49-F238E27FC236}">
                <a16:creationId xmlns:a16="http://schemas.microsoft.com/office/drawing/2014/main" id="{56CF0813-727E-4B9D-B2DB-D0C25B80B810}"/>
              </a:ext>
            </a:extLst>
          </p:cNvPr>
          <p:cNvSpPr/>
          <p:nvPr/>
        </p:nvSpPr>
        <p:spPr>
          <a:xfrm>
            <a:off x="6602136" y="5312152"/>
            <a:ext cx="1364610" cy="1368106"/>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7" name="橢圓 6">
            <a:extLst>
              <a:ext uri="{FF2B5EF4-FFF2-40B4-BE49-F238E27FC236}">
                <a16:creationId xmlns:a16="http://schemas.microsoft.com/office/drawing/2014/main" id="{F64BB5DC-B2D1-4BC6-8917-D92B1C1083AC}"/>
              </a:ext>
            </a:extLst>
          </p:cNvPr>
          <p:cNvSpPr/>
          <p:nvPr/>
        </p:nvSpPr>
        <p:spPr>
          <a:xfrm>
            <a:off x="4723002" y="5312152"/>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j-1</a:t>
            </a:r>
          </a:p>
        </p:txBody>
      </p:sp>
      <p:sp>
        <p:nvSpPr>
          <p:cNvPr id="8" name="橢圓 7">
            <a:extLst>
              <a:ext uri="{FF2B5EF4-FFF2-40B4-BE49-F238E27FC236}">
                <a16:creationId xmlns:a16="http://schemas.microsoft.com/office/drawing/2014/main" id="{698EB730-6040-4F41-9E20-FA3A9C05DCAB}"/>
              </a:ext>
            </a:extLst>
          </p:cNvPr>
          <p:cNvSpPr/>
          <p:nvPr/>
        </p:nvSpPr>
        <p:spPr>
          <a:xfrm>
            <a:off x="4723002" y="3523899"/>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j-1</a:t>
            </a:r>
          </a:p>
        </p:txBody>
      </p:sp>
      <p:sp>
        <p:nvSpPr>
          <p:cNvPr id="9" name="橢圓 8">
            <a:extLst>
              <a:ext uri="{FF2B5EF4-FFF2-40B4-BE49-F238E27FC236}">
                <a16:creationId xmlns:a16="http://schemas.microsoft.com/office/drawing/2014/main" id="{0F8388B5-988B-4C44-9DF0-1A34F218FD2C}"/>
              </a:ext>
            </a:extLst>
          </p:cNvPr>
          <p:cNvSpPr/>
          <p:nvPr/>
        </p:nvSpPr>
        <p:spPr>
          <a:xfrm>
            <a:off x="6602136" y="1735646"/>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i-2, j</a:t>
            </a:r>
          </a:p>
        </p:txBody>
      </p:sp>
      <p:sp>
        <p:nvSpPr>
          <p:cNvPr id="10" name="橢圓 9">
            <a:extLst>
              <a:ext uri="{FF2B5EF4-FFF2-40B4-BE49-F238E27FC236}">
                <a16:creationId xmlns:a16="http://schemas.microsoft.com/office/drawing/2014/main" id="{AFAE4E47-B186-4E49-80F5-9E592E1AC90D}"/>
              </a:ext>
            </a:extLst>
          </p:cNvPr>
          <p:cNvSpPr/>
          <p:nvPr/>
        </p:nvSpPr>
        <p:spPr>
          <a:xfrm>
            <a:off x="4723002" y="1735646"/>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i-2, j-1</a:t>
            </a:r>
          </a:p>
        </p:txBody>
      </p:sp>
      <p:sp>
        <p:nvSpPr>
          <p:cNvPr id="11" name="橢圓 10">
            <a:extLst>
              <a:ext uri="{FF2B5EF4-FFF2-40B4-BE49-F238E27FC236}">
                <a16:creationId xmlns:a16="http://schemas.microsoft.com/office/drawing/2014/main" id="{6DC7ED64-13AB-4E09-96B8-F875711AB562}"/>
              </a:ext>
            </a:extLst>
          </p:cNvPr>
          <p:cNvSpPr/>
          <p:nvPr/>
        </p:nvSpPr>
        <p:spPr>
          <a:xfrm>
            <a:off x="2843868" y="5312152"/>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j-2</a:t>
            </a:r>
          </a:p>
        </p:txBody>
      </p:sp>
      <p:sp>
        <p:nvSpPr>
          <p:cNvPr id="12" name="橢圓 11">
            <a:extLst>
              <a:ext uri="{FF2B5EF4-FFF2-40B4-BE49-F238E27FC236}">
                <a16:creationId xmlns:a16="http://schemas.microsoft.com/office/drawing/2014/main" id="{D32F8F55-71F4-45CA-9D9D-A2F47E136C6D}"/>
              </a:ext>
            </a:extLst>
          </p:cNvPr>
          <p:cNvSpPr/>
          <p:nvPr/>
        </p:nvSpPr>
        <p:spPr>
          <a:xfrm>
            <a:off x="2843868" y="3523899"/>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j-2</a:t>
            </a:r>
          </a:p>
        </p:txBody>
      </p:sp>
      <p:sp>
        <p:nvSpPr>
          <p:cNvPr id="13" name="橢圓 12">
            <a:extLst>
              <a:ext uri="{FF2B5EF4-FFF2-40B4-BE49-F238E27FC236}">
                <a16:creationId xmlns:a16="http://schemas.microsoft.com/office/drawing/2014/main" id="{A88FA7EA-5FA2-4E64-A878-04D130A2A42C}"/>
              </a:ext>
            </a:extLst>
          </p:cNvPr>
          <p:cNvSpPr/>
          <p:nvPr/>
        </p:nvSpPr>
        <p:spPr>
          <a:xfrm>
            <a:off x="2843868" y="1735646"/>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i-2, j-2</a:t>
            </a:r>
          </a:p>
        </p:txBody>
      </p:sp>
      <p:cxnSp>
        <p:nvCxnSpPr>
          <p:cNvPr id="14" name="直線單箭頭接點 13">
            <a:extLst>
              <a:ext uri="{FF2B5EF4-FFF2-40B4-BE49-F238E27FC236}">
                <a16:creationId xmlns:a16="http://schemas.microsoft.com/office/drawing/2014/main" id="{0373C4C6-4945-4658-9246-BEC15CBA7A26}"/>
              </a:ext>
            </a:extLst>
          </p:cNvPr>
          <p:cNvCxnSpPr>
            <a:cxnSpLocks/>
          </p:cNvCxnSpPr>
          <p:nvPr/>
        </p:nvCxnSpPr>
        <p:spPr>
          <a:xfrm flipV="1">
            <a:off x="7284441" y="3103752"/>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A0F560DD-5643-46BC-91BB-87728A86F44C}"/>
              </a:ext>
            </a:extLst>
          </p:cNvPr>
          <p:cNvCxnSpPr>
            <a:cxnSpLocks/>
          </p:cNvCxnSpPr>
          <p:nvPr/>
        </p:nvCxnSpPr>
        <p:spPr>
          <a:xfrm flipV="1">
            <a:off x="5405307" y="3103751"/>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46CAE656-FFF6-418A-935A-361A01D474D4}"/>
              </a:ext>
            </a:extLst>
          </p:cNvPr>
          <p:cNvCxnSpPr>
            <a:cxnSpLocks/>
          </p:cNvCxnSpPr>
          <p:nvPr/>
        </p:nvCxnSpPr>
        <p:spPr>
          <a:xfrm flipV="1">
            <a:off x="3505201" y="3087322"/>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4670187A-7AB8-41CE-A18F-3C54C830E94C}"/>
              </a:ext>
            </a:extLst>
          </p:cNvPr>
          <p:cNvCxnSpPr>
            <a:cxnSpLocks/>
          </p:cNvCxnSpPr>
          <p:nvPr/>
        </p:nvCxnSpPr>
        <p:spPr>
          <a:xfrm flipV="1">
            <a:off x="7284441" y="4892005"/>
            <a:ext cx="0" cy="4201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54FF2A18-E051-4C44-99A7-261DF0D5A10A}"/>
              </a:ext>
            </a:extLst>
          </p:cNvPr>
          <p:cNvCxnSpPr>
            <a:cxnSpLocks/>
          </p:cNvCxnSpPr>
          <p:nvPr/>
        </p:nvCxnSpPr>
        <p:spPr>
          <a:xfrm flipV="1">
            <a:off x="5405307" y="4892005"/>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EB544885-AA88-4DBD-8E51-AF998C2244BA}"/>
              </a:ext>
            </a:extLst>
          </p:cNvPr>
          <p:cNvCxnSpPr>
            <a:cxnSpLocks/>
          </p:cNvCxnSpPr>
          <p:nvPr/>
        </p:nvCxnSpPr>
        <p:spPr>
          <a:xfrm flipV="1">
            <a:off x="3526173" y="4892004"/>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1058E190-B60F-4B53-B549-697795CE4AE0}"/>
              </a:ext>
            </a:extLst>
          </p:cNvPr>
          <p:cNvCxnSpPr>
            <a:cxnSpLocks/>
            <a:stCxn id="5" idx="2"/>
            <a:endCxn id="8" idx="6"/>
          </p:cNvCxnSpPr>
          <p:nvPr/>
        </p:nvCxnSpPr>
        <p:spPr>
          <a:xfrm flipH="1">
            <a:off x="6087612" y="4207952"/>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B150A2A3-E3C5-4F86-942F-9B9C0C61426C}"/>
              </a:ext>
            </a:extLst>
          </p:cNvPr>
          <p:cNvCxnSpPr>
            <a:cxnSpLocks/>
          </p:cNvCxnSpPr>
          <p:nvPr/>
        </p:nvCxnSpPr>
        <p:spPr>
          <a:xfrm flipH="1">
            <a:off x="6087612" y="5996205"/>
            <a:ext cx="51452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55E4AEC8-4BC9-45FB-8619-0131F10DE26D}"/>
              </a:ext>
            </a:extLst>
          </p:cNvPr>
          <p:cNvCxnSpPr>
            <a:cxnSpLocks/>
          </p:cNvCxnSpPr>
          <p:nvPr/>
        </p:nvCxnSpPr>
        <p:spPr>
          <a:xfrm flipH="1">
            <a:off x="4208478" y="5996205"/>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A5E3565-2435-4089-85A5-E1398425594F}"/>
              </a:ext>
            </a:extLst>
          </p:cNvPr>
          <p:cNvCxnSpPr>
            <a:cxnSpLocks/>
          </p:cNvCxnSpPr>
          <p:nvPr/>
        </p:nvCxnSpPr>
        <p:spPr>
          <a:xfrm flipH="1">
            <a:off x="4208478" y="4207952"/>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BA200B35-F131-4804-897C-2A0E4E79ADAD}"/>
              </a:ext>
            </a:extLst>
          </p:cNvPr>
          <p:cNvCxnSpPr>
            <a:cxnSpLocks/>
          </p:cNvCxnSpPr>
          <p:nvPr/>
        </p:nvCxnSpPr>
        <p:spPr>
          <a:xfrm flipH="1">
            <a:off x="6087612" y="2419699"/>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F45E47B2-8530-4DD4-9A3D-64830CA9AD50}"/>
              </a:ext>
            </a:extLst>
          </p:cNvPr>
          <p:cNvCxnSpPr>
            <a:cxnSpLocks/>
          </p:cNvCxnSpPr>
          <p:nvPr/>
        </p:nvCxnSpPr>
        <p:spPr>
          <a:xfrm flipH="1">
            <a:off x="4208478" y="2419699"/>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574FBDF6-7513-4EB2-9E90-F175083E64CB}"/>
              </a:ext>
            </a:extLst>
          </p:cNvPr>
          <p:cNvCxnSpPr>
            <a:cxnSpLocks/>
            <a:stCxn id="6" idx="1"/>
            <a:endCxn id="8" idx="5"/>
          </p:cNvCxnSpPr>
          <p:nvPr/>
        </p:nvCxnSpPr>
        <p:spPr>
          <a:xfrm flipH="1" flipV="1">
            <a:off x="5887769" y="4691651"/>
            <a:ext cx="914210" cy="8208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E9F701DB-870D-4A73-B3AB-C41A70C6965D}"/>
              </a:ext>
            </a:extLst>
          </p:cNvPr>
          <p:cNvCxnSpPr>
            <a:cxnSpLocks/>
            <a:stCxn id="5" idx="1"/>
          </p:cNvCxnSpPr>
          <p:nvPr/>
        </p:nvCxnSpPr>
        <p:spPr>
          <a:xfrm flipH="1" flipV="1">
            <a:off x="5914429" y="2863931"/>
            <a:ext cx="887550" cy="86032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a:stCxn id="8" idx="1"/>
            <a:endCxn id="13" idx="5"/>
          </p:cNvCxnSpPr>
          <p:nvPr/>
        </p:nvCxnSpPr>
        <p:spPr>
          <a:xfrm flipH="1" flipV="1">
            <a:off x="4008635" y="2903398"/>
            <a:ext cx="914210" cy="82085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D0036F7-D47F-4EDB-A028-4D25B91A990A}"/>
              </a:ext>
            </a:extLst>
          </p:cNvPr>
          <p:cNvCxnSpPr>
            <a:cxnSpLocks/>
            <a:stCxn id="7" idx="1"/>
            <a:endCxn id="12" idx="5"/>
          </p:cNvCxnSpPr>
          <p:nvPr/>
        </p:nvCxnSpPr>
        <p:spPr>
          <a:xfrm flipH="1" flipV="1">
            <a:off x="4008635" y="4691651"/>
            <a:ext cx="914210" cy="82085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9CC6BF41-B244-4074-9509-EC23CF094797}"/>
              </a:ext>
            </a:extLst>
          </p:cNvPr>
          <p:cNvCxnSpPr>
            <a:cxnSpLocks/>
          </p:cNvCxnSpPr>
          <p:nvPr/>
        </p:nvCxnSpPr>
        <p:spPr>
          <a:xfrm flipH="1">
            <a:off x="2329344" y="4207952"/>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861B75D5-13C2-4C8E-BAFB-F17BB6449330}"/>
              </a:ext>
            </a:extLst>
          </p:cNvPr>
          <p:cNvCxnSpPr>
            <a:cxnSpLocks/>
            <a:stCxn id="13" idx="2"/>
          </p:cNvCxnSpPr>
          <p:nvPr/>
        </p:nvCxnSpPr>
        <p:spPr>
          <a:xfrm flipH="1" flipV="1">
            <a:off x="2329344" y="2405369"/>
            <a:ext cx="514524" cy="1433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F05E3B6A-929E-4C9E-B80D-1211F0032308}"/>
              </a:ext>
            </a:extLst>
          </p:cNvPr>
          <p:cNvCxnSpPr>
            <a:cxnSpLocks/>
          </p:cNvCxnSpPr>
          <p:nvPr/>
        </p:nvCxnSpPr>
        <p:spPr>
          <a:xfrm flipH="1">
            <a:off x="2329344" y="6033606"/>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777AFF20-3335-4001-8250-6385EE3B701C}"/>
              </a:ext>
            </a:extLst>
          </p:cNvPr>
          <p:cNvCxnSpPr>
            <a:cxnSpLocks/>
          </p:cNvCxnSpPr>
          <p:nvPr/>
        </p:nvCxnSpPr>
        <p:spPr>
          <a:xfrm flipV="1">
            <a:off x="3505201" y="1315499"/>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2A26389F-8106-4C08-B89A-95DBF29B5B32}"/>
              </a:ext>
            </a:extLst>
          </p:cNvPr>
          <p:cNvCxnSpPr>
            <a:cxnSpLocks/>
          </p:cNvCxnSpPr>
          <p:nvPr/>
        </p:nvCxnSpPr>
        <p:spPr>
          <a:xfrm flipV="1">
            <a:off x="5392724" y="1315499"/>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D7D7BBCA-365B-4319-8DBF-553D456C0F7B}"/>
              </a:ext>
            </a:extLst>
          </p:cNvPr>
          <p:cNvCxnSpPr>
            <a:cxnSpLocks/>
          </p:cNvCxnSpPr>
          <p:nvPr/>
        </p:nvCxnSpPr>
        <p:spPr>
          <a:xfrm flipV="1">
            <a:off x="7271858" y="1315499"/>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A9BDAA53-9319-4C10-9348-CBC64633232F}"/>
              </a:ext>
            </a:extLst>
          </p:cNvPr>
          <p:cNvSpPr txBox="1"/>
          <p:nvPr/>
        </p:nvSpPr>
        <p:spPr>
          <a:xfrm>
            <a:off x="1081713" y="3576975"/>
            <a:ext cx="987771" cy="861774"/>
          </a:xfrm>
          <a:prstGeom prst="rect">
            <a:avLst/>
          </a:prstGeom>
          <a:noFill/>
        </p:spPr>
        <p:txBody>
          <a:bodyPr wrap="none" rtlCol="0">
            <a:spAutoFit/>
          </a:bodyPr>
          <a:lstStyle/>
          <a:p>
            <a:r>
              <a:rPr lang="en-US" sz="5000" b="1" dirty="0"/>
              <a:t>. . .</a:t>
            </a:r>
          </a:p>
        </p:txBody>
      </p:sp>
      <p:sp>
        <p:nvSpPr>
          <p:cNvPr id="37" name="文字方塊 36">
            <a:extLst>
              <a:ext uri="{FF2B5EF4-FFF2-40B4-BE49-F238E27FC236}">
                <a16:creationId xmlns:a16="http://schemas.microsoft.com/office/drawing/2014/main" id="{ECFF7074-0BDA-491E-9DC9-EC0265952A3C}"/>
              </a:ext>
            </a:extLst>
          </p:cNvPr>
          <p:cNvSpPr txBox="1"/>
          <p:nvPr/>
        </p:nvSpPr>
        <p:spPr>
          <a:xfrm>
            <a:off x="1137772" y="1957255"/>
            <a:ext cx="987771" cy="861774"/>
          </a:xfrm>
          <a:prstGeom prst="rect">
            <a:avLst/>
          </a:prstGeom>
          <a:noFill/>
        </p:spPr>
        <p:txBody>
          <a:bodyPr wrap="none" rtlCol="0">
            <a:spAutoFit/>
          </a:bodyPr>
          <a:lstStyle/>
          <a:p>
            <a:r>
              <a:rPr lang="en-US" sz="5000" b="1" dirty="0"/>
              <a:t>. . .</a:t>
            </a:r>
          </a:p>
        </p:txBody>
      </p:sp>
      <p:sp>
        <p:nvSpPr>
          <p:cNvPr id="38" name="文字方塊 37">
            <a:extLst>
              <a:ext uri="{FF2B5EF4-FFF2-40B4-BE49-F238E27FC236}">
                <a16:creationId xmlns:a16="http://schemas.microsoft.com/office/drawing/2014/main" id="{1B5774F8-9026-4C35-A19C-BFC1CD07FC48}"/>
              </a:ext>
            </a:extLst>
          </p:cNvPr>
          <p:cNvSpPr txBox="1"/>
          <p:nvPr/>
        </p:nvSpPr>
        <p:spPr>
          <a:xfrm>
            <a:off x="1081712" y="5386954"/>
            <a:ext cx="987771" cy="861774"/>
          </a:xfrm>
          <a:prstGeom prst="rect">
            <a:avLst/>
          </a:prstGeom>
          <a:noFill/>
        </p:spPr>
        <p:txBody>
          <a:bodyPr wrap="none" rtlCol="0">
            <a:spAutoFit/>
          </a:bodyPr>
          <a:lstStyle/>
          <a:p>
            <a:r>
              <a:rPr lang="en-US" sz="5000" b="1" dirty="0"/>
              <a:t>. . .</a:t>
            </a:r>
          </a:p>
        </p:txBody>
      </p:sp>
      <p:sp>
        <p:nvSpPr>
          <p:cNvPr id="39" name="文字方塊 38">
            <a:extLst>
              <a:ext uri="{FF2B5EF4-FFF2-40B4-BE49-F238E27FC236}">
                <a16:creationId xmlns:a16="http://schemas.microsoft.com/office/drawing/2014/main" id="{57F50708-3C94-4655-9984-527E4156E017}"/>
              </a:ext>
            </a:extLst>
          </p:cNvPr>
          <p:cNvSpPr txBox="1"/>
          <p:nvPr/>
        </p:nvSpPr>
        <p:spPr>
          <a:xfrm rot="5400000">
            <a:off x="3199408" y="148878"/>
            <a:ext cx="987771" cy="861774"/>
          </a:xfrm>
          <a:prstGeom prst="rect">
            <a:avLst/>
          </a:prstGeom>
          <a:noFill/>
        </p:spPr>
        <p:txBody>
          <a:bodyPr wrap="none" rtlCol="0">
            <a:spAutoFit/>
          </a:bodyPr>
          <a:lstStyle/>
          <a:p>
            <a:r>
              <a:rPr lang="en-US" sz="5000" b="1" dirty="0"/>
              <a:t>. . .</a:t>
            </a:r>
          </a:p>
        </p:txBody>
      </p:sp>
      <p:sp>
        <p:nvSpPr>
          <p:cNvPr id="40" name="文字方塊 39">
            <a:extLst>
              <a:ext uri="{FF2B5EF4-FFF2-40B4-BE49-F238E27FC236}">
                <a16:creationId xmlns:a16="http://schemas.microsoft.com/office/drawing/2014/main" id="{A6D5B1F1-6E29-4CAC-9863-4D8EDD114A85}"/>
              </a:ext>
            </a:extLst>
          </p:cNvPr>
          <p:cNvSpPr txBox="1"/>
          <p:nvPr/>
        </p:nvSpPr>
        <p:spPr>
          <a:xfrm rot="5400000">
            <a:off x="5066036" y="162171"/>
            <a:ext cx="987771" cy="861774"/>
          </a:xfrm>
          <a:prstGeom prst="rect">
            <a:avLst/>
          </a:prstGeom>
          <a:noFill/>
        </p:spPr>
        <p:txBody>
          <a:bodyPr wrap="none" rtlCol="0">
            <a:spAutoFit/>
          </a:bodyPr>
          <a:lstStyle/>
          <a:p>
            <a:r>
              <a:rPr lang="en-US" sz="5000" b="1" dirty="0"/>
              <a:t>. . .</a:t>
            </a:r>
          </a:p>
        </p:txBody>
      </p:sp>
      <p:sp>
        <p:nvSpPr>
          <p:cNvPr id="41" name="文字方塊 40">
            <a:extLst>
              <a:ext uri="{FF2B5EF4-FFF2-40B4-BE49-F238E27FC236}">
                <a16:creationId xmlns:a16="http://schemas.microsoft.com/office/drawing/2014/main" id="{C04E2204-84DC-4CFC-8BAF-7214C44B393E}"/>
              </a:ext>
            </a:extLst>
          </p:cNvPr>
          <p:cNvSpPr txBox="1"/>
          <p:nvPr/>
        </p:nvSpPr>
        <p:spPr>
          <a:xfrm rot="5400000">
            <a:off x="6932663" y="148879"/>
            <a:ext cx="987771" cy="861774"/>
          </a:xfrm>
          <a:prstGeom prst="rect">
            <a:avLst/>
          </a:prstGeom>
          <a:noFill/>
        </p:spPr>
        <p:txBody>
          <a:bodyPr wrap="none" rtlCol="0">
            <a:spAutoFit/>
          </a:bodyPr>
          <a:lstStyle/>
          <a:p>
            <a:r>
              <a:rPr lang="en-US" sz="5000" b="1" dirty="0"/>
              <a:t>. . .</a:t>
            </a:r>
          </a:p>
        </p:txBody>
      </p:sp>
      <p:sp>
        <p:nvSpPr>
          <p:cNvPr id="42" name="文字方塊 41">
            <a:extLst>
              <a:ext uri="{FF2B5EF4-FFF2-40B4-BE49-F238E27FC236}">
                <a16:creationId xmlns:a16="http://schemas.microsoft.com/office/drawing/2014/main" id="{B518CA4B-3DFF-4F6D-A4C5-2FA359AAE718}"/>
              </a:ext>
            </a:extLst>
          </p:cNvPr>
          <p:cNvSpPr txBox="1"/>
          <p:nvPr/>
        </p:nvSpPr>
        <p:spPr>
          <a:xfrm rot="3001472">
            <a:off x="1424479" y="224415"/>
            <a:ext cx="987771" cy="861774"/>
          </a:xfrm>
          <a:prstGeom prst="rect">
            <a:avLst/>
          </a:prstGeom>
          <a:noFill/>
        </p:spPr>
        <p:txBody>
          <a:bodyPr wrap="none" rtlCol="0">
            <a:spAutoFit/>
          </a:bodyPr>
          <a:lstStyle/>
          <a:p>
            <a:r>
              <a:rPr lang="en-US" sz="5000" b="1" dirty="0"/>
              <a:t>. . .</a:t>
            </a:r>
          </a:p>
        </p:txBody>
      </p:sp>
      <p:cxnSp>
        <p:nvCxnSpPr>
          <p:cNvPr id="43" name="直線單箭頭接點 42">
            <a:extLst>
              <a:ext uri="{FF2B5EF4-FFF2-40B4-BE49-F238E27FC236}">
                <a16:creationId xmlns:a16="http://schemas.microsoft.com/office/drawing/2014/main" id="{9061446C-4777-44D6-B414-68BD3B5DCAC6}"/>
              </a:ext>
            </a:extLst>
          </p:cNvPr>
          <p:cNvCxnSpPr>
            <a:cxnSpLocks/>
            <a:stCxn id="13" idx="1"/>
          </p:cNvCxnSpPr>
          <p:nvPr/>
        </p:nvCxnSpPr>
        <p:spPr>
          <a:xfrm flipH="1" flipV="1">
            <a:off x="2329344" y="1232891"/>
            <a:ext cx="714367" cy="703109"/>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4364310F-42B2-4403-AB7A-9A1009D02C35}"/>
              </a:ext>
            </a:extLst>
          </p:cNvPr>
          <p:cNvCxnSpPr>
            <a:cxnSpLocks/>
            <a:stCxn id="10" idx="1"/>
          </p:cNvCxnSpPr>
          <p:nvPr/>
        </p:nvCxnSpPr>
        <p:spPr>
          <a:xfrm flipH="1" flipV="1">
            <a:off x="4110325" y="1224504"/>
            <a:ext cx="812520" cy="71149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8B9976D1-4A4B-4782-BC8F-C44D9641C7BE}"/>
              </a:ext>
            </a:extLst>
          </p:cNvPr>
          <p:cNvCxnSpPr>
            <a:cxnSpLocks/>
            <a:stCxn id="9" idx="1"/>
          </p:cNvCxnSpPr>
          <p:nvPr/>
        </p:nvCxnSpPr>
        <p:spPr>
          <a:xfrm flipH="1" flipV="1">
            <a:off x="5978806" y="1225510"/>
            <a:ext cx="823173" cy="71049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BAC06EBA-720C-40B5-AD54-0DA5A2095E8A}"/>
              </a:ext>
            </a:extLst>
          </p:cNvPr>
          <p:cNvCxnSpPr>
            <a:cxnSpLocks/>
            <a:stCxn id="12" idx="1"/>
          </p:cNvCxnSpPr>
          <p:nvPr/>
        </p:nvCxnSpPr>
        <p:spPr>
          <a:xfrm flipH="1" flipV="1">
            <a:off x="2161564" y="3020792"/>
            <a:ext cx="882147" cy="70346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F686552-1965-4297-B195-C2481DBB7CD5}"/>
              </a:ext>
            </a:extLst>
          </p:cNvPr>
          <p:cNvCxnSpPr>
            <a:cxnSpLocks/>
            <a:stCxn id="11" idx="1"/>
          </p:cNvCxnSpPr>
          <p:nvPr/>
        </p:nvCxnSpPr>
        <p:spPr>
          <a:xfrm flipH="1" flipV="1">
            <a:off x="2125543" y="4785154"/>
            <a:ext cx="918168" cy="72735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192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477491" y="2193458"/>
            <a:ext cx="6816270" cy="3880773"/>
          </a:xfrm>
        </p:spPr>
        <p:txBody>
          <a:bodyPr>
            <a:normAutofit/>
          </a:bodyPr>
          <a:lstStyle/>
          <a:p>
            <a:r>
              <a:rPr lang="zh-TW" altLang="en-US" sz="2400" b="1" dirty="0">
                <a:solidFill>
                  <a:schemeClr val="tx1"/>
                </a:solidFill>
              </a:rPr>
              <a:t>將這張圖建出後</a:t>
            </a:r>
            <a:r>
              <a:rPr lang="en-US" altLang="zh-TW" sz="2400" b="1" dirty="0">
                <a:solidFill>
                  <a:schemeClr val="tx1"/>
                </a:solidFill>
              </a:rPr>
              <a:t>, </a:t>
            </a:r>
            <a:r>
              <a:rPr lang="zh-TW" altLang="en-US" sz="2400" b="1" dirty="0">
                <a:solidFill>
                  <a:schemeClr val="tx1"/>
                </a:solidFill>
              </a:rPr>
              <a:t>我們的要求變成</a:t>
            </a:r>
            <a:r>
              <a:rPr lang="zh-TW" altLang="en-US" sz="2400" b="1" dirty="0">
                <a:solidFill>
                  <a:srgbClr val="FF0000"/>
                </a:solidFill>
              </a:rPr>
              <a:t>當一個點被計算時</a:t>
            </a:r>
            <a:r>
              <a:rPr lang="en-US" altLang="zh-TW" sz="2400" b="1" dirty="0">
                <a:solidFill>
                  <a:srgbClr val="FF0000"/>
                </a:solidFill>
              </a:rPr>
              <a:t>,</a:t>
            </a:r>
            <a:r>
              <a:rPr lang="zh-TW" altLang="en-US" sz="2400" b="1" dirty="0">
                <a:solidFill>
                  <a:srgbClr val="FF0000"/>
                </a:solidFill>
              </a:rPr>
              <a:t> 他所指向的點都必須已經被算完</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比較一般性的說法</a:t>
            </a:r>
            <a:r>
              <a:rPr lang="en-US" altLang="zh-TW" sz="2400" b="1" dirty="0">
                <a:solidFill>
                  <a:schemeClr val="tx1"/>
                </a:solidFill>
              </a:rPr>
              <a:t>,</a:t>
            </a:r>
            <a:r>
              <a:rPr lang="zh-TW" altLang="en-US" sz="2400" b="1" dirty="0">
                <a:solidFill>
                  <a:schemeClr val="tx1"/>
                </a:solidFill>
              </a:rPr>
              <a:t> 就是這張圖上任何一種 </a:t>
            </a:r>
            <a:r>
              <a:rPr lang="en-US" altLang="zh-TW" sz="2400" b="1" dirty="0">
                <a:solidFill>
                  <a:schemeClr val="tx1"/>
                </a:solidFill>
              </a:rPr>
              <a:t>(</a:t>
            </a:r>
            <a:r>
              <a:rPr lang="zh-TW" altLang="en-US" sz="2400" b="1" dirty="0">
                <a:solidFill>
                  <a:schemeClr val="tx1"/>
                </a:solidFill>
              </a:rPr>
              <a:t>反向的</a:t>
            </a:r>
            <a:r>
              <a:rPr lang="en-US" altLang="zh-TW" sz="2400" b="1" dirty="0">
                <a:solidFill>
                  <a:schemeClr val="tx1"/>
                </a:solidFill>
              </a:rPr>
              <a:t>)</a:t>
            </a:r>
            <a:r>
              <a:rPr lang="zh-TW" altLang="en-US" sz="2400" b="1" dirty="0">
                <a:solidFill>
                  <a:schemeClr val="tx1"/>
                </a:solidFill>
              </a:rPr>
              <a:t> </a:t>
            </a:r>
            <a:r>
              <a:rPr lang="zh-TW" altLang="en-US" sz="2400" b="1" dirty="0">
                <a:solidFill>
                  <a:srgbClr val="FF0000"/>
                </a:solidFill>
              </a:rPr>
              <a:t>拓樸排序 </a:t>
            </a:r>
            <a:r>
              <a:rPr lang="en-US" altLang="zh-TW" sz="2400" b="1" dirty="0">
                <a:solidFill>
                  <a:srgbClr val="FF0000"/>
                </a:solidFill>
              </a:rPr>
              <a:t>(Topological</a:t>
            </a:r>
            <a:r>
              <a:rPr lang="zh-TW" altLang="en-US" sz="2400" b="1" dirty="0">
                <a:solidFill>
                  <a:srgbClr val="FF0000"/>
                </a:solidFill>
              </a:rPr>
              <a:t> </a:t>
            </a:r>
            <a:r>
              <a:rPr lang="en-US" altLang="zh-TW" sz="2400" b="1" dirty="0">
                <a:solidFill>
                  <a:srgbClr val="FF0000"/>
                </a:solidFill>
              </a:rPr>
              <a:t>Order)</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就這題而言</a:t>
            </a:r>
            <a:r>
              <a:rPr lang="en-US" altLang="zh-TW" sz="2400" b="1" dirty="0">
                <a:solidFill>
                  <a:schemeClr val="tx1"/>
                </a:solidFill>
              </a:rPr>
              <a:t>,</a:t>
            </a:r>
            <a:r>
              <a:rPr lang="zh-TW" altLang="en-US" sz="2400" b="1" dirty="0">
                <a:solidFill>
                  <a:schemeClr val="tx1"/>
                </a:solidFill>
              </a:rPr>
              <a:t> 一般所使用的 </a:t>
            </a:r>
            <a:r>
              <a:rPr lang="en-US" altLang="zh-TW" sz="2400" b="1" dirty="0">
                <a:solidFill>
                  <a:schemeClr val="tx1"/>
                </a:solidFill>
              </a:rPr>
              <a:t>row major / column major </a:t>
            </a:r>
            <a:r>
              <a:rPr lang="zh-TW" altLang="en-US" sz="2400" b="1" dirty="0">
                <a:solidFill>
                  <a:schemeClr val="tx1"/>
                </a:solidFill>
              </a:rPr>
              <a:t>都是一種合法的拓樸排序。</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 </a:t>
            </a:r>
            <a:r>
              <a:rPr lang="zh-TW" altLang="en-US" b="1" dirty="0"/>
              <a:t>和圖的關聯</a:t>
            </a:r>
            <a:endParaRPr lang="en-US" b="1" dirty="0"/>
          </a:p>
        </p:txBody>
      </p:sp>
      <p:sp>
        <p:nvSpPr>
          <p:cNvPr id="5" name="橢圓 4">
            <a:extLst>
              <a:ext uri="{FF2B5EF4-FFF2-40B4-BE49-F238E27FC236}">
                <a16:creationId xmlns:a16="http://schemas.microsoft.com/office/drawing/2014/main" id="{1B7F88F4-6B69-4435-8C8C-0CF108EDAB9A}"/>
              </a:ext>
            </a:extLst>
          </p:cNvPr>
          <p:cNvSpPr/>
          <p:nvPr/>
        </p:nvSpPr>
        <p:spPr>
          <a:xfrm>
            <a:off x="9372738" y="2345592"/>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a:t>
            </a:r>
          </a:p>
        </p:txBody>
      </p:sp>
      <p:sp>
        <p:nvSpPr>
          <p:cNvPr id="6" name="橢圓 5">
            <a:extLst>
              <a:ext uri="{FF2B5EF4-FFF2-40B4-BE49-F238E27FC236}">
                <a16:creationId xmlns:a16="http://schemas.microsoft.com/office/drawing/2014/main" id="{7AEC6617-678B-411F-85D0-965A27259340}"/>
              </a:ext>
            </a:extLst>
          </p:cNvPr>
          <p:cNvSpPr/>
          <p:nvPr/>
        </p:nvSpPr>
        <p:spPr>
          <a:xfrm>
            <a:off x="9372738" y="4133845"/>
            <a:ext cx="1364610" cy="1368106"/>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7" name="橢圓 6">
            <a:extLst>
              <a:ext uri="{FF2B5EF4-FFF2-40B4-BE49-F238E27FC236}">
                <a16:creationId xmlns:a16="http://schemas.microsoft.com/office/drawing/2014/main" id="{BE952632-AD52-43D7-A4A3-2686E6428180}"/>
              </a:ext>
            </a:extLst>
          </p:cNvPr>
          <p:cNvSpPr/>
          <p:nvPr/>
        </p:nvSpPr>
        <p:spPr>
          <a:xfrm>
            <a:off x="7493604" y="4133845"/>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j-1</a:t>
            </a:r>
          </a:p>
        </p:txBody>
      </p:sp>
      <p:sp>
        <p:nvSpPr>
          <p:cNvPr id="8" name="橢圓 7">
            <a:extLst>
              <a:ext uri="{FF2B5EF4-FFF2-40B4-BE49-F238E27FC236}">
                <a16:creationId xmlns:a16="http://schemas.microsoft.com/office/drawing/2014/main" id="{C50B9FDB-005D-4F8F-9427-4D4EDD32924A}"/>
              </a:ext>
            </a:extLst>
          </p:cNvPr>
          <p:cNvSpPr/>
          <p:nvPr/>
        </p:nvSpPr>
        <p:spPr>
          <a:xfrm>
            <a:off x="7493604" y="2345592"/>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j-1</a:t>
            </a:r>
          </a:p>
        </p:txBody>
      </p:sp>
      <p:cxnSp>
        <p:nvCxnSpPr>
          <p:cNvPr id="9" name="直線單箭頭接點 8">
            <a:extLst>
              <a:ext uri="{FF2B5EF4-FFF2-40B4-BE49-F238E27FC236}">
                <a16:creationId xmlns:a16="http://schemas.microsoft.com/office/drawing/2014/main" id="{4E252B4E-4C47-482A-8FE1-18666E462DCC}"/>
              </a:ext>
            </a:extLst>
          </p:cNvPr>
          <p:cNvCxnSpPr>
            <a:cxnSpLocks/>
          </p:cNvCxnSpPr>
          <p:nvPr/>
        </p:nvCxnSpPr>
        <p:spPr>
          <a:xfrm flipV="1">
            <a:off x="10055043" y="3713698"/>
            <a:ext cx="0" cy="4201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7DFDEBA4-F723-49F2-A57D-9B5965794F95}"/>
              </a:ext>
            </a:extLst>
          </p:cNvPr>
          <p:cNvCxnSpPr>
            <a:cxnSpLocks/>
          </p:cNvCxnSpPr>
          <p:nvPr/>
        </p:nvCxnSpPr>
        <p:spPr>
          <a:xfrm flipH="1">
            <a:off x="8858214" y="4817898"/>
            <a:ext cx="51452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23383A01-0A68-454D-B289-AB434079E3B8}"/>
              </a:ext>
            </a:extLst>
          </p:cNvPr>
          <p:cNvCxnSpPr>
            <a:cxnSpLocks/>
            <a:stCxn id="6" idx="1"/>
            <a:endCxn id="8" idx="5"/>
          </p:cNvCxnSpPr>
          <p:nvPr/>
        </p:nvCxnSpPr>
        <p:spPr>
          <a:xfrm flipH="1" flipV="1">
            <a:off x="8658371" y="3513344"/>
            <a:ext cx="914210" cy="8208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30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95778" y="1959923"/>
            <a:ext cx="5667482" cy="3880773"/>
          </a:xfrm>
        </p:spPr>
        <p:txBody>
          <a:bodyPr>
            <a:normAutofit fontScale="92500" lnSpcReduction="10000"/>
          </a:bodyPr>
          <a:lstStyle/>
          <a:p>
            <a:r>
              <a:rPr lang="zh-TW" altLang="en-US" sz="2400" b="1" dirty="0">
                <a:solidFill>
                  <a:schemeClr val="tx1"/>
                </a:solidFill>
              </a:rPr>
              <a:t>使用遞迴或 </a:t>
            </a:r>
            <a:r>
              <a:rPr lang="en-US" altLang="zh-TW" sz="2400" b="1" dirty="0">
                <a:solidFill>
                  <a:schemeClr val="tx1"/>
                </a:solidFill>
              </a:rPr>
              <a:t>DP</a:t>
            </a:r>
            <a:r>
              <a:rPr lang="zh-TW" altLang="en-US" sz="2400" b="1" dirty="0">
                <a:solidFill>
                  <a:schemeClr val="tx1"/>
                </a:solidFill>
              </a:rPr>
              <a:t> 解題時</a:t>
            </a:r>
            <a:r>
              <a:rPr lang="en-US" altLang="zh-TW" sz="2400" b="1" dirty="0">
                <a:solidFill>
                  <a:schemeClr val="tx1"/>
                </a:solidFill>
              </a:rPr>
              <a:t>, </a:t>
            </a:r>
            <a:r>
              <a:rPr lang="zh-TW" altLang="en-US" sz="2400" b="1" dirty="0">
                <a:solidFill>
                  <a:schemeClr val="tx1"/>
                </a:solidFill>
              </a:rPr>
              <a:t>最怕的就是關係圖上有環造成無窮迴圈</a:t>
            </a:r>
            <a:r>
              <a:rPr lang="en-US" altLang="zh-TW" sz="2400" b="1" dirty="0">
                <a:solidFill>
                  <a:schemeClr val="tx1"/>
                </a:solidFill>
              </a:rPr>
              <a:t>, </a:t>
            </a:r>
            <a:r>
              <a:rPr lang="zh-TW" altLang="en-US" sz="2400" b="1" dirty="0">
                <a:solidFill>
                  <a:schemeClr val="tx1"/>
                </a:solidFill>
              </a:rPr>
              <a:t>那麼這張圖上有環嗎</a:t>
            </a:r>
            <a:r>
              <a:rPr lang="en-US" altLang="zh-TW" sz="2400" b="1" dirty="0">
                <a:solidFill>
                  <a:schemeClr val="tx1"/>
                </a:solidFill>
              </a:rPr>
              <a:t>?</a:t>
            </a:r>
          </a:p>
          <a:p>
            <a:endParaRPr lang="en-US" altLang="zh-TW" sz="2400" b="1" dirty="0">
              <a:solidFill>
                <a:schemeClr val="tx1"/>
              </a:solidFill>
            </a:endParaRPr>
          </a:p>
          <a:p>
            <a:r>
              <a:rPr lang="zh-TW" altLang="en-US" sz="2400" b="1" dirty="0">
                <a:solidFill>
                  <a:schemeClr val="tx1"/>
                </a:solidFill>
              </a:rPr>
              <a:t>答案是沒有</a:t>
            </a:r>
            <a:r>
              <a:rPr lang="en-US" altLang="zh-TW" sz="2400" b="1" dirty="0">
                <a:solidFill>
                  <a:schemeClr val="tx1"/>
                </a:solidFill>
              </a:rPr>
              <a:t>,</a:t>
            </a:r>
            <a:r>
              <a:rPr lang="zh-TW" altLang="en-US" sz="2400" b="1" dirty="0">
                <a:solidFill>
                  <a:schemeClr val="tx1"/>
                </a:solidFill>
              </a:rPr>
              <a:t> 因為我們沿著任何一條邊走一步</a:t>
            </a:r>
            <a:r>
              <a:rPr lang="en-US" altLang="zh-TW" sz="2400" b="1" dirty="0">
                <a:solidFill>
                  <a:schemeClr val="tx1"/>
                </a:solidFill>
              </a:rPr>
              <a:t>,</a:t>
            </a:r>
            <a:r>
              <a:rPr lang="zh-TW" altLang="en-US" sz="2400" b="1" dirty="0">
                <a:solidFill>
                  <a:schemeClr val="tx1"/>
                </a:solidFill>
              </a:rPr>
              <a:t> </a:t>
            </a:r>
            <a:r>
              <a:rPr lang="zh-TW" altLang="en-US" sz="2400" b="1" dirty="0">
                <a:solidFill>
                  <a:srgbClr val="FF0000"/>
                </a:solidFill>
              </a:rPr>
              <a:t>必定有一個維度座標減少</a:t>
            </a:r>
            <a:r>
              <a:rPr lang="en-US" altLang="zh-TW" sz="2400" b="1" dirty="0">
                <a:solidFill>
                  <a:schemeClr val="tx1"/>
                </a:solidFill>
              </a:rPr>
              <a:t>,</a:t>
            </a:r>
            <a:r>
              <a:rPr lang="zh-TW" altLang="en-US" sz="2400" b="1" dirty="0">
                <a:solidFill>
                  <a:schemeClr val="tx1"/>
                </a:solidFill>
              </a:rPr>
              <a:t> 如果能夠走一些邊到回自己則產生矛盾。</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這是一張</a:t>
            </a:r>
            <a:r>
              <a:rPr lang="zh-TW" altLang="en-US" sz="2400" b="1" dirty="0">
                <a:solidFill>
                  <a:srgbClr val="FF0000"/>
                </a:solidFill>
              </a:rPr>
              <a:t>有向無環圖</a:t>
            </a:r>
            <a:r>
              <a:rPr lang="en-US" altLang="zh-TW" sz="2400" b="1" dirty="0">
                <a:solidFill>
                  <a:schemeClr val="tx1"/>
                </a:solidFill>
              </a:rPr>
              <a:t>,</a:t>
            </a:r>
            <a:r>
              <a:rPr lang="zh-TW" altLang="en-US" sz="2400" b="1" dirty="0">
                <a:solidFill>
                  <a:schemeClr val="tx1"/>
                </a:solidFill>
              </a:rPr>
              <a:t> 可發現能直接遞迴解或 </a:t>
            </a:r>
            <a:r>
              <a:rPr lang="en-US" altLang="zh-TW" sz="2400" b="1" dirty="0">
                <a:solidFill>
                  <a:schemeClr val="tx1"/>
                </a:solidFill>
              </a:rPr>
              <a:t>DP </a:t>
            </a:r>
            <a:r>
              <a:rPr lang="zh-TW" altLang="en-US" sz="2400" b="1" dirty="0">
                <a:solidFill>
                  <a:schemeClr val="tx1"/>
                </a:solidFill>
              </a:rPr>
              <a:t>解的遞迴關係都必須是這種圖。</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 </a:t>
            </a:r>
            <a:r>
              <a:rPr lang="zh-TW" altLang="en-US" b="1" dirty="0"/>
              <a:t>和圖的關聯</a:t>
            </a:r>
            <a:endParaRPr lang="en-US" b="1" dirty="0"/>
          </a:p>
        </p:txBody>
      </p:sp>
      <p:sp>
        <p:nvSpPr>
          <p:cNvPr id="5" name="橢圓 4">
            <a:extLst>
              <a:ext uri="{FF2B5EF4-FFF2-40B4-BE49-F238E27FC236}">
                <a16:creationId xmlns:a16="http://schemas.microsoft.com/office/drawing/2014/main" id="{A75C7406-2C41-4121-B4E1-614A4F8C5912}"/>
              </a:ext>
            </a:extLst>
          </p:cNvPr>
          <p:cNvSpPr/>
          <p:nvPr/>
        </p:nvSpPr>
        <p:spPr>
          <a:xfrm>
            <a:off x="8591697" y="1930400"/>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a:t>
            </a:r>
          </a:p>
        </p:txBody>
      </p:sp>
      <p:sp>
        <p:nvSpPr>
          <p:cNvPr id="6" name="橢圓 5">
            <a:extLst>
              <a:ext uri="{FF2B5EF4-FFF2-40B4-BE49-F238E27FC236}">
                <a16:creationId xmlns:a16="http://schemas.microsoft.com/office/drawing/2014/main" id="{D1BADEA8-F1F8-4C11-B083-911D5843F10E}"/>
              </a:ext>
            </a:extLst>
          </p:cNvPr>
          <p:cNvSpPr/>
          <p:nvPr/>
        </p:nvSpPr>
        <p:spPr>
          <a:xfrm>
            <a:off x="8591697" y="3718653"/>
            <a:ext cx="1364610" cy="1368106"/>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7" name="橢圓 6">
            <a:extLst>
              <a:ext uri="{FF2B5EF4-FFF2-40B4-BE49-F238E27FC236}">
                <a16:creationId xmlns:a16="http://schemas.microsoft.com/office/drawing/2014/main" id="{B3257711-DBE3-4909-A954-ACB60562C4CC}"/>
              </a:ext>
            </a:extLst>
          </p:cNvPr>
          <p:cNvSpPr/>
          <p:nvPr/>
        </p:nvSpPr>
        <p:spPr>
          <a:xfrm>
            <a:off x="6712563" y="371865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j-1</a:t>
            </a:r>
          </a:p>
        </p:txBody>
      </p:sp>
      <p:sp>
        <p:nvSpPr>
          <p:cNvPr id="8" name="橢圓 7">
            <a:extLst>
              <a:ext uri="{FF2B5EF4-FFF2-40B4-BE49-F238E27FC236}">
                <a16:creationId xmlns:a16="http://schemas.microsoft.com/office/drawing/2014/main" id="{F1CEE17C-8773-43E5-AF77-99F8D75EC265}"/>
              </a:ext>
            </a:extLst>
          </p:cNvPr>
          <p:cNvSpPr/>
          <p:nvPr/>
        </p:nvSpPr>
        <p:spPr>
          <a:xfrm>
            <a:off x="6712563" y="1930400"/>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j-1</a:t>
            </a:r>
          </a:p>
        </p:txBody>
      </p:sp>
      <p:cxnSp>
        <p:nvCxnSpPr>
          <p:cNvPr id="9" name="直線單箭頭接點 8">
            <a:extLst>
              <a:ext uri="{FF2B5EF4-FFF2-40B4-BE49-F238E27FC236}">
                <a16:creationId xmlns:a16="http://schemas.microsoft.com/office/drawing/2014/main" id="{C551ECF1-57E5-4FB2-980F-74CDBDFAC1D2}"/>
              </a:ext>
            </a:extLst>
          </p:cNvPr>
          <p:cNvCxnSpPr>
            <a:cxnSpLocks/>
          </p:cNvCxnSpPr>
          <p:nvPr/>
        </p:nvCxnSpPr>
        <p:spPr>
          <a:xfrm flipV="1">
            <a:off x="9274002" y="3298506"/>
            <a:ext cx="0" cy="4201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A708D545-6DE7-4E0C-B899-9F8C805F8E4B}"/>
              </a:ext>
            </a:extLst>
          </p:cNvPr>
          <p:cNvCxnSpPr>
            <a:cxnSpLocks/>
          </p:cNvCxnSpPr>
          <p:nvPr/>
        </p:nvCxnSpPr>
        <p:spPr>
          <a:xfrm flipH="1">
            <a:off x="8077173" y="4402706"/>
            <a:ext cx="51452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679E07B2-40FF-4157-8DB8-8876A9207970}"/>
              </a:ext>
            </a:extLst>
          </p:cNvPr>
          <p:cNvCxnSpPr>
            <a:cxnSpLocks/>
            <a:stCxn id="6" idx="1"/>
            <a:endCxn id="8" idx="5"/>
          </p:cNvCxnSpPr>
          <p:nvPr/>
        </p:nvCxnSpPr>
        <p:spPr>
          <a:xfrm flipH="1" flipV="1">
            <a:off x="7877330" y="3098152"/>
            <a:ext cx="914210" cy="8208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60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遞迴關係存在環的時候無法找到好的順序</a:t>
            </a:r>
            <a:r>
              <a:rPr lang="zh-TW" altLang="en-US" sz="2400" b="1" dirty="0">
                <a:solidFill>
                  <a:srgbClr val="FF0000"/>
                </a:solidFill>
              </a:rPr>
              <a:t>用 </a:t>
            </a:r>
            <a:r>
              <a:rPr lang="en-US" altLang="zh-TW" sz="2400" b="1" dirty="0">
                <a:solidFill>
                  <a:srgbClr val="FF0000"/>
                </a:solidFill>
              </a:rPr>
              <a:t>DP</a:t>
            </a:r>
            <a:r>
              <a:rPr lang="zh-TW" altLang="en-US" sz="2400" b="1" dirty="0">
                <a:solidFill>
                  <a:srgbClr val="FF0000"/>
                </a:solidFill>
              </a:rPr>
              <a:t> </a:t>
            </a:r>
            <a:r>
              <a:rPr lang="zh-TW" altLang="en-US" sz="2400" b="1" dirty="0">
                <a:solidFill>
                  <a:schemeClr val="tx1"/>
                </a:solidFill>
              </a:rPr>
              <a:t>計算目標函數。</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這並不代表定義出的遞迴式無解</a:t>
            </a:r>
            <a:r>
              <a:rPr lang="en-US" altLang="zh-TW" sz="2400" b="1" dirty="0">
                <a:solidFill>
                  <a:schemeClr val="tx1"/>
                </a:solidFill>
              </a:rPr>
              <a:t>,</a:t>
            </a:r>
            <a:r>
              <a:rPr lang="zh-TW" altLang="en-US" sz="2400" b="1" dirty="0">
                <a:solidFill>
                  <a:schemeClr val="tx1"/>
                </a:solidFill>
              </a:rPr>
              <a:t> 只是可能需要遞迴式本身有更好的性質</a:t>
            </a:r>
            <a:r>
              <a:rPr lang="en-US" altLang="zh-TW" sz="2400" b="1" dirty="0">
                <a:solidFill>
                  <a:schemeClr val="tx1"/>
                </a:solidFill>
              </a:rPr>
              <a:t>,</a:t>
            </a:r>
            <a:r>
              <a:rPr lang="zh-TW" altLang="en-US" sz="2400" b="1" dirty="0">
                <a:solidFill>
                  <a:schemeClr val="tx1"/>
                </a:solidFill>
              </a:rPr>
              <a:t> 並使用圖論或數學等等其他方法。</a:t>
            </a:r>
            <a:endParaRPr lang="en-US" altLang="zh-TW" sz="2400" b="1" dirty="0">
              <a:solidFill>
                <a:schemeClr val="tx1"/>
              </a:solidFill>
            </a:endParaRPr>
          </a:p>
          <a:p>
            <a:endParaRPr lang="en-US" altLang="zh-TW" sz="2400" b="1" dirty="0">
              <a:solidFill>
                <a:schemeClr val="tx1"/>
              </a:solidFill>
            </a:endParaRPr>
          </a:p>
          <a:p>
            <a:r>
              <a:rPr lang="en-US" altLang="zh-TW" sz="2400" b="1" dirty="0">
                <a:solidFill>
                  <a:schemeClr val="tx1"/>
                </a:solidFill>
              </a:rPr>
              <a:t>E.g.</a:t>
            </a:r>
            <a:r>
              <a:rPr lang="zh-TW" altLang="en-US" sz="2400" b="1" dirty="0">
                <a:solidFill>
                  <a:schemeClr val="tx1"/>
                </a:solidFill>
              </a:rPr>
              <a:t> 最短路徑演算法</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SCC, generating function.</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和環</a:t>
            </a:r>
            <a:endParaRPr lang="en-US" b="1" dirty="0"/>
          </a:p>
        </p:txBody>
      </p:sp>
    </p:spTree>
    <p:extLst>
      <p:ext uri="{BB962C8B-B14F-4D97-AF65-F5344CB8AC3E}">
        <p14:creationId xmlns:p14="http://schemas.microsoft.com/office/powerpoint/2010/main" val="72395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1843075"/>
            <a:ext cx="8596668" cy="3880773"/>
          </a:xfrm>
        </p:spPr>
        <p:txBody>
          <a:bodyPr>
            <a:normAutofit/>
          </a:bodyPr>
          <a:lstStyle/>
          <a:p>
            <a:r>
              <a:rPr lang="zh-TW" altLang="en-US" sz="2400" b="1" dirty="0">
                <a:solidFill>
                  <a:schemeClr val="tx1"/>
                </a:solidFill>
              </a:rPr>
              <a:t>通常只要畫出 </a:t>
            </a:r>
            <a:r>
              <a:rPr lang="en-US" altLang="zh-TW" sz="2400" b="1" dirty="0">
                <a:solidFill>
                  <a:schemeClr val="tx1"/>
                </a:solidFill>
              </a:rPr>
              <a:t>DP</a:t>
            </a:r>
            <a:r>
              <a:rPr lang="zh-TW" altLang="en-US" sz="2400" b="1" dirty="0">
                <a:solidFill>
                  <a:schemeClr val="tx1"/>
                </a:solidFill>
              </a:rPr>
              <a:t> 計算順序的關係圖</a:t>
            </a:r>
            <a:r>
              <a:rPr lang="en-US" altLang="zh-TW" sz="2400" b="1" dirty="0">
                <a:solidFill>
                  <a:schemeClr val="tx1"/>
                </a:solidFill>
              </a:rPr>
              <a:t>,</a:t>
            </a:r>
            <a:r>
              <a:rPr lang="zh-TW" altLang="en-US" sz="2400" b="1" dirty="0">
                <a:solidFill>
                  <a:schemeClr val="tx1"/>
                </a:solidFill>
              </a:rPr>
              <a:t> 就可以輕易找出計算順序</a:t>
            </a:r>
            <a:r>
              <a:rPr lang="en-US" altLang="zh-TW" sz="2400" b="1" dirty="0">
                <a:solidFill>
                  <a:schemeClr val="tx1"/>
                </a:solidFill>
              </a:rPr>
              <a:t>,</a:t>
            </a:r>
            <a:r>
              <a:rPr lang="zh-TW" altLang="en-US" sz="2400" b="1" dirty="0">
                <a:solidFill>
                  <a:schemeClr val="tx1"/>
                </a:solidFill>
              </a:rPr>
              <a:t> 以及是否可以壓低記憶體用量 </a:t>
            </a:r>
            <a:r>
              <a:rPr lang="en-US" altLang="zh-TW" sz="2400" b="1" dirty="0">
                <a:solidFill>
                  <a:schemeClr val="tx1"/>
                </a:solidFill>
              </a:rPr>
              <a:t>(</a:t>
            </a:r>
            <a:r>
              <a:rPr lang="zh-TW" altLang="en-US" sz="2400" b="1" dirty="0">
                <a:solidFill>
                  <a:schemeClr val="tx1"/>
                </a:solidFill>
              </a:rPr>
              <a:t>滾動數組</a:t>
            </a:r>
            <a:r>
              <a:rPr lang="en-US" altLang="zh-TW" sz="2400" b="1" dirty="0">
                <a:solidFill>
                  <a:schemeClr val="tx1"/>
                </a:solidFill>
              </a:rPr>
              <a:t>)</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如果高維 </a:t>
            </a:r>
            <a:r>
              <a:rPr lang="en-US" altLang="zh-TW" sz="2400" b="1" dirty="0">
                <a:solidFill>
                  <a:schemeClr val="tx1"/>
                </a:solidFill>
              </a:rPr>
              <a:t>DP</a:t>
            </a:r>
            <a:r>
              <a:rPr lang="zh-TW" altLang="en-US" sz="2400" b="1" dirty="0">
                <a:solidFill>
                  <a:schemeClr val="tx1"/>
                </a:solidFill>
              </a:rPr>
              <a:t> 不好畫</a:t>
            </a:r>
            <a:r>
              <a:rPr lang="en-US" altLang="zh-TW" sz="2400" b="1" dirty="0">
                <a:solidFill>
                  <a:schemeClr val="tx1"/>
                </a:solidFill>
              </a:rPr>
              <a:t>,</a:t>
            </a:r>
            <a:r>
              <a:rPr lang="zh-TW" altLang="en-US" sz="2400" b="1" dirty="0">
                <a:solidFill>
                  <a:schemeClr val="tx1"/>
                </a:solidFill>
              </a:rPr>
              <a:t> 也可以先列出轉移式</a:t>
            </a:r>
            <a:r>
              <a:rPr lang="en-US" altLang="zh-TW" sz="2400" b="1" dirty="0">
                <a:solidFill>
                  <a:schemeClr val="tx1"/>
                </a:solidFill>
              </a:rPr>
              <a:t>,</a:t>
            </a:r>
            <a:r>
              <a:rPr lang="zh-TW" altLang="en-US" sz="2400" b="1" dirty="0">
                <a:solidFill>
                  <a:schemeClr val="tx1"/>
                </a:solidFill>
              </a:rPr>
              <a:t> 仔細觀察式中</a:t>
            </a:r>
            <a:r>
              <a:rPr lang="zh-TW" altLang="en-US" sz="2400" b="1" dirty="0">
                <a:solidFill>
                  <a:srgbClr val="FF0000"/>
                </a:solidFill>
              </a:rPr>
              <a:t>嚴格遞增或遞減</a:t>
            </a:r>
            <a:r>
              <a:rPr lang="zh-TW" altLang="en-US" sz="2400" b="1" dirty="0">
                <a:solidFill>
                  <a:schemeClr val="tx1"/>
                </a:solidFill>
              </a:rPr>
              <a:t>的值。</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有時遞增遞減的值不一定是參數</a:t>
            </a:r>
            <a:r>
              <a:rPr lang="en-US" altLang="zh-TW" sz="2400" b="1" dirty="0">
                <a:solidFill>
                  <a:schemeClr val="tx1"/>
                </a:solidFill>
              </a:rPr>
              <a:t>, </a:t>
            </a:r>
            <a:r>
              <a:rPr lang="zh-TW" altLang="en-US" sz="2400" b="1" dirty="0">
                <a:solidFill>
                  <a:schemeClr val="tx1"/>
                </a:solidFill>
              </a:rPr>
              <a:t>比如環狀區間的 </a:t>
            </a:r>
            <a:r>
              <a:rPr lang="en-US" altLang="zh-TW" sz="2400" b="1" dirty="0">
                <a:solidFill>
                  <a:schemeClr val="tx1"/>
                </a:solidFill>
              </a:rPr>
              <a:t>DP </a:t>
            </a:r>
            <a:r>
              <a:rPr lang="zh-TW" altLang="en-US" sz="2400" b="1" dirty="0">
                <a:solidFill>
                  <a:schemeClr val="tx1"/>
                </a:solidFill>
              </a:rPr>
              <a:t>通常是區間長度會遞減。</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總結</a:t>
            </a:r>
            <a:endParaRPr lang="en-US" b="1" dirty="0"/>
          </a:p>
        </p:txBody>
      </p:sp>
      <p:grpSp>
        <p:nvGrpSpPr>
          <p:cNvPr id="54" name="群組 53">
            <a:extLst>
              <a:ext uri="{FF2B5EF4-FFF2-40B4-BE49-F238E27FC236}">
                <a16:creationId xmlns:a16="http://schemas.microsoft.com/office/drawing/2014/main" id="{8FFA0AAC-D93D-44D4-9213-BC646831EB0A}"/>
              </a:ext>
            </a:extLst>
          </p:cNvPr>
          <p:cNvGrpSpPr/>
          <p:nvPr/>
        </p:nvGrpSpPr>
        <p:grpSpPr>
          <a:xfrm>
            <a:off x="1060264" y="5474790"/>
            <a:ext cx="9205313" cy="1322001"/>
            <a:chOff x="1060264" y="5474790"/>
            <a:chExt cx="9205313" cy="1322001"/>
          </a:xfrm>
        </p:grpSpPr>
        <p:sp>
          <p:nvSpPr>
            <p:cNvPr id="14" name="矩形 13">
              <a:extLst>
                <a:ext uri="{FF2B5EF4-FFF2-40B4-BE49-F238E27FC236}">
                  <a16:creationId xmlns:a16="http://schemas.microsoft.com/office/drawing/2014/main" id="{94BFD97A-1395-4466-8353-93EE8FE836EB}"/>
                </a:ext>
              </a:extLst>
            </p:cNvPr>
            <p:cNvSpPr/>
            <p:nvPr/>
          </p:nvSpPr>
          <p:spPr>
            <a:xfrm>
              <a:off x="6102468" y="5987527"/>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7A6F5C74-CFD3-4BD2-B2BA-4A939440EE76}"/>
                </a:ext>
              </a:extLst>
            </p:cNvPr>
            <p:cNvSpPr/>
            <p:nvPr/>
          </p:nvSpPr>
          <p:spPr>
            <a:xfrm>
              <a:off x="6481556" y="5987527"/>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3FB43F2F-6320-4346-B4CC-BD1D3D84123D}"/>
                </a:ext>
              </a:extLst>
            </p:cNvPr>
            <p:cNvSpPr/>
            <p:nvPr/>
          </p:nvSpPr>
          <p:spPr>
            <a:xfrm>
              <a:off x="6843520" y="5987527"/>
              <a:ext cx="361964" cy="377714"/>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77044322-F3C8-459D-8F78-6C90AAD88E65}"/>
                </a:ext>
              </a:extLst>
            </p:cNvPr>
            <p:cNvSpPr/>
            <p:nvPr/>
          </p:nvSpPr>
          <p:spPr>
            <a:xfrm>
              <a:off x="7205484" y="5987527"/>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4464EA6D-828F-4CAB-A4EC-8F209D307250}"/>
                </a:ext>
              </a:extLst>
            </p:cNvPr>
            <p:cNvSpPr/>
            <p:nvPr/>
          </p:nvSpPr>
          <p:spPr>
            <a:xfrm>
              <a:off x="7567448" y="5987527"/>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矩形 22">
              <a:extLst>
                <a:ext uri="{FF2B5EF4-FFF2-40B4-BE49-F238E27FC236}">
                  <a16:creationId xmlns:a16="http://schemas.microsoft.com/office/drawing/2014/main" id="{9480A07F-764C-4BDE-926D-23B23265DA8E}"/>
                </a:ext>
              </a:extLst>
            </p:cNvPr>
            <p:cNvSpPr/>
            <p:nvPr/>
          </p:nvSpPr>
          <p:spPr>
            <a:xfrm>
              <a:off x="1060264" y="6082695"/>
              <a:ext cx="361964" cy="37771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矩形 23">
              <a:extLst>
                <a:ext uri="{FF2B5EF4-FFF2-40B4-BE49-F238E27FC236}">
                  <a16:creationId xmlns:a16="http://schemas.microsoft.com/office/drawing/2014/main" id="{B7D3AD51-FE15-4035-8B6C-2507B07D33C9}"/>
                </a:ext>
              </a:extLst>
            </p:cNvPr>
            <p:cNvSpPr/>
            <p:nvPr/>
          </p:nvSpPr>
          <p:spPr>
            <a:xfrm>
              <a:off x="1422228" y="6082694"/>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89952CE0-CD1C-4B98-AC31-4A80700B2FB6}"/>
                </a:ext>
              </a:extLst>
            </p:cNvPr>
            <p:cNvSpPr/>
            <p:nvPr/>
          </p:nvSpPr>
          <p:spPr>
            <a:xfrm>
              <a:off x="1784192" y="6082694"/>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8A6D2A4C-12A2-4C33-8ABB-A0DE55769FF0}"/>
                </a:ext>
              </a:extLst>
            </p:cNvPr>
            <p:cNvSpPr/>
            <p:nvPr/>
          </p:nvSpPr>
          <p:spPr>
            <a:xfrm>
              <a:off x="2146156" y="6082694"/>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矩形 26">
              <a:extLst>
                <a:ext uri="{FF2B5EF4-FFF2-40B4-BE49-F238E27FC236}">
                  <a16:creationId xmlns:a16="http://schemas.microsoft.com/office/drawing/2014/main" id="{F2859EC4-C3DF-462A-BFFA-86943B32C299}"/>
                </a:ext>
              </a:extLst>
            </p:cNvPr>
            <p:cNvSpPr/>
            <p:nvPr/>
          </p:nvSpPr>
          <p:spPr>
            <a:xfrm>
              <a:off x="2508120" y="6082694"/>
              <a:ext cx="361964" cy="37771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矩形 27">
              <a:extLst>
                <a:ext uri="{FF2B5EF4-FFF2-40B4-BE49-F238E27FC236}">
                  <a16:creationId xmlns:a16="http://schemas.microsoft.com/office/drawing/2014/main" id="{8B101241-345E-448B-A3C3-D5C7FD026AC7}"/>
                </a:ext>
              </a:extLst>
            </p:cNvPr>
            <p:cNvSpPr/>
            <p:nvPr/>
          </p:nvSpPr>
          <p:spPr>
            <a:xfrm>
              <a:off x="3474544" y="5741116"/>
              <a:ext cx="361964" cy="37771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CD22A69D-4BFB-4D43-B300-2E11054B991C}"/>
                </a:ext>
              </a:extLst>
            </p:cNvPr>
            <p:cNvSpPr/>
            <p:nvPr/>
          </p:nvSpPr>
          <p:spPr>
            <a:xfrm>
              <a:off x="3836508" y="5741115"/>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7608A3CE-A387-493C-960D-B5EA949098D5}"/>
                </a:ext>
              </a:extLst>
            </p:cNvPr>
            <p:cNvSpPr/>
            <p:nvPr/>
          </p:nvSpPr>
          <p:spPr>
            <a:xfrm>
              <a:off x="4198472" y="5741115"/>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A34B624D-A14C-484C-9089-676A47B7F040}"/>
                </a:ext>
              </a:extLst>
            </p:cNvPr>
            <p:cNvSpPr/>
            <p:nvPr/>
          </p:nvSpPr>
          <p:spPr>
            <a:xfrm>
              <a:off x="4560436" y="5741115"/>
              <a:ext cx="361964" cy="37771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9E0B68B8-6741-4677-93AA-0F311032A0D2}"/>
                </a:ext>
              </a:extLst>
            </p:cNvPr>
            <p:cNvSpPr/>
            <p:nvPr/>
          </p:nvSpPr>
          <p:spPr>
            <a:xfrm>
              <a:off x="4922400" y="5741115"/>
              <a:ext cx="361964" cy="37771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CC3467A4-239B-4721-B7DC-F17ECFCCB3A8}"/>
                </a:ext>
              </a:extLst>
            </p:cNvPr>
            <p:cNvSpPr/>
            <p:nvPr/>
          </p:nvSpPr>
          <p:spPr>
            <a:xfrm>
              <a:off x="3474544" y="6419077"/>
              <a:ext cx="361964" cy="37771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7989350A-04C4-4B36-A8CD-F9E4EEE9D4B2}"/>
                </a:ext>
              </a:extLst>
            </p:cNvPr>
            <p:cNvSpPr/>
            <p:nvPr/>
          </p:nvSpPr>
          <p:spPr>
            <a:xfrm>
              <a:off x="3836508" y="6419076"/>
              <a:ext cx="361964" cy="37771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矩形 34">
              <a:extLst>
                <a:ext uri="{FF2B5EF4-FFF2-40B4-BE49-F238E27FC236}">
                  <a16:creationId xmlns:a16="http://schemas.microsoft.com/office/drawing/2014/main" id="{23173F2F-1AF9-42E3-8021-4DEF865D2227}"/>
                </a:ext>
              </a:extLst>
            </p:cNvPr>
            <p:cNvSpPr/>
            <p:nvPr/>
          </p:nvSpPr>
          <p:spPr>
            <a:xfrm>
              <a:off x="4198472" y="6419076"/>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a:extLst>
                <a:ext uri="{FF2B5EF4-FFF2-40B4-BE49-F238E27FC236}">
                  <a16:creationId xmlns:a16="http://schemas.microsoft.com/office/drawing/2014/main" id="{801DB8F9-3466-44E4-82FE-CDA57C3EFFE3}"/>
                </a:ext>
              </a:extLst>
            </p:cNvPr>
            <p:cNvSpPr/>
            <p:nvPr/>
          </p:nvSpPr>
          <p:spPr>
            <a:xfrm>
              <a:off x="4560436" y="6419076"/>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矩形 36">
              <a:extLst>
                <a:ext uri="{FF2B5EF4-FFF2-40B4-BE49-F238E27FC236}">
                  <a16:creationId xmlns:a16="http://schemas.microsoft.com/office/drawing/2014/main" id="{A3E06E6A-AFF0-4057-A46B-18385F16B97B}"/>
                </a:ext>
              </a:extLst>
            </p:cNvPr>
            <p:cNvSpPr/>
            <p:nvPr/>
          </p:nvSpPr>
          <p:spPr>
            <a:xfrm>
              <a:off x="4922400" y="6419076"/>
              <a:ext cx="361964" cy="37771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矩形 37">
              <a:extLst>
                <a:ext uri="{FF2B5EF4-FFF2-40B4-BE49-F238E27FC236}">
                  <a16:creationId xmlns:a16="http://schemas.microsoft.com/office/drawing/2014/main" id="{6CBCD7F5-501C-46C6-A741-BB177DE38FFB}"/>
                </a:ext>
              </a:extLst>
            </p:cNvPr>
            <p:cNvSpPr/>
            <p:nvPr/>
          </p:nvSpPr>
          <p:spPr>
            <a:xfrm>
              <a:off x="8430606" y="5474791"/>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矩形 38">
              <a:extLst>
                <a:ext uri="{FF2B5EF4-FFF2-40B4-BE49-F238E27FC236}">
                  <a16:creationId xmlns:a16="http://schemas.microsoft.com/office/drawing/2014/main" id="{4FC23CF4-6EBC-4B4D-B339-06B955B2D6DD}"/>
                </a:ext>
              </a:extLst>
            </p:cNvPr>
            <p:cNvSpPr/>
            <p:nvPr/>
          </p:nvSpPr>
          <p:spPr>
            <a:xfrm>
              <a:off x="8792570" y="5474790"/>
              <a:ext cx="361964" cy="377714"/>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矩形 39">
              <a:extLst>
                <a:ext uri="{FF2B5EF4-FFF2-40B4-BE49-F238E27FC236}">
                  <a16:creationId xmlns:a16="http://schemas.microsoft.com/office/drawing/2014/main" id="{F6983864-60BD-48CF-ABCC-4422B633254B}"/>
                </a:ext>
              </a:extLst>
            </p:cNvPr>
            <p:cNvSpPr/>
            <p:nvPr/>
          </p:nvSpPr>
          <p:spPr>
            <a:xfrm>
              <a:off x="9154534" y="5474790"/>
              <a:ext cx="361964" cy="377714"/>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矩形 40">
              <a:extLst>
                <a:ext uri="{FF2B5EF4-FFF2-40B4-BE49-F238E27FC236}">
                  <a16:creationId xmlns:a16="http://schemas.microsoft.com/office/drawing/2014/main" id="{D1E9B3E0-58F3-45AF-82EB-66D6F06DC0AB}"/>
                </a:ext>
              </a:extLst>
            </p:cNvPr>
            <p:cNvSpPr/>
            <p:nvPr/>
          </p:nvSpPr>
          <p:spPr>
            <a:xfrm>
              <a:off x="9516498" y="5474790"/>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375AF609-4832-4694-967A-8B8479AB122D}"/>
                </a:ext>
              </a:extLst>
            </p:cNvPr>
            <p:cNvSpPr/>
            <p:nvPr/>
          </p:nvSpPr>
          <p:spPr>
            <a:xfrm>
              <a:off x="9878462" y="5474790"/>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9832FBD7-ABB9-4032-875A-378C7396E030}"/>
                </a:ext>
              </a:extLst>
            </p:cNvPr>
            <p:cNvSpPr/>
            <p:nvPr/>
          </p:nvSpPr>
          <p:spPr>
            <a:xfrm>
              <a:off x="8455757" y="6176385"/>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94DD925F-AAB0-442F-B041-B47273D2CA5A}"/>
                </a:ext>
              </a:extLst>
            </p:cNvPr>
            <p:cNvSpPr/>
            <p:nvPr/>
          </p:nvSpPr>
          <p:spPr>
            <a:xfrm>
              <a:off x="8817721" y="6176384"/>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矩形 44">
              <a:extLst>
                <a:ext uri="{FF2B5EF4-FFF2-40B4-BE49-F238E27FC236}">
                  <a16:creationId xmlns:a16="http://schemas.microsoft.com/office/drawing/2014/main" id="{FFE2EFC6-EC8E-4369-9D0E-11C542BD5CA7}"/>
                </a:ext>
              </a:extLst>
            </p:cNvPr>
            <p:cNvSpPr/>
            <p:nvPr/>
          </p:nvSpPr>
          <p:spPr>
            <a:xfrm>
              <a:off x="9179685" y="6176384"/>
              <a:ext cx="361964" cy="377714"/>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矩形 45">
              <a:extLst>
                <a:ext uri="{FF2B5EF4-FFF2-40B4-BE49-F238E27FC236}">
                  <a16:creationId xmlns:a16="http://schemas.microsoft.com/office/drawing/2014/main" id="{72364379-1B7C-4CD1-8304-1BC4C9EAE237}"/>
                </a:ext>
              </a:extLst>
            </p:cNvPr>
            <p:cNvSpPr/>
            <p:nvPr/>
          </p:nvSpPr>
          <p:spPr>
            <a:xfrm>
              <a:off x="9541649" y="6176384"/>
              <a:ext cx="361964" cy="377714"/>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矩形 46">
              <a:extLst>
                <a:ext uri="{FF2B5EF4-FFF2-40B4-BE49-F238E27FC236}">
                  <a16:creationId xmlns:a16="http://schemas.microsoft.com/office/drawing/2014/main" id="{B6684DA7-3944-4F07-B7D6-6291A7665B49}"/>
                </a:ext>
              </a:extLst>
            </p:cNvPr>
            <p:cNvSpPr/>
            <p:nvPr/>
          </p:nvSpPr>
          <p:spPr>
            <a:xfrm>
              <a:off x="9903613" y="6176384"/>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直線單箭頭接點 47">
              <a:extLst>
                <a:ext uri="{FF2B5EF4-FFF2-40B4-BE49-F238E27FC236}">
                  <a16:creationId xmlns:a16="http://schemas.microsoft.com/office/drawing/2014/main" id="{44D820C8-4157-435B-89E0-559599E1550C}"/>
                </a:ext>
              </a:extLst>
            </p:cNvPr>
            <p:cNvCxnSpPr/>
            <p:nvPr/>
          </p:nvCxnSpPr>
          <p:spPr>
            <a:xfrm flipV="1">
              <a:off x="2997724" y="5987527"/>
              <a:ext cx="320511" cy="284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a:extLst>
                <a:ext uri="{FF2B5EF4-FFF2-40B4-BE49-F238E27FC236}">
                  <a16:creationId xmlns:a16="http://schemas.microsoft.com/office/drawing/2014/main" id="{C6F38A54-C5DD-4C6E-A86F-89965E007A2E}"/>
                </a:ext>
              </a:extLst>
            </p:cNvPr>
            <p:cNvCxnSpPr>
              <a:cxnSpLocks/>
            </p:cNvCxnSpPr>
            <p:nvPr/>
          </p:nvCxnSpPr>
          <p:spPr>
            <a:xfrm>
              <a:off x="2995466" y="6248401"/>
              <a:ext cx="330758" cy="3595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4D11F891-C19C-4E64-BCF0-4F3254C6256E}"/>
                </a:ext>
              </a:extLst>
            </p:cNvPr>
            <p:cNvCxnSpPr/>
            <p:nvPr/>
          </p:nvCxnSpPr>
          <p:spPr>
            <a:xfrm flipV="1">
              <a:off x="8024775" y="5845708"/>
              <a:ext cx="320511" cy="284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8E377696-D206-407B-A433-4BBB1DE7B2B2}"/>
                </a:ext>
              </a:extLst>
            </p:cNvPr>
            <p:cNvCxnSpPr>
              <a:cxnSpLocks/>
            </p:cNvCxnSpPr>
            <p:nvPr/>
          </p:nvCxnSpPr>
          <p:spPr>
            <a:xfrm>
              <a:off x="8022517" y="6106582"/>
              <a:ext cx="330758" cy="3595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869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54"/>
                                        </p:tgtEl>
                                        <p:attrNameLst>
                                          <p:attrName>style.visibility</p:attrName>
                                        </p:attrNameLst>
                                      </p:cBhvr>
                                      <p:to>
                                        <p:strVal val="visible"/>
                                      </p:to>
                                    </p:set>
                                    <p:anim calcmode="lin" valueType="num">
                                      <p:cBhvr additive="base">
                                        <p:cTn id="18" dur="500" fill="hold"/>
                                        <p:tgtEl>
                                          <p:spTgt spid="54"/>
                                        </p:tgtEl>
                                        <p:attrNameLst>
                                          <p:attrName>ppt_x</p:attrName>
                                        </p:attrNameLst>
                                      </p:cBhvr>
                                      <p:tavLst>
                                        <p:tav tm="0">
                                          <p:val>
                                            <p:strVal val="#ppt_x"/>
                                          </p:val>
                                        </p:tav>
                                        <p:tav tm="100000">
                                          <p:val>
                                            <p:strVal val="#ppt_x"/>
                                          </p:val>
                                        </p:tav>
                                      </p:tavLst>
                                    </p:anim>
                                    <p:anim calcmode="lin" valueType="num">
                                      <p:cBhvr additive="base">
                                        <p:cTn id="1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308379" y="1712720"/>
            <a:ext cx="6236650" cy="4872639"/>
          </a:xfrm>
        </p:spPr>
        <p:txBody>
          <a:bodyPr>
            <a:normAutofit/>
          </a:bodyPr>
          <a:lstStyle/>
          <a:p>
            <a:r>
              <a:rPr lang="zh-TW" altLang="en-US" sz="2400" b="1" dirty="0">
                <a:solidFill>
                  <a:schemeClr val="tx1"/>
                </a:solidFill>
              </a:rPr>
              <a:t>試著思考一下</a:t>
            </a:r>
            <a:r>
              <a:rPr lang="en-US" altLang="zh-TW" sz="2400" b="1" dirty="0">
                <a:solidFill>
                  <a:schemeClr val="tx1"/>
                </a:solidFill>
              </a:rPr>
              <a:t>, </a:t>
            </a:r>
            <a:r>
              <a:rPr lang="zh-TW" altLang="en-US" sz="2400" b="1" dirty="0">
                <a:solidFill>
                  <a:schemeClr val="tx1"/>
                </a:solidFill>
              </a:rPr>
              <a:t>這個 </a:t>
            </a:r>
            <a:r>
              <a:rPr lang="en-US" altLang="zh-TW" sz="2400" b="1" dirty="0">
                <a:solidFill>
                  <a:schemeClr val="tx1"/>
                </a:solidFill>
              </a:rPr>
              <a:t>DP</a:t>
            </a:r>
            <a:r>
              <a:rPr lang="zh-TW" altLang="en-US" sz="2400" b="1" dirty="0">
                <a:solidFill>
                  <a:schemeClr val="tx1"/>
                </a:solidFill>
              </a:rPr>
              <a:t> 求的東西跟圖上最長路徑很像</a:t>
            </a:r>
            <a:r>
              <a:rPr lang="en-US" altLang="zh-TW" sz="2400" b="1" dirty="0">
                <a:solidFill>
                  <a:schemeClr val="tx1"/>
                </a:solidFill>
              </a:rPr>
              <a:t>?</a:t>
            </a:r>
          </a:p>
          <a:p>
            <a:endParaRPr lang="en-US" sz="2400" b="1" dirty="0">
              <a:solidFill>
                <a:schemeClr val="tx1"/>
              </a:solidFill>
            </a:endParaRPr>
          </a:p>
          <a:p>
            <a:r>
              <a:rPr lang="zh-TW" altLang="en-US" sz="2400" b="1" dirty="0">
                <a:solidFill>
                  <a:schemeClr val="tx1"/>
                </a:solidFill>
              </a:rPr>
              <a:t>只要考慮轉移的可能性</a:t>
            </a:r>
            <a:r>
              <a:rPr lang="en-US" altLang="zh-TW" sz="2400" b="1" dirty="0">
                <a:solidFill>
                  <a:schemeClr val="tx1"/>
                </a:solidFill>
              </a:rPr>
              <a:t>,</a:t>
            </a:r>
            <a:r>
              <a:rPr lang="zh-TW" altLang="en-US" sz="2400" b="1" dirty="0">
                <a:solidFill>
                  <a:schemeClr val="tx1"/>
                </a:solidFill>
              </a:rPr>
              <a:t> 並賦予邊權</a:t>
            </a:r>
            <a:r>
              <a:rPr lang="en-US" altLang="zh-TW" sz="2400" b="1" dirty="0">
                <a:solidFill>
                  <a:schemeClr val="tx1"/>
                </a:solidFill>
              </a:rPr>
              <a:t>,</a:t>
            </a:r>
            <a:r>
              <a:rPr lang="zh-TW" altLang="en-US" sz="2400" b="1" dirty="0">
                <a:solidFill>
                  <a:schemeClr val="tx1"/>
                </a:solidFill>
              </a:rPr>
              <a:t> 這張圖上 </a:t>
            </a:r>
            <a:r>
              <a:rPr lang="en-US" altLang="zh-TW" sz="2400" b="1" dirty="0">
                <a:solidFill>
                  <a:schemeClr val="tx1"/>
                </a:solidFill>
              </a:rPr>
              <a:t>(N, M)</a:t>
            </a:r>
            <a:r>
              <a:rPr lang="zh-TW" altLang="en-US" sz="2400" b="1" dirty="0">
                <a:solidFill>
                  <a:schemeClr val="tx1"/>
                </a:solidFill>
              </a:rPr>
              <a:t> 走到任意邊界點的最長路徑即為所求。</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適當定義點和邊的意義</a:t>
            </a:r>
            <a:r>
              <a:rPr lang="en-US" altLang="zh-TW" sz="2400" b="1" dirty="0">
                <a:solidFill>
                  <a:schemeClr val="tx1"/>
                </a:solidFill>
              </a:rPr>
              <a:t>, DP</a:t>
            </a:r>
            <a:r>
              <a:rPr lang="zh-TW" altLang="en-US" sz="2400" b="1" dirty="0">
                <a:solidFill>
                  <a:schemeClr val="tx1"/>
                </a:solidFill>
              </a:rPr>
              <a:t> 通常可以轉換為 </a:t>
            </a:r>
            <a:r>
              <a:rPr lang="en-US" altLang="zh-TW" sz="2400" b="1" dirty="0">
                <a:solidFill>
                  <a:schemeClr val="tx1"/>
                </a:solidFill>
              </a:rPr>
              <a:t>DAG</a:t>
            </a:r>
            <a:r>
              <a:rPr lang="zh-TW" altLang="en-US" sz="2400" b="1" dirty="0">
                <a:solidFill>
                  <a:schemeClr val="tx1"/>
                </a:solidFill>
              </a:rPr>
              <a:t> 上最短或最長路</a:t>
            </a:r>
            <a:r>
              <a:rPr lang="en-US" altLang="zh-TW" sz="2400" b="1" dirty="0">
                <a:solidFill>
                  <a:schemeClr val="tx1"/>
                </a:solidFill>
              </a:rPr>
              <a:t>, </a:t>
            </a:r>
            <a:r>
              <a:rPr lang="zh-TW" altLang="en-US" sz="2400" b="1" dirty="0">
                <a:solidFill>
                  <a:schemeClr val="tx1"/>
                </a:solidFill>
              </a:rPr>
              <a:t>但是解題時通常不會以這樣的觀點切入。</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回顧</a:t>
            </a:r>
            <a:endParaRPr lang="en-US" b="1" dirty="0"/>
          </a:p>
        </p:txBody>
      </p:sp>
      <p:sp>
        <p:nvSpPr>
          <p:cNvPr id="5" name="橢圓 4">
            <a:extLst>
              <a:ext uri="{FF2B5EF4-FFF2-40B4-BE49-F238E27FC236}">
                <a16:creationId xmlns:a16="http://schemas.microsoft.com/office/drawing/2014/main" id="{F64EB94F-FBE5-42EE-B039-BD9370837922}"/>
              </a:ext>
            </a:extLst>
          </p:cNvPr>
          <p:cNvSpPr/>
          <p:nvPr/>
        </p:nvSpPr>
        <p:spPr>
          <a:xfrm>
            <a:off x="8591697" y="1995647"/>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a:t>
            </a:r>
          </a:p>
        </p:txBody>
      </p:sp>
      <p:sp>
        <p:nvSpPr>
          <p:cNvPr id="6" name="橢圓 5">
            <a:extLst>
              <a:ext uri="{FF2B5EF4-FFF2-40B4-BE49-F238E27FC236}">
                <a16:creationId xmlns:a16="http://schemas.microsoft.com/office/drawing/2014/main" id="{EC6AC4FE-3D32-4BED-890C-8470CBF5463B}"/>
              </a:ext>
            </a:extLst>
          </p:cNvPr>
          <p:cNvSpPr/>
          <p:nvPr/>
        </p:nvSpPr>
        <p:spPr>
          <a:xfrm>
            <a:off x="8591697" y="3783900"/>
            <a:ext cx="1364610" cy="1368106"/>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7" name="橢圓 6">
            <a:extLst>
              <a:ext uri="{FF2B5EF4-FFF2-40B4-BE49-F238E27FC236}">
                <a16:creationId xmlns:a16="http://schemas.microsoft.com/office/drawing/2014/main" id="{81DF3E37-D849-4658-9415-FD986D5DBFC8}"/>
              </a:ext>
            </a:extLst>
          </p:cNvPr>
          <p:cNvSpPr/>
          <p:nvPr/>
        </p:nvSpPr>
        <p:spPr>
          <a:xfrm>
            <a:off x="6712563" y="3783900"/>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j-1</a:t>
            </a:r>
          </a:p>
        </p:txBody>
      </p:sp>
      <p:sp>
        <p:nvSpPr>
          <p:cNvPr id="8" name="橢圓 7">
            <a:extLst>
              <a:ext uri="{FF2B5EF4-FFF2-40B4-BE49-F238E27FC236}">
                <a16:creationId xmlns:a16="http://schemas.microsoft.com/office/drawing/2014/main" id="{659569A3-C1E1-49D9-9C48-A582D313528B}"/>
              </a:ext>
            </a:extLst>
          </p:cNvPr>
          <p:cNvSpPr/>
          <p:nvPr/>
        </p:nvSpPr>
        <p:spPr>
          <a:xfrm>
            <a:off x="6712563" y="1995647"/>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j-1</a:t>
            </a:r>
          </a:p>
        </p:txBody>
      </p:sp>
      <p:cxnSp>
        <p:nvCxnSpPr>
          <p:cNvPr id="9" name="直線單箭頭接點 8">
            <a:extLst>
              <a:ext uri="{FF2B5EF4-FFF2-40B4-BE49-F238E27FC236}">
                <a16:creationId xmlns:a16="http://schemas.microsoft.com/office/drawing/2014/main" id="{143256D8-0A92-4ABF-9D90-6913E51F99CC}"/>
              </a:ext>
            </a:extLst>
          </p:cNvPr>
          <p:cNvCxnSpPr>
            <a:cxnSpLocks/>
          </p:cNvCxnSpPr>
          <p:nvPr/>
        </p:nvCxnSpPr>
        <p:spPr>
          <a:xfrm flipV="1">
            <a:off x="9274002" y="3363753"/>
            <a:ext cx="0" cy="4201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07586612-2276-437B-A994-986706B4E3BE}"/>
              </a:ext>
            </a:extLst>
          </p:cNvPr>
          <p:cNvCxnSpPr>
            <a:cxnSpLocks/>
          </p:cNvCxnSpPr>
          <p:nvPr/>
        </p:nvCxnSpPr>
        <p:spPr>
          <a:xfrm flipH="1">
            <a:off x="8077173" y="4467953"/>
            <a:ext cx="51452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520D7A35-0C43-4498-8C76-6333793E705D}"/>
              </a:ext>
            </a:extLst>
          </p:cNvPr>
          <p:cNvCxnSpPr>
            <a:cxnSpLocks/>
            <a:stCxn id="6" idx="1"/>
            <a:endCxn id="8" idx="5"/>
          </p:cNvCxnSpPr>
          <p:nvPr/>
        </p:nvCxnSpPr>
        <p:spPr>
          <a:xfrm flipH="1" flipV="1">
            <a:off x="7877330" y="3163399"/>
            <a:ext cx="914210" cy="8208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文字方塊 1">
            <a:extLst>
              <a:ext uri="{FF2B5EF4-FFF2-40B4-BE49-F238E27FC236}">
                <a16:creationId xmlns:a16="http://schemas.microsoft.com/office/drawing/2014/main" id="{817C2CC8-34DD-4188-955A-A70FE94E3A29}"/>
              </a:ext>
            </a:extLst>
          </p:cNvPr>
          <p:cNvSpPr txBox="1"/>
          <p:nvPr/>
        </p:nvSpPr>
        <p:spPr>
          <a:xfrm>
            <a:off x="8285415" y="3182559"/>
            <a:ext cx="394660" cy="523220"/>
          </a:xfrm>
          <a:prstGeom prst="rect">
            <a:avLst/>
          </a:prstGeom>
          <a:noFill/>
        </p:spPr>
        <p:txBody>
          <a:bodyPr wrap="none" rtlCol="0">
            <a:spAutoFit/>
          </a:bodyPr>
          <a:lstStyle/>
          <a:p>
            <a:r>
              <a:rPr lang="en-US" altLang="zh-TW" sz="2800" b="1" dirty="0"/>
              <a:t>1</a:t>
            </a:r>
            <a:endParaRPr lang="zh-TW" altLang="en-US" sz="2800" b="1" dirty="0"/>
          </a:p>
        </p:txBody>
      </p:sp>
      <p:sp>
        <p:nvSpPr>
          <p:cNvPr id="12" name="文字方塊 11">
            <a:extLst>
              <a:ext uri="{FF2B5EF4-FFF2-40B4-BE49-F238E27FC236}">
                <a16:creationId xmlns:a16="http://schemas.microsoft.com/office/drawing/2014/main" id="{0B3D6CC2-C04C-4C0A-BAD0-B93D6F85AAB0}"/>
              </a:ext>
            </a:extLst>
          </p:cNvPr>
          <p:cNvSpPr txBox="1"/>
          <p:nvPr/>
        </p:nvSpPr>
        <p:spPr>
          <a:xfrm>
            <a:off x="8137105" y="4628786"/>
            <a:ext cx="394660" cy="523220"/>
          </a:xfrm>
          <a:prstGeom prst="rect">
            <a:avLst/>
          </a:prstGeom>
          <a:noFill/>
        </p:spPr>
        <p:txBody>
          <a:bodyPr wrap="square" rtlCol="0">
            <a:spAutoFit/>
          </a:bodyPr>
          <a:lstStyle/>
          <a:p>
            <a:r>
              <a:rPr lang="en-US" altLang="zh-TW" sz="2800" b="1" dirty="0"/>
              <a:t>0</a:t>
            </a:r>
            <a:endParaRPr lang="zh-TW" altLang="en-US" sz="2800" b="1" dirty="0"/>
          </a:p>
        </p:txBody>
      </p:sp>
      <p:sp>
        <p:nvSpPr>
          <p:cNvPr id="13" name="文字方塊 12">
            <a:extLst>
              <a:ext uri="{FF2B5EF4-FFF2-40B4-BE49-F238E27FC236}">
                <a16:creationId xmlns:a16="http://schemas.microsoft.com/office/drawing/2014/main" id="{203E3B07-8443-4A06-A6F4-B9BD08108283}"/>
              </a:ext>
            </a:extLst>
          </p:cNvPr>
          <p:cNvSpPr txBox="1"/>
          <p:nvPr/>
        </p:nvSpPr>
        <p:spPr>
          <a:xfrm>
            <a:off x="9371887" y="3345387"/>
            <a:ext cx="394660" cy="523220"/>
          </a:xfrm>
          <a:prstGeom prst="rect">
            <a:avLst/>
          </a:prstGeom>
          <a:noFill/>
        </p:spPr>
        <p:txBody>
          <a:bodyPr wrap="none" rtlCol="0">
            <a:spAutoFit/>
          </a:bodyPr>
          <a:lstStyle/>
          <a:p>
            <a:r>
              <a:rPr lang="en-US" altLang="zh-TW" sz="2800" b="1" dirty="0"/>
              <a:t>0</a:t>
            </a:r>
            <a:endParaRPr lang="zh-TW" altLang="en-US" sz="2800" b="1" dirty="0"/>
          </a:p>
        </p:txBody>
      </p:sp>
    </p:spTree>
    <p:extLst>
      <p:ext uri="{BB962C8B-B14F-4D97-AF65-F5344CB8AC3E}">
        <p14:creationId xmlns:p14="http://schemas.microsoft.com/office/powerpoint/2010/main" val="138670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024130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fontScale="85000" lnSpcReduction="20000"/>
          </a:bodyPr>
          <a:lstStyle/>
          <a:p>
            <a:pPr marL="514350" indent="-514350">
              <a:buFont typeface="+mj-lt"/>
              <a:buAutoNum type="arabicPeriod"/>
            </a:pPr>
            <a:r>
              <a:rPr lang="en-US" altLang="zh-TW" sz="3200" b="1" dirty="0">
                <a:solidFill>
                  <a:schemeClr val="tx1"/>
                </a:solidFill>
              </a:rPr>
              <a:t>DP</a:t>
            </a:r>
            <a:r>
              <a:rPr lang="zh-TW" altLang="en-US" sz="3200" b="1" dirty="0">
                <a:solidFill>
                  <a:schemeClr val="tx1"/>
                </a:solidFill>
              </a:rPr>
              <a:t> 的證明方法與圖論觀點</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rgbClr val="FF0000"/>
                </a:solidFill>
              </a:rPr>
              <a:t>常見轉移優化</a:t>
            </a:r>
            <a:endParaRPr lang="en-US" altLang="zh-TW" sz="3200" b="1" dirty="0">
              <a:solidFill>
                <a:srgbClr val="FF0000"/>
              </a:solidFill>
            </a:endParaRPr>
          </a:p>
          <a:p>
            <a:pPr marL="914400" lvl="1" indent="-514350">
              <a:buFont typeface="Wingdings" panose="05000000000000000000" pitchFamily="2" charset="2"/>
              <a:buChar char="v"/>
            </a:pPr>
            <a:r>
              <a:rPr lang="zh-TW" altLang="en-US" sz="2700" b="1" dirty="0">
                <a:solidFill>
                  <a:srgbClr val="FF0000"/>
                </a:solidFill>
              </a:rPr>
              <a:t>前言</a:t>
            </a:r>
            <a:endParaRPr lang="en-US" altLang="zh-TW" sz="2700" b="1" dirty="0">
              <a:solidFill>
                <a:srgbClr val="FF0000"/>
              </a:solidFill>
            </a:endParaRPr>
          </a:p>
          <a:p>
            <a:pPr marL="914400" lvl="1" indent="-514350">
              <a:buFont typeface="Wingdings" panose="05000000000000000000" pitchFamily="2" charset="2"/>
              <a:buChar char="v"/>
            </a:pPr>
            <a:r>
              <a:rPr lang="zh-TW" altLang="en-US" sz="2700" b="1" dirty="0">
                <a:solidFill>
                  <a:schemeClr val="tx1"/>
                </a:solidFill>
              </a:rPr>
              <a:t>線段樹 </a:t>
            </a:r>
            <a:r>
              <a:rPr lang="en-US" altLang="zh-TW" sz="2700" b="1" dirty="0">
                <a:solidFill>
                  <a:schemeClr val="tx1"/>
                </a:solidFill>
              </a:rPr>
              <a:t>DP</a:t>
            </a:r>
          </a:p>
          <a:p>
            <a:pPr marL="914400" lvl="1" indent="-514350">
              <a:buFont typeface="Wingdings" panose="05000000000000000000" pitchFamily="2" charset="2"/>
              <a:buChar char="v"/>
            </a:pPr>
            <a:r>
              <a:rPr lang="zh-TW" altLang="en-US" sz="2700" b="1" dirty="0">
                <a:solidFill>
                  <a:schemeClr val="tx1"/>
                </a:solidFill>
              </a:rPr>
              <a:t>單調佇列</a:t>
            </a:r>
            <a:endParaRPr lang="en-US" altLang="zh-TW" sz="2700" b="1" dirty="0">
              <a:solidFill>
                <a:schemeClr val="tx1"/>
              </a:solidFill>
            </a:endParaRPr>
          </a:p>
          <a:p>
            <a:pPr marL="914400" lvl="1" indent="-514350">
              <a:buFont typeface="Wingdings" panose="05000000000000000000" pitchFamily="2" charset="2"/>
              <a:buChar char="u"/>
            </a:pPr>
            <a:endParaRPr lang="en-US" altLang="zh-TW" sz="3200" b="1" dirty="0"/>
          </a:p>
          <a:p>
            <a:pPr marL="514350" indent="-514350">
              <a:buFont typeface="+mj-lt"/>
              <a:buAutoNum type="arabicPeriod"/>
            </a:pPr>
            <a:r>
              <a:rPr lang="zh-TW" altLang="en-US" sz="3200" b="1" dirty="0">
                <a:solidFill>
                  <a:schemeClr val="tx1"/>
                </a:solidFill>
              </a:rPr>
              <a:t>進階轉移優化</a:t>
            </a:r>
            <a:endParaRPr lang="en-US" altLang="zh-TW" sz="3200" b="1" dirty="0">
              <a:solidFill>
                <a:schemeClr val="tx1"/>
              </a:solidFill>
            </a:endParaRPr>
          </a:p>
          <a:p>
            <a:pPr marL="514350" indent="-514350">
              <a:buFont typeface="+mj-lt"/>
              <a:buAutoNum type="arabicPeriod"/>
            </a:pPr>
            <a:endParaRPr lang="zh-TW" altLang="en-US" sz="3200" b="1" dirty="0">
              <a:solidFill>
                <a:schemeClr val="tx1"/>
              </a:solidFill>
            </a:endParaRPr>
          </a:p>
        </p:txBody>
      </p:sp>
    </p:spTree>
    <p:extLst>
      <p:ext uri="{BB962C8B-B14F-4D97-AF65-F5344CB8AC3E}">
        <p14:creationId xmlns:p14="http://schemas.microsoft.com/office/powerpoint/2010/main" val="1148503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使用 </a:t>
            </a:r>
            <a:r>
              <a:rPr lang="en-US" altLang="zh-TW" sz="2400" b="1" dirty="0">
                <a:solidFill>
                  <a:schemeClr val="tx1"/>
                </a:solidFill>
              </a:rPr>
              <a:t>DP</a:t>
            </a:r>
            <a:r>
              <a:rPr lang="zh-TW" altLang="en-US" sz="2400" b="1" dirty="0">
                <a:solidFill>
                  <a:schemeClr val="tx1"/>
                </a:solidFill>
              </a:rPr>
              <a:t> 時</a:t>
            </a:r>
            <a:r>
              <a:rPr lang="en-US" altLang="zh-TW" sz="2400" b="1" dirty="0">
                <a:solidFill>
                  <a:schemeClr val="tx1"/>
                </a:solidFill>
              </a:rPr>
              <a:t>,</a:t>
            </a:r>
            <a:r>
              <a:rPr lang="zh-TW" altLang="en-US" sz="2400" b="1" dirty="0">
                <a:solidFill>
                  <a:schemeClr val="tx1"/>
                </a:solidFill>
              </a:rPr>
              <a:t> 常常會出現複雜度過高的問題。</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如果複雜度是卡在狀態數量太多的話</a:t>
            </a:r>
            <a:r>
              <a:rPr lang="en-US" altLang="zh-TW" sz="2400" b="1" dirty="0">
                <a:solidFill>
                  <a:schemeClr val="tx1"/>
                </a:solidFill>
              </a:rPr>
              <a:t>,</a:t>
            </a:r>
            <a:r>
              <a:rPr lang="zh-TW" altLang="en-US" sz="2400" b="1" dirty="0">
                <a:solidFill>
                  <a:schemeClr val="tx1"/>
                </a:solidFill>
              </a:rPr>
              <a:t> 比較沒有通用的優化方法。可以想看看有沒有別的定義方法更簡潔</a:t>
            </a:r>
            <a:r>
              <a:rPr lang="en-US" altLang="zh-TW" sz="2400" b="1" dirty="0">
                <a:solidFill>
                  <a:schemeClr val="tx1"/>
                </a:solidFill>
              </a:rPr>
              <a:t>,</a:t>
            </a:r>
            <a:r>
              <a:rPr lang="zh-TW" altLang="en-US" sz="2400" b="1" dirty="0">
                <a:solidFill>
                  <a:schemeClr val="tx1"/>
                </a:solidFill>
              </a:rPr>
              <a:t> 或是思考其他解法。</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但是如果複雜度卡在轉移上</a:t>
            </a:r>
            <a:r>
              <a:rPr lang="en-US" altLang="zh-TW" sz="2400" b="1" dirty="0">
                <a:solidFill>
                  <a:schemeClr val="tx1"/>
                </a:solidFill>
              </a:rPr>
              <a:t>,</a:t>
            </a:r>
            <a:r>
              <a:rPr lang="zh-TW" altLang="en-US" sz="2400" b="1" dirty="0">
                <a:solidFill>
                  <a:schemeClr val="tx1"/>
                </a:solidFill>
              </a:rPr>
              <a:t> 就有不少標準技巧可以套用。</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常見優化 </a:t>
            </a:r>
            <a:r>
              <a:rPr lang="en-US" altLang="zh-TW" sz="5000" b="1" dirty="0"/>
              <a:t>-</a:t>
            </a:r>
            <a:r>
              <a:rPr lang="zh-TW" altLang="en-US" sz="5000" b="1" dirty="0"/>
              <a:t> 前言</a:t>
            </a:r>
            <a:endParaRPr lang="en-US" sz="5000" b="1" dirty="0"/>
          </a:p>
        </p:txBody>
      </p:sp>
    </p:spTree>
    <p:extLst>
      <p:ext uri="{BB962C8B-B14F-4D97-AF65-F5344CB8AC3E}">
        <p14:creationId xmlns:p14="http://schemas.microsoft.com/office/powerpoint/2010/main" val="27088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求解 </a:t>
            </a:r>
            <a:r>
              <a:rPr lang="en-US" altLang="zh-TW" sz="2400" b="1" dirty="0">
                <a:solidFill>
                  <a:schemeClr val="tx1"/>
                </a:solidFill>
              </a:rPr>
              <a:t>DP</a:t>
            </a:r>
            <a:r>
              <a:rPr lang="zh-TW" altLang="en-US" sz="2400" b="1" dirty="0">
                <a:solidFill>
                  <a:schemeClr val="tx1"/>
                </a:solidFill>
              </a:rPr>
              <a:t> 時</a:t>
            </a:r>
            <a:r>
              <a:rPr lang="en-US" altLang="zh-TW" sz="2400" b="1" dirty="0">
                <a:solidFill>
                  <a:schemeClr val="tx1"/>
                </a:solidFill>
              </a:rPr>
              <a:t>,</a:t>
            </a:r>
            <a:r>
              <a:rPr lang="zh-TW" altLang="en-US" sz="2400" b="1" dirty="0">
                <a:solidFill>
                  <a:schemeClr val="tx1"/>
                </a:solidFill>
              </a:rPr>
              <a:t> 轉移常常具有相似性</a:t>
            </a:r>
            <a:r>
              <a:rPr lang="en-US" altLang="zh-TW" sz="2400" b="1" dirty="0">
                <a:solidFill>
                  <a:schemeClr val="tx1"/>
                </a:solidFill>
              </a:rPr>
              <a:t>, </a:t>
            </a:r>
            <a:r>
              <a:rPr lang="zh-TW" altLang="en-US" sz="2400" b="1" dirty="0">
                <a:solidFill>
                  <a:schemeClr val="tx1"/>
                </a:solidFill>
              </a:rPr>
              <a:t>算一個格子就是對某個範圍查最大值、查總和等等。</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既然是每個格子都要算</a:t>
            </a:r>
            <a:r>
              <a:rPr lang="en-US" altLang="zh-TW" sz="2400" b="1" dirty="0">
                <a:solidFill>
                  <a:schemeClr val="tx1"/>
                </a:solidFill>
              </a:rPr>
              <a:t>,</a:t>
            </a:r>
            <a:r>
              <a:rPr lang="zh-TW" altLang="en-US" sz="2400" b="1" dirty="0">
                <a:solidFill>
                  <a:schemeClr val="tx1"/>
                </a:solidFill>
              </a:rPr>
              <a:t> 就可以想想看如何對查詢的目標做適當的預處理</a:t>
            </a:r>
            <a:r>
              <a:rPr lang="en-US" altLang="zh-TW" sz="2400" b="1" dirty="0">
                <a:solidFill>
                  <a:schemeClr val="tx1"/>
                </a:solidFill>
              </a:rPr>
              <a:t>, </a:t>
            </a:r>
            <a:r>
              <a:rPr lang="zh-TW" altLang="en-US" sz="2400" b="1" dirty="0">
                <a:solidFill>
                  <a:schemeClr val="tx1"/>
                </a:solidFill>
              </a:rPr>
              <a:t>讓查詢變快</a:t>
            </a:r>
            <a:r>
              <a:rPr lang="en-US" altLang="zh-TW" sz="2400" b="1" dirty="0">
                <a:solidFill>
                  <a:schemeClr val="tx1"/>
                </a:solidFill>
              </a:rPr>
              <a:t>,</a:t>
            </a:r>
            <a:r>
              <a:rPr lang="zh-TW" altLang="en-US" sz="2400" b="1" dirty="0">
                <a:solidFill>
                  <a:schemeClr val="tx1"/>
                </a:solidFill>
              </a:rPr>
              <a:t> </a:t>
            </a:r>
            <a:r>
              <a:rPr lang="zh-TW" altLang="en-US" sz="2400" b="1" dirty="0">
                <a:solidFill>
                  <a:srgbClr val="FF0000"/>
                </a:solidFill>
              </a:rPr>
              <a:t>而不是每次都重算</a:t>
            </a:r>
            <a:r>
              <a:rPr lang="zh-TW" altLang="en-US" sz="2400" b="1" dirty="0">
                <a:solidFill>
                  <a:schemeClr val="tx1"/>
                </a:solidFill>
              </a:rPr>
              <a:t>。</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這章節主要就是談這類型的技巧。</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常見優化 </a:t>
            </a:r>
            <a:r>
              <a:rPr lang="en-US" altLang="zh-TW" sz="5000" b="1" dirty="0"/>
              <a:t>-</a:t>
            </a:r>
            <a:r>
              <a:rPr lang="zh-TW" altLang="en-US" sz="5000" b="1" dirty="0"/>
              <a:t> 前言</a:t>
            </a:r>
            <a:endParaRPr lang="en-US" sz="5000" b="1" dirty="0"/>
          </a:p>
        </p:txBody>
      </p:sp>
    </p:spTree>
    <p:extLst>
      <p:ext uri="{BB962C8B-B14F-4D97-AF65-F5344CB8AC3E}">
        <p14:creationId xmlns:p14="http://schemas.microsoft.com/office/powerpoint/2010/main" val="19224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課程介紹</a:t>
            </a:r>
          </a:p>
        </p:txBody>
      </p:sp>
      <p:sp>
        <p:nvSpPr>
          <p:cNvPr id="3" name="內容版面配置區 2"/>
          <p:cNvSpPr>
            <a:spLocks noGrp="1"/>
          </p:cNvSpPr>
          <p:nvPr>
            <p:ph idx="1"/>
          </p:nvPr>
        </p:nvSpPr>
        <p:spPr>
          <a:xfrm>
            <a:off x="677334" y="2110255"/>
            <a:ext cx="9246843" cy="3880773"/>
          </a:xfrm>
        </p:spPr>
        <p:txBody>
          <a:bodyPr>
            <a:normAutofit/>
          </a:bodyPr>
          <a:lstStyle/>
          <a:p>
            <a:r>
              <a:rPr lang="zh-TW" altLang="en-US" sz="2800" b="1" dirty="0">
                <a:solidFill>
                  <a:schemeClr val="tx1"/>
                </a:solidFill>
              </a:rPr>
              <a:t>進階 </a:t>
            </a:r>
            <a:r>
              <a:rPr lang="en-US" altLang="zh-TW" sz="2800" b="1" dirty="0">
                <a:solidFill>
                  <a:schemeClr val="tx1"/>
                </a:solidFill>
              </a:rPr>
              <a:t>DP</a:t>
            </a:r>
          </a:p>
          <a:p>
            <a:endParaRPr lang="en-US" altLang="zh-TW" sz="2800" b="1" dirty="0">
              <a:solidFill>
                <a:schemeClr val="tx1"/>
              </a:solidFill>
            </a:endParaRPr>
          </a:p>
          <a:p>
            <a:r>
              <a:rPr lang="zh-TW" altLang="en-US" sz="2800" b="1" dirty="0">
                <a:solidFill>
                  <a:schemeClr val="tx1"/>
                </a:solidFill>
              </a:rPr>
              <a:t>課程主要講優化 </a:t>
            </a:r>
            <a:r>
              <a:rPr lang="en-US" altLang="zh-TW" sz="2800" b="1" dirty="0">
                <a:solidFill>
                  <a:schemeClr val="tx1"/>
                </a:solidFill>
              </a:rPr>
              <a:t>DP </a:t>
            </a:r>
            <a:r>
              <a:rPr lang="zh-TW" altLang="en-US" sz="2800" b="1" dirty="0">
                <a:solidFill>
                  <a:schemeClr val="tx1"/>
                </a:solidFill>
              </a:rPr>
              <a:t>轉移的方法</a:t>
            </a:r>
            <a:r>
              <a:rPr lang="en-US" altLang="zh-TW" sz="2800" b="1" dirty="0">
                <a:solidFill>
                  <a:schemeClr val="tx1"/>
                </a:solidFill>
              </a:rPr>
              <a:t>, </a:t>
            </a:r>
            <a:r>
              <a:rPr lang="zh-TW" altLang="en-US" sz="2800" b="1" dirty="0">
                <a:solidFill>
                  <a:schemeClr val="tx1"/>
                </a:solidFill>
              </a:rPr>
              <a:t>想出 </a:t>
            </a:r>
            <a:r>
              <a:rPr lang="en-US" altLang="zh-TW" sz="2800" b="1" dirty="0">
                <a:solidFill>
                  <a:schemeClr val="tx1"/>
                </a:solidFill>
              </a:rPr>
              <a:t>DP </a:t>
            </a:r>
            <a:r>
              <a:rPr lang="zh-TW" altLang="en-US" sz="2800" b="1" dirty="0">
                <a:solidFill>
                  <a:schemeClr val="tx1"/>
                </a:solidFill>
              </a:rPr>
              <a:t>狀態的能力還是需要自行花 </a:t>
            </a:r>
            <a:r>
              <a:rPr lang="en-US" altLang="zh-TW" sz="2800" b="1" dirty="0">
                <a:solidFill>
                  <a:schemeClr val="tx1"/>
                </a:solidFill>
              </a:rPr>
              <a:t>(</a:t>
            </a:r>
            <a:r>
              <a:rPr lang="zh-TW" altLang="en-US" sz="2800" b="1" dirty="0">
                <a:solidFill>
                  <a:schemeClr val="tx1"/>
                </a:solidFill>
              </a:rPr>
              <a:t>很多</a:t>
            </a:r>
            <a:r>
              <a:rPr lang="en-US" altLang="zh-TW" sz="2800" b="1" dirty="0">
                <a:solidFill>
                  <a:schemeClr val="tx1"/>
                </a:solidFill>
              </a:rPr>
              <a:t>)</a:t>
            </a:r>
            <a:r>
              <a:rPr lang="zh-TW" altLang="en-US" sz="2800" b="1" dirty="0">
                <a:solidFill>
                  <a:schemeClr val="tx1"/>
                </a:solidFill>
              </a:rPr>
              <a:t> 時間練習。</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假設學員已有 </a:t>
            </a:r>
            <a:r>
              <a:rPr lang="en-US" altLang="zh-TW" sz="2800" b="1" dirty="0">
                <a:solidFill>
                  <a:schemeClr val="tx1"/>
                </a:solidFill>
              </a:rPr>
              <a:t>DP</a:t>
            </a:r>
            <a:r>
              <a:rPr lang="zh-TW" altLang="en-US" sz="2800" b="1" dirty="0">
                <a:solidFill>
                  <a:schemeClr val="tx1"/>
                </a:solidFill>
              </a:rPr>
              <a:t>、圖論、資料結構的基礎</a:t>
            </a:r>
            <a:endParaRPr lang="en-US" altLang="zh-TW" sz="2800" b="1" dirty="0">
              <a:solidFill>
                <a:schemeClr val="tx1"/>
              </a:solidFill>
            </a:endParaRPr>
          </a:p>
        </p:txBody>
      </p:sp>
    </p:spTree>
    <p:extLst>
      <p:ext uri="{BB962C8B-B14F-4D97-AF65-F5344CB8AC3E}">
        <p14:creationId xmlns:p14="http://schemas.microsoft.com/office/powerpoint/2010/main" val="142744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fontScale="85000" lnSpcReduction="20000"/>
          </a:bodyPr>
          <a:lstStyle/>
          <a:p>
            <a:pPr marL="514350" indent="-514350">
              <a:buFont typeface="+mj-lt"/>
              <a:buAutoNum type="arabicPeriod"/>
            </a:pPr>
            <a:r>
              <a:rPr lang="en-US" altLang="zh-TW" sz="3200" b="1" dirty="0">
                <a:solidFill>
                  <a:schemeClr val="tx1"/>
                </a:solidFill>
              </a:rPr>
              <a:t>DP</a:t>
            </a:r>
            <a:r>
              <a:rPr lang="zh-TW" altLang="en-US" sz="3200" b="1" dirty="0">
                <a:solidFill>
                  <a:schemeClr val="tx1"/>
                </a:solidFill>
              </a:rPr>
              <a:t> 的證明方法與圖論觀點</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rgbClr val="FF0000"/>
                </a:solidFill>
              </a:rPr>
              <a:t>常見轉移優化</a:t>
            </a:r>
            <a:endParaRPr lang="en-US" altLang="zh-TW" sz="3200" b="1" dirty="0">
              <a:solidFill>
                <a:srgbClr val="FF0000"/>
              </a:solidFill>
            </a:endParaRPr>
          </a:p>
          <a:p>
            <a:pPr marL="914400" lvl="1" indent="-514350">
              <a:buFont typeface="Wingdings" panose="05000000000000000000" pitchFamily="2" charset="2"/>
              <a:buChar char="v"/>
            </a:pPr>
            <a:r>
              <a:rPr lang="zh-TW" altLang="en-US" sz="2700" b="1" dirty="0">
                <a:solidFill>
                  <a:schemeClr val="tx1"/>
                </a:solidFill>
              </a:rPr>
              <a:t>前言</a:t>
            </a:r>
            <a:endParaRPr lang="en-US" altLang="zh-TW" sz="2700" b="1" dirty="0">
              <a:solidFill>
                <a:schemeClr val="tx1"/>
              </a:solidFill>
            </a:endParaRPr>
          </a:p>
          <a:p>
            <a:pPr marL="914400" lvl="1" indent="-514350">
              <a:buFont typeface="Wingdings" panose="05000000000000000000" pitchFamily="2" charset="2"/>
              <a:buChar char="v"/>
            </a:pPr>
            <a:r>
              <a:rPr lang="zh-TW" altLang="en-US" sz="2700" b="1" dirty="0">
                <a:solidFill>
                  <a:srgbClr val="FF0000"/>
                </a:solidFill>
              </a:rPr>
              <a:t>線段樹 </a:t>
            </a:r>
            <a:r>
              <a:rPr lang="en-US" altLang="zh-TW" sz="2700" b="1" dirty="0">
                <a:solidFill>
                  <a:srgbClr val="FF0000"/>
                </a:solidFill>
              </a:rPr>
              <a:t>DP</a:t>
            </a:r>
          </a:p>
          <a:p>
            <a:pPr marL="914400" lvl="1" indent="-514350">
              <a:buFont typeface="Wingdings" panose="05000000000000000000" pitchFamily="2" charset="2"/>
              <a:buChar char="v"/>
            </a:pPr>
            <a:r>
              <a:rPr lang="zh-TW" altLang="en-US" sz="2700" b="1" dirty="0">
                <a:solidFill>
                  <a:schemeClr val="tx1"/>
                </a:solidFill>
              </a:rPr>
              <a:t>單調佇列</a:t>
            </a:r>
            <a:endParaRPr lang="en-US" altLang="zh-TW" sz="2700" b="1" dirty="0">
              <a:solidFill>
                <a:schemeClr val="tx1"/>
              </a:solidFill>
            </a:endParaRPr>
          </a:p>
          <a:p>
            <a:pPr marL="914400" lvl="1" indent="-514350">
              <a:buFont typeface="Wingdings" panose="05000000000000000000" pitchFamily="2" charset="2"/>
              <a:buChar char="u"/>
            </a:pPr>
            <a:endParaRPr lang="en-US" altLang="zh-TW" sz="3200" b="1" dirty="0"/>
          </a:p>
          <a:p>
            <a:pPr marL="514350" indent="-514350">
              <a:buFont typeface="+mj-lt"/>
              <a:buAutoNum type="arabicPeriod"/>
            </a:pPr>
            <a:r>
              <a:rPr lang="zh-TW" altLang="en-US" sz="3200" b="1" dirty="0">
                <a:solidFill>
                  <a:schemeClr val="tx1"/>
                </a:solidFill>
              </a:rPr>
              <a:t>進階轉移優化</a:t>
            </a:r>
            <a:endParaRPr lang="en-US" altLang="zh-TW" sz="3200" b="1" dirty="0">
              <a:solidFill>
                <a:schemeClr val="tx1"/>
              </a:solidFill>
            </a:endParaRPr>
          </a:p>
          <a:p>
            <a:pPr marL="514350" indent="-514350">
              <a:buFont typeface="+mj-lt"/>
              <a:buAutoNum type="arabicPeriod"/>
            </a:pPr>
            <a:endParaRPr lang="zh-TW" altLang="en-US" sz="3200" b="1" dirty="0">
              <a:solidFill>
                <a:schemeClr val="tx1"/>
              </a:solidFill>
            </a:endParaRPr>
          </a:p>
        </p:txBody>
      </p:sp>
    </p:spTree>
    <p:extLst>
      <p:ext uri="{BB962C8B-B14F-4D97-AF65-F5344CB8AC3E}">
        <p14:creationId xmlns:p14="http://schemas.microsoft.com/office/powerpoint/2010/main" val="1005975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跟記錄前綴和非常像</a:t>
            </a:r>
            <a:r>
              <a:rPr lang="en-US" altLang="zh-TW" sz="2400" b="1" dirty="0">
                <a:solidFill>
                  <a:schemeClr val="tx1"/>
                </a:solidFill>
              </a:rPr>
              <a:t>,</a:t>
            </a:r>
            <a:r>
              <a:rPr lang="zh-TW" altLang="en-US" sz="2400" b="1" dirty="0">
                <a:solidFill>
                  <a:schemeClr val="tx1"/>
                </a:solidFill>
              </a:rPr>
              <a:t> 但是線段樹有區間求最大值 </a:t>
            </a:r>
            <a:r>
              <a:rPr lang="en-US" altLang="zh-TW" sz="2400" b="1" dirty="0">
                <a:solidFill>
                  <a:schemeClr val="tx1"/>
                </a:solidFill>
              </a:rPr>
              <a:t>(Range Minimum Query, RMQ)</a:t>
            </a:r>
            <a:r>
              <a:rPr lang="zh-TW" altLang="en-US" sz="2400" b="1" dirty="0">
                <a:solidFill>
                  <a:schemeClr val="tx1"/>
                </a:solidFill>
              </a:rPr>
              <a:t>、單點修改、區間修改等操作</a:t>
            </a:r>
            <a:r>
              <a:rPr lang="en-US" altLang="zh-TW" sz="2400" b="1" dirty="0">
                <a:solidFill>
                  <a:schemeClr val="tx1"/>
                </a:solidFill>
              </a:rPr>
              <a:t>,</a:t>
            </a:r>
            <a:r>
              <a:rPr lang="zh-TW" altLang="en-US" sz="2400" b="1" dirty="0">
                <a:solidFill>
                  <a:schemeClr val="tx1"/>
                </a:solidFill>
              </a:rPr>
              <a:t> 使用上更靈活。</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由於是 </a:t>
            </a:r>
            <a:r>
              <a:rPr lang="en-US" altLang="zh-TW" sz="2400" b="1" dirty="0">
                <a:solidFill>
                  <a:schemeClr val="tx1"/>
                </a:solidFill>
              </a:rPr>
              <a:t>DP</a:t>
            </a:r>
            <a:r>
              <a:rPr lang="zh-TW" altLang="en-US" sz="2400" b="1" dirty="0">
                <a:solidFill>
                  <a:schemeClr val="tx1"/>
                </a:solidFill>
              </a:rPr>
              <a:t> 課程</a:t>
            </a:r>
            <a:r>
              <a:rPr lang="en-US" altLang="zh-TW" sz="2400" b="1" dirty="0">
                <a:solidFill>
                  <a:schemeClr val="tx1"/>
                </a:solidFill>
              </a:rPr>
              <a:t>, </a:t>
            </a:r>
            <a:r>
              <a:rPr lang="zh-TW" altLang="en-US" sz="2400" b="1" dirty="0">
                <a:solidFill>
                  <a:schemeClr val="tx1"/>
                </a:solidFill>
              </a:rPr>
              <a:t>所以假設學員都是線段樹大師</a:t>
            </a:r>
            <a:r>
              <a:rPr lang="en-US" altLang="zh-TW" sz="2400" b="1" dirty="0">
                <a:solidFill>
                  <a:schemeClr val="tx1"/>
                </a:solidFill>
              </a:rPr>
              <a:t>, </a:t>
            </a:r>
            <a:r>
              <a:rPr lang="zh-TW" altLang="en-US" sz="2400" b="1" dirty="0">
                <a:solidFill>
                  <a:schemeClr val="tx1"/>
                </a:solidFill>
              </a:rPr>
              <a:t>所有操作都了然於心。</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直接看例題。</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線段樹 </a:t>
            </a:r>
            <a:r>
              <a:rPr lang="en-US" altLang="zh-TW" sz="5000" b="1" dirty="0"/>
              <a:t>DP</a:t>
            </a:r>
            <a:endParaRPr lang="en-US" sz="5000" b="1" dirty="0"/>
          </a:p>
        </p:txBody>
      </p:sp>
    </p:spTree>
    <p:extLst>
      <p:ext uri="{BB962C8B-B14F-4D97-AF65-F5344CB8AC3E}">
        <p14:creationId xmlns:p14="http://schemas.microsoft.com/office/powerpoint/2010/main" val="305875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2160589"/>
            <a:ext cx="8596668" cy="3880773"/>
          </a:xfrm>
        </p:spPr>
        <p:txBody>
          <a:bodyPr>
            <a:normAutofit lnSpcReduction="10000"/>
          </a:bodyPr>
          <a:lstStyle/>
          <a:p>
            <a:r>
              <a:rPr lang="zh-TW" altLang="en-US" sz="2400" b="1" dirty="0">
                <a:solidFill>
                  <a:schemeClr val="tx1"/>
                </a:solidFill>
              </a:rPr>
              <a:t>有 </a:t>
            </a:r>
            <a:r>
              <a:rPr lang="en-US" altLang="zh-TW" sz="2400" b="1" dirty="0">
                <a:solidFill>
                  <a:schemeClr val="tx1"/>
                </a:solidFill>
              </a:rPr>
              <a:t>N</a:t>
            </a:r>
            <a:r>
              <a:rPr lang="zh-TW" altLang="en-US" sz="2400" b="1" dirty="0">
                <a:solidFill>
                  <a:schemeClr val="tx1"/>
                </a:solidFill>
              </a:rPr>
              <a:t> 朵花</a:t>
            </a:r>
            <a:r>
              <a:rPr lang="en-US" altLang="zh-TW" sz="2400" b="1" dirty="0">
                <a:solidFill>
                  <a:schemeClr val="tx1"/>
                </a:solidFill>
              </a:rPr>
              <a:t>,</a:t>
            </a:r>
            <a:r>
              <a:rPr lang="zh-TW" altLang="en-US" sz="2400" b="1" dirty="0">
                <a:solidFill>
                  <a:schemeClr val="tx1"/>
                </a:solidFill>
              </a:rPr>
              <a:t> 第 </a:t>
            </a:r>
            <a:r>
              <a:rPr lang="en-US" altLang="zh-TW" sz="2400" b="1" dirty="0" err="1">
                <a:solidFill>
                  <a:schemeClr val="tx1"/>
                </a:solidFill>
              </a:rPr>
              <a:t>i</a:t>
            </a:r>
            <a:r>
              <a:rPr lang="zh-TW" altLang="en-US" sz="2400" b="1" dirty="0">
                <a:solidFill>
                  <a:schemeClr val="tx1"/>
                </a:solidFill>
              </a:rPr>
              <a:t> 朵花有高度 </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美麗度 </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a:t>
            </a:r>
            <a:endParaRPr lang="en-US" sz="2400" b="1" dirty="0">
              <a:solidFill>
                <a:srgbClr val="0070C0"/>
              </a:solidFill>
            </a:endParaRPr>
          </a:p>
          <a:p>
            <a:r>
              <a:rPr lang="zh-TW" altLang="en-US" sz="2400" b="1" dirty="0">
                <a:solidFill>
                  <a:schemeClr val="tx1"/>
                </a:solidFill>
              </a:rPr>
              <a:t>請選出一些花</a:t>
            </a:r>
            <a:r>
              <a:rPr lang="en-US" altLang="zh-TW" sz="2400" b="1" dirty="0">
                <a:solidFill>
                  <a:schemeClr val="tx1"/>
                </a:solidFill>
              </a:rPr>
              <a:t>, </a:t>
            </a:r>
            <a:r>
              <a:rPr lang="zh-TW" altLang="en-US" sz="2400" b="1" dirty="0">
                <a:solidFill>
                  <a:schemeClr val="tx1"/>
                </a:solidFill>
              </a:rPr>
              <a:t>使得它們高度依序遞增</a:t>
            </a:r>
            <a:r>
              <a:rPr lang="en-US" altLang="zh-TW" sz="2400" b="1" dirty="0">
                <a:solidFill>
                  <a:schemeClr val="tx1"/>
                </a:solidFill>
              </a:rPr>
              <a:t>,</a:t>
            </a:r>
            <a:r>
              <a:rPr lang="zh-TW" altLang="en-US" sz="2400" b="1" dirty="0">
                <a:solidFill>
                  <a:schemeClr val="tx1"/>
                </a:solidFill>
              </a:rPr>
              <a:t> 並且最大化美麗度總和。</a:t>
            </a:r>
            <a:endParaRPr lang="en-US" altLang="zh-TW" sz="2400" b="1" dirty="0">
              <a:solidFill>
                <a:schemeClr val="tx1"/>
              </a:solidFill>
            </a:endParaRPr>
          </a:p>
          <a:p>
            <a:endParaRPr lang="en-US" altLang="zh-TW" sz="2400" b="1" dirty="0">
              <a:solidFill>
                <a:schemeClr val="tx1"/>
              </a:solidFill>
            </a:endParaRPr>
          </a:p>
          <a:p>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1000000, 1 &lt;= a[</a:t>
            </a:r>
            <a:r>
              <a:rPr lang="en-US" altLang="zh-TW" sz="2400" b="1" dirty="0" err="1">
                <a:solidFill>
                  <a:schemeClr val="tx1"/>
                </a:solidFill>
              </a:rPr>
              <a:t>i</a:t>
            </a:r>
            <a:r>
              <a:rPr lang="en-US" altLang="zh-TW" sz="2400" b="1" dirty="0">
                <a:solidFill>
                  <a:schemeClr val="tx1"/>
                </a:solidFill>
              </a:rPr>
              <a:t>] &lt; 10^9, 1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N</a:t>
            </a:r>
            <a:r>
              <a:rPr lang="zh-TW" altLang="en-US" sz="2400" b="1" dirty="0">
                <a:solidFill>
                  <a:schemeClr val="tx1"/>
                </a:solidFill>
              </a:rPr>
              <a:t>。所有花的高度皆不同。</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換句話說</a:t>
            </a:r>
            <a:r>
              <a:rPr lang="en-US" altLang="zh-TW" sz="2400" b="1" dirty="0">
                <a:solidFill>
                  <a:schemeClr val="tx1"/>
                </a:solidFill>
              </a:rPr>
              <a:t>, </a:t>
            </a:r>
            <a:r>
              <a:rPr lang="zh-TW" altLang="en-US" sz="2400" b="1" dirty="0">
                <a:solidFill>
                  <a:schemeClr val="tx1"/>
                </a:solidFill>
              </a:rPr>
              <a:t>找出最大權重遞增的遞增子序列。</a:t>
            </a:r>
            <a:endParaRPr lang="en-US" altLang="zh-TW" sz="2400" b="1" dirty="0">
              <a:solidFill>
                <a:schemeClr val="tx1"/>
              </a:solidFill>
            </a:endParaRPr>
          </a:p>
          <a:p>
            <a:r>
              <a:rPr lang="zh-TW" altLang="en-US" sz="2400" b="1" dirty="0">
                <a:solidFill>
                  <a:schemeClr val="tx1"/>
                </a:solidFill>
              </a:rPr>
              <a:t>這個問題無法套用最長遞增子序列的二分搜解。</a:t>
            </a:r>
            <a:r>
              <a:rPr lang="en-US" altLang="zh-TW" sz="2400" b="1" dirty="0">
                <a:solidFill>
                  <a:schemeClr val="tx1"/>
                </a:solidFill>
              </a:rPr>
              <a:t>(why?)</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br>
              <a:rPr lang="en-US" altLang="zh-TW" b="1" dirty="0"/>
            </a:br>
            <a:r>
              <a:rPr lang="en-US" altLang="zh-TW" b="1" dirty="0" err="1"/>
              <a:t>AtCoder</a:t>
            </a:r>
            <a:r>
              <a:rPr lang="en-US" altLang="zh-TW" b="1" dirty="0"/>
              <a:t> Educational Contest</a:t>
            </a:r>
            <a:endParaRPr lang="en-US" b="1" dirty="0"/>
          </a:p>
        </p:txBody>
      </p:sp>
    </p:spTree>
    <p:extLst>
      <p:ext uri="{BB962C8B-B14F-4D97-AF65-F5344CB8AC3E}">
        <p14:creationId xmlns:p14="http://schemas.microsoft.com/office/powerpoint/2010/main" val="228173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群組 44">
            <a:extLst>
              <a:ext uri="{FF2B5EF4-FFF2-40B4-BE49-F238E27FC236}">
                <a16:creationId xmlns:a16="http://schemas.microsoft.com/office/drawing/2014/main" id="{3A258D4B-6CFF-4E1D-BEDF-38D0F87A84CF}"/>
              </a:ext>
            </a:extLst>
          </p:cNvPr>
          <p:cNvGrpSpPr/>
          <p:nvPr/>
        </p:nvGrpSpPr>
        <p:grpSpPr>
          <a:xfrm>
            <a:off x="4038459" y="3541014"/>
            <a:ext cx="1286363" cy="2055582"/>
            <a:chOff x="630216" y="3108842"/>
            <a:chExt cx="1286363" cy="2055582"/>
          </a:xfrm>
        </p:grpSpPr>
        <p:cxnSp>
          <p:nvCxnSpPr>
            <p:cNvPr id="9" name="直線接點 8">
              <a:extLst>
                <a:ext uri="{FF2B5EF4-FFF2-40B4-BE49-F238E27FC236}">
                  <a16:creationId xmlns:a16="http://schemas.microsoft.com/office/drawing/2014/main" id="{18E26535-999F-497F-857C-E3B10B023F46}"/>
                </a:ext>
              </a:extLst>
            </p:cNvPr>
            <p:cNvCxnSpPr>
              <a:cxnSpLocks/>
            </p:cNvCxnSpPr>
            <p:nvPr/>
          </p:nvCxnSpPr>
          <p:spPr>
            <a:xfrm>
              <a:off x="1250302" y="4161453"/>
              <a:ext cx="19264" cy="100297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橢圓 9">
              <a:extLst>
                <a:ext uri="{FF2B5EF4-FFF2-40B4-BE49-F238E27FC236}">
                  <a16:creationId xmlns:a16="http://schemas.microsoft.com/office/drawing/2014/main" id="{47ABE182-2E23-498D-BBED-B8E62FD599BA}"/>
                </a:ext>
              </a:extLst>
            </p:cNvPr>
            <p:cNvSpPr/>
            <p:nvPr/>
          </p:nvSpPr>
          <p:spPr>
            <a:xfrm>
              <a:off x="914400" y="3438331"/>
              <a:ext cx="671804" cy="713792"/>
            </a:xfrm>
            <a:prstGeom prst="ellipse">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圓角 11">
              <a:extLst>
                <a:ext uri="{FF2B5EF4-FFF2-40B4-BE49-F238E27FC236}">
                  <a16:creationId xmlns:a16="http://schemas.microsoft.com/office/drawing/2014/main" id="{1557CC40-E0F1-442D-AE83-5A3E6CBF4A10}"/>
                </a:ext>
              </a:extLst>
            </p:cNvPr>
            <p:cNvSpPr/>
            <p:nvPr/>
          </p:nvSpPr>
          <p:spPr>
            <a:xfrm rot="8622159">
              <a:off x="1342853" y="4040520"/>
              <a:ext cx="326567" cy="41973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圓角 12">
              <a:extLst>
                <a:ext uri="{FF2B5EF4-FFF2-40B4-BE49-F238E27FC236}">
                  <a16:creationId xmlns:a16="http://schemas.microsoft.com/office/drawing/2014/main" id="{6636059B-D96A-4F13-B3C0-EFA3591A5102}"/>
                </a:ext>
              </a:extLst>
            </p:cNvPr>
            <p:cNvSpPr/>
            <p:nvPr/>
          </p:nvSpPr>
          <p:spPr>
            <a:xfrm rot="6250243">
              <a:off x="1472180" y="3781876"/>
              <a:ext cx="326567" cy="41642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538E2D72-E2A4-4D61-8F65-D75521716437}"/>
                </a:ext>
              </a:extLst>
            </p:cNvPr>
            <p:cNvSpPr/>
            <p:nvPr/>
          </p:nvSpPr>
          <p:spPr>
            <a:xfrm rot="3979558">
              <a:off x="1558669" y="3478803"/>
              <a:ext cx="326567" cy="389253"/>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圓角 14">
              <a:extLst>
                <a:ext uri="{FF2B5EF4-FFF2-40B4-BE49-F238E27FC236}">
                  <a16:creationId xmlns:a16="http://schemas.microsoft.com/office/drawing/2014/main" id="{041B7C90-5CB1-4A7A-A30A-A8FB87E9AF14}"/>
                </a:ext>
              </a:extLst>
            </p:cNvPr>
            <p:cNvSpPr/>
            <p:nvPr/>
          </p:nvSpPr>
          <p:spPr>
            <a:xfrm rot="2548285">
              <a:off x="1347566" y="3274149"/>
              <a:ext cx="326567" cy="39262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圓角 15">
              <a:extLst>
                <a:ext uri="{FF2B5EF4-FFF2-40B4-BE49-F238E27FC236}">
                  <a16:creationId xmlns:a16="http://schemas.microsoft.com/office/drawing/2014/main" id="{A7ED5C40-B964-4276-A9C4-C04B45AAD187}"/>
                </a:ext>
              </a:extLst>
            </p:cNvPr>
            <p:cNvSpPr/>
            <p:nvPr/>
          </p:nvSpPr>
          <p:spPr>
            <a:xfrm rot="487493">
              <a:off x="1077743" y="3108842"/>
              <a:ext cx="326567" cy="377651"/>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圓角 16">
              <a:extLst>
                <a:ext uri="{FF2B5EF4-FFF2-40B4-BE49-F238E27FC236}">
                  <a16:creationId xmlns:a16="http://schemas.microsoft.com/office/drawing/2014/main" id="{508B4AAB-7916-4E94-8152-6C19D0635B3D}"/>
                </a:ext>
              </a:extLst>
            </p:cNvPr>
            <p:cNvSpPr/>
            <p:nvPr/>
          </p:nvSpPr>
          <p:spPr>
            <a:xfrm rot="19385600">
              <a:off x="757357" y="3198690"/>
              <a:ext cx="326567" cy="447075"/>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圓角 18">
              <a:extLst>
                <a:ext uri="{FF2B5EF4-FFF2-40B4-BE49-F238E27FC236}">
                  <a16:creationId xmlns:a16="http://schemas.microsoft.com/office/drawing/2014/main" id="{9483AAD7-9BBF-4917-A048-A56DE625505F}"/>
                </a:ext>
              </a:extLst>
            </p:cNvPr>
            <p:cNvSpPr/>
            <p:nvPr/>
          </p:nvSpPr>
          <p:spPr>
            <a:xfrm rot="16941403">
              <a:off x="648981" y="3548957"/>
              <a:ext cx="326567" cy="36409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圓角 19">
              <a:extLst>
                <a:ext uri="{FF2B5EF4-FFF2-40B4-BE49-F238E27FC236}">
                  <a16:creationId xmlns:a16="http://schemas.microsoft.com/office/drawing/2014/main" id="{DAF58900-115C-43B1-BFCA-A8F1273AB72F}"/>
                </a:ext>
              </a:extLst>
            </p:cNvPr>
            <p:cNvSpPr/>
            <p:nvPr/>
          </p:nvSpPr>
          <p:spPr>
            <a:xfrm rot="14521103">
              <a:off x="696953" y="3880692"/>
              <a:ext cx="326567" cy="39116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圓角 20">
              <a:extLst>
                <a:ext uri="{FF2B5EF4-FFF2-40B4-BE49-F238E27FC236}">
                  <a16:creationId xmlns:a16="http://schemas.microsoft.com/office/drawing/2014/main" id="{8E0ECBD4-9F57-4899-8677-F4442E2C2CA7}"/>
                </a:ext>
              </a:extLst>
            </p:cNvPr>
            <p:cNvSpPr/>
            <p:nvPr/>
          </p:nvSpPr>
          <p:spPr>
            <a:xfrm rot="13572767">
              <a:off x="920704" y="4012184"/>
              <a:ext cx="326567" cy="41624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46" name="群組 45">
            <a:extLst>
              <a:ext uri="{FF2B5EF4-FFF2-40B4-BE49-F238E27FC236}">
                <a16:creationId xmlns:a16="http://schemas.microsoft.com/office/drawing/2014/main" id="{7FA95E0A-3E33-45A9-BAFA-B26E046A9051}"/>
              </a:ext>
            </a:extLst>
          </p:cNvPr>
          <p:cNvGrpSpPr/>
          <p:nvPr/>
        </p:nvGrpSpPr>
        <p:grpSpPr>
          <a:xfrm>
            <a:off x="2397645" y="3230230"/>
            <a:ext cx="1286363" cy="2351006"/>
            <a:chOff x="630216" y="3108842"/>
            <a:chExt cx="1286363" cy="2351006"/>
          </a:xfrm>
        </p:grpSpPr>
        <p:cxnSp>
          <p:nvCxnSpPr>
            <p:cNvPr id="47" name="直線接點 46">
              <a:extLst>
                <a:ext uri="{FF2B5EF4-FFF2-40B4-BE49-F238E27FC236}">
                  <a16:creationId xmlns:a16="http://schemas.microsoft.com/office/drawing/2014/main" id="{03AAA00B-7B38-44B4-A0BC-247B4968FE52}"/>
                </a:ext>
              </a:extLst>
            </p:cNvPr>
            <p:cNvCxnSpPr>
              <a:cxnSpLocks/>
            </p:cNvCxnSpPr>
            <p:nvPr/>
          </p:nvCxnSpPr>
          <p:spPr>
            <a:xfrm>
              <a:off x="1250302" y="4161453"/>
              <a:ext cx="4279" cy="12983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8" name="橢圓 47">
              <a:extLst>
                <a:ext uri="{FF2B5EF4-FFF2-40B4-BE49-F238E27FC236}">
                  <a16:creationId xmlns:a16="http://schemas.microsoft.com/office/drawing/2014/main" id="{221953DB-464D-4810-8CB0-612982E41332}"/>
                </a:ext>
              </a:extLst>
            </p:cNvPr>
            <p:cNvSpPr/>
            <p:nvPr/>
          </p:nvSpPr>
          <p:spPr>
            <a:xfrm>
              <a:off x="914400" y="3438331"/>
              <a:ext cx="671804" cy="713792"/>
            </a:xfrm>
            <a:prstGeom prst="ellipse">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圓角 48">
              <a:extLst>
                <a:ext uri="{FF2B5EF4-FFF2-40B4-BE49-F238E27FC236}">
                  <a16:creationId xmlns:a16="http://schemas.microsoft.com/office/drawing/2014/main" id="{866F4651-99B3-4945-94D2-A654DF257438}"/>
                </a:ext>
              </a:extLst>
            </p:cNvPr>
            <p:cNvSpPr/>
            <p:nvPr/>
          </p:nvSpPr>
          <p:spPr>
            <a:xfrm rot="8622159">
              <a:off x="1342853" y="4040520"/>
              <a:ext cx="326567" cy="41973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圓角 49">
              <a:extLst>
                <a:ext uri="{FF2B5EF4-FFF2-40B4-BE49-F238E27FC236}">
                  <a16:creationId xmlns:a16="http://schemas.microsoft.com/office/drawing/2014/main" id="{82A4517B-ED92-410C-B3BF-3194CA36C933}"/>
                </a:ext>
              </a:extLst>
            </p:cNvPr>
            <p:cNvSpPr/>
            <p:nvPr/>
          </p:nvSpPr>
          <p:spPr>
            <a:xfrm rot="6250243">
              <a:off x="1472180" y="3781876"/>
              <a:ext cx="326567" cy="41642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圓角 50">
              <a:extLst>
                <a:ext uri="{FF2B5EF4-FFF2-40B4-BE49-F238E27FC236}">
                  <a16:creationId xmlns:a16="http://schemas.microsoft.com/office/drawing/2014/main" id="{F60CFCEF-1481-4555-BB02-5DE457F25A16}"/>
                </a:ext>
              </a:extLst>
            </p:cNvPr>
            <p:cNvSpPr/>
            <p:nvPr/>
          </p:nvSpPr>
          <p:spPr>
            <a:xfrm rot="3979558">
              <a:off x="1558669" y="3478803"/>
              <a:ext cx="326567" cy="389253"/>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圓角 51">
              <a:extLst>
                <a:ext uri="{FF2B5EF4-FFF2-40B4-BE49-F238E27FC236}">
                  <a16:creationId xmlns:a16="http://schemas.microsoft.com/office/drawing/2014/main" id="{A5AAC1D4-18A6-441B-81F9-1CDDA2F62E7E}"/>
                </a:ext>
              </a:extLst>
            </p:cNvPr>
            <p:cNvSpPr/>
            <p:nvPr/>
          </p:nvSpPr>
          <p:spPr>
            <a:xfrm rot="2548285">
              <a:off x="1347566" y="3274149"/>
              <a:ext cx="326567" cy="39262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圓角 52">
              <a:extLst>
                <a:ext uri="{FF2B5EF4-FFF2-40B4-BE49-F238E27FC236}">
                  <a16:creationId xmlns:a16="http://schemas.microsoft.com/office/drawing/2014/main" id="{A455C180-62BF-46E8-AA03-DD90A18C16ED}"/>
                </a:ext>
              </a:extLst>
            </p:cNvPr>
            <p:cNvSpPr/>
            <p:nvPr/>
          </p:nvSpPr>
          <p:spPr>
            <a:xfrm rot="487493">
              <a:off x="1077743" y="3108842"/>
              <a:ext cx="326567" cy="377651"/>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圓角 53">
              <a:extLst>
                <a:ext uri="{FF2B5EF4-FFF2-40B4-BE49-F238E27FC236}">
                  <a16:creationId xmlns:a16="http://schemas.microsoft.com/office/drawing/2014/main" id="{1A242E82-7CB2-415D-9FF2-FC003D1BE232}"/>
                </a:ext>
              </a:extLst>
            </p:cNvPr>
            <p:cNvSpPr/>
            <p:nvPr/>
          </p:nvSpPr>
          <p:spPr>
            <a:xfrm rot="19385600">
              <a:off x="757357" y="3198690"/>
              <a:ext cx="326567" cy="447075"/>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圓角 54">
              <a:extLst>
                <a:ext uri="{FF2B5EF4-FFF2-40B4-BE49-F238E27FC236}">
                  <a16:creationId xmlns:a16="http://schemas.microsoft.com/office/drawing/2014/main" id="{A7550C70-148D-4C27-B78A-A99B7086DF1B}"/>
                </a:ext>
              </a:extLst>
            </p:cNvPr>
            <p:cNvSpPr/>
            <p:nvPr/>
          </p:nvSpPr>
          <p:spPr>
            <a:xfrm rot="16941403">
              <a:off x="648981" y="3548957"/>
              <a:ext cx="326567" cy="36409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圓角 55">
              <a:extLst>
                <a:ext uri="{FF2B5EF4-FFF2-40B4-BE49-F238E27FC236}">
                  <a16:creationId xmlns:a16="http://schemas.microsoft.com/office/drawing/2014/main" id="{147734B9-F927-44C4-9912-675F39BC3E05}"/>
                </a:ext>
              </a:extLst>
            </p:cNvPr>
            <p:cNvSpPr/>
            <p:nvPr/>
          </p:nvSpPr>
          <p:spPr>
            <a:xfrm rot="14521103">
              <a:off x="696953" y="3880692"/>
              <a:ext cx="326567" cy="39116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圓角 56">
              <a:extLst>
                <a:ext uri="{FF2B5EF4-FFF2-40B4-BE49-F238E27FC236}">
                  <a16:creationId xmlns:a16="http://schemas.microsoft.com/office/drawing/2014/main" id="{61ECC419-C010-48E9-A49D-E86E9E070770}"/>
                </a:ext>
              </a:extLst>
            </p:cNvPr>
            <p:cNvSpPr/>
            <p:nvPr/>
          </p:nvSpPr>
          <p:spPr>
            <a:xfrm rot="13572767">
              <a:off x="920704" y="4012184"/>
              <a:ext cx="326567" cy="41624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0" name="群組 59">
            <a:extLst>
              <a:ext uri="{FF2B5EF4-FFF2-40B4-BE49-F238E27FC236}">
                <a16:creationId xmlns:a16="http://schemas.microsoft.com/office/drawing/2014/main" id="{D297C229-9EB6-4385-898B-D7429912800E}"/>
              </a:ext>
            </a:extLst>
          </p:cNvPr>
          <p:cNvGrpSpPr/>
          <p:nvPr/>
        </p:nvGrpSpPr>
        <p:grpSpPr>
          <a:xfrm>
            <a:off x="576079" y="4044116"/>
            <a:ext cx="1286363" cy="1538728"/>
            <a:chOff x="630216" y="3108842"/>
            <a:chExt cx="1286363" cy="1538728"/>
          </a:xfrm>
        </p:grpSpPr>
        <p:cxnSp>
          <p:nvCxnSpPr>
            <p:cNvPr id="61" name="直線接點 60">
              <a:extLst>
                <a:ext uri="{FF2B5EF4-FFF2-40B4-BE49-F238E27FC236}">
                  <a16:creationId xmlns:a16="http://schemas.microsoft.com/office/drawing/2014/main" id="{D546D006-57B1-46B8-9081-1CDBE3911018}"/>
                </a:ext>
              </a:extLst>
            </p:cNvPr>
            <p:cNvCxnSpPr>
              <a:cxnSpLocks/>
            </p:cNvCxnSpPr>
            <p:nvPr/>
          </p:nvCxnSpPr>
          <p:spPr>
            <a:xfrm flipH="1">
              <a:off x="1250300" y="4161453"/>
              <a:ext cx="2" cy="48611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2" name="橢圓 61">
              <a:extLst>
                <a:ext uri="{FF2B5EF4-FFF2-40B4-BE49-F238E27FC236}">
                  <a16:creationId xmlns:a16="http://schemas.microsoft.com/office/drawing/2014/main" id="{A2A51F15-219A-4053-BA7D-FC31B2F69753}"/>
                </a:ext>
              </a:extLst>
            </p:cNvPr>
            <p:cNvSpPr/>
            <p:nvPr/>
          </p:nvSpPr>
          <p:spPr>
            <a:xfrm>
              <a:off x="914400" y="3438331"/>
              <a:ext cx="671804" cy="713792"/>
            </a:xfrm>
            <a:prstGeom prst="ellipse">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圓角 62">
              <a:extLst>
                <a:ext uri="{FF2B5EF4-FFF2-40B4-BE49-F238E27FC236}">
                  <a16:creationId xmlns:a16="http://schemas.microsoft.com/office/drawing/2014/main" id="{BFD9F1DB-7549-4149-96F1-154D8B24A2E1}"/>
                </a:ext>
              </a:extLst>
            </p:cNvPr>
            <p:cNvSpPr/>
            <p:nvPr/>
          </p:nvSpPr>
          <p:spPr>
            <a:xfrm rot="8622159">
              <a:off x="1342853" y="4040520"/>
              <a:ext cx="326567" cy="41973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圓角 63">
              <a:extLst>
                <a:ext uri="{FF2B5EF4-FFF2-40B4-BE49-F238E27FC236}">
                  <a16:creationId xmlns:a16="http://schemas.microsoft.com/office/drawing/2014/main" id="{152A97DE-3ED3-4675-AAF3-D18142C16BD7}"/>
                </a:ext>
              </a:extLst>
            </p:cNvPr>
            <p:cNvSpPr/>
            <p:nvPr/>
          </p:nvSpPr>
          <p:spPr>
            <a:xfrm rot="6250243">
              <a:off x="1472180" y="3781876"/>
              <a:ext cx="326567" cy="41642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圓角 64">
              <a:extLst>
                <a:ext uri="{FF2B5EF4-FFF2-40B4-BE49-F238E27FC236}">
                  <a16:creationId xmlns:a16="http://schemas.microsoft.com/office/drawing/2014/main" id="{7A59CF47-CF98-4DF6-BACD-C8402494CE24}"/>
                </a:ext>
              </a:extLst>
            </p:cNvPr>
            <p:cNvSpPr/>
            <p:nvPr/>
          </p:nvSpPr>
          <p:spPr>
            <a:xfrm rot="3979558">
              <a:off x="1558669" y="3478803"/>
              <a:ext cx="326567" cy="389253"/>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圓角 65">
              <a:extLst>
                <a:ext uri="{FF2B5EF4-FFF2-40B4-BE49-F238E27FC236}">
                  <a16:creationId xmlns:a16="http://schemas.microsoft.com/office/drawing/2014/main" id="{67D7845E-6108-400C-86AF-C9BB23CD8C6B}"/>
                </a:ext>
              </a:extLst>
            </p:cNvPr>
            <p:cNvSpPr/>
            <p:nvPr/>
          </p:nvSpPr>
          <p:spPr>
            <a:xfrm rot="2548285">
              <a:off x="1347566" y="3274149"/>
              <a:ext cx="326567" cy="39262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圓角 66">
              <a:extLst>
                <a:ext uri="{FF2B5EF4-FFF2-40B4-BE49-F238E27FC236}">
                  <a16:creationId xmlns:a16="http://schemas.microsoft.com/office/drawing/2014/main" id="{A1C480B8-E26F-4BEC-AEA9-B9E2CCC43C4C}"/>
                </a:ext>
              </a:extLst>
            </p:cNvPr>
            <p:cNvSpPr/>
            <p:nvPr/>
          </p:nvSpPr>
          <p:spPr>
            <a:xfrm rot="487493">
              <a:off x="1077743" y="3108842"/>
              <a:ext cx="326567" cy="377651"/>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圓角 67">
              <a:extLst>
                <a:ext uri="{FF2B5EF4-FFF2-40B4-BE49-F238E27FC236}">
                  <a16:creationId xmlns:a16="http://schemas.microsoft.com/office/drawing/2014/main" id="{1EE27FBB-1F4F-47E9-BEBF-146CD0F97E13}"/>
                </a:ext>
              </a:extLst>
            </p:cNvPr>
            <p:cNvSpPr/>
            <p:nvPr/>
          </p:nvSpPr>
          <p:spPr>
            <a:xfrm rot="19385600">
              <a:off x="757357" y="3198690"/>
              <a:ext cx="326567" cy="447075"/>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圓角 68">
              <a:extLst>
                <a:ext uri="{FF2B5EF4-FFF2-40B4-BE49-F238E27FC236}">
                  <a16:creationId xmlns:a16="http://schemas.microsoft.com/office/drawing/2014/main" id="{3B9BBD84-17B3-4845-B20B-2ACE795EA8EE}"/>
                </a:ext>
              </a:extLst>
            </p:cNvPr>
            <p:cNvSpPr/>
            <p:nvPr/>
          </p:nvSpPr>
          <p:spPr>
            <a:xfrm rot="16941403">
              <a:off x="648981" y="3548957"/>
              <a:ext cx="326567" cy="36409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圓角 69">
              <a:extLst>
                <a:ext uri="{FF2B5EF4-FFF2-40B4-BE49-F238E27FC236}">
                  <a16:creationId xmlns:a16="http://schemas.microsoft.com/office/drawing/2014/main" id="{3FE1DF1C-3CD8-48E0-912E-A766343015F4}"/>
                </a:ext>
              </a:extLst>
            </p:cNvPr>
            <p:cNvSpPr/>
            <p:nvPr/>
          </p:nvSpPr>
          <p:spPr>
            <a:xfrm rot="14521103">
              <a:off x="696953" y="3880692"/>
              <a:ext cx="326567" cy="39116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圓角 70">
              <a:extLst>
                <a:ext uri="{FF2B5EF4-FFF2-40B4-BE49-F238E27FC236}">
                  <a16:creationId xmlns:a16="http://schemas.microsoft.com/office/drawing/2014/main" id="{D4534E9B-0E66-498D-A056-419043CDE806}"/>
                </a:ext>
              </a:extLst>
            </p:cNvPr>
            <p:cNvSpPr/>
            <p:nvPr/>
          </p:nvSpPr>
          <p:spPr>
            <a:xfrm rot="13572767">
              <a:off x="920704" y="4012184"/>
              <a:ext cx="326567" cy="41624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2" name="群組 71">
            <a:extLst>
              <a:ext uri="{FF2B5EF4-FFF2-40B4-BE49-F238E27FC236}">
                <a16:creationId xmlns:a16="http://schemas.microsoft.com/office/drawing/2014/main" id="{BBB5DC9C-DC56-4340-8A21-1523878374C0}"/>
              </a:ext>
            </a:extLst>
          </p:cNvPr>
          <p:cNvGrpSpPr/>
          <p:nvPr/>
        </p:nvGrpSpPr>
        <p:grpSpPr>
          <a:xfrm>
            <a:off x="5299917" y="333280"/>
            <a:ext cx="1286363" cy="5255757"/>
            <a:chOff x="630216" y="3108842"/>
            <a:chExt cx="1286363" cy="5255757"/>
          </a:xfrm>
        </p:grpSpPr>
        <p:cxnSp>
          <p:nvCxnSpPr>
            <p:cNvPr id="73" name="直線接點 72">
              <a:extLst>
                <a:ext uri="{FF2B5EF4-FFF2-40B4-BE49-F238E27FC236}">
                  <a16:creationId xmlns:a16="http://schemas.microsoft.com/office/drawing/2014/main" id="{DCA8EEF4-E0C6-4EBF-A2D4-B45BCE4AFF81}"/>
                </a:ext>
              </a:extLst>
            </p:cNvPr>
            <p:cNvCxnSpPr>
              <a:cxnSpLocks/>
            </p:cNvCxnSpPr>
            <p:nvPr/>
          </p:nvCxnSpPr>
          <p:spPr>
            <a:xfrm flipH="1">
              <a:off x="1250300" y="4161453"/>
              <a:ext cx="2" cy="420314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4" name="橢圓 73">
              <a:extLst>
                <a:ext uri="{FF2B5EF4-FFF2-40B4-BE49-F238E27FC236}">
                  <a16:creationId xmlns:a16="http://schemas.microsoft.com/office/drawing/2014/main" id="{748BA335-B57C-4CC0-8D8F-CCB68A55906D}"/>
                </a:ext>
              </a:extLst>
            </p:cNvPr>
            <p:cNvSpPr/>
            <p:nvPr/>
          </p:nvSpPr>
          <p:spPr>
            <a:xfrm>
              <a:off x="914400" y="3438331"/>
              <a:ext cx="671804" cy="713792"/>
            </a:xfrm>
            <a:prstGeom prst="ellipse">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圓角 74">
              <a:extLst>
                <a:ext uri="{FF2B5EF4-FFF2-40B4-BE49-F238E27FC236}">
                  <a16:creationId xmlns:a16="http://schemas.microsoft.com/office/drawing/2014/main" id="{51640B15-7B4E-4D37-B9BD-B11D6812B59E}"/>
                </a:ext>
              </a:extLst>
            </p:cNvPr>
            <p:cNvSpPr/>
            <p:nvPr/>
          </p:nvSpPr>
          <p:spPr>
            <a:xfrm rot="8622159">
              <a:off x="1342853" y="4040520"/>
              <a:ext cx="326567" cy="41973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圓角 75">
              <a:extLst>
                <a:ext uri="{FF2B5EF4-FFF2-40B4-BE49-F238E27FC236}">
                  <a16:creationId xmlns:a16="http://schemas.microsoft.com/office/drawing/2014/main" id="{C9D7B368-6C1D-44CD-9D4E-0103AE37F86D}"/>
                </a:ext>
              </a:extLst>
            </p:cNvPr>
            <p:cNvSpPr/>
            <p:nvPr/>
          </p:nvSpPr>
          <p:spPr>
            <a:xfrm rot="6250243">
              <a:off x="1472180" y="3781876"/>
              <a:ext cx="326567" cy="41642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圓角 76">
              <a:extLst>
                <a:ext uri="{FF2B5EF4-FFF2-40B4-BE49-F238E27FC236}">
                  <a16:creationId xmlns:a16="http://schemas.microsoft.com/office/drawing/2014/main" id="{3DAD75AA-688A-4A99-BC4B-321017C4C637}"/>
                </a:ext>
              </a:extLst>
            </p:cNvPr>
            <p:cNvSpPr/>
            <p:nvPr/>
          </p:nvSpPr>
          <p:spPr>
            <a:xfrm rot="3979558">
              <a:off x="1558669" y="3478803"/>
              <a:ext cx="326567" cy="389253"/>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圓角 77">
              <a:extLst>
                <a:ext uri="{FF2B5EF4-FFF2-40B4-BE49-F238E27FC236}">
                  <a16:creationId xmlns:a16="http://schemas.microsoft.com/office/drawing/2014/main" id="{3B36CFD8-BDCD-4F80-A0BA-8F1E472F74EE}"/>
                </a:ext>
              </a:extLst>
            </p:cNvPr>
            <p:cNvSpPr/>
            <p:nvPr/>
          </p:nvSpPr>
          <p:spPr>
            <a:xfrm rot="2548285">
              <a:off x="1347566" y="3274149"/>
              <a:ext cx="326567" cy="39262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圓角 78">
              <a:extLst>
                <a:ext uri="{FF2B5EF4-FFF2-40B4-BE49-F238E27FC236}">
                  <a16:creationId xmlns:a16="http://schemas.microsoft.com/office/drawing/2014/main" id="{11CD0062-F97A-493C-B0F6-513F710344A1}"/>
                </a:ext>
              </a:extLst>
            </p:cNvPr>
            <p:cNvSpPr/>
            <p:nvPr/>
          </p:nvSpPr>
          <p:spPr>
            <a:xfrm rot="487493">
              <a:off x="1077743" y="3108842"/>
              <a:ext cx="326567" cy="377651"/>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圓角 79">
              <a:extLst>
                <a:ext uri="{FF2B5EF4-FFF2-40B4-BE49-F238E27FC236}">
                  <a16:creationId xmlns:a16="http://schemas.microsoft.com/office/drawing/2014/main" id="{B021F9A3-A358-41B5-9AE3-044BDDAD992B}"/>
                </a:ext>
              </a:extLst>
            </p:cNvPr>
            <p:cNvSpPr/>
            <p:nvPr/>
          </p:nvSpPr>
          <p:spPr>
            <a:xfrm rot="19385600">
              <a:off x="757357" y="3198690"/>
              <a:ext cx="326567" cy="447075"/>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圓角 80">
              <a:extLst>
                <a:ext uri="{FF2B5EF4-FFF2-40B4-BE49-F238E27FC236}">
                  <a16:creationId xmlns:a16="http://schemas.microsoft.com/office/drawing/2014/main" id="{26FE00B4-BADD-4524-8900-EB65CBC1C6A3}"/>
                </a:ext>
              </a:extLst>
            </p:cNvPr>
            <p:cNvSpPr/>
            <p:nvPr/>
          </p:nvSpPr>
          <p:spPr>
            <a:xfrm rot="16941403">
              <a:off x="648981" y="3548957"/>
              <a:ext cx="326567" cy="36409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圓角 81">
              <a:extLst>
                <a:ext uri="{FF2B5EF4-FFF2-40B4-BE49-F238E27FC236}">
                  <a16:creationId xmlns:a16="http://schemas.microsoft.com/office/drawing/2014/main" id="{45DADB7D-BAE5-490E-9835-CDC31A772173}"/>
                </a:ext>
              </a:extLst>
            </p:cNvPr>
            <p:cNvSpPr/>
            <p:nvPr/>
          </p:nvSpPr>
          <p:spPr>
            <a:xfrm rot="14521103">
              <a:off x="696953" y="3880692"/>
              <a:ext cx="326567" cy="39116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矩形: 圓角 82">
              <a:extLst>
                <a:ext uri="{FF2B5EF4-FFF2-40B4-BE49-F238E27FC236}">
                  <a16:creationId xmlns:a16="http://schemas.microsoft.com/office/drawing/2014/main" id="{59CACC08-B75A-4B07-90A6-41570A08192A}"/>
                </a:ext>
              </a:extLst>
            </p:cNvPr>
            <p:cNvSpPr/>
            <p:nvPr/>
          </p:nvSpPr>
          <p:spPr>
            <a:xfrm rot="13572767">
              <a:off x="920704" y="4012184"/>
              <a:ext cx="326567" cy="41624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5" name="群組 84">
            <a:extLst>
              <a:ext uri="{FF2B5EF4-FFF2-40B4-BE49-F238E27FC236}">
                <a16:creationId xmlns:a16="http://schemas.microsoft.com/office/drawing/2014/main" id="{91EDE6E5-30C3-42B2-B2E0-3AD572514FCA}"/>
              </a:ext>
            </a:extLst>
          </p:cNvPr>
          <p:cNvGrpSpPr/>
          <p:nvPr/>
        </p:nvGrpSpPr>
        <p:grpSpPr>
          <a:xfrm>
            <a:off x="6829626" y="2401138"/>
            <a:ext cx="1286363" cy="3147914"/>
            <a:chOff x="630216" y="3108842"/>
            <a:chExt cx="1286363" cy="3147914"/>
          </a:xfrm>
        </p:grpSpPr>
        <p:cxnSp>
          <p:nvCxnSpPr>
            <p:cNvPr id="86" name="直線接點 85">
              <a:extLst>
                <a:ext uri="{FF2B5EF4-FFF2-40B4-BE49-F238E27FC236}">
                  <a16:creationId xmlns:a16="http://schemas.microsoft.com/office/drawing/2014/main" id="{2A40C660-65BA-42BF-9191-B77CA1B0DBAD}"/>
                </a:ext>
              </a:extLst>
            </p:cNvPr>
            <p:cNvCxnSpPr>
              <a:cxnSpLocks/>
            </p:cNvCxnSpPr>
            <p:nvPr/>
          </p:nvCxnSpPr>
          <p:spPr>
            <a:xfrm>
              <a:off x="1250302" y="4161453"/>
              <a:ext cx="7554" cy="209530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7" name="橢圓 86">
              <a:extLst>
                <a:ext uri="{FF2B5EF4-FFF2-40B4-BE49-F238E27FC236}">
                  <a16:creationId xmlns:a16="http://schemas.microsoft.com/office/drawing/2014/main" id="{75A384C6-8DF5-4682-885C-439A8C67B816}"/>
                </a:ext>
              </a:extLst>
            </p:cNvPr>
            <p:cNvSpPr/>
            <p:nvPr/>
          </p:nvSpPr>
          <p:spPr>
            <a:xfrm>
              <a:off x="914400" y="3438331"/>
              <a:ext cx="671804" cy="713792"/>
            </a:xfrm>
            <a:prstGeom prst="ellipse">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圓角 87">
              <a:extLst>
                <a:ext uri="{FF2B5EF4-FFF2-40B4-BE49-F238E27FC236}">
                  <a16:creationId xmlns:a16="http://schemas.microsoft.com/office/drawing/2014/main" id="{3D7EC078-87A7-47A4-9515-5AD2AE03D1B4}"/>
                </a:ext>
              </a:extLst>
            </p:cNvPr>
            <p:cNvSpPr/>
            <p:nvPr/>
          </p:nvSpPr>
          <p:spPr>
            <a:xfrm rot="8622159">
              <a:off x="1342853" y="4040520"/>
              <a:ext cx="326567" cy="41973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9" name="矩形: 圓角 88">
              <a:extLst>
                <a:ext uri="{FF2B5EF4-FFF2-40B4-BE49-F238E27FC236}">
                  <a16:creationId xmlns:a16="http://schemas.microsoft.com/office/drawing/2014/main" id="{0BBA2B4E-83A0-46D7-8444-0A066A0A930D}"/>
                </a:ext>
              </a:extLst>
            </p:cNvPr>
            <p:cNvSpPr/>
            <p:nvPr/>
          </p:nvSpPr>
          <p:spPr>
            <a:xfrm rot="6250243">
              <a:off x="1472180" y="3781876"/>
              <a:ext cx="326567" cy="41642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矩形: 圓角 89">
              <a:extLst>
                <a:ext uri="{FF2B5EF4-FFF2-40B4-BE49-F238E27FC236}">
                  <a16:creationId xmlns:a16="http://schemas.microsoft.com/office/drawing/2014/main" id="{C0CF1183-D379-41EE-B29D-950D385BC06C}"/>
                </a:ext>
              </a:extLst>
            </p:cNvPr>
            <p:cNvSpPr/>
            <p:nvPr/>
          </p:nvSpPr>
          <p:spPr>
            <a:xfrm rot="3979558">
              <a:off x="1558669" y="3478803"/>
              <a:ext cx="326567" cy="389253"/>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矩形: 圓角 90">
              <a:extLst>
                <a:ext uri="{FF2B5EF4-FFF2-40B4-BE49-F238E27FC236}">
                  <a16:creationId xmlns:a16="http://schemas.microsoft.com/office/drawing/2014/main" id="{36657CF9-881C-41AC-A72E-9BE25390B655}"/>
                </a:ext>
              </a:extLst>
            </p:cNvPr>
            <p:cNvSpPr/>
            <p:nvPr/>
          </p:nvSpPr>
          <p:spPr>
            <a:xfrm rot="2548285">
              <a:off x="1347566" y="3274149"/>
              <a:ext cx="326567" cy="39262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圓角 91">
              <a:extLst>
                <a:ext uri="{FF2B5EF4-FFF2-40B4-BE49-F238E27FC236}">
                  <a16:creationId xmlns:a16="http://schemas.microsoft.com/office/drawing/2014/main" id="{4B23D9B0-7DE4-45A7-9371-B54268A6E796}"/>
                </a:ext>
              </a:extLst>
            </p:cNvPr>
            <p:cNvSpPr/>
            <p:nvPr/>
          </p:nvSpPr>
          <p:spPr>
            <a:xfrm rot="487493">
              <a:off x="1077743" y="3108842"/>
              <a:ext cx="326567" cy="377651"/>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矩形: 圓角 92">
              <a:extLst>
                <a:ext uri="{FF2B5EF4-FFF2-40B4-BE49-F238E27FC236}">
                  <a16:creationId xmlns:a16="http://schemas.microsoft.com/office/drawing/2014/main" id="{2D89C210-C0EB-4A18-AD26-F3E745E89869}"/>
                </a:ext>
              </a:extLst>
            </p:cNvPr>
            <p:cNvSpPr/>
            <p:nvPr/>
          </p:nvSpPr>
          <p:spPr>
            <a:xfrm rot="19385600">
              <a:off x="757357" y="3198690"/>
              <a:ext cx="326567" cy="447075"/>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圓角 93">
              <a:extLst>
                <a:ext uri="{FF2B5EF4-FFF2-40B4-BE49-F238E27FC236}">
                  <a16:creationId xmlns:a16="http://schemas.microsoft.com/office/drawing/2014/main" id="{D54B992F-3C2A-4B0D-9DE6-5D24D9B9BD11}"/>
                </a:ext>
              </a:extLst>
            </p:cNvPr>
            <p:cNvSpPr/>
            <p:nvPr/>
          </p:nvSpPr>
          <p:spPr>
            <a:xfrm rot="16941403">
              <a:off x="648981" y="3548957"/>
              <a:ext cx="326567" cy="36409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矩形: 圓角 94">
              <a:extLst>
                <a:ext uri="{FF2B5EF4-FFF2-40B4-BE49-F238E27FC236}">
                  <a16:creationId xmlns:a16="http://schemas.microsoft.com/office/drawing/2014/main" id="{4F4D77C4-0456-41F2-A9A1-A5EB256F0379}"/>
                </a:ext>
              </a:extLst>
            </p:cNvPr>
            <p:cNvSpPr/>
            <p:nvPr/>
          </p:nvSpPr>
          <p:spPr>
            <a:xfrm rot="14521103">
              <a:off x="696953" y="3880692"/>
              <a:ext cx="326567" cy="39116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矩形: 圓角 95">
              <a:extLst>
                <a:ext uri="{FF2B5EF4-FFF2-40B4-BE49-F238E27FC236}">
                  <a16:creationId xmlns:a16="http://schemas.microsoft.com/office/drawing/2014/main" id="{008B6205-68E7-4119-B083-931A4ADC8E24}"/>
                </a:ext>
              </a:extLst>
            </p:cNvPr>
            <p:cNvSpPr/>
            <p:nvPr/>
          </p:nvSpPr>
          <p:spPr>
            <a:xfrm rot="13572767">
              <a:off x="920704" y="4012184"/>
              <a:ext cx="326567" cy="41624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00" name="群組 99">
            <a:extLst>
              <a:ext uri="{FF2B5EF4-FFF2-40B4-BE49-F238E27FC236}">
                <a16:creationId xmlns:a16="http://schemas.microsoft.com/office/drawing/2014/main" id="{C51C28A2-9955-4591-884E-800E1B2A25E8}"/>
              </a:ext>
            </a:extLst>
          </p:cNvPr>
          <p:cNvGrpSpPr/>
          <p:nvPr/>
        </p:nvGrpSpPr>
        <p:grpSpPr>
          <a:xfrm>
            <a:off x="8556550" y="1078145"/>
            <a:ext cx="1286363" cy="4518451"/>
            <a:chOff x="630216" y="3108842"/>
            <a:chExt cx="1286363" cy="4479933"/>
          </a:xfrm>
        </p:grpSpPr>
        <p:cxnSp>
          <p:nvCxnSpPr>
            <p:cNvPr id="101" name="直線接點 100">
              <a:extLst>
                <a:ext uri="{FF2B5EF4-FFF2-40B4-BE49-F238E27FC236}">
                  <a16:creationId xmlns:a16="http://schemas.microsoft.com/office/drawing/2014/main" id="{F9304913-96A3-4CDF-80F8-A1F75FFD59C5}"/>
                </a:ext>
              </a:extLst>
            </p:cNvPr>
            <p:cNvCxnSpPr>
              <a:cxnSpLocks/>
            </p:cNvCxnSpPr>
            <p:nvPr/>
          </p:nvCxnSpPr>
          <p:spPr>
            <a:xfrm>
              <a:off x="1250302" y="4161453"/>
              <a:ext cx="28348" cy="342732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2" name="橢圓 101">
              <a:extLst>
                <a:ext uri="{FF2B5EF4-FFF2-40B4-BE49-F238E27FC236}">
                  <a16:creationId xmlns:a16="http://schemas.microsoft.com/office/drawing/2014/main" id="{8D51F281-C575-49A0-93D9-69E19CE9C669}"/>
                </a:ext>
              </a:extLst>
            </p:cNvPr>
            <p:cNvSpPr/>
            <p:nvPr/>
          </p:nvSpPr>
          <p:spPr>
            <a:xfrm>
              <a:off x="914400" y="3438331"/>
              <a:ext cx="671804" cy="713792"/>
            </a:xfrm>
            <a:prstGeom prst="ellipse">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矩形: 圓角 102">
              <a:extLst>
                <a:ext uri="{FF2B5EF4-FFF2-40B4-BE49-F238E27FC236}">
                  <a16:creationId xmlns:a16="http://schemas.microsoft.com/office/drawing/2014/main" id="{E163EC06-3ADE-4078-8A3A-0AB0B6A00BFF}"/>
                </a:ext>
              </a:extLst>
            </p:cNvPr>
            <p:cNvSpPr/>
            <p:nvPr/>
          </p:nvSpPr>
          <p:spPr>
            <a:xfrm rot="8622159">
              <a:off x="1342853" y="4040520"/>
              <a:ext cx="326567" cy="41973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4" name="矩形: 圓角 103">
              <a:extLst>
                <a:ext uri="{FF2B5EF4-FFF2-40B4-BE49-F238E27FC236}">
                  <a16:creationId xmlns:a16="http://schemas.microsoft.com/office/drawing/2014/main" id="{92580727-C8FA-4119-87AC-05AAE783AC2F}"/>
                </a:ext>
              </a:extLst>
            </p:cNvPr>
            <p:cNvSpPr/>
            <p:nvPr/>
          </p:nvSpPr>
          <p:spPr>
            <a:xfrm rot="6250243">
              <a:off x="1472180" y="3781876"/>
              <a:ext cx="326567" cy="41642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5" name="矩形: 圓角 104">
              <a:extLst>
                <a:ext uri="{FF2B5EF4-FFF2-40B4-BE49-F238E27FC236}">
                  <a16:creationId xmlns:a16="http://schemas.microsoft.com/office/drawing/2014/main" id="{2E0DB8B5-9144-44B1-B725-3A726083017C}"/>
                </a:ext>
              </a:extLst>
            </p:cNvPr>
            <p:cNvSpPr/>
            <p:nvPr/>
          </p:nvSpPr>
          <p:spPr>
            <a:xfrm rot="3979558">
              <a:off x="1558669" y="3478803"/>
              <a:ext cx="326567" cy="389253"/>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矩形: 圓角 105">
              <a:extLst>
                <a:ext uri="{FF2B5EF4-FFF2-40B4-BE49-F238E27FC236}">
                  <a16:creationId xmlns:a16="http://schemas.microsoft.com/office/drawing/2014/main" id="{94058E1D-8FC7-4D78-8CCB-A0CD0C08D6F6}"/>
                </a:ext>
              </a:extLst>
            </p:cNvPr>
            <p:cNvSpPr/>
            <p:nvPr/>
          </p:nvSpPr>
          <p:spPr>
            <a:xfrm rot="2548285">
              <a:off x="1347566" y="3274149"/>
              <a:ext cx="326567" cy="39262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矩形: 圓角 106">
              <a:extLst>
                <a:ext uri="{FF2B5EF4-FFF2-40B4-BE49-F238E27FC236}">
                  <a16:creationId xmlns:a16="http://schemas.microsoft.com/office/drawing/2014/main" id="{92BA5331-2E93-4D2D-AF4B-F83CBD319B9A}"/>
                </a:ext>
              </a:extLst>
            </p:cNvPr>
            <p:cNvSpPr/>
            <p:nvPr/>
          </p:nvSpPr>
          <p:spPr>
            <a:xfrm rot="487493">
              <a:off x="1077743" y="3108842"/>
              <a:ext cx="326567" cy="377651"/>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矩形: 圓角 107">
              <a:extLst>
                <a:ext uri="{FF2B5EF4-FFF2-40B4-BE49-F238E27FC236}">
                  <a16:creationId xmlns:a16="http://schemas.microsoft.com/office/drawing/2014/main" id="{A0DDE2D0-F7C4-46ED-B11E-D246C583788C}"/>
                </a:ext>
              </a:extLst>
            </p:cNvPr>
            <p:cNvSpPr/>
            <p:nvPr/>
          </p:nvSpPr>
          <p:spPr>
            <a:xfrm rot="19385600">
              <a:off x="757357" y="3198690"/>
              <a:ext cx="326567" cy="447075"/>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矩形: 圓角 108">
              <a:extLst>
                <a:ext uri="{FF2B5EF4-FFF2-40B4-BE49-F238E27FC236}">
                  <a16:creationId xmlns:a16="http://schemas.microsoft.com/office/drawing/2014/main" id="{3802F790-DDED-453F-961E-06F0200FB65D}"/>
                </a:ext>
              </a:extLst>
            </p:cNvPr>
            <p:cNvSpPr/>
            <p:nvPr/>
          </p:nvSpPr>
          <p:spPr>
            <a:xfrm rot="16941403">
              <a:off x="648981" y="3548957"/>
              <a:ext cx="326567" cy="36409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圓角 109">
              <a:extLst>
                <a:ext uri="{FF2B5EF4-FFF2-40B4-BE49-F238E27FC236}">
                  <a16:creationId xmlns:a16="http://schemas.microsoft.com/office/drawing/2014/main" id="{90740B1F-6290-481F-8DB3-A070F8CF4008}"/>
                </a:ext>
              </a:extLst>
            </p:cNvPr>
            <p:cNvSpPr/>
            <p:nvPr/>
          </p:nvSpPr>
          <p:spPr>
            <a:xfrm rot="14521103">
              <a:off x="696953" y="3880692"/>
              <a:ext cx="326567" cy="39116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矩形: 圓角 110">
              <a:extLst>
                <a:ext uri="{FF2B5EF4-FFF2-40B4-BE49-F238E27FC236}">
                  <a16:creationId xmlns:a16="http://schemas.microsoft.com/office/drawing/2014/main" id="{E4AC76D3-B3E4-4AEA-8B63-85A448CEC1C3}"/>
                </a:ext>
              </a:extLst>
            </p:cNvPr>
            <p:cNvSpPr/>
            <p:nvPr/>
          </p:nvSpPr>
          <p:spPr>
            <a:xfrm rot="13572767">
              <a:off x="920704" y="4012184"/>
              <a:ext cx="326567" cy="41624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4" name="文字方塊 113">
            <a:extLst>
              <a:ext uri="{FF2B5EF4-FFF2-40B4-BE49-F238E27FC236}">
                <a16:creationId xmlns:a16="http://schemas.microsoft.com/office/drawing/2014/main" id="{E0A1B509-4C2E-42E2-8156-DC231681FF24}"/>
              </a:ext>
            </a:extLst>
          </p:cNvPr>
          <p:cNvSpPr txBox="1"/>
          <p:nvPr/>
        </p:nvSpPr>
        <p:spPr>
          <a:xfrm>
            <a:off x="622426" y="5710537"/>
            <a:ext cx="1186543" cy="523220"/>
          </a:xfrm>
          <a:prstGeom prst="rect">
            <a:avLst/>
          </a:prstGeom>
          <a:noFill/>
        </p:spPr>
        <p:txBody>
          <a:bodyPr wrap="none" rtlCol="0">
            <a:spAutoFit/>
          </a:bodyPr>
          <a:lstStyle/>
          <a:p>
            <a:r>
              <a:rPr lang="en-US" altLang="zh-TW" sz="2800" b="1" dirty="0"/>
              <a:t>A</a:t>
            </a:r>
            <a:r>
              <a:rPr lang="en-US" altLang="zh-TW" sz="2800" b="1" baseline="-25000" dirty="0"/>
              <a:t>1</a:t>
            </a:r>
            <a:r>
              <a:rPr lang="en-US" altLang="zh-TW" sz="2800" b="1" dirty="0"/>
              <a:t> = 1</a:t>
            </a:r>
            <a:endParaRPr lang="zh-TW" altLang="en-US" sz="2800" b="1" dirty="0"/>
          </a:p>
        </p:txBody>
      </p:sp>
      <p:sp>
        <p:nvSpPr>
          <p:cNvPr id="115" name="文字方塊 114">
            <a:extLst>
              <a:ext uri="{FF2B5EF4-FFF2-40B4-BE49-F238E27FC236}">
                <a16:creationId xmlns:a16="http://schemas.microsoft.com/office/drawing/2014/main" id="{7B953956-706C-457C-97A7-39EC1764D635}"/>
              </a:ext>
            </a:extLst>
          </p:cNvPr>
          <p:cNvSpPr txBox="1"/>
          <p:nvPr/>
        </p:nvSpPr>
        <p:spPr>
          <a:xfrm>
            <a:off x="2302838" y="5710537"/>
            <a:ext cx="1186543" cy="523220"/>
          </a:xfrm>
          <a:prstGeom prst="rect">
            <a:avLst/>
          </a:prstGeom>
          <a:noFill/>
        </p:spPr>
        <p:txBody>
          <a:bodyPr wrap="none" rtlCol="0">
            <a:spAutoFit/>
          </a:bodyPr>
          <a:lstStyle/>
          <a:p>
            <a:r>
              <a:rPr lang="en-US" altLang="zh-TW" sz="2800" b="1" dirty="0"/>
              <a:t>A</a:t>
            </a:r>
            <a:r>
              <a:rPr lang="en-US" altLang="zh-TW" sz="2800" b="1" baseline="-25000" dirty="0"/>
              <a:t>2</a:t>
            </a:r>
            <a:r>
              <a:rPr lang="en-US" altLang="zh-TW" sz="2800" b="1" dirty="0"/>
              <a:t> = 1</a:t>
            </a:r>
            <a:endParaRPr lang="zh-TW" altLang="en-US" sz="2800" b="1" dirty="0"/>
          </a:p>
        </p:txBody>
      </p:sp>
      <p:sp>
        <p:nvSpPr>
          <p:cNvPr id="116" name="文字方塊 115">
            <a:extLst>
              <a:ext uri="{FF2B5EF4-FFF2-40B4-BE49-F238E27FC236}">
                <a16:creationId xmlns:a16="http://schemas.microsoft.com/office/drawing/2014/main" id="{22B7D2D6-C634-47DC-86DB-5793BA6FBC62}"/>
              </a:ext>
            </a:extLst>
          </p:cNvPr>
          <p:cNvSpPr txBox="1"/>
          <p:nvPr/>
        </p:nvSpPr>
        <p:spPr>
          <a:xfrm>
            <a:off x="3992968" y="5710537"/>
            <a:ext cx="1186543" cy="523220"/>
          </a:xfrm>
          <a:prstGeom prst="rect">
            <a:avLst/>
          </a:prstGeom>
          <a:noFill/>
        </p:spPr>
        <p:txBody>
          <a:bodyPr wrap="none" rtlCol="0">
            <a:spAutoFit/>
          </a:bodyPr>
          <a:lstStyle/>
          <a:p>
            <a:r>
              <a:rPr lang="en-US" altLang="zh-TW" sz="2800" b="1" dirty="0"/>
              <a:t>A</a:t>
            </a:r>
            <a:r>
              <a:rPr lang="en-US" altLang="zh-TW" sz="2800" b="1" baseline="-25000" dirty="0"/>
              <a:t>3</a:t>
            </a:r>
            <a:r>
              <a:rPr lang="en-US" altLang="zh-TW" sz="2800" b="1" dirty="0"/>
              <a:t> = 1</a:t>
            </a:r>
            <a:endParaRPr lang="zh-TW" altLang="en-US" sz="2800" b="1" dirty="0"/>
          </a:p>
        </p:txBody>
      </p:sp>
      <p:sp>
        <p:nvSpPr>
          <p:cNvPr id="117" name="文字方塊 116">
            <a:extLst>
              <a:ext uri="{FF2B5EF4-FFF2-40B4-BE49-F238E27FC236}">
                <a16:creationId xmlns:a16="http://schemas.microsoft.com/office/drawing/2014/main" id="{556BF189-4728-49D5-AB01-B5E1F9B66FC5}"/>
              </a:ext>
            </a:extLst>
          </p:cNvPr>
          <p:cNvSpPr txBox="1"/>
          <p:nvPr/>
        </p:nvSpPr>
        <p:spPr>
          <a:xfrm>
            <a:off x="5443300" y="5710537"/>
            <a:ext cx="1186543" cy="523220"/>
          </a:xfrm>
          <a:prstGeom prst="rect">
            <a:avLst/>
          </a:prstGeom>
          <a:noFill/>
        </p:spPr>
        <p:txBody>
          <a:bodyPr wrap="none" rtlCol="0">
            <a:spAutoFit/>
          </a:bodyPr>
          <a:lstStyle/>
          <a:p>
            <a:r>
              <a:rPr lang="en-US" altLang="zh-TW" sz="2800" b="1" dirty="0"/>
              <a:t>A</a:t>
            </a:r>
            <a:r>
              <a:rPr lang="en-US" altLang="zh-TW" sz="2800" b="1" baseline="-25000" dirty="0"/>
              <a:t>4</a:t>
            </a:r>
            <a:r>
              <a:rPr lang="en-US" altLang="zh-TW" sz="2800" b="1" dirty="0"/>
              <a:t> = 9</a:t>
            </a:r>
            <a:endParaRPr lang="zh-TW" altLang="en-US" sz="2800" b="1" dirty="0"/>
          </a:p>
        </p:txBody>
      </p:sp>
      <p:sp>
        <p:nvSpPr>
          <p:cNvPr id="118" name="文字方塊 117">
            <a:extLst>
              <a:ext uri="{FF2B5EF4-FFF2-40B4-BE49-F238E27FC236}">
                <a16:creationId xmlns:a16="http://schemas.microsoft.com/office/drawing/2014/main" id="{1469A24C-BA9F-4C94-B194-F9F5FE3D44D4}"/>
              </a:ext>
            </a:extLst>
          </p:cNvPr>
          <p:cNvSpPr txBox="1"/>
          <p:nvPr/>
        </p:nvSpPr>
        <p:spPr>
          <a:xfrm>
            <a:off x="6953363" y="5698826"/>
            <a:ext cx="1186543" cy="523220"/>
          </a:xfrm>
          <a:prstGeom prst="rect">
            <a:avLst/>
          </a:prstGeom>
          <a:noFill/>
        </p:spPr>
        <p:txBody>
          <a:bodyPr wrap="none" rtlCol="0">
            <a:spAutoFit/>
          </a:bodyPr>
          <a:lstStyle/>
          <a:p>
            <a:r>
              <a:rPr lang="en-US" altLang="zh-TW" sz="2800" b="1" dirty="0"/>
              <a:t>A</a:t>
            </a:r>
            <a:r>
              <a:rPr lang="en-US" altLang="zh-TW" sz="2800" b="1" baseline="-25000" dirty="0"/>
              <a:t>5</a:t>
            </a:r>
            <a:r>
              <a:rPr lang="en-US" altLang="zh-TW" sz="2800" b="1" dirty="0"/>
              <a:t> = 2</a:t>
            </a:r>
            <a:endParaRPr lang="zh-TW" altLang="en-US" sz="2800" b="1" dirty="0"/>
          </a:p>
        </p:txBody>
      </p:sp>
      <p:sp>
        <p:nvSpPr>
          <p:cNvPr id="119" name="文字方塊 118">
            <a:extLst>
              <a:ext uri="{FF2B5EF4-FFF2-40B4-BE49-F238E27FC236}">
                <a16:creationId xmlns:a16="http://schemas.microsoft.com/office/drawing/2014/main" id="{233BDA11-F4EC-4C65-AD53-484ED0589E17}"/>
              </a:ext>
            </a:extLst>
          </p:cNvPr>
          <p:cNvSpPr txBox="1"/>
          <p:nvPr/>
        </p:nvSpPr>
        <p:spPr>
          <a:xfrm>
            <a:off x="8597538" y="5694985"/>
            <a:ext cx="1186543" cy="523220"/>
          </a:xfrm>
          <a:prstGeom prst="rect">
            <a:avLst/>
          </a:prstGeom>
          <a:noFill/>
        </p:spPr>
        <p:txBody>
          <a:bodyPr wrap="none" rtlCol="0">
            <a:spAutoFit/>
          </a:bodyPr>
          <a:lstStyle/>
          <a:p>
            <a:r>
              <a:rPr lang="en-US" altLang="zh-TW" sz="2800" b="1" dirty="0"/>
              <a:t>A</a:t>
            </a:r>
            <a:r>
              <a:rPr lang="en-US" altLang="zh-TW" sz="2800" b="1" baseline="-25000" dirty="0"/>
              <a:t>6</a:t>
            </a:r>
            <a:r>
              <a:rPr lang="en-US" altLang="zh-TW" sz="2800" b="1" dirty="0"/>
              <a:t> = 1</a:t>
            </a:r>
            <a:endParaRPr lang="zh-TW" altLang="en-US" sz="2800" b="1" dirty="0"/>
          </a:p>
        </p:txBody>
      </p:sp>
      <p:sp>
        <p:nvSpPr>
          <p:cNvPr id="120" name="矩形 119">
            <a:extLst>
              <a:ext uri="{FF2B5EF4-FFF2-40B4-BE49-F238E27FC236}">
                <a16:creationId xmlns:a16="http://schemas.microsoft.com/office/drawing/2014/main" id="{3847C69A-D6FC-4474-A667-729E5E5757DC}"/>
              </a:ext>
            </a:extLst>
          </p:cNvPr>
          <p:cNvSpPr/>
          <p:nvPr/>
        </p:nvSpPr>
        <p:spPr>
          <a:xfrm>
            <a:off x="399224" y="3774497"/>
            <a:ext cx="1521479" cy="25553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1" name="矩形 120">
            <a:extLst>
              <a:ext uri="{FF2B5EF4-FFF2-40B4-BE49-F238E27FC236}">
                <a16:creationId xmlns:a16="http://schemas.microsoft.com/office/drawing/2014/main" id="{0679E359-2D9A-4E7D-837F-B091462FB3C0}"/>
              </a:ext>
            </a:extLst>
          </p:cNvPr>
          <p:cNvSpPr/>
          <p:nvPr/>
        </p:nvSpPr>
        <p:spPr>
          <a:xfrm>
            <a:off x="2100993" y="3017809"/>
            <a:ext cx="1799171" cy="329322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2" name="矩形 121">
            <a:extLst>
              <a:ext uri="{FF2B5EF4-FFF2-40B4-BE49-F238E27FC236}">
                <a16:creationId xmlns:a16="http://schemas.microsoft.com/office/drawing/2014/main" id="{71CFFE7D-4E6A-41D5-B0D9-D36D69F67684}"/>
              </a:ext>
            </a:extLst>
          </p:cNvPr>
          <p:cNvSpPr/>
          <p:nvPr/>
        </p:nvSpPr>
        <p:spPr>
          <a:xfrm>
            <a:off x="5125382" y="149290"/>
            <a:ext cx="1799171" cy="62021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9134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additive="base">
                                        <p:cTn id="7" dur="500" fill="hold"/>
                                        <p:tgtEl>
                                          <p:spTgt spid="122"/>
                                        </p:tgtEl>
                                        <p:attrNameLst>
                                          <p:attrName>ppt_x</p:attrName>
                                        </p:attrNameLst>
                                      </p:cBhvr>
                                      <p:tavLst>
                                        <p:tav tm="0">
                                          <p:val>
                                            <p:strVal val="#ppt_x"/>
                                          </p:val>
                                        </p:tav>
                                        <p:tav tm="100000">
                                          <p:val>
                                            <p:strVal val="#ppt_x"/>
                                          </p:val>
                                        </p:tav>
                                      </p:tavLst>
                                    </p:anim>
                                    <p:anim calcmode="lin" valueType="num">
                                      <p:cBhvr additive="base">
                                        <p:cTn id="8" dur="500" fill="hold"/>
                                        <p:tgtEl>
                                          <p:spTgt spid="1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1"/>
                                        </p:tgtEl>
                                        <p:attrNameLst>
                                          <p:attrName>style.visibility</p:attrName>
                                        </p:attrNameLst>
                                      </p:cBhvr>
                                      <p:to>
                                        <p:strVal val="visible"/>
                                      </p:to>
                                    </p:set>
                                    <p:anim calcmode="lin" valueType="num">
                                      <p:cBhvr additive="base">
                                        <p:cTn id="11" dur="500" fill="hold"/>
                                        <p:tgtEl>
                                          <p:spTgt spid="121"/>
                                        </p:tgtEl>
                                        <p:attrNameLst>
                                          <p:attrName>ppt_x</p:attrName>
                                        </p:attrNameLst>
                                      </p:cBhvr>
                                      <p:tavLst>
                                        <p:tav tm="0">
                                          <p:val>
                                            <p:strVal val="#ppt_x"/>
                                          </p:val>
                                        </p:tav>
                                        <p:tav tm="100000">
                                          <p:val>
                                            <p:strVal val="#ppt_x"/>
                                          </p:val>
                                        </p:tav>
                                      </p:tavLst>
                                    </p:anim>
                                    <p:anim calcmode="lin" valueType="num">
                                      <p:cBhvr additive="base">
                                        <p:cTn id="12" dur="500" fill="hold"/>
                                        <p:tgtEl>
                                          <p:spTgt spid="1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0"/>
                                        </p:tgtEl>
                                        <p:attrNameLst>
                                          <p:attrName>style.visibility</p:attrName>
                                        </p:attrNameLst>
                                      </p:cBhvr>
                                      <p:to>
                                        <p:strVal val="visible"/>
                                      </p:to>
                                    </p:set>
                                    <p:anim calcmode="lin" valueType="num">
                                      <p:cBhvr additive="base">
                                        <p:cTn id="15" dur="500" fill="hold"/>
                                        <p:tgtEl>
                                          <p:spTgt spid="120"/>
                                        </p:tgtEl>
                                        <p:attrNameLst>
                                          <p:attrName>ppt_x</p:attrName>
                                        </p:attrNameLst>
                                      </p:cBhvr>
                                      <p:tavLst>
                                        <p:tav tm="0">
                                          <p:val>
                                            <p:strVal val="#ppt_x"/>
                                          </p:val>
                                        </p:tav>
                                        <p:tav tm="100000">
                                          <p:val>
                                            <p:strVal val="#ppt_x"/>
                                          </p:val>
                                        </p:tav>
                                      </p:tavLst>
                                    </p:anim>
                                    <p:anim calcmode="lin" valueType="num">
                                      <p:cBhvr additive="base">
                                        <p:cTn id="16"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P spid="12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令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 由第 </a:t>
            </a:r>
            <a:r>
              <a:rPr lang="en-US" altLang="zh-TW" sz="2400" b="1" dirty="0" err="1">
                <a:solidFill>
                  <a:schemeClr val="tx1"/>
                </a:solidFill>
              </a:rPr>
              <a:t>i</a:t>
            </a:r>
            <a:r>
              <a:rPr lang="zh-TW" altLang="en-US" sz="2400" b="1" dirty="0">
                <a:solidFill>
                  <a:schemeClr val="tx1"/>
                </a:solidFill>
              </a:rPr>
              <a:t> 朵花結尾的最大權重遞增子序列</a:t>
            </a:r>
            <a:endParaRPr lang="en-US" altLang="zh-TW" sz="2400" b="1" dirty="0">
              <a:solidFill>
                <a:schemeClr val="tx1"/>
              </a:solidFill>
            </a:endParaRPr>
          </a:p>
          <a:p>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a:t>
            </a:r>
            <a:r>
              <a:rPr lang="zh-TW" altLang="en-US" sz="2400" b="1" dirty="0">
                <a:solidFill>
                  <a:schemeClr val="tx1"/>
                </a:solidFill>
              </a:rPr>
              <a:t> </a:t>
            </a:r>
            <a:r>
              <a:rPr lang="en-US" sz="2400" b="1" dirty="0">
                <a:solidFill>
                  <a:schemeClr val="tx1"/>
                </a:solidFill>
              </a:rPr>
              <a:t>= </a:t>
            </a:r>
            <a:r>
              <a:rPr lang="zh-TW" altLang="en-US" sz="2400" b="1" dirty="0">
                <a:solidFill>
                  <a:schemeClr val="tx1"/>
                </a:solidFill>
              </a:rPr>
              <a:t>枚舉上一朵選中的花是誰</a:t>
            </a:r>
            <a:r>
              <a:rPr lang="en-US" altLang="zh-TW" sz="2400" b="1" dirty="0">
                <a:solidFill>
                  <a:schemeClr val="tx1"/>
                </a:solidFill>
              </a:rPr>
              <a:t>,</a:t>
            </a:r>
            <a:r>
              <a:rPr lang="zh-TW" altLang="en-US" sz="2400" b="1" dirty="0">
                <a:solidFill>
                  <a:schemeClr val="tx1"/>
                </a:solidFill>
              </a:rPr>
              <a:t> 取最大。</a:t>
            </a:r>
            <a:endParaRPr lang="en-US" altLang="zh-TW" sz="2400" b="1" dirty="0">
              <a:solidFill>
                <a:schemeClr val="tx1"/>
              </a:solidFill>
            </a:endParaRPr>
          </a:p>
          <a:p>
            <a:pPr marL="0" indent="0">
              <a:buNone/>
            </a:pP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[j] : j &lt; </a:t>
            </a:r>
            <a:r>
              <a:rPr lang="en-US" altLang="zh-TW" sz="2400" b="1" dirty="0" err="1">
                <a:solidFill>
                  <a:schemeClr val="tx1"/>
                </a:solidFill>
              </a:rPr>
              <a:t>i</a:t>
            </a:r>
            <a:r>
              <a:rPr lang="en-US" altLang="zh-TW" sz="2400" b="1" dirty="0">
                <a:solidFill>
                  <a:schemeClr val="tx1"/>
                </a:solidFill>
              </a:rPr>
              <a:t> and h[j] &lt; h[</a:t>
            </a:r>
            <a:r>
              <a:rPr lang="en-US" altLang="zh-TW" sz="2400" b="1" dirty="0" err="1">
                <a:solidFill>
                  <a:schemeClr val="tx1"/>
                </a:solidFill>
              </a:rPr>
              <a:t>i</a:t>
            </a:r>
            <a:r>
              <a:rPr lang="en-US" altLang="zh-TW" sz="2400" b="1" dirty="0">
                <a:solidFill>
                  <a:schemeClr val="tx1"/>
                </a:solidFill>
              </a:rPr>
              <a:t>]} + a[</a:t>
            </a:r>
            <a:r>
              <a:rPr lang="en-US" altLang="zh-TW" sz="2400" b="1" dirty="0" err="1">
                <a:solidFill>
                  <a:schemeClr val="tx1"/>
                </a:solidFill>
              </a:rPr>
              <a:t>i</a:t>
            </a:r>
            <a:r>
              <a:rPr lang="en-US" altLang="zh-TW" sz="2400" b="1" dirty="0">
                <a:solidFill>
                  <a:schemeClr val="tx1"/>
                </a:solidFill>
              </a:rPr>
              <a:t>]</a:t>
            </a:r>
          </a:p>
          <a:p>
            <a:pPr marL="0" indent="0">
              <a:buNone/>
            </a:pPr>
            <a:endParaRPr lang="en-US" altLang="zh-TW" sz="2400" b="1" dirty="0">
              <a:solidFill>
                <a:schemeClr val="tx1"/>
              </a:solidFill>
            </a:endParaRPr>
          </a:p>
          <a:p>
            <a:r>
              <a:rPr lang="en-US" altLang="zh-TW" sz="2400" b="1" dirty="0" err="1">
                <a:solidFill>
                  <a:schemeClr val="tx1"/>
                </a:solidFill>
              </a:rPr>
              <a:t>i</a:t>
            </a:r>
            <a:r>
              <a:rPr lang="zh-TW" altLang="en-US" sz="2400" b="1" dirty="0">
                <a:solidFill>
                  <a:schemeClr val="tx1"/>
                </a:solidFill>
              </a:rPr>
              <a:t> 遞增填表。</a:t>
            </a:r>
            <a:endParaRPr lang="en-US" altLang="zh-TW" sz="2400" b="1" dirty="0">
              <a:solidFill>
                <a:schemeClr val="tx1"/>
              </a:solidFill>
            </a:endParaRPr>
          </a:p>
          <a:p>
            <a:r>
              <a:rPr lang="zh-TW" altLang="en-US" sz="2400" b="1" dirty="0">
                <a:solidFill>
                  <a:schemeClr val="tx1"/>
                </a:solidFill>
              </a:rPr>
              <a:t>轉移大致上是對一個連續範圍 </a:t>
            </a:r>
            <a:r>
              <a:rPr lang="en-US" altLang="zh-TW" sz="2400" b="1" dirty="0">
                <a:solidFill>
                  <a:schemeClr val="tx1"/>
                </a:solidFill>
              </a:rPr>
              <a:t>[1, i-1]</a:t>
            </a:r>
            <a:r>
              <a:rPr lang="zh-TW" altLang="en-US" sz="2400" b="1" dirty="0">
                <a:solidFill>
                  <a:schemeClr val="tx1"/>
                </a:solidFill>
              </a:rPr>
              <a:t> 求最大值</a:t>
            </a:r>
            <a:r>
              <a:rPr lang="en-US" altLang="zh-TW" sz="2400" b="1" dirty="0">
                <a:solidFill>
                  <a:schemeClr val="tx1"/>
                </a:solidFill>
              </a:rPr>
              <a:t>, </a:t>
            </a:r>
            <a:r>
              <a:rPr lang="zh-TW" altLang="en-US" sz="2400" b="1" dirty="0">
                <a:solidFill>
                  <a:schemeClr val="tx1"/>
                </a:solidFill>
              </a:rPr>
              <a:t>看起來是線段樹可以有效率做到的事。</a:t>
            </a:r>
            <a:endParaRPr lang="en-US" altLang="zh-TW" sz="2400" b="1" dirty="0">
              <a:solidFill>
                <a:schemeClr val="tx1"/>
              </a:solidFill>
            </a:endParaRPr>
          </a:p>
          <a:p>
            <a:r>
              <a:rPr lang="zh-TW" altLang="en-US" sz="2400" b="1" dirty="0">
                <a:solidFill>
                  <a:schemeClr val="tx1"/>
                </a:solidFill>
              </a:rPr>
              <a:t>但是 </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這個條件卻不知讓人從何下手。</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grpSp>
        <p:nvGrpSpPr>
          <p:cNvPr id="7" name="群組 6">
            <a:extLst>
              <a:ext uri="{FF2B5EF4-FFF2-40B4-BE49-F238E27FC236}">
                <a16:creationId xmlns:a16="http://schemas.microsoft.com/office/drawing/2014/main" id="{392B6FA4-D954-487F-B7B2-1F79E00DBFFD}"/>
              </a:ext>
            </a:extLst>
          </p:cNvPr>
          <p:cNvGrpSpPr/>
          <p:nvPr/>
        </p:nvGrpSpPr>
        <p:grpSpPr>
          <a:xfrm>
            <a:off x="4377180" y="153259"/>
            <a:ext cx="4672553" cy="1721907"/>
            <a:chOff x="4377180" y="153259"/>
            <a:chExt cx="4672553" cy="1721907"/>
          </a:xfrm>
        </p:grpSpPr>
        <p:sp>
          <p:nvSpPr>
            <p:cNvPr id="6" name="文字方塊 5">
              <a:extLst>
                <a:ext uri="{FF2B5EF4-FFF2-40B4-BE49-F238E27FC236}">
                  <a16:creationId xmlns:a16="http://schemas.microsoft.com/office/drawing/2014/main" id="{B142F59A-0B45-4DA9-8EA0-7DC196734B0D}"/>
                </a:ext>
              </a:extLst>
            </p:cNvPr>
            <p:cNvSpPr txBox="1"/>
            <p:nvPr/>
          </p:nvSpPr>
          <p:spPr>
            <a:xfrm>
              <a:off x="7913884" y="153259"/>
              <a:ext cx="292068" cy="523220"/>
            </a:xfrm>
            <a:prstGeom prst="rect">
              <a:avLst/>
            </a:prstGeom>
            <a:noFill/>
          </p:spPr>
          <p:txBody>
            <a:bodyPr wrap="none" rtlCol="0">
              <a:spAutoFit/>
            </a:bodyPr>
            <a:lstStyle/>
            <a:p>
              <a:r>
                <a:rPr lang="en-US" altLang="zh-TW" sz="2800" b="1" dirty="0" err="1"/>
                <a:t>i</a:t>
              </a:r>
              <a:endParaRPr lang="zh-TW" altLang="en-US" sz="2800" b="1" dirty="0"/>
            </a:p>
          </p:txBody>
        </p:sp>
        <p:sp>
          <p:nvSpPr>
            <p:cNvPr id="2" name="矩形 1">
              <a:extLst>
                <a:ext uri="{FF2B5EF4-FFF2-40B4-BE49-F238E27FC236}">
                  <a16:creationId xmlns:a16="http://schemas.microsoft.com/office/drawing/2014/main" id="{E38C9EB7-BCB6-4724-A36C-2B2EF065676B}"/>
                </a:ext>
              </a:extLst>
            </p:cNvPr>
            <p:cNvSpPr/>
            <p:nvPr/>
          </p:nvSpPr>
          <p:spPr>
            <a:xfrm>
              <a:off x="5099902" y="1053183"/>
              <a:ext cx="3949831" cy="43363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箭號: 向下 4">
              <a:extLst>
                <a:ext uri="{FF2B5EF4-FFF2-40B4-BE49-F238E27FC236}">
                  <a16:creationId xmlns:a16="http://schemas.microsoft.com/office/drawing/2014/main" id="{3A2F3CA5-1F20-43C3-920F-F74C08BEFC39}"/>
                </a:ext>
              </a:extLst>
            </p:cNvPr>
            <p:cNvSpPr/>
            <p:nvPr/>
          </p:nvSpPr>
          <p:spPr>
            <a:xfrm>
              <a:off x="7975077" y="649925"/>
              <a:ext cx="169683" cy="28071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接點 7">
              <a:extLst>
                <a:ext uri="{FF2B5EF4-FFF2-40B4-BE49-F238E27FC236}">
                  <a16:creationId xmlns:a16="http://schemas.microsoft.com/office/drawing/2014/main" id="{AA0D86A6-2264-41B2-84C6-8A0B27635543}"/>
                </a:ext>
              </a:extLst>
            </p:cNvPr>
            <p:cNvCxnSpPr>
              <a:cxnSpLocks/>
            </p:cNvCxnSpPr>
            <p:nvPr/>
          </p:nvCxnSpPr>
          <p:spPr>
            <a:xfrm>
              <a:off x="7814821" y="324177"/>
              <a:ext cx="0" cy="1550989"/>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A0E9A712-E63D-4D93-870E-A8ADA4E9EAF5}"/>
                </a:ext>
              </a:extLst>
            </p:cNvPr>
            <p:cNvSpPr txBox="1"/>
            <p:nvPr/>
          </p:nvSpPr>
          <p:spPr>
            <a:xfrm>
              <a:off x="4377180" y="1034661"/>
              <a:ext cx="617477" cy="430887"/>
            </a:xfrm>
            <a:prstGeom prst="rect">
              <a:avLst/>
            </a:prstGeom>
            <a:noFill/>
          </p:spPr>
          <p:txBody>
            <a:bodyPr wrap="none" rtlCol="0">
              <a:spAutoFit/>
            </a:bodyPr>
            <a:lstStyle/>
            <a:p>
              <a:r>
                <a:rPr lang="en-US" altLang="zh-TW" sz="2200" b="1" dirty="0" err="1"/>
                <a:t>dp</a:t>
              </a:r>
              <a:r>
                <a:rPr lang="en-US" altLang="zh-TW" sz="2200" b="1" dirty="0"/>
                <a:t>:</a:t>
              </a:r>
              <a:endParaRPr lang="zh-TW" altLang="en-US" sz="2200" b="1" dirty="0"/>
            </a:p>
          </p:txBody>
        </p:sp>
      </p:grpSp>
    </p:spTree>
    <p:extLst>
      <p:ext uri="{BB962C8B-B14F-4D97-AF65-F5344CB8AC3E}">
        <p14:creationId xmlns:p14="http://schemas.microsoft.com/office/powerpoint/2010/main" val="214579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1787727"/>
            <a:ext cx="8596668" cy="3880773"/>
          </a:xfrm>
        </p:spPr>
        <p:txBody>
          <a:bodyPr>
            <a:normAutofit lnSpcReduction="10000"/>
          </a:bodyPr>
          <a:lstStyle/>
          <a:p>
            <a:r>
              <a:rPr lang="zh-TW" altLang="en-US" sz="2400" b="1" dirty="0">
                <a:solidFill>
                  <a:schemeClr val="tx1"/>
                </a:solidFill>
              </a:rPr>
              <a:t>觀察 </a:t>
            </a:r>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a:t>
            </a:r>
            <a:r>
              <a:rPr lang="zh-TW" altLang="en-US" sz="2400" b="1" dirty="0">
                <a:solidFill>
                  <a:schemeClr val="tx1"/>
                </a:solidFill>
              </a:rPr>
              <a:t> </a:t>
            </a:r>
            <a:r>
              <a:rPr lang="en-US" sz="2400" b="1" dirty="0">
                <a:solidFill>
                  <a:schemeClr val="tx1"/>
                </a:solidFill>
              </a:rPr>
              <a:t>= </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[j] : j &lt; </a:t>
            </a:r>
            <a:r>
              <a:rPr lang="en-US" altLang="zh-TW" sz="2400" b="1" dirty="0" err="1">
                <a:solidFill>
                  <a:schemeClr val="tx1"/>
                </a:solidFill>
              </a:rPr>
              <a:t>i</a:t>
            </a:r>
            <a:r>
              <a:rPr lang="en-US" altLang="zh-TW" sz="2400" b="1" dirty="0">
                <a:solidFill>
                  <a:schemeClr val="tx1"/>
                </a:solidFill>
              </a:rPr>
              <a:t> and h[j] &lt; h[</a:t>
            </a:r>
            <a:r>
              <a:rPr lang="en-US" altLang="zh-TW" sz="2400" b="1" dirty="0" err="1">
                <a:solidFill>
                  <a:schemeClr val="tx1"/>
                </a:solidFill>
              </a:rPr>
              <a:t>i</a:t>
            </a:r>
            <a:r>
              <a:rPr lang="en-US" altLang="zh-TW" sz="2400" b="1" dirty="0">
                <a:solidFill>
                  <a:schemeClr val="tx1"/>
                </a:solidFill>
              </a:rPr>
              <a:t>]} + a[</a:t>
            </a:r>
            <a:r>
              <a:rPr lang="en-US" altLang="zh-TW" sz="2400" b="1" dirty="0" err="1">
                <a:solidFill>
                  <a:schemeClr val="tx1"/>
                </a:solidFill>
              </a:rPr>
              <a:t>i</a:t>
            </a:r>
            <a:r>
              <a:rPr lang="en-US" altLang="zh-TW" sz="2400" b="1" dirty="0">
                <a:solidFill>
                  <a:schemeClr val="tx1"/>
                </a:solidFill>
              </a:rPr>
              <a:t>]</a:t>
            </a:r>
          </a:p>
          <a:p>
            <a:pPr marL="0" indent="0">
              <a:buNone/>
            </a:pPr>
            <a:endParaRPr lang="en-US" altLang="zh-TW" sz="2400" b="1" dirty="0">
              <a:solidFill>
                <a:schemeClr val="tx1"/>
              </a:solidFill>
            </a:endParaRPr>
          </a:p>
          <a:p>
            <a:r>
              <a:rPr lang="zh-TW" altLang="en-US" sz="2400" b="1" dirty="0">
                <a:solidFill>
                  <a:schemeClr val="tx1"/>
                </a:solidFill>
              </a:rPr>
              <a:t>我們以 </a:t>
            </a:r>
            <a:r>
              <a:rPr lang="en-US" altLang="zh-TW" sz="2400" b="1" dirty="0">
                <a:solidFill>
                  <a:schemeClr val="tx1"/>
                </a:solidFill>
              </a:rPr>
              <a:t>j</a:t>
            </a:r>
            <a:r>
              <a:rPr lang="zh-TW" altLang="en-US" sz="2400" b="1" dirty="0">
                <a:solidFill>
                  <a:schemeClr val="tx1"/>
                </a:solidFill>
              </a:rPr>
              <a:t> 遞增填表算到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[j] : j &gt;= </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根本還沒算出來。</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轉換一下思路</a:t>
            </a:r>
            <a:r>
              <a:rPr lang="en-US" altLang="zh-TW" sz="2400" b="1" dirty="0">
                <a:solidFill>
                  <a:schemeClr val="tx1"/>
                </a:solidFill>
              </a:rPr>
              <a:t>,</a:t>
            </a:r>
            <a:r>
              <a:rPr lang="zh-TW" altLang="en-US" sz="2400" b="1" dirty="0">
                <a:solidFill>
                  <a:schemeClr val="tx1"/>
                </a:solidFill>
              </a:rPr>
              <a:t> 將 </a:t>
            </a:r>
            <a:r>
              <a:rPr lang="en-US" altLang="zh-TW" sz="2400" b="1" dirty="0" err="1">
                <a:solidFill>
                  <a:schemeClr val="tx1"/>
                </a:solidFill>
              </a:rPr>
              <a:t>dp</a:t>
            </a:r>
            <a:r>
              <a:rPr lang="en-US" altLang="zh-TW" sz="2400" b="1" dirty="0">
                <a:solidFill>
                  <a:schemeClr val="tx1"/>
                </a:solidFill>
              </a:rPr>
              <a:t>[j]</a:t>
            </a:r>
            <a:r>
              <a:rPr lang="zh-TW" altLang="en-US" sz="2400" b="1" dirty="0">
                <a:solidFill>
                  <a:schemeClr val="tx1"/>
                </a:solidFill>
              </a:rPr>
              <a:t> 放入樹中 </a:t>
            </a:r>
            <a:r>
              <a:rPr lang="en-US" altLang="zh-TW" sz="2400" b="1" dirty="0">
                <a:solidFill>
                  <a:schemeClr val="tx1"/>
                </a:solidFill>
              </a:rPr>
              <a:t>h[j] </a:t>
            </a:r>
            <a:r>
              <a:rPr lang="zh-TW" altLang="en-US" sz="2400" b="1" dirty="0">
                <a:solidFill>
                  <a:schemeClr val="tx1"/>
                </a:solidFill>
              </a:rPr>
              <a:t>的位置</a:t>
            </a:r>
            <a:r>
              <a:rPr lang="en-US" altLang="zh-TW" sz="2400" b="1" dirty="0">
                <a:solidFill>
                  <a:schemeClr val="tx1"/>
                </a:solidFill>
              </a:rPr>
              <a:t>, </a:t>
            </a:r>
            <a:r>
              <a:rPr lang="zh-TW" altLang="en-US" sz="2400" b="1" dirty="0">
                <a:solidFill>
                  <a:schemeClr val="tx1"/>
                </a:solidFill>
              </a:rPr>
              <a:t>計算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[j] : j &gt;= </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此時還沒放入樹中。</a:t>
            </a:r>
            <a:endParaRPr lang="en-US" altLang="zh-TW" sz="2400" b="1" dirty="0">
              <a:solidFill>
                <a:schemeClr val="tx1"/>
              </a:solidFill>
            </a:endParaRPr>
          </a:p>
          <a:p>
            <a:r>
              <a:rPr lang="zh-TW" altLang="en-US" sz="2400" b="1" dirty="0">
                <a:solidFill>
                  <a:schemeClr val="tx1"/>
                </a:solidFill>
              </a:rPr>
              <a:t>對區間 </a:t>
            </a:r>
            <a:r>
              <a:rPr lang="en-US" altLang="zh-TW" sz="2400" b="1" dirty="0">
                <a:solidFill>
                  <a:schemeClr val="tx1"/>
                </a:solidFill>
              </a:rPr>
              <a:t>[1, h[</a:t>
            </a:r>
            <a:r>
              <a:rPr lang="en-US" altLang="zh-TW" sz="2400" b="1" dirty="0" err="1">
                <a:solidFill>
                  <a:schemeClr val="tx1"/>
                </a:solidFill>
              </a:rPr>
              <a:t>i</a:t>
            </a:r>
            <a:r>
              <a:rPr lang="en-US" altLang="zh-TW" sz="2400" b="1" dirty="0">
                <a:solidFill>
                  <a:schemeClr val="tx1"/>
                </a:solidFill>
              </a:rPr>
              <a:t>] – 1]</a:t>
            </a:r>
            <a:r>
              <a:rPr lang="zh-TW" altLang="en-US" sz="2400" b="1" dirty="0">
                <a:solidFill>
                  <a:schemeClr val="tx1"/>
                </a:solidFill>
              </a:rPr>
              <a:t> 求最大值即為所求。</a:t>
            </a:r>
            <a:endParaRPr lang="en-US" altLang="zh-TW" sz="2400" b="1" dirty="0">
              <a:solidFill>
                <a:schemeClr val="tx1"/>
              </a:solidFill>
            </a:endParaRPr>
          </a:p>
          <a:p>
            <a:r>
              <a:rPr lang="en-US" altLang="zh-TW" sz="2400" b="1" dirty="0">
                <a:solidFill>
                  <a:schemeClr val="tx1"/>
                </a:solidFill>
              </a:rPr>
              <a:t>O(N</a:t>
            </a:r>
            <a:r>
              <a:rPr lang="zh-TW" altLang="en-US" sz="2400" b="1" dirty="0">
                <a:solidFill>
                  <a:schemeClr val="tx1"/>
                </a:solidFill>
              </a:rPr>
              <a:t> </a:t>
            </a:r>
            <a:r>
              <a:rPr lang="en-US" altLang="zh-TW" sz="2400" b="1" dirty="0">
                <a:solidFill>
                  <a:schemeClr val="tx1"/>
                </a:solidFill>
              </a:rPr>
              <a:t>log</a:t>
            </a:r>
            <a:r>
              <a:rPr lang="zh-TW" altLang="en-US" sz="2400" b="1" dirty="0">
                <a:solidFill>
                  <a:schemeClr val="tx1"/>
                </a:solidFill>
              </a:rPr>
              <a:t> </a:t>
            </a:r>
            <a:r>
              <a:rPr lang="en-US" altLang="zh-TW" sz="2400" b="1" dirty="0">
                <a:solidFill>
                  <a:schemeClr val="tx1"/>
                </a:solidFill>
              </a:rPr>
              <a:t>N)</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85346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另一個觀點</a:t>
            </a:r>
            <a:endParaRPr lang="en-US" b="1" dirty="0"/>
          </a:p>
        </p:txBody>
      </p:sp>
      <p:cxnSp>
        <p:nvCxnSpPr>
          <p:cNvPr id="7" name="直線單箭頭接點 6">
            <a:extLst>
              <a:ext uri="{FF2B5EF4-FFF2-40B4-BE49-F238E27FC236}">
                <a16:creationId xmlns:a16="http://schemas.microsoft.com/office/drawing/2014/main" id="{AB2D1FD4-BFA1-4D24-A73A-86135762C38C}"/>
              </a:ext>
            </a:extLst>
          </p:cNvPr>
          <p:cNvCxnSpPr>
            <a:cxnSpLocks/>
          </p:cNvCxnSpPr>
          <p:nvPr/>
        </p:nvCxnSpPr>
        <p:spPr>
          <a:xfrm flipV="1">
            <a:off x="2064470" y="1838227"/>
            <a:ext cx="0" cy="48736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CB52060E-571F-4616-AA79-066178FD485D}"/>
              </a:ext>
            </a:extLst>
          </p:cNvPr>
          <p:cNvCxnSpPr>
            <a:cxnSpLocks/>
          </p:cNvCxnSpPr>
          <p:nvPr/>
        </p:nvCxnSpPr>
        <p:spPr>
          <a:xfrm>
            <a:off x="1291472" y="6023730"/>
            <a:ext cx="8559538" cy="2211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橢圓 12">
            <a:extLst>
              <a:ext uri="{FF2B5EF4-FFF2-40B4-BE49-F238E27FC236}">
                <a16:creationId xmlns:a16="http://schemas.microsoft.com/office/drawing/2014/main" id="{4C94A7EA-C709-4FE1-A9E8-3B9C7502519E}"/>
              </a:ext>
            </a:extLst>
          </p:cNvPr>
          <p:cNvSpPr/>
          <p:nvPr/>
        </p:nvSpPr>
        <p:spPr>
          <a:xfrm>
            <a:off x="2554664" y="5109328"/>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7E8CC0AE-B6A7-4DF6-993D-D91729775D1C}"/>
              </a:ext>
            </a:extLst>
          </p:cNvPr>
          <p:cNvSpPr/>
          <p:nvPr/>
        </p:nvSpPr>
        <p:spPr>
          <a:xfrm>
            <a:off x="3376202" y="3621464"/>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6B119477-E8AC-4D80-A12B-5882ECFA1E63}"/>
              </a:ext>
            </a:extLst>
          </p:cNvPr>
          <p:cNvSpPr/>
          <p:nvPr/>
        </p:nvSpPr>
        <p:spPr>
          <a:xfrm>
            <a:off x="4273320" y="4518581"/>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37F271AC-2509-405F-BC2A-7B97AB694024}"/>
              </a:ext>
            </a:extLst>
          </p:cNvPr>
          <p:cNvSpPr/>
          <p:nvPr/>
        </p:nvSpPr>
        <p:spPr>
          <a:xfrm>
            <a:off x="5300841" y="2693974"/>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110E1125-2C2A-4838-8079-664F24D9A9B6}"/>
              </a:ext>
            </a:extLst>
          </p:cNvPr>
          <p:cNvSpPr/>
          <p:nvPr/>
        </p:nvSpPr>
        <p:spPr>
          <a:xfrm>
            <a:off x="6790276" y="3966593"/>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F89DFB15-ABBB-4CAB-98AC-E0A5F1682D3A}"/>
              </a:ext>
            </a:extLst>
          </p:cNvPr>
          <p:cNvSpPr txBox="1"/>
          <p:nvPr/>
        </p:nvSpPr>
        <p:spPr>
          <a:xfrm>
            <a:off x="2630068" y="5341655"/>
            <a:ext cx="1306768" cy="430887"/>
          </a:xfrm>
          <a:prstGeom prst="rect">
            <a:avLst/>
          </a:prstGeom>
          <a:noFill/>
        </p:spPr>
        <p:txBody>
          <a:bodyPr wrap="none" rtlCol="0">
            <a:spAutoFit/>
          </a:bodyPr>
          <a:lstStyle/>
          <a:p>
            <a:r>
              <a:rPr lang="en-US" altLang="zh-TW" sz="2200" b="1" dirty="0"/>
              <a:t>(1, h[1])</a:t>
            </a:r>
            <a:endParaRPr lang="zh-TW" altLang="en-US" sz="2200" b="1" dirty="0"/>
          </a:p>
        </p:txBody>
      </p:sp>
      <p:sp>
        <p:nvSpPr>
          <p:cNvPr id="19" name="文字方塊 18">
            <a:extLst>
              <a:ext uri="{FF2B5EF4-FFF2-40B4-BE49-F238E27FC236}">
                <a16:creationId xmlns:a16="http://schemas.microsoft.com/office/drawing/2014/main" id="{25FD819A-7A8F-4D9E-AC48-224848D7A470}"/>
              </a:ext>
            </a:extLst>
          </p:cNvPr>
          <p:cNvSpPr txBox="1"/>
          <p:nvPr/>
        </p:nvSpPr>
        <p:spPr>
          <a:xfrm>
            <a:off x="3451606" y="3064522"/>
            <a:ext cx="1306768" cy="430887"/>
          </a:xfrm>
          <a:prstGeom prst="rect">
            <a:avLst/>
          </a:prstGeom>
          <a:noFill/>
        </p:spPr>
        <p:txBody>
          <a:bodyPr wrap="none" rtlCol="0">
            <a:spAutoFit/>
          </a:bodyPr>
          <a:lstStyle/>
          <a:p>
            <a:r>
              <a:rPr lang="en-US" altLang="zh-TW" sz="2200" b="1" dirty="0"/>
              <a:t>(2, h[2])</a:t>
            </a:r>
            <a:endParaRPr lang="zh-TW" altLang="en-US" sz="2200" b="1" dirty="0"/>
          </a:p>
        </p:txBody>
      </p:sp>
      <p:sp>
        <p:nvSpPr>
          <p:cNvPr id="20" name="文字方塊 19">
            <a:extLst>
              <a:ext uri="{FF2B5EF4-FFF2-40B4-BE49-F238E27FC236}">
                <a16:creationId xmlns:a16="http://schemas.microsoft.com/office/drawing/2014/main" id="{1C328F19-8730-4370-8B60-A6026C753F62}"/>
              </a:ext>
            </a:extLst>
          </p:cNvPr>
          <p:cNvSpPr txBox="1"/>
          <p:nvPr/>
        </p:nvSpPr>
        <p:spPr>
          <a:xfrm>
            <a:off x="4322284" y="4793527"/>
            <a:ext cx="1306768" cy="430887"/>
          </a:xfrm>
          <a:prstGeom prst="rect">
            <a:avLst/>
          </a:prstGeom>
          <a:noFill/>
        </p:spPr>
        <p:txBody>
          <a:bodyPr wrap="none" rtlCol="0">
            <a:spAutoFit/>
          </a:bodyPr>
          <a:lstStyle/>
          <a:p>
            <a:r>
              <a:rPr lang="en-US" altLang="zh-TW" sz="2200" b="1" dirty="0"/>
              <a:t>(3, h[3])</a:t>
            </a:r>
            <a:endParaRPr lang="zh-TW" altLang="en-US" sz="2200" b="1" dirty="0"/>
          </a:p>
        </p:txBody>
      </p:sp>
      <p:sp>
        <p:nvSpPr>
          <p:cNvPr id="21" name="文字方塊 20">
            <a:extLst>
              <a:ext uri="{FF2B5EF4-FFF2-40B4-BE49-F238E27FC236}">
                <a16:creationId xmlns:a16="http://schemas.microsoft.com/office/drawing/2014/main" id="{23BF637E-330C-4906-B06F-A0A28CD2A25F}"/>
              </a:ext>
            </a:extLst>
          </p:cNvPr>
          <p:cNvSpPr txBox="1"/>
          <p:nvPr/>
        </p:nvSpPr>
        <p:spPr>
          <a:xfrm>
            <a:off x="5442616" y="2181586"/>
            <a:ext cx="1306768" cy="430887"/>
          </a:xfrm>
          <a:prstGeom prst="rect">
            <a:avLst/>
          </a:prstGeom>
          <a:noFill/>
        </p:spPr>
        <p:txBody>
          <a:bodyPr wrap="none" rtlCol="0">
            <a:spAutoFit/>
          </a:bodyPr>
          <a:lstStyle/>
          <a:p>
            <a:r>
              <a:rPr lang="en-US" altLang="zh-TW" sz="2200" b="1" dirty="0"/>
              <a:t>(4, h[4])</a:t>
            </a:r>
            <a:endParaRPr lang="zh-TW" altLang="en-US" sz="2200" b="1" dirty="0"/>
          </a:p>
        </p:txBody>
      </p:sp>
      <p:sp>
        <p:nvSpPr>
          <p:cNvPr id="22" name="文字方塊 21">
            <a:extLst>
              <a:ext uri="{FF2B5EF4-FFF2-40B4-BE49-F238E27FC236}">
                <a16:creationId xmlns:a16="http://schemas.microsoft.com/office/drawing/2014/main" id="{F26F2067-33C7-414A-9584-EE4B122E522C}"/>
              </a:ext>
            </a:extLst>
          </p:cNvPr>
          <p:cNvSpPr txBox="1"/>
          <p:nvPr/>
        </p:nvSpPr>
        <p:spPr>
          <a:xfrm>
            <a:off x="6941085" y="3495409"/>
            <a:ext cx="1306768" cy="430887"/>
          </a:xfrm>
          <a:prstGeom prst="rect">
            <a:avLst/>
          </a:prstGeom>
          <a:noFill/>
        </p:spPr>
        <p:txBody>
          <a:bodyPr wrap="none" rtlCol="0">
            <a:spAutoFit/>
          </a:bodyPr>
          <a:lstStyle/>
          <a:p>
            <a:r>
              <a:rPr lang="en-US" altLang="zh-TW" sz="2200" b="1" dirty="0"/>
              <a:t>(5, h[5])</a:t>
            </a:r>
            <a:endParaRPr lang="zh-TW" altLang="en-US" sz="2200" b="1" dirty="0"/>
          </a:p>
        </p:txBody>
      </p:sp>
      <p:cxnSp>
        <p:nvCxnSpPr>
          <p:cNvPr id="24" name="直線接點 23">
            <a:extLst>
              <a:ext uri="{FF2B5EF4-FFF2-40B4-BE49-F238E27FC236}">
                <a16:creationId xmlns:a16="http://schemas.microsoft.com/office/drawing/2014/main" id="{1C9822AA-ADBB-4344-A806-98D26DCBAA46}"/>
              </a:ext>
            </a:extLst>
          </p:cNvPr>
          <p:cNvCxnSpPr>
            <a:cxnSpLocks/>
            <a:endCxn id="17" idx="1"/>
          </p:cNvCxnSpPr>
          <p:nvPr/>
        </p:nvCxnSpPr>
        <p:spPr>
          <a:xfrm>
            <a:off x="1869601" y="3988681"/>
            <a:ext cx="4942760" cy="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4F17A0D8-1EA5-491D-8D90-CC869BF32499}"/>
              </a:ext>
            </a:extLst>
          </p:cNvPr>
          <p:cNvCxnSpPr>
            <a:cxnSpLocks/>
            <a:stCxn id="17" idx="0"/>
          </p:cNvCxnSpPr>
          <p:nvPr/>
        </p:nvCxnSpPr>
        <p:spPr>
          <a:xfrm>
            <a:off x="6865681" y="3966593"/>
            <a:ext cx="0" cy="2585036"/>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2034597E-71CA-475A-B5F1-29B24D29F0D8}"/>
              </a:ext>
            </a:extLst>
          </p:cNvPr>
          <p:cNvSpPr txBox="1"/>
          <p:nvPr/>
        </p:nvSpPr>
        <p:spPr>
          <a:xfrm>
            <a:off x="7117237" y="3147147"/>
            <a:ext cx="769763" cy="430887"/>
          </a:xfrm>
          <a:prstGeom prst="rect">
            <a:avLst/>
          </a:prstGeom>
          <a:noFill/>
        </p:spPr>
        <p:txBody>
          <a:bodyPr wrap="none" rtlCol="0">
            <a:spAutoFit/>
          </a:bodyPr>
          <a:lstStyle/>
          <a:p>
            <a:r>
              <a:rPr lang="en-US" altLang="zh-TW" sz="2200" b="1" dirty="0" err="1">
                <a:solidFill>
                  <a:srgbClr val="FF0000"/>
                </a:solidFill>
              </a:rPr>
              <a:t>i</a:t>
            </a:r>
            <a:r>
              <a:rPr lang="en-US" altLang="zh-TW" sz="2200" b="1" dirty="0">
                <a:solidFill>
                  <a:srgbClr val="FF0000"/>
                </a:solidFill>
              </a:rPr>
              <a:t> = 5</a:t>
            </a:r>
            <a:endParaRPr lang="zh-TW" altLang="en-US" sz="2200" b="1" dirty="0">
              <a:solidFill>
                <a:srgbClr val="FF0000"/>
              </a:solidFill>
            </a:endParaRPr>
          </a:p>
        </p:txBody>
      </p:sp>
      <p:sp>
        <p:nvSpPr>
          <p:cNvPr id="33" name="箭號: 向右 32">
            <a:extLst>
              <a:ext uri="{FF2B5EF4-FFF2-40B4-BE49-F238E27FC236}">
                <a16:creationId xmlns:a16="http://schemas.microsoft.com/office/drawing/2014/main" id="{0CA598E0-7FE1-4D44-B083-6FAB09CF1B0D}"/>
              </a:ext>
            </a:extLst>
          </p:cNvPr>
          <p:cNvSpPr/>
          <p:nvPr/>
        </p:nvSpPr>
        <p:spPr>
          <a:xfrm rot="10800000">
            <a:off x="6194649" y="5134562"/>
            <a:ext cx="554731" cy="34526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FAEAFD3B-AC66-4E3E-8D5E-FEB216EB0833}"/>
              </a:ext>
            </a:extLst>
          </p:cNvPr>
          <p:cNvSpPr txBox="1"/>
          <p:nvPr/>
        </p:nvSpPr>
        <p:spPr>
          <a:xfrm>
            <a:off x="5499600" y="5497721"/>
            <a:ext cx="1366080" cy="430887"/>
          </a:xfrm>
          <a:prstGeom prst="rect">
            <a:avLst/>
          </a:prstGeom>
          <a:noFill/>
        </p:spPr>
        <p:txBody>
          <a:bodyPr wrap="none" rtlCol="0">
            <a:spAutoFit/>
          </a:bodyPr>
          <a:lstStyle/>
          <a:p>
            <a:r>
              <a:rPr lang="zh-TW" altLang="en-US" sz="2200" b="1" dirty="0">
                <a:solidFill>
                  <a:srgbClr val="FF0000"/>
                </a:solidFill>
              </a:rPr>
              <a:t>在 </a:t>
            </a:r>
            <a:r>
              <a:rPr lang="en-US" altLang="zh-TW" sz="2200" b="1" dirty="0">
                <a:solidFill>
                  <a:srgbClr val="FF0000"/>
                </a:solidFill>
              </a:rPr>
              <a:t>5 </a:t>
            </a:r>
            <a:r>
              <a:rPr lang="zh-TW" altLang="en-US" sz="2200" b="1" dirty="0">
                <a:solidFill>
                  <a:srgbClr val="FF0000"/>
                </a:solidFill>
              </a:rPr>
              <a:t>之前</a:t>
            </a:r>
          </a:p>
        </p:txBody>
      </p:sp>
      <p:sp>
        <p:nvSpPr>
          <p:cNvPr id="35" name="箭號: 向右 34">
            <a:extLst>
              <a:ext uri="{FF2B5EF4-FFF2-40B4-BE49-F238E27FC236}">
                <a16:creationId xmlns:a16="http://schemas.microsoft.com/office/drawing/2014/main" id="{28054D23-1FA3-490E-A980-1DA4CA5C8F71}"/>
              </a:ext>
            </a:extLst>
          </p:cNvPr>
          <p:cNvSpPr/>
          <p:nvPr/>
        </p:nvSpPr>
        <p:spPr>
          <a:xfrm rot="5400000">
            <a:off x="2114084" y="4350282"/>
            <a:ext cx="573691" cy="34526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a:extLst>
              <a:ext uri="{FF2B5EF4-FFF2-40B4-BE49-F238E27FC236}">
                <a16:creationId xmlns:a16="http://schemas.microsoft.com/office/drawing/2014/main" id="{CB379D86-7E39-45D4-8A56-8909707553C8}"/>
              </a:ext>
            </a:extLst>
          </p:cNvPr>
          <p:cNvSpPr txBox="1"/>
          <p:nvPr/>
        </p:nvSpPr>
        <p:spPr>
          <a:xfrm>
            <a:off x="2463476" y="4040134"/>
            <a:ext cx="2042547" cy="430887"/>
          </a:xfrm>
          <a:prstGeom prst="rect">
            <a:avLst/>
          </a:prstGeom>
          <a:noFill/>
        </p:spPr>
        <p:txBody>
          <a:bodyPr wrap="none" rtlCol="0">
            <a:spAutoFit/>
          </a:bodyPr>
          <a:lstStyle/>
          <a:p>
            <a:r>
              <a:rPr lang="zh-TW" altLang="en-US" sz="2200" b="1" dirty="0">
                <a:solidFill>
                  <a:srgbClr val="FF0000"/>
                </a:solidFill>
              </a:rPr>
              <a:t>高度比 </a:t>
            </a:r>
            <a:r>
              <a:rPr lang="en-US" altLang="zh-TW" sz="2200" b="1" dirty="0">
                <a:solidFill>
                  <a:srgbClr val="FF0000"/>
                </a:solidFill>
              </a:rPr>
              <a:t>h[5] </a:t>
            </a:r>
            <a:r>
              <a:rPr lang="zh-TW" altLang="en-US" sz="2200" b="1" dirty="0">
                <a:solidFill>
                  <a:srgbClr val="FF0000"/>
                </a:solidFill>
              </a:rPr>
              <a:t>小</a:t>
            </a:r>
          </a:p>
        </p:txBody>
      </p:sp>
      <p:sp>
        <p:nvSpPr>
          <p:cNvPr id="37" name="橢圓 36">
            <a:extLst>
              <a:ext uri="{FF2B5EF4-FFF2-40B4-BE49-F238E27FC236}">
                <a16:creationId xmlns:a16="http://schemas.microsoft.com/office/drawing/2014/main" id="{A45C5ED8-2D6A-40A7-AC39-5E61CA65E42A}"/>
              </a:ext>
            </a:extLst>
          </p:cNvPr>
          <p:cNvSpPr/>
          <p:nvPr/>
        </p:nvSpPr>
        <p:spPr>
          <a:xfrm>
            <a:off x="7849656" y="4928813"/>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文字方塊 37">
            <a:extLst>
              <a:ext uri="{FF2B5EF4-FFF2-40B4-BE49-F238E27FC236}">
                <a16:creationId xmlns:a16="http://schemas.microsoft.com/office/drawing/2014/main" id="{D4E9D63B-FBB8-4E3C-AB5E-3A26923AE55E}"/>
              </a:ext>
            </a:extLst>
          </p:cNvPr>
          <p:cNvSpPr txBox="1"/>
          <p:nvPr/>
        </p:nvSpPr>
        <p:spPr>
          <a:xfrm>
            <a:off x="8000465" y="4457629"/>
            <a:ext cx="1306768" cy="430887"/>
          </a:xfrm>
          <a:prstGeom prst="rect">
            <a:avLst/>
          </a:prstGeom>
          <a:noFill/>
        </p:spPr>
        <p:txBody>
          <a:bodyPr wrap="none" rtlCol="0">
            <a:spAutoFit/>
          </a:bodyPr>
          <a:lstStyle/>
          <a:p>
            <a:r>
              <a:rPr lang="en-US" altLang="zh-TW" sz="2200" b="1" dirty="0"/>
              <a:t>(6, h[6])</a:t>
            </a:r>
            <a:endParaRPr lang="zh-TW" altLang="en-US" sz="2200" b="1" dirty="0"/>
          </a:p>
        </p:txBody>
      </p:sp>
    </p:spTree>
    <p:extLst>
      <p:ext uri="{BB962C8B-B14F-4D97-AF65-F5344CB8AC3E}">
        <p14:creationId xmlns:p14="http://schemas.microsoft.com/office/powerpoint/2010/main" val="14462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1+#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1+#ppt_w/2"/>
                                          </p:val>
                                        </p:tav>
                                        <p:tav tm="100000">
                                          <p:val>
                                            <p:strVal val="#ppt_x"/>
                                          </p:val>
                                        </p:tav>
                                      </p:tavLst>
                                    </p:anim>
                                    <p:anim calcmode="lin" valueType="num">
                                      <p:cBhvr additive="base">
                                        <p:cTn id="18" dur="500" fill="hold"/>
                                        <p:tgtEl>
                                          <p:spTgt spid="34"/>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1+#ppt_w/2"/>
                                          </p:val>
                                        </p:tav>
                                        <p:tav tm="100000">
                                          <p:val>
                                            <p:strVal val="#ppt_x"/>
                                          </p:val>
                                        </p:tav>
                                      </p:tavLst>
                                    </p:anim>
                                    <p:anim calcmode="lin" valueType="num">
                                      <p:cBhvr additive="base">
                                        <p:cTn id="2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ppt_x"/>
                                          </p:val>
                                        </p:tav>
                                        <p:tav tm="100000">
                                          <p:val>
                                            <p:strVal val="#ppt_x"/>
                                          </p:val>
                                        </p:tav>
                                      </p:tavLst>
                                    </p:anim>
                                    <p:anim calcmode="lin" valueType="num">
                                      <p:cBhvr additive="base">
                                        <p:cTn id="32" dur="500" fill="hold"/>
                                        <p:tgtEl>
                                          <p:spTgt spid="35"/>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4" grpId="0"/>
      <p:bldP spid="35" grpId="0" animBg="1"/>
      <p:bldP spid="3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另一個觀點</a:t>
            </a:r>
            <a:endParaRPr lang="en-US" b="1" dirty="0"/>
          </a:p>
        </p:txBody>
      </p:sp>
      <p:cxnSp>
        <p:nvCxnSpPr>
          <p:cNvPr id="7" name="直線單箭頭接點 6">
            <a:extLst>
              <a:ext uri="{FF2B5EF4-FFF2-40B4-BE49-F238E27FC236}">
                <a16:creationId xmlns:a16="http://schemas.microsoft.com/office/drawing/2014/main" id="{AB2D1FD4-BFA1-4D24-A73A-86135762C38C}"/>
              </a:ext>
            </a:extLst>
          </p:cNvPr>
          <p:cNvCxnSpPr>
            <a:cxnSpLocks/>
          </p:cNvCxnSpPr>
          <p:nvPr/>
        </p:nvCxnSpPr>
        <p:spPr>
          <a:xfrm flipV="1">
            <a:off x="2064470" y="1838227"/>
            <a:ext cx="0" cy="48736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CB52060E-571F-4616-AA79-066178FD485D}"/>
              </a:ext>
            </a:extLst>
          </p:cNvPr>
          <p:cNvCxnSpPr>
            <a:cxnSpLocks/>
          </p:cNvCxnSpPr>
          <p:nvPr/>
        </p:nvCxnSpPr>
        <p:spPr>
          <a:xfrm>
            <a:off x="1291472" y="6023730"/>
            <a:ext cx="8559538" cy="2211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橢圓 12">
            <a:extLst>
              <a:ext uri="{FF2B5EF4-FFF2-40B4-BE49-F238E27FC236}">
                <a16:creationId xmlns:a16="http://schemas.microsoft.com/office/drawing/2014/main" id="{4C94A7EA-C709-4FE1-A9E8-3B9C7502519E}"/>
              </a:ext>
            </a:extLst>
          </p:cNvPr>
          <p:cNvSpPr/>
          <p:nvPr/>
        </p:nvSpPr>
        <p:spPr>
          <a:xfrm>
            <a:off x="2554664" y="5109328"/>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7E8CC0AE-B6A7-4DF6-993D-D91729775D1C}"/>
              </a:ext>
            </a:extLst>
          </p:cNvPr>
          <p:cNvSpPr/>
          <p:nvPr/>
        </p:nvSpPr>
        <p:spPr>
          <a:xfrm>
            <a:off x="3376202" y="3621464"/>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6B119477-E8AC-4D80-A12B-5882ECFA1E63}"/>
              </a:ext>
            </a:extLst>
          </p:cNvPr>
          <p:cNvSpPr/>
          <p:nvPr/>
        </p:nvSpPr>
        <p:spPr>
          <a:xfrm>
            <a:off x="4273320" y="4518581"/>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37F271AC-2509-405F-BC2A-7B97AB694024}"/>
              </a:ext>
            </a:extLst>
          </p:cNvPr>
          <p:cNvSpPr/>
          <p:nvPr/>
        </p:nvSpPr>
        <p:spPr>
          <a:xfrm>
            <a:off x="5300841" y="2693974"/>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110E1125-2C2A-4838-8079-664F24D9A9B6}"/>
              </a:ext>
            </a:extLst>
          </p:cNvPr>
          <p:cNvSpPr/>
          <p:nvPr/>
        </p:nvSpPr>
        <p:spPr>
          <a:xfrm>
            <a:off x="6790276" y="3966593"/>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F89DFB15-ABBB-4CAB-98AC-E0A5F1682D3A}"/>
              </a:ext>
            </a:extLst>
          </p:cNvPr>
          <p:cNvSpPr txBox="1"/>
          <p:nvPr/>
        </p:nvSpPr>
        <p:spPr>
          <a:xfrm>
            <a:off x="2630068" y="5341655"/>
            <a:ext cx="1306768" cy="430887"/>
          </a:xfrm>
          <a:prstGeom prst="rect">
            <a:avLst/>
          </a:prstGeom>
          <a:noFill/>
        </p:spPr>
        <p:txBody>
          <a:bodyPr wrap="none" rtlCol="0">
            <a:spAutoFit/>
          </a:bodyPr>
          <a:lstStyle/>
          <a:p>
            <a:r>
              <a:rPr lang="en-US" altLang="zh-TW" sz="2200" b="1" dirty="0"/>
              <a:t>(1, h[1])</a:t>
            </a:r>
            <a:endParaRPr lang="zh-TW" altLang="en-US" sz="2200" b="1" dirty="0"/>
          </a:p>
        </p:txBody>
      </p:sp>
      <p:sp>
        <p:nvSpPr>
          <p:cNvPr id="37" name="橢圓 36">
            <a:extLst>
              <a:ext uri="{FF2B5EF4-FFF2-40B4-BE49-F238E27FC236}">
                <a16:creationId xmlns:a16="http://schemas.microsoft.com/office/drawing/2014/main" id="{A45C5ED8-2D6A-40A7-AC39-5E61CA65E42A}"/>
              </a:ext>
            </a:extLst>
          </p:cNvPr>
          <p:cNvSpPr/>
          <p:nvPr/>
        </p:nvSpPr>
        <p:spPr>
          <a:xfrm>
            <a:off x="7849656" y="4928813"/>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左中括弧 24">
            <a:extLst>
              <a:ext uri="{FF2B5EF4-FFF2-40B4-BE49-F238E27FC236}">
                <a16:creationId xmlns:a16="http://schemas.microsoft.com/office/drawing/2014/main" id="{E28B9AB7-D1D5-41F8-8D36-462D371D80D2}"/>
              </a:ext>
            </a:extLst>
          </p:cNvPr>
          <p:cNvSpPr/>
          <p:nvPr/>
        </p:nvSpPr>
        <p:spPr>
          <a:xfrm>
            <a:off x="1543061" y="1970819"/>
            <a:ext cx="252208" cy="3910953"/>
          </a:xfrm>
          <a:prstGeom prst="leftBracket">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F9972985-A695-4BC2-83B0-7A9D05BCCDE5}"/>
              </a:ext>
            </a:extLst>
          </p:cNvPr>
          <p:cNvSpPr txBox="1"/>
          <p:nvPr/>
        </p:nvSpPr>
        <p:spPr>
          <a:xfrm>
            <a:off x="228277" y="1498897"/>
            <a:ext cx="1314784" cy="769441"/>
          </a:xfrm>
          <a:prstGeom prst="rect">
            <a:avLst/>
          </a:prstGeom>
          <a:noFill/>
        </p:spPr>
        <p:txBody>
          <a:bodyPr wrap="none" rtlCol="0">
            <a:spAutoFit/>
          </a:bodyPr>
          <a:lstStyle/>
          <a:p>
            <a:pPr algn="ctr"/>
            <a:r>
              <a:rPr lang="en-US" altLang="zh-TW" sz="2200" b="1" dirty="0">
                <a:solidFill>
                  <a:srgbClr val="FF0000"/>
                </a:solidFill>
              </a:rPr>
              <a:t>Segment</a:t>
            </a:r>
          </a:p>
          <a:p>
            <a:pPr algn="ctr"/>
            <a:r>
              <a:rPr lang="en-US" altLang="zh-TW" sz="2200" b="1" dirty="0">
                <a:solidFill>
                  <a:srgbClr val="FF0000"/>
                </a:solidFill>
              </a:rPr>
              <a:t>tree</a:t>
            </a:r>
            <a:endParaRPr lang="zh-TW" altLang="en-US" sz="2200" b="1" dirty="0">
              <a:solidFill>
                <a:srgbClr val="FF0000"/>
              </a:solidFill>
            </a:endParaRPr>
          </a:p>
        </p:txBody>
      </p:sp>
      <p:cxnSp>
        <p:nvCxnSpPr>
          <p:cNvPr id="5" name="直線接點 4">
            <a:extLst>
              <a:ext uri="{FF2B5EF4-FFF2-40B4-BE49-F238E27FC236}">
                <a16:creationId xmlns:a16="http://schemas.microsoft.com/office/drawing/2014/main" id="{D9D800F3-9FAB-439F-9354-C41082F29E6F}"/>
              </a:ext>
            </a:extLst>
          </p:cNvPr>
          <p:cNvCxnSpPr>
            <a:cxnSpLocks/>
            <a:stCxn id="13" idx="0"/>
          </p:cNvCxnSpPr>
          <p:nvPr/>
        </p:nvCxnSpPr>
        <p:spPr>
          <a:xfrm>
            <a:off x="2630069" y="5109328"/>
            <a:ext cx="0" cy="914402"/>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FA603C80-FCE9-4171-86F6-4051D3DD999C}"/>
              </a:ext>
            </a:extLst>
          </p:cNvPr>
          <p:cNvSpPr txBox="1"/>
          <p:nvPr/>
        </p:nvSpPr>
        <p:spPr>
          <a:xfrm>
            <a:off x="2399132" y="6105231"/>
            <a:ext cx="769763" cy="430887"/>
          </a:xfrm>
          <a:prstGeom prst="rect">
            <a:avLst/>
          </a:prstGeom>
          <a:noFill/>
        </p:spPr>
        <p:txBody>
          <a:bodyPr wrap="none" rtlCol="0">
            <a:spAutoFit/>
          </a:bodyPr>
          <a:lstStyle/>
          <a:p>
            <a:r>
              <a:rPr lang="en-US" altLang="zh-TW" sz="2200" b="1" dirty="0" err="1"/>
              <a:t>i</a:t>
            </a:r>
            <a:r>
              <a:rPr lang="en-US" altLang="zh-TW" sz="2200" b="1" dirty="0"/>
              <a:t> = 1</a:t>
            </a:r>
            <a:endParaRPr lang="zh-TW" altLang="en-US" sz="2200" b="1" dirty="0"/>
          </a:p>
        </p:txBody>
      </p:sp>
      <p:cxnSp>
        <p:nvCxnSpPr>
          <p:cNvPr id="19" name="直線接點 18">
            <a:extLst>
              <a:ext uri="{FF2B5EF4-FFF2-40B4-BE49-F238E27FC236}">
                <a16:creationId xmlns:a16="http://schemas.microsoft.com/office/drawing/2014/main" id="{943B58C8-5812-4907-B7B6-437DE1A77826}"/>
              </a:ext>
            </a:extLst>
          </p:cNvPr>
          <p:cNvCxnSpPr>
            <a:cxnSpLocks/>
          </p:cNvCxnSpPr>
          <p:nvPr/>
        </p:nvCxnSpPr>
        <p:spPr>
          <a:xfrm>
            <a:off x="1543061" y="5109328"/>
            <a:ext cx="1087008" cy="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88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0-#ppt_w/2"/>
                                          </p:val>
                                        </p:tav>
                                        <p:tav tm="100000">
                                          <p:val>
                                            <p:strVal val="#ppt_x"/>
                                          </p:val>
                                        </p:tav>
                                      </p:tavLst>
                                    </p:anim>
                                    <p:anim calcmode="lin" valueType="num">
                                      <p:cBhvr additive="base">
                                        <p:cTn id="1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另一個觀點</a:t>
            </a:r>
            <a:endParaRPr lang="en-US" b="1" dirty="0"/>
          </a:p>
        </p:txBody>
      </p:sp>
      <p:cxnSp>
        <p:nvCxnSpPr>
          <p:cNvPr id="7" name="直線單箭頭接點 6">
            <a:extLst>
              <a:ext uri="{FF2B5EF4-FFF2-40B4-BE49-F238E27FC236}">
                <a16:creationId xmlns:a16="http://schemas.microsoft.com/office/drawing/2014/main" id="{AB2D1FD4-BFA1-4D24-A73A-86135762C38C}"/>
              </a:ext>
            </a:extLst>
          </p:cNvPr>
          <p:cNvCxnSpPr>
            <a:cxnSpLocks/>
          </p:cNvCxnSpPr>
          <p:nvPr/>
        </p:nvCxnSpPr>
        <p:spPr>
          <a:xfrm flipV="1">
            <a:off x="2064470" y="1838227"/>
            <a:ext cx="0" cy="48736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CB52060E-571F-4616-AA79-066178FD485D}"/>
              </a:ext>
            </a:extLst>
          </p:cNvPr>
          <p:cNvCxnSpPr>
            <a:cxnSpLocks/>
          </p:cNvCxnSpPr>
          <p:nvPr/>
        </p:nvCxnSpPr>
        <p:spPr>
          <a:xfrm>
            <a:off x="1291472" y="6023730"/>
            <a:ext cx="8559538" cy="2211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橢圓 12">
            <a:extLst>
              <a:ext uri="{FF2B5EF4-FFF2-40B4-BE49-F238E27FC236}">
                <a16:creationId xmlns:a16="http://schemas.microsoft.com/office/drawing/2014/main" id="{4C94A7EA-C709-4FE1-A9E8-3B9C7502519E}"/>
              </a:ext>
            </a:extLst>
          </p:cNvPr>
          <p:cNvSpPr/>
          <p:nvPr/>
        </p:nvSpPr>
        <p:spPr>
          <a:xfrm>
            <a:off x="2554664" y="5109328"/>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7E8CC0AE-B6A7-4DF6-993D-D91729775D1C}"/>
              </a:ext>
            </a:extLst>
          </p:cNvPr>
          <p:cNvSpPr/>
          <p:nvPr/>
        </p:nvSpPr>
        <p:spPr>
          <a:xfrm>
            <a:off x="3376202" y="3621464"/>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6B119477-E8AC-4D80-A12B-5882ECFA1E63}"/>
              </a:ext>
            </a:extLst>
          </p:cNvPr>
          <p:cNvSpPr/>
          <p:nvPr/>
        </p:nvSpPr>
        <p:spPr>
          <a:xfrm>
            <a:off x="4273320" y="4518581"/>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37F271AC-2509-405F-BC2A-7B97AB694024}"/>
              </a:ext>
            </a:extLst>
          </p:cNvPr>
          <p:cNvSpPr/>
          <p:nvPr/>
        </p:nvSpPr>
        <p:spPr>
          <a:xfrm>
            <a:off x="5300841" y="2693974"/>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110E1125-2C2A-4838-8079-664F24D9A9B6}"/>
              </a:ext>
            </a:extLst>
          </p:cNvPr>
          <p:cNvSpPr/>
          <p:nvPr/>
        </p:nvSpPr>
        <p:spPr>
          <a:xfrm>
            <a:off x="6790276" y="3966593"/>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25FD819A-7A8F-4D9E-AC48-224848D7A470}"/>
              </a:ext>
            </a:extLst>
          </p:cNvPr>
          <p:cNvSpPr txBox="1"/>
          <p:nvPr/>
        </p:nvSpPr>
        <p:spPr>
          <a:xfrm>
            <a:off x="3451606" y="3064522"/>
            <a:ext cx="1306768" cy="430887"/>
          </a:xfrm>
          <a:prstGeom prst="rect">
            <a:avLst/>
          </a:prstGeom>
          <a:noFill/>
        </p:spPr>
        <p:txBody>
          <a:bodyPr wrap="none" rtlCol="0">
            <a:spAutoFit/>
          </a:bodyPr>
          <a:lstStyle/>
          <a:p>
            <a:r>
              <a:rPr lang="en-US" altLang="zh-TW" sz="2200" b="1" dirty="0">
                <a:solidFill>
                  <a:srgbClr val="FF0000"/>
                </a:solidFill>
              </a:rPr>
              <a:t>(2, h[2])</a:t>
            </a:r>
            <a:endParaRPr lang="zh-TW" altLang="en-US" sz="2200" b="1" dirty="0">
              <a:solidFill>
                <a:srgbClr val="FF0000"/>
              </a:solidFill>
            </a:endParaRPr>
          </a:p>
        </p:txBody>
      </p:sp>
      <p:sp>
        <p:nvSpPr>
          <p:cNvPr id="37" name="橢圓 36">
            <a:extLst>
              <a:ext uri="{FF2B5EF4-FFF2-40B4-BE49-F238E27FC236}">
                <a16:creationId xmlns:a16="http://schemas.microsoft.com/office/drawing/2014/main" id="{A45C5ED8-2D6A-40A7-AC39-5E61CA65E42A}"/>
              </a:ext>
            </a:extLst>
          </p:cNvPr>
          <p:cNvSpPr/>
          <p:nvPr/>
        </p:nvSpPr>
        <p:spPr>
          <a:xfrm>
            <a:off x="7849656" y="4928813"/>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左中括弧 24">
            <a:extLst>
              <a:ext uri="{FF2B5EF4-FFF2-40B4-BE49-F238E27FC236}">
                <a16:creationId xmlns:a16="http://schemas.microsoft.com/office/drawing/2014/main" id="{E28B9AB7-D1D5-41F8-8D36-462D371D80D2}"/>
              </a:ext>
            </a:extLst>
          </p:cNvPr>
          <p:cNvSpPr/>
          <p:nvPr/>
        </p:nvSpPr>
        <p:spPr>
          <a:xfrm>
            <a:off x="1543061" y="1970819"/>
            <a:ext cx="252208" cy="3910953"/>
          </a:xfrm>
          <a:prstGeom prst="leftBracket">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F9972985-A695-4BC2-83B0-7A9D05BCCDE5}"/>
              </a:ext>
            </a:extLst>
          </p:cNvPr>
          <p:cNvSpPr txBox="1"/>
          <p:nvPr/>
        </p:nvSpPr>
        <p:spPr>
          <a:xfrm>
            <a:off x="135630" y="1542746"/>
            <a:ext cx="1314784" cy="769441"/>
          </a:xfrm>
          <a:prstGeom prst="rect">
            <a:avLst/>
          </a:prstGeom>
          <a:noFill/>
        </p:spPr>
        <p:txBody>
          <a:bodyPr wrap="none" rtlCol="0">
            <a:spAutoFit/>
          </a:bodyPr>
          <a:lstStyle/>
          <a:p>
            <a:pPr algn="ctr"/>
            <a:r>
              <a:rPr lang="en-US" altLang="zh-TW" sz="2200" b="1" dirty="0">
                <a:solidFill>
                  <a:srgbClr val="FF0000"/>
                </a:solidFill>
              </a:rPr>
              <a:t>Segment</a:t>
            </a:r>
          </a:p>
          <a:p>
            <a:pPr algn="ctr"/>
            <a:r>
              <a:rPr lang="en-US" altLang="zh-TW" sz="2200" b="1" dirty="0">
                <a:solidFill>
                  <a:srgbClr val="FF0000"/>
                </a:solidFill>
              </a:rPr>
              <a:t>tree</a:t>
            </a:r>
            <a:endParaRPr lang="zh-TW" altLang="en-US" sz="2200" b="1" dirty="0">
              <a:solidFill>
                <a:srgbClr val="FF0000"/>
              </a:solidFill>
            </a:endParaRPr>
          </a:p>
        </p:txBody>
      </p:sp>
      <p:cxnSp>
        <p:nvCxnSpPr>
          <p:cNvPr id="5" name="直線接點 4">
            <a:extLst>
              <a:ext uri="{FF2B5EF4-FFF2-40B4-BE49-F238E27FC236}">
                <a16:creationId xmlns:a16="http://schemas.microsoft.com/office/drawing/2014/main" id="{D9D800F3-9FAB-439F-9354-C41082F29E6F}"/>
              </a:ext>
            </a:extLst>
          </p:cNvPr>
          <p:cNvCxnSpPr>
            <a:cxnSpLocks/>
            <a:stCxn id="14" idx="4"/>
          </p:cNvCxnSpPr>
          <p:nvPr/>
        </p:nvCxnSpPr>
        <p:spPr>
          <a:xfrm flipH="1">
            <a:off x="3440343" y="3772290"/>
            <a:ext cx="11264" cy="2420074"/>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FA603C80-FCE9-4171-86F6-4051D3DD999C}"/>
              </a:ext>
            </a:extLst>
          </p:cNvPr>
          <p:cNvSpPr txBox="1"/>
          <p:nvPr/>
        </p:nvSpPr>
        <p:spPr>
          <a:xfrm>
            <a:off x="3076280" y="6228108"/>
            <a:ext cx="769763" cy="430887"/>
          </a:xfrm>
          <a:prstGeom prst="rect">
            <a:avLst/>
          </a:prstGeom>
          <a:noFill/>
        </p:spPr>
        <p:txBody>
          <a:bodyPr wrap="none" rtlCol="0">
            <a:spAutoFit/>
          </a:bodyPr>
          <a:lstStyle/>
          <a:p>
            <a:r>
              <a:rPr lang="en-US" altLang="zh-TW" sz="2200" b="1" dirty="0" err="1"/>
              <a:t>i</a:t>
            </a:r>
            <a:r>
              <a:rPr lang="en-US" altLang="zh-TW" sz="2200" b="1" dirty="0"/>
              <a:t> = 2</a:t>
            </a:r>
            <a:endParaRPr lang="zh-TW" altLang="en-US" sz="2200" b="1" dirty="0"/>
          </a:p>
        </p:txBody>
      </p:sp>
      <p:sp>
        <p:nvSpPr>
          <p:cNvPr id="24" name="橢圓 23">
            <a:extLst>
              <a:ext uri="{FF2B5EF4-FFF2-40B4-BE49-F238E27FC236}">
                <a16:creationId xmlns:a16="http://schemas.microsoft.com/office/drawing/2014/main" id="{26DF6AA3-E03C-494E-B579-ADD2B7334AA4}"/>
              </a:ext>
            </a:extLst>
          </p:cNvPr>
          <p:cNvSpPr/>
          <p:nvPr/>
        </p:nvSpPr>
        <p:spPr>
          <a:xfrm>
            <a:off x="1703656" y="5109328"/>
            <a:ext cx="150809" cy="15082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0BE37046-589B-4204-AD89-D0AEE1348EED}"/>
              </a:ext>
            </a:extLst>
          </p:cNvPr>
          <p:cNvSpPr txBox="1"/>
          <p:nvPr/>
        </p:nvSpPr>
        <p:spPr>
          <a:xfrm>
            <a:off x="657517" y="4977237"/>
            <a:ext cx="774571" cy="369332"/>
          </a:xfrm>
          <a:prstGeom prst="rect">
            <a:avLst/>
          </a:prstGeom>
          <a:noFill/>
        </p:spPr>
        <p:txBody>
          <a:bodyPr wrap="none" rtlCol="0">
            <a:spAutoFit/>
          </a:bodyPr>
          <a:lstStyle/>
          <a:p>
            <a:r>
              <a:rPr lang="en-US" altLang="zh-TW" b="1" dirty="0" err="1"/>
              <a:t>dp</a:t>
            </a:r>
            <a:r>
              <a:rPr lang="en-US" altLang="zh-TW" b="1" dirty="0"/>
              <a:t>[1]</a:t>
            </a:r>
            <a:endParaRPr lang="zh-TW" altLang="en-US" b="1" dirty="0"/>
          </a:p>
        </p:txBody>
      </p:sp>
      <p:cxnSp>
        <p:nvCxnSpPr>
          <p:cNvPr id="20" name="直線接點 19">
            <a:extLst>
              <a:ext uri="{FF2B5EF4-FFF2-40B4-BE49-F238E27FC236}">
                <a16:creationId xmlns:a16="http://schemas.microsoft.com/office/drawing/2014/main" id="{9369CA2D-A439-4F80-A618-441D10503089}"/>
              </a:ext>
            </a:extLst>
          </p:cNvPr>
          <p:cNvCxnSpPr>
            <a:cxnSpLocks/>
            <a:endCxn id="14" idx="2"/>
          </p:cNvCxnSpPr>
          <p:nvPr/>
        </p:nvCxnSpPr>
        <p:spPr>
          <a:xfrm>
            <a:off x="1543061" y="3696877"/>
            <a:ext cx="1833141" cy="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708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另一個觀點</a:t>
            </a:r>
            <a:endParaRPr lang="en-US" b="1" dirty="0"/>
          </a:p>
        </p:txBody>
      </p:sp>
      <p:cxnSp>
        <p:nvCxnSpPr>
          <p:cNvPr id="7" name="直線單箭頭接點 6">
            <a:extLst>
              <a:ext uri="{FF2B5EF4-FFF2-40B4-BE49-F238E27FC236}">
                <a16:creationId xmlns:a16="http://schemas.microsoft.com/office/drawing/2014/main" id="{AB2D1FD4-BFA1-4D24-A73A-86135762C38C}"/>
              </a:ext>
            </a:extLst>
          </p:cNvPr>
          <p:cNvCxnSpPr>
            <a:cxnSpLocks/>
          </p:cNvCxnSpPr>
          <p:nvPr/>
        </p:nvCxnSpPr>
        <p:spPr>
          <a:xfrm flipV="1">
            <a:off x="2064470" y="1838227"/>
            <a:ext cx="0" cy="48736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CB52060E-571F-4616-AA79-066178FD485D}"/>
              </a:ext>
            </a:extLst>
          </p:cNvPr>
          <p:cNvCxnSpPr>
            <a:cxnSpLocks/>
          </p:cNvCxnSpPr>
          <p:nvPr/>
        </p:nvCxnSpPr>
        <p:spPr>
          <a:xfrm>
            <a:off x="1291472" y="6023730"/>
            <a:ext cx="8559538" cy="2211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橢圓 12">
            <a:extLst>
              <a:ext uri="{FF2B5EF4-FFF2-40B4-BE49-F238E27FC236}">
                <a16:creationId xmlns:a16="http://schemas.microsoft.com/office/drawing/2014/main" id="{4C94A7EA-C709-4FE1-A9E8-3B9C7502519E}"/>
              </a:ext>
            </a:extLst>
          </p:cNvPr>
          <p:cNvSpPr/>
          <p:nvPr/>
        </p:nvSpPr>
        <p:spPr>
          <a:xfrm>
            <a:off x="2554664" y="5109328"/>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7E8CC0AE-B6A7-4DF6-993D-D91729775D1C}"/>
              </a:ext>
            </a:extLst>
          </p:cNvPr>
          <p:cNvSpPr/>
          <p:nvPr/>
        </p:nvSpPr>
        <p:spPr>
          <a:xfrm>
            <a:off x="3376202" y="3621464"/>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6B119477-E8AC-4D80-A12B-5882ECFA1E63}"/>
              </a:ext>
            </a:extLst>
          </p:cNvPr>
          <p:cNvSpPr/>
          <p:nvPr/>
        </p:nvSpPr>
        <p:spPr>
          <a:xfrm>
            <a:off x="4273320" y="4518581"/>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37F271AC-2509-405F-BC2A-7B97AB694024}"/>
              </a:ext>
            </a:extLst>
          </p:cNvPr>
          <p:cNvSpPr/>
          <p:nvPr/>
        </p:nvSpPr>
        <p:spPr>
          <a:xfrm>
            <a:off x="5300841" y="2693974"/>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110E1125-2C2A-4838-8079-664F24D9A9B6}"/>
              </a:ext>
            </a:extLst>
          </p:cNvPr>
          <p:cNvSpPr/>
          <p:nvPr/>
        </p:nvSpPr>
        <p:spPr>
          <a:xfrm>
            <a:off x="6790276" y="3966593"/>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1C328F19-8730-4370-8B60-A6026C753F62}"/>
              </a:ext>
            </a:extLst>
          </p:cNvPr>
          <p:cNvSpPr txBox="1"/>
          <p:nvPr/>
        </p:nvSpPr>
        <p:spPr>
          <a:xfrm>
            <a:off x="4322284" y="4793527"/>
            <a:ext cx="1306768" cy="430887"/>
          </a:xfrm>
          <a:prstGeom prst="rect">
            <a:avLst/>
          </a:prstGeom>
          <a:noFill/>
        </p:spPr>
        <p:txBody>
          <a:bodyPr wrap="none" rtlCol="0">
            <a:spAutoFit/>
          </a:bodyPr>
          <a:lstStyle/>
          <a:p>
            <a:r>
              <a:rPr lang="en-US" altLang="zh-TW" sz="2200" b="1" dirty="0">
                <a:solidFill>
                  <a:srgbClr val="FF0000"/>
                </a:solidFill>
              </a:rPr>
              <a:t>(3, h[3])</a:t>
            </a:r>
            <a:endParaRPr lang="zh-TW" altLang="en-US" sz="2200" b="1" dirty="0">
              <a:solidFill>
                <a:srgbClr val="FF0000"/>
              </a:solidFill>
            </a:endParaRPr>
          </a:p>
        </p:txBody>
      </p:sp>
      <p:sp>
        <p:nvSpPr>
          <p:cNvPr id="37" name="橢圓 36">
            <a:extLst>
              <a:ext uri="{FF2B5EF4-FFF2-40B4-BE49-F238E27FC236}">
                <a16:creationId xmlns:a16="http://schemas.microsoft.com/office/drawing/2014/main" id="{A45C5ED8-2D6A-40A7-AC39-5E61CA65E42A}"/>
              </a:ext>
            </a:extLst>
          </p:cNvPr>
          <p:cNvSpPr/>
          <p:nvPr/>
        </p:nvSpPr>
        <p:spPr>
          <a:xfrm>
            <a:off x="7849656" y="4928813"/>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左中括弧 24">
            <a:extLst>
              <a:ext uri="{FF2B5EF4-FFF2-40B4-BE49-F238E27FC236}">
                <a16:creationId xmlns:a16="http://schemas.microsoft.com/office/drawing/2014/main" id="{E28B9AB7-D1D5-41F8-8D36-462D371D80D2}"/>
              </a:ext>
            </a:extLst>
          </p:cNvPr>
          <p:cNvSpPr/>
          <p:nvPr/>
        </p:nvSpPr>
        <p:spPr>
          <a:xfrm>
            <a:off x="1543061" y="1970819"/>
            <a:ext cx="252208" cy="3910953"/>
          </a:xfrm>
          <a:prstGeom prst="leftBracket">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F9972985-A695-4BC2-83B0-7A9D05BCCDE5}"/>
              </a:ext>
            </a:extLst>
          </p:cNvPr>
          <p:cNvSpPr txBox="1"/>
          <p:nvPr/>
        </p:nvSpPr>
        <p:spPr>
          <a:xfrm>
            <a:off x="117304" y="1586098"/>
            <a:ext cx="1314784" cy="769441"/>
          </a:xfrm>
          <a:prstGeom prst="rect">
            <a:avLst/>
          </a:prstGeom>
          <a:noFill/>
        </p:spPr>
        <p:txBody>
          <a:bodyPr wrap="none" rtlCol="0">
            <a:spAutoFit/>
          </a:bodyPr>
          <a:lstStyle/>
          <a:p>
            <a:pPr algn="ctr"/>
            <a:r>
              <a:rPr lang="en-US" altLang="zh-TW" sz="2200" b="1" dirty="0">
                <a:solidFill>
                  <a:srgbClr val="FF0000"/>
                </a:solidFill>
              </a:rPr>
              <a:t>Segment</a:t>
            </a:r>
          </a:p>
          <a:p>
            <a:pPr algn="ctr"/>
            <a:r>
              <a:rPr lang="en-US" altLang="zh-TW" sz="2200" b="1" dirty="0">
                <a:solidFill>
                  <a:srgbClr val="FF0000"/>
                </a:solidFill>
              </a:rPr>
              <a:t>tree</a:t>
            </a:r>
            <a:endParaRPr lang="zh-TW" altLang="en-US" sz="2200" b="1" dirty="0">
              <a:solidFill>
                <a:srgbClr val="FF0000"/>
              </a:solidFill>
            </a:endParaRPr>
          </a:p>
        </p:txBody>
      </p:sp>
      <p:cxnSp>
        <p:nvCxnSpPr>
          <p:cNvPr id="5" name="直線接點 4">
            <a:extLst>
              <a:ext uri="{FF2B5EF4-FFF2-40B4-BE49-F238E27FC236}">
                <a16:creationId xmlns:a16="http://schemas.microsoft.com/office/drawing/2014/main" id="{D9D800F3-9FAB-439F-9354-C41082F29E6F}"/>
              </a:ext>
            </a:extLst>
          </p:cNvPr>
          <p:cNvCxnSpPr>
            <a:cxnSpLocks/>
            <a:stCxn id="15" idx="0"/>
          </p:cNvCxnSpPr>
          <p:nvPr/>
        </p:nvCxnSpPr>
        <p:spPr>
          <a:xfrm flipH="1">
            <a:off x="4339287" y="4518581"/>
            <a:ext cx="9438" cy="1729819"/>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FA603C80-FCE9-4171-86F6-4051D3DD999C}"/>
              </a:ext>
            </a:extLst>
          </p:cNvPr>
          <p:cNvSpPr txBox="1"/>
          <p:nvPr/>
        </p:nvSpPr>
        <p:spPr>
          <a:xfrm>
            <a:off x="4039364" y="6284144"/>
            <a:ext cx="769763" cy="430887"/>
          </a:xfrm>
          <a:prstGeom prst="rect">
            <a:avLst/>
          </a:prstGeom>
          <a:noFill/>
        </p:spPr>
        <p:txBody>
          <a:bodyPr wrap="none" rtlCol="0">
            <a:spAutoFit/>
          </a:bodyPr>
          <a:lstStyle/>
          <a:p>
            <a:r>
              <a:rPr lang="en-US" altLang="zh-TW" sz="2200" b="1" dirty="0" err="1"/>
              <a:t>i</a:t>
            </a:r>
            <a:r>
              <a:rPr lang="en-US" altLang="zh-TW" sz="2200" b="1" dirty="0"/>
              <a:t> = 3</a:t>
            </a:r>
            <a:endParaRPr lang="zh-TW" altLang="en-US" sz="2200" b="1" dirty="0"/>
          </a:p>
        </p:txBody>
      </p:sp>
      <p:sp>
        <p:nvSpPr>
          <p:cNvPr id="23" name="橢圓 22">
            <a:extLst>
              <a:ext uri="{FF2B5EF4-FFF2-40B4-BE49-F238E27FC236}">
                <a16:creationId xmlns:a16="http://schemas.microsoft.com/office/drawing/2014/main" id="{E8DA5E6C-E4F5-44BB-8D6B-82D8A08374EC}"/>
              </a:ext>
            </a:extLst>
          </p:cNvPr>
          <p:cNvSpPr/>
          <p:nvPr/>
        </p:nvSpPr>
        <p:spPr>
          <a:xfrm>
            <a:off x="1703656" y="5109328"/>
            <a:ext cx="150809" cy="15082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A9BA67EA-2832-4097-BF6F-B6982D8987C3}"/>
              </a:ext>
            </a:extLst>
          </p:cNvPr>
          <p:cNvSpPr txBox="1"/>
          <p:nvPr/>
        </p:nvSpPr>
        <p:spPr>
          <a:xfrm>
            <a:off x="657517" y="4977237"/>
            <a:ext cx="774571" cy="369332"/>
          </a:xfrm>
          <a:prstGeom prst="rect">
            <a:avLst/>
          </a:prstGeom>
          <a:noFill/>
        </p:spPr>
        <p:txBody>
          <a:bodyPr wrap="none" rtlCol="0">
            <a:spAutoFit/>
          </a:bodyPr>
          <a:lstStyle/>
          <a:p>
            <a:r>
              <a:rPr lang="en-US" altLang="zh-TW" b="1" dirty="0" err="1"/>
              <a:t>dp</a:t>
            </a:r>
            <a:r>
              <a:rPr lang="en-US" altLang="zh-TW" b="1" dirty="0"/>
              <a:t>[1]</a:t>
            </a:r>
            <a:endParaRPr lang="zh-TW" altLang="en-US" b="1" dirty="0"/>
          </a:p>
        </p:txBody>
      </p:sp>
      <p:sp>
        <p:nvSpPr>
          <p:cNvPr id="29" name="橢圓 28">
            <a:extLst>
              <a:ext uri="{FF2B5EF4-FFF2-40B4-BE49-F238E27FC236}">
                <a16:creationId xmlns:a16="http://schemas.microsoft.com/office/drawing/2014/main" id="{DB869F45-229A-4289-9D1B-EA4CAFD36AF5}"/>
              </a:ext>
            </a:extLst>
          </p:cNvPr>
          <p:cNvSpPr/>
          <p:nvPr/>
        </p:nvSpPr>
        <p:spPr>
          <a:xfrm>
            <a:off x="1718712" y="3613813"/>
            <a:ext cx="150809" cy="15082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a:extLst>
              <a:ext uri="{FF2B5EF4-FFF2-40B4-BE49-F238E27FC236}">
                <a16:creationId xmlns:a16="http://schemas.microsoft.com/office/drawing/2014/main" id="{14E82F35-FEC9-445F-B32A-91E2CD95C29C}"/>
              </a:ext>
            </a:extLst>
          </p:cNvPr>
          <p:cNvSpPr txBox="1"/>
          <p:nvPr/>
        </p:nvSpPr>
        <p:spPr>
          <a:xfrm>
            <a:off x="672573" y="3481722"/>
            <a:ext cx="774571" cy="369332"/>
          </a:xfrm>
          <a:prstGeom prst="rect">
            <a:avLst/>
          </a:prstGeom>
          <a:noFill/>
        </p:spPr>
        <p:txBody>
          <a:bodyPr wrap="none" rtlCol="0">
            <a:spAutoFit/>
          </a:bodyPr>
          <a:lstStyle/>
          <a:p>
            <a:r>
              <a:rPr lang="en-US" altLang="zh-TW" b="1" dirty="0" err="1"/>
              <a:t>dp</a:t>
            </a:r>
            <a:r>
              <a:rPr lang="en-US" altLang="zh-TW" b="1" dirty="0"/>
              <a:t>[2]</a:t>
            </a:r>
            <a:endParaRPr lang="zh-TW" altLang="en-US" b="1" dirty="0"/>
          </a:p>
        </p:txBody>
      </p:sp>
      <p:cxnSp>
        <p:nvCxnSpPr>
          <p:cNvPr id="21" name="直線接點 20">
            <a:extLst>
              <a:ext uri="{FF2B5EF4-FFF2-40B4-BE49-F238E27FC236}">
                <a16:creationId xmlns:a16="http://schemas.microsoft.com/office/drawing/2014/main" id="{6FF2CB29-0F9F-429C-B9C0-6ACA7BAF7505}"/>
              </a:ext>
            </a:extLst>
          </p:cNvPr>
          <p:cNvCxnSpPr>
            <a:cxnSpLocks/>
            <a:endCxn id="15" idx="0"/>
          </p:cNvCxnSpPr>
          <p:nvPr/>
        </p:nvCxnSpPr>
        <p:spPr>
          <a:xfrm>
            <a:off x="1543061" y="4518581"/>
            <a:ext cx="2805664" cy="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531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a:xfrm>
            <a:off x="677334" y="1791093"/>
            <a:ext cx="9069981" cy="4817097"/>
          </a:xfrm>
        </p:spPr>
        <p:txBody>
          <a:bodyPr>
            <a:normAutofit fontScale="85000" lnSpcReduction="20000"/>
          </a:bodyPr>
          <a:lstStyle/>
          <a:p>
            <a:pPr marL="514350" indent="-514350">
              <a:buFont typeface="+mj-lt"/>
              <a:buAutoNum type="arabicPeriod"/>
            </a:pPr>
            <a:r>
              <a:rPr lang="en-US" altLang="zh-TW" sz="3200" b="1" dirty="0">
                <a:solidFill>
                  <a:srgbClr val="FF0000"/>
                </a:solidFill>
              </a:rPr>
              <a:t>DP</a:t>
            </a:r>
            <a:r>
              <a:rPr lang="zh-TW" altLang="en-US" sz="3200" b="1" dirty="0">
                <a:solidFill>
                  <a:srgbClr val="FF0000"/>
                </a:solidFill>
              </a:rPr>
              <a:t> 的證明方法與圖論觀點</a:t>
            </a:r>
            <a:endParaRPr lang="en-US" altLang="zh-TW" sz="3200" b="1" dirty="0">
              <a:solidFill>
                <a:srgbClr val="FF0000"/>
              </a:solidFill>
            </a:endParaRPr>
          </a:p>
          <a:p>
            <a:pPr lvl="1" indent="-342900">
              <a:buFont typeface="Wingdings" panose="05000000000000000000" pitchFamily="2" charset="2"/>
              <a:buChar char="v"/>
            </a:pPr>
            <a:r>
              <a:rPr lang="zh-TW" altLang="en-US" sz="2500" b="1" dirty="0">
                <a:solidFill>
                  <a:srgbClr val="FF0000"/>
                </a:solidFill>
              </a:rPr>
              <a:t>最佳子結構的證明</a:t>
            </a:r>
            <a:endParaRPr lang="en-US" altLang="zh-TW" sz="2500" b="1" dirty="0">
              <a:solidFill>
                <a:srgbClr val="FF0000"/>
              </a:solidFill>
            </a:endParaRPr>
          </a:p>
          <a:p>
            <a:pPr lvl="1" indent="-342900">
              <a:buFont typeface="Wingdings" panose="05000000000000000000" pitchFamily="2" charset="2"/>
              <a:buChar char="v"/>
            </a:pPr>
            <a:r>
              <a:rPr lang="zh-TW" altLang="en-US" sz="2500" b="1" dirty="0">
                <a:solidFill>
                  <a:schemeClr val="tx1"/>
                </a:solidFill>
              </a:rPr>
              <a:t>填表順序與圖論觀點</a:t>
            </a:r>
            <a:endParaRPr lang="en-US" altLang="zh-TW" sz="2500" b="1" dirty="0">
              <a:solidFill>
                <a:schemeClr val="tx1"/>
              </a:solidFill>
            </a:endParaRPr>
          </a:p>
          <a:p>
            <a:pPr lvl="1" indent="-342900">
              <a:buFont typeface="Wingdings" panose="05000000000000000000" pitchFamily="2" charset="2"/>
              <a:buChar char="v"/>
            </a:pPr>
            <a:endParaRPr lang="en-US" altLang="zh-TW" sz="2500" b="1" dirty="0">
              <a:solidFill>
                <a:schemeClr val="tx1"/>
              </a:solidFill>
            </a:endParaRPr>
          </a:p>
          <a:p>
            <a:pPr marL="514350" indent="-514350">
              <a:buFont typeface="+mj-lt"/>
              <a:buAutoNum type="arabicPeriod"/>
            </a:pPr>
            <a:r>
              <a:rPr lang="zh-TW" altLang="en-US" sz="3200" b="1" dirty="0">
                <a:solidFill>
                  <a:schemeClr val="tx1"/>
                </a:solidFill>
              </a:rPr>
              <a:t>常見轉移優化</a:t>
            </a:r>
            <a:endParaRPr lang="en-US" altLang="zh-TW" sz="2700" b="1" dirty="0">
              <a:solidFill>
                <a:schemeClr val="tx1"/>
              </a:solidFill>
            </a:endParaRPr>
          </a:p>
          <a:p>
            <a:pPr marL="914400" lvl="1" indent="-514350">
              <a:buFont typeface="Wingdings" panose="05000000000000000000" pitchFamily="2" charset="2"/>
              <a:buChar char="v"/>
            </a:pPr>
            <a:r>
              <a:rPr lang="zh-TW" altLang="en-US" sz="2700" b="1" dirty="0">
                <a:solidFill>
                  <a:schemeClr val="tx1"/>
                </a:solidFill>
              </a:rPr>
              <a:t>線段樹 </a:t>
            </a:r>
            <a:r>
              <a:rPr lang="en-US" altLang="zh-TW" sz="2700" b="1" dirty="0">
                <a:solidFill>
                  <a:schemeClr val="tx1"/>
                </a:solidFill>
              </a:rPr>
              <a:t>DP</a:t>
            </a:r>
          </a:p>
          <a:p>
            <a:pPr marL="914400" lvl="1" indent="-514350">
              <a:buFont typeface="Wingdings" panose="05000000000000000000" pitchFamily="2" charset="2"/>
              <a:buChar char="v"/>
            </a:pPr>
            <a:r>
              <a:rPr lang="zh-TW" altLang="en-US" sz="2700" b="1" dirty="0">
                <a:solidFill>
                  <a:schemeClr val="tx1"/>
                </a:solidFill>
              </a:rPr>
              <a:t>單調佇列</a:t>
            </a:r>
            <a:endParaRPr lang="en-US" altLang="zh-TW" sz="2700" b="1" dirty="0">
              <a:solidFill>
                <a:schemeClr val="tx1"/>
              </a:solidFill>
            </a:endParaRPr>
          </a:p>
          <a:p>
            <a:pPr marL="914400" lvl="1" indent="-514350">
              <a:buFont typeface="Wingdings" panose="05000000000000000000" pitchFamily="2" charset="2"/>
              <a:buChar char="v"/>
            </a:pPr>
            <a:endParaRPr lang="en-US" altLang="zh-TW" sz="3200" b="1" dirty="0"/>
          </a:p>
          <a:p>
            <a:pPr marL="514350" indent="-514350">
              <a:buFont typeface="+mj-lt"/>
              <a:buAutoNum type="arabicPeriod"/>
            </a:pPr>
            <a:r>
              <a:rPr lang="zh-TW" altLang="en-US" sz="3200" b="1" dirty="0">
                <a:solidFill>
                  <a:schemeClr val="tx1"/>
                </a:solidFill>
              </a:rPr>
              <a:t>進階轉移優化 </a:t>
            </a:r>
            <a:r>
              <a:rPr lang="en-US" altLang="zh-TW" sz="3200" b="1" dirty="0">
                <a:solidFill>
                  <a:schemeClr val="tx1"/>
                </a:solidFill>
              </a:rPr>
              <a:t>– Divide and Conquer DP Optimization</a:t>
            </a:r>
            <a:endParaRPr lang="zh-TW" altLang="en-US" sz="3000" b="1" dirty="0">
              <a:solidFill>
                <a:schemeClr val="tx1"/>
              </a:solidFill>
            </a:endParaRPr>
          </a:p>
        </p:txBody>
      </p:sp>
    </p:spTree>
    <p:extLst>
      <p:ext uri="{BB962C8B-B14F-4D97-AF65-F5344CB8AC3E}">
        <p14:creationId xmlns:p14="http://schemas.microsoft.com/office/powerpoint/2010/main" val="3675420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en-US" altLang="zh-TW" sz="4000" dirty="0"/>
              <a:t>Pseudo code</a:t>
            </a:r>
            <a:endParaRPr lang="en-US" sz="4000"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p:txBody>
          <a:bodyPr>
            <a:normAutofit/>
          </a:bodyPr>
          <a:lstStyle/>
          <a:p>
            <a:r>
              <a:rPr lang="zh-TW" altLang="en-US" sz="2400" b="1" dirty="0">
                <a:solidFill>
                  <a:schemeClr val="tx1"/>
                </a:solidFill>
              </a:rPr>
              <a:t>輸入 </a:t>
            </a:r>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h[1 … N], a[1 … N]</a:t>
            </a:r>
          </a:p>
          <a:p>
            <a:r>
              <a:rPr lang="zh-TW" altLang="en-US" sz="2400" b="1" dirty="0">
                <a:solidFill>
                  <a:schemeClr val="tx1"/>
                </a:solidFill>
              </a:rPr>
              <a:t>開一棵線段樹 </a:t>
            </a:r>
            <a:r>
              <a:rPr lang="en-US" altLang="zh-TW" sz="2400" b="1" dirty="0">
                <a:solidFill>
                  <a:schemeClr val="tx1"/>
                </a:solidFill>
              </a:rPr>
              <a:t>Tree, </a:t>
            </a:r>
            <a:r>
              <a:rPr lang="zh-TW" altLang="en-US" sz="2400" b="1" dirty="0">
                <a:solidFill>
                  <a:schemeClr val="tx1"/>
                </a:solidFill>
              </a:rPr>
              <a:t>所有位置初始值為 </a:t>
            </a:r>
            <a:r>
              <a:rPr lang="en-US" altLang="zh-TW" sz="2400" b="1" dirty="0">
                <a:solidFill>
                  <a:schemeClr val="tx1"/>
                </a:solidFill>
              </a:rPr>
              <a:t>0</a:t>
            </a:r>
          </a:p>
          <a:p>
            <a:r>
              <a:rPr lang="en-US" sz="2400" b="1" dirty="0">
                <a:solidFill>
                  <a:schemeClr val="tx1"/>
                </a:solidFill>
              </a:rPr>
              <a:t>For</a:t>
            </a:r>
            <a:r>
              <a:rPr lang="zh-TW" altLang="en-US" sz="2400" b="1" dirty="0">
                <a:solidFill>
                  <a:schemeClr val="tx1"/>
                </a:solidFill>
              </a:rPr>
              <a:t> </a:t>
            </a:r>
            <a:r>
              <a:rPr lang="en-US" altLang="zh-TW" sz="2400" b="1" dirty="0" err="1">
                <a:solidFill>
                  <a:schemeClr val="tx1"/>
                </a:solidFill>
              </a:rPr>
              <a:t>i</a:t>
            </a:r>
            <a:r>
              <a:rPr lang="en-US" altLang="zh-TW" sz="2400" b="1" dirty="0">
                <a:solidFill>
                  <a:schemeClr val="tx1"/>
                </a:solidFill>
              </a:rPr>
              <a:t> in [1, N]:</a:t>
            </a:r>
          </a:p>
          <a:p>
            <a:r>
              <a:rPr lang="en-US" sz="2400" b="1" dirty="0">
                <a:solidFill>
                  <a:schemeClr val="tx1"/>
                </a:solidFill>
              </a:rPr>
              <a:t>    </a:t>
            </a:r>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 </a:t>
            </a:r>
            <a:r>
              <a:rPr lang="en-US" sz="2400" b="1" dirty="0" err="1">
                <a:solidFill>
                  <a:schemeClr val="tx1"/>
                </a:solidFill>
              </a:rPr>
              <a:t>Tree.RMQ</a:t>
            </a:r>
            <a:r>
              <a:rPr lang="en-US" sz="2400" b="1" dirty="0">
                <a:solidFill>
                  <a:schemeClr val="tx1"/>
                </a:solidFill>
              </a:rPr>
              <a:t>(0, h[</a:t>
            </a:r>
            <a:r>
              <a:rPr lang="en-US" sz="2400" b="1" dirty="0" err="1">
                <a:solidFill>
                  <a:schemeClr val="tx1"/>
                </a:solidFill>
              </a:rPr>
              <a:t>i</a:t>
            </a:r>
            <a:r>
              <a:rPr lang="en-US" sz="2400" b="1" dirty="0">
                <a:solidFill>
                  <a:schemeClr val="tx1"/>
                </a:solidFill>
              </a:rPr>
              <a:t>] - 1) + a[</a:t>
            </a:r>
            <a:r>
              <a:rPr lang="en-US" sz="2400" b="1" dirty="0" err="1">
                <a:solidFill>
                  <a:schemeClr val="tx1"/>
                </a:solidFill>
              </a:rPr>
              <a:t>i</a:t>
            </a:r>
            <a:r>
              <a:rPr lang="en-US" sz="2400" b="1" dirty="0">
                <a:solidFill>
                  <a:schemeClr val="tx1"/>
                </a:solidFill>
              </a:rPr>
              <a:t>];</a:t>
            </a:r>
          </a:p>
          <a:p>
            <a:r>
              <a:rPr lang="en-US" sz="2400" b="1" dirty="0">
                <a:solidFill>
                  <a:schemeClr val="tx1"/>
                </a:solidFill>
              </a:rPr>
              <a:t>    </a:t>
            </a:r>
            <a:r>
              <a:rPr lang="en-US" sz="2400" b="1" dirty="0" err="1">
                <a:solidFill>
                  <a:schemeClr val="tx1"/>
                </a:solidFill>
              </a:rPr>
              <a:t>Tree.set_value</a:t>
            </a:r>
            <a:r>
              <a:rPr lang="en-US" sz="2400" b="1" dirty="0">
                <a:solidFill>
                  <a:schemeClr val="tx1"/>
                </a:solidFill>
              </a:rPr>
              <a:t>(h[</a:t>
            </a:r>
            <a:r>
              <a:rPr lang="en-US" sz="2400" b="1" dirty="0" err="1">
                <a:solidFill>
                  <a:schemeClr val="tx1"/>
                </a:solidFill>
              </a:rPr>
              <a:t>i</a:t>
            </a:r>
            <a:r>
              <a:rPr lang="en-US" sz="2400" b="1" dirty="0">
                <a:solidFill>
                  <a:schemeClr val="tx1"/>
                </a:solidFill>
              </a:rPr>
              <a:t>], </a:t>
            </a:r>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a:t>
            </a:r>
          </a:p>
          <a:p>
            <a:r>
              <a:rPr lang="zh-TW" altLang="en-US" sz="2400" b="1" dirty="0">
                <a:solidFill>
                  <a:schemeClr val="tx1"/>
                </a:solidFill>
              </a:rPr>
              <a:t>輸出 </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 1 &lt;= </a:t>
            </a:r>
            <a:r>
              <a:rPr lang="en-US" altLang="zh-TW" sz="2400" b="1" dirty="0" err="1">
                <a:solidFill>
                  <a:schemeClr val="tx1"/>
                </a:solidFill>
              </a:rPr>
              <a:t>i</a:t>
            </a:r>
            <a:r>
              <a:rPr lang="en-US" altLang="zh-TW" sz="2400" b="1" dirty="0">
                <a:solidFill>
                  <a:schemeClr val="tx1"/>
                </a:solidFill>
              </a:rPr>
              <a:t> &lt;= N}</a:t>
            </a:r>
            <a:endParaRPr lang="en-US" sz="2400" b="1" dirty="0">
              <a:solidFill>
                <a:schemeClr val="tx1"/>
              </a:solidFill>
            </a:endParaRPr>
          </a:p>
        </p:txBody>
      </p:sp>
    </p:spTree>
    <p:extLst>
      <p:ext uri="{BB962C8B-B14F-4D97-AF65-F5344CB8AC3E}">
        <p14:creationId xmlns:p14="http://schemas.microsoft.com/office/powerpoint/2010/main" val="953585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回顧</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Q1. </a:t>
            </a:r>
            <a:r>
              <a:rPr lang="zh-TW" altLang="en-US" sz="2400" b="1" dirty="0">
                <a:solidFill>
                  <a:schemeClr val="tx1"/>
                </a:solidFill>
              </a:rPr>
              <a:t>為甚麼線段樹可以把轉移不存在的位置初始化為</a:t>
            </a:r>
            <a:r>
              <a:rPr lang="en-US" altLang="zh-TW" sz="2400" b="1" dirty="0">
                <a:solidFill>
                  <a:schemeClr val="tx1"/>
                </a:solidFill>
              </a:rPr>
              <a:t>0?</a:t>
            </a:r>
          </a:p>
          <a:p>
            <a:endParaRPr lang="en-US" altLang="zh-TW" sz="2400" b="1" dirty="0">
              <a:solidFill>
                <a:schemeClr val="tx1"/>
              </a:solidFill>
            </a:endParaRPr>
          </a:p>
          <a:p>
            <a:r>
              <a:rPr lang="en-US" altLang="zh-TW" sz="2400" b="1" dirty="0">
                <a:solidFill>
                  <a:schemeClr val="tx1"/>
                </a:solidFill>
              </a:rPr>
              <a:t>A1: </a:t>
            </a:r>
            <a:r>
              <a:rPr lang="zh-TW" altLang="en-US" sz="2400" b="1" dirty="0">
                <a:solidFill>
                  <a:schemeClr val="tx1"/>
                </a:solidFill>
              </a:rPr>
              <a:t>因為 </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前面可以不放任何人</a:t>
            </a:r>
            <a:r>
              <a:rPr lang="en-US" altLang="zh-TW" sz="2400" b="1" dirty="0">
                <a:solidFill>
                  <a:schemeClr val="tx1"/>
                </a:solidFill>
              </a:rPr>
              <a:t>,</a:t>
            </a:r>
            <a:r>
              <a:rPr lang="zh-TW" altLang="en-US" sz="2400" b="1" dirty="0">
                <a:solidFill>
                  <a:schemeClr val="tx1"/>
                </a:solidFill>
              </a:rPr>
              <a:t> 多看到的轉移不會使答案變大。</a:t>
            </a:r>
            <a:endParaRPr lang="en-US" sz="2400" b="1" dirty="0">
              <a:solidFill>
                <a:schemeClr val="tx1"/>
              </a:solidFill>
            </a:endParaRPr>
          </a:p>
        </p:txBody>
      </p:sp>
    </p:spTree>
    <p:extLst>
      <p:ext uri="{BB962C8B-B14F-4D97-AF65-F5344CB8AC3E}">
        <p14:creationId xmlns:p14="http://schemas.microsoft.com/office/powerpoint/2010/main" val="178308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回顧</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Q2.</a:t>
            </a:r>
            <a:r>
              <a:rPr lang="zh-TW" altLang="en-US" sz="2400" b="1" dirty="0">
                <a:solidFill>
                  <a:schemeClr val="tx1"/>
                </a:solidFill>
              </a:rPr>
              <a:t> 這個作法有點像是「用時間順序解決 </a:t>
            </a:r>
            <a:r>
              <a:rPr lang="en-US" altLang="zh-TW" sz="2400" b="1" dirty="0">
                <a:solidFill>
                  <a:schemeClr val="tx1"/>
                </a:solidFill>
              </a:rPr>
              <a:t>j &lt; </a:t>
            </a:r>
            <a:r>
              <a:rPr lang="en-US" altLang="zh-TW" sz="2400" b="1" dirty="0" err="1">
                <a:solidFill>
                  <a:schemeClr val="tx1"/>
                </a:solidFill>
              </a:rPr>
              <a:t>i</a:t>
            </a:r>
            <a:r>
              <a:rPr lang="zh-TW" altLang="en-US" sz="2400" b="1" dirty="0">
                <a:solidFill>
                  <a:schemeClr val="tx1"/>
                </a:solidFill>
              </a:rPr>
              <a:t> 的條件</a:t>
            </a:r>
            <a:r>
              <a:rPr lang="en-US" altLang="zh-TW" sz="2400" b="1" dirty="0">
                <a:solidFill>
                  <a:schemeClr val="tx1"/>
                </a:solidFill>
              </a:rPr>
              <a:t>, </a:t>
            </a:r>
            <a:r>
              <a:rPr lang="zh-TW" altLang="en-US" sz="2400" b="1" dirty="0">
                <a:solidFill>
                  <a:schemeClr val="tx1"/>
                </a:solidFill>
              </a:rPr>
              <a:t>用 </a:t>
            </a:r>
            <a:r>
              <a:rPr lang="en-US" altLang="zh-TW" sz="2400" b="1" dirty="0">
                <a:solidFill>
                  <a:schemeClr val="tx1"/>
                </a:solidFill>
              </a:rPr>
              <a:t>RMQ</a:t>
            </a:r>
            <a:r>
              <a:rPr lang="zh-TW" altLang="en-US" sz="2400" b="1" dirty="0">
                <a:solidFill>
                  <a:schemeClr val="tx1"/>
                </a:solidFill>
              </a:rPr>
              <a:t> 範圍解決 </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的條件</a:t>
            </a:r>
            <a:r>
              <a:rPr lang="en-US" altLang="zh-TW" sz="2400" b="1" dirty="0">
                <a:solidFill>
                  <a:schemeClr val="tx1"/>
                </a:solidFill>
              </a:rPr>
              <a:t>, </a:t>
            </a:r>
            <a:r>
              <a:rPr lang="zh-TW" altLang="en-US" sz="2400" b="1" dirty="0">
                <a:solidFill>
                  <a:schemeClr val="tx1"/>
                </a:solidFill>
              </a:rPr>
              <a:t>對稱地</a:t>
            </a:r>
            <a:r>
              <a:rPr lang="en-US" altLang="zh-TW" sz="2400" b="1" dirty="0">
                <a:solidFill>
                  <a:schemeClr val="tx1"/>
                </a:solidFill>
              </a:rPr>
              <a:t>,</a:t>
            </a:r>
            <a:r>
              <a:rPr lang="zh-TW" altLang="en-US" sz="2400" b="1" dirty="0">
                <a:solidFill>
                  <a:schemeClr val="tx1"/>
                </a:solidFill>
              </a:rPr>
              <a:t> 可以讓這兩個技巧解決的條件相反過來嗎</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A2: </a:t>
            </a:r>
            <a:r>
              <a:rPr lang="zh-TW" altLang="en-US" sz="2400" b="1" dirty="0">
                <a:solidFill>
                  <a:schemeClr val="tx1"/>
                </a:solidFill>
              </a:rPr>
              <a:t>可以</a:t>
            </a:r>
            <a:r>
              <a:rPr lang="en-US" altLang="zh-TW" sz="2400" b="1" dirty="0">
                <a:solidFill>
                  <a:schemeClr val="tx1"/>
                </a:solidFill>
              </a:rPr>
              <a:t>, </a:t>
            </a:r>
            <a:r>
              <a:rPr lang="zh-TW" altLang="en-US" sz="2400" b="1" dirty="0">
                <a:solidFill>
                  <a:schemeClr val="tx1"/>
                </a:solidFill>
              </a:rPr>
              <a:t>只要</a:t>
            </a:r>
            <a:r>
              <a:rPr lang="zh-TW" altLang="en-US" sz="2400" b="1" dirty="0">
                <a:solidFill>
                  <a:srgbClr val="FF0000"/>
                </a:solidFill>
              </a:rPr>
              <a:t>依照 </a:t>
            </a:r>
            <a:r>
              <a:rPr lang="en-US" altLang="zh-TW" sz="2400" b="1" dirty="0">
                <a:solidFill>
                  <a:srgbClr val="FF0000"/>
                </a:solidFill>
              </a:rPr>
              <a:t>h[</a:t>
            </a:r>
            <a:r>
              <a:rPr lang="en-US" altLang="zh-TW" sz="2400" b="1" dirty="0" err="1">
                <a:solidFill>
                  <a:srgbClr val="FF0000"/>
                </a:solidFill>
              </a:rPr>
              <a:t>i</a:t>
            </a:r>
            <a:r>
              <a:rPr lang="en-US" altLang="zh-TW" sz="2400" b="1" dirty="0">
                <a:solidFill>
                  <a:srgbClr val="FF0000"/>
                </a:solidFill>
              </a:rPr>
              <a:t>]</a:t>
            </a:r>
            <a:r>
              <a:rPr lang="zh-TW" altLang="en-US" sz="2400" b="1" dirty="0">
                <a:solidFill>
                  <a:srgbClr val="FF0000"/>
                </a:solidFill>
              </a:rPr>
              <a:t> 遞增的順序填表</a:t>
            </a:r>
            <a:r>
              <a:rPr lang="en-US" altLang="zh-TW" sz="2400" b="1" dirty="0">
                <a:solidFill>
                  <a:srgbClr val="FF0000"/>
                </a:solidFill>
              </a:rPr>
              <a:t>,</a:t>
            </a:r>
            <a:r>
              <a:rPr lang="zh-TW" altLang="en-US" sz="2400" b="1" dirty="0">
                <a:solidFill>
                  <a:srgbClr val="FF0000"/>
                </a:solidFill>
              </a:rPr>
              <a:t> 並且 </a:t>
            </a:r>
            <a:r>
              <a:rPr lang="en-US" altLang="zh-TW" sz="2400" b="1" dirty="0">
                <a:solidFill>
                  <a:srgbClr val="FF0000"/>
                </a:solidFill>
              </a:rPr>
              <a:t>RMQ(1,</a:t>
            </a:r>
            <a:r>
              <a:rPr lang="zh-TW" altLang="en-US" sz="2400" b="1" dirty="0">
                <a:solidFill>
                  <a:srgbClr val="FF0000"/>
                </a:solidFill>
              </a:rPr>
              <a:t> </a:t>
            </a:r>
            <a:r>
              <a:rPr lang="en-US" altLang="zh-TW" sz="2400" b="1" dirty="0" err="1">
                <a:solidFill>
                  <a:srgbClr val="FF0000"/>
                </a:solidFill>
              </a:rPr>
              <a:t>i</a:t>
            </a:r>
            <a:r>
              <a:rPr lang="zh-TW" altLang="en-US" sz="2400" b="1" dirty="0">
                <a:solidFill>
                  <a:srgbClr val="FF0000"/>
                </a:solidFill>
              </a:rPr>
              <a:t> </a:t>
            </a:r>
            <a:r>
              <a:rPr lang="en-US" altLang="zh-TW" sz="2400" b="1" dirty="0">
                <a:solidFill>
                  <a:srgbClr val="FF0000"/>
                </a:solidFill>
              </a:rPr>
              <a:t>-</a:t>
            </a:r>
            <a:r>
              <a:rPr lang="zh-TW" altLang="en-US" sz="2400" b="1" dirty="0">
                <a:solidFill>
                  <a:srgbClr val="FF0000"/>
                </a:solidFill>
              </a:rPr>
              <a:t> </a:t>
            </a:r>
            <a:r>
              <a:rPr lang="en-US" altLang="zh-TW" sz="2400" b="1" dirty="0">
                <a:solidFill>
                  <a:srgbClr val="FF0000"/>
                </a:solidFill>
              </a:rPr>
              <a:t>1)</a:t>
            </a:r>
            <a:r>
              <a:rPr lang="zh-TW" altLang="en-US" sz="2400" b="1" dirty="0">
                <a:solidFill>
                  <a:srgbClr val="FF0000"/>
                </a:solidFill>
              </a:rPr>
              <a:t> </a:t>
            </a:r>
            <a:r>
              <a:rPr lang="zh-TW" altLang="en-US" sz="2400" b="1" dirty="0">
                <a:solidFill>
                  <a:schemeClr val="tx1"/>
                </a:solidFill>
              </a:rPr>
              <a:t>即可。</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計算 </a:t>
            </a:r>
            <a:r>
              <a:rPr lang="en-US" altLang="zh-TW" sz="2400" b="1" dirty="0" err="1">
                <a:solidFill>
                  <a:schemeClr val="tx1"/>
                </a:solidFill>
              </a:rPr>
              <a:t>dp</a:t>
            </a:r>
            <a:r>
              <a:rPr lang="zh-TW" altLang="en-US" sz="2400" b="1" dirty="0">
                <a:solidFill>
                  <a:schemeClr val="tx1"/>
                </a:solidFill>
              </a:rPr>
              <a:t> 的順序是非常重要的。</a:t>
            </a:r>
            <a:endParaRPr lang="en-US" sz="2400" b="1" dirty="0">
              <a:solidFill>
                <a:schemeClr val="tx1"/>
              </a:solidFill>
            </a:endParaRPr>
          </a:p>
        </p:txBody>
      </p:sp>
    </p:spTree>
    <p:extLst>
      <p:ext uri="{BB962C8B-B14F-4D97-AF65-F5344CB8AC3E}">
        <p14:creationId xmlns:p14="http://schemas.microsoft.com/office/powerpoint/2010/main" val="310575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回顧</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Q4.</a:t>
            </a:r>
            <a:r>
              <a:rPr lang="zh-TW" altLang="en-US" sz="2400" b="1" dirty="0">
                <a:solidFill>
                  <a:schemeClr val="tx1"/>
                </a:solidFill>
              </a:rPr>
              <a:t> 詢問範圍都是前綴</a:t>
            </a:r>
            <a:r>
              <a:rPr lang="en-US" altLang="zh-TW" sz="2400" b="1" dirty="0">
                <a:solidFill>
                  <a:schemeClr val="tx1"/>
                </a:solidFill>
              </a:rPr>
              <a:t>,</a:t>
            </a:r>
            <a:r>
              <a:rPr lang="zh-TW" altLang="en-US" sz="2400" b="1" dirty="0">
                <a:solidFill>
                  <a:schemeClr val="tx1"/>
                </a:solidFill>
              </a:rPr>
              <a:t> 這好像用 </a:t>
            </a:r>
            <a:r>
              <a:rPr lang="en-US" altLang="zh-TW" sz="2400" b="1" dirty="0">
                <a:solidFill>
                  <a:schemeClr val="tx1"/>
                </a:solidFill>
              </a:rPr>
              <a:t>BIT</a:t>
            </a:r>
            <a:r>
              <a:rPr lang="zh-TW" altLang="en-US" sz="2400" b="1" dirty="0">
                <a:solidFill>
                  <a:schemeClr val="tx1"/>
                </a:solidFill>
              </a:rPr>
              <a:t> 就可以維護了 </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A4: </a:t>
            </a:r>
            <a:r>
              <a:rPr lang="zh-TW" altLang="en-US" sz="2400" b="1" dirty="0">
                <a:solidFill>
                  <a:schemeClr val="tx1"/>
                </a:solidFill>
              </a:rPr>
              <a:t>沒錯</a:t>
            </a:r>
            <a:r>
              <a:rPr lang="en-US" altLang="zh-TW" sz="2400" b="1" dirty="0">
                <a:solidFill>
                  <a:schemeClr val="tx1"/>
                </a:solidFill>
              </a:rPr>
              <a:t>,</a:t>
            </a:r>
            <a:r>
              <a:rPr lang="zh-TW" altLang="en-US" sz="2400" b="1" dirty="0">
                <a:solidFill>
                  <a:schemeClr val="tx1"/>
                </a:solidFill>
              </a:rPr>
              <a:t> 不過這堂課不是資料結構課程</a:t>
            </a:r>
            <a:r>
              <a:rPr lang="en-US" altLang="zh-TW" sz="2400" b="1" dirty="0">
                <a:solidFill>
                  <a:schemeClr val="tx1"/>
                </a:solidFill>
              </a:rPr>
              <a:t>,</a:t>
            </a:r>
            <a:r>
              <a:rPr lang="zh-TW" altLang="en-US" sz="2400" b="1" dirty="0">
                <a:solidFill>
                  <a:schemeClr val="tx1"/>
                </a:solidFill>
              </a:rPr>
              <a:t> 就不多講了</a:t>
            </a:r>
            <a:r>
              <a:rPr lang="en-US" altLang="zh-TW" sz="2400" b="1" dirty="0">
                <a:solidFill>
                  <a:schemeClr val="tx1"/>
                </a:solidFill>
              </a:rPr>
              <a:t>, </a:t>
            </a:r>
            <a:r>
              <a:rPr lang="zh-TW" altLang="en-US" sz="2400" b="1" dirty="0">
                <a:solidFill>
                  <a:schemeClr val="tx1"/>
                </a:solidFill>
              </a:rPr>
              <a:t>講義中有使用 </a:t>
            </a:r>
            <a:r>
              <a:rPr lang="en-US" altLang="zh-TW" sz="2400" b="1" dirty="0">
                <a:solidFill>
                  <a:schemeClr val="tx1"/>
                </a:solidFill>
              </a:rPr>
              <a:t>BIT</a:t>
            </a:r>
            <a:r>
              <a:rPr lang="zh-TW" altLang="en-US" sz="2400" b="1" dirty="0">
                <a:solidFill>
                  <a:schemeClr val="tx1"/>
                </a:solidFill>
              </a:rPr>
              <a:t> 的 </a:t>
            </a:r>
            <a:r>
              <a:rPr lang="en-US" altLang="zh-TW" sz="2400" b="1" dirty="0">
                <a:solidFill>
                  <a:schemeClr val="tx1"/>
                </a:solidFill>
              </a:rPr>
              <a:t>code</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但是 </a:t>
            </a:r>
            <a:r>
              <a:rPr lang="en-US" altLang="zh-TW" sz="2400" b="1" dirty="0">
                <a:solidFill>
                  <a:schemeClr val="tx1"/>
                </a:solidFill>
              </a:rPr>
              <a:t>BIT</a:t>
            </a:r>
            <a:r>
              <a:rPr lang="zh-TW" altLang="en-US" sz="2400" b="1" dirty="0">
                <a:solidFill>
                  <a:schemeClr val="tx1"/>
                </a:solidFill>
              </a:rPr>
              <a:t> 維護最大值需要一些額外的性質</a:t>
            </a:r>
            <a:r>
              <a:rPr lang="en-US" altLang="zh-TW" sz="2400" b="1" dirty="0">
                <a:solidFill>
                  <a:schemeClr val="tx1"/>
                </a:solidFill>
              </a:rPr>
              <a:t>, </a:t>
            </a:r>
            <a:r>
              <a:rPr lang="zh-TW" altLang="en-US" sz="2400" b="1" dirty="0">
                <a:solidFill>
                  <a:srgbClr val="FF0000"/>
                </a:solidFill>
              </a:rPr>
              <a:t>建議不了解的同學仍然使用線段樹</a:t>
            </a:r>
            <a:r>
              <a:rPr lang="zh-TW" altLang="en-US" sz="2400" b="1" dirty="0">
                <a:solidFill>
                  <a:schemeClr val="tx1"/>
                </a:solidFill>
              </a:rPr>
              <a:t>。</a:t>
            </a:r>
            <a:endParaRPr lang="en-US" sz="2400" b="1" dirty="0">
              <a:solidFill>
                <a:schemeClr val="tx1"/>
              </a:solidFill>
            </a:endParaRPr>
          </a:p>
        </p:txBody>
      </p:sp>
    </p:spTree>
    <p:extLst>
      <p:ext uri="{BB962C8B-B14F-4D97-AF65-F5344CB8AC3E}">
        <p14:creationId xmlns:p14="http://schemas.microsoft.com/office/powerpoint/2010/main" val="112908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485303-376C-465D-8D97-C808397AE1DE}"/>
              </a:ext>
            </a:extLst>
          </p:cNvPr>
          <p:cNvSpPr>
            <a:spLocks noGrp="1"/>
          </p:cNvSpPr>
          <p:nvPr>
            <p:ph type="title"/>
          </p:nvPr>
        </p:nvSpPr>
        <p:spPr>
          <a:xfrm>
            <a:off x="677334" y="609600"/>
            <a:ext cx="8596668" cy="739806"/>
          </a:xfrm>
        </p:spPr>
        <p:txBody>
          <a:bodyPr/>
          <a:lstStyle/>
          <a:p>
            <a:r>
              <a:rPr lang="zh-TW" altLang="en-US" b="1" dirty="0"/>
              <a:t>例題</a:t>
            </a:r>
            <a:r>
              <a:rPr lang="en-US" altLang="zh-TW" b="1" dirty="0"/>
              <a:t>2</a:t>
            </a:r>
            <a:r>
              <a:rPr lang="zh-TW" altLang="en-US" b="1" dirty="0"/>
              <a:t> </a:t>
            </a:r>
            <a:r>
              <a:rPr lang="en-US" altLang="zh-TW" b="1" dirty="0"/>
              <a:t>ARC</a:t>
            </a:r>
            <a:r>
              <a:rPr lang="zh-TW" altLang="en-US" b="1" dirty="0"/>
              <a:t> </a:t>
            </a:r>
            <a:r>
              <a:rPr lang="en-US" altLang="zh-TW" b="1" dirty="0"/>
              <a:t>073 -</a:t>
            </a:r>
            <a:r>
              <a:rPr lang="zh-TW" altLang="en-US" b="1" dirty="0"/>
              <a:t> </a:t>
            </a:r>
            <a:r>
              <a:rPr lang="en-US" altLang="zh-TW" b="1" dirty="0"/>
              <a:t>Many Moves</a:t>
            </a:r>
            <a:endParaRPr lang="en-US"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EBA0C9B-FBEF-4093-B4AF-3D5259526469}"/>
                  </a:ext>
                </a:extLst>
              </p:cNvPr>
              <p:cNvSpPr>
                <a:spLocks noGrp="1"/>
              </p:cNvSpPr>
              <p:nvPr>
                <p:ph idx="1"/>
              </p:nvPr>
            </p:nvSpPr>
            <p:spPr>
              <a:xfrm>
                <a:off x="677334" y="1606859"/>
                <a:ext cx="8596668" cy="4276364"/>
              </a:xfrm>
            </p:spPr>
            <p:txBody>
              <a:bodyPr>
                <a:normAutofit/>
              </a:bodyPr>
              <a:lstStyle/>
              <a:p>
                <a:r>
                  <a:rPr lang="zh-TW" altLang="en-US" sz="2400" b="1" dirty="0">
                    <a:solidFill>
                      <a:schemeClr val="tx1"/>
                    </a:solidFill>
                  </a:rPr>
                  <a:t>有兩個棋子擺在一個 </a:t>
                </a:r>
                <a:r>
                  <a:rPr lang="en-US" altLang="zh-TW" sz="2400" b="1" dirty="0">
                    <a:solidFill>
                      <a:schemeClr val="tx1"/>
                    </a:solidFill>
                  </a:rPr>
                  <a:t>1</a:t>
                </a:r>
                <a:r>
                  <a:rPr lang="zh-TW" altLang="en-US" sz="2400" b="1" dirty="0">
                    <a:solidFill>
                      <a:schemeClr val="tx1"/>
                    </a:solidFill>
                  </a:rPr>
                  <a:t> </a:t>
                </a:r>
                <a:r>
                  <a:rPr lang="en-US" altLang="zh-TW" sz="2400" b="1" dirty="0">
                    <a:solidFill>
                      <a:schemeClr val="tx1"/>
                    </a:solidFill>
                  </a:rPr>
                  <a:t>x N</a:t>
                </a:r>
                <a:r>
                  <a:rPr lang="zh-TW" altLang="en-US" sz="2400" b="1" dirty="0">
                    <a:solidFill>
                      <a:schemeClr val="tx1"/>
                    </a:solidFill>
                  </a:rPr>
                  <a:t> 的棋盤上</a:t>
                </a:r>
                <a:endParaRPr lang="en-US" altLang="zh-TW" sz="2400" b="1" dirty="0">
                  <a:solidFill>
                    <a:schemeClr val="tx1"/>
                  </a:solidFill>
                </a:endParaRPr>
              </a:p>
              <a:p>
                <a:r>
                  <a:rPr lang="zh-TW" altLang="en-US" sz="2400" b="1" dirty="0">
                    <a:solidFill>
                      <a:schemeClr val="tx1"/>
                    </a:solidFill>
                  </a:rPr>
                  <a:t>一個開始一個在位置 </a:t>
                </a:r>
                <a:r>
                  <a:rPr lang="en-US" altLang="zh-TW" sz="2400" b="1" dirty="0">
                    <a:solidFill>
                      <a:schemeClr val="tx1"/>
                    </a:solidFill>
                  </a:rPr>
                  <a:t>A, </a:t>
                </a:r>
                <a:r>
                  <a:rPr lang="zh-TW" altLang="en-US" sz="2400" b="1" dirty="0">
                    <a:solidFill>
                      <a:schemeClr val="tx1"/>
                    </a:solidFill>
                  </a:rPr>
                  <a:t>另一個則在位置 </a:t>
                </a:r>
                <a:r>
                  <a:rPr lang="en-US" altLang="zh-TW" sz="2400" b="1" dirty="0">
                    <a:solidFill>
                      <a:schemeClr val="tx1"/>
                    </a:solidFill>
                  </a:rPr>
                  <a:t>B</a:t>
                </a:r>
              </a:p>
              <a:p>
                <a:r>
                  <a:rPr lang="zh-TW" altLang="en-US" sz="2400" b="1" dirty="0">
                    <a:solidFill>
                      <a:schemeClr val="tx1"/>
                    </a:solidFill>
                  </a:rPr>
                  <a:t>有 </a:t>
                </a:r>
                <a:r>
                  <a:rPr lang="en-US" altLang="zh-TW" sz="2400" b="1" dirty="0">
                    <a:solidFill>
                      <a:schemeClr val="tx1"/>
                    </a:solidFill>
                  </a:rPr>
                  <a:t>Q</a:t>
                </a:r>
                <a:r>
                  <a:rPr lang="zh-TW" altLang="en-US" sz="2400" b="1" dirty="0">
                    <a:solidFill>
                      <a:schemeClr val="tx1"/>
                    </a:solidFill>
                  </a:rPr>
                  <a:t> 筆指令</a:t>
                </a:r>
                <a:r>
                  <a:rPr lang="en-US" altLang="zh-TW" sz="2400" b="1" dirty="0">
                    <a:solidFill>
                      <a:schemeClr val="tx1"/>
                    </a:solidFill>
                  </a:rPr>
                  <a:t>, </a:t>
                </a:r>
                <a:r>
                  <a:rPr lang="zh-TW" altLang="en-US" sz="2400" b="1" dirty="0">
                    <a:solidFill>
                      <a:schemeClr val="tx1"/>
                    </a:solidFill>
                  </a:rPr>
                  <a:t>第 </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筆指令要求將其中一個棋子移動到 </a:t>
                </a:r>
                <a14:m>
                  <m:oMath xmlns:m="http://schemas.openxmlformats.org/officeDocument/2006/math">
                    <m:sSub>
                      <m:sSubPr>
                        <m:ctrlPr>
                          <a:rPr lang="en-US" sz="2500" b="1" i="1" dirty="0">
                            <a:solidFill>
                              <a:schemeClr val="tx1"/>
                            </a:solidFill>
                            <a:latin typeface="Cambria Math" panose="02040503050406030204" pitchFamily="18" charset="0"/>
                          </a:rPr>
                        </m:ctrlPr>
                      </m:sSubPr>
                      <m:e>
                        <m:r>
                          <a:rPr lang="en-US" sz="2500" b="1" i="1" dirty="0">
                            <a:solidFill>
                              <a:schemeClr val="tx1"/>
                            </a:solidFill>
                            <a:latin typeface="Cambria Math" panose="02040503050406030204" pitchFamily="18" charset="0"/>
                          </a:rPr>
                          <m:t>𝒙</m:t>
                        </m:r>
                      </m:e>
                      <m:sub>
                        <m:r>
                          <a:rPr lang="en-US" sz="2500" b="1" i="1" dirty="0">
                            <a:solidFill>
                              <a:schemeClr val="tx1"/>
                            </a:solidFill>
                            <a:latin typeface="Cambria Math" panose="02040503050406030204" pitchFamily="18" charset="0"/>
                          </a:rPr>
                          <m:t>𝒊</m:t>
                        </m:r>
                      </m:sub>
                    </m:sSub>
                    <m:r>
                      <a:rPr lang="en-US" sz="2500" b="1" i="1" dirty="0">
                        <a:solidFill>
                          <a:schemeClr val="tx1"/>
                        </a:solidFill>
                        <a:latin typeface="Cambria Math" panose="02040503050406030204" pitchFamily="18" charset="0"/>
                      </a:rPr>
                      <m:t> </m:t>
                    </m:r>
                  </m:oMath>
                </a14:m>
                <a:endParaRPr lang="en-US" altLang="zh-TW" sz="2500" b="1" dirty="0">
                  <a:solidFill>
                    <a:schemeClr val="tx1"/>
                  </a:solidFill>
                </a:endParaRPr>
              </a:p>
              <a:p>
                <a:r>
                  <a:rPr lang="zh-TW" altLang="en-US" sz="2400" b="1" dirty="0">
                    <a:solidFill>
                      <a:schemeClr val="tx1"/>
                    </a:solidFill>
                  </a:rPr>
                  <a:t>指令只指定位置</a:t>
                </a:r>
                <a:r>
                  <a:rPr lang="en-US" altLang="zh-TW" sz="2400" b="1" dirty="0">
                    <a:solidFill>
                      <a:schemeClr val="tx1"/>
                    </a:solidFill>
                  </a:rPr>
                  <a:t>, </a:t>
                </a:r>
                <a:r>
                  <a:rPr lang="zh-TW" altLang="en-US" sz="2400" b="1" dirty="0">
                    <a:solidFill>
                      <a:schemeClr val="tx1"/>
                    </a:solidFill>
                  </a:rPr>
                  <a:t>要</a:t>
                </a:r>
                <a:r>
                  <a:rPr lang="zh-TW" altLang="en-US" sz="2400" b="1" dirty="0">
                    <a:solidFill>
                      <a:srgbClr val="FF0000"/>
                    </a:solidFill>
                  </a:rPr>
                  <a:t>移動哪一個棋子皆可</a:t>
                </a:r>
                <a:endParaRPr lang="en-US" altLang="zh-TW" sz="2400" b="1" dirty="0">
                  <a:solidFill>
                    <a:srgbClr val="FF0000"/>
                  </a:solidFill>
                </a:endParaRPr>
              </a:p>
              <a:p>
                <a:r>
                  <a:rPr lang="zh-TW" altLang="en-US" sz="2400" b="1" dirty="0">
                    <a:solidFill>
                      <a:schemeClr val="tx1"/>
                    </a:solidFill>
                  </a:rPr>
                  <a:t>每次指令除了將一個棋子移動到</a:t>
                </a:r>
                <a:r>
                  <a:rPr lang="en-US" altLang="zh-TW" sz="2400" b="1" dirty="0">
                    <a:solidFill>
                      <a:schemeClr val="tx1"/>
                    </a:solidFill>
                  </a:rPr>
                  <a:t> </a:t>
                </a:r>
                <a14:m>
                  <m:oMath xmlns:m="http://schemas.openxmlformats.org/officeDocument/2006/math">
                    <m:sSub>
                      <m:sSubPr>
                        <m:ctrlPr>
                          <a:rPr lang="en-US" altLang="zh-TW" sz="2400" b="1" i="1" dirty="0">
                            <a:solidFill>
                              <a:schemeClr val="tx1"/>
                            </a:solidFill>
                            <a:latin typeface="Cambria Math" panose="02040503050406030204" pitchFamily="18" charset="0"/>
                          </a:rPr>
                        </m:ctrlPr>
                      </m:sSubPr>
                      <m:e>
                        <m:r>
                          <a:rPr lang="en-US" altLang="zh-TW" sz="2400" b="1" i="1" dirty="0">
                            <a:solidFill>
                              <a:schemeClr val="tx1"/>
                            </a:solidFill>
                            <a:latin typeface="Cambria Math" panose="02040503050406030204" pitchFamily="18" charset="0"/>
                          </a:rPr>
                          <m:t>𝒙</m:t>
                        </m:r>
                      </m:e>
                      <m:sub>
                        <m:r>
                          <a:rPr lang="en-US" altLang="zh-TW" sz="2400" b="1" i="1" dirty="0">
                            <a:solidFill>
                              <a:schemeClr val="tx1"/>
                            </a:solidFill>
                            <a:latin typeface="Cambria Math" panose="02040503050406030204" pitchFamily="18" charset="0"/>
                          </a:rPr>
                          <m:t>𝒊</m:t>
                        </m:r>
                      </m:sub>
                    </m:sSub>
                  </m:oMath>
                </a14:m>
                <a:r>
                  <a:rPr lang="zh-TW" altLang="en-US" sz="2400" b="1" dirty="0">
                    <a:solidFill>
                      <a:schemeClr val="tx1"/>
                    </a:solidFill>
                  </a:rPr>
                  <a:t> 外不能做其他任何事</a:t>
                </a:r>
                <a:r>
                  <a:rPr lang="en-US" altLang="zh-TW" sz="2400" b="1" dirty="0">
                    <a:solidFill>
                      <a:schemeClr val="tx1"/>
                    </a:solidFill>
                  </a:rPr>
                  <a:t>,</a:t>
                </a:r>
                <a:r>
                  <a:rPr lang="zh-TW" altLang="en-US" sz="2400" b="1" dirty="0">
                    <a:solidFill>
                      <a:schemeClr val="tx1"/>
                    </a:solidFill>
                  </a:rPr>
                  <a:t>兩個棋子可以同時站在同一格。</a:t>
                </a:r>
                <a:endParaRPr lang="en-US" altLang="zh-TW" sz="2400" b="1" dirty="0">
                  <a:solidFill>
                    <a:srgbClr val="FF0000"/>
                  </a:solidFill>
                </a:endParaRPr>
              </a:p>
              <a:p>
                <a:r>
                  <a:rPr lang="zh-TW" altLang="en-US" sz="2400" b="1" dirty="0">
                    <a:solidFill>
                      <a:schemeClr val="tx1"/>
                    </a:solidFill>
                  </a:rPr>
                  <a:t>將棋子由 </a:t>
                </a:r>
                <a:r>
                  <a:rPr lang="en-US" altLang="zh-TW" sz="2400" b="1" dirty="0">
                    <a:solidFill>
                      <a:schemeClr val="tx1"/>
                    </a:solidFill>
                  </a:rPr>
                  <a:t>p1 </a:t>
                </a:r>
                <a:r>
                  <a:rPr lang="zh-TW" altLang="en-US" sz="2400" b="1" dirty="0">
                    <a:solidFill>
                      <a:schemeClr val="tx1"/>
                    </a:solidFill>
                  </a:rPr>
                  <a:t>移動 </a:t>
                </a:r>
                <a:r>
                  <a:rPr lang="en-US" altLang="zh-TW" sz="2400" b="1" dirty="0">
                    <a:solidFill>
                      <a:schemeClr val="tx1"/>
                    </a:solidFill>
                  </a:rPr>
                  <a:t>p2 </a:t>
                </a:r>
                <a:r>
                  <a:rPr lang="zh-TW" altLang="en-US" sz="2400" b="1" dirty="0">
                    <a:solidFill>
                      <a:schemeClr val="tx1"/>
                    </a:solidFill>
                  </a:rPr>
                  <a:t>需要花費 </a:t>
                </a:r>
                <a:r>
                  <a:rPr lang="en-US" altLang="zh-TW" sz="2400" b="1" dirty="0">
                    <a:solidFill>
                      <a:schemeClr val="tx1"/>
                    </a:solidFill>
                  </a:rPr>
                  <a:t>|p1 – p2|</a:t>
                </a:r>
                <a:r>
                  <a:rPr lang="zh-TW" altLang="en-US" sz="2400" b="1" dirty="0">
                    <a:solidFill>
                      <a:schemeClr val="tx1"/>
                    </a:solidFill>
                  </a:rPr>
                  <a:t> 秒，請問執行完所有指令最少需要多少時間？</a:t>
                </a:r>
                <a:endParaRPr lang="en-US" altLang="zh-TW" sz="2400" b="1" dirty="0">
                  <a:solidFill>
                    <a:schemeClr val="tx1"/>
                  </a:solidFill>
                </a:endParaRPr>
              </a:p>
              <a:p>
                <a:r>
                  <a:rPr lang="en-US" altLang="zh-TW" sz="2400" b="1" dirty="0">
                    <a:solidFill>
                      <a:schemeClr val="tx1"/>
                    </a:solidFill>
                  </a:rPr>
                  <a:t>N, Q &lt;= </a:t>
                </a:r>
                <a14:m>
                  <m:oMath xmlns:m="http://schemas.openxmlformats.org/officeDocument/2006/math">
                    <m:sSup>
                      <m:sSupPr>
                        <m:ctrlPr>
                          <a:rPr lang="en-US" altLang="zh-TW" sz="2400" b="1" i="1" dirty="0">
                            <a:solidFill>
                              <a:schemeClr val="tx1"/>
                            </a:solidFill>
                            <a:latin typeface="Cambria Math" panose="02040503050406030204" pitchFamily="18" charset="0"/>
                          </a:rPr>
                        </m:ctrlPr>
                      </m:sSupPr>
                      <m:e>
                        <m:r>
                          <a:rPr lang="en-US" altLang="zh-TW" sz="2400" b="1" i="1" dirty="0">
                            <a:solidFill>
                              <a:schemeClr val="tx1"/>
                            </a:solidFill>
                            <a:latin typeface="Cambria Math" panose="02040503050406030204" pitchFamily="18" charset="0"/>
                          </a:rPr>
                          <m:t>10</m:t>
                        </m:r>
                      </m:e>
                      <m:sup>
                        <m:r>
                          <a:rPr lang="en-US" altLang="zh-TW" sz="2400" b="1" i="1" dirty="0">
                            <a:solidFill>
                              <a:schemeClr val="tx1"/>
                            </a:solidFill>
                            <a:latin typeface="Cambria Math" panose="02040503050406030204" pitchFamily="18" charset="0"/>
                          </a:rPr>
                          <m:t>5</m:t>
                        </m:r>
                      </m:sup>
                    </m:sSup>
                  </m:oMath>
                </a14:m>
                <a:endParaRPr lang="en-US" altLang="zh-TW"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6EBA0C9B-FBEF-4093-B4AF-3D5259526469}"/>
                  </a:ext>
                </a:extLst>
              </p:cNvPr>
              <p:cNvSpPr>
                <a:spLocks noGrp="1" noRot="1" noChangeAspect="1" noMove="1" noResize="1" noEditPoints="1" noAdjustHandles="1" noChangeArrowheads="1" noChangeShapeType="1" noTextEdit="1"/>
              </p:cNvSpPr>
              <p:nvPr>
                <p:ph idx="1"/>
              </p:nvPr>
            </p:nvSpPr>
            <p:spPr>
              <a:xfrm>
                <a:off x="677334" y="1606859"/>
                <a:ext cx="8596668" cy="4276364"/>
              </a:xfrm>
              <a:blipFill>
                <a:blip r:embed="rId2"/>
                <a:stretch>
                  <a:fillRect l="-567" t="-1141" b="-713"/>
                </a:stretch>
              </a:blipFill>
            </p:spPr>
            <p:txBody>
              <a:bodyPr/>
              <a:lstStyle/>
              <a:p>
                <a:r>
                  <a:rPr lang="zh-TW" altLang="en-US">
                    <a:noFill/>
                  </a:rPr>
                  <a:t> </a:t>
                </a:r>
              </a:p>
            </p:txBody>
          </p:sp>
        </mc:Fallback>
      </mc:AlternateContent>
      <p:sp>
        <p:nvSpPr>
          <p:cNvPr id="4" name="矩形 3">
            <a:extLst>
              <a:ext uri="{FF2B5EF4-FFF2-40B4-BE49-F238E27FC236}">
                <a16:creationId xmlns:a16="http://schemas.microsoft.com/office/drawing/2014/main" id="{A1527BBF-79D7-4FFD-A9D3-E0B1B7515D28}"/>
              </a:ext>
            </a:extLst>
          </p:cNvPr>
          <p:cNvSpPr/>
          <p:nvPr/>
        </p:nvSpPr>
        <p:spPr>
          <a:xfrm>
            <a:off x="1217344" y="571972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太陽 4">
            <a:extLst>
              <a:ext uri="{FF2B5EF4-FFF2-40B4-BE49-F238E27FC236}">
                <a16:creationId xmlns:a16="http://schemas.microsoft.com/office/drawing/2014/main" id="{4C49B988-637E-4249-B870-445E92508E83}"/>
              </a:ext>
            </a:extLst>
          </p:cNvPr>
          <p:cNvSpPr/>
          <p:nvPr/>
        </p:nvSpPr>
        <p:spPr>
          <a:xfrm>
            <a:off x="2340877" y="5843837"/>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2624A1F9-FBA0-479D-800B-CB7D94F8D12F}"/>
              </a:ext>
            </a:extLst>
          </p:cNvPr>
          <p:cNvSpPr/>
          <p:nvPr/>
        </p:nvSpPr>
        <p:spPr>
          <a:xfrm>
            <a:off x="2224276" y="571972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CFBD3585-312B-4B8D-B2BA-8C7F2D762FD9}"/>
              </a:ext>
            </a:extLst>
          </p:cNvPr>
          <p:cNvSpPr/>
          <p:nvPr/>
        </p:nvSpPr>
        <p:spPr>
          <a:xfrm>
            <a:off x="3231809" y="571972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2234A27D-94CA-43BB-8FEB-1BA4401A1D3C}"/>
              </a:ext>
            </a:extLst>
          </p:cNvPr>
          <p:cNvSpPr/>
          <p:nvPr/>
        </p:nvSpPr>
        <p:spPr>
          <a:xfrm>
            <a:off x="4238741" y="571972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65A3BC1D-C615-4408-900A-D77E2236B567}"/>
              </a:ext>
            </a:extLst>
          </p:cNvPr>
          <p:cNvSpPr/>
          <p:nvPr/>
        </p:nvSpPr>
        <p:spPr>
          <a:xfrm>
            <a:off x="5245673" y="571972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B62B64F6-3BD8-4F7F-A4B6-60D73AFFAF02}"/>
              </a:ext>
            </a:extLst>
          </p:cNvPr>
          <p:cNvSpPr/>
          <p:nvPr/>
        </p:nvSpPr>
        <p:spPr>
          <a:xfrm>
            <a:off x="6252605" y="571972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A95BEAEF-245E-49A4-84E5-5EC045F4FA28}"/>
              </a:ext>
            </a:extLst>
          </p:cNvPr>
          <p:cNvSpPr/>
          <p:nvPr/>
        </p:nvSpPr>
        <p:spPr>
          <a:xfrm>
            <a:off x="7260138" y="571972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FCD71306-9CC5-4052-AB47-6BE83821EFBD}"/>
              </a:ext>
            </a:extLst>
          </p:cNvPr>
          <p:cNvSpPr/>
          <p:nvPr/>
        </p:nvSpPr>
        <p:spPr>
          <a:xfrm>
            <a:off x="8267070" y="571972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月亮 12">
            <a:extLst>
              <a:ext uri="{FF2B5EF4-FFF2-40B4-BE49-F238E27FC236}">
                <a16:creationId xmlns:a16="http://schemas.microsoft.com/office/drawing/2014/main" id="{9653246E-BE8F-434D-904A-57BBE8C64E1B}"/>
              </a:ext>
            </a:extLst>
          </p:cNvPr>
          <p:cNvSpPr/>
          <p:nvPr/>
        </p:nvSpPr>
        <p:spPr>
          <a:xfrm>
            <a:off x="7532315" y="5883223"/>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82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C7389EA-0C33-4A2F-8A23-2EB3BB2C3F26}"/>
              </a:ext>
            </a:extLst>
          </p:cNvPr>
          <p:cNvSpPr/>
          <p:nvPr/>
        </p:nvSpPr>
        <p:spPr>
          <a:xfrm>
            <a:off x="777479" y="17440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太陽 21">
            <a:extLst>
              <a:ext uri="{FF2B5EF4-FFF2-40B4-BE49-F238E27FC236}">
                <a16:creationId xmlns:a16="http://schemas.microsoft.com/office/drawing/2014/main" id="{BA88C962-CC95-4236-BBDC-F214DD28A31D}"/>
              </a:ext>
            </a:extLst>
          </p:cNvPr>
          <p:cNvSpPr/>
          <p:nvPr/>
        </p:nvSpPr>
        <p:spPr>
          <a:xfrm>
            <a:off x="1901012" y="1868186"/>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DCE8F425-90DA-47AE-B688-8DF4901B3714}"/>
              </a:ext>
            </a:extLst>
          </p:cNvPr>
          <p:cNvSpPr/>
          <p:nvPr/>
        </p:nvSpPr>
        <p:spPr>
          <a:xfrm>
            <a:off x="1784411" y="174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866880FC-F41D-4A7E-8F4E-8B2CA395C246}"/>
              </a:ext>
            </a:extLst>
          </p:cNvPr>
          <p:cNvSpPr/>
          <p:nvPr/>
        </p:nvSpPr>
        <p:spPr>
          <a:xfrm>
            <a:off x="2791944" y="174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F23273A7-5053-4171-9A3E-8C6FDBFCF672}"/>
              </a:ext>
            </a:extLst>
          </p:cNvPr>
          <p:cNvSpPr/>
          <p:nvPr/>
        </p:nvSpPr>
        <p:spPr>
          <a:xfrm>
            <a:off x="3798876" y="174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93C8EAE7-7947-489D-95E3-B895A412858E}"/>
              </a:ext>
            </a:extLst>
          </p:cNvPr>
          <p:cNvSpPr/>
          <p:nvPr/>
        </p:nvSpPr>
        <p:spPr>
          <a:xfrm>
            <a:off x="4805808" y="174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5F811CBC-2D16-45EA-9511-21642E044653}"/>
              </a:ext>
            </a:extLst>
          </p:cNvPr>
          <p:cNvSpPr/>
          <p:nvPr/>
        </p:nvSpPr>
        <p:spPr>
          <a:xfrm>
            <a:off x="5812740" y="174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B9518610-A52C-47EA-86FE-F1049694A912}"/>
              </a:ext>
            </a:extLst>
          </p:cNvPr>
          <p:cNvSpPr/>
          <p:nvPr/>
        </p:nvSpPr>
        <p:spPr>
          <a:xfrm>
            <a:off x="6820273" y="174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B20B3EC-F61E-410A-937F-FC72F93EE64F}"/>
              </a:ext>
            </a:extLst>
          </p:cNvPr>
          <p:cNvSpPr/>
          <p:nvPr/>
        </p:nvSpPr>
        <p:spPr>
          <a:xfrm>
            <a:off x="7827205" y="17440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月亮 34">
            <a:extLst>
              <a:ext uri="{FF2B5EF4-FFF2-40B4-BE49-F238E27FC236}">
                <a16:creationId xmlns:a16="http://schemas.microsoft.com/office/drawing/2014/main" id="{3D90335B-4CAB-4B05-A39A-A8263986D062}"/>
              </a:ext>
            </a:extLst>
          </p:cNvPr>
          <p:cNvSpPr/>
          <p:nvPr/>
        </p:nvSpPr>
        <p:spPr>
          <a:xfrm>
            <a:off x="7092450" y="1907572"/>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12541970-B8A8-4CFF-B1B2-16ECD0B7415B}"/>
                  </a:ext>
                </a:extLst>
              </p:cNvPr>
              <p:cNvSpPr txBox="1"/>
              <p:nvPr/>
            </p:nvSpPr>
            <p:spPr>
              <a:xfrm>
                <a:off x="788459" y="650467"/>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sub>
                    </m:sSub>
                    <m:r>
                      <a:rPr lang="en-US" sz="4000" b="1" i="1" dirty="0" smtClean="0">
                        <a:latin typeface="Cambria Math" panose="02040503050406030204" pitchFamily="18" charset="0"/>
                      </a:rPr>
                      <m:t> </m:t>
                    </m:r>
                  </m:oMath>
                </a14:m>
                <a:r>
                  <a:rPr lang="en-US" sz="4000" b="1" dirty="0"/>
                  <a:t>= 5</a:t>
                </a:r>
              </a:p>
            </p:txBody>
          </p:sp>
        </mc:Choice>
        <mc:Fallback xmlns="">
          <p:sp>
            <p:nvSpPr>
              <p:cNvPr id="36" name="文字方塊 35">
                <a:extLst>
                  <a:ext uri="{FF2B5EF4-FFF2-40B4-BE49-F238E27FC236}">
                    <a16:creationId xmlns:a16="http://schemas.microsoft.com/office/drawing/2014/main" id="{12541970-B8A8-4CFF-B1B2-16ECD0B7415B}"/>
                  </a:ext>
                </a:extLst>
              </p:cNvPr>
              <p:cNvSpPr txBox="1">
                <a:spLocks noRot="1" noChangeAspect="1" noMove="1" noResize="1" noEditPoints="1" noAdjustHandles="1" noChangeArrowheads="1" noChangeShapeType="1" noTextEdit="1"/>
              </p:cNvSpPr>
              <p:nvPr/>
            </p:nvSpPr>
            <p:spPr>
              <a:xfrm>
                <a:off x="788459" y="650467"/>
                <a:ext cx="2502135" cy="707886"/>
              </a:xfrm>
              <a:prstGeom prst="rect">
                <a:avLst/>
              </a:prstGeom>
              <a:blipFill>
                <a:blip r:embed="rId2"/>
                <a:stretch>
                  <a:fillRect t="-15517" b="-36207"/>
                </a:stretch>
              </a:blipFill>
            </p:spPr>
            <p:txBody>
              <a:bodyPr/>
              <a:lstStyle/>
              <a:p>
                <a:r>
                  <a:rPr lang="en-US">
                    <a:noFill/>
                  </a:rPr>
                  <a:t> </a:t>
                </a:r>
              </a:p>
            </p:txBody>
          </p:sp>
        </mc:Fallback>
      </mc:AlternateContent>
      <p:sp>
        <p:nvSpPr>
          <p:cNvPr id="38" name="矩形 37">
            <a:extLst>
              <a:ext uri="{FF2B5EF4-FFF2-40B4-BE49-F238E27FC236}">
                <a16:creationId xmlns:a16="http://schemas.microsoft.com/office/drawing/2014/main" id="{E2677F73-2B10-454A-BF58-155BD8DE622B}"/>
              </a:ext>
            </a:extLst>
          </p:cNvPr>
          <p:cNvSpPr/>
          <p:nvPr/>
        </p:nvSpPr>
        <p:spPr>
          <a:xfrm>
            <a:off x="3566547" y="37252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太陽 38">
            <a:extLst>
              <a:ext uri="{FF2B5EF4-FFF2-40B4-BE49-F238E27FC236}">
                <a16:creationId xmlns:a16="http://schemas.microsoft.com/office/drawing/2014/main" id="{EAB670E1-B9D8-4B1B-A71C-E62231ADEEC3}"/>
              </a:ext>
            </a:extLst>
          </p:cNvPr>
          <p:cNvSpPr/>
          <p:nvPr/>
        </p:nvSpPr>
        <p:spPr>
          <a:xfrm>
            <a:off x="7707268" y="3849386"/>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矩形 39">
            <a:extLst>
              <a:ext uri="{FF2B5EF4-FFF2-40B4-BE49-F238E27FC236}">
                <a16:creationId xmlns:a16="http://schemas.microsoft.com/office/drawing/2014/main" id="{6DB8DDED-B0B9-4A07-8C3D-DB9860B7C04A}"/>
              </a:ext>
            </a:extLst>
          </p:cNvPr>
          <p:cNvSpPr/>
          <p:nvPr/>
        </p:nvSpPr>
        <p:spPr>
          <a:xfrm>
            <a:off x="4573479" y="37252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矩形 40">
            <a:extLst>
              <a:ext uri="{FF2B5EF4-FFF2-40B4-BE49-F238E27FC236}">
                <a16:creationId xmlns:a16="http://schemas.microsoft.com/office/drawing/2014/main" id="{14946AD4-FC91-4B2D-97A0-1C048FD65E17}"/>
              </a:ext>
            </a:extLst>
          </p:cNvPr>
          <p:cNvSpPr/>
          <p:nvPr/>
        </p:nvSpPr>
        <p:spPr>
          <a:xfrm>
            <a:off x="5581012" y="37252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983C7212-996B-43C1-92B4-049480333B1E}"/>
              </a:ext>
            </a:extLst>
          </p:cNvPr>
          <p:cNvSpPr/>
          <p:nvPr/>
        </p:nvSpPr>
        <p:spPr>
          <a:xfrm>
            <a:off x="6587944" y="3725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14830171-9CEE-4E1D-B3DC-7E78E73A43BC}"/>
              </a:ext>
            </a:extLst>
          </p:cNvPr>
          <p:cNvSpPr/>
          <p:nvPr/>
        </p:nvSpPr>
        <p:spPr>
          <a:xfrm>
            <a:off x="7594876" y="3725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33D7A4BC-7FF6-4E42-B73D-10B938ACB0DA}"/>
              </a:ext>
            </a:extLst>
          </p:cNvPr>
          <p:cNvSpPr/>
          <p:nvPr/>
        </p:nvSpPr>
        <p:spPr>
          <a:xfrm>
            <a:off x="8601808" y="37252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矩形 44">
            <a:extLst>
              <a:ext uri="{FF2B5EF4-FFF2-40B4-BE49-F238E27FC236}">
                <a16:creationId xmlns:a16="http://schemas.microsoft.com/office/drawing/2014/main" id="{6FF802F4-B10C-4852-872A-1A496DC0414E}"/>
              </a:ext>
            </a:extLst>
          </p:cNvPr>
          <p:cNvSpPr/>
          <p:nvPr/>
        </p:nvSpPr>
        <p:spPr>
          <a:xfrm>
            <a:off x="9609341" y="37252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矩形 45">
            <a:extLst>
              <a:ext uri="{FF2B5EF4-FFF2-40B4-BE49-F238E27FC236}">
                <a16:creationId xmlns:a16="http://schemas.microsoft.com/office/drawing/2014/main" id="{C88AE922-8C28-4047-A098-0601FD9A6DE8}"/>
              </a:ext>
            </a:extLst>
          </p:cNvPr>
          <p:cNvSpPr/>
          <p:nvPr/>
        </p:nvSpPr>
        <p:spPr>
          <a:xfrm>
            <a:off x="10616273" y="37252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月亮 46">
            <a:extLst>
              <a:ext uri="{FF2B5EF4-FFF2-40B4-BE49-F238E27FC236}">
                <a16:creationId xmlns:a16="http://schemas.microsoft.com/office/drawing/2014/main" id="{AE659DD7-DA8B-42C1-B47F-F8E2EA6EEA8C}"/>
              </a:ext>
            </a:extLst>
          </p:cNvPr>
          <p:cNvSpPr/>
          <p:nvPr/>
        </p:nvSpPr>
        <p:spPr>
          <a:xfrm>
            <a:off x="9881518" y="3888772"/>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828E1D6E-7A39-4F39-BEA7-D117A82FBD07}"/>
              </a:ext>
            </a:extLst>
          </p:cNvPr>
          <p:cNvSpPr/>
          <p:nvPr/>
        </p:nvSpPr>
        <p:spPr>
          <a:xfrm>
            <a:off x="274013" y="55540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太陽 48">
            <a:extLst>
              <a:ext uri="{FF2B5EF4-FFF2-40B4-BE49-F238E27FC236}">
                <a16:creationId xmlns:a16="http://schemas.microsoft.com/office/drawing/2014/main" id="{11A0F780-B7CF-4493-B184-1EBBF5FD82DD}"/>
              </a:ext>
            </a:extLst>
          </p:cNvPr>
          <p:cNvSpPr/>
          <p:nvPr/>
        </p:nvSpPr>
        <p:spPr>
          <a:xfrm>
            <a:off x="1397546" y="5678186"/>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2B7B2D1E-6A50-4A12-A79A-A2D493DD3AD2}"/>
              </a:ext>
            </a:extLst>
          </p:cNvPr>
          <p:cNvSpPr/>
          <p:nvPr/>
        </p:nvSpPr>
        <p:spPr>
          <a:xfrm>
            <a:off x="1280945" y="555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矩形 50">
            <a:extLst>
              <a:ext uri="{FF2B5EF4-FFF2-40B4-BE49-F238E27FC236}">
                <a16:creationId xmlns:a16="http://schemas.microsoft.com/office/drawing/2014/main" id="{01C2D69C-E261-4F12-BEF8-8603CE555B95}"/>
              </a:ext>
            </a:extLst>
          </p:cNvPr>
          <p:cNvSpPr/>
          <p:nvPr/>
        </p:nvSpPr>
        <p:spPr>
          <a:xfrm>
            <a:off x="2288478" y="555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矩形 51">
            <a:extLst>
              <a:ext uri="{FF2B5EF4-FFF2-40B4-BE49-F238E27FC236}">
                <a16:creationId xmlns:a16="http://schemas.microsoft.com/office/drawing/2014/main" id="{FE1766DE-9B84-4425-8116-A629C216FF76}"/>
              </a:ext>
            </a:extLst>
          </p:cNvPr>
          <p:cNvSpPr/>
          <p:nvPr/>
        </p:nvSpPr>
        <p:spPr>
          <a:xfrm>
            <a:off x="3295410" y="555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矩形 52">
            <a:extLst>
              <a:ext uri="{FF2B5EF4-FFF2-40B4-BE49-F238E27FC236}">
                <a16:creationId xmlns:a16="http://schemas.microsoft.com/office/drawing/2014/main" id="{B93B6DD1-668F-48C8-A5B9-17D7DAAE4BBD}"/>
              </a:ext>
            </a:extLst>
          </p:cNvPr>
          <p:cNvSpPr/>
          <p:nvPr/>
        </p:nvSpPr>
        <p:spPr>
          <a:xfrm>
            <a:off x="4302342" y="555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矩形 53">
            <a:extLst>
              <a:ext uri="{FF2B5EF4-FFF2-40B4-BE49-F238E27FC236}">
                <a16:creationId xmlns:a16="http://schemas.microsoft.com/office/drawing/2014/main" id="{8AC06DF0-5F3F-41B1-A195-112BDA3C7E34}"/>
              </a:ext>
            </a:extLst>
          </p:cNvPr>
          <p:cNvSpPr/>
          <p:nvPr/>
        </p:nvSpPr>
        <p:spPr>
          <a:xfrm>
            <a:off x="5309274" y="555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矩形 54">
            <a:extLst>
              <a:ext uri="{FF2B5EF4-FFF2-40B4-BE49-F238E27FC236}">
                <a16:creationId xmlns:a16="http://schemas.microsoft.com/office/drawing/2014/main" id="{AF9E6E2D-38A8-4107-B74C-EC0FED197274}"/>
              </a:ext>
            </a:extLst>
          </p:cNvPr>
          <p:cNvSpPr/>
          <p:nvPr/>
        </p:nvSpPr>
        <p:spPr>
          <a:xfrm>
            <a:off x="6316807" y="555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矩形 55">
            <a:extLst>
              <a:ext uri="{FF2B5EF4-FFF2-40B4-BE49-F238E27FC236}">
                <a16:creationId xmlns:a16="http://schemas.microsoft.com/office/drawing/2014/main" id="{4FE8B548-8648-4E47-BA47-3786448521C5}"/>
              </a:ext>
            </a:extLst>
          </p:cNvPr>
          <p:cNvSpPr/>
          <p:nvPr/>
        </p:nvSpPr>
        <p:spPr>
          <a:xfrm>
            <a:off x="7323739" y="55540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月亮 56">
            <a:extLst>
              <a:ext uri="{FF2B5EF4-FFF2-40B4-BE49-F238E27FC236}">
                <a16:creationId xmlns:a16="http://schemas.microsoft.com/office/drawing/2014/main" id="{4D4717F3-9F01-4A53-B77F-1E32F887838E}"/>
              </a:ext>
            </a:extLst>
          </p:cNvPr>
          <p:cNvSpPr/>
          <p:nvPr/>
        </p:nvSpPr>
        <p:spPr>
          <a:xfrm>
            <a:off x="4614367" y="5717572"/>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箭號: 向右 57">
            <a:extLst>
              <a:ext uri="{FF2B5EF4-FFF2-40B4-BE49-F238E27FC236}">
                <a16:creationId xmlns:a16="http://schemas.microsoft.com/office/drawing/2014/main" id="{B8972C23-FB9E-4ABF-AA2A-E737DB048D42}"/>
              </a:ext>
            </a:extLst>
          </p:cNvPr>
          <p:cNvSpPr/>
          <p:nvPr/>
        </p:nvSpPr>
        <p:spPr>
          <a:xfrm>
            <a:off x="5049029" y="4071694"/>
            <a:ext cx="2459245" cy="3645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文字方塊 58">
            <a:extLst>
              <a:ext uri="{FF2B5EF4-FFF2-40B4-BE49-F238E27FC236}">
                <a16:creationId xmlns:a16="http://schemas.microsoft.com/office/drawing/2014/main" id="{E85036F9-FDAA-48ED-BE2F-521286221FD7}"/>
              </a:ext>
            </a:extLst>
          </p:cNvPr>
          <p:cNvSpPr txBox="1"/>
          <p:nvPr/>
        </p:nvSpPr>
        <p:spPr>
          <a:xfrm>
            <a:off x="4513130" y="3101844"/>
            <a:ext cx="1180131" cy="553998"/>
          </a:xfrm>
          <a:prstGeom prst="rect">
            <a:avLst/>
          </a:prstGeom>
          <a:noFill/>
        </p:spPr>
        <p:txBody>
          <a:bodyPr wrap="none" rtlCol="0">
            <a:spAutoFit/>
          </a:bodyPr>
          <a:lstStyle/>
          <a:p>
            <a:r>
              <a:rPr lang="zh-TW" altLang="en-US" sz="3000" b="1" dirty="0"/>
              <a:t>策略</a:t>
            </a:r>
            <a:r>
              <a:rPr lang="en-US" altLang="zh-TW" sz="3000" b="1" dirty="0"/>
              <a:t>1</a:t>
            </a:r>
            <a:endParaRPr lang="en-US" sz="3000" b="1" dirty="0"/>
          </a:p>
        </p:txBody>
      </p:sp>
      <p:sp>
        <p:nvSpPr>
          <p:cNvPr id="60" name="文字方塊 59">
            <a:extLst>
              <a:ext uri="{FF2B5EF4-FFF2-40B4-BE49-F238E27FC236}">
                <a16:creationId xmlns:a16="http://schemas.microsoft.com/office/drawing/2014/main" id="{65C4C050-0749-438B-9C05-7F384C52FABD}"/>
              </a:ext>
            </a:extLst>
          </p:cNvPr>
          <p:cNvSpPr txBox="1"/>
          <p:nvPr/>
        </p:nvSpPr>
        <p:spPr>
          <a:xfrm>
            <a:off x="1109993" y="4862486"/>
            <a:ext cx="1180131" cy="553998"/>
          </a:xfrm>
          <a:prstGeom prst="rect">
            <a:avLst/>
          </a:prstGeom>
          <a:noFill/>
        </p:spPr>
        <p:txBody>
          <a:bodyPr wrap="none" rtlCol="0">
            <a:spAutoFit/>
          </a:bodyPr>
          <a:lstStyle/>
          <a:p>
            <a:r>
              <a:rPr lang="zh-TW" altLang="en-US" sz="3000" b="1" dirty="0"/>
              <a:t>策略</a:t>
            </a:r>
            <a:r>
              <a:rPr lang="en-US" altLang="zh-TW" sz="3000" b="1" dirty="0"/>
              <a:t>2</a:t>
            </a:r>
            <a:endParaRPr lang="en-US" sz="3000" b="1" dirty="0"/>
          </a:p>
        </p:txBody>
      </p:sp>
      <p:sp>
        <p:nvSpPr>
          <p:cNvPr id="61" name="箭號: 向右 60">
            <a:extLst>
              <a:ext uri="{FF2B5EF4-FFF2-40B4-BE49-F238E27FC236}">
                <a16:creationId xmlns:a16="http://schemas.microsoft.com/office/drawing/2014/main" id="{B773C4AC-AB12-49D8-8409-692C868E7C8C}"/>
              </a:ext>
            </a:extLst>
          </p:cNvPr>
          <p:cNvSpPr/>
          <p:nvPr/>
        </p:nvSpPr>
        <p:spPr>
          <a:xfrm rot="10800000">
            <a:off x="5388970" y="5880110"/>
            <a:ext cx="1430702" cy="3645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289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一些可能的解</a:t>
            </a:r>
            <a:endParaRPr lang="en-US" sz="4000"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zh-TW" altLang="en-US" sz="2600" b="1" dirty="0">
                    <a:solidFill>
                      <a:schemeClr val="tx1"/>
                    </a:solidFill>
                  </a:rPr>
                  <a:t>每次操作都可以選擇要移動哪一個棋子</a:t>
                </a:r>
                <a:r>
                  <a:rPr lang="en-US" altLang="zh-TW" sz="2600" b="1" dirty="0">
                    <a:solidFill>
                      <a:schemeClr val="tx1"/>
                    </a:solidFill>
                  </a:rPr>
                  <a:t>, </a:t>
                </a:r>
                <a:r>
                  <a:rPr lang="zh-TW" altLang="en-US" sz="2600" b="1" dirty="0">
                    <a:solidFill>
                      <a:schemeClr val="tx1"/>
                    </a:solidFill>
                  </a:rPr>
                  <a:t>總共有 </a:t>
                </a:r>
                <a14:m>
                  <m:oMath xmlns:m="http://schemas.openxmlformats.org/officeDocument/2006/math">
                    <m:sSup>
                      <m:sSupPr>
                        <m:ctrlPr>
                          <a:rPr lang="en-US" altLang="zh-TW" sz="2800" b="1" i="1" dirty="0">
                            <a:solidFill>
                              <a:schemeClr val="tx1"/>
                            </a:solidFill>
                            <a:latin typeface="Cambria Math" panose="02040503050406030204" pitchFamily="18" charset="0"/>
                          </a:rPr>
                        </m:ctrlPr>
                      </m:sSupPr>
                      <m:e>
                        <m:r>
                          <a:rPr lang="en-US" altLang="zh-TW" sz="2800" b="1" i="1" dirty="0" smtClean="0">
                            <a:solidFill>
                              <a:schemeClr val="tx1"/>
                            </a:solidFill>
                            <a:latin typeface="Cambria Math" panose="02040503050406030204" pitchFamily="18" charset="0"/>
                          </a:rPr>
                          <m:t>𝟐</m:t>
                        </m:r>
                      </m:e>
                      <m:sup>
                        <m:r>
                          <m:rPr>
                            <m:sty m:val="p"/>
                          </m:rPr>
                          <a:rPr lang="en-US" altLang="zh-TW" sz="2800" b="1" i="1" dirty="0">
                            <a:solidFill>
                              <a:schemeClr val="tx1"/>
                            </a:solidFill>
                            <a:latin typeface="Cambria Math" panose="02040503050406030204" pitchFamily="18" charset="0"/>
                          </a:rPr>
                          <m:t>Q</m:t>
                        </m:r>
                      </m:sup>
                    </m:sSup>
                  </m:oMath>
                </a14:m>
                <a:r>
                  <a:rPr lang="zh-TW" altLang="en-US" sz="2600" b="1" dirty="0">
                    <a:solidFill>
                      <a:schemeClr val="tx1"/>
                    </a:solidFill>
                  </a:rPr>
                  <a:t> 種可能的移動法。 </a:t>
                </a:r>
                <a:r>
                  <a:rPr lang="en-US" altLang="zh-TW" sz="2600" b="1" dirty="0">
                    <a:solidFill>
                      <a:srgbClr val="0070C0"/>
                    </a:solidFill>
                  </a:rPr>
                  <a:t>TLE</a:t>
                </a:r>
              </a:p>
              <a:p>
                <a:endParaRPr lang="en-US" sz="2600" b="1" dirty="0">
                  <a:solidFill>
                    <a:srgbClr val="0070C0"/>
                  </a:solidFill>
                </a:endParaRPr>
              </a:p>
              <a:p>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][j][k] = </a:t>
                </a:r>
                <a:r>
                  <a:rPr lang="zh-TW" altLang="en-US" sz="2600" b="1" dirty="0">
                    <a:solidFill>
                      <a:schemeClr val="tx1"/>
                    </a:solidFill>
                  </a:rPr>
                  <a:t>做完 </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次指令後</a:t>
                </a:r>
                <a:r>
                  <a:rPr lang="en-US" altLang="zh-TW" sz="2600" b="1" dirty="0">
                    <a:solidFill>
                      <a:schemeClr val="tx1"/>
                    </a:solidFill>
                  </a:rPr>
                  <a:t>,</a:t>
                </a:r>
                <a:r>
                  <a:rPr lang="zh-TW" altLang="en-US" sz="2600" b="1" dirty="0">
                    <a:solidFill>
                      <a:schemeClr val="tx1"/>
                    </a:solidFill>
                  </a:rPr>
                  <a:t> 一個棋子停在 </a:t>
                </a:r>
                <a:r>
                  <a:rPr lang="en-US" altLang="zh-TW" sz="2600" b="1" dirty="0">
                    <a:solidFill>
                      <a:schemeClr val="tx1"/>
                    </a:solidFill>
                  </a:rPr>
                  <a:t>j, </a:t>
                </a:r>
                <a:r>
                  <a:rPr lang="zh-TW" altLang="en-US" sz="2600" b="1" dirty="0">
                    <a:solidFill>
                      <a:schemeClr val="tx1"/>
                    </a:solidFill>
                  </a:rPr>
                  <a:t>另一個停在 </a:t>
                </a:r>
                <a:r>
                  <a:rPr lang="en-US" altLang="zh-TW" sz="2600" b="1" dirty="0">
                    <a:solidFill>
                      <a:schemeClr val="tx1"/>
                    </a:solidFill>
                  </a:rPr>
                  <a:t>k</a:t>
                </a:r>
                <a:r>
                  <a:rPr lang="zh-TW" altLang="en-US" sz="2600" b="1" dirty="0">
                    <a:solidFill>
                      <a:schemeClr val="tx1"/>
                    </a:solidFill>
                  </a:rPr>
                  <a:t> 的最小花費。 </a:t>
                </a:r>
                <a:r>
                  <a:rPr lang="en-US" altLang="zh-TW" sz="2600" b="1" dirty="0">
                    <a:solidFill>
                      <a:srgbClr val="0070C0"/>
                    </a:solidFill>
                  </a:rPr>
                  <a:t>TLE</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a:t>
                </a:r>
                <a:r>
                  <a:rPr lang="en-US" altLang="zh-TW" sz="2600" b="1" dirty="0">
                    <a:solidFill>
                      <a:srgbClr val="7030A0"/>
                    </a:solidFill>
                  </a:rPr>
                  <a:t>MLE</a:t>
                </a:r>
              </a:p>
              <a:p>
                <a:endParaRPr lang="en-US" sz="2600" b="1" dirty="0">
                  <a:solidFill>
                    <a:srgbClr val="7030A0"/>
                  </a:solidFill>
                </a:endParaRPr>
              </a:p>
              <a:p>
                <a:r>
                  <a:rPr lang="zh-TW" altLang="en-US" sz="2600" b="1" dirty="0">
                    <a:solidFill>
                      <a:schemeClr val="tx1"/>
                    </a:solidFill>
                  </a:rPr>
                  <a:t>同學們能想到更好的狀態嗎 </a:t>
                </a:r>
                <a:r>
                  <a:rPr lang="en-US" altLang="zh-TW" sz="2600" b="1" dirty="0">
                    <a:solidFill>
                      <a:schemeClr val="tx1"/>
                    </a:solidFill>
                  </a:rPr>
                  <a:t>?</a:t>
                </a:r>
                <a:r>
                  <a:rPr lang="zh-TW" altLang="en-US" sz="2600" b="1" dirty="0">
                    <a:solidFill>
                      <a:schemeClr val="tx1"/>
                    </a:solidFill>
                  </a:rPr>
                  <a:t> 只要比上面好都可以。</a:t>
                </a:r>
                <a:endParaRPr lang="en-US" sz="2600" b="1" dirty="0">
                  <a:solidFill>
                    <a:srgbClr val="7030A0"/>
                  </a:solidFill>
                </a:endParaRPr>
              </a:p>
            </p:txBody>
          </p:sp>
        </mc:Choice>
        <mc:Fallback xmlns="">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blipFill>
                <a:blip r:embed="rId2"/>
                <a:stretch>
                  <a:fillRect l="-709" t="-47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9448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解</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a:xfrm>
            <a:off x="213417" y="2169554"/>
            <a:ext cx="9524501" cy="3880773"/>
          </a:xfrm>
        </p:spPr>
        <p:txBody>
          <a:bodyPr>
            <a:normAutofit/>
          </a:bodyPr>
          <a:lstStyle/>
          <a:p>
            <a:r>
              <a:rPr lang="zh-TW" altLang="en-US" sz="2600" b="1" dirty="0">
                <a:solidFill>
                  <a:schemeClr val="tx1"/>
                </a:solidFill>
              </a:rPr>
              <a:t>觀察到做完 </a:t>
            </a:r>
            <a:r>
              <a:rPr lang="en-US" altLang="zh-TW" sz="2600" b="1" dirty="0" err="1">
                <a:solidFill>
                  <a:schemeClr val="tx1"/>
                </a:solidFill>
              </a:rPr>
              <a:t>i</a:t>
            </a:r>
            <a:r>
              <a:rPr lang="zh-TW" altLang="en-US" sz="2600" b="1" dirty="0">
                <a:solidFill>
                  <a:schemeClr val="tx1"/>
                </a:solidFill>
              </a:rPr>
              <a:t> 筆指令後</a:t>
            </a:r>
            <a:r>
              <a:rPr lang="en-US" altLang="zh-TW" sz="2600" b="1" dirty="0">
                <a:solidFill>
                  <a:schemeClr val="tx1"/>
                </a:solidFill>
              </a:rPr>
              <a:t>,</a:t>
            </a:r>
            <a:r>
              <a:rPr lang="zh-TW" altLang="en-US" sz="2600" b="1" dirty="0">
                <a:solidFill>
                  <a:schemeClr val="tx1"/>
                </a:solidFill>
              </a:rPr>
              <a:t> 必定有一個棋子位在 </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a:t>
            </a:r>
            <a:endParaRPr lang="en-US" sz="2600" b="1" dirty="0">
              <a:solidFill>
                <a:schemeClr val="tx1"/>
              </a:solidFill>
            </a:endParaRPr>
          </a:p>
          <a:p>
            <a:endParaRPr lang="en-US" sz="2600" b="1" dirty="0">
              <a:solidFill>
                <a:srgbClr val="0070C0"/>
              </a:solidFill>
            </a:endParaRPr>
          </a:p>
          <a:p>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 = </a:t>
            </a:r>
            <a:r>
              <a:rPr lang="zh-TW" altLang="en-US" sz="2600" b="1" dirty="0">
                <a:solidFill>
                  <a:schemeClr val="tx1"/>
                </a:solidFill>
              </a:rPr>
              <a:t>做完 </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次指令後</a:t>
            </a:r>
            <a:r>
              <a:rPr lang="en-US" altLang="zh-TW" sz="2600" b="1" dirty="0">
                <a:solidFill>
                  <a:schemeClr val="tx1"/>
                </a:solidFill>
              </a:rPr>
              <a:t>,</a:t>
            </a:r>
            <a:r>
              <a:rPr lang="zh-TW" altLang="en-US" sz="2600" b="1" dirty="0">
                <a:solidFill>
                  <a:schemeClr val="tx1"/>
                </a:solidFill>
              </a:rPr>
              <a:t> </a:t>
            </a:r>
            <a:r>
              <a:rPr lang="zh-TW" altLang="en-US" sz="2600" b="1" dirty="0">
                <a:solidFill>
                  <a:srgbClr val="FF0000"/>
                </a:solidFill>
              </a:rPr>
              <a:t>最後被移動的棋子 </a:t>
            </a:r>
            <a:r>
              <a:rPr lang="en-US" altLang="zh-TW" sz="2600" b="1" dirty="0">
                <a:solidFill>
                  <a:srgbClr val="FF0000"/>
                </a:solidFill>
              </a:rPr>
              <a:t>(</a:t>
            </a:r>
            <a:r>
              <a:rPr lang="zh-TW" altLang="en-US" sz="2600" b="1" dirty="0">
                <a:solidFill>
                  <a:srgbClr val="FF0000"/>
                </a:solidFill>
              </a:rPr>
              <a:t>        </a:t>
            </a:r>
            <a:r>
              <a:rPr lang="en-US" altLang="zh-TW" sz="2600" b="1" dirty="0">
                <a:solidFill>
                  <a:srgbClr val="FF0000"/>
                </a:solidFill>
              </a:rPr>
              <a:t>)</a:t>
            </a:r>
            <a:r>
              <a:rPr lang="zh-TW" altLang="en-US" sz="2600" b="1" dirty="0">
                <a:solidFill>
                  <a:srgbClr val="FF0000"/>
                </a:solidFill>
              </a:rPr>
              <a:t> </a:t>
            </a:r>
            <a:r>
              <a:rPr lang="zh-TW" altLang="en-US" sz="2600" b="1" dirty="0">
                <a:solidFill>
                  <a:schemeClr val="tx1"/>
                </a:solidFill>
              </a:rPr>
              <a:t>停在 </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另一個棋子 </a:t>
            </a:r>
            <a:r>
              <a:rPr lang="en-US" altLang="zh-TW" sz="2600" b="1" dirty="0">
                <a:solidFill>
                  <a:schemeClr val="tx1"/>
                </a:solidFill>
              </a:rPr>
              <a:t>(</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停在 </a:t>
            </a:r>
            <a:r>
              <a:rPr lang="en-US" altLang="zh-TW" sz="2600" b="1" dirty="0">
                <a:solidFill>
                  <a:schemeClr val="tx1"/>
                </a:solidFill>
              </a:rPr>
              <a:t>j</a:t>
            </a:r>
            <a:r>
              <a:rPr lang="zh-TW" altLang="en-US" sz="2600" b="1" dirty="0">
                <a:solidFill>
                  <a:schemeClr val="tx1"/>
                </a:solidFill>
              </a:rPr>
              <a:t> 的最小花費。</a:t>
            </a:r>
            <a:endParaRPr lang="en-US" altLang="zh-TW" sz="2600" b="1" dirty="0">
              <a:solidFill>
                <a:schemeClr val="tx1"/>
              </a:solidFill>
            </a:endParaRPr>
          </a:p>
          <a:p>
            <a:endParaRPr lang="en-US" altLang="zh-TW" sz="2600" b="1" dirty="0">
              <a:solidFill>
                <a:schemeClr val="tx1"/>
              </a:solidFill>
            </a:endParaRPr>
          </a:p>
          <a:p>
            <a:r>
              <a:rPr lang="en-US" altLang="zh-TW" sz="2600" b="1" dirty="0">
                <a:solidFill>
                  <a:srgbClr val="0070C0"/>
                </a:solidFill>
              </a:rPr>
              <a:t>TLE</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a:t>
            </a:r>
            <a:r>
              <a:rPr lang="en-US" altLang="zh-TW" sz="2600" b="1" dirty="0">
                <a:solidFill>
                  <a:srgbClr val="7030A0"/>
                </a:solidFill>
              </a:rPr>
              <a:t>MLE</a:t>
            </a:r>
            <a:r>
              <a:rPr lang="zh-TW" altLang="en-US" sz="2600" b="1" dirty="0">
                <a:solidFill>
                  <a:srgbClr val="7030A0"/>
                </a:solidFill>
              </a:rPr>
              <a:t> </a:t>
            </a:r>
            <a:r>
              <a:rPr lang="en-US" altLang="zh-TW" sz="2600" b="1" dirty="0">
                <a:solidFill>
                  <a:schemeClr val="tx1"/>
                </a:solidFill>
              </a:rPr>
              <a:t>…?</a:t>
            </a:r>
          </a:p>
          <a:p>
            <a:endParaRPr lang="en-US" sz="2600" b="1" dirty="0">
              <a:solidFill>
                <a:schemeClr val="tx1"/>
              </a:solidFill>
            </a:endParaRPr>
          </a:p>
          <a:p>
            <a:r>
              <a:rPr lang="zh-TW" altLang="en-US" sz="2600" b="1" dirty="0">
                <a:solidFill>
                  <a:schemeClr val="tx1"/>
                </a:solidFill>
              </a:rPr>
              <a:t>總之是個進展</a:t>
            </a:r>
            <a:r>
              <a:rPr lang="en-US" altLang="zh-TW" sz="2600" b="1" dirty="0">
                <a:solidFill>
                  <a:schemeClr val="tx1"/>
                </a:solidFill>
              </a:rPr>
              <a:t>,</a:t>
            </a:r>
            <a:r>
              <a:rPr lang="zh-TW" altLang="en-US" sz="2600" b="1" dirty="0">
                <a:solidFill>
                  <a:schemeClr val="tx1"/>
                </a:solidFill>
              </a:rPr>
              <a:t> 就試試看吧。</a:t>
            </a:r>
            <a:endParaRPr lang="en-US" sz="2600" b="1" dirty="0">
              <a:solidFill>
                <a:srgbClr val="7030A0"/>
              </a:solidFill>
            </a:endParaRPr>
          </a:p>
        </p:txBody>
      </p:sp>
      <p:sp>
        <p:nvSpPr>
          <p:cNvPr id="5" name="太陽 4">
            <a:extLst>
              <a:ext uri="{FF2B5EF4-FFF2-40B4-BE49-F238E27FC236}">
                <a16:creationId xmlns:a16="http://schemas.microsoft.com/office/drawing/2014/main" id="{16D93E55-DAF4-4596-856B-73857D2F2A2E}"/>
              </a:ext>
            </a:extLst>
          </p:cNvPr>
          <p:cNvSpPr/>
          <p:nvPr/>
        </p:nvSpPr>
        <p:spPr>
          <a:xfrm>
            <a:off x="7554256" y="3089042"/>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月亮 5">
            <a:extLst>
              <a:ext uri="{FF2B5EF4-FFF2-40B4-BE49-F238E27FC236}">
                <a16:creationId xmlns:a16="http://schemas.microsoft.com/office/drawing/2014/main" id="{3FC65DFE-4FE7-4CCD-8979-06FF9674E82D}"/>
              </a:ext>
            </a:extLst>
          </p:cNvPr>
          <p:cNvSpPr/>
          <p:nvPr/>
        </p:nvSpPr>
        <p:spPr>
          <a:xfrm>
            <a:off x="3421259" y="3622637"/>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26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3010B82B-9370-489D-BE12-E68B663C0530}"/>
              </a:ext>
            </a:extLst>
          </p:cNvPr>
          <p:cNvSpPr/>
          <p:nvPr/>
        </p:nvSpPr>
        <p:spPr>
          <a:xfrm>
            <a:off x="598618" y="524196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太陽 61">
            <a:extLst>
              <a:ext uri="{FF2B5EF4-FFF2-40B4-BE49-F238E27FC236}">
                <a16:creationId xmlns:a16="http://schemas.microsoft.com/office/drawing/2014/main" id="{10E5F7C5-B230-4028-A127-9BB3E3E33930}"/>
              </a:ext>
            </a:extLst>
          </p:cNvPr>
          <p:cNvSpPr/>
          <p:nvPr/>
        </p:nvSpPr>
        <p:spPr>
          <a:xfrm>
            <a:off x="4739339" y="5366078"/>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矩形 62">
            <a:extLst>
              <a:ext uri="{FF2B5EF4-FFF2-40B4-BE49-F238E27FC236}">
                <a16:creationId xmlns:a16="http://schemas.microsoft.com/office/drawing/2014/main" id="{DCF57F18-C9E9-4DDB-89D2-7082F462C644}"/>
              </a:ext>
            </a:extLst>
          </p:cNvPr>
          <p:cNvSpPr/>
          <p:nvPr/>
        </p:nvSpPr>
        <p:spPr>
          <a:xfrm>
            <a:off x="1605550" y="524196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E78658B-CA56-450B-AE5A-29D417DEAAE8}"/>
              </a:ext>
            </a:extLst>
          </p:cNvPr>
          <p:cNvSpPr/>
          <p:nvPr/>
        </p:nvSpPr>
        <p:spPr>
          <a:xfrm>
            <a:off x="2613083" y="524196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矩形 64">
            <a:extLst>
              <a:ext uri="{FF2B5EF4-FFF2-40B4-BE49-F238E27FC236}">
                <a16:creationId xmlns:a16="http://schemas.microsoft.com/office/drawing/2014/main" id="{DEAC7B2A-44C3-4126-A9BF-F6BAFB4964D1}"/>
              </a:ext>
            </a:extLst>
          </p:cNvPr>
          <p:cNvSpPr/>
          <p:nvPr/>
        </p:nvSpPr>
        <p:spPr>
          <a:xfrm>
            <a:off x="3620015" y="524196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A55E2BBE-7BC3-4BB3-B24E-537D7B1108FE}"/>
              </a:ext>
            </a:extLst>
          </p:cNvPr>
          <p:cNvSpPr/>
          <p:nvPr/>
        </p:nvSpPr>
        <p:spPr>
          <a:xfrm>
            <a:off x="4626947" y="524196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E1358DDA-1E54-4F27-A0CF-69E7E1AB6B3D}"/>
              </a:ext>
            </a:extLst>
          </p:cNvPr>
          <p:cNvSpPr/>
          <p:nvPr/>
        </p:nvSpPr>
        <p:spPr>
          <a:xfrm>
            <a:off x="5633879" y="524196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AD248F50-4426-4AF8-9E43-9BA81C075AF3}"/>
              </a:ext>
            </a:extLst>
          </p:cNvPr>
          <p:cNvSpPr/>
          <p:nvPr/>
        </p:nvSpPr>
        <p:spPr>
          <a:xfrm>
            <a:off x="6641412" y="524196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788B1064-FFA4-480E-901C-9D708FF2E183}"/>
              </a:ext>
            </a:extLst>
          </p:cNvPr>
          <p:cNvSpPr/>
          <p:nvPr/>
        </p:nvSpPr>
        <p:spPr>
          <a:xfrm>
            <a:off x="7648344" y="524196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文字方塊 1">
            <a:extLst>
              <a:ext uri="{FF2B5EF4-FFF2-40B4-BE49-F238E27FC236}">
                <a16:creationId xmlns:a16="http://schemas.microsoft.com/office/drawing/2014/main" id="{C114CD20-7377-44CF-A9AC-90963DD08903}"/>
              </a:ext>
            </a:extLst>
          </p:cNvPr>
          <p:cNvSpPr txBox="1"/>
          <p:nvPr/>
        </p:nvSpPr>
        <p:spPr>
          <a:xfrm>
            <a:off x="377163" y="4390876"/>
            <a:ext cx="2125145" cy="584775"/>
          </a:xfrm>
          <a:prstGeom prst="rect">
            <a:avLst/>
          </a:prstGeom>
          <a:noFill/>
        </p:spPr>
        <p:txBody>
          <a:bodyPr wrap="square" rtlCol="0">
            <a:spAutoFit/>
          </a:bodyPr>
          <a:lstStyle/>
          <a:p>
            <a:r>
              <a:rPr lang="en-US" altLang="zh-TW" sz="3200" b="1" dirty="0" err="1">
                <a:solidFill>
                  <a:srgbClr val="FF0000"/>
                </a:solidFill>
              </a:rPr>
              <a:t>dp</a:t>
            </a:r>
            <a:r>
              <a:rPr lang="en-US" altLang="zh-TW" sz="3200" b="1" dirty="0">
                <a:solidFill>
                  <a:srgbClr val="FF0000"/>
                </a:solidFill>
              </a:rPr>
              <a:t>[</a:t>
            </a:r>
            <a:r>
              <a:rPr lang="en-US" altLang="zh-TW" sz="3200" b="1" dirty="0" err="1">
                <a:solidFill>
                  <a:srgbClr val="FF0000"/>
                </a:solidFill>
              </a:rPr>
              <a:t>i</a:t>
            </a:r>
            <a:r>
              <a:rPr lang="en-US" altLang="zh-TW" sz="3200" b="1" dirty="0">
                <a:solidFill>
                  <a:srgbClr val="FF0000"/>
                </a:solidFill>
              </a:rPr>
              <a:t>][7]</a:t>
            </a:r>
            <a:endParaRPr lang="zh-TW" altLang="en-US" sz="3200" b="1" dirty="0">
              <a:solidFill>
                <a:srgbClr val="FF0000"/>
              </a:solidFill>
            </a:endParaRPr>
          </a:p>
        </p:txBody>
      </p:sp>
      <p:sp>
        <p:nvSpPr>
          <p:cNvPr id="44" name="月亮 43">
            <a:extLst>
              <a:ext uri="{FF2B5EF4-FFF2-40B4-BE49-F238E27FC236}">
                <a16:creationId xmlns:a16="http://schemas.microsoft.com/office/drawing/2014/main" id="{661B706F-30EF-4577-8AC9-94849BA1FB92}"/>
              </a:ext>
            </a:extLst>
          </p:cNvPr>
          <p:cNvSpPr/>
          <p:nvPr/>
        </p:nvSpPr>
        <p:spPr>
          <a:xfrm>
            <a:off x="6912988" y="5444850"/>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1CD065F0-B276-4C0F-BB5C-F5BF1CF6D785}"/>
              </a:ext>
            </a:extLst>
          </p:cNvPr>
          <p:cNvSpPr/>
          <p:nvPr/>
        </p:nvSpPr>
        <p:spPr>
          <a:xfrm>
            <a:off x="777912" y="153388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矩形 46">
            <a:extLst>
              <a:ext uri="{FF2B5EF4-FFF2-40B4-BE49-F238E27FC236}">
                <a16:creationId xmlns:a16="http://schemas.microsoft.com/office/drawing/2014/main" id="{46CFE74A-368C-45DB-A4EC-AAEA2D454A97}"/>
              </a:ext>
            </a:extLst>
          </p:cNvPr>
          <p:cNvSpPr/>
          <p:nvPr/>
        </p:nvSpPr>
        <p:spPr>
          <a:xfrm>
            <a:off x="1784844" y="153388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矩形 47">
            <a:extLst>
              <a:ext uri="{FF2B5EF4-FFF2-40B4-BE49-F238E27FC236}">
                <a16:creationId xmlns:a16="http://schemas.microsoft.com/office/drawing/2014/main" id="{93DADC7C-0235-424E-BBDA-BBFDCE07F9D9}"/>
              </a:ext>
            </a:extLst>
          </p:cNvPr>
          <p:cNvSpPr/>
          <p:nvPr/>
        </p:nvSpPr>
        <p:spPr>
          <a:xfrm>
            <a:off x="2792377" y="153388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矩形 48">
            <a:extLst>
              <a:ext uri="{FF2B5EF4-FFF2-40B4-BE49-F238E27FC236}">
                <a16:creationId xmlns:a16="http://schemas.microsoft.com/office/drawing/2014/main" id="{FC653B5F-3139-4F7F-9EBE-7F0F5BBC5683}"/>
              </a:ext>
            </a:extLst>
          </p:cNvPr>
          <p:cNvSpPr/>
          <p:nvPr/>
        </p:nvSpPr>
        <p:spPr>
          <a:xfrm>
            <a:off x="3799309" y="153388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矩形 49">
            <a:extLst>
              <a:ext uri="{FF2B5EF4-FFF2-40B4-BE49-F238E27FC236}">
                <a16:creationId xmlns:a16="http://schemas.microsoft.com/office/drawing/2014/main" id="{3F94005E-F76A-418C-9749-6F492776E083}"/>
              </a:ext>
            </a:extLst>
          </p:cNvPr>
          <p:cNvSpPr/>
          <p:nvPr/>
        </p:nvSpPr>
        <p:spPr>
          <a:xfrm>
            <a:off x="4806241" y="153388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矩形 50">
            <a:extLst>
              <a:ext uri="{FF2B5EF4-FFF2-40B4-BE49-F238E27FC236}">
                <a16:creationId xmlns:a16="http://schemas.microsoft.com/office/drawing/2014/main" id="{552671A7-D88F-451F-BADF-6019ABFD990C}"/>
              </a:ext>
            </a:extLst>
          </p:cNvPr>
          <p:cNvSpPr/>
          <p:nvPr/>
        </p:nvSpPr>
        <p:spPr>
          <a:xfrm>
            <a:off x="5813173" y="153388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矩形 51">
            <a:extLst>
              <a:ext uri="{FF2B5EF4-FFF2-40B4-BE49-F238E27FC236}">
                <a16:creationId xmlns:a16="http://schemas.microsoft.com/office/drawing/2014/main" id="{3A85D930-BAE5-4148-B05D-5458F3E9403F}"/>
              </a:ext>
            </a:extLst>
          </p:cNvPr>
          <p:cNvSpPr/>
          <p:nvPr/>
        </p:nvSpPr>
        <p:spPr>
          <a:xfrm>
            <a:off x="6820706" y="153388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矩形 52">
            <a:extLst>
              <a:ext uri="{FF2B5EF4-FFF2-40B4-BE49-F238E27FC236}">
                <a16:creationId xmlns:a16="http://schemas.microsoft.com/office/drawing/2014/main" id="{CD98C0D5-A0B7-454C-992E-1D562B6EE3CC}"/>
              </a:ext>
            </a:extLst>
          </p:cNvPr>
          <p:cNvSpPr/>
          <p:nvPr/>
        </p:nvSpPr>
        <p:spPr>
          <a:xfrm>
            <a:off x="7827638" y="153388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文字方塊 54">
            <a:extLst>
              <a:ext uri="{FF2B5EF4-FFF2-40B4-BE49-F238E27FC236}">
                <a16:creationId xmlns:a16="http://schemas.microsoft.com/office/drawing/2014/main" id="{ADE1DE47-671C-45FB-81C2-83CD375BAE4F}"/>
              </a:ext>
            </a:extLst>
          </p:cNvPr>
          <p:cNvSpPr txBox="1"/>
          <p:nvPr/>
        </p:nvSpPr>
        <p:spPr>
          <a:xfrm>
            <a:off x="4811850" y="2900211"/>
            <a:ext cx="3910327" cy="523220"/>
          </a:xfrm>
          <a:prstGeom prst="rect">
            <a:avLst/>
          </a:prstGeom>
          <a:noFill/>
        </p:spPr>
        <p:txBody>
          <a:bodyPr wrap="square" rtlCol="0">
            <a:spAutoFit/>
          </a:bodyPr>
          <a:lstStyle/>
          <a:p>
            <a:r>
              <a:rPr lang="en-US" altLang="zh-TW" sz="2800" b="1" dirty="0">
                <a:solidFill>
                  <a:srgbClr val="FF0000"/>
                </a:solidFill>
              </a:rPr>
              <a:t>From </a:t>
            </a:r>
            <a:r>
              <a:rPr lang="en-US" altLang="zh-TW" sz="2800" b="1" dirty="0" err="1">
                <a:solidFill>
                  <a:srgbClr val="FF0000"/>
                </a:solidFill>
              </a:rPr>
              <a:t>dp</a:t>
            </a:r>
            <a:r>
              <a:rPr lang="en-US" altLang="zh-TW" sz="2800" b="1" dirty="0">
                <a:solidFill>
                  <a:srgbClr val="FF0000"/>
                </a:solidFill>
              </a:rPr>
              <a:t>[i-1][?]</a:t>
            </a:r>
            <a:endParaRPr lang="zh-TW" altLang="en-US" sz="2800" b="1" dirty="0">
              <a:solidFill>
                <a:srgbClr val="FF0000"/>
              </a:solidFill>
            </a:endParaRPr>
          </a:p>
        </p:txBody>
      </p:sp>
      <p:sp>
        <p:nvSpPr>
          <p:cNvPr id="56" name="箭號: 向下 55">
            <a:extLst>
              <a:ext uri="{FF2B5EF4-FFF2-40B4-BE49-F238E27FC236}">
                <a16:creationId xmlns:a16="http://schemas.microsoft.com/office/drawing/2014/main" id="{6C9C1414-D26E-4894-AE40-18FC659BDE0C}"/>
              </a:ext>
            </a:extLst>
          </p:cNvPr>
          <p:cNvSpPr/>
          <p:nvPr/>
        </p:nvSpPr>
        <p:spPr>
          <a:xfrm>
            <a:off x="4231603" y="3426235"/>
            <a:ext cx="503466" cy="7344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7" name="群組 56">
            <a:extLst>
              <a:ext uri="{FF2B5EF4-FFF2-40B4-BE49-F238E27FC236}">
                <a16:creationId xmlns:a16="http://schemas.microsoft.com/office/drawing/2014/main" id="{94B2ADF8-BED4-4B27-BCB7-8DFE50C7255C}"/>
              </a:ext>
            </a:extLst>
          </p:cNvPr>
          <p:cNvGrpSpPr/>
          <p:nvPr/>
        </p:nvGrpSpPr>
        <p:grpSpPr>
          <a:xfrm>
            <a:off x="886269" y="1129324"/>
            <a:ext cx="7835908" cy="1337800"/>
            <a:chOff x="832481" y="4292806"/>
            <a:chExt cx="7835908" cy="1337800"/>
          </a:xfrm>
        </p:grpSpPr>
        <p:sp>
          <p:nvSpPr>
            <p:cNvPr id="58" name="太陽 57">
              <a:extLst>
                <a:ext uri="{FF2B5EF4-FFF2-40B4-BE49-F238E27FC236}">
                  <a16:creationId xmlns:a16="http://schemas.microsoft.com/office/drawing/2014/main" id="{81DD1C72-B9F4-4C31-B158-5A0CE398D250}"/>
                </a:ext>
              </a:extLst>
            </p:cNvPr>
            <p:cNvSpPr/>
            <p:nvPr/>
          </p:nvSpPr>
          <p:spPr>
            <a:xfrm>
              <a:off x="6878709" y="4813101"/>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0000"/>
                  </a:solidFill>
                </a:rPr>
                <a:t>?</a:t>
              </a:r>
            </a:p>
          </p:txBody>
        </p:sp>
        <p:sp>
          <p:nvSpPr>
            <p:cNvPr id="59" name="太陽 58">
              <a:extLst>
                <a:ext uri="{FF2B5EF4-FFF2-40B4-BE49-F238E27FC236}">
                  <a16:creationId xmlns:a16="http://schemas.microsoft.com/office/drawing/2014/main" id="{65B73736-4BCF-4463-9AD1-EFF83C634A15}"/>
                </a:ext>
              </a:extLst>
            </p:cNvPr>
            <p:cNvSpPr/>
            <p:nvPr/>
          </p:nvSpPr>
          <p:spPr>
            <a:xfrm>
              <a:off x="5907245" y="4821482"/>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0000"/>
                  </a:solidFill>
                </a:rPr>
                <a:t>?</a:t>
              </a:r>
            </a:p>
          </p:txBody>
        </p:sp>
        <p:sp>
          <p:nvSpPr>
            <p:cNvPr id="60" name="太陽 59">
              <a:extLst>
                <a:ext uri="{FF2B5EF4-FFF2-40B4-BE49-F238E27FC236}">
                  <a16:creationId xmlns:a16="http://schemas.microsoft.com/office/drawing/2014/main" id="{1D1D8603-130E-4FB4-9130-106263DA25EB}"/>
                </a:ext>
              </a:extLst>
            </p:cNvPr>
            <p:cNvSpPr/>
            <p:nvPr/>
          </p:nvSpPr>
          <p:spPr>
            <a:xfrm>
              <a:off x="7886242" y="4813101"/>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0000"/>
                  </a:solidFill>
                </a:rPr>
                <a:t>?</a:t>
              </a:r>
            </a:p>
          </p:txBody>
        </p:sp>
        <p:sp>
          <p:nvSpPr>
            <p:cNvPr id="61" name="太陽 60">
              <a:extLst>
                <a:ext uri="{FF2B5EF4-FFF2-40B4-BE49-F238E27FC236}">
                  <a16:creationId xmlns:a16="http://schemas.microsoft.com/office/drawing/2014/main" id="{7147ED68-6595-4942-9C56-F24705E64571}"/>
                </a:ext>
              </a:extLst>
            </p:cNvPr>
            <p:cNvSpPr/>
            <p:nvPr/>
          </p:nvSpPr>
          <p:spPr>
            <a:xfrm>
              <a:off x="4864244" y="4813101"/>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0000"/>
                  </a:solidFill>
                </a:rPr>
                <a:t>?</a:t>
              </a:r>
            </a:p>
          </p:txBody>
        </p:sp>
        <p:sp>
          <p:nvSpPr>
            <p:cNvPr id="70" name="太陽 69">
              <a:extLst>
                <a:ext uri="{FF2B5EF4-FFF2-40B4-BE49-F238E27FC236}">
                  <a16:creationId xmlns:a16="http://schemas.microsoft.com/office/drawing/2014/main" id="{B65704CA-CBDD-4A6F-99A6-D671C1FCD4B6}"/>
                </a:ext>
              </a:extLst>
            </p:cNvPr>
            <p:cNvSpPr/>
            <p:nvPr/>
          </p:nvSpPr>
          <p:spPr>
            <a:xfrm>
              <a:off x="3853878" y="4813101"/>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0000"/>
                  </a:solidFill>
                </a:rPr>
                <a:t>?</a:t>
              </a:r>
            </a:p>
          </p:txBody>
        </p:sp>
        <p:sp>
          <p:nvSpPr>
            <p:cNvPr id="71" name="太陽 70">
              <a:extLst>
                <a:ext uri="{FF2B5EF4-FFF2-40B4-BE49-F238E27FC236}">
                  <a16:creationId xmlns:a16="http://schemas.microsoft.com/office/drawing/2014/main" id="{65B25CF6-CEE9-4825-A7BC-3FDE002F18BE}"/>
                </a:ext>
              </a:extLst>
            </p:cNvPr>
            <p:cNvSpPr/>
            <p:nvPr/>
          </p:nvSpPr>
          <p:spPr>
            <a:xfrm>
              <a:off x="2793685" y="4813101"/>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0000"/>
                  </a:solidFill>
                </a:rPr>
                <a:t>?</a:t>
              </a:r>
            </a:p>
          </p:txBody>
        </p:sp>
        <p:sp>
          <p:nvSpPr>
            <p:cNvPr id="72" name="太陽 71">
              <a:extLst>
                <a:ext uri="{FF2B5EF4-FFF2-40B4-BE49-F238E27FC236}">
                  <a16:creationId xmlns:a16="http://schemas.microsoft.com/office/drawing/2014/main" id="{A1CEAE57-A283-4EF1-9176-518DAFA3873F}"/>
                </a:ext>
              </a:extLst>
            </p:cNvPr>
            <p:cNvSpPr/>
            <p:nvPr/>
          </p:nvSpPr>
          <p:spPr>
            <a:xfrm>
              <a:off x="2039245" y="4292806"/>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0000"/>
                  </a:solidFill>
                </a:rPr>
                <a:t>?</a:t>
              </a:r>
            </a:p>
          </p:txBody>
        </p:sp>
        <p:sp>
          <p:nvSpPr>
            <p:cNvPr id="73" name="太陽 72">
              <a:extLst>
                <a:ext uri="{FF2B5EF4-FFF2-40B4-BE49-F238E27FC236}">
                  <a16:creationId xmlns:a16="http://schemas.microsoft.com/office/drawing/2014/main" id="{A9D478F5-7058-4F18-8D91-32D793525F97}"/>
                </a:ext>
              </a:extLst>
            </p:cNvPr>
            <p:cNvSpPr/>
            <p:nvPr/>
          </p:nvSpPr>
          <p:spPr>
            <a:xfrm>
              <a:off x="832481" y="4809051"/>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0000"/>
                  </a:solidFill>
                </a:rPr>
                <a:t>?</a:t>
              </a:r>
            </a:p>
          </p:txBody>
        </p:sp>
      </p:grpSp>
      <p:sp>
        <p:nvSpPr>
          <p:cNvPr id="74" name="文字方塊 73">
            <a:extLst>
              <a:ext uri="{FF2B5EF4-FFF2-40B4-BE49-F238E27FC236}">
                <a16:creationId xmlns:a16="http://schemas.microsoft.com/office/drawing/2014/main" id="{9DC23275-D569-44BA-B610-C8010A304119}"/>
              </a:ext>
            </a:extLst>
          </p:cNvPr>
          <p:cNvSpPr txBox="1"/>
          <p:nvPr/>
        </p:nvSpPr>
        <p:spPr>
          <a:xfrm>
            <a:off x="4806241" y="3373798"/>
            <a:ext cx="5790041" cy="954107"/>
          </a:xfrm>
          <a:prstGeom prst="rect">
            <a:avLst/>
          </a:prstGeom>
          <a:noFill/>
        </p:spPr>
        <p:txBody>
          <a:bodyPr wrap="square" rtlCol="0">
            <a:spAutoFit/>
          </a:bodyPr>
          <a:lstStyle/>
          <a:p>
            <a:r>
              <a:rPr lang="zh-TW" altLang="en-US" sz="2800" b="1" dirty="0"/>
              <a:t>令第 </a:t>
            </a:r>
            <a:r>
              <a:rPr lang="en-US" altLang="zh-TW" sz="2800" b="1" dirty="0" err="1"/>
              <a:t>i</a:t>
            </a:r>
            <a:r>
              <a:rPr lang="zh-TW" altLang="en-US" sz="2800" b="1" dirty="0"/>
              <a:t> 輪移動的棋子為太陽。</a:t>
            </a:r>
            <a:endParaRPr lang="en-US" altLang="zh-TW" sz="2800" b="1" dirty="0"/>
          </a:p>
          <a:p>
            <a:r>
              <a:rPr lang="zh-TW" altLang="en-US" sz="2800" b="1" dirty="0"/>
              <a:t>可以枚舉第 </a:t>
            </a:r>
            <a:r>
              <a:rPr lang="en-US" altLang="zh-TW" sz="2800" b="1" dirty="0" err="1"/>
              <a:t>i</a:t>
            </a:r>
            <a:r>
              <a:rPr lang="zh-TW" altLang="en-US" sz="2800" b="1" dirty="0"/>
              <a:t> </a:t>
            </a:r>
            <a:r>
              <a:rPr lang="en-US" altLang="zh-TW" sz="2800" b="1" dirty="0"/>
              <a:t>-</a:t>
            </a:r>
            <a:r>
              <a:rPr lang="zh-TW" altLang="en-US" sz="2800" b="1" dirty="0"/>
              <a:t> </a:t>
            </a:r>
            <a:r>
              <a:rPr lang="en-US" altLang="zh-TW" sz="2800" b="1" dirty="0"/>
              <a:t>1</a:t>
            </a:r>
            <a:r>
              <a:rPr lang="zh-TW" altLang="en-US" sz="2800" b="1" dirty="0"/>
              <a:t> 輪移動了哪個棋子。</a:t>
            </a:r>
          </a:p>
        </p:txBody>
      </p:sp>
      <p:sp>
        <p:nvSpPr>
          <p:cNvPr id="75" name="月亮 74">
            <a:extLst>
              <a:ext uri="{FF2B5EF4-FFF2-40B4-BE49-F238E27FC236}">
                <a16:creationId xmlns:a16="http://schemas.microsoft.com/office/drawing/2014/main" id="{366B1DE7-4805-4DE1-9EF2-8978B5663DFA}"/>
              </a:ext>
            </a:extLst>
          </p:cNvPr>
          <p:cNvSpPr/>
          <p:nvPr/>
        </p:nvSpPr>
        <p:spPr>
          <a:xfrm>
            <a:off x="1976092" y="1775525"/>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4800" b="1" dirty="0">
                <a:solidFill>
                  <a:srgbClr val="FF0000"/>
                </a:solidFill>
              </a:rPr>
              <a:t>?</a:t>
            </a:r>
          </a:p>
        </p:txBody>
      </p:sp>
      <p:sp>
        <p:nvSpPr>
          <p:cNvPr id="76" name="文字方塊 75">
            <a:extLst>
              <a:ext uri="{FF2B5EF4-FFF2-40B4-BE49-F238E27FC236}">
                <a16:creationId xmlns:a16="http://schemas.microsoft.com/office/drawing/2014/main" id="{8E0B540B-4118-477E-9DDF-BBEEFE2E4723}"/>
              </a:ext>
            </a:extLst>
          </p:cNvPr>
          <p:cNvSpPr txBox="1"/>
          <p:nvPr/>
        </p:nvSpPr>
        <p:spPr>
          <a:xfrm>
            <a:off x="1540708" y="558747"/>
            <a:ext cx="2502135" cy="523220"/>
          </a:xfrm>
          <a:prstGeom prst="rect">
            <a:avLst/>
          </a:prstGeom>
          <a:noFill/>
        </p:spPr>
        <p:txBody>
          <a:bodyPr wrap="square" rtlCol="0">
            <a:spAutoFit/>
          </a:bodyPr>
          <a:lstStyle/>
          <a:p>
            <a:r>
              <a:rPr lang="en-US" sz="2800" b="1" dirty="0"/>
              <a:t>x</a:t>
            </a:r>
            <a:r>
              <a:rPr lang="en-US" sz="2800" b="1" baseline="-25000" dirty="0"/>
              <a:t>i-1</a:t>
            </a:r>
            <a:r>
              <a:rPr lang="en-US" sz="2800" b="1" dirty="0"/>
              <a:t> = 2</a:t>
            </a:r>
          </a:p>
        </p:txBody>
      </p:sp>
      <p:sp>
        <p:nvSpPr>
          <p:cNvPr id="77" name="文字方塊 76">
            <a:extLst>
              <a:ext uri="{FF2B5EF4-FFF2-40B4-BE49-F238E27FC236}">
                <a16:creationId xmlns:a16="http://schemas.microsoft.com/office/drawing/2014/main" id="{BD8091F8-B976-418F-BFBD-5BF754CB7937}"/>
              </a:ext>
            </a:extLst>
          </p:cNvPr>
          <p:cNvSpPr txBox="1"/>
          <p:nvPr/>
        </p:nvSpPr>
        <p:spPr>
          <a:xfrm>
            <a:off x="4626947" y="4606940"/>
            <a:ext cx="2502135" cy="523220"/>
          </a:xfrm>
          <a:prstGeom prst="rect">
            <a:avLst/>
          </a:prstGeom>
          <a:noFill/>
        </p:spPr>
        <p:txBody>
          <a:bodyPr wrap="square" rtlCol="0">
            <a:spAutoFit/>
          </a:bodyPr>
          <a:lstStyle/>
          <a:p>
            <a:r>
              <a:rPr lang="en-US" sz="2800" b="1" dirty="0"/>
              <a:t>x</a:t>
            </a:r>
            <a:r>
              <a:rPr lang="en-US" sz="2800" b="1" baseline="-25000" dirty="0"/>
              <a:t>i</a:t>
            </a:r>
            <a:r>
              <a:rPr lang="en-US" sz="2800" b="1" dirty="0"/>
              <a:t> = 5</a:t>
            </a:r>
          </a:p>
        </p:txBody>
      </p:sp>
      <p:sp>
        <p:nvSpPr>
          <p:cNvPr id="78" name="文字方塊 77">
            <a:extLst>
              <a:ext uri="{FF2B5EF4-FFF2-40B4-BE49-F238E27FC236}">
                <a16:creationId xmlns:a16="http://schemas.microsoft.com/office/drawing/2014/main" id="{AFA9A22E-C454-4AA7-9C98-9F4F619F5544}"/>
              </a:ext>
            </a:extLst>
          </p:cNvPr>
          <p:cNvSpPr txBox="1"/>
          <p:nvPr/>
        </p:nvSpPr>
        <p:spPr>
          <a:xfrm>
            <a:off x="5893209" y="4617297"/>
            <a:ext cx="2502135" cy="523220"/>
          </a:xfrm>
          <a:prstGeom prst="rect">
            <a:avLst/>
          </a:prstGeom>
          <a:noFill/>
        </p:spPr>
        <p:txBody>
          <a:bodyPr wrap="square" rtlCol="0">
            <a:spAutoFit/>
          </a:bodyPr>
          <a:lstStyle/>
          <a:p>
            <a:pPr algn="ctr"/>
            <a:r>
              <a:rPr lang="en-US" sz="2800" b="1" dirty="0"/>
              <a:t>j = 7</a:t>
            </a:r>
          </a:p>
        </p:txBody>
      </p:sp>
    </p:spTree>
    <p:extLst>
      <p:ext uri="{BB962C8B-B14F-4D97-AF65-F5344CB8AC3E}">
        <p14:creationId xmlns:p14="http://schemas.microsoft.com/office/powerpoint/2010/main" val="185138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500" fill="hold"/>
                                        <p:tgtEl>
                                          <p:spTgt spid="47"/>
                                        </p:tgtEl>
                                        <p:attrNameLst>
                                          <p:attrName>ppt_x</p:attrName>
                                        </p:attrNameLst>
                                      </p:cBhvr>
                                      <p:tavLst>
                                        <p:tav tm="0">
                                          <p:val>
                                            <p:strVal val="#ppt_x"/>
                                          </p:val>
                                        </p:tav>
                                        <p:tav tm="100000">
                                          <p:val>
                                            <p:strVal val="#ppt_x"/>
                                          </p:val>
                                        </p:tav>
                                      </p:tavLst>
                                    </p:anim>
                                    <p:anim calcmode="lin" valueType="num">
                                      <p:cBhvr additive="base">
                                        <p:cTn id="12" dur="50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ppt_x"/>
                                          </p:val>
                                        </p:tav>
                                        <p:tav tm="100000">
                                          <p:val>
                                            <p:strVal val="#ppt_x"/>
                                          </p:val>
                                        </p:tav>
                                      </p:tavLst>
                                    </p:anim>
                                    <p:anim calcmode="lin" valueType="num">
                                      <p:cBhvr additive="base">
                                        <p:cTn id="16" dur="500" fill="hold"/>
                                        <p:tgtEl>
                                          <p:spTgt spid="4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ppt_x"/>
                                          </p:val>
                                        </p:tav>
                                        <p:tav tm="100000">
                                          <p:val>
                                            <p:strVal val="#ppt_x"/>
                                          </p:val>
                                        </p:tav>
                                      </p:tavLst>
                                    </p:anim>
                                    <p:anim calcmode="lin" valueType="num">
                                      <p:cBhvr additive="base">
                                        <p:cTn id="20" dur="500" fill="hold"/>
                                        <p:tgtEl>
                                          <p:spTgt spid="4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ppt_x"/>
                                          </p:val>
                                        </p:tav>
                                        <p:tav tm="100000">
                                          <p:val>
                                            <p:strVal val="#ppt_x"/>
                                          </p:val>
                                        </p:tav>
                                      </p:tavLst>
                                    </p:anim>
                                    <p:anim calcmode="lin" valueType="num">
                                      <p:cBhvr additive="base">
                                        <p:cTn id="28" dur="500" fill="hold"/>
                                        <p:tgtEl>
                                          <p:spTgt spid="5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ppt_x"/>
                                          </p:val>
                                        </p:tav>
                                        <p:tav tm="100000">
                                          <p:val>
                                            <p:strVal val="#ppt_x"/>
                                          </p:val>
                                        </p:tav>
                                      </p:tavLst>
                                    </p:anim>
                                    <p:anim calcmode="lin" valueType="num">
                                      <p:cBhvr additive="base">
                                        <p:cTn id="32" dur="500" fill="hold"/>
                                        <p:tgtEl>
                                          <p:spTgt spid="5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500" fill="hold"/>
                                        <p:tgtEl>
                                          <p:spTgt spid="53"/>
                                        </p:tgtEl>
                                        <p:attrNameLst>
                                          <p:attrName>ppt_x</p:attrName>
                                        </p:attrNameLst>
                                      </p:cBhvr>
                                      <p:tavLst>
                                        <p:tav tm="0">
                                          <p:val>
                                            <p:strVal val="#ppt_x"/>
                                          </p:val>
                                        </p:tav>
                                        <p:tav tm="100000">
                                          <p:val>
                                            <p:strVal val="#ppt_x"/>
                                          </p:val>
                                        </p:tav>
                                      </p:tavLst>
                                    </p:anim>
                                    <p:anim calcmode="lin" valueType="num">
                                      <p:cBhvr additive="base">
                                        <p:cTn id="36" dur="500" fill="hold"/>
                                        <p:tgtEl>
                                          <p:spTgt spid="5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anim calcmode="lin" valueType="num">
                                      <p:cBhvr additive="base">
                                        <p:cTn id="39" dur="500" fill="hold"/>
                                        <p:tgtEl>
                                          <p:spTgt spid="55"/>
                                        </p:tgtEl>
                                        <p:attrNameLst>
                                          <p:attrName>ppt_x</p:attrName>
                                        </p:attrNameLst>
                                      </p:cBhvr>
                                      <p:tavLst>
                                        <p:tav tm="0">
                                          <p:val>
                                            <p:strVal val="#ppt_x"/>
                                          </p:val>
                                        </p:tav>
                                        <p:tav tm="100000">
                                          <p:val>
                                            <p:strVal val="#ppt_x"/>
                                          </p:val>
                                        </p:tav>
                                      </p:tavLst>
                                    </p:anim>
                                    <p:anim calcmode="lin" valueType="num">
                                      <p:cBhvr additive="base">
                                        <p:cTn id="40" dur="500" fill="hold"/>
                                        <p:tgtEl>
                                          <p:spTgt spid="5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 calcmode="lin" valueType="num">
                                      <p:cBhvr additive="base">
                                        <p:cTn id="43" dur="500" fill="hold"/>
                                        <p:tgtEl>
                                          <p:spTgt spid="56"/>
                                        </p:tgtEl>
                                        <p:attrNameLst>
                                          <p:attrName>ppt_x</p:attrName>
                                        </p:attrNameLst>
                                      </p:cBhvr>
                                      <p:tavLst>
                                        <p:tav tm="0">
                                          <p:val>
                                            <p:strVal val="#ppt_x"/>
                                          </p:val>
                                        </p:tav>
                                        <p:tav tm="100000">
                                          <p:val>
                                            <p:strVal val="#ppt_x"/>
                                          </p:val>
                                        </p:tav>
                                      </p:tavLst>
                                    </p:anim>
                                    <p:anim calcmode="lin" valueType="num">
                                      <p:cBhvr additive="base">
                                        <p:cTn id="44" dur="500" fill="hold"/>
                                        <p:tgtEl>
                                          <p:spTgt spid="56"/>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nodeType="afterEffect">
                                  <p:stCondLst>
                                    <p:cond delay="0"/>
                                  </p:stCondLst>
                                  <p:childTnLst>
                                    <p:set>
                                      <p:cBhvr>
                                        <p:cTn id="47" dur="1" fill="hold">
                                          <p:stCondLst>
                                            <p:cond delay="0"/>
                                          </p:stCondLst>
                                        </p:cTn>
                                        <p:tgtEl>
                                          <p:spTgt spid="57"/>
                                        </p:tgtEl>
                                        <p:attrNameLst>
                                          <p:attrName>style.visibility</p:attrName>
                                        </p:attrNameLst>
                                      </p:cBhvr>
                                      <p:to>
                                        <p:strVal val="visible"/>
                                      </p:to>
                                    </p:set>
                                    <p:anim calcmode="lin" valueType="num">
                                      <p:cBhvr additive="base">
                                        <p:cTn id="48" dur="500" fill="hold"/>
                                        <p:tgtEl>
                                          <p:spTgt spid="57"/>
                                        </p:tgtEl>
                                        <p:attrNameLst>
                                          <p:attrName>ppt_x</p:attrName>
                                        </p:attrNameLst>
                                      </p:cBhvr>
                                      <p:tavLst>
                                        <p:tav tm="0">
                                          <p:val>
                                            <p:strVal val="#ppt_x"/>
                                          </p:val>
                                        </p:tav>
                                        <p:tav tm="100000">
                                          <p:val>
                                            <p:strVal val="#ppt_x"/>
                                          </p:val>
                                        </p:tav>
                                      </p:tavLst>
                                    </p:anim>
                                    <p:anim calcmode="lin" valueType="num">
                                      <p:cBhvr additive="base">
                                        <p:cTn id="49" dur="500" fill="hold"/>
                                        <p:tgtEl>
                                          <p:spTgt spid="57"/>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74"/>
                                        </p:tgtEl>
                                        <p:attrNameLst>
                                          <p:attrName>style.visibility</p:attrName>
                                        </p:attrNameLst>
                                      </p:cBhvr>
                                      <p:to>
                                        <p:strVal val="visible"/>
                                      </p:to>
                                    </p:set>
                                    <p:anim calcmode="lin" valueType="num">
                                      <p:cBhvr additive="base">
                                        <p:cTn id="52" dur="500" fill="hold"/>
                                        <p:tgtEl>
                                          <p:spTgt spid="74"/>
                                        </p:tgtEl>
                                        <p:attrNameLst>
                                          <p:attrName>ppt_x</p:attrName>
                                        </p:attrNameLst>
                                      </p:cBhvr>
                                      <p:tavLst>
                                        <p:tav tm="0">
                                          <p:val>
                                            <p:strVal val="#ppt_x"/>
                                          </p:val>
                                        </p:tav>
                                        <p:tav tm="100000">
                                          <p:val>
                                            <p:strVal val="#ppt_x"/>
                                          </p:val>
                                        </p:tav>
                                      </p:tavLst>
                                    </p:anim>
                                    <p:anim calcmode="lin" valueType="num">
                                      <p:cBhvr additive="base">
                                        <p:cTn id="53" dur="500" fill="hold"/>
                                        <p:tgtEl>
                                          <p:spTgt spid="74"/>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77"/>
                                        </p:tgtEl>
                                        <p:attrNameLst>
                                          <p:attrName>style.visibility</p:attrName>
                                        </p:attrNameLst>
                                      </p:cBhvr>
                                      <p:to>
                                        <p:strVal val="visible"/>
                                      </p:to>
                                    </p:set>
                                    <p:anim calcmode="lin" valueType="num">
                                      <p:cBhvr additive="base">
                                        <p:cTn id="56" dur="500" fill="hold"/>
                                        <p:tgtEl>
                                          <p:spTgt spid="77"/>
                                        </p:tgtEl>
                                        <p:attrNameLst>
                                          <p:attrName>ppt_x</p:attrName>
                                        </p:attrNameLst>
                                      </p:cBhvr>
                                      <p:tavLst>
                                        <p:tav tm="0">
                                          <p:val>
                                            <p:strVal val="#ppt_x"/>
                                          </p:val>
                                        </p:tav>
                                        <p:tav tm="100000">
                                          <p:val>
                                            <p:strVal val="#ppt_x"/>
                                          </p:val>
                                        </p:tav>
                                      </p:tavLst>
                                    </p:anim>
                                    <p:anim calcmode="lin" valueType="num">
                                      <p:cBhvr additive="base">
                                        <p:cTn id="57" dur="500" fill="hold"/>
                                        <p:tgtEl>
                                          <p:spTgt spid="77"/>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78"/>
                                        </p:tgtEl>
                                        <p:attrNameLst>
                                          <p:attrName>style.visibility</p:attrName>
                                        </p:attrNameLst>
                                      </p:cBhvr>
                                      <p:to>
                                        <p:strVal val="visible"/>
                                      </p:to>
                                    </p:set>
                                    <p:anim calcmode="lin" valueType="num">
                                      <p:cBhvr additive="base">
                                        <p:cTn id="60" dur="500" fill="hold"/>
                                        <p:tgtEl>
                                          <p:spTgt spid="78"/>
                                        </p:tgtEl>
                                        <p:attrNameLst>
                                          <p:attrName>ppt_x</p:attrName>
                                        </p:attrNameLst>
                                      </p:cBhvr>
                                      <p:tavLst>
                                        <p:tav tm="0">
                                          <p:val>
                                            <p:strVal val="#ppt_x"/>
                                          </p:val>
                                        </p:tav>
                                        <p:tav tm="100000">
                                          <p:val>
                                            <p:strVal val="#ppt_x"/>
                                          </p:val>
                                        </p:tav>
                                      </p:tavLst>
                                    </p:anim>
                                    <p:anim calcmode="lin" valueType="num">
                                      <p:cBhvr additive="base">
                                        <p:cTn id="61"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P spid="48" grpId="0" animBg="1"/>
      <p:bldP spid="49" grpId="0" animBg="1"/>
      <p:bldP spid="50" grpId="0" animBg="1"/>
      <p:bldP spid="51" grpId="0" animBg="1"/>
      <p:bldP spid="52" grpId="0" animBg="1"/>
      <p:bldP spid="53" grpId="0" animBg="1"/>
      <p:bldP spid="55" grpId="0"/>
      <p:bldP spid="56" grpId="0" animBg="1"/>
      <p:bldP spid="74" grpId="0"/>
      <p:bldP spid="77" grpId="0"/>
      <p:bldP spid="7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C7389EA-0C33-4A2F-8A23-2EB3BB2C3F26}"/>
              </a:ext>
            </a:extLst>
          </p:cNvPr>
          <p:cNvSpPr/>
          <p:nvPr/>
        </p:nvSpPr>
        <p:spPr>
          <a:xfrm>
            <a:off x="1419534" y="182197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太陽 21">
            <a:extLst>
              <a:ext uri="{FF2B5EF4-FFF2-40B4-BE49-F238E27FC236}">
                <a16:creationId xmlns:a16="http://schemas.microsoft.com/office/drawing/2014/main" id="{BA88C962-CC95-4236-BBDC-F214DD28A31D}"/>
              </a:ext>
            </a:extLst>
          </p:cNvPr>
          <p:cNvSpPr/>
          <p:nvPr/>
        </p:nvSpPr>
        <p:spPr>
          <a:xfrm>
            <a:off x="2543067" y="1946092"/>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DCE8F425-90DA-47AE-B688-8DF4901B3714}"/>
              </a:ext>
            </a:extLst>
          </p:cNvPr>
          <p:cNvSpPr/>
          <p:nvPr/>
        </p:nvSpPr>
        <p:spPr>
          <a:xfrm>
            <a:off x="2426466" y="182197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866880FC-F41D-4A7E-8F4E-8B2CA395C246}"/>
              </a:ext>
            </a:extLst>
          </p:cNvPr>
          <p:cNvSpPr/>
          <p:nvPr/>
        </p:nvSpPr>
        <p:spPr>
          <a:xfrm>
            <a:off x="3433999" y="182197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F23273A7-5053-4171-9A3E-8C6FDBFCF672}"/>
              </a:ext>
            </a:extLst>
          </p:cNvPr>
          <p:cNvSpPr/>
          <p:nvPr/>
        </p:nvSpPr>
        <p:spPr>
          <a:xfrm>
            <a:off x="4440931" y="182197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93C8EAE7-7947-489D-95E3-B895A412858E}"/>
              </a:ext>
            </a:extLst>
          </p:cNvPr>
          <p:cNvSpPr/>
          <p:nvPr/>
        </p:nvSpPr>
        <p:spPr>
          <a:xfrm>
            <a:off x="5447863" y="182197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5F811CBC-2D16-45EA-9511-21642E044653}"/>
              </a:ext>
            </a:extLst>
          </p:cNvPr>
          <p:cNvSpPr/>
          <p:nvPr/>
        </p:nvSpPr>
        <p:spPr>
          <a:xfrm>
            <a:off x="6454795" y="182197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B9518610-A52C-47EA-86FE-F1049694A912}"/>
              </a:ext>
            </a:extLst>
          </p:cNvPr>
          <p:cNvSpPr/>
          <p:nvPr/>
        </p:nvSpPr>
        <p:spPr>
          <a:xfrm>
            <a:off x="7462328" y="182197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B20B3EC-F61E-410A-937F-FC72F93EE64F}"/>
              </a:ext>
            </a:extLst>
          </p:cNvPr>
          <p:cNvSpPr/>
          <p:nvPr/>
        </p:nvSpPr>
        <p:spPr>
          <a:xfrm>
            <a:off x="8469260" y="182197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文字方塊 35">
            <a:extLst>
              <a:ext uri="{FF2B5EF4-FFF2-40B4-BE49-F238E27FC236}">
                <a16:creationId xmlns:a16="http://schemas.microsoft.com/office/drawing/2014/main" id="{12541970-B8A8-4CFF-B1B2-16ECD0B7415B}"/>
              </a:ext>
            </a:extLst>
          </p:cNvPr>
          <p:cNvSpPr txBox="1"/>
          <p:nvPr/>
        </p:nvSpPr>
        <p:spPr>
          <a:xfrm>
            <a:off x="2182330" y="1160482"/>
            <a:ext cx="2502135" cy="523220"/>
          </a:xfrm>
          <a:prstGeom prst="rect">
            <a:avLst/>
          </a:prstGeom>
          <a:noFill/>
        </p:spPr>
        <p:txBody>
          <a:bodyPr wrap="square" rtlCol="0">
            <a:spAutoFit/>
          </a:bodyPr>
          <a:lstStyle/>
          <a:p>
            <a:r>
              <a:rPr lang="en-US" sz="2800" b="1" dirty="0"/>
              <a:t>x</a:t>
            </a:r>
            <a:r>
              <a:rPr lang="en-US" sz="2800" b="1" baseline="-25000" dirty="0"/>
              <a:t>i-1</a:t>
            </a:r>
            <a:r>
              <a:rPr lang="en-US" sz="2800" b="1" dirty="0"/>
              <a:t> = 2</a:t>
            </a:r>
          </a:p>
        </p:txBody>
      </p:sp>
      <p:sp>
        <p:nvSpPr>
          <p:cNvPr id="37" name="矩形 36">
            <a:extLst>
              <a:ext uri="{FF2B5EF4-FFF2-40B4-BE49-F238E27FC236}">
                <a16:creationId xmlns:a16="http://schemas.microsoft.com/office/drawing/2014/main" id="{3010B82B-9370-489D-BE12-E68B663C0530}"/>
              </a:ext>
            </a:extLst>
          </p:cNvPr>
          <p:cNvSpPr/>
          <p:nvPr/>
        </p:nvSpPr>
        <p:spPr>
          <a:xfrm>
            <a:off x="1419534" y="446498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太陽 61">
            <a:extLst>
              <a:ext uri="{FF2B5EF4-FFF2-40B4-BE49-F238E27FC236}">
                <a16:creationId xmlns:a16="http://schemas.microsoft.com/office/drawing/2014/main" id="{10E5F7C5-B230-4028-A127-9BB3E3E33930}"/>
              </a:ext>
            </a:extLst>
          </p:cNvPr>
          <p:cNvSpPr/>
          <p:nvPr/>
        </p:nvSpPr>
        <p:spPr>
          <a:xfrm>
            <a:off x="5560255" y="4589099"/>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矩形 62">
            <a:extLst>
              <a:ext uri="{FF2B5EF4-FFF2-40B4-BE49-F238E27FC236}">
                <a16:creationId xmlns:a16="http://schemas.microsoft.com/office/drawing/2014/main" id="{DCF57F18-C9E9-4DDB-89D2-7082F462C644}"/>
              </a:ext>
            </a:extLst>
          </p:cNvPr>
          <p:cNvSpPr/>
          <p:nvPr/>
        </p:nvSpPr>
        <p:spPr>
          <a:xfrm>
            <a:off x="2426466" y="446498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E78658B-CA56-450B-AE5A-29D417DEAAE8}"/>
              </a:ext>
            </a:extLst>
          </p:cNvPr>
          <p:cNvSpPr/>
          <p:nvPr/>
        </p:nvSpPr>
        <p:spPr>
          <a:xfrm>
            <a:off x="3433999" y="446498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矩形 64">
            <a:extLst>
              <a:ext uri="{FF2B5EF4-FFF2-40B4-BE49-F238E27FC236}">
                <a16:creationId xmlns:a16="http://schemas.microsoft.com/office/drawing/2014/main" id="{DEAC7B2A-44C3-4126-A9BF-F6BAFB4964D1}"/>
              </a:ext>
            </a:extLst>
          </p:cNvPr>
          <p:cNvSpPr/>
          <p:nvPr/>
        </p:nvSpPr>
        <p:spPr>
          <a:xfrm>
            <a:off x="4440931" y="446498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A55E2BBE-7BC3-4BB3-B24E-537D7B1108FE}"/>
              </a:ext>
            </a:extLst>
          </p:cNvPr>
          <p:cNvSpPr/>
          <p:nvPr/>
        </p:nvSpPr>
        <p:spPr>
          <a:xfrm>
            <a:off x="5447863" y="446498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E1358DDA-1E54-4F27-A0CF-69E7E1AB6B3D}"/>
              </a:ext>
            </a:extLst>
          </p:cNvPr>
          <p:cNvSpPr/>
          <p:nvPr/>
        </p:nvSpPr>
        <p:spPr>
          <a:xfrm>
            <a:off x="6454795" y="446498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AD248F50-4426-4AF8-9E43-9BA81C075AF3}"/>
              </a:ext>
            </a:extLst>
          </p:cNvPr>
          <p:cNvSpPr/>
          <p:nvPr/>
        </p:nvSpPr>
        <p:spPr>
          <a:xfrm>
            <a:off x="7462328" y="446498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788B1064-FFA4-480E-901C-9D708FF2E183}"/>
              </a:ext>
            </a:extLst>
          </p:cNvPr>
          <p:cNvSpPr/>
          <p:nvPr/>
        </p:nvSpPr>
        <p:spPr>
          <a:xfrm>
            <a:off x="8469260" y="446498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文字方塊 84">
            <a:extLst>
              <a:ext uri="{FF2B5EF4-FFF2-40B4-BE49-F238E27FC236}">
                <a16:creationId xmlns:a16="http://schemas.microsoft.com/office/drawing/2014/main" id="{01497429-BDC5-44A3-90EC-5E62BCFC76E6}"/>
              </a:ext>
            </a:extLst>
          </p:cNvPr>
          <p:cNvSpPr txBox="1"/>
          <p:nvPr/>
        </p:nvSpPr>
        <p:spPr>
          <a:xfrm>
            <a:off x="5489179" y="3817643"/>
            <a:ext cx="2502135" cy="523220"/>
          </a:xfrm>
          <a:prstGeom prst="rect">
            <a:avLst/>
          </a:prstGeom>
          <a:noFill/>
        </p:spPr>
        <p:txBody>
          <a:bodyPr wrap="square" rtlCol="0">
            <a:spAutoFit/>
          </a:bodyPr>
          <a:lstStyle/>
          <a:p>
            <a:r>
              <a:rPr lang="en-US" sz="2800" b="1" dirty="0"/>
              <a:t>x</a:t>
            </a:r>
            <a:r>
              <a:rPr lang="en-US" sz="2800" b="1" baseline="-25000" dirty="0"/>
              <a:t>i</a:t>
            </a:r>
            <a:r>
              <a:rPr lang="en-US" sz="2800" b="1" dirty="0"/>
              <a:t> = 5</a:t>
            </a:r>
          </a:p>
        </p:txBody>
      </p:sp>
      <p:sp>
        <p:nvSpPr>
          <p:cNvPr id="88" name="文字方塊 87">
            <a:extLst>
              <a:ext uri="{FF2B5EF4-FFF2-40B4-BE49-F238E27FC236}">
                <a16:creationId xmlns:a16="http://schemas.microsoft.com/office/drawing/2014/main" id="{FD695AC2-6380-4086-B612-8DA64010C9D6}"/>
              </a:ext>
            </a:extLst>
          </p:cNvPr>
          <p:cNvSpPr txBox="1"/>
          <p:nvPr/>
        </p:nvSpPr>
        <p:spPr>
          <a:xfrm>
            <a:off x="6755726" y="3817643"/>
            <a:ext cx="2502135" cy="523220"/>
          </a:xfrm>
          <a:prstGeom prst="rect">
            <a:avLst/>
          </a:prstGeom>
          <a:noFill/>
        </p:spPr>
        <p:txBody>
          <a:bodyPr wrap="square" rtlCol="0">
            <a:spAutoFit/>
          </a:bodyPr>
          <a:lstStyle/>
          <a:p>
            <a:pPr algn="ctr"/>
            <a:r>
              <a:rPr lang="en-US" sz="2800" b="1" dirty="0"/>
              <a:t>j = 7</a:t>
            </a:r>
          </a:p>
        </p:txBody>
      </p:sp>
      <p:sp>
        <p:nvSpPr>
          <p:cNvPr id="91" name="文字方塊 90">
            <a:extLst>
              <a:ext uri="{FF2B5EF4-FFF2-40B4-BE49-F238E27FC236}">
                <a16:creationId xmlns:a16="http://schemas.microsoft.com/office/drawing/2014/main" id="{60F068E7-1055-474E-88D3-333C7A870221}"/>
              </a:ext>
            </a:extLst>
          </p:cNvPr>
          <p:cNvSpPr txBox="1"/>
          <p:nvPr/>
        </p:nvSpPr>
        <p:spPr>
          <a:xfrm>
            <a:off x="271350" y="381524"/>
            <a:ext cx="8042960" cy="523220"/>
          </a:xfrm>
          <a:prstGeom prst="rect">
            <a:avLst/>
          </a:prstGeom>
          <a:noFill/>
        </p:spPr>
        <p:txBody>
          <a:bodyPr wrap="square" rtlCol="0">
            <a:spAutoFit/>
          </a:bodyPr>
          <a:lstStyle/>
          <a:p>
            <a:r>
              <a:rPr lang="en-US" altLang="zh-TW" sz="2800" b="1" dirty="0"/>
              <a:t>Case 1: </a:t>
            </a:r>
            <a:r>
              <a:rPr lang="zh-TW" altLang="en-US" sz="2800" b="1" dirty="0"/>
              <a:t>第 </a:t>
            </a:r>
            <a:r>
              <a:rPr lang="en-US" altLang="zh-TW" sz="2800" b="1" dirty="0" err="1"/>
              <a:t>i</a:t>
            </a:r>
            <a:r>
              <a:rPr lang="en-US" altLang="zh-TW" sz="2800" b="1" dirty="0"/>
              <a:t> - 1 </a:t>
            </a:r>
            <a:r>
              <a:rPr lang="zh-TW" altLang="en-US" sz="2800" b="1" dirty="0"/>
              <a:t>輪也是移動太陽</a:t>
            </a:r>
            <a:endParaRPr lang="en-US" sz="2800" b="1" dirty="0"/>
          </a:p>
        </p:txBody>
      </p:sp>
      <p:sp>
        <p:nvSpPr>
          <p:cNvPr id="26" name="月亮 25">
            <a:extLst>
              <a:ext uri="{FF2B5EF4-FFF2-40B4-BE49-F238E27FC236}">
                <a16:creationId xmlns:a16="http://schemas.microsoft.com/office/drawing/2014/main" id="{AB6CE53A-C6E6-4B02-9B65-76BCB5C2EB8D}"/>
              </a:ext>
            </a:extLst>
          </p:cNvPr>
          <p:cNvSpPr/>
          <p:nvPr/>
        </p:nvSpPr>
        <p:spPr>
          <a:xfrm>
            <a:off x="7775505" y="4595460"/>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月亮 26">
            <a:extLst>
              <a:ext uri="{FF2B5EF4-FFF2-40B4-BE49-F238E27FC236}">
                <a16:creationId xmlns:a16="http://schemas.microsoft.com/office/drawing/2014/main" id="{0BBA507C-16B1-44DA-A0C1-49BE0E45A021}"/>
              </a:ext>
            </a:extLst>
          </p:cNvPr>
          <p:cNvSpPr/>
          <p:nvPr/>
        </p:nvSpPr>
        <p:spPr>
          <a:xfrm>
            <a:off x="7715596" y="1946092"/>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文字方塊 34">
            <a:extLst>
              <a:ext uri="{FF2B5EF4-FFF2-40B4-BE49-F238E27FC236}">
                <a16:creationId xmlns:a16="http://schemas.microsoft.com/office/drawing/2014/main" id="{C5DB4644-E3B5-4082-8483-F214AAC316F0}"/>
              </a:ext>
            </a:extLst>
          </p:cNvPr>
          <p:cNvSpPr txBox="1"/>
          <p:nvPr/>
        </p:nvSpPr>
        <p:spPr>
          <a:xfrm>
            <a:off x="941878" y="5893416"/>
            <a:ext cx="8740004" cy="954107"/>
          </a:xfrm>
          <a:prstGeom prst="rect">
            <a:avLst/>
          </a:prstGeom>
          <a:noFill/>
        </p:spPr>
        <p:txBody>
          <a:bodyPr wrap="square" rtlCol="0">
            <a:spAutoFit/>
          </a:bodyPr>
          <a:lstStyle/>
          <a:p>
            <a:r>
              <a:rPr lang="zh-TW" altLang="en-US" sz="2800" b="1" dirty="0"/>
              <a:t>由於月亮從頭到尾都沒動</a:t>
            </a:r>
            <a:r>
              <a:rPr lang="en-US" altLang="zh-TW" sz="2800" b="1" dirty="0"/>
              <a:t>, </a:t>
            </a:r>
          </a:p>
          <a:p>
            <a:r>
              <a:rPr lang="zh-TW" altLang="en-US" sz="2800" b="1" dirty="0"/>
              <a:t>此時 </a:t>
            </a:r>
            <a:r>
              <a:rPr lang="en-US" altLang="zh-TW" sz="2800" b="1" dirty="0" err="1"/>
              <a:t>dp</a:t>
            </a:r>
            <a:r>
              <a:rPr lang="en-US" altLang="zh-TW" sz="2800" b="1" dirty="0"/>
              <a:t>[</a:t>
            </a:r>
            <a:r>
              <a:rPr lang="en-US" altLang="zh-TW" sz="2800" b="1" dirty="0" err="1"/>
              <a:t>i</a:t>
            </a:r>
            <a:r>
              <a:rPr lang="en-US" altLang="zh-TW" sz="2800" b="1" dirty="0"/>
              <a:t>][j]</a:t>
            </a:r>
            <a:r>
              <a:rPr lang="zh-TW" altLang="en-US" sz="2800" b="1" dirty="0"/>
              <a:t> </a:t>
            </a:r>
            <a:r>
              <a:rPr lang="en-US" altLang="zh-TW" sz="2800" b="1" dirty="0"/>
              <a:t>=</a:t>
            </a:r>
            <a:r>
              <a:rPr lang="zh-TW" altLang="en-US" sz="2800" b="1" dirty="0"/>
              <a:t> </a:t>
            </a:r>
            <a:r>
              <a:rPr lang="en-US" altLang="zh-TW" sz="2800" b="1" dirty="0" err="1"/>
              <a:t>dp</a:t>
            </a:r>
            <a:r>
              <a:rPr lang="en-US" altLang="zh-TW" sz="2800" b="1" dirty="0"/>
              <a:t>[i-1][j]</a:t>
            </a:r>
            <a:r>
              <a:rPr lang="zh-TW" altLang="en-US" sz="2800" b="1" dirty="0"/>
              <a:t> </a:t>
            </a:r>
            <a:r>
              <a:rPr lang="en-US" altLang="zh-TW" sz="2800" b="1" dirty="0"/>
              <a:t>+ |x</a:t>
            </a:r>
            <a:r>
              <a:rPr lang="en-US" altLang="zh-TW" sz="2800" b="1" baseline="-25000" dirty="0"/>
              <a:t>i</a:t>
            </a:r>
            <a:r>
              <a:rPr lang="en-US" altLang="zh-TW" sz="2800" b="1" dirty="0"/>
              <a:t> - x</a:t>
            </a:r>
            <a:r>
              <a:rPr lang="en-US" altLang="zh-TW" sz="2800" b="1" baseline="-25000" dirty="0"/>
              <a:t>i-1</a:t>
            </a:r>
            <a:r>
              <a:rPr lang="en-US" altLang="zh-TW" sz="2800" b="1" dirty="0"/>
              <a:t>|</a:t>
            </a:r>
            <a:r>
              <a:rPr lang="zh-TW" altLang="en-US" sz="2800" b="1" dirty="0"/>
              <a:t>。</a:t>
            </a:r>
            <a:endParaRPr lang="en-US" sz="2800" b="1" dirty="0"/>
          </a:p>
        </p:txBody>
      </p:sp>
      <p:sp>
        <p:nvSpPr>
          <p:cNvPr id="38" name="箭號: 向右 37">
            <a:extLst>
              <a:ext uri="{FF2B5EF4-FFF2-40B4-BE49-F238E27FC236}">
                <a16:creationId xmlns:a16="http://schemas.microsoft.com/office/drawing/2014/main" id="{CA556094-C5D1-4E64-8B66-45987EA92190}"/>
              </a:ext>
            </a:extLst>
          </p:cNvPr>
          <p:cNvSpPr/>
          <p:nvPr/>
        </p:nvSpPr>
        <p:spPr>
          <a:xfrm rot="10800000">
            <a:off x="3686666" y="2191845"/>
            <a:ext cx="2201829" cy="3645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箭號: 向右 38">
            <a:extLst>
              <a:ext uri="{FF2B5EF4-FFF2-40B4-BE49-F238E27FC236}">
                <a16:creationId xmlns:a16="http://schemas.microsoft.com/office/drawing/2014/main" id="{87A2A3AA-F53B-4486-9B78-76784F00D48A}"/>
              </a:ext>
            </a:extLst>
          </p:cNvPr>
          <p:cNvSpPr/>
          <p:nvPr/>
        </p:nvSpPr>
        <p:spPr>
          <a:xfrm>
            <a:off x="2867233" y="4869503"/>
            <a:ext cx="2201829" cy="3645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45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ppt_x"/>
                                          </p:val>
                                        </p:tav>
                                        <p:tav tm="100000">
                                          <p:val>
                                            <p:strVal val="#ppt_x"/>
                                          </p:val>
                                        </p:tav>
                                      </p:tavLst>
                                    </p:anim>
                                    <p:anim calcmode="lin" valueType="num">
                                      <p:cBhvr additive="base">
                                        <p:cTn id="16" dur="500" fill="hold"/>
                                        <p:tgtEl>
                                          <p:spTgt spid="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ppt_x"/>
                                          </p:val>
                                        </p:tav>
                                        <p:tav tm="100000">
                                          <p:val>
                                            <p:strVal val="#ppt_x"/>
                                          </p:val>
                                        </p:tav>
                                      </p:tavLst>
                                    </p:anim>
                                    <p:anim calcmode="lin" valueType="num">
                                      <p:cBhvr additive="base">
                                        <p:cTn id="24" dur="500" fill="hold"/>
                                        <p:tgtEl>
                                          <p:spTgt spid="6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additive="base">
                                        <p:cTn id="27" dur="500" fill="hold"/>
                                        <p:tgtEl>
                                          <p:spTgt spid="66"/>
                                        </p:tgtEl>
                                        <p:attrNameLst>
                                          <p:attrName>ppt_x</p:attrName>
                                        </p:attrNameLst>
                                      </p:cBhvr>
                                      <p:tavLst>
                                        <p:tav tm="0">
                                          <p:val>
                                            <p:strVal val="#ppt_x"/>
                                          </p:val>
                                        </p:tav>
                                        <p:tav tm="100000">
                                          <p:val>
                                            <p:strVal val="#ppt_x"/>
                                          </p:val>
                                        </p:tav>
                                      </p:tavLst>
                                    </p:anim>
                                    <p:anim calcmode="lin" valueType="num">
                                      <p:cBhvr additive="base">
                                        <p:cTn id="28" dur="500" fill="hold"/>
                                        <p:tgtEl>
                                          <p:spTgt spid="6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fill="hold"/>
                                        <p:tgtEl>
                                          <p:spTgt spid="67"/>
                                        </p:tgtEl>
                                        <p:attrNameLst>
                                          <p:attrName>ppt_x</p:attrName>
                                        </p:attrNameLst>
                                      </p:cBhvr>
                                      <p:tavLst>
                                        <p:tav tm="0">
                                          <p:val>
                                            <p:strVal val="#ppt_x"/>
                                          </p:val>
                                        </p:tav>
                                        <p:tav tm="100000">
                                          <p:val>
                                            <p:strVal val="#ppt_x"/>
                                          </p:val>
                                        </p:tav>
                                      </p:tavLst>
                                    </p:anim>
                                    <p:anim calcmode="lin" valueType="num">
                                      <p:cBhvr additive="base">
                                        <p:cTn id="32" dur="500" fill="hold"/>
                                        <p:tgtEl>
                                          <p:spTgt spid="6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 calcmode="lin" valueType="num">
                                      <p:cBhvr additive="base">
                                        <p:cTn id="35" dur="500" fill="hold"/>
                                        <p:tgtEl>
                                          <p:spTgt spid="68"/>
                                        </p:tgtEl>
                                        <p:attrNameLst>
                                          <p:attrName>ppt_x</p:attrName>
                                        </p:attrNameLst>
                                      </p:cBhvr>
                                      <p:tavLst>
                                        <p:tav tm="0">
                                          <p:val>
                                            <p:strVal val="#ppt_x"/>
                                          </p:val>
                                        </p:tav>
                                        <p:tav tm="100000">
                                          <p:val>
                                            <p:strVal val="#ppt_x"/>
                                          </p:val>
                                        </p:tav>
                                      </p:tavLst>
                                    </p:anim>
                                    <p:anim calcmode="lin" valueType="num">
                                      <p:cBhvr additive="base">
                                        <p:cTn id="36" dur="500" fill="hold"/>
                                        <p:tgtEl>
                                          <p:spTgt spid="6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anim calcmode="lin" valueType="num">
                                      <p:cBhvr additive="base">
                                        <p:cTn id="39" dur="500" fill="hold"/>
                                        <p:tgtEl>
                                          <p:spTgt spid="69"/>
                                        </p:tgtEl>
                                        <p:attrNameLst>
                                          <p:attrName>ppt_x</p:attrName>
                                        </p:attrNameLst>
                                      </p:cBhvr>
                                      <p:tavLst>
                                        <p:tav tm="0">
                                          <p:val>
                                            <p:strVal val="#ppt_x"/>
                                          </p:val>
                                        </p:tav>
                                        <p:tav tm="100000">
                                          <p:val>
                                            <p:strVal val="#ppt_x"/>
                                          </p:val>
                                        </p:tav>
                                      </p:tavLst>
                                    </p:anim>
                                    <p:anim calcmode="lin" valueType="num">
                                      <p:cBhvr additive="base">
                                        <p:cTn id="40" dur="500" fill="hold"/>
                                        <p:tgtEl>
                                          <p:spTgt spid="6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5"/>
                                        </p:tgtEl>
                                        <p:attrNameLst>
                                          <p:attrName>style.visibility</p:attrName>
                                        </p:attrNameLst>
                                      </p:cBhvr>
                                      <p:to>
                                        <p:strVal val="visible"/>
                                      </p:to>
                                    </p:set>
                                    <p:anim calcmode="lin" valueType="num">
                                      <p:cBhvr additive="base">
                                        <p:cTn id="43" dur="500" fill="hold"/>
                                        <p:tgtEl>
                                          <p:spTgt spid="85"/>
                                        </p:tgtEl>
                                        <p:attrNameLst>
                                          <p:attrName>ppt_x</p:attrName>
                                        </p:attrNameLst>
                                      </p:cBhvr>
                                      <p:tavLst>
                                        <p:tav tm="0">
                                          <p:val>
                                            <p:strVal val="#ppt_x"/>
                                          </p:val>
                                        </p:tav>
                                        <p:tav tm="100000">
                                          <p:val>
                                            <p:strVal val="#ppt_x"/>
                                          </p:val>
                                        </p:tav>
                                      </p:tavLst>
                                    </p:anim>
                                    <p:anim calcmode="lin" valueType="num">
                                      <p:cBhvr additive="base">
                                        <p:cTn id="44" dur="500" fill="hold"/>
                                        <p:tgtEl>
                                          <p:spTgt spid="8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8"/>
                                        </p:tgtEl>
                                        <p:attrNameLst>
                                          <p:attrName>style.visibility</p:attrName>
                                        </p:attrNameLst>
                                      </p:cBhvr>
                                      <p:to>
                                        <p:strVal val="visible"/>
                                      </p:to>
                                    </p:set>
                                    <p:anim calcmode="lin" valueType="num">
                                      <p:cBhvr additive="base">
                                        <p:cTn id="47" dur="500" fill="hold"/>
                                        <p:tgtEl>
                                          <p:spTgt spid="88"/>
                                        </p:tgtEl>
                                        <p:attrNameLst>
                                          <p:attrName>ppt_x</p:attrName>
                                        </p:attrNameLst>
                                      </p:cBhvr>
                                      <p:tavLst>
                                        <p:tav tm="0">
                                          <p:val>
                                            <p:strVal val="#ppt_x"/>
                                          </p:val>
                                        </p:tav>
                                        <p:tav tm="100000">
                                          <p:val>
                                            <p:strVal val="#ppt_x"/>
                                          </p:val>
                                        </p:tav>
                                      </p:tavLst>
                                    </p:anim>
                                    <p:anim calcmode="lin" valueType="num">
                                      <p:cBhvr additive="base">
                                        <p:cTn id="48" dur="500" fill="hold"/>
                                        <p:tgtEl>
                                          <p:spTgt spid="8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ppt_x"/>
                                          </p:val>
                                        </p:tav>
                                        <p:tav tm="100000">
                                          <p:val>
                                            <p:strVal val="#ppt_x"/>
                                          </p:val>
                                        </p:tav>
                                      </p:tavLst>
                                    </p:anim>
                                    <p:anim calcmode="lin" valueType="num">
                                      <p:cBhvr additive="base">
                                        <p:cTn id="52" dur="500" fill="hold"/>
                                        <p:tgtEl>
                                          <p:spTgt spid="2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ppt_x"/>
                                          </p:val>
                                        </p:tav>
                                        <p:tav tm="100000">
                                          <p:val>
                                            <p:strVal val="#ppt_x"/>
                                          </p:val>
                                        </p:tav>
                                      </p:tavLst>
                                    </p:anim>
                                    <p:anim calcmode="lin" valueType="num">
                                      <p:cBhvr additive="base">
                                        <p:cTn id="5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2" grpId="0" animBg="1"/>
      <p:bldP spid="63" grpId="0" animBg="1"/>
      <p:bldP spid="64" grpId="0" animBg="1"/>
      <p:bldP spid="65" grpId="0" animBg="1"/>
      <p:bldP spid="66" grpId="0" animBg="1"/>
      <p:bldP spid="67" grpId="0" animBg="1"/>
      <p:bldP spid="68" grpId="0" animBg="1"/>
      <p:bldP spid="69" grpId="0" animBg="1"/>
      <p:bldP spid="85" grpId="0"/>
      <p:bldP spid="88" grpId="0"/>
      <p:bldP spid="26" grpId="0" animBg="1"/>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的證明</a:t>
            </a:r>
          </a:p>
        </p:txBody>
      </p:sp>
      <p:sp>
        <p:nvSpPr>
          <p:cNvPr id="3" name="內容版面配置區 2"/>
          <p:cNvSpPr>
            <a:spLocks noGrp="1"/>
          </p:cNvSpPr>
          <p:nvPr>
            <p:ph idx="1"/>
          </p:nvPr>
        </p:nvSpPr>
        <p:spPr>
          <a:xfrm>
            <a:off x="677334" y="2110255"/>
            <a:ext cx="9246843" cy="3880773"/>
          </a:xfrm>
        </p:spPr>
        <p:txBody>
          <a:bodyPr>
            <a:normAutofit fontScale="92500" lnSpcReduction="10000"/>
          </a:bodyPr>
          <a:lstStyle/>
          <a:p>
            <a:r>
              <a:rPr lang="zh-TW" altLang="en-US" sz="2800" b="1" dirty="0">
                <a:solidFill>
                  <a:schemeClr val="tx1"/>
                </a:solidFill>
              </a:rPr>
              <a:t>複習基礎 </a:t>
            </a:r>
            <a:r>
              <a:rPr lang="en-US" altLang="zh-TW" sz="2800" b="1" dirty="0">
                <a:solidFill>
                  <a:schemeClr val="tx1"/>
                </a:solidFill>
              </a:rPr>
              <a:t>DP, </a:t>
            </a:r>
            <a:r>
              <a:rPr lang="zh-TW" altLang="en-US" sz="2800" b="1" dirty="0">
                <a:solidFill>
                  <a:schemeClr val="tx1"/>
                </a:solidFill>
              </a:rPr>
              <a:t>並讓同學接觸證明的邏輯。</a:t>
            </a:r>
            <a:endParaRPr lang="en-US" altLang="zh-TW" sz="2800" b="1" dirty="0">
              <a:solidFill>
                <a:schemeClr val="tx1"/>
              </a:solidFill>
            </a:endParaRPr>
          </a:p>
          <a:p>
            <a:r>
              <a:rPr lang="zh-TW" altLang="en-US" sz="2800" b="1" dirty="0">
                <a:solidFill>
                  <a:schemeClr val="tx1"/>
                </a:solidFill>
              </a:rPr>
              <a:t>動態規劃 </a:t>
            </a:r>
            <a:r>
              <a:rPr lang="en-US" altLang="zh-TW" sz="2800" b="1" dirty="0">
                <a:solidFill>
                  <a:schemeClr val="tx1"/>
                </a:solidFill>
              </a:rPr>
              <a:t>(Dynamic Programming, </a:t>
            </a:r>
            <a:r>
              <a:rPr lang="zh-TW" altLang="en-US" sz="2800" b="1" dirty="0">
                <a:solidFill>
                  <a:schemeClr val="tx1"/>
                </a:solidFill>
              </a:rPr>
              <a:t>簡稱為 </a:t>
            </a:r>
            <a:r>
              <a:rPr lang="en-US" altLang="zh-TW" sz="2800" b="1" dirty="0">
                <a:solidFill>
                  <a:schemeClr val="tx1"/>
                </a:solidFill>
              </a:rPr>
              <a:t>DP)</a:t>
            </a:r>
            <a:r>
              <a:rPr lang="zh-TW" altLang="en-US" sz="2800" b="1" dirty="0">
                <a:solidFill>
                  <a:schemeClr val="tx1"/>
                </a:solidFill>
              </a:rPr>
              <a:t> 是演算法設計中的一個方法。</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大致上可以說是找出原問題跟一些較小子問題的關聯</a:t>
            </a:r>
            <a:r>
              <a:rPr lang="en-US" altLang="zh-TW" sz="2800" b="1" dirty="0">
                <a:solidFill>
                  <a:schemeClr val="tx1"/>
                </a:solidFill>
              </a:rPr>
              <a:t>, </a:t>
            </a:r>
            <a:r>
              <a:rPr lang="zh-TW" altLang="en-US" sz="2800" b="1" dirty="0">
                <a:solidFill>
                  <a:schemeClr val="tx1"/>
                </a:solidFill>
              </a:rPr>
              <a:t>由較小問題一步步解出大問題。</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嚴格來說</a:t>
            </a:r>
            <a:r>
              <a:rPr lang="en-US" altLang="zh-TW" sz="2800" b="1" dirty="0">
                <a:solidFill>
                  <a:schemeClr val="tx1"/>
                </a:solidFill>
              </a:rPr>
              <a:t>, </a:t>
            </a:r>
            <a:r>
              <a:rPr lang="zh-TW" altLang="en-US" sz="2800" b="1" dirty="0">
                <a:solidFill>
                  <a:schemeClr val="tx1"/>
                </a:solidFill>
              </a:rPr>
              <a:t>能夠</a:t>
            </a:r>
            <a:r>
              <a:rPr lang="en-US" altLang="zh-TW" sz="2800" b="1" dirty="0">
                <a:solidFill>
                  <a:schemeClr val="tx1"/>
                </a:solidFill>
              </a:rPr>
              <a:t>DP</a:t>
            </a:r>
            <a:r>
              <a:rPr lang="zh-TW" altLang="en-US" sz="2800" b="1" dirty="0">
                <a:solidFill>
                  <a:schemeClr val="tx1"/>
                </a:solidFill>
              </a:rPr>
              <a:t>解的問題符合</a:t>
            </a:r>
            <a:r>
              <a:rPr lang="zh-TW" altLang="en-US" sz="2800" b="1" dirty="0">
                <a:solidFill>
                  <a:srgbClr val="FF0000"/>
                </a:solidFill>
              </a:rPr>
              <a:t>最佳子結構</a:t>
            </a:r>
            <a:r>
              <a:rPr lang="zh-TW" altLang="en-US" sz="2800" b="1" dirty="0">
                <a:solidFill>
                  <a:schemeClr val="tx1"/>
                </a:solidFill>
              </a:rPr>
              <a:t>與</a:t>
            </a:r>
            <a:r>
              <a:rPr lang="zh-TW" altLang="en-US" sz="2800" b="1" dirty="0">
                <a:solidFill>
                  <a:srgbClr val="FF0000"/>
                </a:solidFill>
              </a:rPr>
              <a:t>重複子問題</a:t>
            </a:r>
            <a:r>
              <a:rPr lang="zh-TW" altLang="en-US" sz="2800" b="1" dirty="0">
                <a:solidFill>
                  <a:schemeClr val="tx1"/>
                </a:solidFill>
              </a:rPr>
              <a:t>。</a:t>
            </a:r>
            <a:endParaRPr lang="en-US" altLang="zh-TW" sz="2800" b="1" dirty="0">
              <a:solidFill>
                <a:schemeClr val="tx1"/>
              </a:solidFill>
            </a:endParaRPr>
          </a:p>
        </p:txBody>
      </p:sp>
    </p:spTree>
    <p:extLst>
      <p:ext uri="{BB962C8B-B14F-4D97-AF65-F5344CB8AC3E}">
        <p14:creationId xmlns:p14="http://schemas.microsoft.com/office/powerpoint/2010/main" val="145512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C7389EA-0C33-4A2F-8A23-2EB3BB2C3F26}"/>
              </a:ext>
            </a:extLst>
          </p:cNvPr>
          <p:cNvSpPr/>
          <p:nvPr/>
        </p:nvSpPr>
        <p:spPr>
          <a:xfrm>
            <a:off x="1568959" y="17848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太陽 21">
            <a:extLst>
              <a:ext uri="{FF2B5EF4-FFF2-40B4-BE49-F238E27FC236}">
                <a16:creationId xmlns:a16="http://schemas.microsoft.com/office/drawing/2014/main" id="{BA88C962-CC95-4236-BBDC-F214DD28A31D}"/>
              </a:ext>
            </a:extLst>
          </p:cNvPr>
          <p:cNvSpPr/>
          <p:nvPr/>
        </p:nvSpPr>
        <p:spPr>
          <a:xfrm>
            <a:off x="7731100" y="1902394"/>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DCE8F425-90DA-47AE-B688-8DF4901B3714}"/>
              </a:ext>
            </a:extLst>
          </p:cNvPr>
          <p:cNvSpPr/>
          <p:nvPr/>
        </p:nvSpPr>
        <p:spPr>
          <a:xfrm>
            <a:off x="2575891" y="17848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866880FC-F41D-4A7E-8F4E-8B2CA395C246}"/>
              </a:ext>
            </a:extLst>
          </p:cNvPr>
          <p:cNvSpPr/>
          <p:nvPr/>
        </p:nvSpPr>
        <p:spPr>
          <a:xfrm>
            <a:off x="3583424" y="17848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F23273A7-5053-4171-9A3E-8C6FDBFCF672}"/>
              </a:ext>
            </a:extLst>
          </p:cNvPr>
          <p:cNvSpPr/>
          <p:nvPr/>
        </p:nvSpPr>
        <p:spPr>
          <a:xfrm>
            <a:off x="4590356" y="178486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93C8EAE7-7947-489D-95E3-B895A412858E}"/>
              </a:ext>
            </a:extLst>
          </p:cNvPr>
          <p:cNvSpPr/>
          <p:nvPr/>
        </p:nvSpPr>
        <p:spPr>
          <a:xfrm>
            <a:off x="5597288" y="178486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5F811CBC-2D16-45EA-9511-21642E044653}"/>
              </a:ext>
            </a:extLst>
          </p:cNvPr>
          <p:cNvSpPr/>
          <p:nvPr/>
        </p:nvSpPr>
        <p:spPr>
          <a:xfrm>
            <a:off x="6604220" y="178486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B9518610-A52C-47EA-86FE-F1049694A912}"/>
              </a:ext>
            </a:extLst>
          </p:cNvPr>
          <p:cNvSpPr/>
          <p:nvPr/>
        </p:nvSpPr>
        <p:spPr>
          <a:xfrm>
            <a:off x="7611753" y="178486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B20B3EC-F61E-410A-937F-FC72F93EE64F}"/>
              </a:ext>
            </a:extLst>
          </p:cNvPr>
          <p:cNvSpPr/>
          <p:nvPr/>
        </p:nvSpPr>
        <p:spPr>
          <a:xfrm>
            <a:off x="8618685" y="178486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矩形 36">
            <a:extLst>
              <a:ext uri="{FF2B5EF4-FFF2-40B4-BE49-F238E27FC236}">
                <a16:creationId xmlns:a16="http://schemas.microsoft.com/office/drawing/2014/main" id="{3010B82B-9370-489D-BE12-E68B663C0530}"/>
              </a:ext>
            </a:extLst>
          </p:cNvPr>
          <p:cNvSpPr/>
          <p:nvPr/>
        </p:nvSpPr>
        <p:spPr>
          <a:xfrm>
            <a:off x="1605084" y="41064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太陽 61">
            <a:extLst>
              <a:ext uri="{FF2B5EF4-FFF2-40B4-BE49-F238E27FC236}">
                <a16:creationId xmlns:a16="http://schemas.microsoft.com/office/drawing/2014/main" id="{10E5F7C5-B230-4028-A127-9BB3E3E33930}"/>
              </a:ext>
            </a:extLst>
          </p:cNvPr>
          <p:cNvSpPr/>
          <p:nvPr/>
        </p:nvSpPr>
        <p:spPr>
          <a:xfrm>
            <a:off x="5745805" y="4230585"/>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矩形 62">
            <a:extLst>
              <a:ext uri="{FF2B5EF4-FFF2-40B4-BE49-F238E27FC236}">
                <a16:creationId xmlns:a16="http://schemas.microsoft.com/office/drawing/2014/main" id="{DCF57F18-C9E9-4DDB-89D2-7082F462C644}"/>
              </a:ext>
            </a:extLst>
          </p:cNvPr>
          <p:cNvSpPr/>
          <p:nvPr/>
        </p:nvSpPr>
        <p:spPr>
          <a:xfrm>
            <a:off x="2612016" y="41064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E78658B-CA56-450B-AE5A-29D417DEAAE8}"/>
              </a:ext>
            </a:extLst>
          </p:cNvPr>
          <p:cNvSpPr/>
          <p:nvPr/>
        </p:nvSpPr>
        <p:spPr>
          <a:xfrm>
            <a:off x="3619549" y="41064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矩形 64">
            <a:extLst>
              <a:ext uri="{FF2B5EF4-FFF2-40B4-BE49-F238E27FC236}">
                <a16:creationId xmlns:a16="http://schemas.microsoft.com/office/drawing/2014/main" id="{DEAC7B2A-44C3-4126-A9BF-F6BAFB4964D1}"/>
              </a:ext>
            </a:extLst>
          </p:cNvPr>
          <p:cNvSpPr/>
          <p:nvPr/>
        </p:nvSpPr>
        <p:spPr>
          <a:xfrm>
            <a:off x="4626481" y="41064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A55E2BBE-7BC3-4BB3-B24E-537D7B1108FE}"/>
              </a:ext>
            </a:extLst>
          </p:cNvPr>
          <p:cNvSpPr/>
          <p:nvPr/>
        </p:nvSpPr>
        <p:spPr>
          <a:xfrm>
            <a:off x="5633413" y="41064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E1358DDA-1E54-4F27-A0CF-69E7E1AB6B3D}"/>
              </a:ext>
            </a:extLst>
          </p:cNvPr>
          <p:cNvSpPr/>
          <p:nvPr/>
        </p:nvSpPr>
        <p:spPr>
          <a:xfrm>
            <a:off x="6640345" y="41064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AD248F50-4426-4AF8-9E43-9BA81C075AF3}"/>
              </a:ext>
            </a:extLst>
          </p:cNvPr>
          <p:cNvSpPr/>
          <p:nvPr/>
        </p:nvSpPr>
        <p:spPr>
          <a:xfrm>
            <a:off x="7647878" y="41064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788B1064-FFA4-480E-901C-9D708FF2E183}"/>
              </a:ext>
            </a:extLst>
          </p:cNvPr>
          <p:cNvSpPr/>
          <p:nvPr/>
        </p:nvSpPr>
        <p:spPr>
          <a:xfrm>
            <a:off x="8654810" y="410646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文字方塊 87">
            <a:extLst>
              <a:ext uri="{FF2B5EF4-FFF2-40B4-BE49-F238E27FC236}">
                <a16:creationId xmlns:a16="http://schemas.microsoft.com/office/drawing/2014/main" id="{FD695AC2-6380-4086-B612-8DA64010C9D6}"/>
              </a:ext>
            </a:extLst>
          </p:cNvPr>
          <p:cNvSpPr txBox="1"/>
          <p:nvPr/>
        </p:nvSpPr>
        <p:spPr>
          <a:xfrm>
            <a:off x="2611416" y="3380991"/>
            <a:ext cx="1006932" cy="523220"/>
          </a:xfrm>
          <a:prstGeom prst="rect">
            <a:avLst/>
          </a:prstGeom>
          <a:noFill/>
        </p:spPr>
        <p:txBody>
          <a:bodyPr wrap="square" rtlCol="0">
            <a:spAutoFit/>
          </a:bodyPr>
          <a:lstStyle/>
          <a:p>
            <a:r>
              <a:rPr lang="en-US" altLang="zh-TW" sz="2800" b="1" dirty="0"/>
              <a:t>j = 2</a:t>
            </a:r>
            <a:endParaRPr lang="en-US" sz="2800" b="1" dirty="0"/>
          </a:p>
        </p:txBody>
      </p:sp>
      <p:sp>
        <p:nvSpPr>
          <p:cNvPr id="91" name="文字方塊 90">
            <a:extLst>
              <a:ext uri="{FF2B5EF4-FFF2-40B4-BE49-F238E27FC236}">
                <a16:creationId xmlns:a16="http://schemas.microsoft.com/office/drawing/2014/main" id="{60F068E7-1055-474E-88D3-333C7A870221}"/>
              </a:ext>
            </a:extLst>
          </p:cNvPr>
          <p:cNvSpPr txBox="1"/>
          <p:nvPr/>
        </p:nvSpPr>
        <p:spPr>
          <a:xfrm>
            <a:off x="322164" y="469756"/>
            <a:ext cx="8042960" cy="523220"/>
          </a:xfrm>
          <a:prstGeom prst="rect">
            <a:avLst/>
          </a:prstGeom>
          <a:noFill/>
        </p:spPr>
        <p:txBody>
          <a:bodyPr wrap="square" rtlCol="0">
            <a:spAutoFit/>
          </a:bodyPr>
          <a:lstStyle/>
          <a:p>
            <a:r>
              <a:rPr lang="en-US" altLang="zh-TW" sz="2800" b="1" dirty="0"/>
              <a:t>Case 2: </a:t>
            </a:r>
            <a:r>
              <a:rPr lang="zh-TW" altLang="en-US" sz="2800" b="1" dirty="0"/>
              <a:t>第 </a:t>
            </a:r>
            <a:r>
              <a:rPr lang="en-US" altLang="zh-TW" sz="2800" b="1" dirty="0" err="1"/>
              <a:t>i</a:t>
            </a:r>
            <a:r>
              <a:rPr lang="en-US" altLang="zh-TW" sz="2800" b="1" dirty="0"/>
              <a:t> - 1 </a:t>
            </a:r>
            <a:r>
              <a:rPr lang="zh-TW" altLang="en-US" sz="2800" b="1" dirty="0"/>
              <a:t>輪是移動月亮</a:t>
            </a:r>
            <a:endParaRPr lang="en-US" sz="2800" b="1" dirty="0"/>
          </a:p>
        </p:txBody>
      </p:sp>
      <p:sp>
        <p:nvSpPr>
          <p:cNvPr id="26" name="月亮 25">
            <a:extLst>
              <a:ext uri="{FF2B5EF4-FFF2-40B4-BE49-F238E27FC236}">
                <a16:creationId xmlns:a16="http://schemas.microsoft.com/office/drawing/2014/main" id="{AB6CE53A-C6E6-4B02-9B65-76BCB5C2EB8D}"/>
              </a:ext>
            </a:extLst>
          </p:cNvPr>
          <p:cNvSpPr/>
          <p:nvPr/>
        </p:nvSpPr>
        <p:spPr>
          <a:xfrm>
            <a:off x="2844143" y="4304574"/>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月亮 26">
            <a:extLst>
              <a:ext uri="{FF2B5EF4-FFF2-40B4-BE49-F238E27FC236}">
                <a16:creationId xmlns:a16="http://schemas.microsoft.com/office/drawing/2014/main" id="{0BBA507C-16B1-44DA-A0C1-49BE0E45A021}"/>
              </a:ext>
            </a:extLst>
          </p:cNvPr>
          <p:cNvSpPr/>
          <p:nvPr/>
        </p:nvSpPr>
        <p:spPr>
          <a:xfrm>
            <a:off x="2875386" y="1948369"/>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箭號: 向右 37">
            <a:extLst>
              <a:ext uri="{FF2B5EF4-FFF2-40B4-BE49-F238E27FC236}">
                <a16:creationId xmlns:a16="http://schemas.microsoft.com/office/drawing/2014/main" id="{CA556094-C5D1-4E64-8B66-45987EA92190}"/>
              </a:ext>
            </a:extLst>
          </p:cNvPr>
          <p:cNvSpPr/>
          <p:nvPr/>
        </p:nvSpPr>
        <p:spPr>
          <a:xfrm rot="10800000">
            <a:off x="3836091" y="2154736"/>
            <a:ext cx="2201829" cy="3645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箭號: 向右 38">
            <a:extLst>
              <a:ext uri="{FF2B5EF4-FFF2-40B4-BE49-F238E27FC236}">
                <a16:creationId xmlns:a16="http://schemas.microsoft.com/office/drawing/2014/main" id="{87A2A3AA-F53B-4486-9B78-76784F00D48A}"/>
              </a:ext>
            </a:extLst>
          </p:cNvPr>
          <p:cNvSpPr/>
          <p:nvPr/>
        </p:nvSpPr>
        <p:spPr>
          <a:xfrm rot="10800000">
            <a:off x="6634608" y="4487496"/>
            <a:ext cx="1416749" cy="3645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文字方塊 39">
            <a:extLst>
              <a:ext uri="{FF2B5EF4-FFF2-40B4-BE49-F238E27FC236}">
                <a16:creationId xmlns:a16="http://schemas.microsoft.com/office/drawing/2014/main" id="{9D95DE0B-629D-43DD-A3EE-9E97C2C0CF6B}"/>
              </a:ext>
            </a:extLst>
          </p:cNvPr>
          <p:cNvSpPr txBox="1"/>
          <p:nvPr/>
        </p:nvSpPr>
        <p:spPr>
          <a:xfrm>
            <a:off x="567637" y="5642149"/>
            <a:ext cx="8962724" cy="954107"/>
          </a:xfrm>
          <a:prstGeom prst="rect">
            <a:avLst/>
          </a:prstGeom>
          <a:noFill/>
        </p:spPr>
        <p:txBody>
          <a:bodyPr wrap="square" rtlCol="0">
            <a:spAutoFit/>
          </a:bodyPr>
          <a:lstStyle/>
          <a:p>
            <a:r>
              <a:rPr lang="zh-TW" altLang="en-US" sz="2800" b="1" dirty="0"/>
              <a:t>由於月亮會停在 </a:t>
            </a:r>
            <a:r>
              <a:rPr lang="en-US" altLang="zh-TW" sz="2800" b="1" dirty="0"/>
              <a:t>x</a:t>
            </a:r>
            <a:r>
              <a:rPr lang="en-US" altLang="zh-TW" sz="2800" b="1" baseline="-25000" dirty="0"/>
              <a:t>i-1</a:t>
            </a:r>
            <a:r>
              <a:rPr lang="en-US" altLang="zh-TW" sz="2800" b="1" dirty="0"/>
              <a:t>, </a:t>
            </a:r>
            <a:r>
              <a:rPr lang="zh-TW" altLang="en-US" sz="2800" b="1" dirty="0"/>
              <a:t>因此只有 </a:t>
            </a:r>
            <a:r>
              <a:rPr lang="en-US" altLang="zh-TW" sz="2800" b="1" dirty="0"/>
              <a:t>j = x</a:t>
            </a:r>
            <a:r>
              <a:rPr lang="en-US" altLang="zh-TW" sz="2800" b="1" baseline="-25000" dirty="0"/>
              <a:t>i-1</a:t>
            </a:r>
            <a:r>
              <a:rPr lang="en-US" altLang="zh-TW" sz="2800" b="1" dirty="0"/>
              <a:t> </a:t>
            </a:r>
            <a:r>
              <a:rPr lang="zh-TW" altLang="en-US" sz="2800" b="1" dirty="0"/>
              <a:t>可能有這個轉移。</a:t>
            </a:r>
            <a:endParaRPr lang="en-US" altLang="zh-TW" sz="2800" b="1" dirty="0"/>
          </a:p>
          <a:p>
            <a:r>
              <a:rPr lang="zh-TW" altLang="en-US" sz="2800" b="1" dirty="0"/>
              <a:t>此時 </a:t>
            </a:r>
            <a:r>
              <a:rPr lang="en-US" altLang="zh-TW" sz="2800" b="1" dirty="0" err="1"/>
              <a:t>dp</a:t>
            </a:r>
            <a:r>
              <a:rPr lang="en-US" altLang="zh-TW" sz="2800" b="1" dirty="0"/>
              <a:t>[</a:t>
            </a:r>
            <a:r>
              <a:rPr lang="en-US" altLang="zh-TW" sz="2800" b="1" dirty="0" err="1"/>
              <a:t>i</a:t>
            </a:r>
            <a:r>
              <a:rPr lang="en-US" altLang="zh-TW" sz="2800" b="1" dirty="0"/>
              <a:t>][j] = min{ </a:t>
            </a:r>
            <a:r>
              <a:rPr lang="en-US" altLang="zh-TW" sz="2800" b="1" dirty="0" err="1"/>
              <a:t>dp</a:t>
            </a:r>
            <a:r>
              <a:rPr lang="en-US" altLang="zh-TW" sz="2800" b="1" dirty="0"/>
              <a:t>[i-1][k] + |k - x</a:t>
            </a:r>
            <a:r>
              <a:rPr lang="en-US" altLang="zh-TW" sz="2800" b="1" baseline="-25000" dirty="0"/>
              <a:t>i</a:t>
            </a:r>
            <a:r>
              <a:rPr lang="en-US" altLang="zh-TW" sz="2800" b="1" dirty="0"/>
              <a:t>| }</a:t>
            </a:r>
            <a:r>
              <a:rPr lang="zh-TW" altLang="en-US" sz="2800" b="1" dirty="0"/>
              <a:t>。</a:t>
            </a:r>
            <a:endParaRPr lang="en-US" sz="2800" b="1" dirty="0"/>
          </a:p>
        </p:txBody>
      </p:sp>
      <p:sp>
        <p:nvSpPr>
          <p:cNvPr id="41" name="文字方塊 40">
            <a:extLst>
              <a:ext uri="{FF2B5EF4-FFF2-40B4-BE49-F238E27FC236}">
                <a16:creationId xmlns:a16="http://schemas.microsoft.com/office/drawing/2014/main" id="{4EFE9A2E-5AFD-4304-9C9C-FD674794E03C}"/>
              </a:ext>
            </a:extLst>
          </p:cNvPr>
          <p:cNvSpPr txBox="1"/>
          <p:nvPr/>
        </p:nvSpPr>
        <p:spPr>
          <a:xfrm>
            <a:off x="7647878" y="1171933"/>
            <a:ext cx="1006932" cy="523220"/>
          </a:xfrm>
          <a:prstGeom prst="rect">
            <a:avLst/>
          </a:prstGeom>
          <a:noFill/>
        </p:spPr>
        <p:txBody>
          <a:bodyPr wrap="square" rtlCol="0">
            <a:spAutoFit/>
          </a:bodyPr>
          <a:lstStyle/>
          <a:p>
            <a:r>
              <a:rPr lang="en-US" altLang="zh-TW" sz="2800" b="1" dirty="0"/>
              <a:t>k = 7</a:t>
            </a:r>
            <a:endParaRPr lang="en-US" sz="2800" b="1" dirty="0"/>
          </a:p>
        </p:txBody>
      </p:sp>
      <p:sp>
        <p:nvSpPr>
          <p:cNvPr id="42" name="文字方塊 41">
            <a:extLst>
              <a:ext uri="{FF2B5EF4-FFF2-40B4-BE49-F238E27FC236}">
                <a16:creationId xmlns:a16="http://schemas.microsoft.com/office/drawing/2014/main" id="{C3610F88-70E5-4F78-9FDA-6A61FA8838BA}"/>
              </a:ext>
            </a:extLst>
          </p:cNvPr>
          <p:cNvSpPr txBox="1"/>
          <p:nvPr/>
        </p:nvSpPr>
        <p:spPr>
          <a:xfrm>
            <a:off x="2434870" y="1118673"/>
            <a:ext cx="2502135" cy="523220"/>
          </a:xfrm>
          <a:prstGeom prst="rect">
            <a:avLst/>
          </a:prstGeom>
          <a:noFill/>
        </p:spPr>
        <p:txBody>
          <a:bodyPr wrap="square" rtlCol="0">
            <a:spAutoFit/>
          </a:bodyPr>
          <a:lstStyle/>
          <a:p>
            <a:r>
              <a:rPr lang="en-US" sz="2800" b="1" dirty="0"/>
              <a:t>x</a:t>
            </a:r>
            <a:r>
              <a:rPr lang="en-US" sz="2800" b="1" baseline="-25000" dirty="0"/>
              <a:t>i-1</a:t>
            </a:r>
            <a:r>
              <a:rPr lang="en-US" sz="2800" b="1" dirty="0"/>
              <a:t> = 2</a:t>
            </a:r>
          </a:p>
        </p:txBody>
      </p:sp>
      <p:sp>
        <p:nvSpPr>
          <p:cNvPr id="43" name="文字方塊 42">
            <a:extLst>
              <a:ext uri="{FF2B5EF4-FFF2-40B4-BE49-F238E27FC236}">
                <a16:creationId xmlns:a16="http://schemas.microsoft.com/office/drawing/2014/main" id="{E8594431-A7D6-42D9-8E90-61BB8CFE4813}"/>
              </a:ext>
            </a:extLst>
          </p:cNvPr>
          <p:cNvSpPr txBox="1"/>
          <p:nvPr/>
        </p:nvSpPr>
        <p:spPr>
          <a:xfrm>
            <a:off x="5579625" y="3380991"/>
            <a:ext cx="2502135" cy="523220"/>
          </a:xfrm>
          <a:prstGeom prst="rect">
            <a:avLst/>
          </a:prstGeom>
          <a:noFill/>
        </p:spPr>
        <p:txBody>
          <a:bodyPr wrap="square" rtlCol="0">
            <a:spAutoFit/>
          </a:bodyPr>
          <a:lstStyle/>
          <a:p>
            <a:r>
              <a:rPr lang="en-US" sz="2800" b="1" dirty="0"/>
              <a:t>x</a:t>
            </a:r>
            <a:r>
              <a:rPr lang="en-US" sz="2800" b="1" baseline="-25000" dirty="0"/>
              <a:t>i</a:t>
            </a:r>
            <a:r>
              <a:rPr lang="en-US" sz="2800" b="1" dirty="0"/>
              <a:t> = 5</a:t>
            </a:r>
          </a:p>
        </p:txBody>
      </p:sp>
    </p:spTree>
    <p:extLst>
      <p:ext uri="{BB962C8B-B14F-4D97-AF65-F5344CB8AC3E}">
        <p14:creationId xmlns:p14="http://schemas.microsoft.com/office/powerpoint/2010/main" val="116681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ppt_x"/>
                                          </p:val>
                                        </p:tav>
                                        <p:tav tm="100000">
                                          <p:val>
                                            <p:strVal val="#ppt_x"/>
                                          </p:val>
                                        </p:tav>
                                      </p:tavLst>
                                    </p:anim>
                                    <p:anim calcmode="lin" valueType="num">
                                      <p:cBhvr additive="base">
                                        <p:cTn id="16" dur="500" fill="hold"/>
                                        <p:tgtEl>
                                          <p:spTgt spid="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ppt_x"/>
                                          </p:val>
                                        </p:tav>
                                        <p:tav tm="100000">
                                          <p:val>
                                            <p:strVal val="#ppt_x"/>
                                          </p:val>
                                        </p:tav>
                                      </p:tavLst>
                                    </p:anim>
                                    <p:anim calcmode="lin" valueType="num">
                                      <p:cBhvr additive="base">
                                        <p:cTn id="24" dur="500" fill="hold"/>
                                        <p:tgtEl>
                                          <p:spTgt spid="6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additive="base">
                                        <p:cTn id="27" dur="500" fill="hold"/>
                                        <p:tgtEl>
                                          <p:spTgt spid="66"/>
                                        </p:tgtEl>
                                        <p:attrNameLst>
                                          <p:attrName>ppt_x</p:attrName>
                                        </p:attrNameLst>
                                      </p:cBhvr>
                                      <p:tavLst>
                                        <p:tav tm="0">
                                          <p:val>
                                            <p:strVal val="#ppt_x"/>
                                          </p:val>
                                        </p:tav>
                                        <p:tav tm="100000">
                                          <p:val>
                                            <p:strVal val="#ppt_x"/>
                                          </p:val>
                                        </p:tav>
                                      </p:tavLst>
                                    </p:anim>
                                    <p:anim calcmode="lin" valueType="num">
                                      <p:cBhvr additive="base">
                                        <p:cTn id="28" dur="500" fill="hold"/>
                                        <p:tgtEl>
                                          <p:spTgt spid="6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fill="hold"/>
                                        <p:tgtEl>
                                          <p:spTgt spid="67"/>
                                        </p:tgtEl>
                                        <p:attrNameLst>
                                          <p:attrName>ppt_x</p:attrName>
                                        </p:attrNameLst>
                                      </p:cBhvr>
                                      <p:tavLst>
                                        <p:tav tm="0">
                                          <p:val>
                                            <p:strVal val="#ppt_x"/>
                                          </p:val>
                                        </p:tav>
                                        <p:tav tm="100000">
                                          <p:val>
                                            <p:strVal val="#ppt_x"/>
                                          </p:val>
                                        </p:tav>
                                      </p:tavLst>
                                    </p:anim>
                                    <p:anim calcmode="lin" valueType="num">
                                      <p:cBhvr additive="base">
                                        <p:cTn id="32" dur="500" fill="hold"/>
                                        <p:tgtEl>
                                          <p:spTgt spid="6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 calcmode="lin" valueType="num">
                                      <p:cBhvr additive="base">
                                        <p:cTn id="35" dur="500" fill="hold"/>
                                        <p:tgtEl>
                                          <p:spTgt spid="68"/>
                                        </p:tgtEl>
                                        <p:attrNameLst>
                                          <p:attrName>ppt_x</p:attrName>
                                        </p:attrNameLst>
                                      </p:cBhvr>
                                      <p:tavLst>
                                        <p:tav tm="0">
                                          <p:val>
                                            <p:strVal val="#ppt_x"/>
                                          </p:val>
                                        </p:tav>
                                        <p:tav tm="100000">
                                          <p:val>
                                            <p:strVal val="#ppt_x"/>
                                          </p:val>
                                        </p:tav>
                                      </p:tavLst>
                                    </p:anim>
                                    <p:anim calcmode="lin" valueType="num">
                                      <p:cBhvr additive="base">
                                        <p:cTn id="36" dur="500" fill="hold"/>
                                        <p:tgtEl>
                                          <p:spTgt spid="6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anim calcmode="lin" valueType="num">
                                      <p:cBhvr additive="base">
                                        <p:cTn id="39" dur="500" fill="hold"/>
                                        <p:tgtEl>
                                          <p:spTgt spid="69"/>
                                        </p:tgtEl>
                                        <p:attrNameLst>
                                          <p:attrName>ppt_x</p:attrName>
                                        </p:attrNameLst>
                                      </p:cBhvr>
                                      <p:tavLst>
                                        <p:tav tm="0">
                                          <p:val>
                                            <p:strVal val="#ppt_x"/>
                                          </p:val>
                                        </p:tav>
                                        <p:tav tm="100000">
                                          <p:val>
                                            <p:strVal val="#ppt_x"/>
                                          </p:val>
                                        </p:tav>
                                      </p:tavLst>
                                    </p:anim>
                                    <p:anim calcmode="lin" valueType="num">
                                      <p:cBhvr additive="base">
                                        <p:cTn id="40" dur="500" fill="hold"/>
                                        <p:tgtEl>
                                          <p:spTgt spid="6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anim calcmode="lin" valueType="num">
                                      <p:cBhvr additive="base">
                                        <p:cTn id="43" dur="500" fill="hold"/>
                                        <p:tgtEl>
                                          <p:spTgt spid="88"/>
                                        </p:tgtEl>
                                        <p:attrNameLst>
                                          <p:attrName>ppt_x</p:attrName>
                                        </p:attrNameLst>
                                      </p:cBhvr>
                                      <p:tavLst>
                                        <p:tav tm="0">
                                          <p:val>
                                            <p:strVal val="#ppt_x"/>
                                          </p:val>
                                        </p:tav>
                                        <p:tav tm="100000">
                                          <p:val>
                                            <p:strVal val="#ppt_x"/>
                                          </p:val>
                                        </p:tav>
                                      </p:tavLst>
                                    </p:anim>
                                    <p:anim calcmode="lin" valueType="num">
                                      <p:cBhvr additive="base">
                                        <p:cTn id="44" dur="500" fill="hold"/>
                                        <p:tgtEl>
                                          <p:spTgt spid="8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ppt_x"/>
                                          </p:val>
                                        </p:tav>
                                        <p:tav tm="100000">
                                          <p:val>
                                            <p:strVal val="#ppt_x"/>
                                          </p:val>
                                        </p:tav>
                                      </p:tavLst>
                                    </p:anim>
                                    <p:anim calcmode="lin" valueType="num">
                                      <p:cBhvr additive="base">
                                        <p:cTn id="48" dur="500" fill="hold"/>
                                        <p:tgtEl>
                                          <p:spTgt spid="2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ppt_x"/>
                                          </p:val>
                                        </p:tav>
                                        <p:tav tm="100000">
                                          <p:val>
                                            <p:strVal val="#ppt_x"/>
                                          </p:val>
                                        </p:tav>
                                      </p:tavLst>
                                    </p:anim>
                                    <p:anim calcmode="lin" valueType="num">
                                      <p:cBhvr additive="base">
                                        <p:cTn id="52" dur="500" fill="hold"/>
                                        <p:tgtEl>
                                          <p:spTgt spid="3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ppt_x"/>
                                          </p:val>
                                        </p:tav>
                                        <p:tav tm="100000">
                                          <p:val>
                                            <p:strVal val="#ppt_x"/>
                                          </p:val>
                                        </p:tav>
                                      </p:tavLst>
                                    </p:anim>
                                    <p:anim calcmode="lin" valueType="num">
                                      <p:cBhvr additive="base">
                                        <p:cTn id="6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2" grpId="0" animBg="1"/>
      <p:bldP spid="63" grpId="0" animBg="1"/>
      <p:bldP spid="64" grpId="0" animBg="1"/>
      <p:bldP spid="65" grpId="0" animBg="1"/>
      <p:bldP spid="66" grpId="0" animBg="1"/>
      <p:bldP spid="67" grpId="0" animBg="1"/>
      <p:bldP spid="68" grpId="0" animBg="1"/>
      <p:bldP spid="69" grpId="0" animBg="1"/>
      <p:bldP spid="88" grpId="0"/>
      <p:bldP spid="26" grpId="0" animBg="1"/>
      <p:bldP spid="39" grpId="0" animBg="1"/>
      <p:bldP spid="41" grpId="0"/>
      <p:bldP spid="4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 解</a:t>
            </a:r>
            <a:endParaRPr lang="en-US" sz="4000"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a:xfrm>
                <a:off x="291850" y="2160589"/>
                <a:ext cx="9596219" cy="3880773"/>
              </a:xfrm>
            </p:spPr>
            <p:txBody>
              <a:bodyPr>
                <a:normAutofit lnSpcReduction="10000"/>
              </a:bodyPr>
              <a:lstStyle/>
              <a:p>
                <a:r>
                  <a:rPr lang="en-US" sz="2600" b="1" dirty="0" err="1">
                    <a:solidFill>
                      <a:schemeClr val="tx1"/>
                    </a:solidFill>
                  </a:rPr>
                  <a:t>dp</a:t>
                </a:r>
                <a:r>
                  <a:rPr lang="en-US" sz="2600" b="1" dirty="0">
                    <a:solidFill>
                      <a:schemeClr val="tx1"/>
                    </a:solidFill>
                  </a:rPr>
                  <a:t>[</a:t>
                </a:r>
                <a:r>
                  <a:rPr lang="en-US" sz="2600" b="1" dirty="0" err="1">
                    <a:solidFill>
                      <a:schemeClr val="tx1"/>
                    </a:solidFill>
                  </a:rPr>
                  <a:t>i</a:t>
                </a:r>
                <a:r>
                  <a:rPr lang="en-US" sz="2600" b="1" dirty="0">
                    <a:solidFill>
                      <a:schemeClr val="tx1"/>
                    </a:solidFill>
                  </a:rPr>
                  <a:t>][j] = </a:t>
                </a:r>
              </a:p>
              <a:p>
                <a:pPr marL="914400" lvl="1" indent="-457200">
                  <a:buFont typeface="+mj-lt"/>
                  <a:buAutoNum type="arabicPeriod"/>
                </a:pP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if j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oMath>
                </a14:m>
                <a:r>
                  <a:rPr lang="en-US" sz="2400" b="1" dirty="0">
                    <a:solidFill>
                      <a:schemeClr val="tx1"/>
                    </a:solidFill>
                  </a:rPr>
                  <a:t> x[i-1].</a:t>
                </a:r>
              </a:p>
              <a:p>
                <a:pPr marL="914400" lvl="1" indent="-457200">
                  <a:buFont typeface="+mj-lt"/>
                  <a:buAutoNum type="arabicPeriod"/>
                </a:pPr>
                <a:r>
                  <a:rPr lang="en-US" sz="2400" b="1" dirty="0">
                    <a:solidFill>
                      <a:schemeClr val="tx1"/>
                    </a:solidFill>
                  </a:rPr>
                  <a:t>min(</a:t>
                </a: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a:t>
                </a:r>
              </a:p>
              <a:p>
                <a:pPr marL="457200" lvl="1" indent="0">
                  <a:buNone/>
                </a:pPr>
                <a:r>
                  <a:rPr lang="en-US" sz="2400" b="1" dirty="0">
                    <a:solidFill>
                      <a:schemeClr val="tx1"/>
                    </a:solidFill>
                  </a:rPr>
                  <a:t>            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otherwise.</a:t>
                </a:r>
              </a:p>
              <a:p>
                <a:pPr marL="457200" lvl="1" indent="0">
                  <a:buNone/>
                </a:pPr>
                <a:endParaRPr lang="en-US" sz="2400" b="1" dirty="0">
                  <a:solidFill>
                    <a:schemeClr val="tx1"/>
                  </a:solidFill>
                </a:endParaRPr>
              </a:p>
              <a:p>
                <a:pPr marL="514350" indent="-457200"/>
                <a:r>
                  <a:rPr lang="zh-TW" altLang="en-US" sz="2600" b="1" dirty="0">
                    <a:solidFill>
                      <a:schemeClr val="tx1"/>
                    </a:solidFill>
                  </a:rPr>
                  <a:t>可以發現第一條式子是共同加一值</a:t>
                </a:r>
                <a:r>
                  <a:rPr lang="en-US" altLang="zh-TW" sz="2600" b="1" dirty="0">
                    <a:solidFill>
                      <a:schemeClr val="tx1"/>
                    </a:solidFill>
                  </a:rPr>
                  <a:t>, </a:t>
                </a:r>
                <a:r>
                  <a:rPr lang="zh-TW" altLang="en-US" sz="2600" b="1" dirty="0">
                    <a:solidFill>
                      <a:schemeClr val="tx1"/>
                    </a:solidFill>
                  </a:rPr>
                  <a:t>加的範圍幾乎是所有人。</a:t>
                </a:r>
                <a:endParaRPr lang="en-US" altLang="zh-TW" sz="2600" b="1" dirty="0">
                  <a:solidFill>
                    <a:schemeClr val="tx1"/>
                  </a:solidFill>
                </a:endParaRPr>
              </a:p>
              <a:p>
                <a:pPr marL="514350" indent="-457200"/>
                <a:r>
                  <a:rPr lang="zh-TW" altLang="en-US" sz="2600" b="1" dirty="0">
                    <a:solidFill>
                      <a:schemeClr val="tx1"/>
                    </a:solidFill>
                  </a:rPr>
                  <a:t>再仔細看一下</a:t>
                </a:r>
                <a:r>
                  <a:rPr lang="en-US" altLang="zh-TW" sz="2600" b="1" dirty="0">
                    <a:solidFill>
                      <a:schemeClr val="tx1"/>
                    </a:solidFill>
                  </a:rPr>
                  <a:t>,</a:t>
                </a:r>
                <a:r>
                  <a:rPr lang="zh-TW" altLang="en-US" sz="2600" b="1" dirty="0">
                    <a:solidFill>
                      <a:schemeClr val="tx1"/>
                    </a:solidFill>
                  </a:rPr>
                  <a:t> 第二條式子其實只會改到一個位置。</a:t>
                </a:r>
                <a:endParaRPr lang="en-US" altLang="zh-TW" sz="2600" b="1" dirty="0">
                  <a:solidFill>
                    <a:schemeClr val="tx1"/>
                  </a:solidFill>
                </a:endParaRPr>
              </a:p>
              <a:p>
                <a:pPr marL="514350" indent="-457200"/>
                <a:r>
                  <a:rPr lang="zh-TW" altLang="en-US" sz="2600" b="1" dirty="0">
                    <a:solidFill>
                      <a:schemeClr val="tx1"/>
                    </a:solidFill>
                  </a:rPr>
                  <a:t>這個</a:t>
                </a:r>
                <a:r>
                  <a:rPr lang="zh-TW" altLang="en-US" sz="2600" b="1" dirty="0">
                    <a:solidFill>
                      <a:srgbClr val="FF0000"/>
                    </a:solidFill>
                  </a:rPr>
                  <a:t>轉移非常規律</a:t>
                </a:r>
                <a:r>
                  <a:rPr lang="en-US" altLang="zh-TW" sz="2600" b="1" dirty="0">
                    <a:solidFill>
                      <a:schemeClr val="tx1"/>
                    </a:solidFill>
                  </a:rPr>
                  <a:t>,</a:t>
                </a:r>
                <a:r>
                  <a:rPr lang="zh-TW" altLang="en-US" sz="2600" b="1" dirty="0">
                    <a:solidFill>
                      <a:schemeClr val="tx1"/>
                    </a:solidFill>
                  </a:rPr>
                  <a:t> 感覺上是線段樹可以快速做到的事情。</a:t>
                </a:r>
                <a:endParaRPr lang="en-US" sz="2600" b="1" dirty="0">
                  <a:solidFill>
                    <a:schemeClr val="tx1"/>
                  </a:solidFill>
                </a:endParaRPr>
              </a:p>
            </p:txBody>
          </p:sp>
        </mc:Choice>
        <mc:Fallback xmlns="">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xfrm>
                <a:off x="291850" y="2160589"/>
                <a:ext cx="9596219" cy="3880773"/>
              </a:xfrm>
              <a:blipFill>
                <a:blip r:embed="rId2"/>
                <a:stretch>
                  <a:fillRect l="-635" t="-2512" r="-6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73601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a:xfrm>
            <a:off x="546766" y="609423"/>
            <a:ext cx="8596668" cy="1320800"/>
          </a:xfrm>
        </p:spPr>
        <p:txBody>
          <a:bodyPr>
            <a:normAutofit/>
          </a:bodyPr>
          <a:lstStyle/>
          <a:p>
            <a:r>
              <a:rPr lang="zh-TW" altLang="en-US" sz="4000" b="1" dirty="0"/>
              <a:t>感覺</a:t>
            </a:r>
            <a:endParaRPr lang="en-US" sz="4000" b="1" dirty="0"/>
          </a:p>
        </p:txBody>
      </p:sp>
      <p:cxnSp>
        <p:nvCxnSpPr>
          <p:cNvPr id="6" name="直線單箭頭接點 5">
            <a:extLst>
              <a:ext uri="{FF2B5EF4-FFF2-40B4-BE49-F238E27FC236}">
                <a16:creationId xmlns:a16="http://schemas.microsoft.com/office/drawing/2014/main" id="{D88B9A1D-5119-4D9C-A0F8-DB075B4026D3}"/>
              </a:ext>
            </a:extLst>
          </p:cNvPr>
          <p:cNvCxnSpPr>
            <a:cxnSpLocks/>
          </p:cNvCxnSpPr>
          <p:nvPr/>
        </p:nvCxnSpPr>
        <p:spPr>
          <a:xfrm>
            <a:off x="565331" y="6258028"/>
            <a:ext cx="8559538" cy="2211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3C4A6914-4E2A-4E57-BBF0-74CC49B66570}"/>
              </a:ext>
            </a:extLst>
          </p:cNvPr>
          <p:cNvSpPr txBox="1"/>
          <p:nvPr/>
        </p:nvSpPr>
        <p:spPr>
          <a:xfrm>
            <a:off x="8166847" y="6375121"/>
            <a:ext cx="316112" cy="523220"/>
          </a:xfrm>
          <a:prstGeom prst="rect">
            <a:avLst/>
          </a:prstGeom>
          <a:noFill/>
        </p:spPr>
        <p:txBody>
          <a:bodyPr wrap="none" rtlCol="0">
            <a:spAutoFit/>
          </a:bodyPr>
          <a:lstStyle/>
          <a:p>
            <a:r>
              <a:rPr lang="en-US" altLang="zh-TW" sz="2800" b="1" dirty="0"/>
              <a:t>j</a:t>
            </a:r>
            <a:endParaRPr lang="zh-TW" altLang="en-US" sz="2800" b="1" dirty="0"/>
          </a:p>
        </p:txBody>
      </p:sp>
      <p:grpSp>
        <p:nvGrpSpPr>
          <p:cNvPr id="47" name="群組 46">
            <a:extLst>
              <a:ext uri="{FF2B5EF4-FFF2-40B4-BE49-F238E27FC236}">
                <a16:creationId xmlns:a16="http://schemas.microsoft.com/office/drawing/2014/main" id="{B9F405E9-85ED-48DC-BFA5-55B6FC8FF1C4}"/>
              </a:ext>
            </a:extLst>
          </p:cNvPr>
          <p:cNvGrpSpPr/>
          <p:nvPr/>
        </p:nvGrpSpPr>
        <p:grpSpPr>
          <a:xfrm>
            <a:off x="441385" y="3553635"/>
            <a:ext cx="8092053" cy="2280617"/>
            <a:chOff x="101688" y="2605195"/>
            <a:chExt cx="8092053" cy="2280617"/>
          </a:xfrm>
        </p:grpSpPr>
        <p:sp>
          <p:nvSpPr>
            <p:cNvPr id="8" name="橢圓 7">
              <a:extLst>
                <a:ext uri="{FF2B5EF4-FFF2-40B4-BE49-F238E27FC236}">
                  <a16:creationId xmlns:a16="http://schemas.microsoft.com/office/drawing/2014/main" id="{595B0639-CE3A-4E70-9509-C6466086DC4C}"/>
                </a:ext>
              </a:extLst>
            </p:cNvPr>
            <p:cNvSpPr/>
            <p:nvPr/>
          </p:nvSpPr>
          <p:spPr>
            <a:xfrm>
              <a:off x="1156447" y="4589361"/>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F52AEBBA-0070-4AD8-BC76-8DB341EE4264}"/>
                </a:ext>
              </a:extLst>
            </p:cNvPr>
            <p:cNvSpPr/>
            <p:nvPr/>
          </p:nvSpPr>
          <p:spPr>
            <a:xfrm>
              <a:off x="1846729" y="3723990"/>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509994DC-8487-4599-9AEE-9D6186BE7A53}"/>
                </a:ext>
              </a:extLst>
            </p:cNvPr>
            <p:cNvSpPr/>
            <p:nvPr/>
          </p:nvSpPr>
          <p:spPr>
            <a:xfrm>
              <a:off x="2492187" y="4275597"/>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4F27A216-7223-4342-9DBD-07D2F601C7FF}"/>
                </a:ext>
              </a:extLst>
            </p:cNvPr>
            <p:cNvSpPr/>
            <p:nvPr/>
          </p:nvSpPr>
          <p:spPr>
            <a:xfrm>
              <a:off x="3433483" y="3854304"/>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78234EC4-F308-4E52-A5AB-CABC1574C634}"/>
                </a:ext>
              </a:extLst>
            </p:cNvPr>
            <p:cNvSpPr/>
            <p:nvPr/>
          </p:nvSpPr>
          <p:spPr>
            <a:xfrm>
              <a:off x="3998258" y="3069898"/>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07EC3321-308E-43E6-88E3-EA78F7D8BB41}"/>
                </a:ext>
              </a:extLst>
            </p:cNvPr>
            <p:cNvSpPr/>
            <p:nvPr/>
          </p:nvSpPr>
          <p:spPr>
            <a:xfrm>
              <a:off x="4975668" y="3550103"/>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0197FA6C-2BA1-4CEB-B1A5-A36E5CA28247}"/>
                </a:ext>
              </a:extLst>
            </p:cNvPr>
            <p:cNvSpPr/>
            <p:nvPr/>
          </p:nvSpPr>
          <p:spPr>
            <a:xfrm>
              <a:off x="5844988" y="2605195"/>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B92949F9-BA6E-4953-9A77-2D2B6E09E36D}"/>
                </a:ext>
              </a:extLst>
            </p:cNvPr>
            <p:cNvSpPr/>
            <p:nvPr/>
          </p:nvSpPr>
          <p:spPr>
            <a:xfrm>
              <a:off x="6606988" y="3976724"/>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CACD91C0-D865-4DD1-A646-695A34C4CFB5}"/>
                </a:ext>
              </a:extLst>
            </p:cNvPr>
            <p:cNvSpPr/>
            <p:nvPr/>
          </p:nvSpPr>
          <p:spPr>
            <a:xfrm>
              <a:off x="8050306" y="3355203"/>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 name="直線接點 17">
              <a:extLst>
                <a:ext uri="{FF2B5EF4-FFF2-40B4-BE49-F238E27FC236}">
                  <a16:creationId xmlns:a16="http://schemas.microsoft.com/office/drawing/2014/main" id="{D2665203-7912-4681-A26C-BCD5902D7BF3}"/>
                </a:ext>
              </a:extLst>
            </p:cNvPr>
            <p:cNvCxnSpPr>
              <a:cxnSpLocks/>
              <a:stCxn id="8" idx="7"/>
              <a:endCxn id="9" idx="3"/>
            </p:cNvCxnSpPr>
            <p:nvPr/>
          </p:nvCxnSpPr>
          <p:spPr>
            <a:xfrm flipV="1">
              <a:off x="1278876" y="3839268"/>
              <a:ext cx="588859" cy="7698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F1481A5D-E180-4C77-91F2-72867E8E535D}"/>
                </a:ext>
              </a:extLst>
            </p:cNvPr>
            <p:cNvCxnSpPr>
              <a:cxnSpLocks/>
              <a:stCxn id="9" idx="5"/>
              <a:endCxn id="10" idx="1"/>
            </p:cNvCxnSpPr>
            <p:nvPr/>
          </p:nvCxnSpPr>
          <p:spPr>
            <a:xfrm>
              <a:off x="1969158" y="3839268"/>
              <a:ext cx="544035" cy="456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82667F8-BC19-4849-9A9E-44D1F390F396}"/>
                </a:ext>
              </a:extLst>
            </p:cNvPr>
            <p:cNvCxnSpPr>
              <a:cxnSpLocks/>
              <a:stCxn id="10" idx="7"/>
              <a:endCxn id="11" idx="3"/>
            </p:cNvCxnSpPr>
            <p:nvPr/>
          </p:nvCxnSpPr>
          <p:spPr>
            <a:xfrm flipV="1">
              <a:off x="2614616" y="3969582"/>
              <a:ext cx="839873" cy="3257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01E348F9-5751-40D9-9116-93D2C0109C70}"/>
                </a:ext>
              </a:extLst>
            </p:cNvPr>
            <p:cNvCxnSpPr>
              <a:cxnSpLocks/>
              <a:stCxn id="11" idx="7"/>
              <a:endCxn id="12" idx="3"/>
            </p:cNvCxnSpPr>
            <p:nvPr/>
          </p:nvCxnSpPr>
          <p:spPr>
            <a:xfrm flipV="1">
              <a:off x="3555912" y="3185176"/>
              <a:ext cx="463352" cy="6889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F94DAF72-82B0-4727-BD84-AB364641F4DC}"/>
                </a:ext>
              </a:extLst>
            </p:cNvPr>
            <p:cNvCxnSpPr>
              <a:cxnSpLocks/>
              <a:stCxn id="13" idx="1"/>
              <a:endCxn id="12" idx="6"/>
            </p:cNvCxnSpPr>
            <p:nvPr/>
          </p:nvCxnSpPr>
          <p:spPr>
            <a:xfrm flipH="1" flipV="1">
              <a:off x="4141693" y="3137426"/>
              <a:ext cx="854981" cy="4324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A867DE0-FA69-4DBD-B5B1-22D29FBAD4A3}"/>
                </a:ext>
              </a:extLst>
            </p:cNvPr>
            <p:cNvCxnSpPr>
              <a:cxnSpLocks/>
              <a:stCxn id="13" idx="7"/>
              <a:endCxn id="14" idx="3"/>
            </p:cNvCxnSpPr>
            <p:nvPr/>
          </p:nvCxnSpPr>
          <p:spPr>
            <a:xfrm flipV="1">
              <a:off x="5098097" y="2720473"/>
              <a:ext cx="767897" cy="8494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BA041DC5-B80B-4993-8252-3473CBBF454E}"/>
                </a:ext>
              </a:extLst>
            </p:cNvPr>
            <p:cNvCxnSpPr>
              <a:cxnSpLocks/>
              <a:stCxn id="15" idx="1"/>
              <a:endCxn id="14" idx="5"/>
            </p:cNvCxnSpPr>
            <p:nvPr/>
          </p:nvCxnSpPr>
          <p:spPr>
            <a:xfrm flipH="1" flipV="1">
              <a:off x="5967417" y="2720473"/>
              <a:ext cx="660577" cy="12760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4CFB872C-7133-4BF7-B258-2F1F5B3187D7}"/>
                </a:ext>
              </a:extLst>
            </p:cNvPr>
            <p:cNvCxnSpPr>
              <a:cxnSpLocks/>
              <a:stCxn id="15" idx="6"/>
              <a:endCxn id="16" idx="3"/>
            </p:cNvCxnSpPr>
            <p:nvPr/>
          </p:nvCxnSpPr>
          <p:spPr>
            <a:xfrm flipV="1">
              <a:off x="6750423" y="3470481"/>
              <a:ext cx="1320889" cy="5737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文字方塊 42">
              <a:extLst>
                <a:ext uri="{FF2B5EF4-FFF2-40B4-BE49-F238E27FC236}">
                  <a16:creationId xmlns:a16="http://schemas.microsoft.com/office/drawing/2014/main" id="{C5906F74-D687-4661-AD19-1E7DD3545B77}"/>
                </a:ext>
              </a:extLst>
            </p:cNvPr>
            <p:cNvSpPr txBox="1"/>
            <p:nvPr/>
          </p:nvSpPr>
          <p:spPr>
            <a:xfrm>
              <a:off x="1969158" y="4454925"/>
              <a:ext cx="2050561" cy="430887"/>
            </a:xfrm>
            <a:prstGeom prst="rect">
              <a:avLst/>
            </a:prstGeom>
            <a:noFill/>
          </p:spPr>
          <p:txBody>
            <a:bodyPr wrap="none" rtlCol="0">
              <a:spAutoFit/>
            </a:bodyPr>
            <a:lstStyle/>
            <a:p>
              <a:r>
                <a:rPr lang="en-US" altLang="zh-TW" sz="2200" b="1" dirty="0"/>
                <a:t>(3, </a:t>
              </a:r>
              <a:r>
                <a:rPr lang="en-US" altLang="zh-TW" sz="2200" b="1" dirty="0" err="1"/>
                <a:t>dp</a:t>
              </a:r>
              <a:r>
                <a:rPr lang="en-US" altLang="zh-TW" sz="2200" b="1" dirty="0"/>
                <a:t>[i-1][3])</a:t>
              </a:r>
              <a:endParaRPr lang="zh-TW" altLang="en-US" sz="2200" b="1" dirty="0"/>
            </a:p>
          </p:txBody>
        </p:sp>
        <p:sp>
          <p:nvSpPr>
            <p:cNvPr id="44" name="文字方塊 43">
              <a:extLst>
                <a:ext uri="{FF2B5EF4-FFF2-40B4-BE49-F238E27FC236}">
                  <a16:creationId xmlns:a16="http://schemas.microsoft.com/office/drawing/2014/main" id="{7EACE0AF-BCD3-44D2-8E1C-96A6AC3D2EEC}"/>
                </a:ext>
              </a:extLst>
            </p:cNvPr>
            <p:cNvSpPr txBox="1"/>
            <p:nvPr/>
          </p:nvSpPr>
          <p:spPr>
            <a:xfrm>
              <a:off x="101688" y="3896336"/>
              <a:ext cx="1199367" cy="430887"/>
            </a:xfrm>
            <a:prstGeom prst="rect">
              <a:avLst/>
            </a:prstGeom>
            <a:noFill/>
          </p:spPr>
          <p:txBody>
            <a:bodyPr wrap="none" rtlCol="0">
              <a:spAutoFit/>
            </a:bodyPr>
            <a:lstStyle/>
            <a:p>
              <a:r>
                <a:rPr lang="en-US" altLang="zh-TW" sz="2200" b="1" dirty="0" err="1"/>
                <a:t>dp</a:t>
              </a:r>
              <a:r>
                <a:rPr lang="en-US" altLang="zh-TW" sz="2200" b="1" dirty="0"/>
                <a:t>[i-1]:</a:t>
              </a:r>
              <a:endParaRPr lang="zh-TW" altLang="en-US" sz="2200" b="1" dirty="0"/>
            </a:p>
          </p:txBody>
        </p:sp>
      </p:grpSp>
      <p:grpSp>
        <p:nvGrpSpPr>
          <p:cNvPr id="86" name="群組 85">
            <a:extLst>
              <a:ext uri="{FF2B5EF4-FFF2-40B4-BE49-F238E27FC236}">
                <a16:creationId xmlns:a16="http://schemas.microsoft.com/office/drawing/2014/main" id="{7291F139-4792-48FE-9B18-C8536D3A52F7}"/>
              </a:ext>
            </a:extLst>
          </p:cNvPr>
          <p:cNvGrpSpPr/>
          <p:nvPr/>
        </p:nvGrpSpPr>
        <p:grpSpPr>
          <a:xfrm>
            <a:off x="321068" y="2074367"/>
            <a:ext cx="8212370" cy="2119222"/>
            <a:chOff x="321068" y="2074367"/>
            <a:chExt cx="8212370" cy="2119222"/>
          </a:xfrm>
        </p:grpSpPr>
        <p:sp>
          <p:nvSpPr>
            <p:cNvPr id="54" name="橢圓 53">
              <a:extLst>
                <a:ext uri="{FF2B5EF4-FFF2-40B4-BE49-F238E27FC236}">
                  <a16:creationId xmlns:a16="http://schemas.microsoft.com/office/drawing/2014/main" id="{8F515160-D725-4D87-99DE-45F7D9D2DD78}"/>
                </a:ext>
              </a:extLst>
            </p:cNvPr>
            <p:cNvSpPr/>
            <p:nvPr/>
          </p:nvSpPr>
          <p:spPr>
            <a:xfrm>
              <a:off x="5315365" y="3019275"/>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2" name="直線接點 61">
              <a:extLst>
                <a:ext uri="{FF2B5EF4-FFF2-40B4-BE49-F238E27FC236}">
                  <a16:creationId xmlns:a16="http://schemas.microsoft.com/office/drawing/2014/main" id="{C521522D-92DF-4844-AEDF-B2FA2519187C}"/>
                </a:ext>
              </a:extLst>
            </p:cNvPr>
            <p:cNvCxnSpPr>
              <a:cxnSpLocks/>
              <a:stCxn id="54" idx="1"/>
              <a:endCxn id="53" idx="6"/>
            </p:cNvCxnSpPr>
            <p:nvPr/>
          </p:nvCxnSpPr>
          <p:spPr>
            <a:xfrm flipH="1" flipV="1">
              <a:off x="4481390" y="2606598"/>
              <a:ext cx="854981" cy="4324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55A0A27F-09A9-4344-BF3D-BAB11129DF23}"/>
                </a:ext>
              </a:extLst>
            </p:cNvPr>
            <p:cNvCxnSpPr>
              <a:cxnSpLocks/>
              <a:stCxn id="54" idx="7"/>
              <a:endCxn id="55" idx="3"/>
            </p:cNvCxnSpPr>
            <p:nvPr/>
          </p:nvCxnSpPr>
          <p:spPr>
            <a:xfrm flipV="1">
              <a:off x="5437794" y="2189645"/>
              <a:ext cx="767897" cy="8494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橢圓 48">
              <a:extLst>
                <a:ext uri="{FF2B5EF4-FFF2-40B4-BE49-F238E27FC236}">
                  <a16:creationId xmlns:a16="http://schemas.microsoft.com/office/drawing/2014/main" id="{CF6A7DA3-8994-4AC5-B8E5-0309AAD043D6}"/>
                </a:ext>
              </a:extLst>
            </p:cNvPr>
            <p:cNvSpPr/>
            <p:nvPr/>
          </p:nvSpPr>
          <p:spPr>
            <a:xfrm>
              <a:off x="1496144" y="4058533"/>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a:extLst>
                <a:ext uri="{FF2B5EF4-FFF2-40B4-BE49-F238E27FC236}">
                  <a16:creationId xmlns:a16="http://schemas.microsoft.com/office/drawing/2014/main" id="{281AE709-9D9A-4565-8D95-C8AD002D28AF}"/>
                </a:ext>
              </a:extLst>
            </p:cNvPr>
            <p:cNvSpPr/>
            <p:nvPr/>
          </p:nvSpPr>
          <p:spPr>
            <a:xfrm>
              <a:off x="2186426" y="3193162"/>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橢圓 50">
              <a:extLst>
                <a:ext uri="{FF2B5EF4-FFF2-40B4-BE49-F238E27FC236}">
                  <a16:creationId xmlns:a16="http://schemas.microsoft.com/office/drawing/2014/main" id="{4517EA7F-7D1E-47CE-AE4A-E6CD5E117F62}"/>
                </a:ext>
              </a:extLst>
            </p:cNvPr>
            <p:cNvSpPr/>
            <p:nvPr/>
          </p:nvSpPr>
          <p:spPr>
            <a:xfrm>
              <a:off x="2831884" y="3744769"/>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橢圓 51">
              <a:extLst>
                <a:ext uri="{FF2B5EF4-FFF2-40B4-BE49-F238E27FC236}">
                  <a16:creationId xmlns:a16="http://schemas.microsoft.com/office/drawing/2014/main" id="{0DD01142-2503-416A-86EF-4FE2498EA445}"/>
                </a:ext>
              </a:extLst>
            </p:cNvPr>
            <p:cNvSpPr/>
            <p:nvPr/>
          </p:nvSpPr>
          <p:spPr>
            <a:xfrm>
              <a:off x="3773180" y="3323476"/>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橢圓 52">
              <a:extLst>
                <a:ext uri="{FF2B5EF4-FFF2-40B4-BE49-F238E27FC236}">
                  <a16:creationId xmlns:a16="http://schemas.microsoft.com/office/drawing/2014/main" id="{A56590CC-1787-4264-9D8F-CF43014CC6BD}"/>
                </a:ext>
              </a:extLst>
            </p:cNvPr>
            <p:cNvSpPr/>
            <p:nvPr/>
          </p:nvSpPr>
          <p:spPr>
            <a:xfrm>
              <a:off x="4337955" y="2539070"/>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橢圓 54">
              <a:extLst>
                <a:ext uri="{FF2B5EF4-FFF2-40B4-BE49-F238E27FC236}">
                  <a16:creationId xmlns:a16="http://schemas.microsoft.com/office/drawing/2014/main" id="{AAA88320-388D-42DC-A362-077DA0933D6E}"/>
                </a:ext>
              </a:extLst>
            </p:cNvPr>
            <p:cNvSpPr/>
            <p:nvPr/>
          </p:nvSpPr>
          <p:spPr>
            <a:xfrm>
              <a:off x="6184685" y="2074367"/>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橢圓 55">
              <a:extLst>
                <a:ext uri="{FF2B5EF4-FFF2-40B4-BE49-F238E27FC236}">
                  <a16:creationId xmlns:a16="http://schemas.microsoft.com/office/drawing/2014/main" id="{52F3BFAC-BCE8-42E8-B1AF-1350FFFE1854}"/>
                </a:ext>
              </a:extLst>
            </p:cNvPr>
            <p:cNvSpPr/>
            <p:nvPr/>
          </p:nvSpPr>
          <p:spPr>
            <a:xfrm>
              <a:off x="6946685" y="3445896"/>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8643A6F8-DDAD-4746-9D66-BA813202A3E0}"/>
                </a:ext>
              </a:extLst>
            </p:cNvPr>
            <p:cNvSpPr/>
            <p:nvPr/>
          </p:nvSpPr>
          <p:spPr>
            <a:xfrm>
              <a:off x="8390003" y="2824375"/>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接點 57">
              <a:extLst>
                <a:ext uri="{FF2B5EF4-FFF2-40B4-BE49-F238E27FC236}">
                  <a16:creationId xmlns:a16="http://schemas.microsoft.com/office/drawing/2014/main" id="{AB7B0D40-F785-46A0-BF5D-95D2B257D7AD}"/>
                </a:ext>
              </a:extLst>
            </p:cNvPr>
            <p:cNvCxnSpPr>
              <a:cxnSpLocks/>
              <a:stCxn id="49" idx="7"/>
              <a:endCxn id="50" idx="3"/>
            </p:cNvCxnSpPr>
            <p:nvPr/>
          </p:nvCxnSpPr>
          <p:spPr>
            <a:xfrm flipV="1">
              <a:off x="1618573" y="3308440"/>
              <a:ext cx="588859" cy="7698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B4D8D7AE-A377-4B24-907D-E36D8B9E43FD}"/>
                </a:ext>
              </a:extLst>
            </p:cNvPr>
            <p:cNvCxnSpPr>
              <a:cxnSpLocks/>
              <a:stCxn id="50" idx="5"/>
              <a:endCxn id="51" idx="1"/>
            </p:cNvCxnSpPr>
            <p:nvPr/>
          </p:nvCxnSpPr>
          <p:spPr>
            <a:xfrm>
              <a:off x="2308855" y="3308440"/>
              <a:ext cx="544035" cy="456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9CD923F0-F530-464B-A6ED-13FEA5ECE80E}"/>
                </a:ext>
              </a:extLst>
            </p:cNvPr>
            <p:cNvCxnSpPr>
              <a:cxnSpLocks/>
              <a:stCxn id="51" idx="7"/>
              <a:endCxn id="52" idx="3"/>
            </p:cNvCxnSpPr>
            <p:nvPr/>
          </p:nvCxnSpPr>
          <p:spPr>
            <a:xfrm flipV="1">
              <a:off x="2954313" y="3438754"/>
              <a:ext cx="839873" cy="3257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BBE041A0-F4C0-465E-BE61-CF217FD2F6D5}"/>
                </a:ext>
              </a:extLst>
            </p:cNvPr>
            <p:cNvCxnSpPr>
              <a:cxnSpLocks/>
              <a:stCxn id="52" idx="7"/>
              <a:endCxn id="53" idx="3"/>
            </p:cNvCxnSpPr>
            <p:nvPr/>
          </p:nvCxnSpPr>
          <p:spPr>
            <a:xfrm flipV="1">
              <a:off x="3895609" y="2654348"/>
              <a:ext cx="463352" cy="6889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B60DA4AF-C7DB-4D6F-ABF2-07476BF01986}"/>
                </a:ext>
              </a:extLst>
            </p:cNvPr>
            <p:cNvCxnSpPr>
              <a:cxnSpLocks/>
              <a:stCxn id="56" idx="1"/>
              <a:endCxn id="55" idx="5"/>
            </p:cNvCxnSpPr>
            <p:nvPr/>
          </p:nvCxnSpPr>
          <p:spPr>
            <a:xfrm flipH="1" flipV="1">
              <a:off x="6307114" y="2189645"/>
              <a:ext cx="660577" cy="12760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102C6F5B-4FD8-4274-8E3A-75556EE4247D}"/>
                </a:ext>
              </a:extLst>
            </p:cNvPr>
            <p:cNvCxnSpPr>
              <a:cxnSpLocks/>
              <a:stCxn id="56" idx="6"/>
              <a:endCxn id="57" idx="3"/>
            </p:cNvCxnSpPr>
            <p:nvPr/>
          </p:nvCxnSpPr>
          <p:spPr>
            <a:xfrm flipV="1">
              <a:off x="7090120" y="2939653"/>
              <a:ext cx="1320889" cy="5737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文字方塊 66">
              <a:extLst>
                <a:ext uri="{FF2B5EF4-FFF2-40B4-BE49-F238E27FC236}">
                  <a16:creationId xmlns:a16="http://schemas.microsoft.com/office/drawing/2014/main" id="{E24F71EE-12BF-4687-B4D9-C8E511875469}"/>
                </a:ext>
              </a:extLst>
            </p:cNvPr>
            <p:cNvSpPr txBox="1"/>
            <p:nvPr/>
          </p:nvSpPr>
          <p:spPr>
            <a:xfrm>
              <a:off x="321068" y="3351907"/>
              <a:ext cx="930063" cy="430887"/>
            </a:xfrm>
            <a:prstGeom prst="rect">
              <a:avLst/>
            </a:prstGeom>
            <a:noFill/>
          </p:spPr>
          <p:txBody>
            <a:bodyPr wrap="none" rtlCol="0">
              <a:spAutoFit/>
            </a:bodyPr>
            <a:lstStyle/>
            <a:p>
              <a:r>
                <a:rPr lang="en-US" altLang="zh-TW" sz="2200" b="1" dirty="0" err="1"/>
                <a:t>dp</a:t>
              </a:r>
              <a:r>
                <a:rPr lang="en-US" altLang="zh-TW" sz="2200" b="1" dirty="0"/>
                <a:t>[</a:t>
              </a:r>
              <a:r>
                <a:rPr lang="en-US" altLang="zh-TW" sz="2200" b="1" dirty="0" err="1"/>
                <a:t>i</a:t>
              </a:r>
              <a:r>
                <a:rPr lang="en-US" altLang="zh-TW" sz="2200" b="1" dirty="0"/>
                <a:t>]:</a:t>
              </a:r>
              <a:endParaRPr lang="zh-TW" altLang="en-US" sz="2200" b="1" dirty="0"/>
            </a:p>
          </p:txBody>
        </p:sp>
      </p:grpSp>
      <p:cxnSp>
        <p:nvCxnSpPr>
          <p:cNvPr id="69" name="直線單箭頭接點 68">
            <a:extLst>
              <a:ext uri="{FF2B5EF4-FFF2-40B4-BE49-F238E27FC236}">
                <a16:creationId xmlns:a16="http://schemas.microsoft.com/office/drawing/2014/main" id="{88AAA1E4-76F3-45B2-B0BB-EDC043F025A3}"/>
              </a:ext>
            </a:extLst>
          </p:cNvPr>
          <p:cNvCxnSpPr>
            <a:cxnSpLocks/>
          </p:cNvCxnSpPr>
          <p:nvPr/>
        </p:nvCxnSpPr>
        <p:spPr>
          <a:xfrm flipV="1">
            <a:off x="2258143" y="3428603"/>
            <a:ext cx="7432" cy="1137468"/>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a:extLst>
              <a:ext uri="{FF2B5EF4-FFF2-40B4-BE49-F238E27FC236}">
                <a16:creationId xmlns:a16="http://schemas.microsoft.com/office/drawing/2014/main" id="{F68EC114-BDE9-4EFC-9299-76FF79855CA3}"/>
              </a:ext>
            </a:extLst>
          </p:cNvPr>
          <p:cNvCxnSpPr>
            <a:cxnSpLocks/>
          </p:cNvCxnSpPr>
          <p:nvPr/>
        </p:nvCxnSpPr>
        <p:spPr>
          <a:xfrm flipV="1">
            <a:off x="4417991" y="2731851"/>
            <a:ext cx="7432" cy="1137468"/>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589F36B6-9285-4A26-B0CA-BD7FC5500CAB}"/>
              </a:ext>
            </a:extLst>
          </p:cNvPr>
          <p:cNvCxnSpPr>
            <a:cxnSpLocks/>
          </p:cNvCxnSpPr>
          <p:nvPr/>
        </p:nvCxnSpPr>
        <p:spPr>
          <a:xfrm flipV="1">
            <a:off x="6248970" y="2315804"/>
            <a:ext cx="7432" cy="1137468"/>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180C0545-57CA-4FFA-86DF-2D7F393FFD73}"/>
              </a:ext>
            </a:extLst>
          </p:cNvPr>
          <p:cNvCxnSpPr>
            <a:cxnSpLocks/>
          </p:cNvCxnSpPr>
          <p:nvPr/>
        </p:nvCxnSpPr>
        <p:spPr>
          <a:xfrm flipV="1">
            <a:off x="8453969" y="3032916"/>
            <a:ext cx="7432" cy="1137468"/>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5" name="文字方塊 74">
            <a:extLst>
              <a:ext uri="{FF2B5EF4-FFF2-40B4-BE49-F238E27FC236}">
                <a16:creationId xmlns:a16="http://schemas.microsoft.com/office/drawing/2014/main" id="{F1CCEA16-82AA-449D-B4E4-ADCF60DBEE32}"/>
              </a:ext>
            </a:extLst>
          </p:cNvPr>
          <p:cNvSpPr txBox="1"/>
          <p:nvPr/>
        </p:nvSpPr>
        <p:spPr>
          <a:xfrm>
            <a:off x="2284120" y="4017816"/>
            <a:ext cx="1641796" cy="430887"/>
          </a:xfrm>
          <a:prstGeom prst="rect">
            <a:avLst/>
          </a:prstGeom>
          <a:noFill/>
        </p:spPr>
        <p:txBody>
          <a:bodyPr wrap="none" rtlCol="0">
            <a:spAutoFit/>
          </a:bodyPr>
          <a:lstStyle/>
          <a:p>
            <a:r>
              <a:rPr lang="en-US" altLang="zh-TW" sz="2200" b="1" dirty="0"/>
              <a:t>+ |x</a:t>
            </a:r>
            <a:r>
              <a:rPr lang="en-US" altLang="zh-TW" sz="2200" b="1" baseline="-25000" dirty="0"/>
              <a:t>i</a:t>
            </a:r>
            <a:r>
              <a:rPr lang="en-US" altLang="zh-TW" sz="2200" b="1" dirty="0"/>
              <a:t> - x</a:t>
            </a:r>
            <a:r>
              <a:rPr lang="en-US" altLang="zh-TW" sz="2200" b="1" baseline="-25000" dirty="0"/>
              <a:t>i-1</a:t>
            </a:r>
            <a:r>
              <a:rPr lang="en-US" altLang="zh-TW" sz="2200" b="1" dirty="0"/>
              <a:t>|</a:t>
            </a:r>
            <a:endParaRPr lang="zh-TW" altLang="en-US" sz="2200" b="1" dirty="0"/>
          </a:p>
        </p:txBody>
      </p:sp>
      <p:sp>
        <p:nvSpPr>
          <p:cNvPr id="77" name="文字方塊 76">
            <a:extLst>
              <a:ext uri="{FF2B5EF4-FFF2-40B4-BE49-F238E27FC236}">
                <a16:creationId xmlns:a16="http://schemas.microsoft.com/office/drawing/2014/main" id="{15FECF54-DF06-4A80-A4D8-431DBD8765C9}"/>
              </a:ext>
            </a:extLst>
          </p:cNvPr>
          <p:cNvSpPr txBox="1"/>
          <p:nvPr/>
        </p:nvSpPr>
        <p:spPr>
          <a:xfrm>
            <a:off x="8504361" y="3563215"/>
            <a:ext cx="1683474" cy="430887"/>
          </a:xfrm>
          <a:prstGeom prst="rect">
            <a:avLst/>
          </a:prstGeom>
          <a:noFill/>
        </p:spPr>
        <p:txBody>
          <a:bodyPr wrap="none" rtlCol="0">
            <a:spAutoFit/>
          </a:bodyPr>
          <a:lstStyle/>
          <a:p>
            <a:r>
              <a:rPr lang="en-US" altLang="zh-TW" sz="2200" b="1" dirty="0"/>
              <a:t>+ |x</a:t>
            </a:r>
            <a:r>
              <a:rPr lang="en-US" altLang="zh-TW" sz="2200" b="1" baseline="-25000" dirty="0"/>
              <a:t>i</a:t>
            </a:r>
            <a:r>
              <a:rPr lang="en-US" altLang="zh-TW" sz="2200" b="1" dirty="0"/>
              <a:t> - x</a:t>
            </a:r>
            <a:r>
              <a:rPr lang="en-US" altLang="zh-TW" sz="2200" b="1" baseline="-25000" dirty="0"/>
              <a:t>i-1</a:t>
            </a:r>
            <a:r>
              <a:rPr lang="en-US" altLang="zh-TW" sz="2200" b="1" dirty="0"/>
              <a:t>|</a:t>
            </a:r>
            <a:endParaRPr lang="zh-TW" altLang="en-US" sz="2200" b="1" dirty="0"/>
          </a:p>
        </p:txBody>
      </p:sp>
      <p:sp>
        <p:nvSpPr>
          <p:cNvPr id="78" name="箭號: 向下 77">
            <a:extLst>
              <a:ext uri="{FF2B5EF4-FFF2-40B4-BE49-F238E27FC236}">
                <a16:creationId xmlns:a16="http://schemas.microsoft.com/office/drawing/2014/main" id="{5DEC7003-599E-4769-8050-846A7996ECEF}"/>
              </a:ext>
            </a:extLst>
          </p:cNvPr>
          <p:cNvSpPr/>
          <p:nvPr/>
        </p:nvSpPr>
        <p:spPr>
          <a:xfrm>
            <a:off x="5228506" y="2386281"/>
            <a:ext cx="263945" cy="35879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文字方塊 78">
            <a:extLst>
              <a:ext uri="{FF2B5EF4-FFF2-40B4-BE49-F238E27FC236}">
                <a16:creationId xmlns:a16="http://schemas.microsoft.com/office/drawing/2014/main" id="{87E43ADD-524F-4B55-AD11-AF111B0155B9}"/>
              </a:ext>
            </a:extLst>
          </p:cNvPr>
          <p:cNvSpPr txBox="1"/>
          <p:nvPr/>
        </p:nvSpPr>
        <p:spPr>
          <a:xfrm>
            <a:off x="4914207" y="1861183"/>
            <a:ext cx="1090363" cy="461665"/>
          </a:xfrm>
          <a:prstGeom prst="rect">
            <a:avLst/>
          </a:prstGeom>
          <a:noFill/>
        </p:spPr>
        <p:txBody>
          <a:bodyPr wrap="none" rtlCol="0">
            <a:spAutoFit/>
          </a:bodyPr>
          <a:lstStyle/>
          <a:p>
            <a:r>
              <a:rPr lang="en-US" altLang="zh-TW" sz="2400" b="1" dirty="0"/>
              <a:t>j = x</a:t>
            </a:r>
            <a:r>
              <a:rPr lang="en-US" altLang="zh-TW" sz="2400" b="1" baseline="-25000" dirty="0"/>
              <a:t>i-1</a:t>
            </a:r>
            <a:endParaRPr lang="zh-TW" altLang="en-US" sz="2400" b="1" baseline="-25000" dirty="0"/>
          </a:p>
        </p:txBody>
      </p:sp>
      <p:sp>
        <p:nvSpPr>
          <p:cNvPr id="80" name="橢圓 79">
            <a:extLst>
              <a:ext uri="{FF2B5EF4-FFF2-40B4-BE49-F238E27FC236}">
                <a16:creationId xmlns:a16="http://schemas.microsoft.com/office/drawing/2014/main" id="{47DC23C3-BFA8-4706-8D71-53B5D53A40CA}"/>
              </a:ext>
            </a:extLst>
          </p:cNvPr>
          <p:cNvSpPr/>
          <p:nvPr/>
        </p:nvSpPr>
        <p:spPr>
          <a:xfrm>
            <a:off x="5287569" y="3933475"/>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1" name="直線接點 80">
            <a:extLst>
              <a:ext uri="{FF2B5EF4-FFF2-40B4-BE49-F238E27FC236}">
                <a16:creationId xmlns:a16="http://schemas.microsoft.com/office/drawing/2014/main" id="{E4A634D3-08E7-454C-99A4-64E328AD2BD8}"/>
              </a:ext>
            </a:extLst>
          </p:cNvPr>
          <p:cNvCxnSpPr>
            <a:cxnSpLocks/>
            <a:stCxn id="80" idx="1"/>
            <a:endCxn id="53" idx="6"/>
          </p:cNvCxnSpPr>
          <p:nvPr/>
        </p:nvCxnSpPr>
        <p:spPr>
          <a:xfrm flipH="1" flipV="1">
            <a:off x="4481390" y="2606598"/>
            <a:ext cx="827185" cy="13466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接點 81">
            <a:extLst>
              <a:ext uri="{FF2B5EF4-FFF2-40B4-BE49-F238E27FC236}">
                <a16:creationId xmlns:a16="http://schemas.microsoft.com/office/drawing/2014/main" id="{4F63DDB9-BDDF-4E31-A38D-2CE3D3D94E9F}"/>
              </a:ext>
            </a:extLst>
          </p:cNvPr>
          <p:cNvCxnSpPr>
            <a:cxnSpLocks/>
            <a:stCxn id="80" idx="7"/>
            <a:endCxn id="55" idx="4"/>
          </p:cNvCxnSpPr>
          <p:nvPr/>
        </p:nvCxnSpPr>
        <p:spPr>
          <a:xfrm flipV="1">
            <a:off x="5409998" y="2209423"/>
            <a:ext cx="846405" cy="17438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23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500" fill="hold"/>
                                        <p:tgtEl>
                                          <p:spTgt spid="73"/>
                                        </p:tgtEl>
                                        <p:attrNameLst>
                                          <p:attrName>ppt_x</p:attrName>
                                        </p:attrNameLst>
                                      </p:cBhvr>
                                      <p:tavLst>
                                        <p:tav tm="0">
                                          <p:val>
                                            <p:strVal val="#ppt_x"/>
                                          </p:val>
                                        </p:tav>
                                        <p:tav tm="100000">
                                          <p:val>
                                            <p:strVal val="#ppt_x"/>
                                          </p:val>
                                        </p:tav>
                                      </p:tavLst>
                                    </p:anim>
                                    <p:anim calcmode="lin" valueType="num">
                                      <p:cBhvr additive="base">
                                        <p:cTn id="12" dur="500" fill="hold"/>
                                        <p:tgtEl>
                                          <p:spTgt spid="7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additive="base">
                                        <p:cTn id="15" dur="500" fill="hold"/>
                                        <p:tgtEl>
                                          <p:spTgt spid="74"/>
                                        </p:tgtEl>
                                        <p:attrNameLst>
                                          <p:attrName>ppt_x</p:attrName>
                                        </p:attrNameLst>
                                      </p:cBhvr>
                                      <p:tavLst>
                                        <p:tav tm="0">
                                          <p:val>
                                            <p:strVal val="#ppt_x"/>
                                          </p:val>
                                        </p:tav>
                                        <p:tav tm="100000">
                                          <p:val>
                                            <p:strVal val="#ppt_x"/>
                                          </p:val>
                                        </p:tav>
                                      </p:tavLst>
                                    </p:anim>
                                    <p:anim calcmode="lin" valueType="num">
                                      <p:cBhvr additive="base">
                                        <p:cTn id="16" dur="500" fill="hold"/>
                                        <p:tgtEl>
                                          <p:spTgt spid="7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additive="base">
                                        <p:cTn id="19" dur="500" fill="hold"/>
                                        <p:tgtEl>
                                          <p:spTgt spid="72"/>
                                        </p:tgtEl>
                                        <p:attrNameLst>
                                          <p:attrName>ppt_x</p:attrName>
                                        </p:attrNameLst>
                                      </p:cBhvr>
                                      <p:tavLst>
                                        <p:tav tm="0">
                                          <p:val>
                                            <p:strVal val="#ppt_x"/>
                                          </p:val>
                                        </p:tav>
                                        <p:tav tm="100000">
                                          <p:val>
                                            <p:strVal val="#ppt_x"/>
                                          </p:val>
                                        </p:tav>
                                      </p:tavLst>
                                    </p:anim>
                                    <p:anim calcmode="lin" valueType="num">
                                      <p:cBhvr additive="base">
                                        <p:cTn id="20" dur="500" fill="hold"/>
                                        <p:tgtEl>
                                          <p:spTgt spid="7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anim calcmode="lin" valueType="num">
                                      <p:cBhvr additive="base">
                                        <p:cTn id="27" dur="500" fill="hold"/>
                                        <p:tgtEl>
                                          <p:spTgt spid="69"/>
                                        </p:tgtEl>
                                        <p:attrNameLst>
                                          <p:attrName>ppt_x</p:attrName>
                                        </p:attrNameLst>
                                      </p:cBhvr>
                                      <p:tavLst>
                                        <p:tav tm="0">
                                          <p:val>
                                            <p:strVal val="#ppt_x"/>
                                          </p:val>
                                        </p:tav>
                                        <p:tav tm="100000">
                                          <p:val>
                                            <p:strVal val="#ppt_x"/>
                                          </p:val>
                                        </p:tav>
                                      </p:tavLst>
                                    </p:anim>
                                    <p:anim calcmode="lin" valueType="num">
                                      <p:cBhvr additive="base">
                                        <p:cTn id="28" dur="500" fill="hold"/>
                                        <p:tgtEl>
                                          <p:spTgt spid="69"/>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 presetClass="entr" presetSubtype="4" fill="hold" nodeType="afterEffect">
                                  <p:stCondLst>
                                    <p:cond delay="0"/>
                                  </p:stCondLst>
                                  <p:childTnLst>
                                    <p:set>
                                      <p:cBhvr>
                                        <p:cTn id="31" dur="1" fill="hold">
                                          <p:stCondLst>
                                            <p:cond delay="0"/>
                                          </p:stCondLst>
                                        </p:cTn>
                                        <p:tgtEl>
                                          <p:spTgt spid="86"/>
                                        </p:tgtEl>
                                        <p:attrNameLst>
                                          <p:attrName>style.visibility</p:attrName>
                                        </p:attrNameLst>
                                      </p:cBhvr>
                                      <p:to>
                                        <p:strVal val="visible"/>
                                      </p:to>
                                    </p:set>
                                    <p:anim calcmode="lin" valueType="num">
                                      <p:cBhvr additive="base">
                                        <p:cTn id="32" dur="500" fill="hold"/>
                                        <p:tgtEl>
                                          <p:spTgt spid="86"/>
                                        </p:tgtEl>
                                        <p:attrNameLst>
                                          <p:attrName>ppt_x</p:attrName>
                                        </p:attrNameLst>
                                      </p:cBhvr>
                                      <p:tavLst>
                                        <p:tav tm="0">
                                          <p:val>
                                            <p:strVal val="#ppt_x"/>
                                          </p:val>
                                        </p:tav>
                                        <p:tav tm="100000">
                                          <p:val>
                                            <p:strVal val="#ppt_x"/>
                                          </p:val>
                                        </p:tav>
                                      </p:tavLst>
                                    </p:anim>
                                    <p:anim calcmode="lin" valueType="num">
                                      <p:cBhvr additive="base">
                                        <p:cTn id="33"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78"/>
                                        </p:tgtEl>
                                        <p:attrNameLst>
                                          <p:attrName>style.visibility</p:attrName>
                                        </p:attrNameLst>
                                      </p:cBhvr>
                                      <p:to>
                                        <p:strVal val="visible"/>
                                      </p:to>
                                    </p:set>
                                    <p:anim calcmode="lin" valueType="num">
                                      <p:cBhvr additive="base">
                                        <p:cTn id="38" dur="500" fill="hold"/>
                                        <p:tgtEl>
                                          <p:spTgt spid="78"/>
                                        </p:tgtEl>
                                        <p:attrNameLst>
                                          <p:attrName>ppt_x</p:attrName>
                                        </p:attrNameLst>
                                      </p:cBhvr>
                                      <p:tavLst>
                                        <p:tav tm="0">
                                          <p:val>
                                            <p:strVal val="#ppt_x"/>
                                          </p:val>
                                        </p:tav>
                                        <p:tav tm="100000">
                                          <p:val>
                                            <p:strVal val="#ppt_x"/>
                                          </p:val>
                                        </p:tav>
                                      </p:tavLst>
                                    </p:anim>
                                    <p:anim calcmode="lin" valueType="num">
                                      <p:cBhvr additive="base">
                                        <p:cTn id="39" dur="500" fill="hold"/>
                                        <p:tgtEl>
                                          <p:spTgt spid="78"/>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79"/>
                                        </p:tgtEl>
                                        <p:attrNameLst>
                                          <p:attrName>style.visibility</p:attrName>
                                        </p:attrNameLst>
                                      </p:cBhvr>
                                      <p:to>
                                        <p:strVal val="visible"/>
                                      </p:to>
                                    </p:set>
                                    <p:anim calcmode="lin" valueType="num">
                                      <p:cBhvr additive="base">
                                        <p:cTn id="42" dur="500" fill="hold"/>
                                        <p:tgtEl>
                                          <p:spTgt spid="79"/>
                                        </p:tgtEl>
                                        <p:attrNameLst>
                                          <p:attrName>ppt_x</p:attrName>
                                        </p:attrNameLst>
                                      </p:cBhvr>
                                      <p:tavLst>
                                        <p:tav tm="0">
                                          <p:val>
                                            <p:strVal val="#ppt_x"/>
                                          </p:val>
                                        </p:tav>
                                        <p:tav tm="100000">
                                          <p:val>
                                            <p:strVal val="#ppt_x"/>
                                          </p:val>
                                        </p:tav>
                                      </p:tavLst>
                                    </p:anim>
                                    <p:anim calcmode="lin" valueType="num">
                                      <p:cBhvr additive="base">
                                        <p:cTn id="43"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81"/>
                                        </p:tgtEl>
                                        <p:attrNameLst>
                                          <p:attrName>style.visibility</p:attrName>
                                        </p:attrNameLst>
                                      </p:cBhvr>
                                      <p:to>
                                        <p:strVal val="visible"/>
                                      </p:to>
                                    </p:set>
                                    <p:anim calcmode="lin" valueType="num">
                                      <p:cBhvr additive="base">
                                        <p:cTn id="48" dur="500" fill="hold"/>
                                        <p:tgtEl>
                                          <p:spTgt spid="81"/>
                                        </p:tgtEl>
                                        <p:attrNameLst>
                                          <p:attrName>ppt_x</p:attrName>
                                        </p:attrNameLst>
                                      </p:cBhvr>
                                      <p:tavLst>
                                        <p:tav tm="0">
                                          <p:val>
                                            <p:strVal val="#ppt_x"/>
                                          </p:val>
                                        </p:tav>
                                        <p:tav tm="100000">
                                          <p:val>
                                            <p:strVal val="#ppt_x"/>
                                          </p:val>
                                        </p:tav>
                                      </p:tavLst>
                                    </p:anim>
                                    <p:anim calcmode="lin" valueType="num">
                                      <p:cBhvr additive="base">
                                        <p:cTn id="49" dur="500" fill="hold"/>
                                        <p:tgtEl>
                                          <p:spTgt spid="81"/>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additive="base">
                                        <p:cTn id="52" dur="500" fill="hold"/>
                                        <p:tgtEl>
                                          <p:spTgt spid="82"/>
                                        </p:tgtEl>
                                        <p:attrNameLst>
                                          <p:attrName>ppt_x</p:attrName>
                                        </p:attrNameLst>
                                      </p:cBhvr>
                                      <p:tavLst>
                                        <p:tav tm="0">
                                          <p:val>
                                            <p:strVal val="#ppt_x"/>
                                          </p:val>
                                        </p:tav>
                                        <p:tav tm="100000">
                                          <p:val>
                                            <p:strVal val="#ppt_x"/>
                                          </p:val>
                                        </p:tav>
                                      </p:tavLst>
                                    </p:anim>
                                    <p:anim calcmode="lin" valueType="num">
                                      <p:cBhvr additive="base">
                                        <p:cTn id="53" dur="500" fill="hold"/>
                                        <p:tgtEl>
                                          <p:spTgt spid="8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80"/>
                                        </p:tgtEl>
                                        <p:attrNameLst>
                                          <p:attrName>style.visibility</p:attrName>
                                        </p:attrNameLst>
                                      </p:cBhvr>
                                      <p:to>
                                        <p:strVal val="visible"/>
                                      </p:to>
                                    </p:set>
                                    <p:anim calcmode="lin" valueType="num">
                                      <p:cBhvr additive="base">
                                        <p:cTn id="56" dur="500" fill="hold"/>
                                        <p:tgtEl>
                                          <p:spTgt spid="80"/>
                                        </p:tgtEl>
                                        <p:attrNameLst>
                                          <p:attrName>ppt_x</p:attrName>
                                        </p:attrNameLst>
                                      </p:cBhvr>
                                      <p:tavLst>
                                        <p:tav tm="0">
                                          <p:val>
                                            <p:strVal val="#ppt_x"/>
                                          </p:val>
                                        </p:tav>
                                        <p:tav tm="100000">
                                          <p:val>
                                            <p:strVal val="#ppt_x"/>
                                          </p:val>
                                        </p:tav>
                                      </p:tavLst>
                                    </p:anim>
                                    <p:anim calcmode="lin" valueType="num">
                                      <p:cBhvr additive="base">
                                        <p:cTn id="57"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7" grpId="0"/>
      <p:bldP spid="78" grpId="0" animBg="1"/>
      <p:bldP spid="79" grpId="0"/>
      <p:bldP spid="8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 解</a:t>
            </a:r>
            <a:endParaRPr lang="en-US" sz="4000"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a:xfrm>
                <a:off x="336676" y="2133695"/>
                <a:ext cx="9883090" cy="3880773"/>
              </a:xfrm>
            </p:spPr>
            <p:txBody>
              <a:bodyPr>
                <a:normAutofit/>
              </a:bodyPr>
              <a:lstStyle/>
              <a:p>
                <a:r>
                  <a:rPr lang="zh-TW" altLang="en-US" sz="2600" b="1" dirty="0">
                    <a:solidFill>
                      <a:schemeClr val="tx1"/>
                    </a:solidFill>
                  </a:rPr>
                  <a:t>回到 </a:t>
                </a:r>
                <a:r>
                  <a:rPr lang="en-US" sz="2600" b="1" dirty="0" err="1">
                    <a:solidFill>
                      <a:schemeClr val="tx1"/>
                    </a:solidFill>
                  </a:rPr>
                  <a:t>dp</a:t>
                </a:r>
                <a:r>
                  <a:rPr lang="en-US" sz="2600" b="1" dirty="0">
                    <a:solidFill>
                      <a:schemeClr val="tx1"/>
                    </a:solidFill>
                  </a:rPr>
                  <a:t>[</a:t>
                </a:r>
                <a:r>
                  <a:rPr lang="en-US" sz="2600" b="1" dirty="0" err="1">
                    <a:solidFill>
                      <a:schemeClr val="tx1"/>
                    </a:solidFill>
                  </a:rPr>
                  <a:t>i</a:t>
                </a:r>
                <a:r>
                  <a:rPr lang="en-US" sz="2600" b="1" dirty="0">
                    <a:solidFill>
                      <a:schemeClr val="tx1"/>
                    </a:solidFill>
                  </a:rPr>
                  <a:t>][j] = </a:t>
                </a:r>
              </a:p>
              <a:p>
                <a:pPr marL="914400" lvl="1" indent="-457200">
                  <a:buFont typeface="+mj-lt"/>
                  <a:buAutoNum type="arabicPeriod"/>
                </a:pP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if j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oMath>
                </a14:m>
                <a:r>
                  <a:rPr lang="en-US" sz="2400" b="1" dirty="0">
                    <a:solidFill>
                      <a:schemeClr val="tx1"/>
                    </a:solidFill>
                  </a:rPr>
                  <a:t> x[i-1].</a:t>
                </a:r>
              </a:p>
              <a:p>
                <a:pPr marL="914400" lvl="1" indent="-457200">
                  <a:buFont typeface="+mj-lt"/>
                  <a:buAutoNum type="arabicPeriod"/>
                </a:pPr>
                <a:r>
                  <a:rPr lang="en-US" sz="2400" b="1" dirty="0">
                    <a:solidFill>
                      <a:schemeClr val="tx1"/>
                    </a:solidFill>
                  </a:rPr>
                  <a:t>min(</a:t>
                </a: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a:t>
                </a:r>
              </a:p>
              <a:p>
                <a:pPr marL="457200" lvl="1" indent="0">
                  <a:buNone/>
                </a:pPr>
                <a:r>
                  <a:rPr lang="en-US" sz="2400" b="1" dirty="0">
                    <a:solidFill>
                      <a:schemeClr val="tx1"/>
                    </a:solidFill>
                  </a:rPr>
                  <a:t>            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otherwise.</a:t>
                </a:r>
              </a:p>
              <a:p>
                <a:pPr marL="457200" lvl="1" indent="0">
                  <a:buNone/>
                </a:pPr>
                <a:endParaRPr lang="en-US" sz="2400" b="1" dirty="0">
                  <a:solidFill>
                    <a:schemeClr val="tx1"/>
                  </a:solidFill>
                </a:endParaRPr>
              </a:p>
              <a:p>
                <a:pPr marL="514350" indent="-457200"/>
                <a:r>
                  <a:rPr lang="zh-TW" altLang="en-US" sz="2800" b="1" dirty="0">
                    <a:solidFill>
                      <a:schemeClr val="tx1"/>
                    </a:solidFill>
                  </a:rPr>
                  <a:t>剩下的難點就是</a:t>
                </a:r>
                <a:r>
                  <a:rPr lang="en-US" altLang="zh-TW" sz="2800" b="1" dirty="0">
                    <a:solidFill>
                      <a:schemeClr val="tx1"/>
                    </a:solidFill>
                  </a:rPr>
                  <a:t>,</a:t>
                </a:r>
                <a:r>
                  <a:rPr lang="zh-TW" altLang="en-US" sz="2800" b="1" dirty="0">
                    <a:solidFill>
                      <a:schemeClr val="tx1"/>
                    </a:solidFill>
                  </a:rPr>
                  <a:t> 如何找到 </a:t>
                </a:r>
                <a:r>
                  <a:rPr lang="en-US" sz="2800" b="1" dirty="0">
                    <a:solidFill>
                      <a:schemeClr val="tx1"/>
                    </a:solidFill>
                  </a:rPr>
                  <a:t>min{ </a:t>
                </a:r>
                <a:r>
                  <a:rPr lang="en-US" sz="2800" b="1" dirty="0" err="1">
                    <a:solidFill>
                      <a:schemeClr val="tx1"/>
                    </a:solidFill>
                  </a:rPr>
                  <a:t>dp</a:t>
                </a:r>
                <a:r>
                  <a:rPr lang="en-US" sz="2800" b="1" dirty="0">
                    <a:solidFill>
                      <a:schemeClr val="tx1"/>
                    </a:solidFill>
                  </a:rPr>
                  <a:t>[i-1][k] + |k – x[</a:t>
                </a:r>
                <a:r>
                  <a:rPr lang="en-US" sz="2800" b="1" dirty="0" err="1">
                    <a:solidFill>
                      <a:schemeClr val="tx1"/>
                    </a:solidFill>
                  </a:rPr>
                  <a:t>i</a:t>
                </a:r>
                <a:r>
                  <a:rPr lang="en-US" sz="2800" b="1" dirty="0">
                    <a:solidFill>
                      <a:schemeClr val="tx1"/>
                    </a:solidFill>
                  </a:rPr>
                  <a:t>]|}?</a:t>
                </a:r>
                <a:endParaRPr lang="en-US" sz="2600" b="1" dirty="0">
                  <a:solidFill>
                    <a:schemeClr val="tx1"/>
                  </a:solidFill>
                </a:endParaRPr>
              </a:p>
            </p:txBody>
          </p:sp>
        </mc:Choice>
        <mc:Fallback xmlns="">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xfrm>
                <a:off x="336676" y="2133695"/>
                <a:ext cx="9883090" cy="3880773"/>
              </a:xfrm>
              <a:blipFill>
                <a:blip r:embed="rId2"/>
                <a:stretch>
                  <a:fillRect l="-617" t="-141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986634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3010B82B-9370-489D-BE12-E68B663C0530}"/>
              </a:ext>
            </a:extLst>
          </p:cNvPr>
          <p:cNvSpPr/>
          <p:nvPr/>
        </p:nvSpPr>
        <p:spPr>
          <a:xfrm>
            <a:off x="1045289" y="384956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63" name="矩形 62">
            <a:extLst>
              <a:ext uri="{FF2B5EF4-FFF2-40B4-BE49-F238E27FC236}">
                <a16:creationId xmlns:a16="http://schemas.microsoft.com/office/drawing/2014/main" id="{DCF57F18-C9E9-4DDB-89D2-7082F462C644}"/>
              </a:ext>
            </a:extLst>
          </p:cNvPr>
          <p:cNvSpPr/>
          <p:nvPr/>
        </p:nvSpPr>
        <p:spPr>
          <a:xfrm>
            <a:off x="2052221" y="384956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64" name="矩形 63">
            <a:extLst>
              <a:ext uri="{FF2B5EF4-FFF2-40B4-BE49-F238E27FC236}">
                <a16:creationId xmlns:a16="http://schemas.microsoft.com/office/drawing/2014/main" id="{AE78658B-CA56-450B-AE5A-29D417DEAAE8}"/>
              </a:ext>
            </a:extLst>
          </p:cNvPr>
          <p:cNvSpPr/>
          <p:nvPr/>
        </p:nvSpPr>
        <p:spPr>
          <a:xfrm>
            <a:off x="3059754" y="384956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+2</a:t>
            </a:r>
          </a:p>
        </p:txBody>
      </p:sp>
      <p:sp>
        <p:nvSpPr>
          <p:cNvPr id="65" name="矩形 64">
            <a:extLst>
              <a:ext uri="{FF2B5EF4-FFF2-40B4-BE49-F238E27FC236}">
                <a16:creationId xmlns:a16="http://schemas.microsoft.com/office/drawing/2014/main" id="{DEAC7B2A-44C3-4126-A9BF-F6BAFB4964D1}"/>
              </a:ext>
            </a:extLst>
          </p:cNvPr>
          <p:cNvSpPr/>
          <p:nvPr/>
        </p:nvSpPr>
        <p:spPr>
          <a:xfrm>
            <a:off x="4066686" y="384955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+1</a:t>
            </a:r>
          </a:p>
        </p:txBody>
      </p:sp>
      <p:sp>
        <p:nvSpPr>
          <p:cNvPr id="66" name="矩形 65">
            <a:extLst>
              <a:ext uri="{FF2B5EF4-FFF2-40B4-BE49-F238E27FC236}">
                <a16:creationId xmlns:a16="http://schemas.microsoft.com/office/drawing/2014/main" id="{A55E2BBE-7BC3-4BB3-B24E-537D7B1108FE}"/>
              </a:ext>
            </a:extLst>
          </p:cNvPr>
          <p:cNvSpPr/>
          <p:nvPr/>
        </p:nvSpPr>
        <p:spPr>
          <a:xfrm>
            <a:off x="5073618" y="384955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+0</a:t>
            </a:r>
          </a:p>
        </p:txBody>
      </p:sp>
      <p:sp>
        <p:nvSpPr>
          <p:cNvPr id="67" name="矩形 66">
            <a:extLst>
              <a:ext uri="{FF2B5EF4-FFF2-40B4-BE49-F238E27FC236}">
                <a16:creationId xmlns:a16="http://schemas.microsoft.com/office/drawing/2014/main" id="{E1358DDA-1E54-4F27-A0CF-69E7E1AB6B3D}"/>
              </a:ext>
            </a:extLst>
          </p:cNvPr>
          <p:cNvSpPr/>
          <p:nvPr/>
        </p:nvSpPr>
        <p:spPr>
          <a:xfrm>
            <a:off x="6080550" y="384955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+1</a:t>
            </a:r>
            <a:endParaRPr lang="en-US" sz="2400" b="1" dirty="0">
              <a:solidFill>
                <a:schemeClr val="tx1"/>
              </a:solidFill>
            </a:endParaRPr>
          </a:p>
        </p:txBody>
      </p:sp>
      <p:sp>
        <p:nvSpPr>
          <p:cNvPr id="68" name="矩形 67">
            <a:extLst>
              <a:ext uri="{FF2B5EF4-FFF2-40B4-BE49-F238E27FC236}">
                <a16:creationId xmlns:a16="http://schemas.microsoft.com/office/drawing/2014/main" id="{AD248F50-4426-4AF8-9E43-9BA81C075AF3}"/>
              </a:ext>
            </a:extLst>
          </p:cNvPr>
          <p:cNvSpPr/>
          <p:nvPr/>
        </p:nvSpPr>
        <p:spPr>
          <a:xfrm>
            <a:off x="7088083" y="384955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a:t>
            </a:r>
          </a:p>
        </p:txBody>
      </p:sp>
      <p:sp>
        <p:nvSpPr>
          <p:cNvPr id="69" name="矩形 68">
            <a:extLst>
              <a:ext uri="{FF2B5EF4-FFF2-40B4-BE49-F238E27FC236}">
                <a16:creationId xmlns:a16="http://schemas.microsoft.com/office/drawing/2014/main" id="{788B1064-FFA4-480E-901C-9D708FF2E183}"/>
              </a:ext>
            </a:extLst>
          </p:cNvPr>
          <p:cNvSpPr/>
          <p:nvPr/>
        </p:nvSpPr>
        <p:spPr>
          <a:xfrm>
            <a:off x="8095015" y="384955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88" name="文字方塊 87">
            <a:extLst>
              <a:ext uri="{FF2B5EF4-FFF2-40B4-BE49-F238E27FC236}">
                <a16:creationId xmlns:a16="http://schemas.microsoft.com/office/drawing/2014/main" id="{FD695AC2-6380-4086-B612-8DA64010C9D6}"/>
              </a:ext>
            </a:extLst>
          </p:cNvPr>
          <p:cNvSpPr txBox="1"/>
          <p:nvPr/>
        </p:nvSpPr>
        <p:spPr>
          <a:xfrm>
            <a:off x="4975668" y="3262128"/>
            <a:ext cx="2502135" cy="523220"/>
          </a:xfrm>
          <a:prstGeom prst="rect">
            <a:avLst/>
          </a:prstGeom>
          <a:noFill/>
        </p:spPr>
        <p:txBody>
          <a:bodyPr wrap="square" rtlCol="0">
            <a:spAutoFit/>
          </a:bodyPr>
          <a:lstStyle/>
          <a:p>
            <a:r>
              <a:rPr lang="en-US" sz="2800" b="1" dirty="0"/>
              <a:t>x[</a:t>
            </a:r>
            <a:r>
              <a:rPr lang="en-US" sz="2800" b="1" dirty="0" err="1"/>
              <a:t>i</a:t>
            </a:r>
            <a:r>
              <a:rPr lang="en-US" sz="2800" b="1" dirty="0"/>
              <a:t>]</a:t>
            </a:r>
            <a:r>
              <a:rPr lang="zh-TW" altLang="en-US" sz="2800" b="1" dirty="0"/>
              <a:t> </a:t>
            </a:r>
            <a:r>
              <a:rPr lang="en-US" sz="2800" b="1" dirty="0"/>
              <a:t>=</a:t>
            </a:r>
            <a:r>
              <a:rPr lang="zh-TW" altLang="en-US" sz="2800" b="1" dirty="0"/>
              <a:t> </a:t>
            </a:r>
            <a:r>
              <a:rPr lang="en-US" sz="2800" b="1" dirty="0"/>
              <a:t>5</a:t>
            </a:r>
          </a:p>
        </p:txBody>
      </p:sp>
      <p:sp>
        <p:nvSpPr>
          <p:cNvPr id="2" name="文字方塊 1">
            <a:extLst>
              <a:ext uri="{FF2B5EF4-FFF2-40B4-BE49-F238E27FC236}">
                <a16:creationId xmlns:a16="http://schemas.microsoft.com/office/drawing/2014/main" id="{0B55D622-A274-4B6F-BDC4-A285849D13FB}"/>
              </a:ext>
            </a:extLst>
          </p:cNvPr>
          <p:cNvSpPr txBox="1"/>
          <p:nvPr/>
        </p:nvSpPr>
        <p:spPr>
          <a:xfrm>
            <a:off x="703997" y="5232737"/>
            <a:ext cx="7516638" cy="1015663"/>
          </a:xfrm>
          <a:prstGeom prst="rect">
            <a:avLst/>
          </a:prstGeom>
          <a:noFill/>
        </p:spPr>
        <p:txBody>
          <a:bodyPr wrap="square" rtlCol="0">
            <a:spAutoFit/>
          </a:bodyPr>
          <a:lstStyle/>
          <a:p>
            <a:r>
              <a:rPr lang="zh-TW" altLang="en-US" sz="3000" b="1" dirty="0"/>
              <a:t>對右邊而言</a:t>
            </a:r>
            <a:r>
              <a:rPr lang="en-US" altLang="zh-TW" sz="3000" b="1" dirty="0"/>
              <a:t>, </a:t>
            </a:r>
            <a:r>
              <a:rPr lang="zh-TW" altLang="en-US" sz="3000" b="1" dirty="0"/>
              <a:t>似乎只要位置 </a:t>
            </a:r>
            <a:r>
              <a:rPr lang="en-US" altLang="zh-TW" sz="3000" b="1" dirty="0"/>
              <a:t>k</a:t>
            </a:r>
            <a:r>
              <a:rPr lang="zh-TW" altLang="en-US" sz="3000" b="1" dirty="0"/>
              <a:t> 額外 </a:t>
            </a:r>
            <a:r>
              <a:rPr lang="en-US" altLang="zh-TW" sz="3000" b="1" dirty="0"/>
              <a:t>+k, </a:t>
            </a:r>
            <a:r>
              <a:rPr lang="zh-TW" altLang="en-US" sz="3000" b="1" dirty="0"/>
              <a:t>最後再扣 </a:t>
            </a:r>
            <a:r>
              <a:rPr lang="en-US" altLang="zh-TW" sz="3000" b="1" dirty="0"/>
              <a:t>x[</a:t>
            </a:r>
            <a:r>
              <a:rPr lang="en-US" altLang="zh-TW" sz="3000" b="1" dirty="0" err="1"/>
              <a:t>i</a:t>
            </a:r>
            <a:r>
              <a:rPr lang="en-US" altLang="zh-TW" sz="3000" b="1" dirty="0"/>
              <a:t>] ?</a:t>
            </a:r>
            <a:r>
              <a:rPr lang="zh-TW" altLang="en-US" sz="3000" b="1" dirty="0"/>
              <a:t> 左邊呢</a:t>
            </a:r>
            <a:r>
              <a:rPr lang="en-US" altLang="zh-TW" sz="3000" b="1" dirty="0"/>
              <a:t>?</a:t>
            </a:r>
            <a:endParaRPr lang="en-US" sz="3000" b="1" dirty="0"/>
          </a:p>
        </p:txBody>
      </p:sp>
      <p:sp>
        <p:nvSpPr>
          <p:cNvPr id="16" name="標題 1">
            <a:extLst>
              <a:ext uri="{FF2B5EF4-FFF2-40B4-BE49-F238E27FC236}">
                <a16:creationId xmlns:a16="http://schemas.microsoft.com/office/drawing/2014/main" id="{5A25A190-259F-4EAC-ACB0-559F2775BE16}"/>
              </a:ext>
            </a:extLst>
          </p:cNvPr>
          <p:cNvSpPr>
            <a:spLocks noGrp="1"/>
          </p:cNvSpPr>
          <p:nvPr>
            <p:ph type="title"/>
          </p:nvPr>
        </p:nvSpPr>
        <p:spPr>
          <a:xfrm>
            <a:off x="677334" y="609600"/>
            <a:ext cx="8596668" cy="1320800"/>
          </a:xfrm>
        </p:spPr>
        <p:txBody>
          <a:bodyPr>
            <a:normAutofit/>
          </a:bodyPr>
          <a:lstStyle/>
          <a:p>
            <a:r>
              <a:rPr lang="zh-TW" altLang="en-US" sz="4000" b="1" dirty="0"/>
              <a:t>求 </a:t>
            </a:r>
            <a:r>
              <a:rPr lang="en-US" altLang="zh-TW" sz="4000" b="1" dirty="0" err="1"/>
              <a:t>dp</a:t>
            </a:r>
            <a:r>
              <a:rPr lang="en-US" altLang="zh-TW" sz="4000" b="1" dirty="0"/>
              <a:t>[i-1][k] +</a:t>
            </a:r>
            <a:r>
              <a:rPr lang="zh-TW" altLang="en-US" sz="4000" b="1" dirty="0"/>
              <a:t> </a:t>
            </a:r>
            <a:r>
              <a:rPr lang="en-US" altLang="zh-TW" sz="4000" b="1" dirty="0"/>
              <a:t>|k - x[</a:t>
            </a:r>
            <a:r>
              <a:rPr lang="en-US" altLang="zh-TW" sz="4000" b="1" dirty="0" err="1"/>
              <a:t>i</a:t>
            </a:r>
            <a:r>
              <a:rPr lang="en-US" altLang="zh-TW" sz="4000" b="1" dirty="0"/>
              <a:t>]|</a:t>
            </a:r>
            <a:endParaRPr lang="en-US" sz="4000" b="1" dirty="0"/>
          </a:p>
        </p:txBody>
      </p:sp>
    </p:spTree>
    <p:extLst>
      <p:ext uri="{BB962C8B-B14F-4D97-AF65-F5344CB8AC3E}">
        <p14:creationId xmlns:p14="http://schemas.microsoft.com/office/powerpoint/2010/main" val="24729615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推導</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a:xfrm>
            <a:off x="677333" y="2160589"/>
            <a:ext cx="9398651" cy="3880773"/>
          </a:xfrm>
        </p:spPr>
        <p:txBody>
          <a:bodyPr>
            <a:normAutofit/>
          </a:bodyPr>
          <a:lstStyle/>
          <a:p>
            <a:r>
              <a:rPr lang="en-US" sz="2800" b="1" dirty="0">
                <a:solidFill>
                  <a:schemeClr val="tx1"/>
                </a:solidFill>
              </a:rPr>
              <a:t>min{ </a:t>
            </a:r>
            <a:r>
              <a:rPr lang="en-US" sz="2800" b="1" dirty="0" err="1">
                <a:solidFill>
                  <a:schemeClr val="tx1"/>
                </a:solidFill>
              </a:rPr>
              <a:t>dp</a:t>
            </a:r>
            <a:r>
              <a:rPr lang="en-US" sz="2800" b="1" dirty="0">
                <a:solidFill>
                  <a:schemeClr val="tx1"/>
                </a:solidFill>
              </a:rPr>
              <a:t>[i-1][k] + |k – x[</a:t>
            </a:r>
            <a:r>
              <a:rPr lang="en-US" sz="2800" b="1" dirty="0" err="1">
                <a:solidFill>
                  <a:schemeClr val="tx1"/>
                </a:solidFill>
              </a:rPr>
              <a:t>i</a:t>
            </a:r>
            <a:r>
              <a:rPr lang="en-US" sz="2800" b="1" dirty="0">
                <a:solidFill>
                  <a:schemeClr val="tx1"/>
                </a:solidFill>
              </a:rPr>
              <a:t>]|} = </a:t>
            </a:r>
          </a:p>
          <a:p>
            <a:pPr marL="914400" lvl="1" indent="-514350">
              <a:buFont typeface="+mj-lt"/>
              <a:buAutoNum type="arabicPeriod"/>
            </a:pPr>
            <a:r>
              <a:rPr lang="en-US" sz="2400" b="1" dirty="0">
                <a:solidFill>
                  <a:schemeClr val="tx1"/>
                </a:solidFill>
              </a:rPr>
              <a:t>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a:t>
            </a:r>
            <a:r>
              <a:rPr lang="zh-TW" altLang="en-US" sz="2400" b="1" dirty="0">
                <a:solidFill>
                  <a:schemeClr val="tx1"/>
                </a:solidFill>
              </a:rPr>
              <a:t> </a:t>
            </a:r>
            <a:r>
              <a:rPr lang="en-US" altLang="zh-TW" sz="2400" b="1" dirty="0">
                <a:solidFill>
                  <a:schemeClr val="tx1"/>
                </a:solidFill>
              </a:rPr>
              <a:t>for</a:t>
            </a:r>
            <a:r>
              <a:rPr lang="en-US" sz="2400" b="1" dirty="0">
                <a:solidFill>
                  <a:schemeClr val="tx1"/>
                </a:solidFill>
              </a:rPr>
              <a:t> </a:t>
            </a:r>
            <a:r>
              <a:rPr lang="en-US" sz="2400" b="1" dirty="0">
                <a:solidFill>
                  <a:srgbClr val="FF0000"/>
                </a:solidFill>
              </a:rPr>
              <a:t>k &gt;= x[</a:t>
            </a:r>
            <a:r>
              <a:rPr lang="en-US" sz="2400" b="1" dirty="0" err="1">
                <a:solidFill>
                  <a:srgbClr val="FF0000"/>
                </a:solidFill>
              </a:rPr>
              <a:t>i</a:t>
            </a:r>
            <a:r>
              <a:rPr lang="en-US" sz="2400" b="1" dirty="0">
                <a:solidFill>
                  <a:srgbClr val="FF0000"/>
                </a:solidFill>
              </a:rPr>
              <a:t>]</a:t>
            </a:r>
          </a:p>
          <a:p>
            <a:pPr marL="914400" lvl="1" indent="-514350">
              <a:buFont typeface="+mj-lt"/>
              <a:buAutoNum type="arabicPeriod"/>
            </a:pPr>
            <a:r>
              <a:rPr lang="en-US" sz="2400" b="1" dirty="0">
                <a:solidFill>
                  <a:schemeClr val="tx1"/>
                </a:solidFill>
              </a:rPr>
              <a:t>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a:t>
            </a:r>
            <a:r>
              <a:rPr lang="en-US" altLang="zh-TW" sz="2400" b="1" dirty="0">
                <a:solidFill>
                  <a:schemeClr val="tx1"/>
                </a:solidFill>
              </a:rPr>
              <a:t>for </a:t>
            </a:r>
            <a:r>
              <a:rPr lang="en-US" sz="2400" b="1" dirty="0">
                <a:solidFill>
                  <a:srgbClr val="FF0000"/>
                </a:solidFill>
              </a:rPr>
              <a:t>k &lt; x[</a:t>
            </a:r>
            <a:r>
              <a:rPr lang="en-US" sz="2400" b="1" dirty="0" err="1">
                <a:solidFill>
                  <a:srgbClr val="FF0000"/>
                </a:solidFill>
              </a:rPr>
              <a:t>i</a:t>
            </a:r>
            <a:r>
              <a:rPr lang="en-US" sz="2400" b="1" dirty="0">
                <a:solidFill>
                  <a:srgbClr val="FF0000"/>
                </a:solidFill>
              </a:rPr>
              <a:t>]</a:t>
            </a:r>
          </a:p>
          <a:p>
            <a:endParaRPr lang="en-US" sz="2600" b="1" dirty="0">
              <a:solidFill>
                <a:schemeClr val="tx1"/>
              </a:solidFill>
            </a:endParaRPr>
          </a:p>
          <a:p>
            <a:r>
              <a:rPr lang="zh-TW" altLang="en-US" sz="2600" b="1" dirty="0">
                <a:solidFill>
                  <a:schemeClr val="tx1"/>
                </a:solidFill>
              </a:rPr>
              <a:t>確實</a:t>
            </a:r>
            <a:r>
              <a:rPr lang="en-US" altLang="zh-TW" sz="2600" b="1" dirty="0">
                <a:solidFill>
                  <a:schemeClr val="tx1"/>
                </a:solidFill>
              </a:rPr>
              <a:t>,</a:t>
            </a:r>
            <a:r>
              <a:rPr lang="zh-TW" altLang="en-US" sz="2600" b="1" dirty="0">
                <a:solidFill>
                  <a:schemeClr val="tx1"/>
                </a:solidFill>
              </a:rPr>
              <a:t> 只要位置 </a:t>
            </a:r>
            <a:r>
              <a:rPr lang="en-US" altLang="zh-TW" sz="2600" b="1" dirty="0">
                <a:solidFill>
                  <a:schemeClr val="tx1"/>
                </a:solidFill>
              </a:rPr>
              <a:t>k </a:t>
            </a:r>
            <a:r>
              <a:rPr lang="zh-TW" altLang="en-US" sz="2600" b="1" dirty="0">
                <a:solidFill>
                  <a:schemeClr val="tx1"/>
                </a:solidFill>
              </a:rPr>
              <a:t>額外 </a:t>
            </a:r>
            <a:r>
              <a:rPr lang="en-US" altLang="zh-TW" sz="2600" b="1" dirty="0">
                <a:solidFill>
                  <a:schemeClr val="tx1"/>
                </a:solidFill>
              </a:rPr>
              <a:t>+k, </a:t>
            </a:r>
            <a:r>
              <a:rPr lang="zh-TW" altLang="en-US" sz="2600" b="1" dirty="0">
                <a:solidFill>
                  <a:schemeClr val="tx1"/>
                </a:solidFill>
              </a:rPr>
              <a:t>最後再減 </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a:t>
            </a:r>
          </a:p>
          <a:p>
            <a:r>
              <a:rPr lang="zh-TW" altLang="en-US" sz="2600" b="1" dirty="0">
                <a:solidFill>
                  <a:schemeClr val="tx1"/>
                </a:solidFill>
              </a:rPr>
              <a:t>只要將 </a:t>
            </a:r>
            <a:r>
              <a:rPr lang="en-US" altLang="zh-TW" sz="2600" b="1" dirty="0" err="1">
                <a:solidFill>
                  <a:schemeClr val="tx1"/>
                </a:solidFill>
              </a:rPr>
              <a:t>dp</a:t>
            </a:r>
            <a:r>
              <a:rPr lang="en-US" altLang="zh-TW" sz="2600" b="1" dirty="0">
                <a:solidFill>
                  <a:schemeClr val="tx1"/>
                </a:solidFill>
              </a:rPr>
              <a:t>[i-1][k]</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a:t>
            </a:r>
            <a:r>
              <a:rPr lang="en-US" altLang="zh-TW" sz="2600" b="1" dirty="0">
                <a:solidFill>
                  <a:schemeClr val="tx1"/>
                </a:solidFill>
              </a:rPr>
              <a:t>k</a:t>
            </a:r>
            <a:r>
              <a:rPr lang="zh-TW" altLang="en-US" sz="2600" b="1" dirty="0">
                <a:solidFill>
                  <a:schemeClr val="tx1"/>
                </a:solidFill>
              </a:rPr>
              <a:t> 和 </a:t>
            </a:r>
            <a:r>
              <a:rPr lang="en-US" altLang="zh-TW" sz="2600" b="1" dirty="0" err="1">
                <a:solidFill>
                  <a:schemeClr val="tx1"/>
                </a:solidFill>
              </a:rPr>
              <a:t>dp</a:t>
            </a:r>
            <a:r>
              <a:rPr lang="en-US" altLang="zh-TW" sz="2600" b="1" dirty="0">
                <a:solidFill>
                  <a:schemeClr val="tx1"/>
                </a:solidFill>
              </a:rPr>
              <a:t>[i-1][k]</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a:t>
            </a:r>
            <a:r>
              <a:rPr lang="en-US" altLang="zh-TW" sz="2600" b="1" dirty="0">
                <a:solidFill>
                  <a:schemeClr val="tx1"/>
                </a:solidFill>
              </a:rPr>
              <a:t>k</a:t>
            </a:r>
            <a:r>
              <a:rPr lang="zh-TW" altLang="en-US" sz="2600" b="1" dirty="0">
                <a:solidFill>
                  <a:schemeClr val="tx1"/>
                </a:solidFill>
              </a:rPr>
              <a:t> 存在一棵線段樹中即可轉移。</a:t>
            </a:r>
            <a:endParaRPr lang="en-US" altLang="zh-TW" sz="2600" b="1" dirty="0">
              <a:solidFill>
                <a:schemeClr val="tx1"/>
              </a:solidFill>
            </a:endParaRPr>
          </a:p>
        </p:txBody>
      </p:sp>
    </p:spTree>
    <p:extLst>
      <p:ext uri="{BB962C8B-B14F-4D97-AF65-F5344CB8AC3E}">
        <p14:creationId xmlns:p14="http://schemas.microsoft.com/office/powerpoint/2010/main" val="27402102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7F543A-6907-4B6C-ACEC-1F24EF4A474F}"/>
              </a:ext>
            </a:extLst>
          </p:cNvPr>
          <p:cNvSpPr>
            <a:spLocks noGrp="1"/>
          </p:cNvSpPr>
          <p:nvPr>
            <p:ph type="title"/>
          </p:nvPr>
        </p:nvSpPr>
        <p:spPr/>
        <p:txBody>
          <a:bodyPr/>
          <a:lstStyle/>
          <a:p>
            <a:r>
              <a:rPr lang="en-US" altLang="zh-TW" b="1" dirty="0"/>
              <a:t>DP</a:t>
            </a:r>
            <a:r>
              <a:rPr lang="zh-TW" altLang="en-US" b="1" dirty="0"/>
              <a:t> 解</a:t>
            </a:r>
            <a:endParaRPr lang="en-US" b="1" dirty="0"/>
          </a:p>
        </p:txBody>
      </p:sp>
      <p:sp>
        <p:nvSpPr>
          <p:cNvPr id="3" name="內容版面配置區 2">
            <a:extLst>
              <a:ext uri="{FF2B5EF4-FFF2-40B4-BE49-F238E27FC236}">
                <a16:creationId xmlns:a16="http://schemas.microsoft.com/office/drawing/2014/main" id="{A4CF0BB2-3043-49DA-9628-62F34C2BF706}"/>
              </a:ext>
            </a:extLst>
          </p:cNvPr>
          <p:cNvSpPr>
            <a:spLocks noGrp="1"/>
          </p:cNvSpPr>
          <p:nvPr>
            <p:ph idx="1"/>
          </p:nvPr>
        </p:nvSpPr>
        <p:spPr/>
        <p:txBody>
          <a:bodyPr/>
          <a:lstStyle/>
          <a:p>
            <a:r>
              <a:rPr lang="zh-TW" altLang="en-US" sz="2500" b="1" dirty="0">
                <a:solidFill>
                  <a:schemeClr val="tx1"/>
                </a:solidFill>
              </a:rPr>
              <a:t>在線段樹的位置 </a:t>
            </a:r>
            <a:r>
              <a:rPr lang="en-US" altLang="zh-TW" sz="2500" b="1" dirty="0">
                <a:solidFill>
                  <a:schemeClr val="tx1"/>
                </a:solidFill>
              </a:rPr>
              <a:t>j</a:t>
            </a:r>
            <a:r>
              <a:rPr lang="zh-TW" altLang="en-US" sz="2500" b="1" dirty="0">
                <a:solidFill>
                  <a:schemeClr val="tx1"/>
                </a:solidFill>
              </a:rPr>
              <a:t> 存放 </a:t>
            </a:r>
            <a:r>
              <a:rPr lang="en-US" altLang="zh-TW" sz="2500" b="1" dirty="0" err="1">
                <a:solidFill>
                  <a:schemeClr val="tx1"/>
                </a:solidFill>
              </a:rPr>
              <a:t>dp</a:t>
            </a:r>
            <a:r>
              <a:rPr lang="en-US" altLang="zh-TW" sz="2500" b="1" dirty="0">
                <a:solidFill>
                  <a:schemeClr val="tx1"/>
                </a:solidFill>
              </a:rPr>
              <a:t>[</a:t>
            </a:r>
            <a:r>
              <a:rPr lang="en-US" altLang="zh-TW" sz="2500" b="1" dirty="0" err="1">
                <a:solidFill>
                  <a:schemeClr val="tx1"/>
                </a:solidFill>
              </a:rPr>
              <a:t>i</a:t>
            </a:r>
            <a:r>
              <a:rPr lang="en-US" altLang="zh-TW" sz="2500" b="1" dirty="0">
                <a:solidFill>
                  <a:schemeClr val="tx1"/>
                </a:solidFill>
              </a:rPr>
              <a:t>][j]</a:t>
            </a:r>
            <a:r>
              <a:rPr lang="zh-TW" altLang="en-US" sz="2500" b="1" dirty="0">
                <a:solidFill>
                  <a:schemeClr val="tx1"/>
                </a:solidFill>
              </a:rPr>
              <a:t> </a:t>
            </a:r>
            <a:r>
              <a:rPr lang="en-US" altLang="zh-TW" sz="2500" b="1" dirty="0">
                <a:solidFill>
                  <a:schemeClr val="tx1"/>
                </a:solidFill>
              </a:rPr>
              <a:t>+</a:t>
            </a:r>
            <a:r>
              <a:rPr lang="zh-TW" altLang="en-US" sz="2500" b="1" dirty="0">
                <a:solidFill>
                  <a:schemeClr val="tx1"/>
                </a:solidFill>
              </a:rPr>
              <a:t> </a:t>
            </a:r>
            <a:r>
              <a:rPr lang="en-US" altLang="zh-TW" sz="2500" b="1" dirty="0">
                <a:solidFill>
                  <a:schemeClr val="tx1"/>
                </a:solidFill>
              </a:rPr>
              <a:t>j</a:t>
            </a:r>
            <a:r>
              <a:rPr lang="zh-TW" altLang="en-US" sz="2500" b="1" dirty="0">
                <a:solidFill>
                  <a:schemeClr val="tx1"/>
                </a:solidFill>
              </a:rPr>
              <a:t> 和 </a:t>
            </a:r>
            <a:r>
              <a:rPr lang="en-US" altLang="zh-TW" sz="2500" b="1" dirty="0" err="1">
                <a:solidFill>
                  <a:schemeClr val="tx1"/>
                </a:solidFill>
              </a:rPr>
              <a:t>dp</a:t>
            </a:r>
            <a:r>
              <a:rPr lang="en-US" altLang="zh-TW" sz="2500" b="1" dirty="0">
                <a:solidFill>
                  <a:schemeClr val="tx1"/>
                </a:solidFill>
              </a:rPr>
              <a:t>[</a:t>
            </a:r>
            <a:r>
              <a:rPr lang="en-US" altLang="zh-TW" sz="2500" b="1" dirty="0" err="1">
                <a:solidFill>
                  <a:schemeClr val="tx1"/>
                </a:solidFill>
              </a:rPr>
              <a:t>i</a:t>
            </a:r>
            <a:r>
              <a:rPr lang="en-US" altLang="zh-TW" sz="2500" b="1" dirty="0">
                <a:solidFill>
                  <a:schemeClr val="tx1"/>
                </a:solidFill>
              </a:rPr>
              <a:t>][j]</a:t>
            </a:r>
            <a:r>
              <a:rPr lang="zh-TW" altLang="en-US" sz="2500" b="1" dirty="0">
                <a:solidFill>
                  <a:schemeClr val="tx1"/>
                </a:solidFill>
              </a:rPr>
              <a:t> </a:t>
            </a:r>
            <a:r>
              <a:rPr lang="en-US" altLang="zh-TW" sz="2500" b="1" dirty="0">
                <a:solidFill>
                  <a:schemeClr val="tx1"/>
                </a:solidFill>
              </a:rPr>
              <a:t>-</a:t>
            </a:r>
            <a:r>
              <a:rPr lang="zh-TW" altLang="en-US" sz="2500" b="1" dirty="0">
                <a:solidFill>
                  <a:schemeClr val="tx1"/>
                </a:solidFill>
              </a:rPr>
              <a:t> </a:t>
            </a:r>
            <a:r>
              <a:rPr lang="en-US" altLang="zh-TW" sz="2500" b="1" dirty="0">
                <a:solidFill>
                  <a:schemeClr val="tx1"/>
                </a:solidFill>
              </a:rPr>
              <a:t>j</a:t>
            </a:r>
          </a:p>
          <a:p>
            <a:r>
              <a:rPr lang="en-US" altLang="zh-TW" sz="2500" b="1" dirty="0" err="1">
                <a:solidFill>
                  <a:schemeClr val="tx1"/>
                </a:solidFill>
              </a:rPr>
              <a:t>i</a:t>
            </a:r>
            <a:r>
              <a:rPr lang="en-US" altLang="zh-TW" sz="2500" b="1" dirty="0">
                <a:solidFill>
                  <a:schemeClr val="tx1"/>
                </a:solidFill>
              </a:rPr>
              <a:t> </a:t>
            </a:r>
            <a:r>
              <a:rPr lang="zh-TW" altLang="en-US" sz="2500" b="1" dirty="0">
                <a:solidFill>
                  <a:schemeClr val="tx1"/>
                </a:solidFill>
              </a:rPr>
              <a:t>轉移到 </a:t>
            </a:r>
            <a:r>
              <a:rPr lang="en-US" altLang="zh-TW" sz="2500" b="1" dirty="0" err="1">
                <a:solidFill>
                  <a:schemeClr val="tx1"/>
                </a:solidFill>
              </a:rPr>
              <a:t>i</a:t>
            </a:r>
            <a:r>
              <a:rPr lang="zh-TW" altLang="en-US" sz="2500" b="1" dirty="0">
                <a:solidFill>
                  <a:schemeClr val="tx1"/>
                </a:solidFill>
              </a:rPr>
              <a:t> </a:t>
            </a:r>
            <a:r>
              <a:rPr lang="en-US" altLang="zh-TW" sz="2500" b="1" dirty="0">
                <a:solidFill>
                  <a:schemeClr val="tx1"/>
                </a:solidFill>
              </a:rPr>
              <a:t>+</a:t>
            </a:r>
            <a:r>
              <a:rPr lang="zh-TW" altLang="en-US" sz="2500" b="1" dirty="0">
                <a:solidFill>
                  <a:schemeClr val="tx1"/>
                </a:solidFill>
              </a:rPr>
              <a:t> </a:t>
            </a:r>
            <a:r>
              <a:rPr lang="en-US" altLang="zh-TW" sz="2500" b="1" dirty="0">
                <a:solidFill>
                  <a:schemeClr val="tx1"/>
                </a:solidFill>
              </a:rPr>
              <a:t>1 </a:t>
            </a:r>
            <a:r>
              <a:rPr lang="zh-TW" altLang="en-US" sz="2500" b="1" dirty="0">
                <a:solidFill>
                  <a:schemeClr val="tx1"/>
                </a:solidFill>
              </a:rPr>
              <a:t>時</a:t>
            </a:r>
            <a:r>
              <a:rPr lang="en-US" altLang="zh-TW" sz="2500" b="1" dirty="0">
                <a:solidFill>
                  <a:schemeClr val="tx1"/>
                </a:solidFill>
              </a:rPr>
              <a:t>,</a:t>
            </a:r>
            <a:r>
              <a:rPr lang="zh-TW" altLang="en-US" sz="2500" b="1" dirty="0">
                <a:solidFill>
                  <a:schemeClr val="tx1"/>
                </a:solidFill>
              </a:rPr>
              <a:t> 對於每個 </a:t>
            </a:r>
            <a:r>
              <a:rPr lang="en-US" altLang="zh-TW" sz="2500" b="1" dirty="0">
                <a:solidFill>
                  <a:schemeClr val="tx1"/>
                </a:solidFill>
              </a:rPr>
              <a:t>j</a:t>
            </a:r>
            <a:r>
              <a:rPr lang="zh-TW" altLang="en-US" sz="2500" b="1" dirty="0">
                <a:solidFill>
                  <a:schemeClr val="tx1"/>
                </a:solidFill>
              </a:rPr>
              <a:t> 而言只有 </a:t>
            </a:r>
            <a:r>
              <a:rPr lang="en-US" altLang="zh-TW" sz="2500" b="1" dirty="0" err="1">
                <a:solidFill>
                  <a:schemeClr val="tx1"/>
                </a:solidFill>
              </a:rPr>
              <a:t>dp</a:t>
            </a:r>
            <a:r>
              <a:rPr lang="en-US" altLang="zh-TW" sz="2500" b="1" dirty="0">
                <a:solidFill>
                  <a:schemeClr val="tx1"/>
                </a:solidFill>
              </a:rPr>
              <a:t>[</a:t>
            </a:r>
            <a:r>
              <a:rPr lang="en-US" altLang="zh-TW" sz="2500" b="1" dirty="0" err="1">
                <a:solidFill>
                  <a:schemeClr val="tx1"/>
                </a:solidFill>
              </a:rPr>
              <a:t>i</a:t>
            </a:r>
            <a:r>
              <a:rPr lang="en-US" altLang="zh-TW" sz="2500" b="1" dirty="0">
                <a:solidFill>
                  <a:schemeClr val="tx1"/>
                </a:solidFill>
              </a:rPr>
              <a:t>][j]</a:t>
            </a:r>
            <a:r>
              <a:rPr lang="zh-TW" altLang="en-US" sz="2500" b="1" dirty="0">
                <a:solidFill>
                  <a:schemeClr val="tx1"/>
                </a:solidFill>
              </a:rPr>
              <a:t> 在變動。</a:t>
            </a:r>
            <a:endParaRPr lang="en-US" altLang="zh-TW" sz="2500" b="1" dirty="0">
              <a:solidFill>
                <a:schemeClr val="tx1"/>
              </a:solidFill>
            </a:endParaRPr>
          </a:p>
          <a:p>
            <a:r>
              <a:rPr lang="zh-TW" altLang="en-US" sz="2500" b="1" dirty="0">
                <a:solidFill>
                  <a:schemeClr val="tx1"/>
                </a:solidFill>
              </a:rPr>
              <a:t>變動方式如上所述</a:t>
            </a:r>
            <a:r>
              <a:rPr lang="en-US" altLang="zh-TW" sz="2500" b="1" dirty="0">
                <a:solidFill>
                  <a:schemeClr val="tx1"/>
                </a:solidFill>
              </a:rPr>
              <a:t>, </a:t>
            </a:r>
            <a:r>
              <a:rPr lang="zh-TW" altLang="en-US" sz="2500" b="1" dirty="0">
                <a:solidFill>
                  <a:schemeClr val="tx1"/>
                </a:solidFill>
              </a:rPr>
              <a:t>就是一次區間加值、兩次區間查詢最小值和一次單點修改。</a:t>
            </a:r>
            <a:endParaRPr lang="en-US" altLang="zh-TW" sz="2500" b="1" dirty="0">
              <a:solidFill>
                <a:schemeClr val="tx1"/>
              </a:solidFill>
            </a:endParaRPr>
          </a:p>
          <a:p>
            <a:endParaRPr lang="en-US" altLang="zh-TW" sz="2500" b="1" dirty="0">
              <a:solidFill>
                <a:schemeClr val="tx1"/>
              </a:solidFill>
            </a:endParaRPr>
          </a:p>
          <a:p>
            <a:r>
              <a:rPr lang="en-US" sz="2500" b="1" dirty="0">
                <a:solidFill>
                  <a:schemeClr val="tx1"/>
                </a:solidFill>
              </a:rPr>
              <a:t>O(N + </a:t>
            </a:r>
            <a:r>
              <a:rPr lang="en-US" sz="2500" b="1" dirty="0" err="1">
                <a:solidFill>
                  <a:schemeClr val="tx1"/>
                </a:solidFill>
              </a:rPr>
              <a:t>QlogN</a:t>
            </a:r>
            <a:r>
              <a:rPr lang="en-US" sz="2500" b="1" dirty="0">
                <a:solidFill>
                  <a:schemeClr val="tx1"/>
                </a:solidFill>
              </a:rPr>
              <a:t>)</a:t>
            </a:r>
          </a:p>
          <a:p>
            <a:endParaRPr lang="en-US" dirty="0"/>
          </a:p>
        </p:txBody>
      </p:sp>
    </p:spTree>
    <p:extLst>
      <p:ext uri="{BB962C8B-B14F-4D97-AF65-F5344CB8AC3E}">
        <p14:creationId xmlns:p14="http://schemas.microsoft.com/office/powerpoint/2010/main" val="3844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自問自答系列</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en-US" altLang="zh-TW" sz="2600" b="1" dirty="0">
                <a:solidFill>
                  <a:schemeClr val="tx1"/>
                </a:solidFill>
              </a:rPr>
              <a:t>Q.</a:t>
            </a:r>
            <a:r>
              <a:rPr lang="zh-TW" altLang="en-US" sz="2600" b="1" dirty="0">
                <a:solidFill>
                  <a:schemeClr val="tx1"/>
                </a:solidFill>
              </a:rPr>
              <a:t> </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 </a:t>
            </a:r>
            <a:r>
              <a:rPr lang="zh-TW" altLang="en-US" sz="2600" b="1" dirty="0">
                <a:solidFill>
                  <a:schemeClr val="tx1"/>
                </a:solidFill>
              </a:rPr>
              <a:t>有 </a:t>
            </a:r>
            <a:r>
              <a:rPr lang="en-US" altLang="zh-TW" sz="2600" b="1" dirty="0">
                <a:solidFill>
                  <a:schemeClr val="tx1"/>
                </a:solidFill>
              </a:rPr>
              <a:t>O(QN)</a:t>
            </a:r>
            <a:r>
              <a:rPr lang="zh-TW" altLang="en-US" sz="2600" b="1" dirty="0">
                <a:solidFill>
                  <a:schemeClr val="tx1"/>
                </a:solidFill>
              </a:rPr>
              <a:t> 個狀態</a:t>
            </a:r>
            <a:r>
              <a:rPr lang="en-US" altLang="zh-TW" sz="2600" b="1" dirty="0">
                <a:solidFill>
                  <a:schemeClr val="tx1"/>
                </a:solidFill>
              </a:rPr>
              <a:t>,</a:t>
            </a:r>
            <a:r>
              <a:rPr lang="zh-TW" altLang="en-US" sz="2600" b="1" dirty="0">
                <a:solidFill>
                  <a:schemeClr val="tx1"/>
                </a:solidFill>
              </a:rPr>
              <a:t> 但是在 </a:t>
            </a:r>
            <a:r>
              <a:rPr lang="en-US" sz="2800" b="1" dirty="0">
                <a:solidFill>
                  <a:schemeClr val="tx1"/>
                </a:solidFill>
              </a:rPr>
              <a:t>O(N + </a:t>
            </a:r>
            <a:r>
              <a:rPr lang="en-US" sz="2800" b="1" dirty="0" err="1">
                <a:solidFill>
                  <a:schemeClr val="tx1"/>
                </a:solidFill>
              </a:rPr>
              <a:t>QlogN</a:t>
            </a:r>
            <a:r>
              <a:rPr lang="en-US" sz="2800" b="1" dirty="0">
                <a:solidFill>
                  <a:schemeClr val="tx1"/>
                </a:solidFill>
              </a:rPr>
              <a:t>)</a:t>
            </a:r>
            <a:r>
              <a:rPr lang="zh-TW" altLang="en-US" sz="2800" b="1" dirty="0">
                <a:solidFill>
                  <a:schemeClr val="tx1"/>
                </a:solidFill>
              </a:rPr>
              <a:t> </a:t>
            </a:r>
            <a:r>
              <a:rPr lang="zh-TW" altLang="en-US" sz="2600" b="1" dirty="0">
                <a:solidFill>
                  <a:schemeClr val="tx1"/>
                </a:solidFill>
              </a:rPr>
              <a:t>時間內算完</a:t>
            </a:r>
            <a:r>
              <a:rPr lang="en-US" altLang="zh-TW" sz="2600" b="1" dirty="0">
                <a:solidFill>
                  <a:schemeClr val="tx1"/>
                </a:solidFill>
              </a:rPr>
              <a:t>?</a:t>
            </a:r>
            <a:r>
              <a:rPr lang="zh-TW" altLang="en-US" sz="2600" b="1" dirty="0">
                <a:solidFill>
                  <a:schemeClr val="tx1"/>
                </a:solidFill>
              </a:rPr>
              <a:t> 騙人的吧</a:t>
            </a:r>
            <a:r>
              <a:rPr lang="en-US" altLang="zh-TW" sz="2600" b="1" dirty="0">
                <a:solidFill>
                  <a:schemeClr val="tx1"/>
                </a:solidFill>
              </a:rPr>
              <a:t>?</a:t>
            </a:r>
          </a:p>
          <a:p>
            <a:endParaRPr lang="en-US" sz="2600" b="1" dirty="0">
              <a:solidFill>
                <a:schemeClr val="tx1"/>
              </a:solidFill>
            </a:endParaRPr>
          </a:p>
          <a:p>
            <a:r>
              <a:rPr lang="en-US" altLang="zh-TW" sz="2600" b="1" dirty="0">
                <a:solidFill>
                  <a:schemeClr val="tx1"/>
                </a:solidFill>
              </a:rPr>
              <a:t>A.</a:t>
            </a:r>
            <a:r>
              <a:rPr lang="zh-TW" altLang="en-US" sz="2600" b="1" dirty="0">
                <a:solidFill>
                  <a:schemeClr val="tx1"/>
                </a:solidFill>
              </a:rPr>
              <a:t> 真的</a:t>
            </a:r>
            <a:r>
              <a:rPr lang="en-US" altLang="zh-TW" sz="2600" b="1" dirty="0">
                <a:solidFill>
                  <a:schemeClr val="tx1"/>
                </a:solidFill>
              </a:rPr>
              <a:t>, </a:t>
            </a:r>
            <a:r>
              <a:rPr lang="zh-TW" altLang="en-US" sz="2600" b="1" dirty="0">
                <a:solidFill>
                  <a:schemeClr val="tx1"/>
                </a:solidFill>
              </a:rPr>
              <a:t>因為轉移實在太規律</a:t>
            </a:r>
            <a:r>
              <a:rPr lang="en-US" altLang="zh-TW" sz="2600" b="1" dirty="0">
                <a:solidFill>
                  <a:schemeClr val="tx1"/>
                </a:solidFill>
              </a:rPr>
              <a:t>,</a:t>
            </a:r>
            <a:r>
              <a:rPr lang="zh-TW" altLang="en-US" sz="2600" b="1" dirty="0">
                <a:solidFill>
                  <a:schemeClr val="tx1"/>
                </a:solidFill>
              </a:rPr>
              <a:t> 所有狀態在過程中都曾以直接或不直接的形式出現在記憶體中可供取用。</a:t>
            </a:r>
            <a:endParaRPr lang="en-US" altLang="zh-TW" sz="2600" b="1" dirty="0">
              <a:solidFill>
                <a:schemeClr val="tx1"/>
              </a:solidFill>
            </a:endParaRPr>
          </a:p>
          <a:p>
            <a:endParaRPr lang="en-US" sz="2600" b="1" dirty="0">
              <a:solidFill>
                <a:schemeClr val="tx1"/>
              </a:solidFill>
            </a:endParaRPr>
          </a:p>
          <a:p>
            <a:r>
              <a:rPr lang="zh-TW" altLang="en-US" sz="2600" b="1" dirty="0">
                <a:solidFill>
                  <a:schemeClr val="tx1"/>
                </a:solidFill>
              </a:rPr>
              <a:t>當然</a:t>
            </a:r>
            <a:r>
              <a:rPr lang="en-US" altLang="zh-TW" sz="2600" b="1" dirty="0">
                <a:solidFill>
                  <a:schemeClr val="tx1"/>
                </a:solidFill>
              </a:rPr>
              <a:t>,</a:t>
            </a:r>
            <a:r>
              <a:rPr lang="zh-TW" altLang="en-US" sz="2600" b="1" dirty="0">
                <a:solidFill>
                  <a:schemeClr val="tx1"/>
                </a:solidFill>
              </a:rPr>
              <a:t> 全部列出來還是需要 </a:t>
            </a:r>
            <a:r>
              <a:rPr lang="en-US" altLang="zh-TW" sz="2800" b="1" dirty="0">
                <a:solidFill>
                  <a:schemeClr val="tx1"/>
                </a:solidFill>
              </a:rPr>
              <a:t>O(QN)</a:t>
            </a:r>
            <a:r>
              <a:rPr lang="zh-TW" altLang="en-US" sz="2800" b="1" dirty="0">
                <a:solidFill>
                  <a:schemeClr val="tx1"/>
                </a:solidFill>
              </a:rPr>
              <a:t> 的時間。</a:t>
            </a:r>
            <a:endParaRPr lang="en-US" sz="2800" b="1" dirty="0">
              <a:solidFill>
                <a:schemeClr val="tx1"/>
              </a:solidFill>
            </a:endParaRPr>
          </a:p>
        </p:txBody>
      </p:sp>
    </p:spTree>
    <p:extLst>
      <p:ext uri="{BB962C8B-B14F-4D97-AF65-F5344CB8AC3E}">
        <p14:creationId xmlns:p14="http://schemas.microsoft.com/office/powerpoint/2010/main" val="39987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總結</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zh-TW" altLang="en-US" sz="2200" b="1" dirty="0">
                <a:solidFill>
                  <a:schemeClr val="tx1"/>
                </a:solidFill>
              </a:rPr>
              <a:t>這類因為 </a:t>
            </a:r>
            <a:r>
              <a:rPr lang="en-US" altLang="zh-TW" sz="2200" b="1" dirty="0" err="1">
                <a:solidFill>
                  <a:srgbClr val="FF0000"/>
                </a:solidFill>
              </a:rPr>
              <a:t>dp</a:t>
            </a:r>
            <a:r>
              <a:rPr lang="zh-TW" altLang="en-US" sz="2200" b="1" dirty="0">
                <a:solidFill>
                  <a:srgbClr val="FF0000"/>
                </a:solidFill>
              </a:rPr>
              <a:t> 轉移很規律</a:t>
            </a:r>
            <a:r>
              <a:rPr lang="en-US" altLang="zh-TW" sz="2200" b="1" dirty="0">
                <a:solidFill>
                  <a:schemeClr val="tx1"/>
                </a:solidFill>
              </a:rPr>
              <a:t>,</a:t>
            </a:r>
            <a:r>
              <a:rPr lang="zh-TW" altLang="en-US" sz="2200" b="1" dirty="0">
                <a:solidFill>
                  <a:schemeClr val="tx1"/>
                </a:solidFill>
              </a:rPr>
              <a:t>  </a:t>
            </a:r>
            <a:r>
              <a:rPr lang="en-US" altLang="zh-TW" sz="2200" b="1" dirty="0" err="1">
                <a:solidFill>
                  <a:schemeClr val="tx1"/>
                </a:solidFill>
              </a:rPr>
              <a:t>dp</a:t>
            </a:r>
            <a:r>
              <a:rPr lang="en-US" altLang="zh-TW" sz="2200" b="1" dirty="0">
                <a:solidFill>
                  <a:schemeClr val="tx1"/>
                </a:solidFill>
              </a:rPr>
              <a:t>[</a:t>
            </a:r>
            <a:r>
              <a:rPr lang="en-US" altLang="zh-TW" sz="2200" b="1" dirty="0" err="1">
                <a:solidFill>
                  <a:schemeClr val="tx1"/>
                </a:solidFill>
              </a:rPr>
              <a:t>i</a:t>
            </a:r>
            <a:r>
              <a:rPr lang="en-US" altLang="zh-TW" sz="2200" b="1" dirty="0">
                <a:solidFill>
                  <a:schemeClr val="tx1"/>
                </a:solidFill>
              </a:rPr>
              <a:t>] </a:t>
            </a:r>
            <a:r>
              <a:rPr lang="zh-TW" altLang="en-US" sz="2200" b="1" dirty="0">
                <a:solidFill>
                  <a:schemeClr val="tx1"/>
                </a:solidFill>
              </a:rPr>
              <a:t>和 </a:t>
            </a:r>
            <a:r>
              <a:rPr lang="en-US" altLang="zh-TW" sz="2200" b="1" dirty="0" err="1">
                <a:solidFill>
                  <a:schemeClr val="tx1"/>
                </a:solidFill>
              </a:rPr>
              <a:t>dp</a:t>
            </a:r>
            <a:r>
              <a:rPr lang="en-US" altLang="zh-TW" sz="2200" b="1" dirty="0">
                <a:solidFill>
                  <a:schemeClr val="tx1"/>
                </a:solidFill>
              </a:rPr>
              <a:t>[i-1]</a:t>
            </a:r>
            <a:r>
              <a:rPr lang="zh-TW" altLang="en-US" sz="2200" b="1" dirty="0">
                <a:solidFill>
                  <a:schemeClr val="tx1"/>
                </a:solidFill>
              </a:rPr>
              <a:t> 長相幾乎一模一樣</a:t>
            </a:r>
            <a:r>
              <a:rPr lang="en-US" altLang="zh-TW" sz="2200" b="1" dirty="0">
                <a:solidFill>
                  <a:schemeClr val="tx1"/>
                </a:solidFill>
              </a:rPr>
              <a:t>, </a:t>
            </a:r>
            <a:r>
              <a:rPr lang="zh-TW" altLang="en-US" sz="2200" b="1" dirty="0">
                <a:solidFill>
                  <a:schemeClr val="tx1"/>
                </a:solidFill>
              </a:rPr>
              <a:t>所以可以做到比 </a:t>
            </a:r>
            <a:r>
              <a:rPr lang="en-US" altLang="zh-TW" sz="2200" b="1" dirty="0">
                <a:solidFill>
                  <a:schemeClr val="tx1"/>
                </a:solidFill>
              </a:rPr>
              <a:t>O(</a:t>
            </a:r>
            <a:r>
              <a:rPr lang="zh-TW" altLang="en-US" sz="2200" b="1" dirty="0">
                <a:solidFill>
                  <a:schemeClr val="tx1"/>
                </a:solidFill>
              </a:rPr>
              <a:t>狀態數</a:t>
            </a:r>
            <a:r>
              <a:rPr lang="en-US" altLang="zh-TW" sz="2200" b="1" dirty="0">
                <a:solidFill>
                  <a:schemeClr val="tx1"/>
                </a:solidFill>
              </a:rPr>
              <a:t>)</a:t>
            </a:r>
            <a:r>
              <a:rPr lang="zh-TW" altLang="en-US" sz="2200" b="1" dirty="0">
                <a:solidFill>
                  <a:schemeClr val="tx1"/>
                </a:solidFill>
              </a:rPr>
              <a:t> 還快的題目可以有很多變化。</a:t>
            </a:r>
            <a:endParaRPr lang="en-US" altLang="zh-TW" sz="2200" b="1" dirty="0">
              <a:solidFill>
                <a:schemeClr val="tx1"/>
              </a:solidFill>
            </a:endParaRPr>
          </a:p>
          <a:p>
            <a:endParaRPr lang="en-US" sz="2200" b="1" dirty="0">
              <a:solidFill>
                <a:schemeClr val="tx1"/>
              </a:solidFill>
            </a:endParaRPr>
          </a:p>
          <a:p>
            <a:r>
              <a:rPr lang="zh-TW" altLang="en-US" sz="2200" b="1" dirty="0">
                <a:solidFill>
                  <a:schemeClr val="tx1"/>
                </a:solidFill>
              </a:rPr>
              <a:t>有時函數會有遞增 </a:t>
            </a:r>
            <a:r>
              <a:rPr lang="en-US" altLang="zh-TW" sz="2200" b="1" dirty="0">
                <a:solidFill>
                  <a:schemeClr val="tx1"/>
                </a:solidFill>
              </a:rPr>
              <a:t>/</a:t>
            </a:r>
            <a:r>
              <a:rPr lang="zh-TW" altLang="en-US" sz="2200" b="1" dirty="0">
                <a:solidFill>
                  <a:schemeClr val="tx1"/>
                </a:solidFill>
              </a:rPr>
              <a:t> 遞減 </a:t>
            </a:r>
            <a:r>
              <a:rPr lang="en-US" altLang="zh-TW" sz="2200" b="1" dirty="0">
                <a:solidFill>
                  <a:schemeClr val="tx1"/>
                </a:solidFill>
              </a:rPr>
              <a:t>/</a:t>
            </a:r>
            <a:r>
              <a:rPr lang="zh-TW" altLang="en-US" sz="2200" b="1" dirty="0">
                <a:solidFill>
                  <a:schemeClr val="tx1"/>
                </a:solidFill>
              </a:rPr>
              <a:t> 凹凸性等等性質</a:t>
            </a:r>
            <a:r>
              <a:rPr lang="en-US" altLang="zh-TW" sz="2200" b="1" dirty="0">
                <a:solidFill>
                  <a:schemeClr val="tx1"/>
                </a:solidFill>
              </a:rPr>
              <a:t>, </a:t>
            </a:r>
            <a:r>
              <a:rPr lang="zh-TW" altLang="en-US" sz="2200" b="1" dirty="0">
                <a:solidFill>
                  <a:schemeClr val="tx1"/>
                </a:solidFill>
              </a:rPr>
              <a:t>參見講義「其他技巧 </a:t>
            </a:r>
            <a:r>
              <a:rPr lang="en-US" altLang="zh-TW" sz="2200" b="1" dirty="0">
                <a:solidFill>
                  <a:schemeClr val="tx1"/>
                </a:solidFill>
              </a:rPr>
              <a:t>- </a:t>
            </a:r>
            <a:r>
              <a:rPr lang="zh-TW" altLang="en-US" sz="2200" b="1" dirty="0">
                <a:solidFill>
                  <a:schemeClr val="tx1"/>
                </a:solidFill>
              </a:rPr>
              <a:t>維護分段函數」處。</a:t>
            </a:r>
            <a:endParaRPr lang="en-US" altLang="zh-TW" sz="2200" b="1" dirty="0">
              <a:solidFill>
                <a:schemeClr val="tx1"/>
              </a:solidFill>
            </a:endParaRPr>
          </a:p>
          <a:p>
            <a:endParaRPr lang="en-US" sz="2200" b="1" dirty="0">
              <a:solidFill>
                <a:schemeClr val="tx1"/>
              </a:solidFill>
            </a:endParaRPr>
          </a:p>
          <a:p>
            <a:r>
              <a:rPr lang="zh-TW" altLang="en-US" sz="2200" b="1" dirty="0">
                <a:solidFill>
                  <a:schemeClr val="tx1"/>
                </a:solidFill>
              </a:rPr>
              <a:t>最重要的就是畫出轉移時 </a:t>
            </a:r>
            <a:r>
              <a:rPr lang="en-US" altLang="zh-TW" sz="2200" b="1" dirty="0" err="1">
                <a:solidFill>
                  <a:schemeClr val="tx1"/>
                </a:solidFill>
              </a:rPr>
              <a:t>dp</a:t>
            </a:r>
            <a:r>
              <a:rPr lang="zh-TW" altLang="en-US" sz="2200" b="1" dirty="0">
                <a:solidFill>
                  <a:schemeClr val="tx1"/>
                </a:solidFill>
              </a:rPr>
              <a:t> 變化和不變的部分</a:t>
            </a:r>
            <a:r>
              <a:rPr lang="en-US" altLang="zh-TW" sz="2200" b="1" dirty="0">
                <a:solidFill>
                  <a:schemeClr val="tx1"/>
                </a:solidFill>
              </a:rPr>
              <a:t>,</a:t>
            </a:r>
            <a:r>
              <a:rPr lang="zh-TW" altLang="en-US" sz="2200" b="1" dirty="0">
                <a:solidFill>
                  <a:schemeClr val="tx1"/>
                </a:solidFill>
              </a:rPr>
              <a:t> 並設計適合的資料結構來存 </a:t>
            </a:r>
            <a:r>
              <a:rPr lang="en-US" altLang="zh-TW" sz="2200" b="1" dirty="0" err="1">
                <a:solidFill>
                  <a:schemeClr val="tx1"/>
                </a:solidFill>
              </a:rPr>
              <a:t>dp</a:t>
            </a:r>
            <a:r>
              <a:rPr lang="zh-TW" altLang="en-US" sz="2200" b="1" dirty="0">
                <a:solidFill>
                  <a:schemeClr val="tx1"/>
                </a:solidFill>
              </a:rPr>
              <a:t>。</a:t>
            </a:r>
            <a:endParaRPr lang="en-US" sz="2200" b="1" dirty="0">
              <a:solidFill>
                <a:schemeClr val="tx1"/>
              </a:solidFill>
            </a:endParaRPr>
          </a:p>
        </p:txBody>
      </p:sp>
    </p:spTree>
    <p:extLst>
      <p:ext uri="{BB962C8B-B14F-4D97-AF65-F5344CB8AC3E}">
        <p14:creationId xmlns:p14="http://schemas.microsoft.com/office/powerpoint/2010/main" val="113846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495850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1320800"/>
          </a:xfrm>
        </p:spPr>
        <p:txBody>
          <a:bodyPr>
            <a:normAutofit/>
          </a:bodyPr>
          <a:lstStyle/>
          <a:p>
            <a:r>
              <a:rPr lang="zh-TW" altLang="en-US" sz="5000" b="1" dirty="0"/>
              <a:t>最佳子結構</a:t>
            </a:r>
          </a:p>
        </p:txBody>
      </p:sp>
      <p:sp>
        <p:nvSpPr>
          <p:cNvPr id="3" name="內容版面配置區 2"/>
          <p:cNvSpPr>
            <a:spLocks noGrp="1"/>
          </p:cNvSpPr>
          <p:nvPr>
            <p:ph idx="1"/>
          </p:nvPr>
        </p:nvSpPr>
        <p:spPr>
          <a:xfrm>
            <a:off x="677334" y="2110255"/>
            <a:ext cx="9246843" cy="3880773"/>
          </a:xfrm>
        </p:spPr>
        <p:txBody>
          <a:bodyPr>
            <a:normAutofit fontScale="92500" lnSpcReduction="10000"/>
          </a:bodyPr>
          <a:lstStyle/>
          <a:p>
            <a:r>
              <a:rPr lang="zh-TW" altLang="en-US" sz="2800" b="1" dirty="0">
                <a:solidFill>
                  <a:schemeClr val="tx1"/>
                </a:solidFill>
              </a:rPr>
              <a:t>其中 </a:t>
            </a:r>
            <a:r>
              <a:rPr lang="zh-TW" altLang="en-US" sz="2800" b="1" dirty="0">
                <a:solidFill>
                  <a:srgbClr val="FF0000"/>
                </a:solidFill>
              </a:rPr>
              <a:t>最佳子結構 </a:t>
            </a:r>
            <a:r>
              <a:rPr lang="en-US" altLang="zh-TW" sz="2800" b="1" dirty="0">
                <a:solidFill>
                  <a:srgbClr val="FF0000"/>
                </a:solidFill>
              </a:rPr>
              <a:t>(Optimal Substructure) </a:t>
            </a:r>
            <a:r>
              <a:rPr lang="zh-TW" altLang="en-US" sz="2800" b="1" dirty="0">
                <a:solidFill>
                  <a:schemeClr val="tx1"/>
                </a:solidFill>
              </a:rPr>
              <a:t>性質與轉移式的正確性直接相關。</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最佳子結構</a:t>
            </a:r>
            <a:r>
              <a:rPr lang="en-US" altLang="zh-TW" sz="2800" b="1" dirty="0">
                <a:solidFill>
                  <a:schemeClr val="tx1"/>
                </a:solidFill>
              </a:rPr>
              <a:t>:</a:t>
            </a:r>
            <a:r>
              <a:rPr lang="zh-TW" altLang="en-US" sz="2800" b="1" dirty="0">
                <a:solidFill>
                  <a:schemeClr val="tx1"/>
                </a:solidFill>
              </a:rPr>
              <a:t> 一個最佳化問題的最佳解</a:t>
            </a:r>
            <a:r>
              <a:rPr lang="zh-TW" altLang="en-US" sz="2800" b="1" dirty="0">
                <a:solidFill>
                  <a:srgbClr val="FF0000"/>
                </a:solidFill>
              </a:rPr>
              <a:t>被子問題的最佳解所決定</a:t>
            </a:r>
            <a:r>
              <a:rPr lang="zh-TW" altLang="en-US" sz="2800" b="1" dirty="0">
                <a:solidFill>
                  <a:schemeClr val="tx1"/>
                </a:solidFill>
              </a:rPr>
              <a:t>。</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最佳解總是只和子問題最佳解相關</a:t>
            </a:r>
            <a:r>
              <a:rPr lang="en-US" altLang="zh-TW" sz="2800" b="1" dirty="0">
                <a:solidFill>
                  <a:schemeClr val="tx1"/>
                </a:solidFill>
              </a:rPr>
              <a:t>, </a:t>
            </a:r>
            <a:r>
              <a:rPr lang="zh-TW" altLang="en-US" sz="2800" b="1" dirty="0">
                <a:solidFill>
                  <a:schemeClr val="tx1"/>
                </a:solidFill>
              </a:rPr>
              <a:t>因此我們可以遞迴求解子問題的最佳解。</a:t>
            </a:r>
            <a:r>
              <a:rPr lang="zh-TW" altLang="en-US" sz="2800" b="1" dirty="0">
                <a:solidFill>
                  <a:srgbClr val="FF0000"/>
                </a:solidFill>
              </a:rPr>
              <a:t>子問題的求解跟原問題具有一模一樣的結構</a:t>
            </a:r>
            <a:r>
              <a:rPr lang="en-US" altLang="zh-TW" sz="2800" b="1" dirty="0">
                <a:solidFill>
                  <a:srgbClr val="FF0000"/>
                </a:solidFill>
              </a:rPr>
              <a:t>, </a:t>
            </a:r>
            <a:r>
              <a:rPr lang="zh-TW" altLang="en-US" sz="2800" b="1" dirty="0">
                <a:solidFill>
                  <a:srgbClr val="FF0000"/>
                </a:solidFill>
              </a:rPr>
              <a:t>但是參數變小了</a:t>
            </a:r>
            <a:r>
              <a:rPr lang="zh-TW" altLang="en-US" sz="2800" b="1" dirty="0">
                <a:solidFill>
                  <a:schemeClr val="tx1"/>
                </a:solidFill>
              </a:rPr>
              <a:t>。</a:t>
            </a:r>
            <a:endParaRPr lang="en-US" altLang="zh-TW" sz="2800" b="1" dirty="0">
              <a:solidFill>
                <a:schemeClr val="tx1"/>
              </a:solidFill>
            </a:endParaRPr>
          </a:p>
        </p:txBody>
      </p:sp>
    </p:spTree>
    <p:extLst>
      <p:ext uri="{BB962C8B-B14F-4D97-AF65-F5344CB8AC3E}">
        <p14:creationId xmlns:p14="http://schemas.microsoft.com/office/powerpoint/2010/main" val="400868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fontScale="85000" lnSpcReduction="20000"/>
          </a:bodyPr>
          <a:lstStyle/>
          <a:p>
            <a:pPr marL="514350" indent="-514350">
              <a:buFont typeface="+mj-lt"/>
              <a:buAutoNum type="arabicPeriod"/>
            </a:pPr>
            <a:r>
              <a:rPr lang="en-US" altLang="zh-TW" sz="3200" b="1" dirty="0">
                <a:solidFill>
                  <a:schemeClr val="tx1"/>
                </a:solidFill>
              </a:rPr>
              <a:t>DP</a:t>
            </a:r>
            <a:r>
              <a:rPr lang="zh-TW" altLang="en-US" sz="3200" b="1" dirty="0">
                <a:solidFill>
                  <a:schemeClr val="tx1"/>
                </a:solidFill>
              </a:rPr>
              <a:t> 的證明方法與圖論觀點</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rgbClr val="FF0000"/>
                </a:solidFill>
              </a:rPr>
              <a:t>常見轉移優化</a:t>
            </a:r>
            <a:endParaRPr lang="en-US" altLang="zh-TW" sz="3200" b="1" dirty="0">
              <a:solidFill>
                <a:srgbClr val="FF0000"/>
              </a:solidFill>
            </a:endParaRPr>
          </a:p>
          <a:p>
            <a:pPr marL="914400" lvl="1" indent="-514350">
              <a:buFont typeface="Wingdings" panose="05000000000000000000" pitchFamily="2" charset="2"/>
              <a:buChar char="v"/>
            </a:pPr>
            <a:r>
              <a:rPr lang="zh-TW" altLang="en-US" sz="2700" b="1" dirty="0">
                <a:solidFill>
                  <a:schemeClr val="tx1"/>
                </a:solidFill>
              </a:rPr>
              <a:t>前言</a:t>
            </a:r>
            <a:endParaRPr lang="en-US" altLang="zh-TW" sz="2700" b="1" dirty="0">
              <a:solidFill>
                <a:schemeClr val="tx1"/>
              </a:solidFill>
            </a:endParaRPr>
          </a:p>
          <a:p>
            <a:pPr marL="914400" lvl="1" indent="-514350">
              <a:buFont typeface="Wingdings" panose="05000000000000000000" pitchFamily="2" charset="2"/>
              <a:buChar char="v"/>
            </a:pPr>
            <a:r>
              <a:rPr lang="zh-TW" altLang="en-US" sz="2700" b="1" dirty="0">
                <a:solidFill>
                  <a:schemeClr val="tx1"/>
                </a:solidFill>
              </a:rPr>
              <a:t>線段樹 </a:t>
            </a:r>
            <a:r>
              <a:rPr lang="en-US" altLang="zh-TW" sz="2700" b="1" dirty="0">
                <a:solidFill>
                  <a:schemeClr val="tx1"/>
                </a:solidFill>
              </a:rPr>
              <a:t>DP</a:t>
            </a:r>
          </a:p>
          <a:p>
            <a:pPr marL="914400" lvl="1" indent="-514350">
              <a:buFont typeface="Wingdings" panose="05000000000000000000" pitchFamily="2" charset="2"/>
              <a:buChar char="v"/>
            </a:pPr>
            <a:r>
              <a:rPr lang="zh-TW" altLang="en-US" sz="2700" b="1" dirty="0">
                <a:solidFill>
                  <a:srgbClr val="FF0000"/>
                </a:solidFill>
              </a:rPr>
              <a:t>單調佇列</a:t>
            </a:r>
            <a:endParaRPr lang="en-US" altLang="zh-TW" sz="2700" b="1" dirty="0">
              <a:solidFill>
                <a:srgbClr val="FF0000"/>
              </a:solidFill>
            </a:endParaRPr>
          </a:p>
          <a:p>
            <a:pPr marL="914400" lvl="1" indent="-514350">
              <a:buFont typeface="Wingdings" panose="05000000000000000000" pitchFamily="2" charset="2"/>
              <a:buChar char="u"/>
            </a:pPr>
            <a:endParaRPr lang="en-US" altLang="zh-TW" sz="3200" b="1" dirty="0"/>
          </a:p>
          <a:p>
            <a:pPr marL="514350" indent="-514350">
              <a:buFont typeface="+mj-lt"/>
              <a:buAutoNum type="arabicPeriod"/>
            </a:pPr>
            <a:r>
              <a:rPr lang="zh-TW" altLang="en-US" sz="3200" b="1" dirty="0">
                <a:solidFill>
                  <a:schemeClr val="tx1"/>
                </a:solidFill>
              </a:rPr>
              <a:t>進階轉移優化</a:t>
            </a:r>
            <a:endParaRPr lang="en-US" altLang="zh-TW" sz="3200" b="1" dirty="0">
              <a:solidFill>
                <a:schemeClr val="tx1"/>
              </a:solidFill>
            </a:endParaRPr>
          </a:p>
          <a:p>
            <a:pPr marL="514350" indent="-514350">
              <a:buFont typeface="+mj-lt"/>
              <a:buAutoNum type="arabicPeriod"/>
            </a:pPr>
            <a:endParaRPr lang="zh-TW" altLang="en-US" sz="3200" b="1" dirty="0">
              <a:solidFill>
                <a:schemeClr val="tx1"/>
              </a:solidFill>
            </a:endParaRPr>
          </a:p>
        </p:txBody>
      </p:sp>
    </p:spTree>
    <p:extLst>
      <p:ext uri="{BB962C8B-B14F-4D97-AF65-F5344CB8AC3E}">
        <p14:creationId xmlns:p14="http://schemas.microsoft.com/office/powerpoint/2010/main" val="11793043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想法仍然差不多</a:t>
            </a:r>
            <a:r>
              <a:rPr lang="en-US" altLang="zh-TW" sz="2400" b="1" dirty="0">
                <a:solidFill>
                  <a:schemeClr val="tx1"/>
                </a:solidFill>
              </a:rPr>
              <a:t>,</a:t>
            </a:r>
            <a:r>
              <a:rPr lang="zh-TW" altLang="en-US" sz="2400" b="1" dirty="0">
                <a:solidFill>
                  <a:schemeClr val="tx1"/>
                </a:solidFill>
              </a:rPr>
              <a:t> 既然有多個狀態的轉移很相似</a:t>
            </a:r>
            <a:r>
              <a:rPr lang="en-US" altLang="zh-TW" sz="2400" b="1" dirty="0">
                <a:solidFill>
                  <a:schemeClr val="tx1"/>
                </a:solidFill>
              </a:rPr>
              <a:t>,</a:t>
            </a:r>
            <a:r>
              <a:rPr lang="zh-TW" altLang="en-US" sz="2400" b="1" dirty="0">
                <a:solidFill>
                  <a:schemeClr val="tx1"/>
                </a:solidFill>
              </a:rPr>
              <a:t> 就使用適合的資料結構維護轉移。</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單調佇列 </a:t>
            </a:r>
            <a:r>
              <a:rPr lang="en-US" altLang="zh-TW" sz="2400" b="1" dirty="0">
                <a:solidFill>
                  <a:schemeClr val="tx1"/>
                </a:solidFill>
              </a:rPr>
              <a:t>(Monotonous Queue)</a:t>
            </a:r>
            <a:r>
              <a:rPr lang="zh-TW" altLang="en-US" sz="2400" b="1" dirty="0">
                <a:solidFill>
                  <a:schemeClr val="tx1"/>
                </a:solidFill>
              </a:rPr>
              <a:t> 是一種資料結構。</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使用在 </a:t>
            </a:r>
            <a:r>
              <a:rPr lang="en-US" altLang="zh-TW" sz="2400" b="1" dirty="0">
                <a:solidFill>
                  <a:schemeClr val="tx1"/>
                </a:solidFill>
              </a:rPr>
              <a:t>DP</a:t>
            </a:r>
            <a:r>
              <a:rPr lang="zh-TW" altLang="en-US" sz="2400" b="1" dirty="0">
                <a:solidFill>
                  <a:schemeClr val="tx1"/>
                </a:solidFill>
              </a:rPr>
              <a:t> 時</a:t>
            </a:r>
            <a:r>
              <a:rPr lang="en-US" altLang="zh-TW" sz="2400" b="1" dirty="0">
                <a:solidFill>
                  <a:schemeClr val="tx1"/>
                </a:solidFill>
              </a:rPr>
              <a:t>,</a:t>
            </a:r>
            <a:r>
              <a:rPr lang="zh-TW" altLang="en-US" sz="2400" b="1" dirty="0">
                <a:solidFill>
                  <a:schemeClr val="tx1"/>
                </a:solidFill>
              </a:rPr>
              <a:t> 它的想法非常簡單</a:t>
            </a:r>
            <a:r>
              <a:rPr lang="en-US" altLang="zh-TW" sz="2400" b="1" dirty="0">
                <a:solidFill>
                  <a:schemeClr val="tx1"/>
                </a:solidFill>
              </a:rPr>
              <a:t>, </a:t>
            </a:r>
            <a:r>
              <a:rPr lang="zh-TW" altLang="en-US" sz="2400" b="1" dirty="0">
                <a:solidFill>
                  <a:schemeClr val="tx1"/>
                </a:solidFill>
              </a:rPr>
              <a:t>就是把明顯沒用的轉移挑掉。</a:t>
            </a:r>
            <a:endParaRPr lang="en-US" altLang="zh-TW" sz="2400" b="1" dirty="0">
              <a:solidFill>
                <a:schemeClr val="tx1"/>
              </a:solidFill>
            </a:endParaRPr>
          </a:p>
          <a:p>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單調佇列</a:t>
            </a:r>
            <a:endParaRPr lang="en-US" sz="5000" b="1" dirty="0"/>
          </a:p>
        </p:txBody>
      </p:sp>
    </p:spTree>
    <p:extLst>
      <p:ext uri="{BB962C8B-B14F-4D97-AF65-F5344CB8AC3E}">
        <p14:creationId xmlns:p14="http://schemas.microsoft.com/office/powerpoint/2010/main" val="32396521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有 </a:t>
            </a:r>
            <a:r>
              <a:rPr lang="en-US" altLang="zh-TW" sz="2400" b="1" dirty="0">
                <a:solidFill>
                  <a:schemeClr val="tx1"/>
                </a:solidFill>
              </a:rPr>
              <a:t>N</a:t>
            </a:r>
            <a:r>
              <a:rPr lang="zh-TW" altLang="en-US" sz="2400" b="1" dirty="0">
                <a:solidFill>
                  <a:schemeClr val="tx1"/>
                </a:solidFill>
              </a:rPr>
              <a:t> 朵花</a:t>
            </a:r>
            <a:r>
              <a:rPr lang="en-US" altLang="zh-TW" sz="2400" b="1" dirty="0">
                <a:solidFill>
                  <a:schemeClr val="tx1"/>
                </a:solidFill>
              </a:rPr>
              <a:t>,</a:t>
            </a:r>
            <a:r>
              <a:rPr lang="zh-TW" altLang="en-US" sz="2400" b="1" dirty="0">
                <a:solidFill>
                  <a:schemeClr val="tx1"/>
                </a:solidFill>
              </a:rPr>
              <a:t> 第 </a:t>
            </a:r>
            <a:r>
              <a:rPr lang="en-US" altLang="zh-TW" sz="2400" b="1" dirty="0" err="1">
                <a:solidFill>
                  <a:schemeClr val="tx1"/>
                </a:solidFill>
              </a:rPr>
              <a:t>i</a:t>
            </a:r>
            <a:r>
              <a:rPr lang="zh-TW" altLang="en-US" sz="2400" b="1" dirty="0">
                <a:solidFill>
                  <a:schemeClr val="tx1"/>
                </a:solidFill>
              </a:rPr>
              <a:t> 朵花有高度 </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美麗度 </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a:t>
            </a:r>
            <a:endParaRPr lang="en-US" sz="2400" b="1" dirty="0">
              <a:solidFill>
                <a:srgbClr val="0070C0"/>
              </a:solidFill>
            </a:endParaRPr>
          </a:p>
          <a:p>
            <a:r>
              <a:rPr lang="zh-TW" altLang="en-US" sz="2400" b="1" dirty="0">
                <a:solidFill>
                  <a:schemeClr val="tx1"/>
                </a:solidFill>
              </a:rPr>
              <a:t>請選出一些花</a:t>
            </a:r>
            <a:r>
              <a:rPr lang="en-US" altLang="zh-TW" sz="2400" b="1" dirty="0">
                <a:solidFill>
                  <a:schemeClr val="tx1"/>
                </a:solidFill>
              </a:rPr>
              <a:t>, </a:t>
            </a:r>
            <a:r>
              <a:rPr lang="zh-TW" altLang="en-US" sz="2400" b="1" dirty="0">
                <a:solidFill>
                  <a:schemeClr val="tx1"/>
                </a:solidFill>
              </a:rPr>
              <a:t>使得它們高度依序遞增</a:t>
            </a:r>
            <a:r>
              <a:rPr lang="en-US" altLang="zh-TW" sz="2400" b="1" dirty="0">
                <a:solidFill>
                  <a:schemeClr val="tx1"/>
                </a:solidFill>
              </a:rPr>
              <a:t>,</a:t>
            </a:r>
            <a:r>
              <a:rPr lang="zh-TW" altLang="en-US" sz="2400" b="1" dirty="0">
                <a:solidFill>
                  <a:schemeClr val="tx1"/>
                </a:solidFill>
              </a:rPr>
              <a:t> 並且最大化美麗度總和。 </a:t>
            </a:r>
            <a:endParaRPr lang="en-US" altLang="zh-TW" sz="2400" b="1" dirty="0">
              <a:solidFill>
                <a:schemeClr val="tx1"/>
              </a:solidFill>
            </a:endParaRPr>
          </a:p>
          <a:p>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1000000, 1 &lt;= a[</a:t>
            </a:r>
            <a:r>
              <a:rPr lang="en-US" altLang="zh-TW" sz="2400" b="1" dirty="0" err="1">
                <a:solidFill>
                  <a:schemeClr val="tx1"/>
                </a:solidFill>
              </a:rPr>
              <a:t>i</a:t>
            </a:r>
            <a:r>
              <a:rPr lang="en-US" altLang="zh-TW" sz="2400" b="1" dirty="0">
                <a:solidFill>
                  <a:schemeClr val="tx1"/>
                </a:solidFill>
              </a:rPr>
              <a:t>] &lt; 10^9, 1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N</a:t>
            </a:r>
            <a:r>
              <a:rPr lang="zh-TW" altLang="en-US" sz="2400" b="1" dirty="0">
                <a:solidFill>
                  <a:schemeClr val="tx1"/>
                </a:solidFill>
              </a:rPr>
              <a:t>。所有花的高度皆不同。</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回顧</a:t>
            </a:r>
            <a:r>
              <a:rPr lang="en-US" altLang="zh-TW" sz="2400" b="1" dirty="0">
                <a:solidFill>
                  <a:schemeClr val="tx1"/>
                </a:solidFill>
              </a:rPr>
              <a:t>:</a:t>
            </a:r>
            <a:r>
              <a:rPr lang="zh-TW" altLang="en-US" sz="2400" b="1" dirty="0">
                <a:solidFill>
                  <a:schemeClr val="tx1"/>
                </a:solidFill>
              </a:rPr>
              <a:t> </a:t>
            </a:r>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 max{</a:t>
            </a:r>
            <a:r>
              <a:rPr lang="en-US" sz="2400" b="1" dirty="0" err="1">
                <a:solidFill>
                  <a:schemeClr val="tx1"/>
                </a:solidFill>
              </a:rPr>
              <a:t>dp</a:t>
            </a:r>
            <a:r>
              <a:rPr lang="en-US" sz="2400" b="1" dirty="0">
                <a:solidFill>
                  <a:schemeClr val="tx1"/>
                </a:solidFill>
              </a:rPr>
              <a:t>[j] : j &lt; </a:t>
            </a:r>
            <a:r>
              <a:rPr lang="en-US" sz="2400" b="1" dirty="0" err="1">
                <a:solidFill>
                  <a:schemeClr val="tx1"/>
                </a:solidFill>
              </a:rPr>
              <a:t>i</a:t>
            </a:r>
            <a:r>
              <a:rPr lang="en-US" sz="2400" b="1" dirty="0">
                <a:solidFill>
                  <a:schemeClr val="tx1"/>
                </a:solidFill>
              </a:rPr>
              <a:t>, h[j] &lt; h[</a:t>
            </a:r>
            <a:r>
              <a:rPr lang="en-US" sz="2400" b="1" dirty="0" err="1">
                <a:solidFill>
                  <a:schemeClr val="tx1"/>
                </a:solidFill>
              </a:rPr>
              <a:t>i</a:t>
            </a:r>
            <a:r>
              <a:rPr lang="en-US" sz="2400" b="1" dirty="0">
                <a:solidFill>
                  <a:schemeClr val="tx1"/>
                </a:solidFill>
              </a:rPr>
              <a:t>]} + a[</a:t>
            </a:r>
            <a:r>
              <a:rPr lang="en-US" sz="2400" b="1" dirty="0" err="1">
                <a:solidFill>
                  <a:schemeClr val="tx1"/>
                </a:solidFill>
              </a:rPr>
              <a:t>i</a:t>
            </a:r>
            <a:r>
              <a:rPr lang="en-US" sz="2400" b="1" dirty="0">
                <a:solidFill>
                  <a:schemeClr val="tx1"/>
                </a:solidFill>
              </a:rPr>
              <a:t>]</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113126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求取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時</a:t>
            </a:r>
            <a:r>
              <a:rPr lang="en-US" altLang="zh-TW" sz="2400" b="1" dirty="0">
                <a:solidFill>
                  <a:schemeClr val="tx1"/>
                </a:solidFill>
              </a:rPr>
              <a:t>,</a:t>
            </a:r>
            <a:r>
              <a:rPr lang="zh-TW" altLang="en-US" sz="2400" b="1" dirty="0">
                <a:solidFill>
                  <a:schemeClr val="tx1"/>
                </a:solidFill>
              </a:rPr>
              <a:t> 對每個轉移 </a:t>
            </a:r>
            <a:r>
              <a:rPr lang="en-US" altLang="zh-TW" sz="2400" b="1" dirty="0">
                <a:solidFill>
                  <a:schemeClr val="tx1"/>
                </a:solidFill>
              </a:rPr>
              <a:t>j</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我們關心的是高度 </a:t>
            </a:r>
            <a:r>
              <a:rPr lang="en-US" altLang="zh-TW" sz="2400" b="1" dirty="0">
                <a:solidFill>
                  <a:schemeClr val="tx1"/>
                </a:solidFill>
              </a:rPr>
              <a:t>h[j]</a:t>
            </a:r>
            <a:r>
              <a:rPr lang="zh-TW" altLang="en-US" sz="2400" b="1" dirty="0">
                <a:solidFill>
                  <a:schemeClr val="tx1"/>
                </a:solidFill>
              </a:rPr>
              <a:t> 和價值 </a:t>
            </a:r>
            <a:r>
              <a:rPr lang="en-US" altLang="zh-TW" sz="2400" b="1" dirty="0" err="1">
                <a:solidFill>
                  <a:schemeClr val="tx1"/>
                </a:solidFill>
              </a:rPr>
              <a:t>dp</a:t>
            </a:r>
            <a:r>
              <a:rPr lang="en-US" altLang="zh-TW" sz="2400" b="1" dirty="0">
                <a:solidFill>
                  <a:schemeClr val="tx1"/>
                </a:solidFill>
              </a:rPr>
              <a:t>[j]</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將每個轉移打包成 </a:t>
            </a:r>
            <a:r>
              <a:rPr lang="en-US" altLang="zh-TW" sz="2400" b="1" dirty="0">
                <a:solidFill>
                  <a:schemeClr val="tx1"/>
                </a:solidFill>
              </a:rPr>
              <a:t>(h[j], </a:t>
            </a:r>
            <a:r>
              <a:rPr lang="en-US" altLang="zh-TW" sz="2400" b="1" dirty="0" err="1">
                <a:solidFill>
                  <a:schemeClr val="tx1"/>
                </a:solidFill>
              </a:rPr>
              <a:t>dp</a:t>
            </a:r>
            <a:r>
              <a:rPr lang="en-US" altLang="zh-TW" sz="2400" b="1" dirty="0">
                <a:solidFill>
                  <a:schemeClr val="tx1"/>
                </a:solidFill>
              </a:rPr>
              <a:t>[j])</a:t>
            </a:r>
            <a:r>
              <a:rPr lang="zh-TW" altLang="en-US" sz="2400" b="1" dirty="0">
                <a:solidFill>
                  <a:schemeClr val="tx1"/>
                </a:solidFill>
              </a:rPr>
              <a:t>。</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求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時</a:t>
            </a:r>
            <a:r>
              <a:rPr lang="en-US" altLang="zh-TW" sz="2400" b="1" dirty="0">
                <a:solidFill>
                  <a:schemeClr val="tx1"/>
                </a:solidFill>
              </a:rPr>
              <a:t>,</a:t>
            </a:r>
            <a:r>
              <a:rPr lang="zh-TW" altLang="en-US" sz="2400" b="1" dirty="0">
                <a:solidFill>
                  <a:schemeClr val="tx1"/>
                </a:solidFill>
              </a:rPr>
              <a:t> 目標是把</a:t>
            </a:r>
            <a:r>
              <a:rPr lang="zh-TW" altLang="en-US" sz="2400" b="1" dirty="0">
                <a:solidFill>
                  <a:srgbClr val="FF0000"/>
                </a:solidFill>
              </a:rPr>
              <a:t>所有</a:t>
            </a:r>
            <a:r>
              <a:rPr lang="zh-TW" altLang="en-US" sz="2400" b="1" dirty="0">
                <a:solidFill>
                  <a:schemeClr val="tx1"/>
                </a:solidFill>
              </a:rPr>
              <a:t> </a:t>
            </a:r>
            <a:r>
              <a:rPr lang="en-US" altLang="zh-TW" sz="2400" b="1" dirty="0">
                <a:solidFill>
                  <a:schemeClr val="tx1"/>
                </a:solidFill>
              </a:rPr>
              <a:t>(h[j], </a:t>
            </a:r>
            <a:r>
              <a:rPr lang="en-US" altLang="zh-TW" sz="2400" b="1" dirty="0" err="1">
                <a:solidFill>
                  <a:schemeClr val="tx1"/>
                </a:solidFill>
              </a:rPr>
              <a:t>dp</a:t>
            </a:r>
            <a:r>
              <a:rPr lang="en-US" altLang="zh-TW" sz="2400" b="1" dirty="0">
                <a:solidFill>
                  <a:schemeClr val="tx1"/>
                </a:solidFill>
              </a:rPr>
              <a:t>[j])</a:t>
            </a:r>
            <a:r>
              <a:rPr lang="zh-TW" altLang="en-US" sz="2400" b="1" dirty="0">
                <a:solidFill>
                  <a:schemeClr val="tx1"/>
                </a:solidFill>
              </a:rPr>
              <a:t> 放進一個資料結構中</a:t>
            </a:r>
            <a:r>
              <a:rPr lang="en-US" altLang="zh-TW" sz="2400" b="1" dirty="0">
                <a:solidFill>
                  <a:schemeClr val="tx1"/>
                </a:solidFill>
              </a:rPr>
              <a:t>,</a:t>
            </a:r>
            <a:r>
              <a:rPr lang="zh-TW" altLang="en-US" sz="2400" b="1" dirty="0">
                <a:solidFill>
                  <a:schemeClr val="tx1"/>
                </a:solidFill>
              </a:rPr>
              <a:t> 並把</a:t>
            </a:r>
            <a:r>
              <a:rPr lang="zh-TW" altLang="en-US" sz="2400" b="1" dirty="0">
                <a:solidFill>
                  <a:srgbClr val="FF0000"/>
                </a:solidFill>
              </a:rPr>
              <a:t>明顯沒用者</a:t>
            </a:r>
            <a:r>
              <a:rPr lang="zh-TW" altLang="en-US" sz="2400" b="1" dirty="0">
                <a:solidFill>
                  <a:schemeClr val="tx1"/>
                </a:solidFill>
              </a:rPr>
              <a:t>挑掉。</a:t>
            </a:r>
            <a:endParaRPr lang="en-US" altLang="zh-TW" sz="2400" b="1" dirty="0">
              <a:solidFill>
                <a:schemeClr val="tx1"/>
              </a:solidFill>
            </a:endParaRPr>
          </a:p>
          <a:p>
            <a:endParaRPr lang="en-US" altLang="zh-TW" sz="2400" b="1" dirty="0">
              <a:solidFill>
                <a:schemeClr val="tx1"/>
              </a:solidFill>
            </a:endParaRPr>
          </a:p>
          <a:p>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grpSp>
        <p:nvGrpSpPr>
          <p:cNvPr id="5" name="群組 4">
            <a:extLst>
              <a:ext uri="{FF2B5EF4-FFF2-40B4-BE49-F238E27FC236}">
                <a16:creationId xmlns:a16="http://schemas.microsoft.com/office/drawing/2014/main" id="{02E5845D-4868-4C92-A780-9636D50F0DD6}"/>
              </a:ext>
            </a:extLst>
          </p:cNvPr>
          <p:cNvGrpSpPr/>
          <p:nvPr/>
        </p:nvGrpSpPr>
        <p:grpSpPr>
          <a:xfrm>
            <a:off x="4601449" y="4913518"/>
            <a:ext cx="4672553" cy="1721907"/>
            <a:chOff x="4377180" y="153259"/>
            <a:chExt cx="4672553" cy="1721907"/>
          </a:xfrm>
        </p:grpSpPr>
        <p:sp>
          <p:nvSpPr>
            <p:cNvPr id="6" name="文字方塊 5">
              <a:extLst>
                <a:ext uri="{FF2B5EF4-FFF2-40B4-BE49-F238E27FC236}">
                  <a16:creationId xmlns:a16="http://schemas.microsoft.com/office/drawing/2014/main" id="{577020D3-AC0F-4EEB-AB76-3E45D330B13A}"/>
                </a:ext>
              </a:extLst>
            </p:cNvPr>
            <p:cNvSpPr txBox="1"/>
            <p:nvPr/>
          </p:nvSpPr>
          <p:spPr>
            <a:xfrm>
              <a:off x="7913884" y="153259"/>
              <a:ext cx="292068" cy="523220"/>
            </a:xfrm>
            <a:prstGeom prst="rect">
              <a:avLst/>
            </a:prstGeom>
            <a:noFill/>
          </p:spPr>
          <p:txBody>
            <a:bodyPr wrap="none" rtlCol="0">
              <a:spAutoFit/>
            </a:bodyPr>
            <a:lstStyle/>
            <a:p>
              <a:r>
                <a:rPr lang="en-US" altLang="zh-TW" sz="2800" b="1" dirty="0" err="1"/>
                <a:t>i</a:t>
              </a:r>
              <a:endParaRPr lang="zh-TW" altLang="en-US" sz="2800" b="1" dirty="0"/>
            </a:p>
          </p:txBody>
        </p:sp>
        <p:sp>
          <p:nvSpPr>
            <p:cNvPr id="7" name="矩形 6">
              <a:extLst>
                <a:ext uri="{FF2B5EF4-FFF2-40B4-BE49-F238E27FC236}">
                  <a16:creationId xmlns:a16="http://schemas.microsoft.com/office/drawing/2014/main" id="{2C7D5A71-0C40-4C93-A875-76F4F3CB099E}"/>
                </a:ext>
              </a:extLst>
            </p:cNvPr>
            <p:cNvSpPr/>
            <p:nvPr/>
          </p:nvSpPr>
          <p:spPr>
            <a:xfrm>
              <a:off x="5099902" y="1053183"/>
              <a:ext cx="3949831" cy="43363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箭號: 向下 7">
              <a:extLst>
                <a:ext uri="{FF2B5EF4-FFF2-40B4-BE49-F238E27FC236}">
                  <a16:creationId xmlns:a16="http://schemas.microsoft.com/office/drawing/2014/main" id="{EC52C2CF-F434-4744-81D6-0194346CBF5A}"/>
                </a:ext>
              </a:extLst>
            </p:cNvPr>
            <p:cNvSpPr/>
            <p:nvPr/>
          </p:nvSpPr>
          <p:spPr>
            <a:xfrm>
              <a:off x="7975077" y="649925"/>
              <a:ext cx="169683" cy="28071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a:extLst>
                <a:ext uri="{FF2B5EF4-FFF2-40B4-BE49-F238E27FC236}">
                  <a16:creationId xmlns:a16="http://schemas.microsoft.com/office/drawing/2014/main" id="{625256F6-859A-4304-A77C-F7F287B7017C}"/>
                </a:ext>
              </a:extLst>
            </p:cNvPr>
            <p:cNvCxnSpPr>
              <a:cxnSpLocks/>
            </p:cNvCxnSpPr>
            <p:nvPr/>
          </p:nvCxnSpPr>
          <p:spPr>
            <a:xfrm>
              <a:off x="7814821" y="324177"/>
              <a:ext cx="0" cy="1550989"/>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EBEBCA43-1FB5-4999-A36C-0C4F1AD115D5}"/>
                </a:ext>
              </a:extLst>
            </p:cNvPr>
            <p:cNvSpPr txBox="1"/>
            <p:nvPr/>
          </p:nvSpPr>
          <p:spPr>
            <a:xfrm>
              <a:off x="4377180" y="1034661"/>
              <a:ext cx="617477" cy="430887"/>
            </a:xfrm>
            <a:prstGeom prst="rect">
              <a:avLst/>
            </a:prstGeom>
            <a:noFill/>
          </p:spPr>
          <p:txBody>
            <a:bodyPr wrap="none" rtlCol="0">
              <a:spAutoFit/>
            </a:bodyPr>
            <a:lstStyle/>
            <a:p>
              <a:r>
                <a:rPr lang="en-US" altLang="zh-TW" sz="2200" b="1" dirty="0" err="1"/>
                <a:t>dp</a:t>
              </a:r>
              <a:r>
                <a:rPr lang="en-US" altLang="zh-TW" sz="2200" b="1" dirty="0"/>
                <a:t>:</a:t>
              </a:r>
              <a:endParaRPr lang="zh-TW" altLang="en-US" sz="2200" b="1" dirty="0"/>
            </a:p>
          </p:txBody>
        </p:sp>
      </p:grpSp>
    </p:spTree>
    <p:extLst>
      <p:ext uri="{BB962C8B-B14F-4D97-AF65-F5344CB8AC3E}">
        <p14:creationId xmlns:p14="http://schemas.microsoft.com/office/powerpoint/2010/main" val="235719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觀察每個 </a:t>
            </a:r>
            <a:r>
              <a:rPr lang="en-US" altLang="zh-TW" sz="2400" b="1" dirty="0">
                <a:solidFill>
                  <a:schemeClr val="tx1"/>
                </a:solidFill>
              </a:rPr>
              <a:t>(h[j], </a:t>
            </a:r>
            <a:r>
              <a:rPr lang="en-US" altLang="zh-TW" sz="2400" b="1" dirty="0" err="1">
                <a:solidFill>
                  <a:schemeClr val="tx1"/>
                </a:solidFill>
              </a:rPr>
              <a:t>dp</a:t>
            </a:r>
            <a:r>
              <a:rPr lang="en-US" altLang="zh-TW" sz="2400" b="1" dirty="0">
                <a:solidFill>
                  <a:schemeClr val="tx1"/>
                </a:solidFill>
              </a:rPr>
              <a:t>[j])</a:t>
            </a:r>
          </a:p>
          <a:p>
            <a:pPr marL="914400" lvl="1" indent="-457200">
              <a:buFont typeface="+mj-lt"/>
              <a:buAutoNum type="arabicPeriod"/>
            </a:pPr>
            <a:r>
              <a:rPr lang="en-US" altLang="zh-TW" sz="2200" b="1" dirty="0">
                <a:solidFill>
                  <a:schemeClr val="tx1"/>
                </a:solidFill>
              </a:rPr>
              <a:t>h[j] </a:t>
            </a:r>
            <a:r>
              <a:rPr lang="zh-TW" altLang="en-US" sz="2200" b="1" dirty="0">
                <a:solidFill>
                  <a:schemeClr val="tx1"/>
                </a:solidFill>
              </a:rPr>
              <a:t>就像是使用門檻</a:t>
            </a:r>
            <a:r>
              <a:rPr lang="en-US" altLang="zh-TW" sz="2200" b="1" dirty="0">
                <a:solidFill>
                  <a:schemeClr val="tx1"/>
                </a:solidFill>
              </a:rPr>
              <a:t>,</a:t>
            </a:r>
            <a:r>
              <a:rPr lang="zh-TW" altLang="en-US" sz="2200" b="1" dirty="0">
                <a:solidFill>
                  <a:schemeClr val="tx1"/>
                </a:solidFill>
              </a:rPr>
              <a:t> 越低代表這個轉移越好。</a:t>
            </a:r>
            <a:endParaRPr lang="en-US" altLang="zh-TW" sz="2200" b="1" dirty="0">
              <a:solidFill>
                <a:schemeClr val="tx1"/>
              </a:solidFill>
            </a:endParaRPr>
          </a:p>
          <a:p>
            <a:pPr marL="914400" lvl="1" indent="-457200">
              <a:buFont typeface="+mj-lt"/>
              <a:buAutoNum type="arabicPeriod"/>
            </a:pPr>
            <a:r>
              <a:rPr lang="en-US" altLang="zh-TW" sz="2200" b="1" dirty="0" err="1">
                <a:solidFill>
                  <a:schemeClr val="tx1"/>
                </a:solidFill>
              </a:rPr>
              <a:t>dp</a:t>
            </a:r>
            <a:r>
              <a:rPr lang="en-US" altLang="zh-TW" sz="2200" b="1" dirty="0">
                <a:solidFill>
                  <a:schemeClr val="tx1"/>
                </a:solidFill>
              </a:rPr>
              <a:t>[j] </a:t>
            </a:r>
            <a:r>
              <a:rPr lang="zh-TW" altLang="en-US" sz="2200" b="1" dirty="0">
                <a:solidFill>
                  <a:schemeClr val="tx1"/>
                </a:solidFill>
              </a:rPr>
              <a:t>就像是價值</a:t>
            </a:r>
            <a:r>
              <a:rPr lang="en-US" altLang="zh-TW" sz="2200" b="1" dirty="0">
                <a:solidFill>
                  <a:schemeClr val="tx1"/>
                </a:solidFill>
              </a:rPr>
              <a:t>,</a:t>
            </a:r>
            <a:r>
              <a:rPr lang="zh-TW" altLang="en-US" sz="2200" b="1" dirty="0">
                <a:solidFill>
                  <a:schemeClr val="tx1"/>
                </a:solidFill>
              </a:rPr>
              <a:t> 越高代表這個轉移越好。</a:t>
            </a:r>
            <a:endParaRPr lang="en-US" altLang="zh-TW" sz="2200" b="1" dirty="0">
              <a:solidFill>
                <a:schemeClr val="tx1"/>
              </a:solidFill>
            </a:endParaRPr>
          </a:p>
          <a:p>
            <a:pPr marL="514350" indent="-457200"/>
            <a:endParaRPr lang="en-US" altLang="zh-TW" sz="2400" b="1" dirty="0">
              <a:solidFill>
                <a:schemeClr val="tx1"/>
              </a:solidFill>
            </a:endParaRPr>
          </a:p>
          <a:p>
            <a:pPr marL="514350" indent="-457200"/>
            <a:r>
              <a:rPr lang="zh-TW" altLang="en-US" sz="2400" b="1" dirty="0">
                <a:solidFill>
                  <a:schemeClr val="tx1"/>
                </a:solidFill>
              </a:rPr>
              <a:t>很直覺地</a:t>
            </a:r>
            <a:r>
              <a:rPr lang="en-US" altLang="zh-TW" sz="2400" b="1" dirty="0">
                <a:solidFill>
                  <a:schemeClr val="tx1"/>
                </a:solidFill>
              </a:rPr>
              <a:t>,</a:t>
            </a:r>
            <a:r>
              <a:rPr lang="zh-TW" altLang="en-US" sz="2400" b="1" dirty="0">
                <a:solidFill>
                  <a:schemeClr val="tx1"/>
                </a:solidFill>
              </a:rPr>
              <a:t> 當兩個轉移 </a:t>
            </a:r>
            <a:r>
              <a:rPr lang="en-US" altLang="zh-TW" sz="2400" b="1" dirty="0">
                <a:solidFill>
                  <a:schemeClr val="tx1"/>
                </a:solidFill>
              </a:rPr>
              <a:t>j,</a:t>
            </a:r>
            <a:r>
              <a:rPr lang="zh-TW" altLang="en-US" sz="2400" b="1" dirty="0">
                <a:solidFill>
                  <a:schemeClr val="tx1"/>
                </a:solidFill>
              </a:rPr>
              <a:t> </a:t>
            </a:r>
            <a:r>
              <a:rPr lang="en-US" altLang="zh-TW" sz="2400" b="1" dirty="0">
                <a:solidFill>
                  <a:schemeClr val="tx1"/>
                </a:solidFill>
              </a:rPr>
              <a:t>k</a:t>
            </a:r>
            <a:r>
              <a:rPr lang="zh-TW" altLang="en-US" sz="2400" b="1" dirty="0">
                <a:solidFill>
                  <a:schemeClr val="tx1"/>
                </a:solidFill>
              </a:rPr>
              <a:t> 滿足門檻 </a:t>
            </a:r>
            <a:r>
              <a:rPr lang="en-US" altLang="zh-TW" sz="2400" b="1" dirty="0">
                <a:solidFill>
                  <a:schemeClr val="tx1"/>
                </a:solidFill>
              </a:rPr>
              <a:t>h[k] &gt; h[j], </a:t>
            </a:r>
            <a:r>
              <a:rPr lang="zh-TW" altLang="en-US" sz="2400" b="1" dirty="0">
                <a:solidFill>
                  <a:schemeClr val="tx1"/>
                </a:solidFill>
              </a:rPr>
              <a:t>價值卻是</a:t>
            </a:r>
            <a:r>
              <a:rPr lang="en-US" altLang="zh-TW" sz="2400" b="1" dirty="0" err="1">
                <a:solidFill>
                  <a:schemeClr val="tx1"/>
                </a:solidFill>
              </a:rPr>
              <a:t>dp</a:t>
            </a:r>
            <a:r>
              <a:rPr lang="en-US" altLang="zh-TW" sz="2400" b="1" dirty="0">
                <a:solidFill>
                  <a:schemeClr val="tx1"/>
                </a:solidFill>
              </a:rPr>
              <a:t>[k]</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err="1">
                <a:solidFill>
                  <a:schemeClr val="tx1"/>
                </a:solidFill>
              </a:rPr>
              <a:t>dp</a:t>
            </a:r>
            <a:r>
              <a:rPr lang="en-US" altLang="zh-TW" sz="2400" b="1" dirty="0">
                <a:solidFill>
                  <a:schemeClr val="tx1"/>
                </a:solidFill>
              </a:rPr>
              <a:t>[j]</a:t>
            </a:r>
            <a:r>
              <a:rPr lang="zh-TW" altLang="en-US" sz="2400" b="1" dirty="0">
                <a:solidFill>
                  <a:schemeClr val="tx1"/>
                </a:solidFill>
              </a:rPr>
              <a:t> 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(h[k], </a:t>
            </a:r>
            <a:r>
              <a:rPr lang="en-US" altLang="zh-TW" sz="2400" b="1" dirty="0" err="1">
                <a:solidFill>
                  <a:schemeClr val="tx1"/>
                </a:solidFill>
              </a:rPr>
              <a:t>dp</a:t>
            </a:r>
            <a:r>
              <a:rPr lang="en-US" altLang="zh-TW" sz="2400" b="1" dirty="0">
                <a:solidFill>
                  <a:schemeClr val="tx1"/>
                </a:solidFill>
              </a:rPr>
              <a:t>[k])</a:t>
            </a:r>
            <a:r>
              <a:rPr lang="zh-TW" altLang="en-US" sz="2400" b="1" dirty="0">
                <a:solidFill>
                  <a:schemeClr val="tx1"/>
                </a:solidFill>
              </a:rPr>
              <a:t> 在往後都不可能成為最佳轉移。</a:t>
            </a:r>
            <a:r>
              <a:rPr lang="en-US" altLang="zh-TW" sz="2400" b="1" dirty="0">
                <a:solidFill>
                  <a:schemeClr val="tx1"/>
                </a:solidFill>
              </a:rPr>
              <a:t>(why?)</a:t>
            </a:r>
            <a:endParaRPr lang="en-US" sz="2400" b="1" dirty="0">
              <a:solidFill>
                <a:schemeClr val="tx1"/>
              </a:solidFill>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344765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用一個資料結構存放這些轉移</a:t>
            </a:r>
            <a:r>
              <a:rPr lang="en-US" altLang="zh-TW" sz="2400" b="1" dirty="0">
                <a:solidFill>
                  <a:schemeClr val="tx1"/>
                </a:solidFill>
              </a:rPr>
              <a:t>,</a:t>
            </a:r>
            <a:r>
              <a:rPr lang="zh-TW" altLang="en-US" sz="2400" b="1" dirty="0">
                <a:solidFill>
                  <a:schemeClr val="tx1"/>
                </a:solidFill>
              </a:rPr>
              <a:t> 發現上述情形時</a:t>
            </a:r>
            <a:r>
              <a:rPr lang="en-US" altLang="zh-TW" sz="2400" b="1" dirty="0">
                <a:solidFill>
                  <a:schemeClr val="tx1"/>
                </a:solidFill>
              </a:rPr>
              <a:t>,</a:t>
            </a:r>
            <a:r>
              <a:rPr lang="zh-TW" altLang="en-US" sz="2400" b="1" dirty="0">
                <a:solidFill>
                  <a:schemeClr val="tx1"/>
                </a:solidFill>
              </a:rPr>
              <a:t> 就把明顯沒用的轉移丟掉。這看起來像是個常數優化</a:t>
            </a:r>
            <a:r>
              <a:rPr lang="en-US" altLang="zh-TW" sz="2400" b="1" dirty="0">
                <a:solidFill>
                  <a:schemeClr val="tx1"/>
                </a:solidFill>
              </a:rPr>
              <a:t>?</a:t>
            </a:r>
            <a:endParaRPr lang="en-US" sz="2400" b="1" dirty="0">
              <a:solidFill>
                <a:schemeClr val="tx1"/>
              </a:solidFill>
            </a:endParaRPr>
          </a:p>
          <a:p>
            <a:endParaRPr lang="en-US" sz="2400" b="1" dirty="0">
              <a:solidFill>
                <a:schemeClr val="tx1"/>
              </a:solidFill>
            </a:endParaRPr>
          </a:p>
          <a:p>
            <a:r>
              <a:rPr lang="zh-TW" altLang="en-US" sz="2400" b="1" dirty="0">
                <a:solidFill>
                  <a:schemeClr val="tx1"/>
                </a:solidFill>
              </a:rPr>
              <a:t>但是如果真的全都挑掉的話</a:t>
            </a:r>
            <a:r>
              <a:rPr lang="en-US" altLang="zh-TW" sz="2400" b="1" dirty="0">
                <a:solidFill>
                  <a:schemeClr val="tx1"/>
                </a:solidFill>
              </a:rPr>
              <a:t>, </a:t>
            </a:r>
            <a:r>
              <a:rPr lang="zh-TW" altLang="en-US" sz="2400" b="1" dirty="0">
                <a:solidFill>
                  <a:schemeClr val="tx1"/>
                </a:solidFill>
              </a:rPr>
              <a:t>這個資料結構就會滿足一些非常好的性質。</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當結構中的 </a:t>
            </a:r>
            <a:r>
              <a:rPr lang="en-US" altLang="zh-TW" sz="2400" b="1" dirty="0">
                <a:solidFill>
                  <a:srgbClr val="FF0000"/>
                </a:solidFill>
              </a:rPr>
              <a:t>h[j]</a:t>
            </a:r>
            <a:r>
              <a:rPr lang="zh-TW" altLang="en-US" sz="2400" b="1" dirty="0">
                <a:solidFill>
                  <a:srgbClr val="FF0000"/>
                </a:solidFill>
              </a:rPr>
              <a:t> 增加時</a:t>
            </a:r>
            <a:r>
              <a:rPr lang="en-US" altLang="zh-TW" sz="2400" b="1" dirty="0">
                <a:solidFill>
                  <a:srgbClr val="FF0000"/>
                </a:solidFill>
              </a:rPr>
              <a:t>,</a:t>
            </a:r>
            <a:r>
              <a:rPr lang="zh-TW" altLang="en-US" sz="2400" b="1" dirty="0">
                <a:solidFill>
                  <a:srgbClr val="FF0000"/>
                </a:solidFill>
              </a:rPr>
              <a:t> </a:t>
            </a:r>
            <a:r>
              <a:rPr lang="en-US" altLang="zh-TW" sz="2400" b="1" dirty="0" err="1">
                <a:solidFill>
                  <a:srgbClr val="FF0000"/>
                </a:solidFill>
              </a:rPr>
              <a:t>dp</a:t>
            </a:r>
            <a:r>
              <a:rPr lang="en-US" altLang="zh-TW" sz="2400" b="1" dirty="0">
                <a:solidFill>
                  <a:srgbClr val="FF0000"/>
                </a:solidFill>
              </a:rPr>
              <a:t>[j]</a:t>
            </a:r>
            <a:r>
              <a:rPr lang="zh-TW" altLang="en-US" sz="2400" b="1" dirty="0">
                <a:solidFill>
                  <a:srgbClr val="FF0000"/>
                </a:solidFill>
              </a:rPr>
              <a:t> 必然也跟著增加</a:t>
            </a:r>
            <a:r>
              <a:rPr lang="en-US" altLang="zh-TW" sz="2400" b="1" dirty="0">
                <a:solidFill>
                  <a:schemeClr val="tx1"/>
                </a:solidFill>
              </a:rPr>
              <a:t>,</a:t>
            </a:r>
            <a:r>
              <a:rPr lang="zh-TW" altLang="en-US" sz="2400" b="1" dirty="0">
                <a:solidFill>
                  <a:schemeClr val="tx1"/>
                </a:solidFill>
              </a:rPr>
              <a:t> 否則就與前面的規則衝突。</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138516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lnSpcReduction="10000"/>
          </a:bodyPr>
          <a:lstStyle/>
          <a:p>
            <a:r>
              <a:rPr lang="zh-TW" altLang="en-US" sz="2400" b="1" dirty="0">
                <a:solidFill>
                  <a:schemeClr val="tx1"/>
                </a:solidFill>
              </a:rPr>
              <a:t>沒用的轉移都被挑掉後</a:t>
            </a:r>
            <a:r>
              <a:rPr lang="en-US" altLang="zh-TW" sz="2400" b="1" dirty="0">
                <a:solidFill>
                  <a:schemeClr val="tx1"/>
                </a:solidFill>
              </a:rPr>
              <a:t>,</a:t>
            </a:r>
            <a:r>
              <a:rPr lang="zh-TW" altLang="en-US" sz="2400" b="1" dirty="0">
                <a:solidFill>
                  <a:schemeClr val="tx1"/>
                </a:solidFill>
              </a:rPr>
              <a:t> 對一個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而言</a:t>
            </a:r>
            <a:r>
              <a:rPr lang="en-US" altLang="zh-TW" sz="2400" b="1" dirty="0">
                <a:solidFill>
                  <a:schemeClr val="tx1"/>
                </a:solidFill>
              </a:rPr>
              <a:t>, </a:t>
            </a:r>
            <a:r>
              <a:rPr lang="zh-TW" altLang="en-US" sz="2400" b="1" dirty="0">
                <a:solidFill>
                  <a:schemeClr val="tx1"/>
                </a:solidFill>
              </a:rPr>
              <a:t>我們只需要尋找</a:t>
            </a:r>
            <a:r>
              <a:rPr lang="zh-TW" altLang="en-US" sz="2400" b="1" dirty="0">
                <a:solidFill>
                  <a:srgbClr val="FF0000"/>
                </a:solidFill>
              </a:rPr>
              <a:t>「</a:t>
            </a:r>
            <a:r>
              <a:rPr lang="en-US" altLang="zh-TW" sz="2400" b="1" dirty="0">
                <a:solidFill>
                  <a:srgbClr val="FF0000"/>
                </a:solidFill>
              </a:rPr>
              <a:t>h[</a:t>
            </a:r>
            <a:r>
              <a:rPr lang="en-US" altLang="zh-TW" sz="2400" b="1" dirty="0" err="1">
                <a:solidFill>
                  <a:srgbClr val="FF0000"/>
                </a:solidFill>
              </a:rPr>
              <a:t>i</a:t>
            </a:r>
            <a:r>
              <a:rPr lang="en-US" altLang="zh-TW" sz="2400" b="1" dirty="0">
                <a:solidFill>
                  <a:srgbClr val="FF0000"/>
                </a:solidFill>
              </a:rPr>
              <a:t>]</a:t>
            </a:r>
            <a:r>
              <a:rPr lang="zh-TW" altLang="en-US" sz="2400" b="1" dirty="0">
                <a:solidFill>
                  <a:srgbClr val="FF0000"/>
                </a:solidFill>
              </a:rPr>
              <a:t> 能跨過的門檻中最大的 </a:t>
            </a:r>
            <a:r>
              <a:rPr lang="en-US" altLang="zh-TW" sz="2400" b="1" dirty="0">
                <a:solidFill>
                  <a:srgbClr val="FF0000"/>
                </a:solidFill>
              </a:rPr>
              <a:t>h[j]</a:t>
            </a:r>
            <a:r>
              <a:rPr lang="zh-TW" altLang="en-US" sz="2400" b="1" dirty="0">
                <a:solidFill>
                  <a:srgbClr val="FF0000"/>
                </a:solidFill>
              </a:rPr>
              <a:t>」</a:t>
            </a:r>
            <a:r>
              <a:rPr lang="zh-TW" altLang="en-US" sz="2400" b="1" dirty="0">
                <a:solidFill>
                  <a:schemeClr val="tx1"/>
                </a:solidFill>
              </a:rPr>
              <a:t>即可</a:t>
            </a:r>
            <a:r>
              <a:rPr lang="en-US" altLang="zh-TW" sz="2400" b="1" dirty="0">
                <a:solidFill>
                  <a:schemeClr val="tx1"/>
                </a:solidFill>
              </a:rPr>
              <a:t>, </a:t>
            </a:r>
            <a:r>
              <a:rPr lang="zh-TW" altLang="en-US" sz="2400" b="1" dirty="0">
                <a:solidFill>
                  <a:schemeClr val="tx1"/>
                </a:solidFill>
              </a:rPr>
              <a:t>也就是最大的 </a:t>
            </a:r>
            <a:r>
              <a:rPr lang="en-US" altLang="zh-TW" sz="2400" b="1" dirty="0">
                <a:solidFill>
                  <a:schemeClr val="tx1"/>
                </a:solidFill>
              </a:rPr>
              <a:t>h[j]</a:t>
            </a:r>
            <a:r>
              <a:rPr lang="zh-TW" altLang="en-US" sz="2400" b="1" dirty="0">
                <a:solidFill>
                  <a:schemeClr val="tx1"/>
                </a:solidFill>
              </a:rPr>
              <a:t>滿足 </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若是這個資料結構已經依照 </a:t>
            </a:r>
            <a:r>
              <a:rPr lang="en-US" altLang="zh-TW" sz="2400" b="1" dirty="0">
                <a:solidFill>
                  <a:schemeClr val="tx1"/>
                </a:solidFill>
              </a:rPr>
              <a:t>h[j]</a:t>
            </a:r>
            <a:r>
              <a:rPr lang="zh-TW" altLang="en-US" sz="2400" b="1" dirty="0">
                <a:solidFill>
                  <a:schemeClr val="tx1"/>
                </a:solidFill>
              </a:rPr>
              <a:t> 排好</a:t>
            </a:r>
            <a:r>
              <a:rPr lang="en-US" altLang="zh-TW" sz="2400" b="1" dirty="0">
                <a:solidFill>
                  <a:schemeClr val="tx1"/>
                </a:solidFill>
              </a:rPr>
              <a:t>, </a:t>
            </a:r>
            <a:r>
              <a:rPr lang="zh-TW" altLang="en-US" sz="2400" b="1" dirty="0">
                <a:solidFill>
                  <a:schemeClr val="tx1"/>
                </a:solidFill>
              </a:rPr>
              <a:t>這只需一次二分搜索即可找到。</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若是這個資料結構已經依照 </a:t>
            </a:r>
            <a:r>
              <a:rPr lang="en-US" altLang="zh-TW" sz="2400" b="1" dirty="0">
                <a:solidFill>
                  <a:schemeClr val="tx1"/>
                </a:solidFill>
              </a:rPr>
              <a:t>h[j]</a:t>
            </a:r>
            <a:r>
              <a:rPr lang="zh-TW" altLang="en-US" sz="2400" b="1" dirty="0">
                <a:solidFill>
                  <a:schemeClr val="tx1"/>
                </a:solidFill>
              </a:rPr>
              <a:t> 排好</a:t>
            </a:r>
            <a:r>
              <a:rPr lang="en-US" altLang="zh-TW" sz="2400" b="1" dirty="0">
                <a:solidFill>
                  <a:schemeClr val="tx1"/>
                </a:solidFill>
              </a:rPr>
              <a:t>, </a:t>
            </a:r>
            <a:r>
              <a:rPr lang="zh-TW" altLang="en-US" sz="2400" b="1" dirty="0">
                <a:solidFill>
                  <a:schemeClr val="tx1"/>
                </a:solidFill>
              </a:rPr>
              <a:t>要把 </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加進去也非常簡單。</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91116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p:txBody>
          <a:bodyPr>
            <a:normAutofit/>
          </a:bodyPr>
          <a:lstStyle/>
          <a:p>
            <a:r>
              <a:rPr lang="en-US" sz="4000" b="1" dirty="0"/>
              <a:t>Example</a:t>
            </a:r>
          </a:p>
        </p:txBody>
      </p:sp>
      <p:sp>
        <p:nvSpPr>
          <p:cNvPr id="4" name="矩形 3">
            <a:extLst>
              <a:ext uri="{FF2B5EF4-FFF2-40B4-BE49-F238E27FC236}">
                <a16:creationId xmlns:a16="http://schemas.microsoft.com/office/drawing/2014/main" id="{45450DFE-C830-42F8-8698-52E79A8BC1F4}"/>
              </a:ext>
            </a:extLst>
          </p:cNvPr>
          <p:cNvSpPr/>
          <p:nvPr/>
        </p:nvSpPr>
        <p:spPr>
          <a:xfrm>
            <a:off x="1218546" y="4069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12" name="矩形 11">
            <a:extLst>
              <a:ext uri="{FF2B5EF4-FFF2-40B4-BE49-F238E27FC236}">
                <a16:creationId xmlns:a16="http://schemas.microsoft.com/office/drawing/2014/main" id="{17920DF2-068C-4D35-B353-6E6576B62F7B}"/>
              </a:ext>
            </a:extLst>
          </p:cNvPr>
          <p:cNvSpPr/>
          <p:nvPr/>
        </p:nvSpPr>
        <p:spPr>
          <a:xfrm>
            <a:off x="2225478" y="4069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13" name="矩形 12">
            <a:extLst>
              <a:ext uri="{FF2B5EF4-FFF2-40B4-BE49-F238E27FC236}">
                <a16:creationId xmlns:a16="http://schemas.microsoft.com/office/drawing/2014/main" id="{17B94271-E660-43F9-AEBC-6E1639D59E48}"/>
              </a:ext>
            </a:extLst>
          </p:cNvPr>
          <p:cNvSpPr/>
          <p:nvPr/>
        </p:nvSpPr>
        <p:spPr>
          <a:xfrm>
            <a:off x="3232410" y="4069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14" name="矩形 13">
            <a:extLst>
              <a:ext uri="{FF2B5EF4-FFF2-40B4-BE49-F238E27FC236}">
                <a16:creationId xmlns:a16="http://schemas.microsoft.com/office/drawing/2014/main" id="{57728BE9-BB64-4352-B96F-96199F18B289}"/>
              </a:ext>
            </a:extLst>
          </p:cNvPr>
          <p:cNvSpPr/>
          <p:nvPr/>
        </p:nvSpPr>
        <p:spPr>
          <a:xfrm>
            <a:off x="4239342" y="4069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15" name="矩形 14">
            <a:extLst>
              <a:ext uri="{FF2B5EF4-FFF2-40B4-BE49-F238E27FC236}">
                <a16:creationId xmlns:a16="http://schemas.microsoft.com/office/drawing/2014/main" id="{FEF17052-BC0D-43E8-B811-144814EAD1C0}"/>
              </a:ext>
            </a:extLst>
          </p:cNvPr>
          <p:cNvSpPr/>
          <p:nvPr/>
        </p:nvSpPr>
        <p:spPr>
          <a:xfrm>
            <a:off x="5246274" y="4069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16" name="矩形 15">
            <a:extLst>
              <a:ext uri="{FF2B5EF4-FFF2-40B4-BE49-F238E27FC236}">
                <a16:creationId xmlns:a16="http://schemas.microsoft.com/office/drawing/2014/main" id="{630713BD-552B-4160-86C7-CD10B5E7865F}"/>
              </a:ext>
            </a:extLst>
          </p:cNvPr>
          <p:cNvSpPr/>
          <p:nvPr/>
        </p:nvSpPr>
        <p:spPr>
          <a:xfrm>
            <a:off x="6253206" y="4069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6</a:t>
            </a:r>
          </a:p>
        </p:txBody>
      </p:sp>
      <p:sp>
        <p:nvSpPr>
          <p:cNvPr id="17" name="矩形 16">
            <a:extLst>
              <a:ext uri="{FF2B5EF4-FFF2-40B4-BE49-F238E27FC236}">
                <a16:creationId xmlns:a16="http://schemas.microsoft.com/office/drawing/2014/main" id="{7CCF6668-80A0-4ED8-97E4-F86B2588560F}"/>
              </a:ext>
            </a:extLst>
          </p:cNvPr>
          <p:cNvSpPr/>
          <p:nvPr/>
        </p:nvSpPr>
        <p:spPr>
          <a:xfrm>
            <a:off x="7260138" y="4069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9</a:t>
            </a:r>
          </a:p>
        </p:txBody>
      </p:sp>
      <p:sp>
        <p:nvSpPr>
          <p:cNvPr id="18" name="矩形 17">
            <a:extLst>
              <a:ext uri="{FF2B5EF4-FFF2-40B4-BE49-F238E27FC236}">
                <a16:creationId xmlns:a16="http://schemas.microsoft.com/office/drawing/2014/main" id="{7F49A7F2-3FB5-4597-9EDB-AF5D76280E98}"/>
              </a:ext>
            </a:extLst>
          </p:cNvPr>
          <p:cNvSpPr/>
          <p:nvPr/>
        </p:nvSpPr>
        <p:spPr>
          <a:xfrm>
            <a:off x="8267070" y="4069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19" name="矩形 18">
            <a:extLst>
              <a:ext uri="{FF2B5EF4-FFF2-40B4-BE49-F238E27FC236}">
                <a16:creationId xmlns:a16="http://schemas.microsoft.com/office/drawing/2014/main" id="{7A5C38AF-99A0-4110-8A9E-E2E5E4333065}"/>
              </a:ext>
            </a:extLst>
          </p:cNvPr>
          <p:cNvSpPr/>
          <p:nvPr/>
        </p:nvSpPr>
        <p:spPr>
          <a:xfrm>
            <a:off x="1218546" y="512663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20" name="矩形 19">
            <a:extLst>
              <a:ext uri="{FF2B5EF4-FFF2-40B4-BE49-F238E27FC236}">
                <a16:creationId xmlns:a16="http://schemas.microsoft.com/office/drawing/2014/main" id="{B73BC44D-973A-4E8C-8C35-FB49093A5A89}"/>
              </a:ext>
            </a:extLst>
          </p:cNvPr>
          <p:cNvSpPr/>
          <p:nvPr/>
        </p:nvSpPr>
        <p:spPr>
          <a:xfrm>
            <a:off x="2225478" y="512663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21" name="矩形 20">
            <a:extLst>
              <a:ext uri="{FF2B5EF4-FFF2-40B4-BE49-F238E27FC236}">
                <a16:creationId xmlns:a16="http://schemas.microsoft.com/office/drawing/2014/main" id="{597356FA-121E-4CBF-B5FE-EF14F0FB6E02}"/>
              </a:ext>
            </a:extLst>
          </p:cNvPr>
          <p:cNvSpPr/>
          <p:nvPr/>
        </p:nvSpPr>
        <p:spPr>
          <a:xfrm>
            <a:off x="3232410" y="512663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22" name="矩形 21">
            <a:extLst>
              <a:ext uri="{FF2B5EF4-FFF2-40B4-BE49-F238E27FC236}">
                <a16:creationId xmlns:a16="http://schemas.microsoft.com/office/drawing/2014/main" id="{7C8F522E-48A2-4F8E-8452-4CC52487DB03}"/>
              </a:ext>
            </a:extLst>
          </p:cNvPr>
          <p:cNvSpPr/>
          <p:nvPr/>
        </p:nvSpPr>
        <p:spPr>
          <a:xfrm>
            <a:off x="4239342" y="512663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12</a:t>
            </a:r>
          </a:p>
        </p:txBody>
      </p:sp>
      <p:sp>
        <p:nvSpPr>
          <p:cNvPr id="23" name="矩形 22">
            <a:extLst>
              <a:ext uri="{FF2B5EF4-FFF2-40B4-BE49-F238E27FC236}">
                <a16:creationId xmlns:a16="http://schemas.microsoft.com/office/drawing/2014/main" id="{8F6159FD-7679-4530-865C-4BC05DB9F051}"/>
              </a:ext>
            </a:extLst>
          </p:cNvPr>
          <p:cNvSpPr/>
          <p:nvPr/>
        </p:nvSpPr>
        <p:spPr>
          <a:xfrm>
            <a:off x="5246274" y="512663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21</a:t>
            </a:r>
          </a:p>
        </p:txBody>
      </p:sp>
      <p:sp>
        <p:nvSpPr>
          <p:cNvPr id="24" name="矩形 23">
            <a:extLst>
              <a:ext uri="{FF2B5EF4-FFF2-40B4-BE49-F238E27FC236}">
                <a16:creationId xmlns:a16="http://schemas.microsoft.com/office/drawing/2014/main" id="{BD9B9855-F0E4-4F63-BF6F-F0E3FB11B7D3}"/>
              </a:ext>
            </a:extLst>
          </p:cNvPr>
          <p:cNvSpPr/>
          <p:nvPr/>
        </p:nvSpPr>
        <p:spPr>
          <a:xfrm>
            <a:off x="6253206" y="512663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34</a:t>
            </a:r>
          </a:p>
        </p:txBody>
      </p:sp>
      <p:sp>
        <p:nvSpPr>
          <p:cNvPr id="25" name="矩形 24">
            <a:extLst>
              <a:ext uri="{FF2B5EF4-FFF2-40B4-BE49-F238E27FC236}">
                <a16:creationId xmlns:a16="http://schemas.microsoft.com/office/drawing/2014/main" id="{474747AE-9D2A-463E-9511-3F2B24833871}"/>
              </a:ext>
            </a:extLst>
          </p:cNvPr>
          <p:cNvSpPr/>
          <p:nvPr/>
        </p:nvSpPr>
        <p:spPr>
          <a:xfrm>
            <a:off x="7260138" y="512663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48</a:t>
            </a:r>
          </a:p>
        </p:txBody>
      </p:sp>
      <p:sp>
        <p:nvSpPr>
          <p:cNvPr id="26" name="矩形 25">
            <a:extLst>
              <a:ext uri="{FF2B5EF4-FFF2-40B4-BE49-F238E27FC236}">
                <a16:creationId xmlns:a16="http://schemas.microsoft.com/office/drawing/2014/main" id="{2FFFDB53-F6C0-4B76-AC7A-CBAB2846D59E}"/>
              </a:ext>
            </a:extLst>
          </p:cNvPr>
          <p:cNvSpPr/>
          <p:nvPr/>
        </p:nvSpPr>
        <p:spPr>
          <a:xfrm>
            <a:off x="8267070" y="512663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763</a:t>
            </a:r>
          </a:p>
        </p:txBody>
      </p:sp>
      <p:sp>
        <p:nvSpPr>
          <p:cNvPr id="3" name="文字方塊 2"/>
          <p:cNvSpPr txBox="1"/>
          <p:nvPr/>
        </p:nvSpPr>
        <p:spPr>
          <a:xfrm>
            <a:off x="95663" y="3389981"/>
            <a:ext cx="1752403" cy="523220"/>
          </a:xfrm>
          <a:prstGeom prst="rect">
            <a:avLst/>
          </a:prstGeom>
          <a:noFill/>
        </p:spPr>
        <p:txBody>
          <a:bodyPr wrap="none" rtlCol="0">
            <a:spAutoFit/>
          </a:bodyPr>
          <a:lstStyle/>
          <a:p>
            <a:r>
              <a:rPr lang="zh-TW" altLang="en-US" sz="2800" b="1" dirty="0"/>
              <a:t>單調佇列</a:t>
            </a:r>
            <a:r>
              <a:rPr lang="en-US" altLang="zh-TW" sz="2800" b="1" dirty="0"/>
              <a:t>:</a:t>
            </a:r>
            <a:endParaRPr lang="zh-TW" altLang="en-US" sz="2800" b="1" dirty="0"/>
          </a:p>
        </p:txBody>
      </p:sp>
      <p:sp>
        <p:nvSpPr>
          <p:cNvPr id="27" name="文字方塊 26"/>
          <p:cNvSpPr txBox="1"/>
          <p:nvPr/>
        </p:nvSpPr>
        <p:spPr>
          <a:xfrm>
            <a:off x="-1" y="1668790"/>
            <a:ext cx="1354858" cy="523220"/>
          </a:xfrm>
          <a:prstGeom prst="rect">
            <a:avLst/>
          </a:prstGeom>
          <a:noFill/>
        </p:spPr>
        <p:txBody>
          <a:bodyPr wrap="none" rtlCol="0">
            <a:spAutoFit/>
          </a:bodyPr>
          <a:lstStyle/>
          <a:p>
            <a:r>
              <a:rPr lang="zh-TW" altLang="en-US" sz="2800" b="1" dirty="0"/>
              <a:t>陣列 </a:t>
            </a:r>
            <a:r>
              <a:rPr lang="en-US" altLang="zh-TW" sz="2800" b="1" dirty="0"/>
              <a:t>h:</a:t>
            </a:r>
            <a:endParaRPr lang="zh-TW" altLang="en-US" sz="2800" b="1" dirty="0"/>
          </a:p>
        </p:txBody>
      </p:sp>
      <p:sp>
        <p:nvSpPr>
          <p:cNvPr id="28" name="矩形 27">
            <a:extLst>
              <a:ext uri="{FF2B5EF4-FFF2-40B4-BE49-F238E27FC236}">
                <a16:creationId xmlns:a16="http://schemas.microsoft.com/office/drawing/2014/main" id="{45450DFE-C830-42F8-8698-52E79A8BC1F4}"/>
              </a:ext>
            </a:extLst>
          </p:cNvPr>
          <p:cNvSpPr/>
          <p:nvPr/>
        </p:nvSpPr>
        <p:spPr>
          <a:xfrm>
            <a:off x="1459922" y="147111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29" name="矩形 28">
            <a:extLst>
              <a:ext uri="{FF2B5EF4-FFF2-40B4-BE49-F238E27FC236}">
                <a16:creationId xmlns:a16="http://schemas.microsoft.com/office/drawing/2014/main" id="{17920DF2-068C-4D35-B353-6E6576B62F7B}"/>
              </a:ext>
            </a:extLst>
          </p:cNvPr>
          <p:cNvSpPr/>
          <p:nvPr/>
        </p:nvSpPr>
        <p:spPr>
          <a:xfrm>
            <a:off x="2466854" y="147111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30" name="矩形 29">
            <a:extLst>
              <a:ext uri="{FF2B5EF4-FFF2-40B4-BE49-F238E27FC236}">
                <a16:creationId xmlns:a16="http://schemas.microsoft.com/office/drawing/2014/main" id="{17B94271-E660-43F9-AEBC-6E1639D59E48}"/>
              </a:ext>
            </a:extLst>
          </p:cNvPr>
          <p:cNvSpPr/>
          <p:nvPr/>
        </p:nvSpPr>
        <p:spPr>
          <a:xfrm>
            <a:off x="3473786" y="147111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31" name="矩形 30">
            <a:extLst>
              <a:ext uri="{FF2B5EF4-FFF2-40B4-BE49-F238E27FC236}">
                <a16:creationId xmlns:a16="http://schemas.microsoft.com/office/drawing/2014/main" id="{57728BE9-BB64-4352-B96F-96199F18B289}"/>
              </a:ext>
            </a:extLst>
          </p:cNvPr>
          <p:cNvSpPr/>
          <p:nvPr/>
        </p:nvSpPr>
        <p:spPr>
          <a:xfrm>
            <a:off x="4480718" y="147111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t>
            </a:r>
          </a:p>
        </p:txBody>
      </p:sp>
      <p:sp>
        <p:nvSpPr>
          <p:cNvPr id="32" name="矩形 31">
            <a:extLst>
              <a:ext uri="{FF2B5EF4-FFF2-40B4-BE49-F238E27FC236}">
                <a16:creationId xmlns:a16="http://schemas.microsoft.com/office/drawing/2014/main" id="{FEF17052-BC0D-43E8-B811-144814EAD1C0}"/>
              </a:ext>
            </a:extLst>
          </p:cNvPr>
          <p:cNvSpPr/>
          <p:nvPr/>
        </p:nvSpPr>
        <p:spPr>
          <a:xfrm>
            <a:off x="5487650" y="147111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t>
            </a:r>
          </a:p>
        </p:txBody>
      </p:sp>
      <p:sp>
        <p:nvSpPr>
          <p:cNvPr id="33" name="矩形 32">
            <a:extLst>
              <a:ext uri="{FF2B5EF4-FFF2-40B4-BE49-F238E27FC236}">
                <a16:creationId xmlns:a16="http://schemas.microsoft.com/office/drawing/2014/main" id="{630713BD-552B-4160-86C7-CD10B5E7865F}"/>
              </a:ext>
            </a:extLst>
          </p:cNvPr>
          <p:cNvSpPr/>
          <p:nvPr/>
        </p:nvSpPr>
        <p:spPr>
          <a:xfrm>
            <a:off x="6494582" y="147111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t>
            </a:r>
          </a:p>
        </p:txBody>
      </p:sp>
      <p:sp>
        <p:nvSpPr>
          <p:cNvPr id="34" name="矩形 33">
            <a:extLst>
              <a:ext uri="{FF2B5EF4-FFF2-40B4-BE49-F238E27FC236}">
                <a16:creationId xmlns:a16="http://schemas.microsoft.com/office/drawing/2014/main" id="{7CCF6668-80A0-4ED8-97E4-F86B2588560F}"/>
              </a:ext>
            </a:extLst>
          </p:cNvPr>
          <p:cNvSpPr/>
          <p:nvPr/>
        </p:nvSpPr>
        <p:spPr>
          <a:xfrm>
            <a:off x="7501514" y="147111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35" name="矩形 34">
            <a:extLst>
              <a:ext uri="{FF2B5EF4-FFF2-40B4-BE49-F238E27FC236}">
                <a16:creationId xmlns:a16="http://schemas.microsoft.com/office/drawing/2014/main" id="{7F49A7F2-3FB5-4597-9EDB-AF5D76280E98}"/>
              </a:ext>
            </a:extLst>
          </p:cNvPr>
          <p:cNvSpPr/>
          <p:nvPr/>
        </p:nvSpPr>
        <p:spPr>
          <a:xfrm>
            <a:off x="8508446" y="147111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5" name="左中括弧 4"/>
          <p:cNvSpPr/>
          <p:nvPr/>
        </p:nvSpPr>
        <p:spPr>
          <a:xfrm rot="16200000">
            <a:off x="4894040" y="-724179"/>
            <a:ext cx="163254" cy="6980693"/>
          </a:xfrm>
          <a:prstGeom prst="leftBracket">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 name="文字方塊 5"/>
          <p:cNvSpPr txBox="1"/>
          <p:nvPr/>
        </p:nvSpPr>
        <p:spPr>
          <a:xfrm>
            <a:off x="3312854" y="2959094"/>
            <a:ext cx="2436886" cy="430887"/>
          </a:xfrm>
          <a:prstGeom prst="rect">
            <a:avLst/>
          </a:prstGeom>
          <a:noFill/>
        </p:spPr>
        <p:txBody>
          <a:bodyPr wrap="none" rtlCol="0">
            <a:spAutoFit/>
          </a:bodyPr>
          <a:lstStyle/>
          <a:p>
            <a:r>
              <a:rPr lang="en-US" altLang="zh-TW" sz="2200" b="1" dirty="0">
                <a:solidFill>
                  <a:srgbClr val="FF0000"/>
                </a:solidFill>
              </a:rPr>
              <a:t>j = 1, 2, 3, …, i-1</a:t>
            </a:r>
            <a:endParaRPr lang="zh-TW" altLang="en-US" sz="2200" b="1" dirty="0">
              <a:solidFill>
                <a:srgbClr val="FF0000"/>
              </a:solidFill>
            </a:endParaRPr>
          </a:p>
        </p:txBody>
      </p:sp>
      <p:sp>
        <p:nvSpPr>
          <p:cNvPr id="7" name="向下箭號 6"/>
          <p:cNvSpPr/>
          <p:nvPr/>
        </p:nvSpPr>
        <p:spPr>
          <a:xfrm>
            <a:off x="8875630" y="873041"/>
            <a:ext cx="398371" cy="51517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8928781" y="349821"/>
            <a:ext cx="292068" cy="523220"/>
          </a:xfrm>
          <a:prstGeom prst="rect">
            <a:avLst/>
          </a:prstGeom>
          <a:noFill/>
        </p:spPr>
        <p:txBody>
          <a:bodyPr wrap="none" rtlCol="0">
            <a:spAutoFit/>
          </a:bodyPr>
          <a:lstStyle/>
          <a:p>
            <a:r>
              <a:rPr lang="en-US" altLang="zh-TW" sz="2800" b="1" dirty="0" err="1">
                <a:solidFill>
                  <a:srgbClr val="FF0000"/>
                </a:solidFill>
              </a:rPr>
              <a:t>i</a:t>
            </a:r>
            <a:endParaRPr lang="zh-TW" altLang="en-US" sz="2800" b="1" dirty="0">
              <a:solidFill>
                <a:srgbClr val="FF0000"/>
              </a:solidFill>
            </a:endParaRPr>
          </a:p>
        </p:txBody>
      </p:sp>
      <p:sp>
        <p:nvSpPr>
          <p:cNvPr id="36" name="向下箭號 35"/>
          <p:cNvSpPr/>
          <p:nvPr/>
        </p:nvSpPr>
        <p:spPr>
          <a:xfrm>
            <a:off x="4281532" y="3403487"/>
            <a:ext cx="398371" cy="51517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4113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ppt_x"/>
                                          </p:val>
                                        </p:tav>
                                        <p:tav tm="100000">
                                          <p:val>
                                            <p:strVal val="#ppt_x"/>
                                          </p:val>
                                        </p:tav>
                                      </p:tavLst>
                                    </p:anim>
                                    <p:anim calcmode="lin" valueType="num">
                                      <p:cBhvr additive="base">
                                        <p:cTn id="60" dur="500" fill="hold"/>
                                        <p:tgtEl>
                                          <p:spTgt spid="2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additive="base">
                                        <p:cTn id="71" dur="500" fill="hold"/>
                                        <p:tgtEl>
                                          <p:spTgt spid="3"/>
                                        </p:tgtEl>
                                        <p:attrNameLst>
                                          <p:attrName>ppt_x</p:attrName>
                                        </p:attrNameLst>
                                      </p:cBhvr>
                                      <p:tavLst>
                                        <p:tav tm="0">
                                          <p:val>
                                            <p:strVal val="#ppt_x"/>
                                          </p:val>
                                        </p:tav>
                                        <p:tav tm="100000">
                                          <p:val>
                                            <p:strVal val="#ppt_x"/>
                                          </p:val>
                                        </p:tav>
                                      </p:tavLst>
                                    </p:anim>
                                    <p:anim calcmode="lin" valueType="num">
                                      <p:cBhvr additive="base">
                                        <p:cTn id="72" dur="500" fill="hold"/>
                                        <p:tgtEl>
                                          <p:spTgt spid="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 calcmode="lin" valueType="num">
                                      <p:cBhvr additive="base">
                                        <p:cTn id="75" dur="500" fill="hold"/>
                                        <p:tgtEl>
                                          <p:spTgt spid="36"/>
                                        </p:tgtEl>
                                        <p:attrNameLst>
                                          <p:attrName>ppt_x</p:attrName>
                                        </p:attrNameLst>
                                      </p:cBhvr>
                                      <p:tavLst>
                                        <p:tav tm="0">
                                          <p:val>
                                            <p:strVal val="#ppt_x"/>
                                          </p:val>
                                        </p:tav>
                                        <p:tav tm="100000">
                                          <p:val>
                                            <p:strVal val="#ppt_x"/>
                                          </p:val>
                                        </p:tav>
                                      </p:tavLst>
                                    </p:anim>
                                    <p:anim calcmode="lin" valueType="num">
                                      <p:cBhvr additive="base">
                                        <p:cTn id="7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3" grpId="0"/>
      <p:bldP spid="3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p:txBody>
          <a:bodyPr>
            <a:normAutofit/>
          </a:bodyPr>
          <a:lstStyle/>
          <a:p>
            <a:r>
              <a:rPr lang="zh-TW" altLang="en-US" sz="4000" b="1" dirty="0"/>
              <a:t>查詢</a:t>
            </a:r>
            <a:endParaRPr lang="en-US" sz="4000" b="1" dirty="0"/>
          </a:p>
        </p:txBody>
      </p:sp>
      <p:sp>
        <p:nvSpPr>
          <p:cNvPr id="4" name="矩形 3">
            <a:extLst>
              <a:ext uri="{FF2B5EF4-FFF2-40B4-BE49-F238E27FC236}">
                <a16:creationId xmlns:a16="http://schemas.microsoft.com/office/drawing/2014/main" id="{45450DFE-C830-42F8-8698-52E79A8BC1F4}"/>
              </a:ext>
            </a:extLst>
          </p:cNvPr>
          <p:cNvSpPr/>
          <p:nvPr/>
        </p:nvSpPr>
        <p:spPr>
          <a:xfrm>
            <a:off x="88549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12" name="矩形 11">
            <a:extLst>
              <a:ext uri="{FF2B5EF4-FFF2-40B4-BE49-F238E27FC236}">
                <a16:creationId xmlns:a16="http://schemas.microsoft.com/office/drawing/2014/main" id="{17920DF2-068C-4D35-B353-6E6576B62F7B}"/>
              </a:ext>
            </a:extLst>
          </p:cNvPr>
          <p:cNvSpPr/>
          <p:nvPr/>
        </p:nvSpPr>
        <p:spPr>
          <a:xfrm>
            <a:off x="189242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13" name="矩形 12">
            <a:extLst>
              <a:ext uri="{FF2B5EF4-FFF2-40B4-BE49-F238E27FC236}">
                <a16:creationId xmlns:a16="http://schemas.microsoft.com/office/drawing/2014/main" id="{17B94271-E660-43F9-AEBC-6E1639D59E48}"/>
              </a:ext>
            </a:extLst>
          </p:cNvPr>
          <p:cNvSpPr/>
          <p:nvPr/>
        </p:nvSpPr>
        <p:spPr>
          <a:xfrm>
            <a:off x="289935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14" name="矩形 13">
            <a:extLst>
              <a:ext uri="{FF2B5EF4-FFF2-40B4-BE49-F238E27FC236}">
                <a16:creationId xmlns:a16="http://schemas.microsoft.com/office/drawing/2014/main" id="{57728BE9-BB64-4352-B96F-96199F18B289}"/>
              </a:ext>
            </a:extLst>
          </p:cNvPr>
          <p:cNvSpPr/>
          <p:nvPr/>
        </p:nvSpPr>
        <p:spPr>
          <a:xfrm>
            <a:off x="3906287"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15" name="矩形 14">
            <a:extLst>
              <a:ext uri="{FF2B5EF4-FFF2-40B4-BE49-F238E27FC236}">
                <a16:creationId xmlns:a16="http://schemas.microsoft.com/office/drawing/2014/main" id="{FEF17052-BC0D-43E8-B811-144814EAD1C0}"/>
              </a:ext>
            </a:extLst>
          </p:cNvPr>
          <p:cNvSpPr/>
          <p:nvPr/>
        </p:nvSpPr>
        <p:spPr>
          <a:xfrm>
            <a:off x="4913219"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16" name="矩形 15">
            <a:extLst>
              <a:ext uri="{FF2B5EF4-FFF2-40B4-BE49-F238E27FC236}">
                <a16:creationId xmlns:a16="http://schemas.microsoft.com/office/drawing/2014/main" id="{630713BD-552B-4160-86C7-CD10B5E7865F}"/>
              </a:ext>
            </a:extLst>
          </p:cNvPr>
          <p:cNvSpPr/>
          <p:nvPr/>
        </p:nvSpPr>
        <p:spPr>
          <a:xfrm>
            <a:off x="592015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6</a:t>
            </a:r>
          </a:p>
        </p:txBody>
      </p:sp>
      <p:sp>
        <p:nvSpPr>
          <p:cNvPr id="17" name="矩形 16">
            <a:extLst>
              <a:ext uri="{FF2B5EF4-FFF2-40B4-BE49-F238E27FC236}">
                <a16:creationId xmlns:a16="http://schemas.microsoft.com/office/drawing/2014/main" id="{7CCF6668-80A0-4ED8-97E4-F86B2588560F}"/>
              </a:ext>
            </a:extLst>
          </p:cNvPr>
          <p:cNvSpPr/>
          <p:nvPr/>
        </p:nvSpPr>
        <p:spPr>
          <a:xfrm>
            <a:off x="692708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9</a:t>
            </a:r>
          </a:p>
        </p:txBody>
      </p:sp>
      <p:sp>
        <p:nvSpPr>
          <p:cNvPr id="18" name="矩形 17">
            <a:extLst>
              <a:ext uri="{FF2B5EF4-FFF2-40B4-BE49-F238E27FC236}">
                <a16:creationId xmlns:a16="http://schemas.microsoft.com/office/drawing/2014/main" id="{7F49A7F2-3FB5-4597-9EDB-AF5D76280E98}"/>
              </a:ext>
            </a:extLst>
          </p:cNvPr>
          <p:cNvSpPr/>
          <p:nvPr/>
        </p:nvSpPr>
        <p:spPr>
          <a:xfrm>
            <a:off x="793401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19" name="矩形 18">
            <a:extLst>
              <a:ext uri="{FF2B5EF4-FFF2-40B4-BE49-F238E27FC236}">
                <a16:creationId xmlns:a16="http://schemas.microsoft.com/office/drawing/2014/main" id="{7A5C38AF-99A0-4110-8A9E-E2E5E4333065}"/>
              </a:ext>
            </a:extLst>
          </p:cNvPr>
          <p:cNvSpPr/>
          <p:nvPr/>
        </p:nvSpPr>
        <p:spPr>
          <a:xfrm>
            <a:off x="88549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20" name="矩形 19">
            <a:extLst>
              <a:ext uri="{FF2B5EF4-FFF2-40B4-BE49-F238E27FC236}">
                <a16:creationId xmlns:a16="http://schemas.microsoft.com/office/drawing/2014/main" id="{B73BC44D-973A-4E8C-8C35-FB49093A5A89}"/>
              </a:ext>
            </a:extLst>
          </p:cNvPr>
          <p:cNvSpPr/>
          <p:nvPr/>
        </p:nvSpPr>
        <p:spPr>
          <a:xfrm>
            <a:off x="189242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21" name="矩形 20">
            <a:extLst>
              <a:ext uri="{FF2B5EF4-FFF2-40B4-BE49-F238E27FC236}">
                <a16:creationId xmlns:a16="http://schemas.microsoft.com/office/drawing/2014/main" id="{597356FA-121E-4CBF-B5FE-EF14F0FB6E02}"/>
              </a:ext>
            </a:extLst>
          </p:cNvPr>
          <p:cNvSpPr/>
          <p:nvPr/>
        </p:nvSpPr>
        <p:spPr>
          <a:xfrm>
            <a:off x="289935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22" name="矩形 21">
            <a:extLst>
              <a:ext uri="{FF2B5EF4-FFF2-40B4-BE49-F238E27FC236}">
                <a16:creationId xmlns:a16="http://schemas.microsoft.com/office/drawing/2014/main" id="{7C8F522E-48A2-4F8E-8452-4CC52487DB03}"/>
              </a:ext>
            </a:extLst>
          </p:cNvPr>
          <p:cNvSpPr/>
          <p:nvPr/>
        </p:nvSpPr>
        <p:spPr>
          <a:xfrm>
            <a:off x="3906287"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12</a:t>
            </a:r>
          </a:p>
        </p:txBody>
      </p:sp>
      <p:sp>
        <p:nvSpPr>
          <p:cNvPr id="23" name="矩形 22">
            <a:extLst>
              <a:ext uri="{FF2B5EF4-FFF2-40B4-BE49-F238E27FC236}">
                <a16:creationId xmlns:a16="http://schemas.microsoft.com/office/drawing/2014/main" id="{8F6159FD-7679-4530-865C-4BC05DB9F051}"/>
              </a:ext>
            </a:extLst>
          </p:cNvPr>
          <p:cNvSpPr/>
          <p:nvPr/>
        </p:nvSpPr>
        <p:spPr>
          <a:xfrm>
            <a:off x="4913219"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21</a:t>
            </a:r>
          </a:p>
        </p:txBody>
      </p:sp>
      <p:sp>
        <p:nvSpPr>
          <p:cNvPr id="24" name="矩形 23">
            <a:extLst>
              <a:ext uri="{FF2B5EF4-FFF2-40B4-BE49-F238E27FC236}">
                <a16:creationId xmlns:a16="http://schemas.microsoft.com/office/drawing/2014/main" id="{BD9B9855-F0E4-4F63-BF6F-F0E3FB11B7D3}"/>
              </a:ext>
            </a:extLst>
          </p:cNvPr>
          <p:cNvSpPr/>
          <p:nvPr/>
        </p:nvSpPr>
        <p:spPr>
          <a:xfrm>
            <a:off x="592015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34</a:t>
            </a:r>
          </a:p>
        </p:txBody>
      </p:sp>
      <p:sp>
        <p:nvSpPr>
          <p:cNvPr id="25" name="矩形 24">
            <a:extLst>
              <a:ext uri="{FF2B5EF4-FFF2-40B4-BE49-F238E27FC236}">
                <a16:creationId xmlns:a16="http://schemas.microsoft.com/office/drawing/2014/main" id="{474747AE-9D2A-463E-9511-3F2B24833871}"/>
              </a:ext>
            </a:extLst>
          </p:cNvPr>
          <p:cNvSpPr/>
          <p:nvPr/>
        </p:nvSpPr>
        <p:spPr>
          <a:xfrm>
            <a:off x="692708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48</a:t>
            </a:r>
          </a:p>
        </p:txBody>
      </p:sp>
      <p:sp>
        <p:nvSpPr>
          <p:cNvPr id="26" name="矩形 25">
            <a:extLst>
              <a:ext uri="{FF2B5EF4-FFF2-40B4-BE49-F238E27FC236}">
                <a16:creationId xmlns:a16="http://schemas.microsoft.com/office/drawing/2014/main" id="{2FFFDB53-F6C0-4B76-AC7A-CBAB2846D59E}"/>
              </a:ext>
            </a:extLst>
          </p:cNvPr>
          <p:cNvSpPr/>
          <p:nvPr/>
        </p:nvSpPr>
        <p:spPr>
          <a:xfrm>
            <a:off x="793401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763</a:t>
            </a:r>
          </a:p>
        </p:txBody>
      </p:sp>
      <p:sp>
        <p:nvSpPr>
          <p:cNvPr id="3" name="文字方塊 2">
            <a:extLst>
              <a:ext uri="{FF2B5EF4-FFF2-40B4-BE49-F238E27FC236}">
                <a16:creationId xmlns:a16="http://schemas.microsoft.com/office/drawing/2014/main" id="{98CE81F7-E011-41D3-8CC1-26D0163C9BB4}"/>
              </a:ext>
            </a:extLst>
          </p:cNvPr>
          <p:cNvSpPr txBox="1"/>
          <p:nvPr/>
        </p:nvSpPr>
        <p:spPr>
          <a:xfrm>
            <a:off x="3409527" y="1831226"/>
            <a:ext cx="3103735" cy="492443"/>
          </a:xfrm>
          <a:prstGeom prst="rect">
            <a:avLst/>
          </a:prstGeom>
          <a:noFill/>
        </p:spPr>
        <p:txBody>
          <a:bodyPr wrap="none" rtlCol="0">
            <a:spAutoFit/>
          </a:bodyPr>
          <a:lstStyle/>
          <a:p>
            <a:r>
              <a:rPr lang="en-US" sz="2600" b="1" dirty="0"/>
              <a:t>h[</a:t>
            </a:r>
            <a:r>
              <a:rPr lang="en-US" sz="2600" b="1" dirty="0" err="1"/>
              <a:t>i</a:t>
            </a:r>
            <a:r>
              <a:rPr lang="en-US" sz="2600" b="1" dirty="0"/>
              <a:t>] = 5, a[</a:t>
            </a:r>
            <a:r>
              <a:rPr lang="en-US" sz="2600" b="1" dirty="0" err="1"/>
              <a:t>i</a:t>
            </a:r>
            <a:r>
              <a:rPr lang="en-US" sz="2600" b="1" dirty="0"/>
              <a:t>] =</a:t>
            </a:r>
            <a:r>
              <a:rPr lang="zh-TW" altLang="en-US" sz="2600" b="1" dirty="0"/>
              <a:t> </a:t>
            </a:r>
            <a:r>
              <a:rPr lang="en-US" altLang="zh-TW" sz="2600" b="1" dirty="0"/>
              <a:t>40</a:t>
            </a:r>
            <a:r>
              <a:rPr lang="en-US" sz="2600" b="1" dirty="0"/>
              <a:t> </a:t>
            </a:r>
          </a:p>
        </p:txBody>
      </p:sp>
      <p:sp>
        <p:nvSpPr>
          <p:cNvPr id="5" name="箭號: 向下 4">
            <a:extLst>
              <a:ext uri="{FF2B5EF4-FFF2-40B4-BE49-F238E27FC236}">
                <a16:creationId xmlns:a16="http://schemas.microsoft.com/office/drawing/2014/main" id="{64406ACC-B7C0-43FD-BA53-F56D978EF673}"/>
              </a:ext>
            </a:extLst>
          </p:cNvPr>
          <p:cNvSpPr/>
          <p:nvPr/>
        </p:nvSpPr>
        <p:spPr>
          <a:xfrm rot="18886080">
            <a:off x="4036036" y="2266591"/>
            <a:ext cx="215016" cy="90211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文字方塊 26">
            <a:extLst>
              <a:ext uri="{FF2B5EF4-FFF2-40B4-BE49-F238E27FC236}">
                <a16:creationId xmlns:a16="http://schemas.microsoft.com/office/drawing/2014/main" id="{C7F1B0A3-C8B5-457B-8AC6-9FF112565325}"/>
              </a:ext>
            </a:extLst>
          </p:cNvPr>
          <p:cNvSpPr txBox="1"/>
          <p:nvPr/>
        </p:nvSpPr>
        <p:spPr>
          <a:xfrm>
            <a:off x="3251208" y="5632348"/>
            <a:ext cx="3307316" cy="492443"/>
          </a:xfrm>
          <a:prstGeom prst="rect">
            <a:avLst/>
          </a:prstGeom>
          <a:noFill/>
        </p:spPr>
        <p:txBody>
          <a:bodyPr wrap="none" rtlCol="0">
            <a:spAutoFit/>
          </a:bodyPr>
          <a:lstStyle/>
          <a:p>
            <a:r>
              <a:rPr lang="en-US" sz="2600" b="1" dirty="0" err="1"/>
              <a:t>dp</a:t>
            </a:r>
            <a:r>
              <a:rPr lang="en-US" sz="2600" b="1" dirty="0"/>
              <a:t>[</a:t>
            </a:r>
            <a:r>
              <a:rPr lang="en-US" sz="2600" b="1" dirty="0" err="1"/>
              <a:t>i</a:t>
            </a:r>
            <a:r>
              <a:rPr lang="en-US" sz="2600" b="1" dirty="0"/>
              <a:t>] = 12 + 40 = 52</a:t>
            </a:r>
          </a:p>
        </p:txBody>
      </p:sp>
      <p:sp>
        <p:nvSpPr>
          <p:cNvPr id="28" name="文字方塊 27"/>
          <p:cNvSpPr txBox="1"/>
          <p:nvPr/>
        </p:nvSpPr>
        <p:spPr>
          <a:xfrm>
            <a:off x="140020" y="2562527"/>
            <a:ext cx="1752403" cy="523220"/>
          </a:xfrm>
          <a:prstGeom prst="rect">
            <a:avLst/>
          </a:prstGeom>
          <a:noFill/>
        </p:spPr>
        <p:txBody>
          <a:bodyPr wrap="none" rtlCol="0">
            <a:spAutoFit/>
          </a:bodyPr>
          <a:lstStyle/>
          <a:p>
            <a:r>
              <a:rPr lang="zh-TW" altLang="en-US" sz="2800" b="1" dirty="0"/>
              <a:t>單調佇列</a:t>
            </a:r>
            <a:r>
              <a:rPr lang="en-US" altLang="zh-TW" sz="2800" b="1" dirty="0"/>
              <a:t>:</a:t>
            </a:r>
            <a:endParaRPr lang="zh-TW" altLang="en-US" sz="2800" b="1" dirty="0"/>
          </a:p>
        </p:txBody>
      </p:sp>
    </p:spTree>
    <p:extLst>
      <p:ext uri="{BB962C8B-B14F-4D97-AF65-F5344CB8AC3E}">
        <p14:creationId xmlns:p14="http://schemas.microsoft.com/office/powerpoint/2010/main" val="388524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a:xfrm>
            <a:off x="677334" y="609600"/>
            <a:ext cx="8596668" cy="1320800"/>
          </a:xfrm>
        </p:spPr>
        <p:txBody>
          <a:bodyPr>
            <a:normAutofit/>
          </a:bodyPr>
          <a:lstStyle/>
          <a:p>
            <a:r>
              <a:rPr lang="zh-TW" altLang="en-US" sz="4000" b="1" dirty="0"/>
              <a:t>修改</a:t>
            </a:r>
            <a:endParaRPr lang="en-US" sz="4000" b="1" dirty="0"/>
          </a:p>
        </p:txBody>
      </p:sp>
      <p:sp>
        <p:nvSpPr>
          <p:cNvPr id="3" name="文字方塊 2">
            <a:extLst>
              <a:ext uri="{FF2B5EF4-FFF2-40B4-BE49-F238E27FC236}">
                <a16:creationId xmlns:a16="http://schemas.microsoft.com/office/drawing/2014/main" id="{98CE81F7-E011-41D3-8CC1-26D0163C9BB4}"/>
              </a:ext>
            </a:extLst>
          </p:cNvPr>
          <p:cNvSpPr txBox="1"/>
          <p:nvPr/>
        </p:nvSpPr>
        <p:spPr>
          <a:xfrm>
            <a:off x="2395889" y="1744040"/>
            <a:ext cx="3424335" cy="492443"/>
          </a:xfrm>
          <a:prstGeom prst="rect">
            <a:avLst/>
          </a:prstGeom>
          <a:noFill/>
        </p:spPr>
        <p:txBody>
          <a:bodyPr wrap="none" rtlCol="0">
            <a:spAutoFit/>
          </a:bodyPr>
          <a:lstStyle/>
          <a:p>
            <a:r>
              <a:rPr lang="en-US" sz="2600" b="1" dirty="0"/>
              <a:t>(h[</a:t>
            </a:r>
            <a:r>
              <a:rPr lang="en-US" sz="2600" b="1" dirty="0" err="1"/>
              <a:t>i</a:t>
            </a:r>
            <a:r>
              <a:rPr lang="en-US" sz="2600" b="1" dirty="0"/>
              <a:t>], </a:t>
            </a:r>
            <a:r>
              <a:rPr lang="en-US" sz="2600" b="1" dirty="0" err="1"/>
              <a:t>dp</a:t>
            </a:r>
            <a:r>
              <a:rPr lang="en-US" sz="2600" b="1" dirty="0"/>
              <a:t>[</a:t>
            </a:r>
            <a:r>
              <a:rPr lang="en-US" sz="2600" b="1" dirty="0" err="1"/>
              <a:t>i</a:t>
            </a:r>
            <a:r>
              <a:rPr lang="en-US" sz="2600" b="1" dirty="0"/>
              <a:t>]) = (5, 52)</a:t>
            </a:r>
          </a:p>
        </p:txBody>
      </p:sp>
      <p:sp>
        <p:nvSpPr>
          <p:cNvPr id="28" name="矩形 27">
            <a:extLst>
              <a:ext uri="{FF2B5EF4-FFF2-40B4-BE49-F238E27FC236}">
                <a16:creationId xmlns:a16="http://schemas.microsoft.com/office/drawing/2014/main" id="{A2743108-1C6E-4864-882E-9AADE53531CE}"/>
              </a:ext>
            </a:extLst>
          </p:cNvPr>
          <p:cNvSpPr/>
          <p:nvPr/>
        </p:nvSpPr>
        <p:spPr>
          <a:xfrm>
            <a:off x="88549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29" name="矩形 28">
            <a:extLst>
              <a:ext uri="{FF2B5EF4-FFF2-40B4-BE49-F238E27FC236}">
                <a16:creationId xmlns:a16="http://schemas.microsoft.com/office/drawing/2014/main" id="{528FAF7D-4339-4551-B1A5-D07D9239DDE7}"/>
              </a:ext>
            </a:extLst>
          </p:cNvPr>
          <p:cNvSpPr/>
          <p:nvPr/>
        </p:nvSpPr>
        <p:spPr>
          <a:xfrm>
            <a:off x="189242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30" name="矩形 29">
            <a:extLst>
              <a:ext uri="{FF2B5EF4-FFF2-40B4-BE49-F238E27FC236}">
                <a16:creationId xmlns:a16="http://schemas.microsoft.com/office/drawing/2014/main" id="{535E3313-DDA0-4797-A3F2-D77627FCD752}"/>
              </a:ext>
            </a:extLst>
          </p:cNvPr>
          <p:cNvSpPr/>
          <p:nvPr/>
        </p:nvSpPr>
        <p:spPr>
          <a:xfrm>
            <a:off x="289935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31" name="矩形 30">
            <a:extLst>
              <a:ext uri="{FF2B5EF4-FFF2-40B4-BE49-F238E27FC236}">
                <a16:creationId xmlns:a16="http://schemas.microsoft.com/office/drawing/2014/main" id="{6539E0F7-9FA4-436C-9979-1726267E14F2}"/>
              </a:ext>
            </a:extLst>
          </p:cNvPr>
          <p:cNvSpPr/>
          <p:nvPr/>
        </p:nvSpPr>
        <p:spPr>
          <a:xfrm>
            <a:off x="3906287"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32" name="矩形 31">
            <a:extLst>
              <a:ext uri="{FF2B5EF4-FFF2-40B4-BE49-F238E27FC236}">
                <a16:creationId xmlns:a16="http://schemas.microsoft.com/office/drawing/2014/main" id="{C6F9F163-53FC-4D23-BCD8-BA156361C5CA}"/>
              </a:ext>
            </a:extLst>
          </p:cNvPr>
          <p:cNvSpPr/>
          <p:nvPr/>
        </p:nvSpPr>
        <p:spPr>
          <a:xfrm>
            <a:off x="4913219"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33" name="矩形 32">
            <a:extLst>
              <a:ext uri="{FF2B5EF4-FFF2-40B4-BE49-F238E27FC236}">
                <a16:creationId xmlns:a16="http://schemas.microsoft.com/office/drawing/2014/main" id="{6360D65F-2B25-4BA4-91A5-3860828D3183}"/>
              </a:ext>
            </a:extLst>
          </p:cNvPr>
          <p:cNvSpPr/>
          <p:nvPr/>
        </p:nvSpPr>
        <p:spPr>
          <a:xfrm>
            <a:off x="592015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6</a:t>
            </a:r>
          </a:p>
        </p:txBody>
      </p:sp>
      <p:sp>
        <p:nvSpPr>
          <p:cNvPr id="34" name="矩形 33">
            <a:extLst>
              <a:ext uri="{FF2B5EF4-FFF2-40B4-BE49-F238E27FC236}">
                <a16:creationId xmlns:a16="http://schemas.microsoft.com/office/drawing/2014/main" id="{B689D4E7-6104-4BCE-A352-DCABAD94CD1A}"/>
              </a:ext>
            </a:extLst>
          </p:cNvPr>
          <p:cNvSpPr/>
          <p:nvPr/>
        </p:nvSpPr>
        <p:spPr>
          <a:xfrm>
            <a:off x="692708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9</a:t>
            </a:r>
          </a:p>
        </p:txBody>
      </p:sp>
      <p:sp>
        <p:nvSpPr>
          <p:cNvPr id="35" name="矩形 34">
            <a:extLst>
              <a:ext uri="{FF2B5EF4-FFF2-40B4-BE49-F238E27FC236}">
                <a16:creationId xmlns:a16="http://schemas.microsoft.com/office/drawing/2014/main" id="{BC8E06CB-6EB2-479B-94C0-7EF6D89FB36F}"/>
              </a:ext>
            </a:extLst>
          </p:cNvPr>
          <p:cNvSpPr/>
          <p:nvPr/>
        </p:nvSpPr>
        <p:spPr>
          <a:xfrm>
            <a:off x="793401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36" name="矩形 35">
            <a:extLst>
              <a:ext uri="{FF2B5EF4-FFF2-40B4-BE49-F238E27FC236}">
                <a16:creationId xmlns:a16="http://schemas.microsoft.com/office/drawing/2014/main" id="{D1154B5E-64D6-4778-A54D-A03132021136}"/>
              </a:ext>
            </a:extLst>
          </p:cNvPr>
          <p:cNvSpPr/>
          <p:nvPr/>
        </p:nvSpPr>
        <p:spPr>
          <a:xfrm>
            <a:off x="88549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37" name="矩形 36">
            <a:extLst>
              <a:ext uri="{FF2B5EF4-FFF2-40B4-BE49-F238E27FC236}">
                <a16:creationId xmlns:a16="http://schemas.microsoft.com/office/drawing/2014/main" id="{1CB56248-1811-488F-A52F-9CFE3DDFC7C6}"/>
              </a:ext>
            </a:extLst>
          </p:cNvPr>
          <p:cNvSpPr/>
          <p:nvPr/>
        </p:nvSpPr>
        <p:spPr>
          <a:xfrm>
            <a:off x="189242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38" name="矩形 37">
            <a:extLst>
              <a:ext uri="{FF2B5EF4-FFF2-40B4-BE49-F238E27FC236}">
                <a16:creationId xmlns:a16="http://schemas.microsoft.com/office/drawing/2014/main" id="{F6906D49-3B81-4936-B963-E3407A1A9944}"/>
              </a:ext>
            </a:extLst>
          </p:cNvPr>
          <p:cNvSpPr/>
          <p:nvPr/>
        </p:nvSpPr>
        <p:spPr>
          <a:xfrm>
            <a:off x="289935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39" name="矩形 38">
            <a:extLst>
              <a:ext uri="{FF2B5EF4-FFF2-40B4-BE49-F238E27FC236}">
                <a16:creationId xmlns:a16="http://schemas.microsoft.com/office/drawing/2014/main" id="{E6F4EE49-D5C4-4D20-AE87-A42436355F44}"/>
              </a:ext>
            </a:extLst>
          </p:cNvPr>
          <p:cNvSpPr/>
          <p:nvPr/>
        </p:nvSpPr>
        <p:spPr>
          <a:xfrm>
            <a:off x="3906287"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12</a:t>
            </a:r>
          </a:p>
        </p:txBody>
      </p:sp>
      <p:sp>
        <p:nvSpPr>
          <p:cNvPr id="40" name="矩形 39">
            <a:extLst>
              <a:ext uri="{FF2B5EF4-FFF2-40B4-BE49-F238E27FC236}">
                <a16:creationId xmlns:a16="http://schemas.microsoft.com/office/drawing/2014/main" id="{504F4A38-AC92-4641-ADF2-59BFC96A3436}"/>
              </a:ext>
            </a:extLst>
          </p:cNvPr>
          <p:cNvSpPr/>
          <p:nvPr/>
        </p:nvSpPr>
        <p:spPr>
          <a:xfrm>
            <a:off x="4913219"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21</a:t>
            </a:r>
          </a:p>
        </p:txBody>
      </p:sp>
      <p:sp>
        <p:nvSpPr>
          <p:cNvPr id="41" name="矩形 40">
            <a:extLst>
              <a:ext uri="{FF2B5EF4-FFF2-40B4-BE49-F238E27FC236}">
                <a16:creationId xmlns:a16="http://schemas.microsoft.com/office/drawing/2014/main" id="{EF038951-AF99-470C-9408-D79EEF80F1C4}"/>
              </a:ext>
            </a:extLst>
          </p:cNvPr>
          <p:cNvSpPr/>
          <p:nvPr/>
        </p:nvSpPr>
        <p:spPr>
          <a:xfrm>
            <a:off x="592015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34</a:t>
            </a:r>
          </a:p>
        </p:txBody>
      </p:sp>
      <p:sp>
        <p:nvSpPr>
          <p:cNvPr id="42" name="矩形 41">
            <a:extLst>
              <a:ext uri="{FF2B5EF4-FFF2-40B4-BE49-F238E27FC236}">
                <a16:creationId xmlns:a16="http://schemas.microsoft.com/office/drawing/2014/main" id="{9B3E9B52-6723-4B5E-8A3B-C9338A6476EB}"/>
              </a:ext>
            </a:extLst>
          </p:cNvPr>
          <p:cNvSpPr/>
          <p:nvPr/>
        </p:nvSpPr>
        <p:spPr>
          <a:xfrm>
            <a:off x="692708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48</a:t>
            </a:r>
          </a:p>
        </p:txBody>
      </p:sp>
      <p:sp>
        <p:nvSpPr>
          <p:cNvPr id="43" name="矩形 42">
            <a:extLst>
              <a:ext uri="{FF2B5EF4-FFF2-40B4-BE49-F238E27FC236}">
                <a16:creationId xmlns:a16="http://schemas.microsoft.com/office/drawing/2014/main" id="{40CBD03A-71CE-40CA-AE19-8DABA9CB5E0E}"/>
              </a:ext>
            </a:extLst>
          </p:cNvPr>
          <p:cNvSpPr/>
          <p:nvPr/>
        </p:nvSpPr>
        <p:spPr>
          <a:xfrm>
            <a:off x="793401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763</a:t>
            </a:r>
          </a:p>
        </p:txBody>
      </p:sp>
      <p:sp>
        <p:nvSpPr>
          <p:cNvPr id="44" name="箭號: 向下 43">
            <a:extLst>
              <a:ext uri="{FF2B5EF4-FFF2-40B4-BE49-F238E27FC236}">
                <a16:creationId xmlns:a16="http://schemas.microsoft.com/office/drawing/2014/main" id="{74F5C577-5D56-43F6-95E2-1278DDB33F3D}"/>
              </a:ext>
            </a:extLst>
          </p:cNvPr>
          <p:cNvSpPr/>
          <p:nvPr/>
        </p:nvSpPr>
        <p:spPr>
          <a:xfrm rot="18886080">
            <a:off x="5013189" y="2219803"/>
            <a:ext cx="215016" cy="90211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乘號 21">
            <a:extLst>
              <a:ext uri="{FF2B5EF4-FFF2-40B4-BE49-F238E27FC236}">
                <a16:creationId xmlns:a16="http://schemas.microsoft.com/office/drawing/2014/main" id="{BC4B9906-F208-4355-804E-F64EE1E39618}"/>
              </a:ext>
            </a:extLst>
          </p:cNvPr>
          <p:cNvSpPr/>
          <p:nvPr/>
        </p:nvSpPr>
        <p:spPr>
          <a:xfrm>
            <a:off x="4955222" y="3812287"/>
            <a:ext cx="865002" cy="85761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乘號 22">
            <a:extLst>
              <a:ext uri="{FF2B5EF4-FFF2-40B4-BE49-F238E27FC236}">
                <a16:creationId xmlns:a16="http://schemas.microsoft.com/office/drawing/2014/main" id="{505AB4DF-A85E-426A-9D5A-C6440DB9F185}"/>
              </a:ext>
            </a:extLst>
          </p:cNvPr>
          <p:cNvSpPr/>
          <p:nvPr/>
        </p:nvSpPr>
        <p:spPr>
          <a:xfrm>
            <a:off x="5991116" y="3812287"/>
            <a:ext cx="865002" cy="85761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乘號 23">
            <a:extLst>
              <a:ext uri="{FF2B5EF4-FFF2-40B4-BE49-F238E27FC236}">
                <a16:creationId xmlns:a16="http://schemas.microsoft.com/office/drawing/2014/main" id="{505AB4DF-A85E-426A-9D5A-C6440DB9F185}"/>
              </a:ext>
            </a:extLst>
          </p:cNvPr>
          <p:cNvSpPr/>
          <p:nvPr/>
        </p:nvSpPr>
        <p:spPr>
          <a:xfrm>
            <a:off x="7033531" y="3812287"/>
            <a:ext cx="865002" cy="85761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文字方塊 24">
            <a:extLst>
              <a:ext uri="{FF2B5EF4-FFF2-40B4-BE49-F238E27FC236}">
                <a16:creationId xmlns:a16="http://schemas.microsoft.com/office/drawing/2014/main" id="{EF7ECB58-2C28-4AEF-BFC4-65B56C57F3DC}"/>
              </a:ext>
            </a:extLst>
          </p:cNvPr>
          <p:cNvSpPr txBox="1"/>
          <p:nvPr/>
        </p:nvSpPr>
        <p:spPr>
          <a:xfrm>
            <a:off x="140020" y="2562527"/>
            <a:ext cx="1752403" cy="523220"/>
          </a:xfrm>
          <a:prstGeom prst="rect">
            <a:avLst/>
          </a:prstGeom>
          <a:noFill/>
        </p:spPr>
        <p:txBody>
          <a:bodyPr wrap="none" rtlCol="0">
            <a:spAutoFit/>
          </a:bodyPr>
          <a:lstStyle/>
          <a:p>
            <a:r>
              <a:rPr lang="zh-TW" altLang="en-US" sz="2800" b="1" dirty="0"/>
              <a:t>單調佇列</a:t>
            </a:r>
            <a:r>
              <a:rPr lang="en-US" altLang="zh-TW" sz="2800" b="1" dirty="0"/>
              <a:t>:</a:t>
            </a:r>
            <a:endParaRPr lang="zh-TW" altLang="en-US" sz="2800" b="1" dirty="0"/>
          </a:p>
        </p:txBody>
      </p:sp>
    </p:spTree>
    <p:extLst>
      <p:ext uri="{BB962C8B-B14F-4D97-AF65-F5344CB8AC3E}">
        <p14:creationId xmlns:p14="http://schemas.microsoft.com/office/powerpoint/2010/main" val="124566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22"/>
                                        </p:tgtEl>
                                        <p:attrNameLst>
                                          <p:attrName>ppt_x</p:attrName>
                                        </p:attrNameLst>
                                      </p:cBhvr>
                                      <p:tavLst>
                                        <p:tav tm="0">
                                          <p:val>
                                            <p:strVal val="ppt_x"/>
                                          </p:val>
                                        </p:tav>
                                        <p:tav tm="100000">
                                          <p:val>
                                            <p:strVal val="ppt_x"/>
                                          </p:val>
                                        </p:tav>
                                      </p:tavLst>
                                    </p:anim>
                                    <p:anim calcmode="lin" valueType="num">
                                      <p:cBhvr additive="base">
                                        <p:cTn id="31" dur="500"/>
                                        <p:tgtEl>
                                          <p:spTgt spid="22"/>
                                        </p:tgtEl>
                                        <p:attrNameLst>
                                          <p:attrName>ppt_y</p:attrName>
                                        </p:attrNameLst>
                                      </p:cBhvr>
                                      <p:tavLst>
                                        <p:tav tm="0">
                                          <p:val>
                                            <p:strVal val="ppt_y"/>
                                          </p:val>
                                        </p:tav>
                                        <p:tav tm="100000">
                                          <p:val>
                                            <p:strVal val="1+ppt_h/2"/>
                                          </p:val>
                                        </p:tav>
                                      </p:tavLst>
                                    </p:anim>
                                    <p:set>
                                      <p:cBhvr>
                                        <p:cTn id="32" dur="1" fill="hold">
                                          <p:stCondLst>
                                            <p:cond delay="499"/>
                                          </p:stCondLst>
                                        </p:cTn>
                                        <p:tgtEl>
                                          <p:spTgt spid="22"/>
                                        </p:tgtEl>
                                        <p:attrNameLst>
                                          <p:attrName>style.visibility</p:attrName>
                                        </p:attrNameLst>
                                      </p:cBhvr>
                                      <p:to>
                                        <p:strVal val="hidden"/>
                                      </p:to>
                                    </p:set>
                                  </p:childTnLst>
                                </p:cTn>
                              </p:par>
                              <p:par>
                                <p:cTn id="33" presetID="2" presetClass="exit" presetSubtype="4" fill="hold" grpId="1" nodeType="withEffect">
                                  <p:stCondLst>
                                    <p:cond delay="0"/>
                                  </p:stCondLst>
                                  <p:childTnLst>
                                    <p:anim calcmode="lin" valueType="num">
                                      <p:cBhvr additive="base">
                                        <p:cTn id="34" dur="500"/>
                                        <p:tgtEl>
                                          <p:spTgt spid="23"/>
                                        </p:tgtEl>
                                        <p:attrNameLst>
                                          <p:attrName>ppt_x</p:attrName>
                                        </p:attrNameLst>
                                      </p:cBhvr>
                                      <p:tavLst>
                                        <p:tav tm="0">
                                          <p:val>
                                            <p:strVal val="ppt_x"/>
                                          </p:val>
                                        </p:tav>
                                        <p:tav tm="100000">
                                          <p:val>
                                            <p:strVal val="ppt_x"/>
                                          </p:val>
                                        </p:tav>
                                      </p:tavLst>
                                    </p:anim>
                                    <p:anim calcmode="lin" valueType="num">
                                      <p:cBhvr additive="base">
                                        <p:cTn id="35" dur="500"/>
                                        <p:tgtEl>
                                          <p:spTgt spid="23"/>
                                        </p:tgtEl>
                                        <p:attrNameLst>
                                          <p:attrName>ppt_y</p:attrName>
                                        </p:attrNameLst>
                                      </p:cBhvr>
                                      <p:tavLst>
                                        <p:tav tm="0">
                                          <p:val>
                                            <p:strVal val="ppt_y"/>
                                          </p:val>
                                        </p:tav>
                                        <p:tav tm="100000">
                                          <p:val>
                                            <p:strVal val="1+ppt_h/2"/>
                                          </p:val>
                                        </p:tav>
                                      </p:tavLst>
                                    </p:anim>
                                    <p:set>
                                      <p:cBhvr>
                                        <p:cTn id="36" dur="1" fill="hold">
                                          <p:stCondLst>
                                            <p:cond delay="499"/>
                                          </p:stCondLst>
                                        </p:cTn>
                                        <p:tgtEl>
                                          <p:spTgt spid="23"/>
                                        </p:tgtEl>
                                        <p:attrNameLst>
                                          <p:attrName>style.visibility</p:attrName>
                                        </p:attrNameLst>
                                      </p:cBhvr>
                                      <p:to>
                                        <p:strVal val="hidden"/>
                                      </p:to>
                                    </p:set>
                                  </p:childTnLst>
                                </p:cTn>
                              </p:par>
                              <p:par>
                                <p:cTn id="37" presetID="2" presetClass="exit" presetSubtype="4" fill="hold" grpId="1" nodeType="withEffect">
                                  <p:stCondLst>
                                    <p:cond delay="0"/>
                                  </p:stCondLst>
                                  <p:childTnLst>
                                    <p:anim calcmode="lin" valueType="num">
                                      <p:cBhvr additive="base">
                                        <p:cTn id="38" dur="500"/>
                                        <p:tgtEl>
                                          <p:spTgt spid="24"/>
                                        </p:tgtEl>
                                        <p:attrNameLst>
                                          <p:attrName>ppt_x</p:attrName>
                                        </p:attrNameLst>
                                      </p:cBhvr>
                                      <p:tavLst>
                                        <p:tav tm="0">
                                          <p:val>
                                            <p:strVal val="ppt_x"/>
                                          </p:val>
                                        </p:tav>
                                        <p:tav tm="100000">
                                          <p:val>
                                            <p:strVal val="ppt_x"/>
                                          </p:val>
                                        </p:tav>
                                      </p:tavLst>
                                    </p:anim>
                                    <p:anim calcmode="lin" valueType="num">
                                      <p:cBhvr additive="base">
                                        <p:cTn id="39" dur="500"/>
                                        <p:tgtEl>
                                          <p:spTgt spid="24"/>
                                        </p:tgtEl>
                                        <p:attrNameLst>
                                          <p:attrName>ppt_y</p:attrName>
                                        </p:attrNameLst>
                                      </p:cBhvr>
                                      <p:tavLst>
                                        <p:tav tm="0">
                                          <p:val>
                                            <p:strVal val="ppt_y"/>
                                          </p:val>
                                        </p:tav>
                                        <p:tav tm="100000">
                                          <p:val>
                                            <p:strVal val="1+ppt_h/2"/>
                                          </p:val>
                                        </p:tav>
                                      </p:tavLst>
                                    </p:anim>
                                    <p:set>
                                      <p:cBhvr>
                                        <p:cTn id="40" dur="1" fill="hold">
                                          <p:stCondLst>
                                            <p:cond delay="499"/>
                                          </p:stCondLst>
                                        </p:cTn>
                                        <p:tgtEl>
                                          <p:spTgt spid="24"/>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32"/>
                                        </p:tgtEl>
                                        <p:attrNameLst>
                                          <p:attrName>ppt_x</p:attrName>
                                        </p:attrNameLst>
                                      </p:cBhvr>
                                      <p:tavLst>
                                        <p:tav tm="0">
                                          <p:val>
                                            <p:strVal val="ppt_x"/>
                                          </p:val>
                                        </p:tav>
                                        <p:tav tm="100000">
                                          <p:val>
                                            <p:strVal val="ppt_x"/>
                                          </p:val>
                                        </p:tav>
                                      </p:tavLst>
                                    </p:anim>
                                    <p:anim calcmode="lin" valueType="num">
                                      <p:cBhvr additive="base">
                                        <p:cTn id="43" dur="500"/>
                                        <p:tgtEl>
                                          <p:spTgt spid="32"/>
                                        </p:tgtEl>
                                        <p:attrNameLst>
                                          <p:attrName>ppt_y</p:attrName>
                                        </p:attrNameLst>
                                      </p:cBhvr>
                                      <p:tavLst>
                                        <p:tav tm="0">
                                          <p:val>
                                            <p:strVal val="ppt_y"/>
                                          </p:val>
                                        </p:tav>
                                        <p:tav tm="100000">
                                          <p:val>
                                            <p:strVal val="1+ppt_h/2"/>
                                          </p:val>
                                        </p:tav>
                                      </p:tavLst>
                                    </p:anim>
                                    <p:set>
                                      <p:cBhvr>
                                        <p:cTn id="44" dur="1" fill="hold">
                                          <p:stCondLst>
                                            <p:cond delay="499"/>
                                          </p:stCondLst>
                                        </p:cTn>
                                        <p:tgtEl>
                                          <p:spTgt spid="32"/>
                                        </p:tgtEl>
                                        <p:attrNameLst>
                                          <p:attrName>style.visibility</p:attrName>
                                        </p:attrNameLst>
                                      </p:cBhvr>
                                      <p:to>
                                        <p:strVal val="hidden"/>
                                      </p:to>
                                    </p:set>
                                  </p:childTnLst>
                                </p:cTn>
                              </p:par>
                              <p:par>
                                <p:cTn id="45" presetID="2" presetClass="exit" presetSubtype="4" fill="hold" grpId="0" nodeType="withEffect">
                                  <p:stCondLst>
                                    <p:cond delay="0"/>
                                  </p:stCondLst>
                                  <p:childTnLst>
                                    <p:anim calcmode="lin" valueType="num">
                                      <p:cBhvr additive="base">
                                        <p:cTn id="46" dur="500"/>
                                        <p:tgtEl>
                                          <p:spTgt spid="33"/>
                                        </p:tgtEl>
                                        <p:attrNameLst>
                                          <p:attrName>ppt_x</p:attrName>
                                        </p:attrNameLst>
                                      </p:cBhvr>
                                      <p:tavLst>
                                        <p:tav tm="0">
                                          <p:val>
                                            <p:strVal val="ppt_x"/>
                                          </p:val>
                                        </p:tav>
                                        <p:tav tm="100000">
                                          <p:val>
                                            <p:strVal val="ppt_x"/>
                                          </p:val>
                                        </p:tav>
                                      </p:tavLst>
                                    </p:anim>
                                    <p:anim calcmode="lin" valueType="num">
                                      <p:cBhvr additive="base">
                                        <p:cTn id="47" dur="500"/>
                                        <p:tgtEl>
                                          <p:spTgt spid="33"/>
                                        </p:tgtEl>
                                        <p:attrNameLst>
                                          <p:attrName>ppt_y</p:attrName>
                                        </p:attrNameLst>
                                      </p:cBhvr>
                                      <p:tavLst>
                                        <p:tav tm="0">
                                          <p:val>
                                            <p:strVal val="ppt_y"/>
                                          </p:val>
                                        </p:tav>
                                        <p:tav tm="100000">
                                          <p:val>
                                            <p:strVal val="1+ppt_h/2"/>
                                          </p:val>
                                        </p:tav>
                                      </p:tavLst>
                                    </p:anim>
                                    <p:set>
                                      <p:cBhvr>
                                        <p:cTn id="48" dur="1" fill="hold">
                                          <p:stCondLst>
                                            <p:cond delay="499"/>
                                          </p:stCondLst>
                                        </p:cTn>
                                        <p:tgtEl>
                                          <p:spTgt spid="33"/>
                                        </p:tgtEl>
                                        <p:attrNameLst>
                                          <p:attrName>style.visibility</p:attrName>
                                        </p:attrNameLst>
                                      </p:cBhvr>
                                      <p:to>
                                        <p:strVal val="hidden"/>
                                      </p:to>
                                    </p:set>
                                  </p:childTnLst>
                                </p:cTn>
                              </p:par>
                              <p:par>
                                <p:cTn id="49" presetID="2" presetClass="exit" presetSubtype="4" fill="hold" grpId="0" nodeType="withEffect">
                                  <p:stCondLst>
                                    <p:cond delay="0"/>
                                  </p:stCondLst>
                                  <p:childTnLst>
                                    <p:anim calcmode="lin" valueType="num">
                                      <p:cBhvr additive="base">
                                        <p:cTn id="50" dur="500"/>
                                        <p:tgtEl>
                                          <p:spTgt spid="34"/>
                                        </p:tgtEl>
                                        <p:attrNameLst>
                                          <p:attrName>ppt_x</p:attrName>
                                        </p:attrNameLst>
                                      </p:cBhvr>
                                      <p:tavLst>
                                        <p:tav tm="0">
                                          <p:val>
                                            <p:strVal val="ppt_x"/>
                                          </p:val>
                                        </p:tav>
                                        <p:tav tm="100000">
                                          <p:val>
                                            <p:strVal val="ppt_x"/>
                                          </p:val>
                                        </p:tav>
                                      </p:tavLst>
                                    </p:anim>
                                    <p:anim calcmode="lin" valueType="num">
                                      <p:cBhvr additive="base">
                                        <p:cTn id="51" dur="500"/>
                                        <p:tgtEl>
                                          <p:spTgt spid="34"/>
                                        </p:tgtEl>
                                        <p:attrNameLst>
                                          <p:attrName>ppt_y</p:attrName>
                                        </p:attrNameLst>
                                      </p:cBhvr>
                                      <p:tavLst>
                                        <p:tav tm="0">
                                          <p:val>
                                            <p:strVal val="ppt_y"/>
                                          </p:val>
                                        </p:tav>
                                        <p:tav tm="100000">
                                          <p:val>
                                            <p:strVal val="1+ppt_h/2"/>
                                          </p:val>
                                        </p:tav>
                                      </p:tavLst>
                                    </p:anim>
                                    <p:set>
                                      <p:cBhvr>
                                        <p:cTn id="52" dur="1" fill="hold">
                                          <p:stCondLst>
                                            <p:cond delay="499"/>
                                          </p:stCondLst>
                                        </p:cTn>
                                        <p:tgtEl>
                                          <p:spTgt spid="34"/>
                                        </p:tgtEl>
                                        <p:attrNameLst>
                                          <p:attrName>style.visibility</p:attrName>
                                        </p:attrNameLst>
                                      </p:cBhvr>
                                      <p:to>
                                        <p:strVal val="hidden"/>
                                      </p:to>
                                    </p:set>
                                  </p:childTnLst>
                                </p:cTn>
                              </p:par>
                              <p:par>
                                <p:cTn id="53" presetID="2" presetClass="exit" presetSubtype="4" fill="hold" grpId="0" nodeType="withEffect">
                                  <p:stCondLst>
                                    <p:cond delay="0"/>
                                  </p:stCondLst>
                                  <p:childTnLst>
                                    <p:anim calcmode="lin" valueType="num">
                                      <p:cBhvr additive="base">
                                        <p:cTn id="54" dur="500"/>
                                        <p:tgtEl>
                                          <p:spTgt spid="40"/>
                                        </p:tgtEl>
                                        <p:attrNameLst>
                                          <p:attrName>ppt_x</p:attrName>
                                        </p:attrNameLst>
                                      </p:cBhvr>
                                      <p:tavLst>
                                        <p:tav tm="0">
                                          <p:val>
                                            <p:strVal val="ppt_x"/>
                                          </p:val>
                                        </p:tav>
                                        <p:tav tm="100000">
                                          <p:val>
                                            <p:strVal val="ppt_x"/>
                                          </p:val>
                                        </p:tav>
                                      </p:tavLst>
                                    </p:anim>
                                    <p:anim calcmode="lin" valueType="num">
                                      <p:cBhvr additive="base">
                                        <p:cTn id="55" dur="500"/>
                                        <p:tgtEl>
                                          <p:spTgt spid="40"/>
                                        </p:tgtEl>
                                        <p:attrNameLst>
                                          <p:attrName>ppt_y</p:attrName>
                                        </p:attrNameLst>
                                      </p:cBhvr>
                                      <p:tavLst>
                                        <p:tav tm="0">
                                          <p:val>
                                            <p:strVal val="ppt_y"/>
                                          </p:val>
                                        </p:tav>
                                        <p:tav tm="100000">
                                          <p:val>
                                            <p:strVal val="1+ppt_h/2"/>
                                          </p:val>
                                        </p:tav>
                                      </p:tavLst>
                                    </p:anim>
                                    <p:set>
                                      <p:cBhvr>
                                        <p:cTn id="56" dur="1" fill="hold">
                                          <p:stCondLst>
                                            <p:cond delay="499"/>
                                          </p:stCondLst>
                                        </p:cTn>
                                        <p:tgtEl>
                                          <p:spTgt spid="40"/>
                                        </p:tgtEl>
                                        <p:attrNameLst>
                                          <p:attrName>style.visibility</p:attrName>
                                        </p:attrNameLst>
                                      </p:cBhvr>
                                      <p:to>
                                        <p:strVal val="hidden"/>
                                      </p:to>
                                    </p:set>
                                  </p:childTnLst>
                                </p:cTn>
                              </p:par>
                              <p:par>
                                <p:cTn id="57" presetID="2" presetClass="exit" presetSubtype="4" fill="hold" grpId="0" nodeType="withEffect">
                                  <p:stCondLst>
                                    <p:cond delay="0"/>
                                  </p:stCondLst>
                                  <p:childTnLst>
                                    <p:anim calcmode="lin" valueType="num">
                                      <p:cBhvr additive="base">
                                        <p:cTn id="58" dur="500"/>
                                        <p:tgtEl>
                                          <p:spTgt spid="41"/>
                                        </p:tgtEl>
                                        <p:attrNameLst>
                                          <p:attrName>ppt_x</p:attrName>
                                        </p:attrNameLst>
                                      </p:cBhvr>
                                      <p:tavLst>
                                        <p:tav tm="0">
                                          <p:val>
                                            <p:strVal val="ppt_x"/>
                                          </p:val>
                                        </p:tav>
                                        <p:tav tm="100000">
                                          <p:val>
                                            <p:strVal val="ppt_x"/>
                                          </p:val>
                                        </p:tav>
                                      </p:tavLst>
                                    </p:anim>
                                    <p:anim calcmode="lin" valueType="num">
                                      <p:cBhvr additive="base">
                                        <p:cTn id="59" dur="500"/>
                                        <p:tgtEl>
                                          <p:spTgt spid="41"/>
                                        </p:tgtEl>
                                        <p:attrNameLst>
                                          <p:attrName>ppt_y</p:attrName>
                                        </p:attrNameLst>
                                      </p:cBhvr>
                                      <p:tavLst>
                                        <p:tav tm="0">
                                          <p:val>
                                            <p:strVal val="ppt_y"/>
                                          </p:val>
                                        </p:tav>
                                        <p:tav tm="100000">
                                          <p:val>
                                            <p:strVal val="1+ppt_h/2"/>
                                          </p:val>
                                        </p:tav>
                                      </p:tavLst>
                                    </p:anim>
                                    <p:set>
                                      <p:cBhvr>
                                        <p:cTn id="60" dur="1" fill="hold">
                                          <p:stCondLst>
                                            <p:cond delay="499"/>
                                          </p:stCondLst>
                                        </p:cTn>
                                        <p:tgtEl>
                                          <p:spTgt spid="41"/>
                                        </p:tgtEl>
                                        <p:attrNameLst>
                                          <p:attrName>style.visibility</p:attrName>
                                        </p:attrNameLst>
                                      </p:cBhvr>
                                      <p:to>
                                        <p:strVal val="hidden"/>
                                      </p:to>
                                    </p:set>
                                  </p:childTnLst>
                                </p:cTn>
                              </p:par>
                              <p:par>
                                <p:cTn id="61" presetID="2" presetClass="exit" presetSubtype="4" fill="hold" grpId="0" nodeType="withEffect">
                                  <p:stCondLst>
                                    <p:cond delay="0"/>
                                  </p:stCondLst>
                                  <p:childTnLst>
                                    <p:anim calcmode="lin" valueType="num">
                                      <p:cBhvr additive="base">
                                        <p:cTn id="62" dur="500"/>
                                        <p:tgtEl>
                                          <p:spTgt spid="42"/>
                                        </p:tgtEl>
                                        <p:attrNameLst>
                                          <p:attrName>ppt_x</p:attrName>
                                        </p:attrNameLst>
                                      </p:cBhvr>
                                      <p:tavLst>
                                        <p:tav tm="0">
                                          <p:val>
                                            <p:strVal val="ppt_x"/>
                                          </p:val>
                                        </p:tav>
                                        <p:tav tm="100000">
                                          <p:val>
                                            <p:strVal val="ppt_x"/>
                                          </p:val>
                                        </p:tav>
                                      </p:tavLst>
                                    </p:anim>
                                    <p:anim calcmode="lin" valueType="num">
                                      <p:cBhvr additive="base">
                                        <p:cTn id="63" dur="500"/>
                                        <p:tgtEl>
                                          <p:spTgt spid="42"/>
                                        </p:tgtEl>
                                        <p:attrNameLst>
                                          <p:attrName>ppt_y</p:attrName>
                                        </p:attrNameLst>
                                      </p:cBhvr>
                                      <p:tavLst>
                                        <p:tav tm="0">
                                          <p:val>
                                            <p:strVal val="ppt_y"/>
                                          </p:val>
                                        </p:tav>
                                        <p:tav tm="100000">
                                          <p:val>
                                            <p:strVal val="1+ppt_h/2"/>
                                          </p:val>
                                        </p:tav>
                                      </p:tavLst>
                                    </p:anim>
                                    <p:set>
                                      <p:cBhvr>
                                        <p:cTn id="64"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animBg="1"/>
      <p:bldP spid="41" grpId="0" animBg="1"/>
      <p:bldP spid="42" grpId="0" animBg="1"/>
      <p:bldP spid="44" grpId="0" animBg="1"/>
      <p:bldP spid="22" grpId="0" animBg="1"/>
      <p:bldP spid="22" grpId="1" animBg="1"/>
      <p:bldP spid="23" grpId="0" animBg="1"/>
      <p:bldP spid="23" grpId="1" animBg="1"/>
      <p:bldP spid="24" grpId="0" animBg="1"/>
      <p:bldP spid="2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1320800"/>
          </a:xfrm>
        </p:spPr>
        <p:txBody>
          <a:bodyPr>
            <a:normAutofit/>
          </a:bodyPr>
          <a:lstStyle/>
          <a:p>
            <a:r>
              <a:rPr lang="zh-TW" altLang="en-US" sz="5000" b="1" dirty="0"/>
              <a:t>範例</a:t>
            </a:r>
          </a:p>
        </p:txBody>
      </p:sp>
      <p:sp>
        <p:nvSpPr>
          <p:cNvPr id="3" name="內容版面配置區 2"/>
          <p:cNvSpPr>
            <a:spLocks noGrp="1"/>
          </p:cNvSpPr>
          <p:nvPr>
            <p:ph idx="1"/>
          </p:nvPr>
        </p:nvSpPr>
        <p:spPr>
          <a:xfrm>
            <a:off x="677334" y="2110255"/>
            <a:ext cx="9246843" cy="3880773"/>
          </a:xfrm>
        </p:spPr>
        <p:txBody>
          <a:bodyPr>
            <a:normAutofit/>
          </a:bodyPr>
          <a:lstStyle/>
          <a:p>
            <a:r>
              <a:rPr lang="zh-TW" altLang="en-US" sz="2800" b="1" dirty="0">
                <a:solidFill>
                  <a:schemeClr val="tx1"/>
                </a:solidFill>
              </a:rPr>
              <a:t>最長共同子序列 </a:t>
            </a:r>
            <a:r>
              <a:rPr lang="en-US" altLang="zh-TW" sz="2800" b="1" dirty="0">
                <a:solidFill>
                  <a:schemeClr val="tx1"/>
                </a:solidFill>
              </a:rPr>
              <a:t>(Longest Common Subsequence, LCS)</a:t>
            </a:r>
            <a:r>
              <a:rPr lang="zh-TW" altLang="en-US" sz="2800" b="1" dirty="0">
                <a:solidFill>
                  <a:schemeClr val="tx1"/>
                </a:solidFill>
              </a:rPr>
              <a:t> 問題</a:t>
            </a:r>
            <a:r>
              <a:rPr lang="en-US" altLang="zh-TW" sz="2800" b="1" dirty="0">
                <a:solidFill>
                  <a:schemeClr val="tx1"/>
                </a:solidFill>
              </a:rPr>
              <a:t>:</a:t>
            </a:r>
            <a:r>
              <a:rPr lang="zh-TW" altLang="en-US" sz="2800" b="1" dirty="0">
                <a:solidFill>
                  <a:schemeClr val="tx1"/>
                </a:solidFill>
              </a:rPr>
              <a:t> 給定兩個字串 </a:t>
            </a:r>
            <a:r>
              <a:rPr lang="en-US" altLang="zh-TW" sz="2800" b="1" dirty="0">
                <a:solidFill>
                  <a:schemeClr val="tx1"/>
                </a:solidFill>
              </a:rPr>
              <a:t>A</a:t>
            </a:r>
            <a:r>
              <a:rPr lang="zh-TW" altLang="en-US" sz="2800" b="1" dirty="0">
                <a:solidFill>
                  <a:schemeClr val="tx1"/>
                </a:solidFill>
              </a:rPr>
              <a:t> 和 </a:t>
            </a:r>
            <a:r>
              <a:rPr lang="en-US" altLang="zh-TW" sz="2800" b="1" dirty="0">
                <a:solidFill>
                  <a:schemeClr val="tx1"/>
                </a:solidFill>
              </a:rPr>
              <a:t>B, </a:t>
            </a:r>
            <a:r>
              <a:rPr lang="zh-TW" altLang="en-US" sz="2800" b="1" dirty="0">
                <a:solidFill>
                  <a:schemeClr val="tx1"/>
                </a:solidFill>
              </a:rPr>
              <a:t>找出它們的</a:t>
            </a:r>
            <a:r>
              <a:rPr lang="en-US" altLang="zh-TW" sz="2800" b="1" dirty="0">
                <a:solidFill>
                  <a:schemeClr val="tx1"/>
                </a:solidFill>
              </a:rPr>
              <a:t>LCS</a:t>
            </a:r>
            <a:r>
              <a:rPr lang="zh-TW" altLang="en-US" sz="2800" b="1" dirty="0">
                <a:solidFill>
                  <a:schemeClr val="tx1"/>
                </a:solidFill>
              </a:rPr>
              <a:t>有多長。</a:t>
            </a:r>
            <a:endParaRPr lang="en-US" altLang="zh-TW" sz="2800" b="1" dirty="0">
              <a:solidFill>
                <a:schemeClr val="tx1"/>
              </a:solidFill>
            </a:endParaRPr>
          </a:p>
          <a:p>
            <a:endParaRPr lang="en-US" altLang="zh-TW" sz="2800" b="1" dirty="0">
              <a:solidFill>
                <a:schemeClr val="tx1"/>
              </a:solidFill>
            </a:endParaRPr>
          </a:p>
          <a:p>
            <a:endParaRPr lang="en-US" altLang="zh-TW" sz="2800" b="1" dirty="0">
              <a:solidFill>
                <a:schemeClr val="tx1"/>
              </a:solidFill>
            </a:endParaRPr>
          </a:p>
        </p:txBody>
      </p:sp>
    </p:spTree>
    <p:extLst>
      <p:ext uri="{BB962C8B-B14F-4D97-AF65-F5344CB8AC3E}">
        <p14:creationId xmlns:p14="http://schemas.microsoft.com/office/powerpoint/2010/main" val="26576936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a:xfrm>
            <a:off x="677334" y="609600"/>
            <a:ext cx="8596668" cy="1320800"/>
          </a:xfrm>
        </p:spPr>
        <p:txBody>
          <a:bodyPr>
            <a:normAutofit/>
          </a:bodyPr>
          <a:lstStyle/>
          <a:p>
            <a:r>
              <a:rPr lang="en-US" sz="4000" b="1" dirty="0"/>
              <a:t>Example</a:t>
            </a:r>
          </a:p>
        </p:txBody>
      </p:sp>
      <p:sp>
        <p:nvSpPr>
          <p:cNvPr id="3" name="文字方塊 2">
            <a:extLst>
              <a:ext uri="{FF2B5EF4-FFF2-40B4-BE49-F238E27FC236}">
                <a16:creationId xmlns:a16="http://schemas.microsoft.com/office/drawing/2014/main" id="{98CE81F7-E011-41D3-8CC1-26D0163C9BB4}"/>
              </a:ext>
            </a:extLst>
          </p:cNvPr>
          <p:cNvSpPr txBox="1"/>
          <p:nvPr/>
        </p:nvSpPr>
        <p:spPr>
          <a:xfrm>
            <a:off x="2395889" y="1880155"/>
            <a:ext cx="3424335" cy="492443"/>
          </a:xfrm>
          <a:prstGeom prst="rect">
            <a:avLst/>
          </a:prstGeom>
          <a:noFill/>
        </p:spPr>
        <p:txBody>
          <a:bodyPr wrap="none" rtlCol="0">
            <a:spAutoFit/>
          </a:bodyPr>
          <a:lstStyle/>
          <a:p>
            <a:r>
              <a:rPr lang="en-US" sz="2600" b="1" dirty="0"/>
              <a:t>(h[</a:t>
            </a:r>
            <a:r>
              <a:rPr lang="en-US" sz="2600" b="1" dirty="0" err="1"/>
              <a:t>i</a:t>
            </a:r>
            <a:r>
              <a:rPr lang="en-US" sz="2600" b="1" dirty="0"/>
              <a:t>], </a:t>
            </a:r>
            <a:r>
              <a:rPr lang="en-US" sz="2600" b="1" dirty="0" err="1"/>
              <a:t>dp</a:t>
            </a:r>
            <a:r>
              <a:rPr lang="en-US" sz="2600" b="1" dirty="0"/>
              <a:t>[</a:t>
            </a:r>
            <a:r>
              <a:rPr lang="en-US" sz="2600" b="1" dirty="0" err="1"/>
              <a:t>i</a:t>
            </a:r>
            <a:r>
              <a:rPr lang="en-US" sz="2600" b="1" dirty="0"/>
              <a:t>]) = (5, 52)</a:t>
            </a:r>
          </a:p>
        </p:txBody>
      </p:sp>
      <p:sp>
        <p:nvSpPr>
          <p:cNvPr id="28" name="矩形 27">
            <a:extLst>
              <a:ext uri="{FF2B5EF4-FFF2-40B4-BE49-F238E27FC236}">
                <a16:creationId xmlns:a16="http://schemas.microsoft.com/office/drawing/2014/main" id="{A2743108-1C6E-4864-882E-9AADE53531CE}"/>
              </a:ext>
            </a:extLst>
          </p:cNvPr>
          <p:cNvSpPr/>
          <p:nvPr/>
        </p:nvSpPr>
        <p:spPr>
          <a:xfrm>
            <a:off x="88549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29" name="矩形 28">
            <a:extLst>
              <a:ext uri="{FF2B5EF4-FFF2-40B4-BE49-F238E27FC236}">
                <a16:creationId xmlns:a16="http://schemas.microsoft.com/office/drawing/2014/main" id="{528FAF7D-4339-4551-B1A5-D07D9239DDE7}"/>
              </a:ext>
            </a:extLst>
          </p:cNvPr>
          <p:cNvSpPr/>
          <p:nvPr/>
        </p:nvSpPr>
        <p:spPr>
          <a:xfrm>
            <a:off x="189242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30" name="矩形 29">
            <a:extLst>
              <a:ext uri="{FF2B5EF4-FFF2-40B4-BE49-F238E27FC236}">
                <a16:creationId xmlns:a16="http://schemas.microsoft.com/office/drawing/2014/main" id="{535E3313-DDA0-4797-A3F2-D77627FCD752}"/>
              </a:ext>
            </a:extLst>
          </p:cNvPr>
          <p:cNvSpPr/>
          <p:nvPr/>
        </p:nvSpPr>
        <p:spPr>
          <a:xfrm>
            <a:off x="289935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31" name="矩形 30">
            <a:extLst>
              <a:ext uri="{FF2B5EF4-FFF2-40B4-BE49-F238E27FC236}">
                <a16:creationId xmlns:a16="http://schemas.microsoft.com/office/drawing/2014/main" id="{6539E0F7-9FA4-436C-9979-1726267E14F2}"/>
              </a:ext>
            </a:extLst>
          </p:cNvPr>
          <p:cNvSpPr/>
          <p:nvPr/>
        </p:nvSpPr>
        <p:spPr>
          <a:xfrm>
            <a:off x="3906287"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35" name="矩形 34">
            <a:extLst>
              <a:ext uri="{FF2B5EF4-FFF2-40B4-BE49-F238E27FC236}">
                <a16:creationId xmlns:a16="http://schemas.microsoft.com/office/drawing/2014/main" id="{BC8E06CB-6EB2-479B-94C0-7EF6D89FB36F}"/>
              </a:ext>
            </a:extLst>
          </p:cNvPr>
          <p:cNvSpPr/>
          <p:nvPr/>
        </p:nvSpPr>
        <p:spPr>
          <a:xfrm>
            <a:off x="592015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36" name="矩形 35">
            <a:extLst>
              <a:ext uri="{FF2B5EF4-FFF2-40B4-BE49-F238E27FC236}">
                <a16:creationId xmlns:a16="http://schemas.microsoft.com/office/drawing/2014/main" id="{D1154B5E-64D6-4778-A54D-A03132021136}"/>
              </a:ext>
            </a:extLst>
          </p:cNvPr>
          <p:cNvSpPr/>
          <p:nvPr/>
        </p:nvSpPr>
        <p:spPr>
          <a:xfrm>
            <a:off x="88549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37" name="矩形 36">
            <a:extLst>
              <a:ext uri="{FF2B5EF4-FFF2-40B4-BE49-F238E27FC236}">
                <a16:creationId xmlns:a16="http://schemas.microsoft.com/office/drawing/2014/main" id="{1CB56248-1811-488F-A52F-9CFE3DDFC7C6}"/>
              </a:ext>
            </a:extLst>
          </p:cNvPr>
          <p:cNvSpPr/>
          <p:nvPr/>
        </p:nvSpPr>
        <p:spPr>
          <a:xfrm>
            <a:off x="189242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38" name="矩形 37">
            <a:extLst>
              <a:ext uri="{FF2B5EF4-FFF2-40B4-BE49-F238E27FC236}">
                <a16:creationId xmlns:a16="http://schemas.microsoft.com/office/drawing/2014/main" id="{F6906D49-3B81-4936-B963-E3407A1A9944}"/>
              </a:ext>
            </a:extLst>
          </p:cNvPr>
          <p:cNvSpPr/>
          <p:nvPr/>
        </p:nvSpPr>
        <p:spPr>
          <a:xfrm>
            <a:off x="289935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39" name="矩形 38">
            <a:extLst>
              <a:ext uri="{FF2B5EF4-FFF2-40B4-BE49-F238E27FC236}">
                <a16:creationId xmlns:a16="http://schemas.microsoft.com/office/drawing/2014/main" id="{E6F4EE49-D5C4-4D20-AE87-A42436355F44}"/>
              </a:ext>
            </a:extLst>
          </p:cNvPr>
          <p:cNvSpPr/>
          <p:nvPr/>
        </p:nvSpPr>
        <p:spPr>
          <a:xfrm>
            <a:off x="3906287"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12</a:t>
            </a:r>
          </a:p>
        </p:txBody>
      </p:sp>
      <p:sp>
        <p:nvSpPr>
          <p:cNvPr id="43" name="矩形 42">
            <a:extLst>
              <a:ext uri="{FF2B5EF4-FFF2-40B4-BE49-F238E27FC236}">
                <a16:creationId xmlns:a16="http://schemas.microsoft.com/office/drawing/2014/main" id="{40CBD03A-71CE-40CA-AE19-8DABA9CB5E0E}"/>
              </a:ext>
            </a:extLst>
          </p:cNvPr>
          <p:cNvSpPr/>
          <p:nvPr/>
        </p:nvSpPr>
        <p:spPr>
          <a:xfrm>
            <a:off x="592015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763</a:t>
            </a:r>
          </a:p>
        </p:txBody>
      </p:sp>
      <p:sp>
        <p:nvSpPr>
          <p:cNvPr id="32" name="矩形 31">
            <a:extLst>
              <a:ext uri="{FF2B5EF4-FFF2-40B4-BE49-F238E27FC236}">
                <a16:creationId xmlns:a16="http://schemas.microsoft.com/office/drawing/2014/main" id="{C6F9F163-53FC-4D23-BCD8-BA156361C5CA}"/>
              </a:ext>
            </a:extLst>
          </p:cNvPr>
          <p:cNvSpPr/>
          <p:nvPr/>
        </p:nvSpPr>
        <p:spPr>
          <a:xfrm>
            <a:off x="4913219" y="3183736"/>
            <a:ext cx="1006932" cy="10573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5</a:t>
            </a:r>
          </a:p>
        </p:txBody>
      </p:sp>
      <p:sp>
        <p:nvSpPr>
          <p:cNvPr id="40" name="矩形 39">
            <a:extLst>
              <a:ext uri="{FF2B5EF4-FFF2-40B4-BE49-F238E27FC236}">
                <a16:creationId xmlns:a16="http://schemas.microsoft.com/office/drawing/2014/main" id="{504F4A38-AC92-4641-ADF2-59BFC96A3436}"/>
              </a:ext>
            </a:extLst>
          </p:cNvPr>
          <p:cNvSpPr/>
          <p:nvPr/>
        </p:nvSpPr>
        <p:spPr>
          <a:xfrm>
            <a:off x="4913219" y="4241095"/>
            <a:ext cx="1006932" cy="10573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52</a:t>
            </a:r>
          </a:p>
        </p:txBody>
      </p:sp>
      <p:sp>
        <p:nvSpPr>
          <p:cNvPr id="16" name="箭號: 向下 15">
            <a:extLst>
              <a:ext uri="{FF2B5EF4-FFF2-40B4-BE49-F238E27FC236}">
                <a16:creationId xmlns:a16="http://schemas.microsoft.com/office/drawing/2014/main" id="{61A30189-B21C-4370-9CA3-8E1B9F1F52C4}"/>
              </a:ext>
            </a:extLst>
          </p:cNvPr>
          <p:cNvSpPr/>
          <p:nvPr/>
        </p:nvSpPr>
        <p:spPr>
          <a:xfrm rot="18886080">
            <a:off x="5022615" y="2240710"/>
            <a:ext cx="215016" cy="90211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93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如此衍生出的</a:t>
            </a:r>
            <a:r>
              <a:rPr lang="en-US" altLang="zh-TW" sz="2400" b="1" dirty="0">
                <a:solidFill>
                  <a:schemeClr val="tx1"/>
                </a:solidFill>
              </a:rPr>
              <a:t>,</a:t>
            </a:r>
            <a:r>
              <a:rPr lang="zh-TW" altLang="en-US" sz="2400" b="1" dirty="0">
                <a:solidFill>
                  <a:schemeClr val="tx1"/>
                </a:solidFill>
              </a:rPr>
              <a:t> 兩個維度同時遞增的資料結構</a:t>
            </a:r>
            <a:r>
              <a:rPr lang="en-US" altLang="zh-TW" sz="2400" b="1" dirty="0">
                <a:solidFill>
                  <a:schemeClr val="tx1"/>
                </a:solidFill>
              </a:rPr>
              <a:t>,</a:t>
            </a:r>
            <a:r>
              <a:rPr lang="zh-TW" altLang="en-US" sz="2400" b="1" dirty="0">
                <a:solidFill>
                  <a:schemeClr val="tx1"/>
                </a:solidFill>
              </a:rPr>
              <a:t> 就稱為單調佇列。</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實作上可使用 </a:t>
            </a:r>
            <a:r>
              <a:rPr lang="en-US" altLang="zh-TW" sz="2400" b="1" dirty="0">
                <a:solidFill>
                  <a:schemeClr val="tx1"/>
                </a:solidFill>
              </a:rPr>
              <a:t>map</a:t>
            </a:r>
            <a:r>
              <a:rPr lang="zh-TW" altLang="en-US" sz="2400" b="1" dirty="0">
                <a:solidFill>
                  <a:schemeClr val="tx1"/>
                </a:solidFill>
              </a:rPr>
              <a:t> 來動態維護 </a:t>
            </a:r>
            <a:r>
              <a:rPr lang="en-US" altLang="zh-TW" sz="2400" b="1" dirty="0">
                <a:solidFill>
                  <a:schemeClr val="tx1"/>
                </a:solidFill>
              </a:rPr>
              <a:t>h[j]</a:t>
            </a:r>
            <a:r>
              <a:rPr lang="zh-TW" altLang="en-US" sz="2400" b="1" dirty="0">
                <a:solidFill>
                  <a:schemeClr val="tx1"/>
                </a:solidFill>
              </a:rPr>
              <a:t> 的順序和進行二分搜索。</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337230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每個 </a:t>
            </a:r>
            <a:r>
              <a:rPr lang="en-US" altLang="zh-TW" sz="2400" b="1" dirty="0" err="1">
                <a:solidFill>
                  <a:schemeClr val="tx1"/>
                </a:solidFill>
              </a:rPr>
              <a:t>i</a:t>
            </a:r>
            <a:r>
              <a:rPr lang="zh-TW" altLang="en-US" sz="2400" b="1" dirty="0">
                <a:solidFill>
                  <a:schemeClr val="tx1"/>
                </a:solidFill>
              </a:rPr>
              <a:t> 只會進入和出去</a:t>
            </a:r>
            <a:r>
              <a:rPr lang="en-US" altLang="zh-TW" sz="2400" b="1" dirty="0">
                <a:solidFill>
                  <a:schemeClr val="tx1"/>
                </a:solidFill>
              </a:rPr>
              <a:t>monotonous</a:t>
            </a:r>
            <a:r>
              <a:rPr lang="zh-TW" altLang="en-US" sz="2400" b="1" dirty="0">
                <a:solidFill>
                  <a:schemeClr val="tx1"/>
                </a:solidFill>
              </a:rPr>
              <a:t> </a:t>
            </a:r>
            <a:r>
              <a:rPr lang="en-US" altLang="zh-TW" sz="2400" b="1" dirty="0">
                <a:solidFill>
                  <a:schemeClr val="tx1"/>
                </a:solidFill>
              </a:rPr>
              <a:t>queue</a:t>
            </a:r>
            <a:r>
              <a:rPr lang="zh-TW" altLang="en-US" sz="2400" b="1" dirty="0">
                <a:solidFill>
                  <a:schemeClr val="tx1"/>
                </a:solidFill>
              </a:rPr>
              <a:t>各一次</a:t>
            </a:r>
            <a:r>
              <a:rPr lang="en-US" altLang="zh-TW" sz="2400" b="1" dirty="0">
                <a:solidFill>
                  <a:schemeClr val="tx1"/>
                </a:solidFill>
              </a:rPr>
              <a:t>,</a:t>
            </a:r>
            <a:r>
              <a:rPr lang="zh-TW" altLang="en-US" sz="2400" b="1" dirty="0">
                <a:solidFill>
                  <a:schemeClr val="tx1"/>
                </a:solidFill>
              </a:rPr>
              <a:t>共</a:t>
            </a:r>
            <a:r>
              <a:rPr lang="en-US" altLang="zh-TW" sz="2400" b="1" dirty="0">
                <a:solidFill>
                  <a:schemeClr val="tx1"/>
                </a:solidFill>
              </a:rPr>
              <a:t>O(</a:t>
            </a:r>
            <a:r>
              <a:rPr lang="en-US" altLang="zh-TW" sz="2400" b="1" dirty="0" err="1">
                <a:solidFill>
                  <a:schemeClr val="tx1"/>
                </a:solidFill>
              </a:rPr>
              <a:t>NlogN</a:t>
            </a:r>
            <a:r>
              <a:rPr lang="en-US" altLang="zh-TW" sz="2400" b="1" dirty="0">
                <a:solidFill>
                  <a:schemeClr val="tx1"/>
                </a:solidFill>
              </a:rPr>
              <a:t>)</a:t>
            </a:r>
            <a:r>
              <a:rPr lang="zh-TW" altLang="en-US" sz="2400" b="1" dirty="0">
                <a:solidFill>
                  <a:schemeClr val="tx1"/>
                </a:solidFill>
              </a:rPr>
              <a:t>。</a:t>
            </a:r>
            <a:endParaRPr lang="en-US" sz="2400" b="1" dirty="0">
              <a:solidFill>
                <a:schemeClr val="tx1"/>
              </a:solidFill>
            </a:endParaRPr>
          </a:p>
          <a:p>
            <a:endParaRPr lang="en-US" sz="2400" b="1" dirty="0">
              <a:solidFill>
                <a:schemeClr val="tx1"/>
              </a:solidFill>
            </a:endParaRPr>
          </a:p>
          <a:p>
            <a:r>
              <a:rPr lang="zh-TW" altLang="en-US" sz="2400" b="1" dirty="0">
                <a:solidFill>
                  <a:schemeClr val="tx1"/>
                </a:solidFill>
              </a:rPr>
              <a:t>一次二分搜索是</a:t>
            </a:r>
            <a:r>
              <a:rPr lang="en-US" altLang="zh-TW" sz="2400" b="1" dirty="0">
                <a:solidFill>
                  <a:schemeClr val="tx1"/>
                </a:solidFill>
              </a:rPr>
              <a:t>O(</a:t>
            </a:r>
            <a:r>
              <a:rPr lang="en-US" altLang="zh-TW" sz="2400" b="1" dirty="0" err="1">
                <a:solidFill>
                  <a:schemeClr val="tx1"/>
                </a:solidFill>
              </a:rPr>
              <a:t>logN</a:t>
            </a:r>
            <a:r>
              <a:rPr lang="en-US" altLang="zh-TW" sz="2400" b="1" dirty="0">
                <a:solidFill>
                  <a:schemeClr val="tx1"/>
                </a:solidFill>
              </a:rPr>
              <a:t>), </a:t>
            </a:r>
            <a:r>
              <a:rPr lang="zh-TW" altLang="en-US" sz="2400" b="1" dirty="0">
                <a:solidFill>
                  <a:schemeClr val="tx1"/>
                </a:solidFill>
              </a:rPr>
              <a:t>總共</a:t>
            </a:r>
            <a:r>
              <a:rPr lang="en-US" altLang="zh-TW" sz="2400" b="1" dirty="0">
                <a:solidFill>
                  <a:schemeClr val="tx1"/>
                </a:solidFill>
              </a:rPr>
              <a:t>O(</a:t>
            </a:r>
            <a:r>
              <a:rPr lang="en-US" altLang="zh-TW" sz="2400" b="1" dirty="0" err="1">
                <a:solidFill>
                  <a:schemeClr val="tx1"/>
                </a:solidFill>
              </a:rPr>
              <a:t>NlogN</a:t>
            </a:r>
            <a:r>
              <a:rPr lang="en-US" altLang="zh-TW" sz="2400" b="1" dirty="0">
                <a:solidFill>
                  <a:schemeClr val="tx1"/>
                </a:solidFill>
              </a:rPr>
              <a:t>)</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總時間</a:t>
            </a:r>
            <a:r>
              <a:rPr lang="en-US" altLang="zh-TW" sz="2400" b="1" dirty="0">
                <a:solidFill>
                  <a:schemeClr val="tx1"/>
                </a:solidFill>
              </a:rPr>
              <a:t>O(</a:t>
            </a:r>
            <a:r>
              <a:rPr lang="en-US" altLang="zh-TW" sz="2400" b="1" dirty="0" err="1">
                <a:solidFill>
                  <a:schemeClr val="tx1"/>
                </a:solidFill>
              </a:rPr>
              <a:t>NlogN</a:t>
            </a:r>
            <a:r>
              <a:rPr lang="en-US" altLang="zh-TW" sz="2400" b="1" dirty="0">
                <a:solidFill>
                  <a:schemeClr val="tx1"/>
                </a:solidFill>
              </a:rPr>
              <a:t>)</a:t>
            </a:r>
            <a:r>
              <a:rPr lang="zh-TW" altLang="en-US" sz="2400" b="1" dirty="0">
                <a:solidFill>
                  <a:schemeClr val="tx1"/>
                </a:solidFill>
              </a:rPr>
              <a:t>。</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4158237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566B18-3883-47CE-8EBA-B31C67D2E979}"/>
              </a:ext>
            </a:extLst>
          </p:cNvPr>
          <p:cNvSpPr>
            <a:spLocks noGrp="1"/>
          </p:cNvSpPr>
          <p:nvPr>
            <p:ph type="title"/>
          </p:nvPr>
        </p:nvSpPr>
        <p:spPr>
          <a:xfrm>
            <a:off x="677334" y="341790"/>
            <a:ext cx="8596668" cy="1320800"/>
          </a:xfrm>
        </p:spPr>
        <p:txBody>
          <a:bodyPr>
            <a:normAutofit/>
          </a:bodyPr>
          <a:lstStyle/>
          <a:p>
            <a:r>
              <a:rPr lang="en-US" sz="4000" b="1" dirty="0"/>
              <a:t>Code</a:t>
            </a:r>
          </a:p>
        </p:txBody>
      </p:sp>
      <p:sp>
        <p:nvSpPr>
          <p:cNvPr id="3" name="內容版面配置區 2">
            <a:extLst>
              <a:ext uri="{FF2B5EF4-FFF2-40B4-BE49-F238E27FC236}">
                <a16:creationId xmlns:a16="http://schemas.microsoft.com/office/drawing/2014/main" id="{6FF266E0-7FB8-4D10-9325-F586F1DA0771}"/>
              </a:ext>
            </a:extLst>
          </p:cNvPr>
          <p:cNvSpPr>
            <a:spLocks noGrp="1"/>
          </p:cNvSpPr>
          <p:nvPr>
            <p:ph idx="1"/>
          </p:nvPr>
        </p:nvSpPr>
        <p:spPr>
          <a:xfrm>
            <a:off x="677334" y="1429305"/>
            <a:ext cx="10135668" cy="5086905"/>
          </a:xfrm>
        </p:spPr>
        <p:txBody>
          <a:bodyPr>
            <a:normAutofit fontScale="92500" lnSpcReduction="10000"/>
          </a:bodyPr>
          <a:lstStyle/>
          <a:p>
            <a:r>
              <a:rPr lang="en-US" altLang="zh-TW" sz="2600" b="1" dirty="0">
                <a:solidFill>
                  <a:schemeClr val="tx1"/>
                </a:solidFill>
                <a:latin typeface="Arial" panose="020B0604020202020204" pitchFamily="34" charset="0"/>
                <a:cs typeface="Arial" panose="020B0604020202020204" pitchFamily="34" charset="0"/>
              </a:rPr>
              <a:t>map&lt;int, int&gt; </a:t>
            </a:r>
            <a:r>
              <a:rPr lang="en-US" altLang="zh-TW" sz="2600" b="1" dirty="0" err="1">
                <a:solidFill>
                  <a:schemeClr val="tx1"/>
                </a:solidFill>
                <a:latin typeface="Arial" panose="020B0604020202020204" pitchFamily="34" charset="0"/>
                <a:cs typeface="Arial" panose="020B0604020202020204" pitchFamily="34" charset="0"/>
              </a:rPr>
              <a:t>mque</a:t>
            </a:r>
            <a:r>
              <a:rPr lang="en-US" altLang="zh-TW" sz="2600" b="1" dirty="0">
                <a:solidFill>
                  <a:schemeClr val="tx1"/>
                </a:solidFill>
                <a:latin typeface="Arial" panose="020B0604020202020204" pitchFamily="34" charset="0"/>
                <a:cs typeface="Arial" panose="020B0604020202020204" pitchFamily="34" charset="0"/>
              </a:rPr>
              <a:t>;</a:t>
            </a:r>
          </a:p>
          <a:p>
            <a:r>
              <a:rPr lang="en-US" altLang="zh-TW" sz="2600" b="1" dirty="0" err="1">
                <a:solidFill>
                  <a:schemeClr val="tx1"/>
                </a:solidFill>
                <a:latin typeface="Arial" panose="020B0604020202020204" pitchFamily="34" charset="0"/>
                <a:cs typeface="Arial" panose="020B0604020202020204" pitchFamily="34" charset="0"/>
              </a:rPr>
              <a:t>mque.insert</a:t>
            </a:r>
            <a:r>
              <a:rPr lang="en-US" altLang="zh-TW" sz="2600" b="1" dirty="0">
                <a:solidFill>
                  <a:schemeClr val="tx1"/>
                </a:solidFill>
                <a:latin typeface="Arial" panose="020B0604020202020204" pitchFamily="34" charset="0"/>
                <a:cs typeface="Arial" panose="020B0604020202020204" pitchFamily="34" charset="0"/>
              </a:rPr>
              <a:t>({0, 0}); // Assume h[0] =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[0] = 0;</a:t>
            </a:r>
          </a:p>
          <a:p>
            <a:r>
              <a:rPr lang="en-US" altLang="zh-TW" sz="2600" b="1" dirty="0">
                <a:solidFill>
                  <a:schemeClr val="tx1"/>
                </a:solidFill>
                <a:latin typeface="Arial" panose="020B0604020202020204" pitchFamily="34" charset="0"/>
                <a:cs typeface="Arial" panose="020B0604020202020204" pitchFamily="34" charset="0"/>
              </a:rPr>
              <a:t>for (int </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 1; </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&lt;= N; </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a:solidFill>
                  <a:schemeClr val="tx1"/>
                </a:solidFill>
                <a:latin typeface="Arial" panose="020B0604020202020204" pitchFamily="34" charset="0"/>
                <a:cs typeface="Arial" panose="020B0604020202020204" pitchFamily="34" charset="0"/>
              </a:rPr>
              <a:t>auto it = </a:t>
            </a:r>
            <a:r>
              <a:rPr lang="en-US" altLang="zh-TW" sz="2600" b="1" dirty="0" err="1">
                <a:solidFill>
                  <a:schemeClr val="tx1"/>
                </a:solidFill>
                <a:latin typeface="Arial" panose="020B0604020202020204" pitchFamily="34" charset="0"/>
                <a:cs typeface="Arial" panose="020B0604020202020204" pitchFamily="34" charset="0"/>
              </a:rPr>
              <a:t>mque.upper_bound</a:t>
            </a:r>
            <a:r>
              <a:rPr lang="en-US" altLang="zh-TW" sz="2600" b="1" dirty="0">
                <a:solidFill>
                  <a:schemeClr val="tx1"/>
                </a:solidFill>
                <a:latin typeface="Arial" panose="020B0604020202020204" pitchFamily="34" charset="0"/>
                <a:cs typeface="Arial" panose="020B0604020202020204" pitchFamily="34" charset="0"/>
              </a:rPr>
              <a:t>(h[</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err="1">
                <a:solidFill>
                  <a:schemeClr val="tx1"/>
                </a:solidFill>
                <a:latin typeface="Arial" panose="020B0604020202020204" pitchFamily="34" charset="0"/>
                <a:cs typeface="Arial" panose="020B0604020202020204" pitchFamily="34" charset="0"/>
              </a:rPr>
              <a:t>prev</a:t>
            </a:r>
            <a:r>
              <a:rPr lang="en-US" altLang="zh-TW" sz="2600" b="1" dirty="0">
                <a:solidFill>
                  <a:schemeClr val="tx1"/>
                </a:solidFill>
                <a:latin typeface="Arial" panose="020B0604020202020204" pitchFamily="34" charset="0"/>
                <a:cs typeface="Arial" panose="020B0604020202020204" pitchFamily="34" charset="0"/>
              </a:rPr>
              <a:t>(it)-&gt;second] + a[</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a:solidFill>
                  <a:schemeClr val="tx1"/>
                </a:solidFill>
                <a:latin typeface="Arial" panose="020B0604020202020204" pitchFamily="34" charset="0"/>
                <a:cs typeface="Arial" panose="020B0604020202020204" pitchFamily="34" charset="0"/>
              </a:rPr>
              <a:t>while (it != </a:t>
            </a:r>
            <a:r>
              <a:rPr lang="en-US" altLang="zh-TW" sz="2600" b="1" dirty="0" err="1">
                <a:solidFill>
                  <a:schemeClr val="tx1"/>
                </a:solidFill>
                <a:latin typeface="Arial" panose="020B0604020202020204" pitchFamily="34" charset="0"/>
                <a:cs typeface="Arial" panose="020B0604020202020204" pitchFamily="34" charset="0"/>
              </a:rPr>
              <a:t>mque.end</a:t>
            </a:r>
            <a:r>
              <a:rPr lang="en-US" altLang="zh-TW" sz="2600" b="1" dirty="0">
                <a:solidFill>
                  <a:schemeClr val="tx1"/>
                </a:solidFill>
                <a:latin typeface="Arial" panose="020B0604020202020204" pitchFamily="34" charset="0"/>
                <a:cs typeface="Arial" panose="020B0604020202020204" pitchFamily="34" charset="0"/>
              </a:rPr>
              <a:t>() &amp;&amp;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&gt;=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[it-&gt;second])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a:solidFill>
                  <a:schemeClr val="tx1"/>
                </a:solidFill>
                <a:latin typeface="Arial" panose="020B0604020202020204" pitchFamily="34" charset="0"/>
                <a:cs typeface="Arial" panose="020B0604020202020204" pitchFamily="34" charset="0"/>
              </a:rPr>
              <a:t>it = </a:t>
            </a:r>
            <a:r>
              <a:rPr lang="en-US" altLang="zh-TW" sz="2600" b="1" dirty="0" err="1">
                <a:solidFill>
                  <a:schemeClr val="tx1"/>
                </a:solidFill>
                <a:latin typeface="Arial" panose="020B0604020202020204" pitchFamily="34" charset="0"/>
                <a:cs typeface="Arial" panose="020B0604020202020204" pitchFamily="34" charset="0"/>
              </a:rPr>
              <a:t>mque.erase</a:t>
            </a:r>
            <a:r>
              <a:rPr lang="en-US" altLang="zh-TW" sz="2600" b="1" dirty="0">
                <a:solidFill>
                  <a:schemeClr val="tx1"/>
                </a:solidFill>
                <a:latin typeface="Arial" panose="020B0604020202020204" pitchFamily="34" charset="0"/>
                <a:cs typeface="Arial" panose="020B0604020202020204" pitchFamily="34" charset="0"/>
              </a:rPr>
              <a:t>(it);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a:solidFill>
                  <a:schemeClr val="tx1"/>
                </a:solidFill>
                <a:latin typeface="Arial" panose="020B0604020202020204" pitchFamily="34" charset="0"/>
                <a:cs typeface="Arial" panose="020B0604020202020204" pitchFamily="34" charset="0"/>
              </a:rPr>
              <a:t>}</a:t>
            </a:r>
          </a:p>
          <a:p>
            <a:r>
              <a:rPr lang="en-US" altLang="zh-TW" sz="2600" b="1" dirty="0">
                <a:solidFill>
                  <a:schemeClr val="tx1"/>
                </a:solidFill>
                <a:latin typeface="Arial" panose="020B0604020202020204" pitchFamily="34" charset="0"/>
                <a:cs typeface="Arial" panose="020B0604020202020204" pitchFamily="34" charset="0"/>
              </a:rPr>
              <a:t>      </a:t>
            </a:r>
            <a:r>
              <a:rPr lang="en-US" altLang="zh-TW" sz="2600" b="1" dirty="0" err="1">
                <a:solidFill>
                  <a:schemeClr val="tx1"/>
                </a:solidFill>
                <a:latin typeface="Arial" panose="020B0604020202020204" pitchFamily="34" charset="0"/>
                <a:cs typeface="Arial" panose="020B0604020202020204" pitchFamily="34" charset="0"/>
              </a:rPr>
              <a:t>mque.insert</a:t>
            </a:r>
            <a:r>
              <a:rPr lang="en-US" altLang="zh-TW" sz="2600" b="1" dirty="0">
                <a:solidFill>
                  <a:schemeClr val="tx1"/>
                </a:solidFill>
                <a:latin typeface="Arial" panose="020B0604020202020204" pitchFamily="34" charset="0"/>
                <a:cs typeface="Arial" panose="020B0604020202020204" pitchFamily="34" charset="0"/>
              </a:rPr>
              <a:t>({h[</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a:t>
            </a:r>
          </a:p>
          <a:p>
            <a:r>
              <a:rPr lang="en-US" altLang="zh-TW" sz="2600" b="1" dirty="0">
                <a:solidFill>
                  <a:schemeClr val="tx1"/>
                </a:solidFill>
                <a:latin typeface="Arial" panose="020B0604020202020204" pitchFamily="34" charset="0"/>
                <a:cs typeface="Arial" panose="020B0604020202020204" pitchFamily="34" charset="0"/>
              </a:rPr>
              <a:t>}</a:t>
            </a:r>
          </a:p>
          <a:p>
            <a:r>
              <a:rPr lang="en-US" altLang="zh-TW" sz="2600" b="1" dirty="0" err="1">
                <a:solidFill>
                  <a:schemeClr val="tx1"/>
                </a:solidFill>
                <a:latin typeface="Arial" panose="020B0604020202020204" pitchFamily="34" charset="0"/>
                <a:cs typeface="Arial" panose="020B0604020202020204" pitchFamily="34" charset="0"/>
              </a:rPr>
              <a:t>cout</a:t>
            </a:r>
            <a:r>
              <a:rPr lang="en-US" altLang="zh-TW" sz="2600" b="1" dirty="0">
                <a:solidFill>
                  <a:schemeClr val="tx1"/>
                </a:solidFill>
                <a:latin typeface="Arial" panose="020B0604020202020204" pitchFamily="34" charset="0"/>
                <a:cs typeface="Arial" panose="020B0604020202020204" pitchFamily="34" charset="0"/>
              </a:rPr>
              <a:t> &lt;&lt;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err="1">
                <a:solidFill>
                  <a:schemeClr val="tx1"/>
                </a:solidFill>
                <a:latin typeface="Arial" panose="020B0604020202020204" pitchFamily="34" charset="0"/>
                <a:cs typeface="Arial" panose="020B0604020202020204" pitchFamily="34" charset="0"/>
              </a:rPr>
              <a:t>mque.rbegin</a:t>
            </a:r>
            <a:r>
              <a:rPr lang="en-US" altLang="zh-TW" sz="2600" b="1" dirty="0">
                <a:solidFill>
                  <a:schemeClr val="tx1"/>
                </a:solidFill>
                <a:latin typeface="Arial" panose="020B0604020202020204" pitchFamily="34" charset="0"/>
                <a:cs typeface="Arial" panose="020B0604020202020204" pitchFamily="34" charset="0"/>
              </a:rPr>
              <a:t>()-&gt;second] &lt;&lt; "\n";</a:t>
            </a:r>
          </a:p>
          <a:p>
            <a:endParaRPr lang="en-US" sz="26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08788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2160589"/>
            <a:ext cx="8596668" cy="3880773"/>
          </a:xfrm>
        </p:spPr>
        <p:txBody>
          <a:bodyPr>
            <a:normAutofit/>
          </a:bodyPr>
          <a:lstStyle/>
          <a:p>
            <a:r>
              <a:rPr lang="zh-TW" altLang="en-US" sz="2400" b="1" dirty="0">
                <a:solidFill>
                  <a:schemeClr val="tx1"/>
                </a:solidFill>
              </a:rPr>
              <a:t>單調佇列的使用時機還有很多</a:t>
            </a:r>
            <a:r>
              <a:rPr lang="en-US" altLang="zh-TW" sz="2400" b="1" dirty="0">
                <a:solidFill>
                  <a:schemeClr val="tx1"/>
                </a:solidFill>
              </a:rPr>
              <a:t>, </a:t>
            </a:r>
            <a:r>
              <a:rPr lang="zh-TW" altLang="en-US" sz="2400" b="1" dirty="0">
                <a:solidFill>
                  <a:schemeClr val="tx1"/>
                </a:solidFill>
              </a:rPr>
              <a:t>如滑動最小值 </a:t>
            </a:r>
            <a:r>
              <a:rPr lang="en-US" altLang="zh-TW" sz="2400" b="1" dirty="0">
                <a:solidFill>
                  <a:schemeClr val="tx1"/>
                </a:solidFill>
              </a:rPr>
              <a:t>(sliding window) </a:t>
            </a:r>
            <a:r>
              <a:rPr lang="zh-TW" altLang="en-US" sz="2400" b="1" dirty="0">
                <a:solidFill>
                  <a:schemeClr val="tx1"/>
                </a:solidFill>
              </a:rPr>
              <a:t>等等。</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有時因為查詢 </a:t>
            </a:r>
            <a:r>
              <a:rPr lang="en-US" altLang="zh-TW" sz="2400" b="1" dirty="0">
                <a:solidFill>
                  <a:schemeClr val="tx1"/>
                </a:solidFill>
              </a:rPr>
              <a:t>/ </a:t>
            </a:r>
            <a:r>
              <a:rPr lang="zh-TW" altLang="en-US" sz="2400" b="1" dirty="0">
                <a:solidFill>
                  <a:schemeClr val="tx1"/>
                </a:solidFill>
              </a:rPr>
              <a:t>修改有其他性質</a:t>
            </a:r>
            <a:r>
              <a:rPr lang="en-US" altLang="zh-TW" sz="2400" b="1" dirty="0">
                <a:solidFill>
                  <a:schemeClr val="tx1"/>
                </a:solidFill>
              </a:rPr>
              <a:t>, </a:t>
            </a:r>
            <a:r>
              <a:rPr lang="zh-TW" altLang="en-US" sz="2400" b="1" dirty="0">
                <a:solidFill>
                  <a:schemeClr val="tx1"/>
                </a:solidFill>
              </a:rPr>
              <a:t>因此不一定需要二分搜。</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但是也有很多情況下修改會變得更困難</a:t>
            </a:r>
            <a:r>
              <a:rPr lang="en-US" altLang="zh-TW" sz="2400" b="1" dirty="0">
                <a:solidFill>
                  <a:schemeClr val="tx1"/>
                </a:solidFill>
              </a:rPr>
              <a:t>, </a:t>
            </a:r>
            <a:r>
              <a:rPr lang="zh-TW" altLang="en-US" sz="2400" b="1" dirty="0">
                <a:solidFill>
                  <a:schemeClr val="tx1"/>
                </a:solidFill>
              </a:rPr>
              <a:t>例如解三維偏序時</a:t>
            </a:r>
            <a:r>
              <a:rPr lang="en-US" altLang="zh-TW" sz="2400" b="1" dirty="0">
                <a:solidFill>
                  <a:schemeClr val="tx1"/>
                </a:solidFill>
              </a:rPr>
              <a:t>, </a:t>
            </a:r>
            <a:r>
              <a:rPr lang="zh-TW" altLang="en-US" sz="2400" b="1" dirty="0">
                <a:solidFill>
                  <a:schemeClr val="tx1"/>
                </a:solidFill>
              </a:rPr>
              <a:t>要額外判斷新的值到底是否可以進入佇列中。</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solidFill>
                  <a:srgbClr val="FF0000"/>
                </a:solidFill>
              </a:rPr>
              <a:t>注意</a:t>
            </a:r>
            <a:r>
              <a:rPr lang="en-US" altLang="zh-TW" b="1" dirty="0">
                <a:solidFill>
                  <a:srgbClr val="FF0000"/>
                </a:solidFill>
              </a:rPr>
              <a:t>!</a:t>
            </a:r>
            <a:endParaRPr lang="en-US" b="1" dirty="0">
              <a:solidFill>
                <a:srgbClr val="FF0000"/>
              </a:solidFill>
            </a:endParaRPr>
          </a:p>
        </p:txBody>
      </p:sp>
    </p:spTree>
    <p:extLst>
      <p:ext uri="{BB962C8B-B14F-4D97-AF65-F5344CB8AC3E}">
        <p14:creationId xmlns:p14="http://schemas.microsoft.com/office/powerpoint/2010/main" val="164526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a:xfrm>
            <a:off x="677334" y="609600"/>
            <a:ext cx="8596668" cy="1320800"/>
          </a:xfrm>
        </p:spPr>
        <p:txBody>
          <a:bodyPr>
            <a:normAutofit/>
          </a:bodyPr>
          <a:lstStyle/>
          <a:p>
            <a:r>
              <a:rPr lang="en-US" sz="4000" b="1" dirty="0"/>
              <a:t>Example - </a:t>
            </a:r>
            <a:r>
              <a:rPr lang="zh-TW" altLang="en-US" sz="4000" b="1" dirty="0"/>
              <a:t>加入 </a:t>
            </a:r>
            <a:r>
              <a:rPr lang="en-US" altLang="zh-TW" sz="4000" b="1" dirty="0"/>
              <a:t>(h[</a:t>
            </a:r>
            <a:r>
              <a:rPr lang="en-US" altLang="zh-TW" sz="4000" b="1" dirty="0" err="1"/>
              <a:t>i</a:t>
            </a:r>
            <a:r>
              <a:rPr lang="en-US" altLang="zh-TW" sz="4000" b="1" dirty="0"/>
              <a:t>], </a:t>
            </a:r>
            <a:r>
              <a:rPr lang="en-US" altLang="zh-TW" sz="4000" b="1" dirty="0" err="1"/>
              <a:t>dp</a:t>
            </a:r>
            <a:r>
              <a:rPr lang="en-US" altLang="zh-TW" sz="4000" b="1" dirty="0"/>
              <a:t>[</a:t>
            </a:r>
            <a:r>
              <a:rPr lang="en-US" altLang="zh-TW" sz="4000" b="1" dirty="0" err="1"/>
              <a:t>i</a:t>
            </a:r>
            <a:r>
              <a:rPr lang="en-US" altLang="zh-TW" sz="4000" b="1" dirty="0"/>
              <a:t>])</a:t>
            </a:r>
            <a:r>
              <a:rPr lang="zh-TW" altLang="en-US" sz="4000" b="1" dirty="0"/>
              <a:t> 時</a:t>
            </a:r>
            <a:endParaRPr lang="en-US" sz="4000" b="1" dirty="0"/>
          </a:p>
        </p:txBody>
      </p:sp>
      <p:sp>
        <p:nvSpPr>
          <p:cNvPr id="3" name="文字方塊 2">
            <a:extLst>
              <a:ext uri="{FF2B5EF4-FFF2-40B4-BE49-F238E27FC236}">
                <a16:creationId xmlns:a16="http://schemas.microsoft.com/office/drawing/2014/main" id="{98CE81F7-E011-41D3-8CC1-26D0163C9BB4}"/>
              </a:ext>
            </a:extLst>
          </p:cNvPr>
          <p:cNvSpPr txBox="1"/>
          <p:nvPr/>
        </p:nvSpPr>
        <p:spPr>
          <a:xfrm>
            <a:off x="2936807" y="1948519"/>
            <a:ext cx="3424335" cy="492443"/>
          </a:xfrm>
          <a:prstGeom prst="rect">
            <a:avLst/>
          </a:prstGeom>
          <a:noFill/>
        </p:spPr>
        <p:txBody>
          <a:bodyPr wrap="none" rtlCol="0">
            <a:spAutoFit/>
          </a:bodyPr>
          <a:lstStyle/>
          <a:p>
            <a:r>
              <a:rPr lang="en-US" sz="2600" b="1" dirty="0"/>
              <a:t>(h[</a:t>
            </a:r>
            <a:r>
              <a:rPr lang="en-US" sz="2600" b="1" dirty="0" err="1"/>
              <a:t>i</a:t>
            </a:r>
            <a:r>
              <a:rPr lang="en-US" sz="2600" b="1" dirty="0"/>
              <a:t>], </a:t>
            </a:r>
            <a:r>
              <a:rPr lang="en-US" sz="2600" b="1" dirty="0" err="1"/>
              <a:t>dp</a:t>
            </a:r>
            <a:r>
              <a:rPr lang="en-US" sz="2600" b="1" dirty="0"/>
              <a:t>[</a:t>
            </a:r>
            <a:r>
              <a:rPr lang="en-US" sz="2600" b="1" dirty="0" err="1"/>
              <a:t>i</a:t>
            </a:r>
            <a:r>
              <a:rPr lang="en-US" sz="2600" b="1" dirty="0"/>
              <a:t>]) = (6, </a:t>
            </a:r>
            <a:r>
              <a:rPr lang="en-US" altLang="zh-TW" sz="2600" b="1" dirty="0"/>
              <a:t>48</a:t>
            </a:r>
            <a:r>
              <a:rPr lang="en-US" sz="2600" b="1" dirty="0"/>
              <a:t>)</a:t>
            </a:r>
          </a:p>
        </p:txBody>
      </p:sp>
      <p:sp>
        <p:nvSpPr>
          <p:cNvPr id="28" name="矩形 27">
            <a:extLst>
              <a:ext uri="{FF2B5EF4-FFF2-40B4-BE49-F238E27FC236}">
                <a16:creationId xmlns:a16="http://schemas.microsoft.com/office/drawing/2014/main" id="{A2743108-1C6E-4864-882E-9AADE53531CE}"/>
              </a:ext>
            </a:extLst>
          </p:cNvPr>
          <p:cNvSpPr/>
          <p:nvPr/>
        </p:nvSpPr>
        <p:spPr>
          <a:xfrm>
            <a:off x="88549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29" name="矩形 28">
            <a:extLst>
              <a:ext uri="{FF2B5EF4-FFF2-40B4-BE49-F238E27FC236}">
                <a16:creationId xmlns:a16="http://schemas.microsoft.com/office/drawing/2014/main" id="{528FAF7D-4339-4551-B1A5-D07D9239DDE7}"/>
              </a:ext>
            </a:extLst>
          </p:cNvPr>
          <p:cNvSpPr/>
          <p:nvPr/>
        </p:nvSpPr>
        <p:spPr>
          <a:xfrm>
            <a:off x="189242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30" name="矩形 29">
            <a:extLst>
              <a:ext uri="{FF2B5EF4-FFF2-40B4-BE49-F238E27FC236}">
                <a16:creationId xmlns:a16="http://schemas.microsoft.com/office/drawing/2014/main" id="{535E3313-DDA0-4797-A3F2-D77627FCD752}"/>
              </a:ext>
            </a:extLst>
          </p:cNvPr>
          <p:cNvSpPr/>
          <p:nvPr/>
        </p:nvSpPr>
        <p:spPr>
          <a:xfrm>
            <a:off x="289935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31" name="矩形 30">
            <a:extLst>
              <a:ext uri="{FF2B5EF4-FFF2-40B4-BE49-F238E27FC236}">
                <a16:creationId xmlns:a16="http://schemas.microsoft.com/office/drawing/2014/main" id="{6539E0F7-9FA4-436C-9979-1726267E14F2}"/>
              </a:ext>
            </a:extLst>
          </p:cNvPr>
          <p:cNvSpPr/>
          <p:nvPr/>
        </p:nvSpPr>
        <p:spPr>
          <a:xfrm>
            <a:off x="3906287"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35" name="矩形 34">
            <a:extLst>
              <a:ext uri="{FF2B5EF4-FFF2-40B4-BE49-F238E27FC236}">
                <a16:creationId xmlns:a16="http://schemas.microsoft.com/office/drawing/2014/main" id="{BC8E06CB-6EB2-479B-94C0-7EF6D89FB36F}"/>
              </a:ext>
            </a:extLst>
          </p:cNvPr>
          <p:cNvSpPr/>
          <p:nvPr/>
        </p:nvSpPr>
        <p:spPr>
          <a:xfrm>
            <a:off x="592015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36" name="矩形 35">
            <a:extLst>
              <a:ext uri="{FF2B5EF4-FFF2-40B4-BE49-F238E27FC236}">
                <a16:creationId xmlns:a16="http://schemas.microsoft.com/office/drawing/2014/main" id="{D1154B5E-64D6-4778-A54D-A03132021136}"/>
              </a:ext>
            </a:extLst>
          </p:cNvPr>
          <p:cNvSpPr/>
          <p:nvPr/>
        </p:nvSpPr>
        <p:spPr>
          <a:xfrm>
            <a:off x="88549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37" name="矩形 36">
            <a:extLst>
              <a:ext uri="{FF2B5EF4-FFF2-40B4-BE49-F238E27FC236}">
                <a16:creationId xmlns:a16="http://schemas.microsoft.com/office/drawing/2014/main" id="{1CB56248-1811-488F-A52F-9CFE3DDFC7C6}"/>
              </a:ext>
            </a:extLst>
          </p:cNvPr>
          <p:cNvSpPr/>
          <p:nvPr/>
        </p:nvSpPr>
        <p:spPr>
          <a:xfrm>
            <a:off x="189242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38" name="矩形 37">
            <a:extLst>
              <a:ext uri="{FF2B5EF4-FFF2-40B4-BE49-F238E27FC236}">
                <a16:creationId xmlns:a16="http://schemas.microsoft.com/office/drawing/2014/main" id="{F6906D49-3B81-4936-B963-E3407A1A9944}"/>
              </a:ext>
            </a:extLst>
          </p:cNvPr>
          <p:cNvSpPr/>
          <p:nvPr/>
        </p:nvSpPr>
        <p:spPr>
          <a:xfrm>
            <a:off x="289935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39" name="矩形 38">
            <a:extLst>
              <a:ext uri="{FF2B5EF4-FFF2-40B4-BE49-F238E27FC236}">
                <a16:creationId xmlns:a16="http://schemas.microsoft.com/office/drawing/2014/main" id="{E6F4EE49-D5C4-4D20-AE87-A42436355F44}"/>
              </a:ext>
            </a:extLst>
          </p:cNvPr>
          <p:cNvSpPr/>
          <p:nvPr/>
        </p:nvSpPr>
        <p:spPr>
          <a:xfrm>
            <a:off x="3906287"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12</a:t>
            </a:r>
          </a:p>
        </p:txBody>
      </p:sp>
      <p:sp>
        <p:nvSpPr>
          <p:cNvPr id="43" name="矩形 42">
            <a:extLst>
              <a:ext uri="{FF2B5EF4-FFF2-40B4-BE49-F238E27FC236}">
                <a16:creationId xmlns:a16="http://schemas.microsoft.com/office/drawing/2014/main" id="{40CBD03A-71CE-40CA-AE19-8DABA9CB5E0E}"/>
              </a:ext>
            </a:extLst>
          </p:cNvPr>
          <p:cNvSpPr/>
          <p:nvPr/>
        </p:nvSpPr>
        <p:spPr>
          <a:xfrm>
            <a:off x="592015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763</a:t>
            </a:r>
          </a:p>
        </p:txBody>
      </p:sp>
      <p:sp>
        <p:nvSpPr>
          <p:cNvPr id="32" name="矩形 31">
            <a:extLst>
              <a:ext uri="{FF2B5EF4-FFF2-40B4-BE49-F238E27FC236}">
                <a16:creationId xmlns:a16="http://schemas.microsoft.com/office/drawing/2014/main" id="{C6F9F163-53FC-4D23-BCD8-BA156361C5CA}"/>
              </a:ext>
            </a:extLst>
          </p:cNvPr>
          <p:cNvSpPr/>
          <p:nvPr/>
        </p:nvSpPr>
        <p:spPr>
          <a:xfrm>
            <a:off x="4913219"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40" name="矩形 39">
            <a:extLst>
              <a:ext uri="{FF2B5EF4-FFF2-40B4-BE49-F238E27FC236}">
                <a16:creationId xmlns:a16="http://schemas.microsoft.com/office/drawing/2014/main" id="{504F4A38-AC92-4641-ADF2-59BFC96A3436}"/>
              </a:ext>
            </a:extLst>
          </p:cNvPr>
          <p:cNvSpPr/>
          <p:nvPr/>
        </p:nvSpPr>
        <p:spPr>
          <a:xfrm>
            <a:off x="4913219"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52</a:t>
            </a:r>
          </a:p>
        </p:txBody>
      </p:sp>
      <p:sp>
        <p:nvSpPr>
          <p:cNvPr id="16" name="箭號: 向下 15">
            <a:extLst>
              <a:ext uri="{FF2B5EF4-FFF2-40B4-BE49-F238E27FC236}">
                <a16:creationId xmlns:a16="http://schemas.microsoft.com/office/drawing/2014/main" id="{BB7A40E7-8508-4E39-8374-4F460BBDDBDE}"/>
              </a:ext>
            </a:extLst>
          </p:cNvPr>
          <p:cNvSpPr/>
          <p:nvPr/>
        </p:nvSpPr>
        <p:spPr>
          <a:xfrm rot="18886080">
            <a:off x="5965208" y="2320580"/>
            <a:ext cx="215016" cy="90211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字方塊 3">
            <a:extLst>
              <a:ext uri="{FF2B5EF4-FFF2-40B4-BE49-F238E27FC236}">
                <a16:creationId xmlns:a16="http://schemas.microsoft.com/office/drawing/2014/main" id="{BBCCCECD-3171-4286-8044-ADAA622619AD}"/>
              </a:ext>
            </a:extLst>
          </p:cNvPr>
          <p:cNvSpPr txBox="1"/>
          <p:nvPr/>
        </p:nvSpPr>
        <p:spPr>
          <a:xfrm>
            <a:off x="6975372" y="2440962"/>
            <a:ext cx="453970" cy="830997"/>
          </a:xfrm>
          <a:prstGeom prst="rect">
            <a:avLst/>
          </a:prstGeom>
          <a:noFill/>
        </p:spPr>
        <p:txBody>
          <a:bodyPr wrap="none" rtlCol="0">
            <a:spAutoFit/>
          </a:bodyPr>
          <a:lstStyle/>
          <a:p>
            <a:r>
              <a:rPr lang="en-US" altLang="zh-TW" sz="4800" b="1" dirty="0">
                <a:solidFill>
                  <a:srgbClr val="FF0000"/>
                </a:solidFill>
              </a:rPr>
              <a:t>?</a:t>
            </a:r>
            <a:endParaRPr lang="zh-TW" altLang="en-US" sz="4800" b="1" dirty="0">
              <a:solidFill>
                <a:srgbClr val="FF0000"/>
              </a:solidFill>
            </a:endParaRPr>
          </a:p>
        </p:txBody>
      </p:sp>
      <p:sp>
        <p:nvSpPr>
          <p:cNvPr id="18" name="文字方塊 17">
            <a:extLst>
              <a:ext uri="{FF2B5EF4-FFF2-40B4-BE49-F238E27FC236}">
                <a16:creationId xmlns:a16="http://schemas.microsoft.com/office/drawing/2014/main" id="{2052D069-7595-411D-8C74-5E63878FD48A}"/>
              </a:ext>
            </a:extLst>
          </p:cNvPr>
          <p:cNvSpPr txBox="1"/>
          <p:nvPr/>
        </p:nvSpPr>
        <p:spPr>
          <a:xfrm>
            <a:off x="1924262" y="5924926"/>
            <a:ext cx="4822154" cy="430887"/>
          </a:xfrm>
          <a:prstGeom prst="rect">
            <a:avLst/>
          </a:prstGeom>
          <a:noFill/>
        </p:spPr>
        <p:txBody>
          <a:bodyPr wrap="none" rtlCol="0">
            <a:spAutoFit/>
          </a:bodyPr>
          <a:lstStyle/>
          <a:p>
            <a:r>
              <a:rPr lang="zh-TW" altLang="en-US" sz="2200" b="1" dirty="0">
                <a:solidFill>
                  <a:srgbClr val="FF0000"/>
                </a:solidFill>
              </a:rPr>
              <a:t>為何剛才的題目中不會發生這種情形</a:t>
            </a:r>
            <a:r>
              <a:rPr lang="en-US" altLang="zh-TW" sz="2200" b="1" dirty="0">
                <a:solidFill>
                  <a:srgbClr val="FF0000"/>
                </a:solidFill>
              </a:rPr>
              <a:t>?</a:t>
            </a:r>
            <a:endParaRPr lang="zh-TW" altLang="en-US" sz="2200" b="1" dirty="0">
              <a:solidFill>
                <a:srgbClr val="FF0000"/>
              </a:solidFill>
            </a:endParaRPr>
          </a:p>
        </p:txBody>
      </p:sp>
    </p:spTree>
    <p:extLst>
      <p:ext uri="{BB962C8B-B14F-4D97-AF65-F5344CB8AC3E}">
        <p14:creationId xmlns:p14="http://schemas.microsoft.com/office/powerpoint/2010/main" val="16090618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191562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fontScale="85000" lnSpcReduction="20000"/>
          </a:bodyPr>
          <a:lstStyle/>
          <a:p>
            <a:pPr marL="514350" indent="-514350">
              <a:buFont typeface="+mj-lt"/>
              <a:buAutoNum type="arabicPeriod"/>
            </a:pPr>
            <a:r>
              <a:rPr lang="en-US" altLang="zh-TW" sz="3200" b="1" dirty="0">
                <a:solidFill>
                  <a:schemeClr val="tx1"/>
                </a:solidFill>
              </a:rPr>
              <a:t>DP</a:t>
            </a:r>
            <a:r>
              <a:rPr lang="zh-TW" altLang="en-US" sz="3200" b="1" dirty="0">
                <a:solidFill>
                  <a:schemeClr val="tx1"/>
                </a:solidFill>
              </a:rPr>
              <a:t> 的證明方法與圖論觀點</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rgbClr val="FF0000"/>
                </a:solidFill>
              </a:rPr>
              <a:t>常見轉移優化</a:t>
            </a:r>
            <a:endParaRPr lang="en-US" altLang="zh-TW" sz="3200" b="1" dirty="0">
              <a:solidFill>
                <a:srgbClr val="FF0000"/>
              </a:solidFill>
            </a:endParaRPr>
          </a:p>
          <a:p>
            <a:pPr marL="914400" lvl="1" indent="-514350">
              <a:buFont typeface="Wingdings" panose="05000000000000000000" pitchFamily="2" charset="2"/>
              <a:buChar char="v"/>
            </a:pPr>
            <a:r>
              <a:rPr lang="zh-TW" altLang="en-US" sz="2700" b="1" dirty="0">
                <a:solidFill>
                  <a:schemeClr val="tx1"/>
                </a:solidFill>
              </a:rPr>
              <a:t>前言</a:t>
            </a:r>
            <a:endParaRPr lang="en-US" altLang="zh-TW" sz="2700" b="1" dirty="0">
              <a:solidFill>
                <a:schemeClr val="tx1"/>
              </a:solidFill>
            </a:endParaRPr>
          </a:p>
          <a:p>
            <a:pPr marL="914400" lvl="1" indent="-514350">
              <a:buFont typeface="Wingdings" panose="05000000000000000000" pitchFamily="2" charset="2"/>
              <a:buChar char="v"/>
            </a:pPr>
            <a:r>
              <a:rPr lang="zh-TW" altLang="en-US" sz="2700" b="1" dirty="0">
                <a:solidFill>
                  <a:schemeClr val="tx1"/>
                </a:solidFill>
              </a:rPr>
              <a:t>線段樹 </a:t>
            </a:r>
            <a:r>
              <a:rPr lang="en-US" altLang="zh-TW" sz="2700" b="1" dirty="0">
                <a:solidFill>
                  <a:schemeClr val="tx1"/>
                </a:solidFill>
              </a:rPr>
              <a:t>DP</a:t>
            </a:r>
          </a:p>
          <a:p>
            <a:pPr marL="914400" lvl="1" indent="-514350">
              <a:buFont typeface="Wingdings" panose="05000000000000000000" pitchFamily="2" charset="2"/>
              <a:buChar char="v"/>
            </a:pPr>
            <a:r>
              <a:rPr lang="zh-TW" altLang="en-US" sz="2700" b="1" dirty="0">
                <a:solidFill>
                  <a:schemeClr val="tx1"/>
                </a:solidFill>
              </a:rPr>
              <a:t>單調佇列</a:t>
            </a:r>
            <a:endParaRPr lang="en-US" altLang="zh-TW" sz="2700" b="1" dirty="0">
              <a:solidFill>
                <a:schemeClr val="tx1"/>
              </a:solidFill>
            </a:endParaRPr>
          </a:p>
          <a:p>
            <a:pPr marL="914400" lvl="1" indent="-514350">
              <a:buFont typeface="Wingdings" panose="05000000000000000000" pitchFamily="2" charset="2"/>
              <a:buChar char="v"/>
            </a:pPr>
            <a:r>
              <a:rPr lang="zh-TW" altLang="en-US" sz="2700" b="1" dirty="0">
                <a:solidFill>
                  <a:srgbClr val="FF0000"/>
                </a:solidFill>
              </a:rPr>
              <a:t>矩陣快速冪</a:t>
            </a:r>
            <a:endParaRPr lang="en-US" altLang="zh-TW" sz="2700" b="1" dirty="0">
              <a:solidFill>
                <a:srgbClr val="FF0000"/>
              </a:solidFill>
            </a:endParaRPr>
          </a:p>
          <a:p>
            <a:pPr marL="914400" lvl="1" indent="-514350">
              <a:buFont typeface="Wingdings" panose="05000000000000000000" pitchFamily="2" charset="2"/>
              <a:buChar char="u"/>
            </a:pPr>
            <a:endParaRPr lang="en-US" altLang="zh-TW" sz="3200" b="1" dirty="0"/>
          </a:p>
          <a:p>
            <a:pPr marL="514350" indent="-514350">
              <a:buFont typeface="+mj-lt"/>
              <a:buAutoNum type="arabicPeriod"/>
            </a:pPr>
            <a:r>
              <a:rPr lang="zh-TW" altLang="en-US" sz="3200" b="1" dirty="0">
                <a:solidFill>
                  <a:schemeClr val="tx1"/>
                </a:solidFill>
              </a:rPr>
              <a:t>進階轉移優化</a:t>
            </a:r>
            <a:endParaRPr lang="en-US" altLang="zh-TW" sz="3200" b="1" dirty="0">
              <a:solidFill>
                <a:schemeClr val="tx1"/>
              </a:solidFill>
            </a:endParaRPr>
          </a:p>
          <a:p>
            <a:pPr marL="514350" indent="-514350">
              <a:buFont typeface="+mj-lt"/>
              <a:buAutoNum type="arabicPeriod"/>
            </a:pPr>
            <a:endParaRPr lang="zh-TW" altLang="en-US" sz="3200" b="1" dirty="0">
              <a:solidFill>
                <a:schemeClr val="tx1"/>
              </a:solidFill>
            </a:endParaRPr>
          </a:p>
        </p:txBody>
      </p:sp>
    </p:spTree>
    <p:extLst>
      <p:ext uri="{BB962C8B-B14F-4D97-AF65-F5344CB8AC3E}">
        <p14:creationId xmlns:p14="http://schemas.microsoft.com/office/powerpoint/2010/main" val="660154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lnSpcReduction="10000"/>
          </a:bodyPr>
          <a:lstStyle/>
          <a:p>
            <a:pPr marL="514350" indent="-514350">
              <a:buFont typeface="+mj-lt"/>
              <a:buAutoNum type="arabicPeriod"/>
            </a:pPr>
            <a:r>
              <a:rPr lang="en-US" altLang="zh-TW" sz="3200" b="1" dirty="0">
                <a:solidFill>
                  <a:schemeClr val="tx1"/>
                </a:solidFill>
              </a:rPr>
              <a:t>DP</a:t>
            </a:r>
            <a:r>
              <a:rPr lang="zh-TW" altLang="en-US" sz="3200" b="1" dirty="0">
                <a:solidFill>
                  <a:schemeClr val="tx1"/>
                </a:solidFill>
              </a:rPr>
              <a:t>的證明方法與圖論觀點</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chemeClr val="tx1"/>
                </a:solidFill>
              </a:rPr>
              <a:t>常見轉移優化</a:t>
            </a:r>
            <a:endParaRPr lang="en-US" altLang="zh-TW" sz="3200" b="1" dirty="0">
              <a:solidFill>
                <a:schemeClr val="tx1"/>
              </a:solidFill>
            </a:endParaRPr>
          </a:p>
          <a:p>
            <a:pPr marL="514350" indent="-514350">
              <a:buFont typeface="+mj-lt"/>
              <a:buAutoNum type="arabicPeriod"/>
            </a:pPr>
            <a:endParaRPr lang="en-US" altLang="zh-TW" sz="3200" b="1" dirty="0">
              <a:solidFill>
                <a:schemeClr val="tx1"/>
              </a:solidFill>
            </a:endParaRPr>
          </a:p>
          <a:p>
            <a:pPr marL="514350" indent="-514350">
              <a:buFont typeface="+mj-lt"/>
              <a:buAutoNum type="arabicPeriod"/>
            </a:pPr>
            <a:r>
              <a:rPr lang="zh-TW" altLang="en-US" sz="3200" b="1" dirty="0">
                <a:solidFill>
                  <a:srgbClr val="FF0000"/>
                </a:solidFill>
              </a:rPr>
              <a:t>進階轉移優化</a:t>
            </a:r>
            <a:endParaRPr lang="en-US" altLang="zh-TW" sz="3200" b="1" dirty="0">
              <a:solidFill>
                <a:srgbClr val="FF0000"/>
              </a:solidFill>
            </a:endParaRPr>
          </a:p>
          <a:p>
            <a:pPr marL="914400" lvl="1" indent="-514350">
              <a:buFont typeface="Wingdings" panose="05000000000000000000" pitchFamily="2" charset="2"/>
              <a:buChar char="v"/>
            </a:pPr>
            <a:r>
              <a:rPr lang="en-US" altLang="zh-TW" sz="3000" b="1" dirty="0">
                <a:solidFill>
                  <a:srgbClr val="FF0000"/>
                </a:solidFill>
              </a:rPr>
              <a:t>Divide and Conquer Optimization</a:t>
            </a:r>
          </a:p>
          <a:p>
            <a:pPr marL="914400" lvl="1" indent="-514350">
              <a:buFont typeface="Wingdings" panose="05000000000000000000" pitchFamily="2" charset="2"/>
              <a:buChar char="v"/>
            </a:pPr>
            <a:r>
              <a:rPr lang="zh-TW" altLang="en-US" sz="3000" b="1" dirty="0">
                <a:solidFill>
                  <a:schemeClr val="tx1"/>
                </a:solidFill>
              </a:rPr>
              <a:t>題外話</a:t>
            </a:r>
            <a:r>
              <a:rPr lang="en-US" altLang="zh-TW" sz="3000" b="1" dirty="0">
                <a:solidFill>
                  <a:schemeClr val="tx1"/>
                </a:solidFill>
              </a:rPr>
              <a:t>:</a:t>
            </a:r>
            <a:r>
              <a:rPr lang="zh-TW" altLang="en-US" sz="3000" b="1" dirty="0">
                <a:solidFill>
                  <a:schemeClr val="tx1"/>
                </a:solidFill>
              </a:rPr>
              <a:t> 直線最大值</a:t>
            </a:r>
            <a:endParaRPr lang="zh-TW" altLang="en-US" sz="3200" b="1" dirty="0">
              <a:solidFill>
                <a:schemeClr val="tx1"/>
              </a:solidFill>
            </a:endParaRPr>
          </a:p>
        </p:txBody>
      </p:sp>
    </p:spTree>
    <p:extLst>
      <p:ext uri="{BB962C8B-B14F-4D97-AF65-F5344CB8AC3E}">
        <p14:creationId xmlns:p14="http://schemas.microsoft.com/office/powerpoint/2010/main" val="32962481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為何要學習進階</a:t>
            </a:r>
            <a:r>
              <a:rPr lang="en-US" altLang="zh-TW" sz="5000" b="1" dirty="0"/>
              <a:t>DP</a:t>
            </a:r>
            <a:r>
              <a:rPr lang="zh-TW" altLang="en-US" sz="5000" b="1" dirty="0"/>
              <a:t>技巧</a:t>
            </a:r>
            <a:r>
              <a:rPr lang="en-US" altLang="zh-TW" sz="5000" b="1" dirty="0"/>
              <a:t>?</a:t>
            </a:r>
            <a:endParaRPr lang="zh-TW" altLang="en-US" sz="5000" b="1" dirty="0"/>
          </a:p>
        </p:txBody>
      </p:sp>
      <p:sp>
        <p:nvSpPr>
          <p:cNvPr id="3" name="內容版面配置區 2"/>
          <p:cNvSpPr>
            <a:spLocks noGrp="1"/>
          </p:cNvSpPr>
          <p:nvPr>
            <p:ph idx="1"/>
          </p:nvPr>
        </p:nvSpPr>
        <p:spPr>
          <a:xfrm>
            <a:off x="677333" y="2160589"/>
            <a:ext cx="9524501" cy="3880773"/>
          </a:xfrm>
        </p:spPr>
        <p:txBody>
          <a:bodyPr>
            <a:normAutofit/>
          </a:bodyPr>
          <a:lstStyle/>
          <a:p>
            <a:r>
              <a:rPr lang="zh-TW" altLang="en-US" sz="2800" b="1" dirty="0">
                <a:solidFill>
                  <a:schemeClr val="tx1"/>
                </a:solidFill>
              </a:rPr>
              <a:t>缺點</a:t>
            </a:r>
            <a:r>
              <a:rPr lang="en-US" altLang="zh-TW" sz="2800" b="1" dirty="0">
                <a:solidFill>
                  <a:schemeClr val="tx1"/>
                </a:solidFill>
              </a:rPr>
              <a:t>:</a:t>
            </a:r>
          </a:p>
          <a:p>
            <a:endParaRPr lang="en-US" altLang="zh-TW" sz="2800" b="1" dirty="0">
              <a:solidFill>
                <a:schemeClr val="tx1"/>
              </a:solidFill>
            </a:endParaRPr>
          </a:p>
          <a:p>
            <a:r>
              <a:rPr lang="zh-TW" altLang="en-US" sz="2800" b="1" dirty="0">
                <a:solidFill>
                  <a:schemeClr val="tx1"/>
                </a:solidFill>
              </a:rPr>
              <a:t>性質相當神奇</a:t>
            </a:r>
            <a:r>
              <a:rPr lang="en-US" altLang="zh-TW" sz="2800" b="1" dirty="0">
                <a:solidFill>
                  <a:schemeClr val="tx1"/>
                </a:solidFill>
              </a:rPr>
              <a:t>,</a:t>
            </a:r>
            <a:r>
              <a:rPr lang="zh-TW" altLang="en-US" sz="2800" b="1" dirty="0">
                <a:solidFill>
                  <a:schemeClr val="tx1"/>
                </a:solidFill>
              </a:rPr>
              <a:t> 只能用在非常侷限的情況。</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除了比賽題目外通常沒有直接的用處</a:t>
            </a:r>
            <a:r>
              <a:rPr lang="zh-TW" altLang="en-US" sz="2800" b="1" dirty="0">
                <a:solidFill>
                  <a:srgbClr val="EAEAEA"/>
                </a:solidFill>
              </a:rPr>
              <a:t>或不直接的用處。</a:t>
            </a:r>
            <a:endParaRPr lang="en-US" altLang="zh-TW" sz="2800" b="1" dirty="0">
              <a:solidFill>
                <a:srgbClr val="EAEAEA"/>
              </a:solidFill>
            </a:endParaRPr>
          </a:p>
          <a:p>
            <a:endParaRPr lang="en-US" altLang="zh-TW" sz="2800" b="1" dirty="0">
              <a:solidFill>
                <a:schemeClr val="tx1"/>
              </a:solidFill>
            </a:endParaRPr>
          </a:p>
          <a:p>
            <a:r>
              <a:rPr lang="zh-TW" altLang="en-US" sz="2800" b="1" dirty="0">
                <a:solidFill>
                  <a:schemeClr val="tx1"/>
                </a:solidFill>
              </a:rPr>
              <a:t>除了凸包優化外</a:t>
            </a:r>
            <a:r>
              <a:rPr lang="en-US" altLang="zh-TW" sz="2800" b="1" dirty="0">
                <a:solidFill>
                  <a:schemeClr val="tx1"/>
                </a:solidFill>
              </a:rPr>
              <a:t>, </a:t>
            </a:r>
            <a:r>
              <a:rPr lang="zh-TW" altLang="en-US" sz="2800" b="1" dirty="0">
                <a:solidFill>
                  <a:schemeClr val="tx1"/>
                </a:solidFill>
              </a:rPr>
              <a:t>比賽很少出。</a:t>
            </a:r>
            <a:endParaRPr lang="en-US" altLang="zh-TW" sz="2800" b="1" dirty="0">
              <a:solidFill>
                <a:schemeClr val="tx1"/>
              </a:solidFill>
            </a:endParaRPr>
          </a:p>
        </p:txBody>
      </p:sp>
    </p:spTree>
    <p:extLst>
      <p:ext uri="{BB962C8B-B14F-4D97-AF65-F5344CB8AC3E}">
        <p14:creationId xmlns:p14="http://schemas.microsoft.com/office/powerpoint/2010/main" val="627648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31039E-8590-4745-98B3-CC304086DFFD}"/>
              </a:ext>
            </a:extLst>
          </p:cNvPr>
          <p:cNvSpPr>
            <a:spLocks noGrp="1"/>
          </p:cNvSpPr>
          <p:nvPr>
            <p:ph type="title"/>
          </p:nvPr>
        </p:nvSpPr>
        <p:spPr/>
        <p:txBody>
          <a:bodyPr/>
          <a:lstStyle/>
          <a:p>
            <a:r>
              <a:rPr lang="zh-TW" altLang="en-US" b="1" dirty="0"/>
              <a:t>共同子序列</a:t>
            </a:r>
            <a:endParaRPr lang="en-US" b="1" dirty="0"/>
          </a:p>
        </p:txBody>
      </p:sp>
      <p:sp>
        <p:nvSpPr>
          <p:cNvPr id="4" name="文字方塊 3">
            <a:extLst>
              <a:ext uri="{FF2B5EF4-FFF2-40B4-BE49-F238E27FC236}">
                <a16:creationId xmlns:a16="http://schemas.microsoft.com/office/drawing/2014/main" id="{BCFB28D9-D4C7-4A79-BE47-C0FFBC26DB63}"/>
              </a:ext>
            </a:extLst>
          </p:cNvPr>
          <p:cNvSpPr txBox="1"/>
          <p:nvPr/>
        </p:nvSpPr>
        <p:spPr>
          <a:xfrm>
            <a:off x="1717240" y="2354702"/>
            <a:ext cx="7114448" cy="1169551"/>
          </a:xfrm>
          <a:prstGeom prst="rect">
            <a:avLst/>
          </a:prstGeom>
          <a:noFill/>
        </p:spPr>
        <p:txBody>
          <a:bodyPr wrap="none" rtlCol="0">
            <a:spAutoFit/>
          </a:bodyPr>
          <a:lstStyle/>
          <a:p>
            <a:r>
              <a:rPr lang="en-US" sz="7000" b="1" dirty="0"/>
              <a:t>A: </a:t>
            </a:r>
            <a:r>
              <a:rPr lang="en-US" sz="7000" b="1" dirty="0">
                <a:solidFill>
                  <a:srgbClr val="FF0000"/>
                </a:solidFill>
              </a:rPr>
              <a:t>a</a:t>
            </a:r>
            <a:r>
              <a:rPr lang="en-US" sz="7000" b="1" dirty="0"/>
              <a:t> b f </a:t>
            </a:r>
            <a:r>
              <a:rPr lang="en-US" sz="7000" b="1" dirty="0">
                <a:solidFill>
                  <a:srgbClr val="FF0000"/>
                </a:solidFill>
              </a:rPr>
              <a:t>d</a:t>
            </a:r>
            <a:r>
              <a:rPr lang="en-US" sz="7000" b="1" dirty="0"/>
              <a:t> a </a:t>
            </a:r>
            <a:r>
              <a:rPr lang="en-US" sz="7000" b="1" dirty="0">
                <a:solidFill>
                  <a:srgbClr val="FF0000"/>
                </a:solidFill>
              </a:rPr>
              <a:t>d e</a:t>
            </a:r>
            <a:r>
              <a:rPr lang="zh-TW" altLang="en-US" sz="7000" b="1" dirty="0">
                <a:solidFill>
                  <a:srgbClr val="FF0000"/>
                </a:solidFill>
              </a:rPr>
              <a:t> </a:t>
            </a:r>
            <a:r>
              <a:rPr lang="en-US" altLang="zh-TW" sz="7000" b="1" dirty="0"/>
              <a:t>x</a:t>
            </a:r>
            <a:endParaRPr lang="en-US" sz="7000" b="1" dirty="0">
              <a:solidFill>
                <a:srgbClr val="FF0000"/>
              </a:solidFill>
            </a:endParaRPr>
          </a:p>
        </p:txBody>
      </p:sp>
      <p:sp>
        <p:nvSpPr>
          <p:cNvPr id="5" name="文字方塊 4">
            <a:extLst>
              <a:ext uri="{FF2B5EF4-FFF2-40B4-BE49-F238E27FC236}">
                <a16:creationId xmlns:a16="http://schemas.microsoft.com/office/drawing/2014/main" id="{809E2E69-CE0D-4675-AF88-44C607BEE5DB}"/>
              </a:ext>
            </a:extLst>
          </p:cNvPr>
          <p:cNvSpPr txBox="1"/>
          <p:nvPr/>
        </p:nvSpPr>
        <p:spPr>
          <a:xfrm>
            <a:off x="1603778" y="4099256"/>
            <a:ext cx="6423553" cy="1169551"/>
          </a:xfrm>
          <a:prstGeom prst="rect">
            <a:avLst/>
          </a:prstGeom>
          <a:noFill/>
        </p:spPr>
        <p:txBody>
          <a:bodyPr wrap="none" rtlCol="0">
            <a:spAutoFit/>
          </a:bodyPr>
          <a:lstStyle/>
          <a:p>
            <a:r>
              <a:rPr lang="en-US" sz="7000" b="1" dirty="0"/>
              <a:t>B: </a:t>
            </a:r>
            <a:r>
              <a:rPr lang="en-US" sz="7000" b="1" dirty="0">
                <a:solidFill>
                  <a:srgbClr val="FF0000"/>
                </a:solidFill>
              </a:rPr>
              <a:t>a</a:t>
            </a:r>
            <a:r>
              <a:rPr lang="en-US" sz="7000" b="1" dirty="0"/>
              <a:t> c</a:t>
            </a:r>
            <a:r>
              <a:rPr lang="en-US" sz="7000" b="1" dirty="0">
                <a:solidFill>
                  <a:srgbClr val="FF0000"/>
                </a:solidFill>
              </a:rPr>
              <a:t> d d</a:t>
            </a:r>
            <a:r>
              <a:rPr lang="en-US" sz="7000" b="1" dirty="0"/>
              <a:t> b </a:t>
            </a:r>
            <a:r>
              <a:rPr lang="en-US" sz="7000" b="1" dirty="0">
                <a:solidFill>
                  <a:srgbClr val="FF0000"/>
                </a:solidFill>
              </a:rPr>
              <a:t>e</a:t>
            </a:r>
            <a:r>
              <a:rPr lang="en-US" sz="7000" b="1" dirty="0"/>
              <a:t> c</a:t>
            </a:r>
          </a:p>
        </p:txBody>
      </p:sp>
      <p:cxnSp>
        <p:nvCxnSpPr>
          <p:cNvPr id="7" name="直線單箭頭接點 6">
            <a:extLst>
              <a:ext uri="{FF2B5EF4-FFF2-40B4-BE49-F238E27FC236}">
                <a16:creationId xmlns:a16="http://schemas.microsoft.com/office/drawing/2014/main" id="{F1C175E4-C25E-41EC-B725-FE716F08D154}"/>
              </a:ext>
            </a:extLst>
          </p:cNvPr>
          <p:cNvCxnSpPr>
            <a:cxnSpLocks/>
          </p:cNvCxnSpPr>
          <p:nvPr/>
        </p:nvCxnSpPr>
        <p:spPr>
          <a:xfrm flipH="1">
            <a:off x="3044875" y="3426738"/>
            <a:ext cx="159391" cy="93117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E11571B0-1025-4DAC-BCB3-D7F99AB61F2B}"/>
              </a:ext>
            </a:extLst>
          </p:cNvPr>
          <p:cNvCxnSpPr>
            <a:cxnSpLocks/>
          </p:cNvCxnSpPr>
          <p:nvPr/>
        </p:nvCxnSpPr>
        <p:spPr>
          <a:xfrm flipH="1">
            <a:off x="4647172" y="3310855"/>
            <a:ext cx="570451" cy="104706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5B2C971F-CD80-4BDB-9639-47F75B310D8F}"/>
              </a:ext>
            </a:extLst>
          </p:cNvPr>
          <p:cNvCxnSpPr>
            <a:cxnSpLocks/>
          </p:cNvCxnSpPr>
          <p:nvPr/>
        </p:nvCxnSpPr>
        <p:spPr>
          <a:xfrm flipH="1">
            <a:off x="5511238" y="3349483"/>
            <a:ext cx="1277834" cy="92454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3AEE31BF-0848-4DE4-BD50-9E6E05A5CC17}"/>
              </a:ext>
            </a:extLst>
          </p:cNvPr>
          <p:cNvCxnSpPr>
            <a:cxnSpLocks/>
          </p:cNvCxnSpPr>
          <p:nvPr/>
        </p:nvCxnSpPr>
        <p:spPr>
          <a:xfrm flipH="1">
            <a:off x="6963530" y="3349483"/>
            <a:ext cx="689608" cy="101517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3164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為何要學習進階</a:t>
            </a:r>
            <a:r>
              <a:rPr lang="en-US" altLang="zh-TW" sz="5000" b="1" dirty="0"/>
              <a:t>DP</a:t>
            </a:r>
            <a:r>
              <a:rPr lang="zh-TW" altLang="en-US" sz="5000" b="1" dirty="0"/>
              <a:t>技巧</a:t>
            </a:r>
            <a:r>
              <a:rPr lang="en-US" altLang="zh-TW" sz="5000" b="1" dirty="0"/>
              <a:t>?</a:t>
            </a:r>
            <a:endParaRPr lang="zh-TW" altLang="en-US" sz="5000" b="1" dirty="0"/>
          </a:p>
        </p:txBody>
      </p:sp>
      <p:sp>
        <p:nvSpPr>
          <p:cNvPr id="3" name="內容版面配置區 2"/>
          <p:cNvSpPr>
            <a:spLocks noGrp="1"/>
          </p:cNvSpPr>
          <p:nvPr>
            <p:ph idx="1"/>
          </p:nvPr>
        </p:nvSpPr>
        <p:spPr/>
        <p:txBody>
          <a:bodyPr>
            <a:normAutofit/>
          </a:bodyPr>
          <a:lstStyle/>
          <a:p>
            <a:r>
              <a:rPr lang="zh-TW" altLang="en-US" sz="2800" b="1" dirty="0">
                <a:solidFill>
                  <a:schemeClr val="tx1"/>
                </a:solidFill>
              </a:rPr>
              <a:t>優點</a:t>
            </a:r>
            <a:r>
              <a:rPr lang="en-US" altLang="zh-TW" sz="2800" b="1" dirty="0">
                <a:solidFill>
                  <a:schemeClr val="tx1"/>
                </a:solidFill>
              </a:rPr>
              <a:t>:</a:t>
            </a:r>
          </a:p>
          <a:p>
            <a:endParaRPr lang="en-US" altLang="zh-TW" sz="2800" b="1" dirty="0">
              <a:solidFill>
                <a:schemeClr val="tx1"/>
              </a:solidFill>
            </a:endParaRPr>
          </a:p>
          <a:p>
            <a:r>
              <a:rPr lang="zh-TW" altLang="en-US" sz="2800" b="1" dirty="0">
                <a:solidFill>
                  <a:schemeClr val="tx1"/>
                </a:solidFill>
              </a:rPr>
              <a:t>通常比一般技巧更善加利用問題的性質</a:t>
            </a:r>
            <a:r>
              <a:rPr lang="en-US" altLang="zh-TW" sz="2800" b="1" dirty="0">
                <a:solidFill>
                  <a:schemeClr val="tx1"/>
                </a:solidFill>
              </a:rPr>
              <a:t>, </a:t>
            </a:r>
            <a:r>
              <a:rPr lang="zh-TW" altLang="en-US" sz="2800" b="1" dirty="0">
                <a:solidFill>
                  <a:schemeClr val="tx1"/>
                </a:solidFill>
              </a:rPr>
              <a:t>把問題解得非常漂亮。</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其中的想法及證明技巧都非常值得學習。</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純粹當成欣賞藝術。</a:t>
            </a:r>
            <a:endParaRPr lang="en-US" altLang="zh-TW" sz="2800" b="1" dirty="0">
              <a:solidFill>
                <a:schemeClr val="tx1"/>
              </a:solidFill>
            </a:endParaRPr>
          </a:p>
        </p:txBody>
      </p:sp>
    </p:spTree>
    <p:extLst>
      <p:ext uri="{BB962C8B-B14F-4D97-AF65-F5344CB8AC3E}">
        <p14:creationId xmlns:p14="http://schemas.microsoft.com/office/powerpoint/2010/main" val="38759274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latin typeface="Arial Black" panose="020B0A04020102020204" pitchFamily="34" charset="0"/>
              </a:rPr>
              <a:t>Divide &amp; Conquer DP Optimization</a:t>
            </a:r>
            <a:endParaRPr lang="zh-TW" altLang="en-US" dirty="0">
              <a:latin typeface="Arial Black" panose="020B0A04020102020204" pitchFamily="34" charset="0"/>
            </a:endParaRPr>
          </a:p>
        </p:txBody>
      </p:sp>
      <p:sp>
        <p:nvSpPr>
          <p:cNvPr id="5" name="副標題 4"/>
          <p:cNvSpPr>
            <a:spLocks noGrp="1"/>
          </p:cNvSpPr>
          <p:nvPr>
            <p:ph type="subTitle" idx="1"/>
          </p:nvPr>
        </p:nvSpPr>
        <p:spPr/>
        <p:txBody>
          <a:bodyPr>
            <a:normAutofit/>
          </a:bodyPr>
          <a:lstStyle/>
          <a:p>
            <a:r>
              <a:rPr lang="en-US" altLang="zh-TW" sz="3000" b="1" dirty="0"/>
              <a:t>DP</a:t>
            </a:r>
            <a:r>
              <a:rPr lang="zh-TW" altLang="en-US" sz="3000" b="1" dirty="0"/>
              <a:t>分治優化</a:t>
            </a:r>
          </a:p>
        </p:txBody>
      </p:sp>
    </p:spTree>
    <p:extLst>
      <p:ext uri="{BB962C8B-B14F-4D97-AF65-F5344CB8AC3E}">
        <p14:creationId xmlns:p14="http://schemas.microsoft.com/office/powerpoint/2010/main" val="1438220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簡介</a:t>
            </a:r>
          </a:p>
        </p:txBody>
      </p:sp>
      <p:sp>
        <p:nvSpPr>
          <p:cNvPr id="3" name="內容版面配置區 2"/>
          <p:cNvSpPr>
            <a:spLocks noGrp="1"/>
          </p:cNvSpPr>
          <p:nvPr>
            <p:ph idx="1"/>
          </p:nvPr>
        </p:nvSpPr>
        <p:spPr/>
        <p:txBody>
          <a:bodyPr>
            <a:noAutofit/>
          </a:bodyPr>
          <a:lstStyle/>
          <a:p>
            <a:r>
              <a:rPr lang="en-US" altLang="zh-TW" sz="2800" b="1" dirty="0">
                <a:solidFill>
                  <a:schemeClr val="tx1"/>
                </a:solidFill>
                <a:latin typeface="Arial" panose="020B0604020202020204" pitchFamily="34" charset="0"/>
                <a:cs typeface="Arial" panose="020B0604020202020204" pitchFamily="34" charset="0"/>
              </a:rPr>
              <a:t>D&amp;C DP</a:t>
            </a:r>
            <a:r>
              <a:rPr lang="zh-TW" altLang="en-US" sz="2800" b="1" dirty="0">
                <a:solidFill>
                  <a:schemeClr val="tx1"/>
                </a:solidFill>
                <a:latin typeface="Arial" panose="020B0604020202020204" pitchFamily="34" charset="0"/>
                <a:cs typeface="Arial" panose="020B0604020202020204" pitchFamily="34" charset="0"/>
              </a:rPr>
              <a:t> </a:t>
            </a:r>
            <a:r>
              <a:rPr lang="zh-TW" altLang="en-US" sz="2800" b="1" dirty="0">
                <a:solidFill>
                  <a:schemeClr val="tx1"/>
                </a:solidFill>
              </a:rPr>
              <a:t>優化是一種基於轉移單調性的優化</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當 </a:t>
            </a:r>
            <a:r>
              <a:rPr lang="en-US" altLang="zh-TW" sz="2800" b="1" dirty="0">
                <a:solidFill>
                  <a:schemeClr val="tx1"/>
                </a:solidFill>
              </a:rPr>
              <a:t>DP</a:t>
            </a:r>
            <a:r>
              <a:rPr lang="zh-TW" altLang="en-US" sz="2800" b="1" dirty="0">
                <a:solidFill>
                  <a:schemeClr val="tx1"/>
                </a:solidFill>
              </a:rPr>
              <a:t> 的某一維度增加時</a:t>
            </a:r>
            <a:r>
              <a:rPr lang="en-US" altLang="zh-TW" sz="2800" b="1" dirty="0">
                <a:solidFill>
                  <a:schemeClr val="tx1"/>
                </a:solidFill>
              </a:rPr>
              <a:t>, </a:t>
            </a:r>
            <a:r>
              <a:rPr lang="zh-TW" altLang="en-US" sz="2800" b="1" dirty="0">
                <a:solidFill>
                  <a:schemeClr val="tx1"/>
                </a:solidFill>
              </a:rPr>
              <a:t>最佳解發生的轉移點也會單調地增加 </a:t>
            </a:r>
            <a:r>
              <a:rPr lang="en-US" altLang="zh-TW" sz="2800" b="1" dirty="0">
                <a:solidFill>
                  <a:schemeClr val="tx1"/>
                </a:solidFill>
              </a:rPr>
              <a:t>(</a:t>
            </a:r>
            <a:r>
              <a:rPr lang="zh-TW" altLang="en-US" sz="2800" b="1" dirty="0">
                <a:solidFill>
                  <a:schemeClr val="tx1"/>
                </a:solidFill>
              </a:rPr>
              <a:t>或減少</a:t>
            </a:r>
            <a:r>
              <a:rPr lang="en-US" altLang="zh-TW" sz="2800" b="1" dirty="0">
                <a:solidFill>
                  <a:schemeClr val="tx1"/>
                </a:solidFill>
              </a:rPr>
              <a:t>), </a:t>
            </a:r>
            <a:r>
              <a:rPr lang="zh-TW" altLang="en-US" sz="2800" b="1" dirty="0">
                <a:solidFill>
                  <a:schemeClr val="tx1"/>
                </a:solidFill>
              </a:rPr>
              <a:t>就可以使用。</a:t>
            </a:r>
            <a:endParaRPr lang="en-US" altLang="zh-TW" sz="2800" b="1" dirty="0">
              <a:solidFill>
                <a:schemeClr val="tx1"/>
              </a:solidFill>
            </a:endParaRPr>
          </a:p>
        </p:txBody>
      </p:sp>
    </p:spTree>
    <p:extLst>
      <p:ext uri="{BB962C8B-B14F-4D97-AF65-F5344CB8AC3E}">
        <p14:creationId xmlns:p14="http://schemas.microsoft.com/office/powerpoint/2010/main" val="9271713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特色</a:t>
            </a:r>
          </a:p>
        </p:txBody>
      </p:sp>
      <p:sp>
        <p:nvSpPr>
          <p:cNvPr id="3" name="內容版面配置區 2"/>
          <p:cNvSpPr>
            <a:spLocks noGrp="1"/>
          </p:cNvSpPr>
          <p:nvPr>
            <p:ph idx="1"/>
          </p:nvPr>
        </p:nvSpPr>
        <p:spPr>
          <a:xfrm>
            <a:off x="677335" y="2160589"/>
            <a:ext cx="8944838" cy="3880773"/>
          </a:xfrm>
        </p:spPr>
        <p:txBody>
          <a:bodyPr>
            <a:noAutofit/>
          </a:bodyPr>
          <a:lstStyle/>
          <a:p>
            <a:r>
              <a:rPr lang="zh-TW" altLang="en-US" sz="2400" b="1" dirty="0">
                <a:solidFill>
                  <a:schemeClr val="tx1"/>
                </a:solidFill>
              </a:rPr>
              <a:t>「證明問題能夠套用</a:t>
            </a:r>
            <a:r>
              <a:rPr lang="en-US" altLang="zh-TW" sz="2400" b="1" dirty="0">
                <a:solidFill>
                  <a:schemeClr val="tx1"/>
                </a:solidFill>
                <a:latin typeface="Arial" panose="020B0604020202020204" pitchFamily="34" charset="0"/>
                <a:cs typeface="Arial" panose="020B0604020202020204" pitchFamily="34" charset="0"/>
              </a:rPr>
              <a:t>D&amp;C</a:t>
            </a:r>
            <a:r>
              <a:rPr lang="zh-TW" altLang="en-US" sz="2400" b="1" dirty="0">
                <a:solidFill>
                  <a:schemeClr val="tx1"/>
                </a:solidFill>
              </a:rPr>
              <a:t>優化」通常比「套用</a:t>
            </a:r>
            <a:r>
              <a:rPr lang="en-US" altLang="zh-TW" sz="2400" b="1" dirty="0">
                <a:solidFill>
                  <a:schemeClr val="tx1"/>
                </a:solidFill>
                <a:latin typeface="Arial" panose="020B0604020202020204" pitchFamily="34" charset="0"/>
                <a:cs typeface="Arial" panose="020B0604020202020204" pitchFamily="34" charset="0"/>
              </a:rPr>
              <a:t>D&amp;C</a:t>
            </a:r>
            <a:r>
              <a:rPr lang="zh-TW" altLang="en-US" sz="2400" b="1" dirty="0">
                <a:solidFill>
                  <a:schemeClr val="tx1"/>
                </a:solidFill>
              </a:rPr>
              <a:t>優化」更加困難。</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一旦性質證明出來</a:t>
            </a:r>
            <a:r>
              <a:rPr lang="en-US" altLang="zh-TW" sz="2400" b="1" dirty="0">
                <a:solidFill>
                  <a:schemeClr val="tx1"/>
                </a:solidFill>
              </a:rPr>
              <a:t>,</a:t>
            </a:r>
            <a:r>
              <a:rPr lang="zh-TW" altLang="en-US" sz="2400" b="1" dirty="0">
                <a:solidFill>
                  <a:schemeClr val="tx1"/>
                </a:solidFill>
              </a:rPr>
              <a:t> 程式碼通常非常好想好寫</a:t>
            </a:r>
            <a:r>
              <a:rPr lang="en-US" altLang="zh-TW" sz="2400" b="1" dirty="0">
                <a:solidFill>
                  <a:schemeClr val="tx1"/>
                </a:solidFill>
              </a:rPr>
              <a:t>, </a:t>
            </a:r>
            <a:r>
              <a:rPr lang="zh-TW" altLang="en-US" sz="2400" b="1" dirty="0">
                <a:solidFill>
                  <a:schemeClr val="tx1"/>
                </a:solidFill>
              </a:rPr>
              <a:t>直覺且優美。</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接下來會簡略的把技巧概述一次</a:t>
            </a:r>
            <a:r>
              <a:rPr lang="en-US" altLang="zh-TW" sz="2400" b="1" dirty="0">
                <a:solidFill>
                  <a:schemeClr val="tx1"/>
                </a:solidFill>
              </a:rPr>
              <a:t>, </a:t>
            </a:r>
            <a:r>
              <a:rPr lang="zh-TW" altLang="en-US" sz="2400" b="1" dirty="0">
                <a:solidFill>
                  <a:schemeClr val="tx1"/>
                </a:solidFill>
              </a:rPr>
              <a:t>然後看一題例題</a:t>
            </a:r>
            <a:r>
              <a:rPr lang="en-US" altLang="zh-TW" sz="2400" b="1" dirty="0">
                <a:solidFill>
                  <a:schemeClr val="tx1"/>
                </a:solidFill>
              </a:rPr>
              <a:t>, </a:t>
            </a:r>
            <a:r>
              <a:rPr lang="zh-TW" altLang="en-US" sz="2400" b="1" dirty="0">
                <a:solidFill>
                  <a:schemeClr val="tx1"/>
                </a:solidFill>
              </a:rPr>
              <a:t>展示如何找出並證明使用時機</a:t>
            </a:r>
            <a:r>
              <a:rPr lang="en-US" altLang="zh-TW" sz="2400" b="1" dirty="0">
                <a:solidFill>
                  <a:schemeClr val="tx1"/>
                </a:solidFill>
              </a:rPr>
              <a:t>, </a:t>
            </a:r>
            <a:r>
              <a:rPr lang="zh-TW" altLang="en-US" sz="2400" b="1" dirty="0">
                <a:solidFill>
                  <a:schemeClr val="tx1"/>
                </a:solidFill>
              </a:rPr>
              <a:t>及如何套用此技巧。</a:t>
            </a:r>
            <a:endParaRPr lang="en-US" altLang="zh-TW" sz="2400" b="1" dirty="0">
              <a:solidFill>
                <a:schemeClr val="tx1"/>
              </a:solidFill>
            </a:endParaRPr>
          </a:p>
        </p:txBody>
      </p:sp>
    </p:spTree>
    <p:extLst>
      <p:ext uri="{BB962C8B-B14F-4D97-AF65-F5344CB8AC3E}">
        <p14:creationId xmlns:p14="http://schemas.microsoft.com/office/powerpoint/2010/main" val="97783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b="1" dirty="0"/>
              <a:t>技巧概述</a:t>
            </a:r>
          </a:p>
        </p:txBody>
      </p:sp>
      <p:sp>
        <p:nvSpPr>
          <p:cNvPr id="3" name="內容版面配置區 2"/>
          <p:cNvSpPr>
            <a:spLocks noGrp="1"/>
          </p:cNvSpPr>
          <p:nvPr>
            <p:ph idx="1"/>
          </p:nvPr>
        </p:nvSpPr>
        <p:spPr/>
        <p:txBody>
          <a:bodyPr>
            <a:normAutofit/>
          </a:bodyPr>
          <a:lstStyle/>
          <a:p>
            <a:r>
              <a:rPr lang="zh-TW" altLang="en-US" sz="2600" b="1" dirty="0">
                <a:solidFill>
                  <a:schemeClr val="tx1"/>
                </a:solidFill>
              </a:rPr>
              <a:t> 一種常見情形</a:t>
            </a:r>
            <a:r>
              <a:rPr lang="en-US" altLang="zh-TW" sz="2600" b="1" dirty="0">
                <a:solidFill>
                  <a:schemeClr val="tx1"/>
                </a:solidFill>
              </a:rPr>
              <a:t>:</a:t>
            </a:r>
            <a:r>
              <a:rPr lang="zh-TW" altLang="en-US" sz="2600" b="1" dirty="0">
                <a:solidFill>
                  <a:schemeClr val="tx1"/>
                </a:solidFill>
              </a:rPr>
              <a:t> 將前 </a:t>
            </a:r>
            <a:r>
              <a:rPr lang="en-US" altLang="zh-TW" sz="2600" b="1" dirty="0">
                <a:solidFill>
                  <a:schemeClr val="tx1"/>
                </a:solidFill>
              </a:rPr>
              <a:t>j</a:t>
            </a:r>
            <a:r>
              <a:rPr lang="zh-TW" altLang="en-US" sz="2600" b="1" i="1" dirty="0">
                <a:solidFill>
                  <a:schemeClr val="tx1"/>
                </a:solidFill>
              </a:rPr>
              <a:t> </a:t>
            </a:r>
            <a:r>
              <a:rPr lang="zh-TW" altLang="en-US" sz="2600" b="1" dirty="0">
                <a:solidFill>
                  <a:schemeClr val="tx1"/>
                </a:solidFill>
              </a:rPr>
              <a:t>人切成 </a:t>
            </a:r>
            <a:r>
              <a:rPr lang="en-US" altLang="zh-TW" sz="2600" b="1" dirty="0" err="1">
                <a:solidFill>
                  <a:schemeClr val="tx1"/>
                </a:solidFill>
              </a:rPr>
              <a:t>i</a:t>
            </a:r>
            <a:r>
              <a:rPr lang="zh-TW" altLang="en-US" sz="2600" b="1" i="1" dirty="0">
                <a:solidFill>
                  <a:schemeClr val="tx1"/>
                </a:solidFill>
              </a:rPr>
              <a:t> </a:t>
            </a:r>
            <a:r>
              <a:rPr lang="zh-TW" altLang="en-US" sz="2600" b="1" dirty="0">
                <a:solidFill>
                  <a:schemeClr val="tx1"/>
                </a:solidFill>
              </a:rPr>
              <a:t>塊，切下一塊 </a:t>
            </a:r>
            <a:r>
              <a:rPr lang="en-US" altLang="zh-TW" sz="2600" b="1" dirty="0">
                <a:solidFill>
                  <a:schemeClr val="tx1"/>
                </a:solidFill>
              </a:rPr>
              <a:t>(L, R]</a:t>
            </a:r>
            <a:r>
              <a:rPr lang="zh-TW" altLang="en-US" sz="2600" b="1" dirty="0">
                <a:solidFill>
                  <a:schemeClr val="tx1"/>
                </a:solidFill>
              </a:rPr>
              <a:t> 的花費為</a:t>
            </a:r>
            <a:r>
              <a:rPr lang="en-US" altLang="zh-TW" sz="2600" b="1" dirty="0">
                <a:solidFill>
                  <a:schemeClr val="tx1"/>
                </a:solidFill>
              </a:rPr>
              <a:t>C(L, R)</a:t>
            </a:r>
            <a:r>
              <a:rPr lang="zh-TW" altLang="en-US" sz="2600" b="1" dirty="0">
                <a:solidFill>
                  <a:schemeClr val="tx1"/>
                </a:solidFill>
              </a:rPr>
              <a:t>。</a:t>
            </a:r>
            <a:endParaRPr lang="en-US" altLang="zh-TW" sz="2600" b="1" dirty="0">
              <a:solidFill>
                <a:schemeClr val="tx1"/>
              </a:solidFill>
            </a:endParaRPr>
          </a:p>
          <a:p>
            <a:endParaRPr lang="en-US" altLang="zh-TW" sz="2600" b="1" dirty="0">
              <a:solidFill>
                <a:schemeClr val="tx1"/>
              </a:solidFill>
            </a:endParaRPr>
          </a:p>
          <a:p>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 = max{ </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 – 1][k] + C(k, j) : k &lt; j }</a:t>
            </a:r>
          </a:p>
          <a:p>
            <a:pPr marL="457200" lvl="1" indent="0">
              <a:buNone/>
            </a:pPr>
            <a:endParaRPr lang="en-US" altLang="zh-TW" sz="2600" b="1" dirty="0">
              <a:solidFill>
                <a:schemeClr val="tx1"/>
              </a:solidFill>
            </a:endParaRPr>
          </a:p>
        </p:txBody>
      </p:sp>
      <p:grpSp>
        <p:nvGrpSpPr>
          <p:cNvPr id="22" name="群組 21">
            <a:extLst>
              <a:ext uri="{FF2B5EF4-FFF2-40B4-BE49-F238E27FC236}">
                <a16:creationId xmlns:a16="http://schemas.microsoft.com/office/drawing/2014/main" id="{1B926768-F98E-4FBE-8690-FEC4BCBA4E62}"/>
              </a:ext>
            </a:extLst>
          </p:cNvPr>
          <p:cNvGrpSpPr/>
          <p:nvPr/>
        </p:nvGrpSpPr>
        <p:grpSpPr>
          <a:xfrm>
            <a:off x="1547326" y="4330166"/>
            <a:ext cx="7056050" cy="2511666"/>
            <a:chOff x="1547326" y="4330166"/>
            <a:chExt cx="7056050" cy="2511666"/>
          </a:xfrm>
        </p:grpSpPr>
        <p:sp>
          <p:nvSpPr>
            <p:cNvPr id="4" name="文字方塊 3">
              <a:extLst>
                <a:ext uri="{FF2B5EF4-FFF2-40B4-BE49-F238E27FC236}">
                  <a16:creationId xmlns:a16="http://schemas.microsoft.com/office/drawing/2014/main" id="{82F1189F-8787-482C-B53E-DE006AD9EBC9}"/>
                </a:ext>
              </a:extLst>
            </p:cNvPr>
            <p:cNvSpPr txBox="1"/>
            <p:nvPr/>
          </p:nvSpPr>
          <p:spPr>
            <a:xfrm>
              <a:off x="4918394" y="6410945"/>
              <a:ext cx="2012089" cy="430887"/>
            </a:xfrm>
            <a:prstGeom prst="rect">
              <a:avLst/>
            </a:prstGeom>
            <a:noFill/>
          </p:spPr>
          <p:txBody>
            <a:bodyPr wrap="none" rtlCol="0">
              <a:spAutoFit/>
            </a:bodyPr>
            <a:lstStyle/>
            <a:p>
              <a:r>
                <a:rPr lang="zh-TW" altLang="en-US" sz="2200" b="1" dirty="0"/>
                <a:t>最後一塊切在</a:t>
              </a:r>
              <a:r>
                <a:rPr lang="en-US" altLang="zh-TW" sz="2200" b="1" dirty="0"/>
                <a:t>k</a:t>
              </a:r>
              <a:endParaRPr lang="en-US" sz="2200" b="1" dirty="0"/>
            </a:p>
          </p:txBody>
        </p:sp>
        <p:sp>
          <p:nvSpPr>
            <p:cNvPr id="5" name="箭號: 向右 6">
              <a:extLst>
                <a:ext uri="{FF2B5EF4-FFF2-40B4-BE49-F238E27FC236}">
                  <a16:creationId xmlns:a16="http://schemas.microsoft.com/office/drawing/2014/main" id="{840EF2D6-1FE2-49C7-B404-3B692A66C94D}"/>
                </a:ext>
              </a:extLst>
            </p:cNvPr>
            <p:cNvSpPr/>
            <p:nvPr/>
          </p:nvSpPr>
          <p:spPr>
            <a:xfrm rot="16200000">
              <a:off x="5917753" y="5945087"/>
              <a:ext cx="391886"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D0A20300-0FDD-4654-91C8-78134E818ABE}"/>
                </a:ext>
              </a:extLst>
            </p:cNvPr>
            <p:cNvSpPr/>
            <p:nvPr/>
          </p:nvSpPr>
          <p:spPr>
            <a:xfrm>
              <a:off x="1547326" y="505633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098362D9-5480-484D-857D-57E6A4E70E82}"/>
                </a:ext>
              </a:extLst>
            </p:cNvPr>
            <p:cNvSpPr/>
            <p:nvPr/>
          </p:nvSpPr>
          <p:spPr>
            <a:xfrm>
              <a:off x="2247122" y="505633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1528393E-2A4B-4AF6-88BF-75C386B2FED8}"/>
                </a:ext>
              </a:extLst>
            </p:cNvPr>
            <p:cNvSpPr/>
            <p:nvPr/>
          </p:nvSpPr>
          <p:spPr>
            <a:xfrm>
              <a:off x="2946918" y="505633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E5D55943-CE6E-4DCD-A282-ED71F1891D67}"/>
                </a:ext>
              </a:extLst>
            </p:cNvPr>
            <p:cNvSpPr/>
            <p:nvPr/>
          </p:nvSpPr>
          <p:spPr>
            <a:xfrm>
              <a:off x="3646714" y="505633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47627AC0-8ED4-496E-86E9-F952412B9D55}"/>
                </a:ext>
              </a:extLst>
            </p:cNvPr>
            <p:cNvSpPr/>
            <p:nvPr/>
          </p:nvSpPr>
          <p:spPr>
            <a:xfrm>
              <a:off x="4346510" y="505633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648E7059-089E-4162-912B-2E3640EE9495}"/>
                </a:ext>
              </a:extLst>
            </p:cNvPr>
            <p:cNvSpPr/>
            <p:nvPr/>
          </p:nvSpPr>
          <p:spPr>
            <a:xfrm>
              <a:off x="5046306" y="505633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573D6E8A-5C66-436D-95F6-FEFC838B66E7}"/>
                </a:ext>
              </a:extLst>
            </p:cNvPr>
            <p:cNvSpPr/>
            <p:nvPr/>
          </p:nvSpPr>
          <p:spPr>
            <a:xfrm>
              <a:off x="5746102" y="505633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直線接點 12">
              <a:extLst>
                <a:ext uri="{FF2B5EF4-FFF2-40B4-BE49-F238E27FC236}">
                  <a16:creationId xmlns:a16="http://schemas.microsoft.com/office/drawing/2014/main" id="{22C64BA9-C627-4BA7-940A-32BA63927C90}"/>
                </a:ext>
              </a:extLst>
            </p:cNvPr>
            <p:cNvCxnSpPr>
              <a:cxnSpLocks/>
            </p:cNvCxnSpPr>
            <p:nvPr/>
          </p:nvCxnSpPr>
          <p:spPr>
            <a:xfrm>
              <a:off x="6445897" y="4330166"/>
              <a:ext cx="0" cy="1932162"/>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93D77A45-72AA-469D-A814-952E13CB19B4}"/>
                </a:ext>
              </a:extLst>
            </p:cNvPr>
            <p:cNvSpPr/>
            <p:nvPr/>
          </p:nvSpPr>
          <p:spPr>
            <a:xfrm>
              <a:off x="6445897" y="505633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3D8FCBB3-E1C1-439B-8BBC-8A5D27416690}"/>
                </a:ext>
              </a:extLst>
            </p:cNvPr>
            <p:cNvSpPr/>
            <p:nvPr/>
          </p:nvSpPr>
          <p:spPr>
            <a:xfrm>
              <a:off x="7145692" y="505633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7896F841-FF04-457E-B660-4AAE9A9E2F59}"/>
                </a:ext>
              </a:extLst>
            </p:cNvPr>
            <p:cNvSpPr/>
            <p:nvPr/>
          </p:nvSpPr>
          <p:spPr>
            <a:xfrm>
              <a:off x="7845487" y="505632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文字方塊 16">
              <a:extLst>
                <a:ext uri="{FF2B5EF4-FFF2-40B4-BE49-F238E27FC236}">
                  <a16:creationId xmlns:a16="http://schemas.microsoft.com/office/drawing/2014/main" id="{D8C0CD3D-C2F3-4066-BA14-B77AAFA15DBF}"/>
                </a:ext>
              </a:extLst>
            </p:cNvPr>
            <p:cNvSpPr txBox="1"/>
            <p:nvPr/>
          </p:nvSpPr>
          <p:spPr>
            <a:xfrm>
              <a:off x="2812953" y="4350722"/>
              <a:ext cx="1707519" cy="492443"/>
            </a:xfrm>
            <a:prstGeom prst="rect">
              <a:avLst/>
            </a:prstGeom>
            <a:noFill/>
          </p:spPr>
          <p:txBody>
            <a:bodyPr wrap="none" rtlCol="0">
              <a:spAutoFit/>
            </a:bodyPr>
            <a:lstStyle/>
            <a:p>
              <a:r>
                <a:rPr lang="en-US" altLang="zh-TW" sz="2600" b="1" dirty="0" err="1"/>
                <a:t>dp</a:t>
              </a:r>
              <a:r>
                <a:rPr lang="en-US" altLang="zh-TW" sz="2600" b="1" dirty="0"/>
                <a:t>[</a:t>
              </a:r>
              <a:r>
                <a:rPr lang="en-US" altLang="zh-TW" sz="2600" b="1" dirty="0" err="1"/>
                <a:t>i</a:t>
              </a:r>
              <a:r>
                <a:rPr lang="en-US" altLang="zh-TW" sz="2600" b="1" dirty="0"/>
                <a:t> – 1][k]</a:t>
              </a:r>
              <a:endParaRPr lang="en-US" sz="2600" b="1" dirty="0"/>
            </a:p>
          </p:txBody>
        </p:sp>
        <p:sp>
          <p:nvSpPr>
            <p:cNvPr id="18" name="文字方塊 17">
              <a:extLst>
                <a:ext uri="{FF2B5EF4-FFF2-40B4-BE49-F238E27FC236}">
                  <a16:creationId xmlns:a16="http://schemas.microsoft.com/office/drawing/2014/main" id="{89E25851-BC1E-45D3-952F-C0CEEF12D71E}"/>
                </a:ext>
              </a:extLst>
            </p:cNvPr>
            <p:cNvSpPr txBox="1"/>
            <p:nvPr/>
          </p:nvSpPr>
          <p:spPr>
            <a:xfrm>
              <a:off x="6902109" y="4384992"/>
              <a:ext cx="351378" cy="492443"/>
            </a:xfrm>
            <a:prstGeom prst="rect">
              <a:avLst/>
            </a:prstGeom>
            <a:noFill/>
          </p:spPr>
          <p:txBody>
            <a:bodyPr wrap="none" rtlCol="0">
              <a:spAutoFit/>
            </a:bodyPr>
            <a:lstStyle/>
            <a:p>
              <a:r>
                <a:rPr lang="en-US" altLang="zh-TW" sz="2600" b="1" dirty="0"/>
                <a:t>+</a:t>
              </a:r>
              <a:endParaRPr lang="en-US" sz="2600" b="1" dirty="0"/>
            </a:p>
          </p:txBody>
        </p:sp>
        <p:sp>
          <p:nvSpPr>
            <p:cNvPr id="19" name="文字方塊 18">
              <a:extLst>
                <a:ext uri="{FF2B5EF4-FFF2-40B4-BE49-F238E27FC236}">
                  <a16:creationId xmlns:a16="http://schemas.microsoft.com/office/drawing/2014/main" id="{14B96245-A982-41B4-9DE2-FF61D469B749}"/>
                </a:ext>
              </a:extLst>
            </p:cNvPr>
            <p:cNvSpPr txBox="1"/>
            <p:nvPr/>
          </p:nvSpPr>
          <p:spPr>
            <a:xfrm>
              <a:off x="7245578" y="4376829"/>
              <a:ext cx="1091524" cy="492443"/>
            </a:xfrm>
            <a:prstGeom prst="rect">
              <a:avLst/>
            </a:prstGeom>
            <a:noFill/>
          </p:spPr>
          <p:txBody>
            <a:bodyPr wrap="square" rtlCol="0">
              <a:spAutoFit/>
            </a:bodyPr>
            <a:lstStyle/>
            <a:p>
              <a:r>
                <a:rPr lang="en-US" altLang="zh-TW" sz="2600" b="1" dirty="0"/>
                <a:t>C(k, j)</a:t>
              </a:r>
              <a:endParaRPr lang="en-US" sz="2600" b="1" dirty="0"/>
            </a:p>
          </p:txBody>
        </p:sp>
        <p:sp>
          <p:nvSpPr>
            <p:cNvPr id="20" name="箭號: 向右 6">
              <a:extLst>
                <a:ext uri="{FF2B5EF4-FFF2-40B4-BE49-F238E27FC236}">
                  <a16:creationId xmlns:a16="http://schemas.microsoft.com/office/drawing/2014/main" id="{08E41F78-B7A3-48DF-A6DD-DD1E89EBD21A}"/>
                </a:ext>
              </a:extLst>
            </p:cNvPr>
            <p:cNvSpPr/>
            <p:nvPr/>
          </p:nvSpPr>
          <p:spPr>
            <a:xfrm rot="16200000">
              <a:off x="8054082" y="5971650"/>
              <a:ext cx="391886"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文字方塊 20">
              <a:extLst>
                <a:ext uri="{FF2B5EF4-FFF2-40B4-BE49-F238E27FC236}">
                  <a16:creationId xmlns:a16="http://schemas.microsoft.com/office/drawing/2014/main" id="{7D8C7198-F039-46EA-A710-42FAADA00C42}"/>
                </a:ext>
              </a:extLst>
            </p:cNvPr>
            <p:cNvSpPr txBox="1"/>
            <p:nvPr/>
          </p:nvSpPr>
          <p:spPr>
            <a:xfrm>
              <a:off x="7654077" y="6410945"/>
              <a:ext cx="949299" cy="430887"/>
            </a:xfrm>
            <a:prstGeom prst="rect">
              <a:avLst/>
            </a:prstGeom>
            <a:noFill/>
          </p:spPr>
          <p:txBody>
            <a:bodyPr wrap="none" rtlCol="0">
              <a:spAutoFit/>
            </a:bodyPr>
            <a:lstStyle/>
            <a:p>
              <a:r>
                <a:rPr lang="zh-TW" altLang="en-US" sz="2200" b="1" dirty="0"/>
                <a:t>共 </a:t>
              </a:r>
              <a:r>
                <a:rPr lang="en-US" altLang="zh-TW" sz="2200" b="1" dirty="0"/>
                <a:t>j</a:t>
              </a:r>
              <a:r>
                <a:rPr lang="zh-TW" altLang="en-US" sz="2200" b="1" dirty="0"/>
                <a:t> 人</a:t>
              </a:r>
              <a:endParaRPr lang="en-US" sz="2200" b="1" dirty="0"/>
            </a:p>
          </p:txBody>
        </p:sp>
      </p:grpSp>
    </p:spTree>
    <p:extLst>
      <p:ext uri="{BB962C8B-B14F-4D97-AF65-F5344CB8AC3E}">
        <p14:creationId xmlns:p14="http://schemas.microsoft.com/office/powerpoint/2010/main" val="327974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技巧概述</a:t>
            </a:r>
          </a:p>
        </p:txBody>
      </p:sp>
      <p:sp>
        <p:nvSpPr>
          <p:cNvPr id="3" name="內容版面配置區 2"/>
          <p:cNvSpPr>
            <a:spLocks noGrp="1"/>
          </p:cNvSpPr>
          <p:nvPr>
            <p:ph idx="1"/>
          </p:nvPr>
        </p:nvSpPr>
        <p:spPr/>
        <p:txBody>
          <a:bodyPr>
            <a:noAutofit/>
          </a:bodyPr>
          <a:lstStyle/>
          <a:p>
            <a:r>
              <a:rPr lang="zh-TW" altLang="en-US" sz="2600" b="1" dirty="0">
                <a:solidFill>
                  <a:schemeClr val="tx1"/>
                </a:solidFill>
              </a:rPr>
              <a:t>此時若轉移又滿足 </a:t>
            </a:r>
            <a:r>
              <a:rPr lang="en-US" altLang="zh-TW" sz="2600" b="1" dirty="0">
                <a:solidFill>
                  <a:srgbClr val="FF0000"/>
                </a:solidFill>
              </a:rPr>
              <a:t>monotonicity condition</a:t>
            </a:r>
            <a:r>
              <a:rPr lang="en-US" altLang="zh-TW" sz="2600" b="1" dirty="0">
                <a:solidFill>
                  <a:schemeClr val="tx1"/>
                </a:solidFill>
              </a:rPr>
              <a:t>,</a:t>
            </a:r>
            <a:r>
              <a:rPr lang="zh-TW" altLang="en-US" sz="2600" b="1" dirty="0">
                <a:solidFill>
                  <a:schemeClr val="tx1"/>
                </a:solidFill>
              </a:rPr>
              <a:t> 則可以套用 </a:t>
            </a:r>
            <a:r>
              <a:rPr lang="en-US" altLang="zh-TW" sz="2600" b="1" dirty="0">
                <a:solidFill>
                  <a:schemeClr val="tx1"/>
                </a:solidFill>
              </a:rPr>
              <a:t>Divide</a:t>
            </a:r>
            <a:r>
              <a:rPr lang="zh-TW" altLang="en-US" sz="2600" b="1" dirty="0">
                <a:solidFill>
                  <a:schemeClr val="tx1"/>
                </a:solidFill>
              </a:rPr>
              <a:t> </a:t>
            </a:r>
            <a:r>
              <a:rPr lang="en-US" altLang="zh-TW" sz="2600" b="1" dirty="0">
                <a:solidFill>
                  <a:schemeClr val="tx1"/>
                </a:solidFill>
              </a:rPr>
              <a:t>and</a:t>
            </a:r>
            <a:r>
              <a:rPr lang="zh-TW" altLang="en-US" sz="2600" b="1" dirty="0">
                <a:solidFill>
                  <a:schemeClr val="tx1"/>
                </a:solidFill>
              </a:rPr>
              <a:t> </a:t>
            </a:r>
            <a:r>
              <a:rPr lang="en-US" altLang="zh-TW" sz="2600" b="1" dirty="0">
                <a:solidFill>
                  <a:schemeClr val="tx1"/>
                </a:solidFill>
              </a:rPr>
              <a:t>Conquer </a:t>
            </a:r>
            <a:r>
              <a:rPr lang="zh-TW" altLang="en-US" sz="2600" b="1" dirty="0">
                <a:solidFill>
                  <a:schemeClr val="tx1"/>
                </a:solidFill>
              </a:rPr>
              <a:t>優化。</a:t>
            </a:r>
          </a:p>
          <a:p>
            <a:endParaRPr lang="en-US" altLang="zh-TW" sz="2600" b="1" dirty="0">
              <a:solidFill>
                <a:schemeClr val="tx1"/>
              </a:solidFill>
            </a:endParaRPr>
          </a:p>
          <a:p>
            <a:endParaRPr lang="en-US" altLang="zh-TW" sz="2600" b="1" dirty="0">
              <a:solidFill>
                <a:schemeClr val="tx1"/>
              </a:solidFill>
            </a:endParaRPr>
          </a:p>
          <a:p>
            <a:r>
              <a:rPr lang="en-US" altLang="zh-TW" sz="2600" b="1" dirty="0">
                <a:solidFill>
                  <a:srgbClr val="FF0000"/>
                </a:solidFill>
              </a:rPr>
              <a:t>monotonicity condition</a:t>
            </a:r>
            <a:r>
              <a:rPr lang="en-US" altLang="zh-TW" sz="2600" b="1" dirty="0">
                <a:solidFill>
                  <a:schemeClr val="tx1"/>
                </a:solidFill>
              </a:rPr>
              <a:t>: </a:t>
            </a:r>
            <a:r>
              <a:rPr lang="zh-TW" altLang="en-US" sz="2600" b="1" dirty="0">
                <a:solidFill>
                  <a:schemeClr val="tx1"/>
                </a:solidFill>
              </a:rPr>
              <a:t>令 </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 </a:t>
            </a:r>
            <a:r>
              <a:rPr lang="zh-TW" altLang="en-US" sz="2600" b="1" dirty="0">
                <a:solidFill>
                  <a:schemeClr val="tx1"/>
                </a:solidFill>
              </a:rPr>
              <a:t>為 </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 </a:t>
            </a:r>
            <a:r>
              <a:rPr lang="zh-TW" altLang="en-US" sz="2600" b="1" dirty="0">
                <a:solidFill>
                  <a:schemeClr val="tx1"/>
                </a:solidFill>
              </a:rPr>
              <a:t>發生最佳解的切點 </a:t>
            </a:r>
            <a:r>
              <a:rPr lang="en-US" altLang="zh-TW" sz="2600" b="1" dirty="0">
                <a:solidFill>
                  <a:schemeClr val="tx1"/>
                </a:solidFill>
              </a:rPr>
              <a:t>k, </a:t>
            </a:r>
            <a:r>
              <a:rPr lang="zh-TW" altLang="en-US" sz="2600" b="1" dirty="0">
                <a:solidFill>
                  <a:schemeClr val="tx1"/>
                </a:solidFill>
              </a:rPr>
              <a:t>當 </a:t>
            </a:r>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 </a:t>
            </a:r>
            <a:r>
              <a:rPr lang="zh-TW" altLang="en-US" sz="2600" b="1" dirty="0">
                <a:solidFill>
                  <a:schemeClr val="tx1"/>
                </a:solidFill>
              </a:rPr>
              <a:t>也會增加。</a:t>
            </a:r>
            <a:endParaRPr lang="en-US" altLang="zh-TW" sz="2600" b="1" dirty="0">
              <a:solidFill>
                <a:schemeClr val="tx1"/>
              </a:solidFill>
            </a:endParaRPr>
          </a:p>
        </p:txBody>
      </p:sp>
    </p:spTree>
    <p:extLst>
      <p:ext uri="{BB962C8B-B14F-4D97-AF65-F5344CB8AC3E}">
        <p14:creationId xmlns:p14="http://schemas.microsoft.com/office/powerpoint/2010/main" val="143920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1FE056E-C4B6-42CC-9692-0BCD809BC2EF}"/>
              </a:ext>
            </a:extLst>
          </p:cNvPr>
          <p:cNvSpPr/>
          <p:nvPr/>
        </p:nvSpPr>
        <p:spPr>
          <a:xfrm>
            <a:off x="2150111" y="303499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4">
            <a:extLst>
              <a:ext uri="{FF2B5EF4-FFF2-40B4-BE49-F238E27FC236}">
                <a16:creationId xmlns:a16="http://schemas.microsoft.com/office/drawing/2014/main" id="{5C474723-EE21-420D-B877-3C44E4E0E733}"/>
              </a:ext>
            </a:extLst>
          </p:cNvPr>
          <p:cNvSpPr/>
          <p:nvPr/>
        </p:nvSpPr>
        <p:spPr>
          <a:xfrm>
            <a:off x="2849907" y="303499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9CA86A5D-FBC3-4111-84CC-EF1D2878FD49}"/>
              </a:ext>
            </a:extLst>
          </p:cNvPr>
          <p:cNvSpPr/>
          <p:nvPr/>
        </p:nvSpPr>
        <p:spPr>
          <a:xfrm>
            <a:off x="3549703" y="303499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C0B4D50A-CFF0-44BA-AE89-A56AFBF56DD0}"/>
              </a:ext>
            </a:extLst>
          </p:cNvPr>
          <p:cNvSpPr/>
          <p:nvPr/>
        </p:nvSpPr>
        <p:spPr>
          <a:xfrm>
            <a:off x="4249499" y="303499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B53CB4F6-96ED-4E03-ADCC-3203E854458A}"/>
              </a:ext>
            </a:extLst>
          </p:cNvPr>
          <p:cNvSpPr/>
          <p:nvPr/>
        </p:nvSpPr>
        <p:spPr>
          <a:xfrm>
            <a:off x="4949295" y="303499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文字方塊 8">
            <a:extLst>
              <a:ext uri="{FF2B5EF4-FFF2-40B4-BE49-F238E27FC236}">
                <a16:creationId xmlns:a16="http://schemas.microsoft.com/office/drawing/2014/main" id="{B4A3EB2E-31F6-4B4E-A4ED-BF990BF300C7}"/>
              </a:ext>
            </a:extLst>
          </p:cNvPr>
          <p:cNvSpPr txBox="1"/>
          <p:nvPr/>
        </p:nvSpPr>
        <p:spPr>
          <a:xfrm>
            <a:off x="2942374" y="2435803"/>
            <a:ext cx="1367682" cy="461665"/>
          </a:xfrm>
          <a:prstGeom prst="rect">
            <a:avLst/>
          </a:prstGeom>
          <a:noFill/>
        </p:spPr>
        <p:txBody>
          <a:bodyPr wrap="none" rtlCol="0">
            <a:spAutoFit/>
          </a:bodyPr>
          <a:lstStyle/>
          <a:p>
            <a:r>
              <a:rPr lang="en-US" sz="2400" b="1" dirty="0"/>
              <a:t>opt(</a:t>
            </a:r>
            <a:r>
              <a:rPr lang="en-US" sz="2400" b="1" dirty="0" err="1"/>
              <a:t>i</a:t>
            </a:r>
            <a:r>
              <a:rPr lang="en-US" sz="2400" b="1" dirty="0"/>
              <a:t>, </a:t>
            </a:r>
            <a:r>
              <a:rPr lang="en-US" altLang="zh-TW" sz="2400" b="1" dirty="0"/>
              <a:t>5</a:t>
            </a:r>
            <a:r>
              <a:rPr lang="en-US" sz="2400" b="1" dirty="0"/>
              <a:t>)</a:t>
            </a:r>
          </a:p>
        </p:txBody>
      </p:sp>
      <p:sp>
        <p:nvSpPr>
          <p:cNvPr id="10" name="箭號: 向右 13">
            <a:extLst>
              <a:ext uri="{FF2B5EF4-FFF2-40B4-BE49-F238E27FC236}">
                <a16:creationId xmlns:a16="http://schemas.microsoft.com/office/drawing/2014/main" id="{CEB51734-0E1E-411D-9B07-857F09F58F52}"/>
              </a:ext>
            </a:extLst>
          </p:cNvPr>
          <p:cNvSpPr/>
          <p:nvPr/>
        </p:nvSpPr>
        <p:spPr>
          <a:xfrm>
            <a:off x="7289500" y="2342492"/>
            <a:ext cx="1886561" cy="461665"/>
          </a:xfrm>
          <a:prstGeom prst="rightArrow">
            <a:avLst/>
          </a:prstGeom>
          <a:solidFill>
            <a:schemeClr val="accent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文字方塊 10">
            <a:extLst>
              <a:ext uri="{FF2B5EF4-FFF2-40B4-BE49-F238E27FC236}">
                <a16:creationId xmlns:a16="http://schemas.microsoft.com/office/drawing/2014/main" id="{9F6C178E-3F14-452C-97C4-0E70F1D3CF7C}"/>
              </a:ext>
            </a:extLst>
          </p:cNvPr>
          <p:cNvSpPr txBox="1"/>
          <p:nvPr/>
        </p:nvSpPr>
        <p:spPr>
          <a:xfrm>
            <a:off x="6955026" y="1765410"/>
            <a:ext cx="2555508" cy="461665"/>
          </a:xfrm>
          <a:prstGeom prst="rect">
            <a:avLst/>
          </a:prstGeom>
          <a:noFill/>
        </p:spPr>
        <p:txBody>
          <a:bodyPr wrap="none" rtlCol="0">
            <a:spAutoFit/>
          </a:bodyPr>
          <a:lstStyle/>
          <a:p>
            <a:r>
              <a:rPr lang="zh-TW" altLang="en-US" sz="2400" b="1" dirty="0"/>
              <a:t>填表時 </a:t>
            </a:r>
            <a:r>
              <a:rPr lang="en-US" altLang="zh-TW" sz="2400" b="1" dirty="0"/>
              <a:t>j </a:t>
            </a:r>
            <a:r>
              <a:rPr lang="zh-TW" altLang="en-US" sz="2400" b="1" dirty="0"/>
              <a:t>不斷增加</a:t>
            </a:r>
            <a:endParaRPr lang="en-US" sz="2400" b="1" dirty="0"/>
          </a:p>
        </p:txBody>
      </p:sp>
      <p:sp>
        <p:nvSpPr>
          <p:cNvPr id="12" name="矩形 11">
            <a:extLst>
              <a:ext uri="{FF2B5EF4-FFF2-40B4-BE49-F238E27FC236}">
                <a16:creationId xmlns:a16="http://schemas.microsoft.com/office/drawing/2014/main" id="{32736A88-1DAF-49FD-B49D-228304B5B007}"/>
              </a:ext>
            </a:extLst>
          </p:cNvPr>
          <p:cNvSpPr/>
          <p:nvPr/>
        </p:nvSpPr>
        <p:spPr>
          <a:xfrm>
            <a:off x="5649091" y="3034992"/>
            <a:ext cx="699796" cy="709127"/>
          </a:xfrm>
          <a:prstGeom prst="rect">
            <a:avLst/>
          </a:prstGeom>
          <a:solidFill>
            <a:srgbClr val="FF000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24BEF68E-A432-4312-AC6E-B529056697E5}"/>
              </a:ext>
            </a:extLst>
          </p:cNvPr>
          <p:cNvSpPr/>
          <p:nvPr/>
        </p:nvSpPr>
        <p:spPr>
          <a:xfrm>
            <a:off x="6348887" y="3034992"/>
            <a:ext cx="699796" cy="709127"/>
          </a:xfrm>
          <a:prstGeom prst="rect">
            <a:avLst/>
          </a:prstGeom>
          <a:solidFill>
            <a:srgbClr val="FF0000">
              <a:alpha val="4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直線接點 13">
            <a:extLst>
              <a:ext uri="{FF2B5EF4-FFF2-40B4-BE49-F238E27FC236}">
                <a16:creationId xmlns:a16="http://schemas.microsoft.com/office/drawing/2014/main" id="{7F4C58B6-4D5B-4F99-9FB8-BEF72356A277}"/>
              </a:ext>
            </a:extLst>
          </p:cNvPr>
          <p:cNvCxnSpPr>
            <a:cxnSpLocks/>
          </p:cNvCxnSpPr>
          <p:nvPr/>
        </p:nvCxnSpPr>
        <p:spPr>
          <a:xfrm>
            <a:off x="4249499" y="2733136"/>
            <a:ext cx="0" cy="1182758"/>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AE45510C-97C5-4A44-8057-2E5FEF719823}"/>
              </a:ext>
            </a:extLst>
          </p:cNvPr>
          <p:cNvSpPr/>
          <p:nvPr/>
        </p:nvSpPr>
        <p:spPr>
          <a:xfrm>
            <a:off x="7048682" y="3034991"/>
            <a:ext cx="699796" cy="709127"/>
          </a:xfrm>
          <a:prstGeom prst="rect">
            <a:avLst/>
          </a:prstGeom>
          <a:solidFill>
            <a:srgbClr val="FF0000">
              <a:alpha val="6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0CBAF48A-0B62-49A9-99D8-AB849617FEF6}"/>
              </a:ext>
            </a:extLst>
          </p:cNvPr>
          <p:cNvSpPr/>
          <p:nvPr/>
        </p:nvSpPr>
        <p:spPr>
          <a:xfrm>
            <a:off x="7748477" y="3034990"/>
            <a:ext cx="699796" cy="709127"/>
          </a:xfrm>
          <a:prstGeom prst="rect">
            <a:avLst/>
          </a:prstGeom>
          <a:solidFill>
            <a:srgbClr val="FF0000">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箭號: 向右 13">
            <a:extLst>
              <a:ext uri="{FF2B5EF4-FFF2-40B4-BE49-F238E27FC236}">
                <a16:creationId xmlns:a16="http://schemas.microsoft.com/office/drawing/2014/main" id="{CEB51734-0E1E-411D-9B07-857F09F58F52}"/>
              </a:ext>
            </a:extLst>
          </p:cNvPr>
          <p:cNvSpPr/>
          <p:nvPr/>
        </p:nvSpPr>
        <p:spPr>
          <a:xfrm>
            <a:off x="2951225" y="3965392"/>
            <a:ext cx="1896378" cy="461665"/>
          </a:xfrm>
          <a:prstGeom prst="rightArrow">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文字方塊 18">
            <a:extLst>
              <a:ext uri="{FF2B5EF4-FFF2-40B4-BE49-F238E27FC236}">
                <a16:creationId xmlns:a16="http://schemas.microsoft.com/office/drawing/2014/main" id="{EB4D569E-5D0E-434D-A020-BF6B4D0CFA1D}"/>
              </a:ext>
            </a:extLst>
          </p:cNvPr>
          <p:cNvSpPr txBox="1"/>
          <p:nvPr/>
        </p:nvSpPr>
        <p:spPr>
          <a:xfrm>
            <a:off x="1428677" y="4462580"/>
            <a:ext cx="7773758" cy="461665"/>
          </a:xfrm>
          <a:prstGeom prst="rect">
            <a:avLst/>
          </a:prstGeom>
          <a:noFill/>
        </p:spPr>
        <p:txBody>
          <a:bodyPr wrap="square" rtlCol="0">
            <a:spAutoFit/>
          </a:bodyPr>
          <a:lstStyle/>
          <a:p>
            <a:r>
              <a:rPr lang="en-US" altLang="zh-TW" sz="2400" b="1" dirty="0">
                <a:solidFill>
                  <a:srgbClr val="FF0000"/>
                </a:solidFill>
              </a:rPr>
              <a:t>monotonicity condition: j</a:t>
            </a:r>
            <a:r>
              <a:rPr lang="zh-TW" altLang="en-US" sz="2400" b="1" dirty="0">
                <a:solidFill>
                  <a:srgbClr val="FF0000"/>
                </a:solidFill>
              </a:rPr>
              <a:t>增加時，</a:t>
            </a:r>
            <a:r>
              <a:rPr lang="en-US" altLang="zh-TW" sz="2400" b="1" dirty="0">
                <a:solidFill>
                  <a:srgbClr val="FF0000"/>
                </a:solidFill>
              </a:rPr>
              <a:t>opt(</a:t>
            </a:r>
            <a:r>
              <a:rPr lang="en-US" altLang="zh-TW" sz="2400" b="1" dirty="0" err="1">
                <a:solidFill>
                  <a:srgbClr val="FF0000"/>
                </a:solidFill>
              </a:rPr>
              <a:t>i</a:t>
            </a:r>
            <a:r>
              <a:rPr lang="en-US" altLang="zh-TW" sz="2400" b="1" dirty="0">
                <a:solidFill>
                  <a:srgbClr val="FF0000"/>
                </a:solidFill>
              </a:rPr>
              <a:t>, j)</a:t>
            </a:r>
            <a:r>
              <a:rPr lang="zh-TW" altLang="en-US" sz="2400" b="1" dirty="0">
                <a:solidFill>
                  <a:srgbClr val="FF0000"/>
                </a:solidFill>
              </a:rPr>
              <a:t>也跟著增加。</a:t>
            </a:r>
            <a:endParaRPr lang="en-US" sz="2200" b="1" dirty="0"/>
          </a:p>
        </p:txBody>
      </p:sp>
      <p:sp>
        <p:nvSpPr>
          <p:cNvPr id="20" name="星形: 五角 64">
            <a:extLst>
              <a:ext uri="{FF2B5EF4-FFF2-40B4-BE49-F238E27FC236}">
                <a16:creationId xmlns:a16="http://schemas.microsoft.com/office/drawing/2014/main" id="{C988A124-FAFA-41FA-8FFD-C29336973222}"/>
              </a:ext>
            </a:extLst>
          </p:cNvPr>
          <p:cNvSpPr/>
          <p:nvPr/>
        </p:nvSpPr>
        <p:spPr>
          <a:xfrm>
            <a:off x="3643689" y="3118739"/>
            <a:ext cx="545254" cy="497187"/>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rPr>
              <a:t>5</a:t>
            </a:r>
            <a:endParaRPr lang="en-US" b="1" dirty="0">
              <a:solidFill>
                <a:schemeClr val="tx1"/>
              </a:solidFill>
            </a:endParaRPr>
          </a:p>
        </p:txBody>
      </p:sp>
      <p:sp>
        <p:nvSpPr>
          <p:cNvPr id="21" name="文字方塊 20">
            <a:extLst>
              <a:ext uri="{FF2B5EF4-FFF2-40B4-BE49-F238E27FC236}">
                <a16:creationId xmlns:a16="http://schemas.microsoft.com/office/drawing/2014/main" id="{9F6C178E-3F14-452C-97C4-0E70F1D3CF7C}"/>
              </a:ext>
            </a:extLst>
          </p:cNvPr>
          <p:cNvSpPr txBox="1"/>
          <p:nvPr/>
        </p:nvSpPr>
        <p:spPr>
          <a:xfrm>
            <a:off x="4958026" y="2435802"/>
            <a:ext cx="659155" cy="461665"/>
          </a:xfrm>
          <a:prstGeom prst="rect">
            <a:avLst/>
          </a:prstGeom>
          <a:noFill/>
        </p:spPr>
        <p:txBody>
          <a:bodyPr wrap="none" rtlCol="0">
            <a:spAutoFit/>
          </a:bodyPr>
          <a:lstStyle/>
          <a:p>
            <a:r>
              <a:rPr lang="en-US" sz="2400" b="1" dirty="0"/>
              <a:t>j=5</a:t>
            </a:r>
          </a:p>
        </p:txBody>
      </p:sp>
      <p:sp>
        <p:nvSpPr>
          <p:cNvPr id="22" name="星形: 五角 64">
            <a:extLst>
              <a:ext uri="{FF2B5EF4-FFF2-40B4-BE49-F238E27FC236}">
                <a16:creationId xmlns:a16="http://schemas.microsoft.com/office/drawing/2014/main" id="{D8B85DEE-C34C-46A5-A5EF-38036E919AAB}"/>
              </a:ext>
            </a:extLst>
          </p:cNvPr>
          <p:cNvSpPr/>
          <p:nvPr/>
        </p:nvSpPr>
        <p:spPr>
          <a:xfrm>
            <a:off x="4310398" y="3130851"/>
            <a:ext cx="545254" cy="497187"/>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rPr>
              <a:t>6</a:t>
            </a:r>
            <a:endParaRPr lang="en-US" b="1" dirty="0">
              <a:solidFill>
                <a:schemeClr val="tx1"/>
              </a:solidFill>
            </a:endParaRPr>
          </a:p>
        </p:txBody>
      </p:sp>
      <p:sp>
        <p:nvSpPr>
          <p:cNvPr id="23" name="星形: 五角 64">
            <a:extLst>
              <a:ext uri="{FF2B5EF4-FFF2-40B4-BE49-F238E27FC236}">
                <a16:creationId xmlns:a16="http://schemas.microsoft.com/office/drawing/2014/main" id="{9898B6FE-1DD0-4B70-8A7A-1515C154740B}"/>
              </a:ext>
            </a:extLst>
          </p:cNvPr>
          <p:cNvSpPr/>
          <p:nvPr/>
        </p:nvSpPr>
        <p:spPr>
          <a:xfrm>
            <a:off x="4544918" y="3367331"/>
            <a:ext cx="545254" cy="497187"/>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rPr>
              <a:t>7</a:t>
            </a:r>
            <a:endParaRPr lang="en-US" b="1" dirty="0">
              <a:solidFill>
                <a:schemeClr val="tx1"/>
              </a:solidFill>
            </a:endParaRPr>
          </a:p>
        </p:txBody>
      </p:sp>
      <p:sp>
        <p:nvSpPr>
          <p:cNvPr id="24" name="星形: 五角 64">
            <a:extLst>
              <a:ext uri="{FF2B5EF4-FFF2-40B4-BE49-F238E27FC236}">
                <a16:creationId xmlns:a16="http://schemas.microsoft.com/office/drawing/2014/main" id="{388E3E99-9C13-4D05-8DB2-56BC66DD2A75}"/>
              </a:ext>
            </a:extLst>
          </p:cNvPr>
          <p:cNvSpPr/>
          <p:nvPr/>
        </p:nvSpPr>
        <p:spPr>
          <a:xfrm>
            <a:off x="5678350" y="3118738"/>
            <a:ext cx="545254" cy="497187"/>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rPr>
              <a:t>8</a:t>
            </a:r>
            <a:endParaRPr lang="en-US" b="1" dirty="0">
              <a:solidFill>
                <a:schemeClr val="tx1"/>
              </a:solidFill>
            </a:endParaRPr>
          </a:p>
        </p:txBody>
      </p:sp>
      <p:sp>
        <p:nvSpPr>
          <p:cNvPr id="25" name="星形: 五角 64">
            <a:extLst>
              <a:ext uri="{FF2B5EF4-FFF2-40B4-BE49-F238E27FC236}">
                <a16:creationId xmlns:a16="http://schemas.microsoft.com/office/drawing/2014/main" id="{81867BBD-2235-400B-9075-84FB73E34349}"/>
              </a:ext>
            </a:extLst>
          </p:cNvPr>
          <p:cNvSpPr/>
          <p:nvPr/>
        </p:nvSpPr>
        <p:spPr>
          <a:xfrm>
            <a:off x="5894897" y="3333340"/>
            <a:ext cx="545254" cy="497187"/>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rPr>
              <a:t>9</a:t>
            </a:r>
            <a:endParaRPr lang="en-US" b="1" dirty="0">
              <a:solidFill>
                <a:schemeClr val="tx1"/>
              </a:solidFill>
            </a:endParaRPr>
          </a:p>
        </p:txBody>
      </p:sp>
      <p:sp>
        <p:nvSpPr>
          <p:cNvPr id="27" name="文字方塊 26">
            <a:extLst>
              <a:ext uri="{FF2B5EF4-FFF2-40B4-BE49-F238E27FC236}">
                <a16:creationId xmlns:a16="http://schemas.microsoft.com/office/drawing/2014/main" id="{9316F786-A36E-448A-8C48-7615626FF67A}"/>
              </a:ext>
            </a:extLst>
          </p:cNvPr>
          <p:cNvSpPr txBox="1"/>
          <p:nvPr/>
        </p:nvSpPr>
        <p:spPr>
          <a:xfrm>
            <a:off x="5678350" y="2435802"/>
            <a:ext cx="659155" cy="461665"/>
          </a:xfrm>
          <a:prstGeom prst="rect">
            <a:avLst/>
          </a:prstGeom>
          <a:noFill/>
        </p:spPr>
        <p:txBody>
          <a:bodyPr wrap="none" rtlCol="0">
            <a:spAutoFit/>
          </a:bodyPr>
          <a:lstStyle/>
          <a:p>
            <a:r>
              <a:rPr lang="en-US" sz="2400" b="1" dirty="0"/>
              <a:t>j=6</a:t>
            </a:r>
          </a:p>
        </p:txBody>
      </p:sp>
    </p:spTree>
    <p:extLst>
      <p:ext uri="{BB962C8B-B14F-4D97-AF65-F5344CB8AC3E}">
        <p14:creationId xmlns:p14="http://schemas.microsoft.com/office/powerpoint/2010/main" val="224722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ppt_x"/>
                                          </p:val>
                                        </p:tav>
                                        <p:tav tm="100000">
                                          <p:val>
                                            <p:strVal val="#ppt_x"/>
                                          </p:val>
                                        </p:tav>
                                      </p:tavLst>
                                    </p:anim>
                                    <p:anim calcmode="lin" valueType="num">
                                      <p:cBhvr additive="base">
                                        <p:cTn id="60" dur="5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animBg="1"/>
      <p:bldP spid="15" grpId="0" animBg="1"/>
      <p:bldP spid="16" grpId="0" animBg="1"/>
      <p:bldP spid="18" grpId="0" animBg="1"/>
      <p:bldP spid="19" grpId="0"/>
      <p:bldP spid="22" grpId="0" animBg="1"/>
      <p:bldP spid="23" grpId="0" animBg="1"/>
      <p:bldP spid="24" grpId="0" animBg="1"/>
      <p:bldP spid="25" grpId="0" animBg="1"/>
      <p:bldP spid="2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7200" b="1" dirty="0">
                <a:solidFill>
                  <a:srgbClr val="FF0000"/>
                </a:solidFill>
              </a:rPr>
              <a:t>注意</a:t>
            </a:r>
            <a:r>
              <a:rPr lang="en-US" altLang="zh-TW" sz="7200" b="1" dirty="0">
                <a:solidFill>
                  <a:srgbClr val="FF0000"/>
                </a:solidFill>
              </a:rPr>
              <a:t>!</a:t>
            </a:r>
            <a:endParaRPr lang="zh-TW" altLang="en-US" sz="7200" b="1" dirty="0">
              <a:solidFill>
                <a:srgbClr val="FF0000"/>
              </a:solidFill>
            </a:endParaRPr>
          </a:p>
        </p:txBody>
      </p:sp>
      <p:sp>
        <p:nvSpPr>
          <p:cNvPr id="3" name="內容版面配置區 2"/>
          <p:cNvSpPr>
            <a:spLocks noGrp="1"/>
          </p:cNvSpPr>
          <p:nvPr>
            <p:ph idx="1"/>
          </p:nvPr>
        </p:nvSpPr>
        <p:spPr/>
        <p:txBody>
          <a:bodyPr>
            <a:normAutofit/>
          </a:bodyPr>
          <a:lstStyle/>
          <a:p>
            <a:pPr algn="ctr"/>
            <a:endParaRPr lang="en-US" altLang="zh-TW" sz="3200" b="1" dirty="0"/>
          </a:p>
          <a:p>
            <a:pPr marL="0" indent="0">
              <a:buNone/>
            </a:pPr>
            <a:r>
              <a:rPr lang="zh-TW" altLang="en-US" sz="3200" b="1" dirty="0">
                <a:solidFill>
                  <a:schemeClr val="tx1"/>
                </a:solidFill>
              </a:rPr>
              <a:t>這只是個例子</a:t>
            </a:r>
            <a:r>
              <a:rPr lang="en-US" altLang="zh-TW" sz="3200" b="1" dirty="0">
                <a:solidFill>
                  <a:schemeClr val="tx1"/>
                </a:solidFill>
              </a:rPr>
              <a:t>!</a:t>
            </a:r>
          </a:p>
          <a:p>
            <a:pPr marL="0" indent="0">
              <a:buNone/>
            </a:pPr>
            <a:endParaRPr lang="en-US" altLang="zh-TW" sz="3200" b="1" dirty="0">
              <a:solidFill>
                <a:schemeClr val="tx1"/>
              </a:solidFill>
            </a:endParaRPr>
          </a:p>
          <a:p>
            <a:pPr marL="0" indent="0">
              <a:buNone/>
            </a:pPr>
            <a:r>
              <a:rPr lang="zh-TW" altLang="en-US" sz="3200" b="1" dirty="0">
                <a:solidFill>
                  <a:schemeClr val="tx1"/>
                </a:solidFill>
              </a:rPr>
              <a:t>實際使用時</a:t>
            </a:r>
            <a:r>
              <a:rPr lang="en-US" altLang="zh-TW" sz="3200" b="1" dirty="0">
                <a:solidFill>
                  <a:schemeClr val="tx1"/>
                </a:solidFill>
              </a:rPr>
              <a:t>, </a:t>
            </a:r>
            <a:r>
              <a:rPr lang="zh-TW" altLang="en-US" sz="3200" b="1" dirty="0">
                <a:solidFill>
                  <a:schemeClr val="tx1"/>
                </a:solidFill>
              </a:rPr>
              <a:t>只要發現最佳轉移發生位置會跟著 </a:t>
            </a:r>
            <a:r>
              <a:rPr lang="en-US" altLang="zh-TW" sz="3200" b="1" dirty="0">
                <a:solidFill>
                  <a:schemeClr val="tx1"/>
                </a:solidFill>
              </a:rPr>
              <a:t>DP </a:t>
            </a:r>
            <a:r>
              <a:rPr lang="zh-TW" altLang="en-US" sz="3200" b="1" dirty="0">
                <a:solidFill>
                  <a:schemeClr val="tx1"/>
                </a:solidFill>
              </a:rPr>
              <a:t>表格的一個維度增加</a:t>
            </a:r>
            <a:r>
              <a:rPr lang="en-US" altLang="zh-TW" sz="3200" b="1" dirty="0">
                <a:solidFill>
                  <a:schemeClr val="tx1"/>
                </a:solidFill>
              </a:rPr>
              <a:t>, </a:t>
            </a:r>
            <a:r>
              <a:rPr lang="zh-TW" altLang="en-US" sz="3200" b="1" dirty="0">
                <a:solidFill>
                  <a:schemeClr val="tx1"/>
                </a:solidFill>
              </a:rPr>
              <a:t>就可以使用。</a:t>
            </a:r>
            <a:endParaRPr lang="zh-TW" altLang="en-US" sz="3200" dirty="0">
              <a:solidFill>
                <a:schemeClr val="tx1"/>
              </a:solidFill>
            </a:endParaRPr>
          </a:p>
        </p:txBody>
      </p:sp>
    </p:spTree>
    <p:extLst>
      <p:ext uri="{BB962C8B-B14F-4D97-AF65-F5344CB8AC3E}">
        <p14:creationId xmlns:p14="http://schemas.microsoft.com/office/powerpoint/2010/main" val="20520243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例題 </a:t>
            </a:r>
            <a:r>
              <a:rPr lang="en-US" altLang="zh-TW" sz="4000" b="1" dirty="0"/>
              <a:t>-</a:t>
            </a:r>
            <a:r>
              <a:rPr lang="zh-TW" altLang="en-US" sz="4000" b="1" dirty="0"/>
              <a:t> </a:t>
            </a:r>
            <a:r>
              <a:rPr lang="en-US" altLang="zh-TW" dirty="0" err="1"/>
              <a:t>Ciel</a:t>
            </a:r>
            <a:r>
              <a:rPr lang="en-US" altLang="zh-TW" dirty="0"/>
              <a:t> and Gondolas</a:t>
            </a:r>
            <a:r>
              <a:rPr lang="zh-TW" altLang="en-US" dirty="0"/>
              <a:t> </a:t>
            </a:r>
            <a:r>
              <a:rPr lang="en-US" altLang="zh-TW" dirty="0"/>
              <a:t>(CF 321E)</a:t>
            </a:r>
            <a:endParaRPr lang="zh-TW" altLang="en-US" sz="4000" b="1"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1636714"/>
                <a:ext cx="8596668" cy="3880773"/>
              </a:xfrm>
            </p:spPr>
            <p:txBody>
              <a:bodyPr>
                <a:noAutofit/>
              </a:bodyPr>
              <a:lstStyle/>
              <a:p>
                <a:r>
                  <a:rPr lang="zh-TW" altLang="en-US" sz="2600" b="1" dirty="0">
                    <a:solidFill>
                      <a:schemeClr val="tx1"/>
                    </a:solidFill>
                  </a:rPr>
                  <a:t>原始題目敘述</a:t>
                </a:r>
                <a:r>
                  <a:rPr lang="en-US" altLang="zh-TW" sz="2600" b="1" dirty="0">
                    <a:solidFill>
                      <a:schemeClr val="tx1"/>
                    </a:solidFill>
                  </a:rPr>
                  <a:t>:</a:t>
                </a:r>
              </a:p>
              <a:p>
                <a:r>
                  <a:rPr lang="en-US" altLang="zh-TW" sz="2600" b="1" dirty="0">
                    <a:solidFill>
                      <a:schemeClr val="tx1"/>
                    </a:solidFill>
                  </a:rPr>
                  <a:t>N</a:t>
                </a:r>
                <a:r>
                  <a:rPr lang="zh-TW" altLang="en-US" sz="2600" b="1" dirty="0">
                    <a:solidFill>
                      <a:schemeClr val="tx1"/>
                    </a:solidFill>
                  </a:rPr>
                  <a:t> 個人排隊搭船</a:t>
                </a:r>
                <a:r>
                  <a:rPr lang="en-US" altLang="zh-TW" sz="2600" b="1" dirty="0">
                    <a:solidFill>
                      <a:schemeClr val="tx1"/>
                    </a:solidFill>
                  </a:rPr>
                  <a:t>, K </a:t>
                </a:r>
                <a:r>
                  <a:rPr lang="zh-TW" altLang="en-US" sz="2600" b="1" dirty="0">
                    <a:solidFill>
                      <a:schemeClr val="tx1"/>
                    </a:solidFill>
                  </a:rPr>
                  <a:t>艘船依次來載人。</a:t>
                </a:r>
                <a:endParaRPr lang="en-US" altLang="zh-TW" sz="2600" b="1" dirty="0">
                  <a:solidFill>
                    <a:schemeClr val="tx1"/>
                  </a:solidFill>
                </a:endParaRPr>
              </a:p>
              <a:p>
                <a:r>
                  <a:rPr lang="zh-TW" altLang="en-US" sz="2600" b="1" dirty="0">
                    <a:solidFill>
                      <a:schemeClr val="tx1"/>
                    </a:solidFill>
                  </a:rPr>
                  <a:t>第 </a:t>
                </a:r>
                <a:r>
                  <a:rPr lang="en-US" altLang="zh-TW" sz="2600" b="1" dirty="0" err="1">
                    <a:solidFill>
                      <a:schemeClr val="tx1"/>
                    </a:solidFill>
                  </a:rPr>
                  <a:t>i</a:t>
                </a:r>
                <a:r>
                  <a:rPr lang="zh-TW" altLang="en-US" sz="2600" b="1" dirty="0">
                    <a:solidFill>
                      <a:schemeClr val="tx1"/>
                    </a:solidFill>
                  </a:rPr>
                  <a:t> 艘船到達時</a:t>
                </a:r>
                <a:r>
                  <a:rPr lang="en-US" altLang="zh-TW" sz="2600" b="1" dirty="0">
                    <a:solidFill>
                      <a:schemeClr val="tx1"/>
                    </a:solidFill>
                  </a:rPr>
                  <a:t>, </a:t>
                </a:r>
                <a:r>
                  <a:rPr lang="zh-TW" altLang="en-US" sz="2600" b="1" dirty="0">
                    <a:solidFill>
                      <a:schemeClr val="tx1"/>
                    </a:solidFill>
                  </a:rPr>
                  <a:t>排在</a:t>
                </a:r>
                <a:r>
                  <a:rPr lang="zh-TW" altLang="en-US" sz="2600" b="1" dirty="0">
                    <a:solidFill>
                      <a:srgbClr val="FF0000"/>
                    </a:solidFill>
                  </a:rPr>
                  <a:t>隊伍最前端的前 </a:t>
                </a:r>
                <a14:m>
                  <m:oMath xmlns:m="http://schemas.openxmlformats.org/officeDocument/2006/math">
                    <m:sSub>
                      <m:sSubPr>
                        <m:ctrlPr>
                          <a:rPr lang="en-US" altLang="zh-TW" sz="2600" b="1" i="1" smtClean="0">
                            <a:solidFill>
                              <a:srgbClr val="FF0000"/>
                            </a:solidFill>
                            <a:latin typeface="Cambria Math" panose="02040503050406030204" pitchFamily="18" charset="0"/>
                          </a:rPr>
                        </m:ctrlPr>
                      </m:sSubPr>
                      <m:e>
                        <m:r>
                          <a:rPr lang="en-US" altLang="zh-TW" sz="2600" b="1" i="1" smtClean="0">
                            <a:solidFill>
                              <a:srgbClr val="FF0000"/>
                            </a:solidFill>
                            <a:latin typeface="Cambria Math" panose="02040503050406030204" pitchFamily="18" charset="0"/>
                          </a:rPr>
                          <m:t>𝒒</m:t>
                        </m:r>
                      </m:e>
                      <m:sub>
                        <m:r>
                          <a:rPr lang="en-US" altLang="zh-TW" sz="2600" b="1" i="1" smtClean="0">
                            <a:solidFill>
                              <a:srgbClr val="FF0000"/>
                            </a:solidFill>
                            <a:latin typeface="Cambria Math" panose="02040503050406030204" pitchFamily="18" charset="0"/>
                          </a:rPr>
                          <m:t>𝒊</m:t>
                        </m:r>
                      </m:sub>
                    </m:sSub>
                  </m:oMath>
                </a14:m>
                <a:r>
                  <a:rPr lang="zh-TW" altLang="en-US" sz="2600" b="1" dirty="0">
                    <a:solidFill>
                      <a:srgbClr val="FF0000"/>
                    </a:solidFill>
                  </a:rPr>
                  <a:t> 個人</a:t>
                </a:r>
                <a:r>
                  <a:rPr lang="zh-TW" altLang="en-US" sz="2600" b="1" dirty="0">
                    <a:solidFill>
                      <a:schemeClr val="tx1"/>
                    </a:solidFill>
                  </a:rPr>
                  <a:t>會依排隊順序上船</a:t>
                </a:r>
                <a:r>
                  <a:rPr lang="en-US" altLang="zh-TW" sz="2600" b="1" dirty="0">
                    <a:solidFill>
                      <a:schemeClr val="tx1"/>
                    </a:solidFill>
                  </a:rPr>
                  <a:t>, </a:t>
                </a:r>
                <a:r>
                  <a:rPr lang="zh-TW" altLang="en-US" sz="2600" b="1" dirty="0">
                    <a:solidFill>
                      <a:schemeClr val="tx1"/>
                    </a:solidFill>
                  </a:rPr>
                  <a:t>船載了人就就開走了。</a:t>
                </a:r>
                <a:endParaRPr lang="en-US" altLang="zh-TW" sz="2600" b="1" dirty="0">
                  <a:solidFill>
                    <a:schemeClr val="tx1"/>
                  </a:solidFill>
                </a:endParaRPr>
              </a:p>
              <a:p>
                <a:r>
                  <a:rPr lang="zh-TW" altLang="en-US" sz="2600" b="1" dirty="0">
                    <a:solidFill>
                      <a:schemeClr val="tx1"/>
                    </a:solidFill>
                  </a:rPr>
                  <a:t>已知隊伍中的第 </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人與第 </a:t>
                </a:r>
                <a:r>
                  <a:rPr lang="en-US" altLang="zh-TW" sz="2600" b="1" dirty="0">
                    <a:solidFill>
                      <a:schemeClr val="tx1"/>
                    </a:solidFill>
                  </a:rPr>
                  <a:t>j </a:t>
                </a:r>
                <a:r>
                  <a:rPr lang="zh-TW" altLang="en-US" sz="2600" b="1" dirty="0">
                    <a:solidFill>
                      <a:schemeClr val="tx1"/>
                    </a:solidFill>
                  </a:rPr>
                  <a:t>人有陌生度 </a:t>
                </a:r>
                <a:r>
                  <a:rPr lang="en-US" altLang="zh-TW" sz="2600" b="1" dirty="0">
                    <a:solidFill>
                      <a:schemeClr val="tx1"/>
                    </a:solidFill>
                  </a:rPr>
                  <a:t>u[</a:t>
                </a:r>
                <a:r>
                  <a:rPr lang="en-US" altLang="zh-TW" sz="2600" b="1" dirty="0" err="1">
                    <a:solidFill>
                      <a:schemeClr val="tx1"/>
                    </a:solidFill>
                  </a:rPr>
                  <a:t>i</a:t>
                </a:r>
                <a:r>
                  <a:rPr lang="en-US" altLang="zh-TW" sz="2600" b="1" dirty="0">
                    <a:solidFill>
                      <a:schemeClr val="tx1"/>
                    </a:solidFill>
                  </a:rPr>
                  <a:t>][j], </a:t>
                </a:r>
                <a:r>
                  <a:rPr lang="zh-TW" altLang="en-US" sz="2600" b="1" dirty="0">
                    <a:solidFill>
                      <a:schemeClr val="tx1"/>
                    </a:solidFill>
                  </a:rPr>
                  <a:t>一艘船的陌生度算法為「加總船上任兩人的陌生度」。</a:t>
                </a:r>
                <a:endParaRPr lang="en-US" altLang="zh-TW" sz="2600" b="1" dirty="0">
                  <a:solidFill>
                    <a:schemeClr val="tx1"/>
                  </a:solidFill>
                </a:endParaRPr>
              </a:p>
              <a:p>
                <a:r>
                  <a:rPr lang="zh-TW" altLang="en-US" sz="2800" b="1" dirty="0">
                    <a:solidFill>
                      <a:schemeClr val="tx1"/>
                    </a:solidFill>
                  </a:rPr>
                  <a:t>你有權決定每艘船要載多少人</a:t>
                </a:r>
                <a:r>
                  <a:rPr lang="en-US" altLang="zh-TW" sz="2800" b="1" dirty="0">
                    <a:solidFill>
                      <a:schemeClr val="tx1"/>
                    </a:solidFill>
                  </a:rPr>
                  <a:t>, </a:t>
                </a:r>
                <a:r>
                  <a:rPr lang="zh-TW" altLang="en-US" sz="2800" b="1" dirty="0">
                    <a:solidFill>
                      <a:schemeClr val="tx1"/>
                    </a:solidFill>
                  </a:rPr>
                  <a:t>也就是你可以決定所有 </a:t>
                </a:r>
                <a14:m>
                  <m:oMath xmlns:m="http://schemas.openxmlformats.org/officeDocument/2006/math">
                    <m:sSub>
                      <m:sSubPr>
                        <m:ctrlPr>
                          <a:rPr lang="en-US" altLang="zh-TW" sz="2800" b="1" i="1">
                            <a:solidFill>
                              <a:schemeClr val="tx1"/>
                            </a:solidFill>
                            <a:latin typeface="Cambria Math" panose="02040503050406030204" pitchFamily="18" charset="0"/>
                          </a:rPr>
                        </m:ctrlPr>
                      </m:sSubPr>
                      <m:e>
                        <m:r>
                          <a:rPr lang="en-US" altLang="zh-TW" sz="2800" b="1" i="1">
                            <a:solidFill>
                              <a:schemeClr val="tx1"/>
                            </a:solidFill>
                            <a:latin typeface="Cambria Math" panose="02040503050406030204" pitchFamily="18" charset="0"/>
                          </a:rPr>
                          <m:t>𝒒</m:t>
                        </m:r>
                      </m:e>
                      <m:sub>
                        <m:r>
                          <a:rPr lang="en-US" altLang="zh-TW" sz="2800" b="1" i="1">
                            <a:solidFill>
                              <a:schemeClr val="tx1"/>
                            </a:solidFill>
                            <a:latin typeface="Cambria Math" panose="02040503050406030204" pitchFamily="18" charset="0"/>
                          </a:rPr>
                          <m:t>𝒊</m:t>
                        </m:r>
                      </m:sub>
                    </m:sSub>
                  </m:oMath>
                </a14:m>
                <a:r>
                  <a:rPr lang="zh-TW" altLang="en-US" sz="2600" b="1" dirty="0">
                    <a:solidFill>
                      <a:schemeClr val="tx1"/>
                    </a:solidFill>
                  </a:rPr>
                  <a:t>。</a:t>
                </a:r>
                <a:endParaRPr lang="en-US" altLang="zh-TW" sz="2600" b="1" dirty="0">
                  <a:solidFill>
                    <a:schemeClr val="tx1"/>
                  </a:solidFill>
                </a:endParaRPr>
              </a:p>
              <a:p>
                <a:r>
                  <a:rPr lang="zh-TW" altLang="en-US" sz="2600" b="1" dirty="0">
                    <a:solidFill>
                      <a:schemeClr val="tx1"/>
                    </a:solidFill>
                  </a:rPr>
                  <a:t>每艘船都要載人</a:t>
                </a:r>
                <a:r>
                  <a:rPr lang="en-US" altLang="zh-TW" sz="2600" b="1" dirty="0">
                    <a:solidFill>
                      <a:schemeClr val="tx1"/>
                    </a:solidFill>
                  </a:rPr>
                  <a:t>, </a:t>
                </a:r>
                <a:r>
                  <a:rPr lang="zh-TW" altLang="en-US" sz="2600" b="1" dirty="0">
                    <a:solidFill>
                      <a:schemeClr val="tx1"/>
                    </a:solidFill>
                  </a:rPr>
                  <a:t>每個人都要載走</a:t>
                </a:r>
                <a:r>
                  <a:rPr lang="en-US" altLang="zh-TW" sz="2600" b="1" dirty="0">
                    <a:solidFill>
                      <a:schemeClr val="tx1"/>
                    </a:solidFill>
                  </a:rPr>
                  <a:t>, </a:t>
                </a:r>
                <a:r>
                  <a:rPr lang="zh-TW" altLang="en-US" sz="2600" b="1" dirty="0">
                    <a:solidFill>
                      <a:schemeClr val="tx1"/>
                    </a:solidFill>
                  </a:rPr>
                  <a:t>求最小陌生度總和。</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1636714"/>
                <a:ext cx="8596668" cy="3880773"/>
              </a:xfrm>
              <a:blipFill>
                <a:blip r:embed="rId2"/>
                <a:stretch>
                  <a:fillRect l="-851" t="-1413" r="-1135" b="-1632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8069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例題 </a:t>
            </a:r>
            <a:r>
              <a:rPr lang="en-US" altLang="zh-TW" sz="4000" b="1" dirty="0"/>
              <a:t>-</a:t>
            </a:r>
            <a:r>
              <a:rPr lang="zh-TW" altLang="en-US" sz="4000" b="1" dirty="0"/>
              <a:t> </a:t>
            </a:r>
            <a:r>
              <a:rPr lang="en-US" altLang="zh-TW" dirty="0" err="1"/>
              <a:t>Ciel</a:t>
            </a:r>
            <a:r>
              <a:rPr lang="en-US" altLang="zh-TW" dirty="0"/>
              <a:t> and Gondolas</a:t>
            </a:r>
            <a:r>
              <a:rPr lang="zh-TW" altLang="en-US" dirty="0"/>
              <a:t> </a:t>
            </a:r>
            <a:r>
              <a:rPr lang="en-US" altLang="zh-TW" dirty="0"/>
              <a:t>(CF 321E)</a:t>
            </a:r>
            <a:endParaRPr lang="zh-TW" altLang="en-US" sz="4000" b="1"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677334" y="1930400"/>
                <a:ext cx="8596668" cy="3880773"/>
              </a:xfrm>
            </p:spPr>
            <p:txBody>
              <a:bodyPr>
                <a:noAutofit/>
              </a:bodyPr>
              <a:lstStyle/>
              <a:p>
                <a:r>
                  <a:rPr lang="zh-TW" altLang="en-US" sz="2600" b="1" dirty="0">
                    <a:solidFill>
                      <a:schemeClr val="tx1"/>
                    </a:solidFill>
                  </a:rPr>
                  <a:t>換句話說</a:t>
                </a:r>
                <a:r>
                  <a:rPr lang="en-US" altLang="zh-TW" sz="2600" b="1" dirty="0">
                    <a:solidFill>
                      <a:schemeClr val="tx1"/>
                    </a:solidFill>
                  </a:rPr>
                  <a:t>,</a:t>
                </a:r>
                <a:r>
                  <a:rPr lang="zh-TW" altLang="en-US" sz="2600" b="1" dirty="0">
                    <a:solidFill>
                      <a:schemeClr val="tx1"/>
                    </a:solidFill>
                  </a:rPr>
                  <a:t> 給定一個大小 </a:t>
                </a:r>
                <a:r>
                  <a:rPr lang="en-US" altLang="zh-TW" sz="2600" b="1" dirty="0">
                    <a:solidFill>
                      <a:schemeClr val="tx1"/>
                    </a:solidFill>
                  </a:rPr>
                  <a:t>N</a:t>
                </a:r>
                <a:r>
                  <a:rPr lang="zh-TW" altLang="en-US" sz="2600" b="1" dirty="0">
                    <a:solidFill>
                      <a:schemeClr val="tx1"/>
                    </a:solidFill>
                  </a:rPr>
                  <a:t> 的陣列和 </a:t>
                </a:r>
                <a:r>
                  <a:rPr lang="en-US" altLang="zh-TW" sz="2600" b="1" dirty="0">
                    <a:solidFill>
                      <a:schemeClr val="tx1"/>
                    </a:solidFill>
                  </a:rPr>
                  <a:t>N</a:t>
                </a:r>
                <a:r>
                  <a:rPr lang="zh-TW" altLang="en-US" sz="2600" b="1" dirty="0">
                    <a:solidFill>
                      <a:schemeClr val="tx1"/>
                    </a:solidFill>
                  </a:rPr>
                  <a:t> </a:t>
                </a:r>
                <a:r>
                  <a:rPr lang="en-US" altLang="zh-TW" sz="2600" b="1" dirty="0">
                    <a:solidFill>
                      <a:schemeClr val="tx1"/>
                    </a:solidFill>
                  </a:rPr>
                  <a:t>x</a:t>
                </a:r>
                <a:r>
                  <a:rPr lang="zh-TW" altLang="en-US" sz="2600" b="1" dirty="0">
                    <a:solidFill>
                      <a:schemeClr val="tx1"/>
                    </a:solidFill>
                  </a:rPr>
                  <a:t> </a:t>
                </a:r>
                <a:r>
                  <a:rPr lang="en-US" altLang="zh-TW" sz="2600" b="1" dirty="0">
                    <a:solidFill>
                      <a:schemeClr val="tx1"/>
                    </a:solidFill>
                  </a:rPr>
                  <a:t>N</a:t>
                </a:r>
                <a:r>
                  <a:rPr lang="zh-TW" altLang="en-US" sz="2600" b="1" dirty="0">
                    <a:solidFill>
                      <a:schemeClr val="tx1"/>
                    </a:solidFill>
                  </a:rPr>
                  <a:t> 的矩陣 </a:t>
                </a:r>
                <a:r>
                  <a:rPr lang="en-US" altLang="zh-TW" sz="2600" b="1" dirty="0">
                    <a:solidFill>
                      <a:schemeClr val="tx1"/>
                    </a:solidFill>
                  </a:rPr>
                  <a:t>U,</a:t>
                </a:r>
                <a:r>
                  <a:rPr lang="zh-TW" altLang="en-US" sz="2600" b="1" dirty="0">
                    <a:solidFill>
                      <a:schemeClr val="tx1"/>
                    </a:solidFill>
                  </a:rPr>
                  <a:t> 請將陣列切成 </a:t>
                </a:r>
                <a:r>
                  <a:rPr lang="en-US" altLang="zh-TW" sz="2600" b="1" dirty="0">
                    <a:solidFill>
                      <a:schemeClr val="tx1"/>
                    </a:solidFill>
                  </a:rPr>
                  <a:t>T</a:t>
                </a:r>
                <a:r>
                  <a:rPr lang="zh-TW" altLang="en-US" sz="2600" b="1" dirty="0">
                    <a:solidFill>
                      <a:schemeClr val="tx1"/>
                    </a:solidFill>
                  </a:rPr>
                  <a:t> 段</a:t>
                </a:r>
                <a:r>
                  <a:rPr lang="en-US" altLang="zh-TW" sz="2600" b="1" dirty="0">
                    <a:solidFill>
                      <a:schemeClr val="tx1"/>
                    </a:solidFill>
                  </a:rPr>
                  <a:t>, </a:t>
                </a:r>
                <a:r>
                  <a:rPr lang="zh-TW" altLang="en-US" sz="2600" b="1" dirty="0">
                    <a:solidFill>
                      <a:schemeClr val="tx1"/>
                    </a:solidFill>
                  </a:rPr>
                  <a:t>切下一段 </a:t>
                </a:r>
                <a:r>
                  <a:rPr lang="en-US" altLang="zh-TW" sz="2600" b="1" dirty="0">
                    <a:solidFill>
                      <a:schemeClr val="tx1"/>
                    </a:solidFill>
                  </a:rPr>
                  <a:t>[L, R] </a:t>
                </a:r>
                <a:r>
                  <a:rPr lang="zh-TW" altLang="en-US" sz="2600" b="1" dirty="0">
                    <a:solidFill>
                      <a:schemeClr val="tx1"/>
                    </a:solidFill>
                  </a:rPr>
                  <a:t>要花費 </a:t>
                </a:r>
                <a14:m>
                  <m:oMath xmlns:m="http://schemas.openxmlformats.org/officeDocument/2006/math">
                    <m:nary>
                      <m:naryPr>
                        <m:chr m:val="∑"/>
                        <m:ctrlPr>
                          <a:rPr lang="zh-TW" altLang="en-US" sz="2600" b="1" i="1" smtClean="0">
                            <a:solidFill>
                              <a:schemeClr val="tx1"/>
                            </a:solidFill>
                            <a:latin typeface="Cambria Math" panose="02040503050406030204" pitchFamily="18" charset="0"/>
                          </a:rPr>
                        </m:ctrlPr>
                      </m:naryPr>
                      <m:sub>
                        <m:r>
                          <m:rPr>
                            <m:brk m:alnAt="23"/>
                          </m:rP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𝑳</m:t>
                        </m:r>
                      </m:sub>
                      <m:sup>
                        <m: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𝑹</m:t>
                        </m:r>
                      </m:sup>
                      <m:e>
                        <m:nary>
                          <m:naryPr>
                            <m:chr m:val="∑"/>
                            <m:ctrlPr>
                              <a:rPr lang="zh-TW" altLang="en-US" sz="2600" b="1" i="1">
                                <a:solidFill>
                                  <a:schemeClr val="tx1"/>
                                </a:solidFill>
                                <a:latin typeface="Cambria Math" panose="02040503050406030204" pitchFamily="18" charset="0"/>
                              </a:rPr>
                            </m:ctrlPr>
                          </m:naryPr>
                          <m:sub>
                            <m:r>
                              <a:rPr lang="en-US" altLang="zh-TW" sz="2600" b="1" i="1" smtClean="0">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𝟏</m:t>
                            </m:r>
                          </m:sub>
                          <m:sup>
                            <m:r>
                              <a:rPr lang="en-US" altLang="zh-TW" sz="2600" b="1" i="1" smtClean="0">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𝑹</m:t>
                            </m:r>
                          </m:sup>
                          <m:e>
                            <m:r>
                              <a:rPr lang="en-US" altLang="zh-TW" sz="2600" b="1" i="1" smtClean="0">
                                <a:solidFill>
                                  <a:schemeClr val="tx1"/>
                                </a:solidFill>
                                <a:latin typeface="Cambria Math" panose="02040503050406030204" pitchFamily="18" charset="0"/>
                              </a:rPr>
                              <m:t>𝑼</m:t>
                            </m:r>
                            <m:d>
                              <m:dPr>
                                <m:begChr m:val="["/>
                                <m:endChr m:val="]"/>
                                <m:ctrlPr>
                                  <a:rPr lang="en-US" altLang="zh-TW" sz="2600" b="1" i="1" smtClean="0">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𝒊</m:t>
                                </m:r>
                              </m:e>
                            </m:d>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𝒋</m:t>
                            </m:r>
                            <m:r>
                              <a:rPr lang="en-US" altLang="zh-TW" sz="2600" b="1" i="1" smtClean="0">
                                <a:solidFill>
                                  <a:schemeClr val="tx1"/>
                                </a:solidFill>
                                <a:latin typeface="Cambria Math" panose="02040503050406030204" pitchFamily="18" charset="0"/>
                              </a:rPr>
                              <m:t>]</m:t>
                            </m:r>
                          </m:e>
                        </m:nary>
                      </m:e>
                    </m:nary>
                    <m:r>
                      <a:rPr lang="zh-TW" altLang="en-US" sz="2600" b="1" i="1">
                        <a:solidFill>
                          <a:schemeClr val="tx1"/>
                        </a:solidFill>
                        <a:latin typeface="Cambria Math" panose="02040503050406030204" pitchFamily="18" charset="0"/>
                      </a:rPr>
                      <m:t>。</m:t>
                    </m:r>
                  </m:oMath>
                </a14:m>
                <a:endParaRPr lang="en-US" altLang="zh-TW" sz="2600" b="1" dirty="0">
                  <a:solidFill>
                    <a:schemeClr val="tx1"/>
                  </a:solidFill>
                </a:endParaRPr>
              </a:p>
              <a:p>
                <a:endParaRPr lang="en-US" altLang="zh-TW" sz="2600" b="1" dirty="0">
                  <a:solidFill>
                    <a:schemeClr val="tx1"/>
                  </a:solidFill>
                </a:endParaRPr>
              </a:p>
              <a:p>
                <a:r>
                  <a:rPr lang="zh-TW" altLang="en-US" sz="2600" b="1" dirty="0">
                    <a:solidFill>
                      <a:schemeClr val="tx1"/>
                    </a:solidFill>
                  </a:rPr>
                  <a:t>保證 </a:t>
                </a:r>
                <a:r>
                  <a:rPr lang="en-US" altLang="zh-TW" sz="2600" b="1" dirty="0">
                    <a:solidFill>
                      <a:schemeClr val="tx1"/>
                    </a:solidFill>
                  </a:rPr>
                  <a:t>N</a:t>
                </a:r>
                <a:r>
                  <a:rPr lang="zh-TW" altLang="en-US" sz="2600" b="1" dirty="0">
                    <a:solidFill>
                      <a:schemeClr val="tx1"/>
                    </a:solidFill>
                  </a:rPr>
                  <a:t> </a:t>
                </a:r>
                <a:r>
                  <a:rPr lang="en-US" altLang="zh-TW" sz="2600" b="1" dirty="0">
                    <a:solidFill>
                      <a:schemeClr val="tx1"/>
                    </a:solidFill>
                    <a:latin typeface="Arial" panose="020B0604020202020204" pitchFamily="34" charset="0"/>
                    <a:cs typeface="Arial" panose="020B0604020202020204" pitchFamily="34" charset="0"/>
                  </a:rPr>
                  <a:t>≤</a:t>
                </a:r>
                <a:r>
                  <a:rPr lang="zh-TW" altLang="en-US" sz="2600" b="1" dirty="0">
                    <a:solidFill>
                      <a:schemeClr val="tx1"/>
                    </a:solidFill>
                  </a:rPr>
                  <a:t> </a:t>
                </a:r>
                <a:r>
                  <a:rPr lang="en-US" altLang="zh-TW" sz="2600" b="1" dirty="0">
                    <a:solidFill>
                      <a:schemeClr val="tx1"/>
                    </a:solidFill>
                  </a:rPr>
                  <a:t>4000, T </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a:solidFill>
                      <a:schemeClr val="tx1"/>
                    </a:solidFill>
                  </a:rPr>
                  <a:t> 800</a:t>
                </a:r>
                <a:r>
                  <a:rPr lang="zh-TW" altLang="en-US" sz="2600" b="1" dirty="0">
                    <a:solidFill>
                      <a:schemeClr val="tx1"/>
                    </a:solidFill>
                  </a:rPr>
                  <a:t> 。</a:t>
                </a:r>
                <a:endParaRPr lang="en-US" altLang="zh-TW" sz="2600" b="1" dirty="0">
                  <a:solidFill>
                    <a:schemeClr val="tx1"/>
                  </a:solidFill>
                </a:endParaRPr>
              </a:p>
              <a:p>
                <a:endParaRPr lang="en-US" altLang="zh-TW" sz="2600" b="1" dirty="0">
                  <a:solidFill>
                    <a:schemeClr val="tx1"/>
                  </a:solidFill>
                </a:endParaRPr>
              </a:p>
              <a:p>
                <a:r>
                  <a:rPr lang="zh-TW" altLang="en-US" sz="2600" b="1" dirty="0">
                    <a:solidFill>
                      <a:schemeClr val="tx1"/>
                    </a:solidFill>
                  </a:rPr>
                  <a:t>保證 </a:t>
                </a:r>
                <a:r>
                  <a:rPr lang="en-US" altLang="zh-TW" sz="2600" b="1" dirty="0">
                    <a:solidFill>
                      <a:schemeClr val="tx1"/>
                    </a:solidFill>
                  </a:rPr>
                  <a:t>0</a:t>
                </a:r>
                <a:r>
                  <a:rPr lang="zh-TW" altLang="en-US" sz="2600" b="1" dirty="0">
                    <a:solidFill>
                      <a:schemeClr val="tx1"/>
                    </a:solidFill>
                  </a:rPr>
                  <a:t> </a:t>
                </a:r>
                <a:r>
                  <a:rPr lang="en-US" altLang="zh-TW" sz="2600" b="1" dirty="0">
                    <a:solidFill>
                      <a:schemeClr val="tx1"/>
                    </a:solidFill>
                    <a:latin typeface="Arial" panose="020B0604020202020204" pitchFamily="34" charset="0"/>
                    <a:cs typeface="Arial" panose="020B0604020202020204" pitchFamily="34" charset="0"/>
                  </a:rPr>
                  <a:t>≤</a:t>
                </a:r>
                <a:r>
                  <a:rPr lang="zh-TW" altLang="en-US" sz="2600" b="1" dirty="0">
                    <a:solidFill>
                      <a:schemeClr val="tx1"/>
                    </a:solidFill>
                  </a:rPr>
                  <a:t> </a:t>
                </a:r>
                <a:r>
                  <a:rPr lang="en-US" altLang="zh-TW" sz="2600" b="1" dirty="0">
                    <a:solidFill>
                      <a:schemeClr val="tx1"/>
                    </a:solidFill>
                  </a:rPr>
                  <a:t>U[</a:t>
                </a:r>
                <a:r>
                  <a:rPr lang="en-US" altLang="zh-TW" sz="2600" b="1" dirty="0" err="1">
                    <a:solidFill>
                      <a:schemeClr val="tx1"/>
                    </a:solidFill>
                  </a:rPr>
                  <a:t>i</a:t>
                </a:r>
                <a:r>
                  <a:rPr lang="en-US" altLang="zh-TW" sz="2600" b="1" dirty="0">
                    <a:solidFill>
                      <a:schemeClr val="tx1"/>
                    </a:solidFill>
                  </a:rPr>
                  <a:t>][j] = U[j][</a:t>
                </a:r>
                <a:r>
                  <a:rPr lang="en-US" altLang="zh-TW" sz="2600" b="1" dirty="0" err="1">
                    <a:solidFill>
                      <a:schemeClr val="tx1"/>
                    </a:solidFill>
                  </a:rPr>
                  <a:t>i</a:t>
                </a:r>
                <a:r>
                  <a:rPr lang="en-US" altLang="zh-TW" sz="2600" b="1" dirty="0">
                    <a:solidFill>
                      <a:schemeClr val="tx1"/>
                    </a:solidFill>
                  </a:rPr>
                  <a:t>] </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a:solidFill>
                      <a:schemeClr val="tx1"/>
                    </a:solidFill>
                  </a:rPr>
                  <a:t> 9, U[</a:t>
                </a:r>
                <a:r>
                  <a:rPr lang="en-US" altLang="zh-TW" sz="2600" b="1" dirty="0" err="1">
                    <a:solidFill>
                      <a:schemeClr val="tx1"/>
                    </a:solidFill>
                  </a:rPr>
                  <a:t>i</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 = 0</a:t>
                </a:r>
                <a:r>
                  <a:rPr lang="zh-TW" altLang="en-US" sz="2600" b="1" dirty="0">
                    <a:solidFill>
                      <a:schemeClr val="tx1"/>
                    </a:solidFill>
                  </a:rPr>
                  <a:t>。</a:t>
                </a:r>
                <a:endParaRPr lang="en-US" altLang="zh-TW" sz="2600" b="1" dirty="0">
                  <a:solidFill>
                    <a:schemeClr val="tx1"/>
                  </a:solidFill>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677334" y="1930400"/>
                <a:ext cx="8596668" cy="3880773"/>
              </a:xfrm>
              <a:blipFill>
                <a:blip r:embed="rId2"/>
                <a:stretch>
                  <a:fillRect l="-709" t="-157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5356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latin typeface="Cambria Math" panose="02040503050406030204" pitchFamily="18" charset="0"/>
                  </a:rPr>
                  <a:t>令 </a:t>
                </a:r>
                <a:r>
                  <a:rPr lang="en-US" altLang="zh-TW" sz="2400" b="1" dirty="0" err="1">
                    <a:solidFill>
                      <a:schemeClr val="tx1"/>
                    </a:solidFill>
                    <a:latin typeface="Cambria Math" panose="02040503050406030204" pitchFamily="18" charset="0"/>
                  </a:rPr>
                  <a:t>dp</a:t>
                </a:r>
                <a:r>
                  <a:rPr lang="en-US" altLang="zh-TW" sz="2400" b="1" dirty="0">
                    <a:solidFill>
                      <a:schemeClr val="tx1"/>
                    </a:solidFill>
                    <a:latin typeface="Cambria Math" panose="02040503050406030204" pitchFamily="18" charset="0"/>
                  </a:rPr>
                  <a:t>[</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][j] = A[1…</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 B[1 … j]</a:t>
                </a:r>
                <a:r>
                  <a:rPr lang="zh-TW" altLang="en-US" sz="2400" b="1" dirty="0">
                    <a:solidFill>
                      <a:schemeClr val="tx1"/>
                    </a:solidFill>
                    <a:latin typeface="Cambria Math" panose="02040503050406030204" pitchFamily="18" charset="0"/>
                  </a:rPr>
                  <a:t> 的最長共同子序列</a:t>
                </a:r>
                <a:endParaRPr lang="en-US" sz="2400" b="1" dirty="0">
                  <a:solidFill>
                    <a:schemeClr val="tx1"/>
                  </a:solidFill>
                  <a:latin typeface="Cambria Math" panose="02040503050406030204" pitchFamily="18" charset="0"/>
                </a:endParaRPr>
              </a:p>
              <a:p>
                <a14:m>
                  <m:oMath xmlns:m="http://schemas.openxmlformats.org/officeDocument/2006/math">
                    <m:r>
                      <a:rPr lang="en-US" sz="2400" b="1" i="1" smtClean="0">
                        <a:solidFill>
                          <a:schemeClr val="tx1"/>
                        </a:solidFill>
                        <a:latin typeface="Cambria Math" panose="02040503050406030204" pitchFamily="18" charset="0"/>
                      </a:rPr>
                      <m:t>𝒅𝒑</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e>
                    </m:d>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𝒋</m:t>
                        </m:r>
                      </m:e>
                    </m:d>
                    <m:r>
                      <a:rPr lang="en-US" sz="2400" b="1" i="1" smtClean="0">
                        <a:solidFill>
                          <a:schemeClr val="tx1"/>
                        </a:solidFill>
                        <a:latin typeface="Cambria Math" panose="02040503050406030204" pitchFamily="18" charset="0"/>
                      </a:rPr>
                      <m:t>=</m:t>
                    </m:r>
                    <m:d>
                      <m:dPr>
                        <m:begChr m:val="{"/>
                        <m:endChr m:val=""/>
                        <m:ctrlPr>
                          <a:rPr lang="en-US" sz="2400" b="1" i="1" smtClean="0">
                            <a:solidFill>
                              <a:schemeClr val="tx1"/>
                            </a:solidFill>
                            <a:latin typeface="Cambria Math" panose="02040503050406030204" pitchFamily="18" charset="0"/>
                          </a:rPr>
                        </m:ctrlPr>
                      </m:dPr>
                      <m:e>
                        <m:eqArr>
                          <m:eqArrPr>
                            <m:ctrlPr>
                              <a:rPr lang="en-US" sz="2400" b="1" i="1" smtClean="0">
                                <a:solidFill>
                                  <a:schemeClr val="tx1"/>
                                </a:solidFill>
                                <a:latin typeface="Cambria Math" panose="02040503050406030204" pitchFamily="18" charset="0"/>
                              </a:rPr>
                            </m:ctrlPr>
                          </m:eqArrPr>
                          <m:e>
                            <m:r>
                              <a:rPr lang="en-US" sz="2400" b="1" i="1" smtClean="0">
                                <a:solidFill>
                                  <a:srgbClr val="FF0000"/>
                                </a:solidFill>
                                <a:latin typeface="Cambria Math" panose="02040503050406030204" pitchFamily="18" charset="0"/>
                              </a:rPr>
                              <m:t>𝒅𝒑</m:t>
                            </m:r>
                            <m:d>
                              <m:dPr>
                                <m:begChr m:val="["/>
                                <m:endChr m:val="]"/>
                                <m:ctrlPr>
                                  <a:rPr lang="en-US" sz="2400" b="1" i="1" smtClean="0">
                                    <a:solidFill>
                                      <a:srgbClr val="FF0000"/>
                                    </a:solidFill>
                                    <a:latin typeface="Cambria Math" panose="02040503050406030204" pitchFamily="18" charset="0"/>
                                  </a:rPr>
                                </m:ctrlPr>
                              </m:dPr>
                              <m:e>
                                <m:r>
                                  <a:rPr lang="en-US" sz="2400" b="1" i="1" smtClean="0">
                                    <a:solidFill>
                                      <a:srgbClr val="FF0000"/>
                                    </a:solidFill>
                                    <a:latin typeface="Cambria Math" panose="02040503050406030204" pitchFamily="18" charset="0"/>
                                  </a:rPr>
                                  <m:t>𝒊</m:t>
                                </m:r>
                                <m:r>
                                  <a:rPr lang="zh-TW" altLang="en-US" sz="2400" b="1" i="1">
                                    <a:solidFill>
                                      <a:srgbClr val="FF0000"/>
                                    </a:solidFill>
                                    <a:latin typeface="Cambria Math" panose="02040503050406030204" pitchFamily="18" charset="0"/>
                                  </a:rPr>
                                  <m:t> </m:t>
                                </m:r>
                                <m:r>
                                  <a:rPr lang="en-US" altLang="zh-TW" sz="2400" b="1" i="1">
                                    <a:solidFill>
                                      <a:srgbClr val="FF0000"/>
                                    </a:solidFill>
                                    <a:latin typeface="Cambria Math" panose="02040503050406030204" pitchFamily="18" charset="0"/>
                                  </a:rPr>
                                  <m:t>−</m:t>
                                </m:r>
                                <m:r>
                                  <a:rPr lang="zh-TW" altLang="en-US" sz="2400" b="1" i="1" smtClean="0">
                                    <a:solidFill>
                                      <a:srgbClr val="FF0000"/>
                                    </a:solidFill>
                                    <a:latin typeface="Cambria Math" panose="02040503050406030204" pitchFamily="18" charset="0"/>
                                  </a:rPr>
                                  <m:t> </m:t>
                                </m:r>
                                <m:r>
                                  <a:rPr lang="en-US" sz="2400" b="1" i="1" smtClean="0">
                                    <a:solidFill>
                                      <a:srgbClr val="FF0000"/>
                                    </a:solidFill>
                                    <a:latin typeface="Cambria Math" panose="02040503050406030204" pitchFamily="18" charset="0"/>
                                  </a:rPr>
                                  <m:t>𝟏</m:t>
                                </m:r>
                              </m:e>
                            </m:d>
                            <m:d>
                              <m:dPr>
                                <m:begChr m:val="["/>
                                <m:endChr m:val="]"/>
                                <m:ctrlPr>
                                  <a:rPr lang="en-US" sz="2400" b="1" i="1" smtClean="0">
                                    <a:solidFill>
                                      <a:srgbClr val="FF0000"/>
                                    </a:solidFill>
                                    <a:latin typeface="Cambria Math" panose="02040503050406030204" pitchFamily="18" charset="0"/>
                                  </a:rPr>
                                </m:ctrlPr>
                              </m:dPr>
                              <m:e>
                                <m:r>
                                  <a:rPr lang="en-US" sz="2400" b="1" i="1" smtClean="0">
                                    <a:solidFill>
                                      <a:srgbClr val="FF0000"/>
                                    </a:solidFill>
                                    <a:latin typeface="Cambria Math" panose="02040503050406030204" pitchFamily="18" charset="0"/>
                                  </a:rPr>
                                  <m:t>𝒋</m:t>
                                </m:r>
                                <m:r>
                                  <a:rPr lang="zh-TW" altLang="en-US" sz="2400" b="1" i="1">
                                    <a:solidFill>
                                      <a:srgbClr val="FF0000"/>
                                    </a:solidFill>
                                    <a:latin typeface="Cambria Math" panose="02040503050406030204" pitchFamily="18" charset="0"/>
                                  </a:rPr>
                                  <m:t> </m:t>
                                </m:r>
                                <m:r>
                                  <a:rPr lang="en-US" altLang="zh-TW" sz="2400" b="1" i="1">
                                    <a:solidFill>
                                      <a:srgbClr val="FF0000"/>
                                    </a:solidFill>
                                    <a:latin typeface="Cambria Math" panose="02040503050406030204" pitchFamily="18" charset="0"/>
                                  </a:rPr>
                                  <m:t>−</m:t>
                                </m:r>
                                <m:r>
                                  <a:rPr lang="zh-TW" altLang="en-US" sz="2400" b="1" i="1" smtClean="0">
                                    <a:solidFill>
                                      <a:srgbClr val="FF0000"/>
                                    </a:solidFill>
                                    <a:latin typeface="Cambria Math" panose="02040503050406030204" pitchFamily="18" charset="0"/>
                                  </a:rPr>
                                  <m:t> </m:t>
                                </m:r>
                                <m:r>
                                  <a:rPr lang="en-US" sz="2400" b="1" i="1" smtClean="0">
                                    <a:solidFill>
                                      <a:srgbClr val="FF0000"/>
                                    </a:solidFill>
                                    <a:latin typeface="Cambria Math" panose="02040503050406030204" pitchFamily="18" charset="0"/>
                                  </a:rPr>
                                  <m:t>𝟏</m:t>
                                </m:r>
                              </m:e>
                            </m:d>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𝟏</m:t>
                            </m:r>
                            <m:r>
                              <a:rPr lang="en-US" sz="2400" b="1" i="1" smtClean="0">
                                <a:solidFill>
                                  <a:schemeClr val="tx1"/>
                                </a:solidFill>
                                <a:latin typeface="Cambria Math" panose="02040503050406030204" pitchFamily="18" charset="0"/>
                              </a:rPr>
                              <m:t>,                      </m:t>
                            </m:r>
                            <m:r>
                              <a:rPr lang="en-US" sz="2400" b="1" i="1" smtClean="0">
                                <a:solidFill>
                                  <a:srgbClr val="FF0000"/>
                                </a:solidFill>
                                <a:latin typeface="Cambria Math" panose="02040503050406030204" pitchFamily="18" charset="0"/>
                              </a:rPr>
                              <m:t>𝒊𝒇</m:t>
                            </m:r>
                            <m:r>
                              <a:rPr lang="en-US" sz="2400" b="1" i="1" smtClean="0">
                                <a:solidFill>
                                  <a:srgbClr val="FF0000"/>
                                </a:solidFill>
                                <a:latin typeface="Cambria Math" panose="02040503050406030204" pitchFamily="18" charset="0"/>
                              </a:rPr>
                              <m:t> </m:t>
                            </m:r>
                            <m:r>
                              <a:rPr lang="en-US" sz="2400" b="1" i="1" smtClean="0">
                                <a:solidFill>
                                  <a:srgbClr val="FF0000"/>
                                </a:solidFill>
                                <a:latin typeface="Cambria Math" panose="02040503050406030204" pitchFamily="18" charset="0"/>
                              </a:rPr>
                              <m:t>𝑨</m:t>
                            </m:r>
                            <m:d>
                              <m:dPr>
                                <m:begChr m:val="["/>
                                <m:endChr m:val="]"/>
                                <m:ctrlPr>
                                  <a:rPr lang="en-US" sz="2400" b="1" i="1" smtClean="0">
                                    <a:solidFill>
                                      <a:srgbClr val="FF0000"/>
                                    </a:solidFill>
                                    <a:latin typeface="Cambria Math" panose="02040503050406030204" pitchFamily="18" charset="0"/>
                                  </a:rPr>
                                </m:ctrlPr>
                              </m:dPr>
                              <m:e>
                                <m:r>
                                  <a:rPr lang="en-US" sz="2400" b="1" i="1" smtClean="0">
                                    <a:solidFill>
                                      <a:srgbClr val="FF0000"/>
                                    </a:solidFill>
                                    <a:latin typeface="Cambria Math" panose="02040503050406030204" pitchFamily="18" charset="0"/>
                                  </a:rPr>
                                  <m:t>𝒊</m:t>
                                </m:r>
                              </m:e>
                            </m:d>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𝑩</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𝒋</m:t>
                            </m:r>
                            <m:r>
                              <a:rPr lang="en-US" sz="2400" b="1" i="1" smtClean="0">
                                <a:solidFill>
                                  <a:srgbClr val="FF0000"/>
                                </a:solidFill>
                                <a:latin typeface="Cambria Math" panose="02040503050406030204" pitchFamily="18" charset="0"/>
                              </a:rPr>
                              <m:t>]</m:t>
                            </m:r>
                          </m:e>
                          <m:e>
                            <m:func>
                              <m:funcPr>
                                <m:ctrlPr>
                                  <a:rPr lang="en-US" sz="2400" b="1" i="1" smtClean="0">
                                    <a:solidFill>
                                      <a:schemeClr val="tx1"/>
                                    </a:solidFill>
                                    <a:latin typeface="Cambria Math" panose="02040503050406030204" pitchFamily="18" charset="0"/>
                                  </a:rPr>
                                </m:ctrlPr>
                              </m:funcPr>
                              <m:fName>
                                <m:r>
                                  <a:rPr lang="en-US" sz="2400" b="1" i="0" smtClean="0">
                                    <a:solidFill>
                                      <a:schemeClr val="tx1"/>
                                    </a:solidFill>
                                    <a:latin typeface="Cambria Math" panose="02040503050406030204" pitchFamily="18" charset="0"/>
                                  </a:rPr>
                                  <m:t>𝐦𝐚𝐱</m:t>
                                </m:r>
                              </m:fName>
                              <m:e>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𝒅𝒑</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e>
                                    </m:d>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𝒋</m:t>
                                        </m:r>
                                        <m:r>
                                          <a:rPr lang="zh-TW" altLang="en-US" sz="2400" b="1" i="1">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𝟏</m:t>
                                        </m:r>
                                      </m:e>
                                    </m:d>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𝒅𝒑</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r>
                                          <a:rPr lang="zh-TW" altLang="en-US" sz="2400" b="1" i="1">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𝟏</m:t>
                                        </m:r>
                                      </m:e>
                                    </m:d>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𝒋</m:t>
                                        </m:r>
                                      </m:e>
                                    </m:d>
                                  </m:e>
                                </m:d>
                              </m:e>
                            </m:func>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𝒐𝒕𝒉𝒆𝒓𝒘𝒊𝒔𝒆</m:t>
                            </m:r>
                          </m:e>
                        </m:eqArr>
                      </m:e>
                    </m:d>
                  </m:oMath>
                </a14:m>
                <a:endParaRPr lang="en-US" sz="2400" b="1" dirty="0">
                  <a:solidFill>
                    <a:schemeClr val="tx1"/>
                  </a:solidFill>
                </a:endParaRPr>
              </a:p>
              <a:p>
                <a:endParaRPr lang="en-US" altLang="zh-TW" sz="2400" b="1" dirty="0">
                  <a:solidFill>
                    <a:schemeClr val="tx1"/>
                  </a:solidFill>
                </a:endParaRPr>
              </a:p>
              <a:p>
                <a:r>
                  <a:rPr lang="zh-TW" altLang="en-US" sz="2400" b="1" dirty="0">
                    <a:solidFill>
                      <a:schemeClr val="tx1"/>
                    </a:solidFill>
                  </a:rPr>
                  <a:t>為何這個轉移式是正確的 </a:t>
                </a:r>
                <a:r>
                  <a:rPr lang="en-US" altLang="zh-TW" sz="2400" b="1" dirty="0">
                    <a:solidFill>
                      <a:schemeClr val="tx1"/>
                    </a:solidFill>
                  </a:rPr>
                  <a:t>?</a:t>
                </a:r>
                <a:endParaRPr lang="en-US"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567" t="-1256"/>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最長共同子序列</a:t>
            </a:r>
            <a:endParaRPr lang="en-US" b="1" dirty="0"/>
          </a:p>
        </p:txBody>
      </p:sp>
    </p:spTree>
    <p:extLst>
      <p:ext uri="{BB962C8B-B14F-4D97-AF65-F5344CB8AC3E}">
        <p14:creationId xmlns:p14="http://schemas.microsoft.com/office/powerpoint/2010/main" val="23651352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小觀察</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1939925"/>
                <a:ext cx="8596668" cy="3880773"/>
              </a:xfrm>
            </p:spPr>
            <p:txBody>
              <a:bodyPr>
                <a:noAutofit/>
              </a:bodyPr>
              <a:lstStyle/>
              <a:p>
                <a:r>
                  <a:rPr lang="zh-TW" altLang="en-US" sz="2600" b="1" dirty="0">
                    <a:solidFill>
                      <a:schemeClr val="tx1"/>
                    </a:solidFill>
                  </a:rPr>
                  <a:t>花費函數 </a:t>
                </a:r>
                <a14:m>
                  <m:oMath xmlns:m="http://schemas.openxmlformats.org/officeDocument/2006/math">
                    <m:nary>
                      <m:naryPr>
                        <m:chr m:val="∑"/>
                        <m:ctrlPr>
                          <a:rPr lang="zh-TW" altLang="en-US" sz="2600" b="1" i="1">
                            <a:solidFill>
                              <a:schemeClr val="tx1"/>
                            </a:solidFill>
                            <a:latin typeface="Cambria Math" panose="02040503050406030204" pitchFamily="18" charset="0"/>
                          </a:rPr>
                        </m:ctrlPr>
                      </m:naryPr>
                      <m:sub>
                        <m:r>
                          <m:rPr>
                            <m:brk m:alnAt="23"/>
                          </m:rPr>
                          <a:rPr lang="en-US" altLang="zh-TW" sz="2600" b="1" i="1">
                            <a:solidFill>
                              <a:schemeClr val="tx1"/>
                            </a:solidFill>
                            <a:latin typeface="Cambria Math" panose="02040503050406030204" pitchFamily="18" charset="0"/>
                          </a:rPr>
                          <m:t>𝒊</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𝑳</m:t>
                        </m:r>
                      </m:sub>
                      <m:sup>
                        <m:r>
                          <a:rPr lang="en-US" altLang="zh-TW" sz="2600" b="1" i="1">
                            <a:solidFill>
                              <a:schemeClr val="tx1"/>
                            </a:solidFill>
                            <a:latin typeface="Cambria Math" panose="02040503050406030204" pitchFamily="18" charset="0"/>
                          </a:rPr>
                          <m:t>𝒊</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𝑹</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𝒊</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𝑹</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𝒊</m:t>
                                </m:r>
                              </m:e>
                            </m:d>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e>
                        </m:nary>
                      </m:e>
                    </m:nary>
                  </m:oMath>
                </a14:m>
                <a:endParaRPr lang="en-US" altLang="zh-TW" sz="2600" b="1" dirty="0">
                  <a:solidFill>
                    <a:schemeClr val="tx1"/>
                  </a:solidFill>
                </a:endParaRPr>
              </a:p>
              <a:p>
                <a:r>
                  <a:rPr lang="zh-TW" altLang="en-US" sz="2600" b="1" dirty="0">
                    <a:solidFill>
                      <a:schemeClr val="tx1"/>
                    </a:solidFill>
                  </a:rPr>
                  <a:t>題目給定</a:t>
                </a:r>
                <a:r>
                  <a:rPr lang="en-US" altLang="zh-TW" sz="2600" b="1" dirty="0">
                    <a:solidFill>
                      <a:schemeClr val="tx1"/>
                    </a:solidFill>
                  </a:rPr>
                  <a:t>U[</a:t>
                </a:r>
                <a:r>
                  <a:rPr lang="en-US" altLang="zh-TW" sz="2600" b="1" dirty="0" err="1">
                    <a:solidFill>
                      <a:schemeClr val="tx1"/>
                    </a:solidFill>
                  </a:rPr>
                  <a:t>i</a:t>
                </a:r>
                <a:r>
                  <a:rPr lang="en-US" altLang="zh-TW" sz="2600" b="1" dirty="0">
                    <a:solidFill>
                      <a:schemeClr val="tx1"/>
                    </a:solidFill>
                  </a:rPr>
                  <a:t>][j] = U[j][</a:t>
                </a:r>
                <a:r>
                  <a:rPr lang="en-US" altLang="zh-TW" sz="2600" b="1" dirty="0" err="1">
                    <a:solidFill>
                      <a:schemeClr val="tx1"/>
                    </a:solidFill>
                  </a:rPr>
                  <a:t>i</a:t>
                </a:r>
                <a:r>
                  <a:rPr lang="en-US" altLang="zh-TW" sz="2600" b="1" dirty="0">
                    <a:solidFill>
                      <a:schemeClr val="tx1"/>
                    </a:solidFill>
                  </a:rPr>
                  <a:t>], U[</a:t>
                </a:r>
                <a:r>
                  <a:rPr lang="en-US" altLang="zh-TW" sz="2600" b="1" dirty="0" err="1">
                    <a:solidFill>
                      <a:schemeClr val="tx1"/>
                    </a:solidFill>
                  </a:rPr>
                  <a:t>i</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 = 0</a:t>
                </a:r>
              </a:p>
              <a:p>
                <a:endParaRPr lang="en-US" altLang="zh-TW" sz="2600" b="1" dirty="0">
                  <a:solidFill>
                    <a:schemeClr val="tx1"/>
                  </a:solidFill>
                </a:endParaRPr>
              </a:p>
              <a:p>
                <a:r>
                  <a:rPr lang="zh-TW" altLang="en-US" sz="2600" b="1" dirty="0">
                    <a:solidFill>
                      <a:schemeClr val="tx1"/>
                    </a:solidFill>
                  </a:rPr>
                  <a:t>此時花費函數是</a:t>
                </a:r>
                <a:r>
                  <a:rPr lang="en-US" altLang="zh-TW" sz="2600" b="1" dirty="0">
                    <a:solidFill>
                      <a:schemeClr val="tx1"/>
                    </a:solidFill>
                  </a:rPr>
                  <a:t>U</a:t>
                </a:r>
                <a:r>
                  <a:rPr lang="zh-TW" altLang="en-US" sz="2600" b="1" dirty="0">
                    <a:solidFill>
                      <a:schemeClr val="tx1"/>
                    </a:solidFill>
                  </a:rPr>
                  <a:t>的一個子矩陣總和除以</a:t>
                </a:r>
                <a:r>
                  <a:rPr lang="en-US" altLang="zh-TW" sz="2600" b="1" dirty="0">
                    <a:solidFill>
                      <a:schemeClr val="tx1"/>
                    </a:solidFill>
                  </a:rPr>
                  <a:t>2</a:t>
                </a:r>
                <a:r>
                  <a:rPr lang="zh-TW" altLang="en-US" sz="2600" b="1" dirty="0">
                    <a:solidFill>
                      <a:schemeClr val="tx1"/>
                    </a:solidFill>
                  </a:rPr>
                  <a:t>。此子矩陣以</a:t>
                </a:r>
                <a:r>
                  <a:rPr lang="en-US" altLang="zh-TW" sz="2600" b="1" dirty="0">
                    <a:solidFill>
                      <a:schemeClr val="tx1"/>
                    </a:solidFill>
                  </a:rPr>
                  <a:t>(L,</a:t>
                </a:r>
                <a:r>
                  <a:rPr lang="zh-TW" altLang="en-US" sz="2600" b="1" dirty="0">
                    <a:solidFill>
                      <a:schemeClr val="tx1"/>
                    </a:solidFill>
                  </a:rPr>
                  <a:t> </a:t>
                </a:r>
                <a:r>
                  <a:rPr lang="en-US" altLang="zh-TW" sz="2600" b="1" dirty="0">
                    <a:solidFill>
                      <a:schemeClr val="tx1"/>
                    </a:solidFill>
                  </a:rPr>
                  <a:t>L)</a:t>
                </a:r>
                <a:r>
                  <a:rPr lang="zh-TW" altLang="en-US" sz="2600" b="1" dirty="0">
                    <a:solidFill>
                      <a:schemeClr val="tx1"/>
                    </a:solidFill>
                  </a:rPr>
                  <a:t>為左上角</a:t>
                </a:r>
                <a:r>
                  <a:rPr lang="en-US" altLang="zh-TW" sz="2600" b="1" dirty="0">
                    <a:solidFill>
                      <a:schemeClr val="tx1"/>
                    </a:solidFill>
                  </a:rPr>
                  <a:t>, (R, R)</a:t>
                </a:r>
                <a:r>
                  <a:rPr lang="zh-TW" altLang="en-US" sz="2600" b="1" dirty="0">
                    <a:solidFill>
                      <a:schemeClr val="tx1"/>
                    </a:solidFill>
                  </a:rPr>
                  <a:t> 為右下角。</a:t>
                </a:r>
                <a:endParaRPr lang="en-US" altLang="zh-TW" sz="2600" b="1" dirty="0">
                  <a:solidFill>
                    <a:schemeClr val="tx1"/>
                  </a:solidFill>
                </a:endParaRPr>
              </a:p>
              <a:p>
                <a:endParaRPr lang="en-US" altLang="zh-TW" sz="2600" b="1" dirty="0">
                  <a:solidFill>
                    <a:schemeClr val="tx1"/>
                  </a:solidFill>
                </a:endParaRPr>
              </a:p>
              <a:p>
                <a:r>
                  <a:rPr lang="zh-TW" altLang="en-US" sz="2600" b="1" dirty="0">
                    <a:solidFill>
                      <a:schemeClr val="tx1"/>
                    </a:solidFill>
                  </a:rPr>
                  <a:t>若已建好二維前綴和</a:t>
                </a:r>
                <a:r>
                  <a:rPr lang="en-US" altLang="zh-TW" sz="2600" b="1" dirty="0">
                    <a:solidFill>
                      <a:schemeClr val="tx1"/>
                    </a:solidFill>
                  </a:rPr>
                  <a:t>, </a:t>
                </a:r>
                <a:r>
                  <a:rPr lang="zh-TW" altLang="en-US" sz="2600" b="1" dirty="0">
                    <a:solidFill>
                      <a:schemeClr val="tx1"/>
                    </a:solidFill>
                  </a:rPr>
                  <a:t>則給定</a:t>
                </a:r>
                <a:r>
                  <a:rPr lang="en-US" altLang="zh-TW" sz="2600" b="1" dirty="0">
                    <a:solidFill>
                      <a:schemeClr val="tx1"/>
                    </a:solidFill>
                  </a:rPr>
                  <a:t>[L,</a:t>
                </a:r>
                <a:r>
                  <a:rPr lang="zh-TW" altLang="en-US" sz="2600" b="1" dirty="0">
                    <a:solidFill>
                      <a:schemeClr val="tx1"/>
                    </a:solidFill>
                  </a:rPr>
                  <a:t> </a:t>
                </a:r>
                <a:r>
                  <a:rPr lang="en-US" altLang="zh-TW" sz="2600" b="1" dirty="0">
                    <a:solidFill>
                      <a:schemeClr val="tx1"/>
                    </a:solidFill>
                  </a:rPr>
                  <a:t>R], </a:t>
                </a:r>
                <a:r>
                  <a:rPr lang="zh-TW" altLang="en-US" sz="2600" b="1" dirty="0">
                    <a:solidFill>
                      <a:schemeClr val="tx1"/>
                    </a:solidFill>
                  </a:rPr>
                  <a:t>求取花費只需</a:t>
                </a:r>
                <a:r>
                  <a:rPr lang="en-US" altLang="zh-TW" sz="2600" b="1" dirty="0">
                    <a:solidFill>
                      <a:schemeClr val="tx1"/>
                    </a:solidFill>
                  </a:rPr>
                  <a:t>O(1)</a:t>
                </a:r>
                <a:r>
                  <a:rPr lang="zh-TW" altLang="en-US" sz="2600" b="1" dirty="0">
                    <a:solidFill>
                      <a:schemeClr val="tx1"/>
                    </a:solidFill>
                  </a:rPr>
                  <a:t>。</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1939925"/>
                <a:ext cx="8596668" cy="3880773"/>
              </a:xfrm>
              <a:blipFill>
                <a:blip r:embed="rId2"/>
                <a:stretch>
                  <a:fillRect l="-709" r="-340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7464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小觀察</a:t>
            </a:r>
          </a:p>
        </p:txBody>
      </p:sp>
      <p:sp>
        <p:nvSpPr>
          <p:cNvPr id="5" name="矩形 4">
            <a:extLst>
              <a:ext uri="{FF2B5EF4-FFF2-40B4-BE49-F238E27FC236}">
                <a16:creationId xmlns:a16="http://schemas.microsoft.com/office/drawing/2014/main" id="{1ECBAED2-A57F-497A-A703-8C2C2F3C4D64}"/>
              </a:ext>
            </a:extLst>
          </p:cNvPr>
          <p:cNvSpPr/>
          <p:nvPr/>
        </p:nvSpPr>
        <p:spPr>
          <a:xfrm>
            <a:off x="2391631" y="17651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DAF54DDC-B216-40A5-B85D-7140272D47E9}"/>
              </a:ext>
            </a:extLst>
          </p:cNvPr>
          <p:cNvSpPr/>
          <p:nvPr/>
        </p:nvSpPr>
        <p:spPr>
          <a:xfrm>
            <a:off x="3091427" y="1765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17CEBACF-5DC9-443E-9DF6-5682542229DC}"/>
              </a:ext>
            </a:extLst>
          </p:cNvPr>
          <p:cNvSpPr/>
          <p:nvPr/>
        </p:nvSpPr>
        <p:spPr>
          <a:xfrm>
            <a:off x="3791223" y="17651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EC46C1C6-33B3-4B37-A059-A71ADBB43533}"/>
              </a:ext>
            </a:extLst>
          </p:cNvPr>
          <p:cNvSpPr/>
          <p:nvPr/>
        </p:nvSpPr>
        <p:spPr>
          <a:xfrm>
            <a:off x="4491019" y="1765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41515A01-98E1-4FB1-9ECA-337CFFAEE974}"/>
              </a:ext>
            </a:extLst>
          </p:cNvPr>
          <p:cNvSpPr/>
          <p:nvPr/>
        </p:nvSpPr>
        <p:spPr>
          <a:xfrm>
            <a:off x="5190815" y="17651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469354A8-49FE-4D63-92A7-0750E1FF1136}"/>
              </a:ext>
            </a:extLst>
          </p:cNvPr>
          <p:cNvSpPr/>
          <p:nvPr/>
        </p:nvSpPr>
        <p:spPr>
          <a:xfrm>
            <a:off x="2391631" y="24743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140044C9-5848-4AFF-9991-9861B3B9BE51}"/>
              </a:ext>
            </a:extLst>
          </p:cNvPr>
          <p:cNvSpPr/>
          <p:nvPr/>
        </p:nvSpPr>
        <p:spPr>
          <a:xfrm>
            <a:off x="3091427" y="247432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9B7913EB-16A3-40AF-A493-7DC2B7461BFC}"/>
              </a:ext>
            </a:extLst>
          </p:cNvPr>
          <p:cNvSpPr/>
          <p:nvPr/>
        </p:nvSpPr>
        <p:spPr>
          <a:xfrm>
            <a:off x="3791223" y="247432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828D5DC7-56A1-475B-A347-8EB87653D3B2}"/>
              </a:ext>
            </a:extLst>
          </p:cNvPr>
          <p:cNvSpPr/>
          <p:nvPr/>
        </p:nvSpPr>
        <p:spPr>
          <a:xfrm>
            <a:off x="4491019" y="247432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416BBC2C-4C1B-40BB-8F2F-B6F28A18D5D9}"/>
              </a:ext>
            </a:extLst>
          </p:cNvPr>
          <p:cNvSpPr/>
          <p:nvPr/>
        </p:nvSpPr>
        <p:spPr>
          <a:xfrm>
            <a:off x="5190815" y="24743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3C6E3A48-ED23-4069-A5E1-F362E699A09A}"/>
              </a:ext>
            </a:extLst>
          </p:cNvPr>
          <p:cNvSpPr/>
          <p:nvPr/>
        </p:nvSpPr>
        <p:spPr>
          <a:xfrm>
            <a:off x="2391631" y="31834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0A893AA7-D16E-4BBA-9F36-71F4F257B941}"/>
              </a:ext>
            </a:extLst>
          </p:cNvPr>
          <p:cNvSpPr/>
          <p:nvPr/>
        </p:nvSpPr>
        <p:spPr>
          <a:xfrm>
            <a:off x="3091427" y="3183451"/>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F756B0CA-B3BD-4FCE-83A5-8CC57B386D78}"/>
              </a:ext>
            </a:extLst>
          </p:cNvPr>
          <p:cNvSpPr/>
          <p:nvPr/>
        </p:nvSpPr>
        <p:spPr>
          <a:xfrm>
            <a:off x="3791223" y="3183452"/>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9198BD9-D2AC-496E-9F01-CF2BF9CF145D}"/>
              </a:ext>
            </a:extLst>
          </p:cNvPr>
          <p:cNvSpPr/>
          <p:nvPr/>
        </p:nvSpPr>
        <p:spPr>
          <a:xfrm>
            <a:off x="4491019" y="3183451"/>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EC81A2E5-AA12-40FD-8385-FBB5B0B210BC}"/>
              </a:ext>
            </a:extLst>
          </p:cNvPr>
          <p:cNvSpPr/>
          <p:nvPr/>
        </p:nvSpPr>
        <p:spPr>
          <a:xfrm>
            <a:off x="5190815" y="31834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E562729A-C082-42A1-BABA-2FFC3F8D4FD1}"/>
              </a:ext>
            </a:extLst>
          </p:cNvPr>
          <p:cNvSpPr/>
          <p:nvPr/>
        </p:nvSpPr>
        <p:spPr>
          <a:xfrm>
            <a:off x="2391631" y="38925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CFD94D8-55F1-4FB9-A3B6-A2D27859F945}"/>
              </a:ext>
            </a:extLst>
          </p:cNvPr>
          <p:cNvSpPr/>
          <p:nvPr/>
        </p:nvSpPr>
        <p:spPr>
          <a:xfrm>
            <a:off x="3091427" y="389257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a:extLst>
              <a:ext uri="{FF2B5EF4-FFF2-40B4-BE49-F238E27FC236}">
                <a16:creationId xmlns:a16="http://schemas.microsoft.com/office/drawing/2014/main" id="{CA948737-DC73-4E68-85DE-C28CBC42F945}"/>
              </a:ext>
            </a:extLst>
          </p:cNvPr>
          <p:cNvSpPr/>
          <p:nvPr/>
        </p:nvSpPr>
        <p:spPr>
          <a:xfrm>
            <a:off x="3791223" y="389257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矩形 22">
            <a:extLst>
              <a:ext uri="{FF2B5EF4-FFF2-40B4-BE49-F238E27FC236}">
                <a16:creationId xmlns:a16="http://schemas.microsoft.com/office/drawing/2014/main" id="{F1D758C8-A4C3-4D56-9483-0B1043035CFF}"/>
              </a:ext>
            </a:extLst>
          </p:cNvPr>
          <p:cNvSpPr/>
          <p:nvPr/>
        </p:nvSpPr>
        <p:spPr>
          <a:xfrm>
            <a:off x="4491019" y="389257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矩形 23">
            <a:extLst>
              <a:ext uri="{FF2B5EF4-FFF2-40B4-BE49-F238E27FC236}">
                <a16:creationId xmlns:a16="http://schemas.microsoft.com/office/drawing/2014/main" id="{48BBB54D-0A3C-47E9-9DB4-503E32CCB8DA}"/>
              </a:ext>
            </a:extLst>
          </p:cNvPr>
          <p:cNvSpPr/>
          <p:nvPr/>
        </p:nvSpPr>
        <p:spPr>
          <a:xfrm>
            <a:off x="5190815" y="38925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1802C21B-7B1C-4996-A73C-96DDF5D290D5}"/>
              </a:ext>
            </a:extLst>
          </p:cNvPr>
          <p:cNvSpPr/>
          <p:nvPr/>
        </p:nvSpPr>
        <p:spPr>
          <a:xfrm>
            <a:off x="2391631" y="46017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81068CD9-5B50-432B-8ADC-2E7F2FBEAC26}"/>
              </a:ext>
            </a:extLst>
          </p:cNvPr>
          <p:cNvSpPr/>
          <p:nvPr/>
        </p:nvSpPr>
        <p:spPr>
          <a:xfrm>
            <a:off x="3091427" y="46017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矩形 26">
            <a:extLst>
              <a:ext uri="{FF2B5EF4-FFF2-40B4-BE49-F238E27FC236}">
                <a16:creationId xmlns:a16="http://schemas.microsoft.com/office/drawing/2014/main" id="{596BDA95-6F15-4B87-BFBC-BC3BC4324E96}"/>
              </a:ext>
            </a:extLst>
          </p:cNvPr>
          <p:cNvSpPr/>
          <p:nvPr/>
        </p:nvSpPr>
        <p:spPr>
          <a:xfrm>
            <a:off x="3791223" y="46017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矩形 27">
            <a:extLst>
              <a:ext uri="{FF2B5EF4-FFF2-40B4-BE49-F238E27FC236}">
                <a16:creationId xmlns:a16="http://schemas.microsoft.com/office/drawing/2014/main" id="{3DD12276-601E-4E6D-97DB-6700B905BE93}"/>
              </a:ext>
            </a:extLst>
          </p:cNvPr>
          <p:cNvSpPr/>
          <p:nvPr/>
        </p:nvSpPr>
        <p:spPr>
          <a:xfrm>
            <a:off x="4491019" y="46017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EAEC525E-4AAE-4942-BF6C-F2CB0B94FD97}"/>
              </a:ext>
            </a:extLst>
          </p:cNvPr>
          <p:cNvSpPr/>
          <p:nvPr/>
        </p:nvSpPr>
        <p:spPr>
          <a:xfrm>
            <a:off x="5190815" y="46017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直線接點 29">
            <a:extLst>
              <a:ext uri="{FF2B5EF4-FFF2-40B4-BE49-F238E27FC236}">
                <a16:creationId xmlns:a16="http://schemas.microsoft.com/office/drawing/2014/main" id="{8DB8DBF6-242C-44FE-BE75-344482DBD336}"/>
              </a:ext>
            </a:extLst>
          </p:cNvPr>
          <p:cNvCxnSpPr>
            <a:cxnSpLocks/>
          </p:cNvCxnSpPr>
          <p:nvPr/>
        </p:nvCxnSpPr>
        <p:spPr>
          <a:xfrm>
            <a:off x="1906440" y="4601700"/>
            <a:ext cx="4527915"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99567C4F-A29A-4221-88BA-B02656CD794C}"/>
              </a:ext>
            </a:extLst>
          </p:cNvPr>
          <p:cNvCxnSpPr>
            <a:cxnSpLocks/>
          </p:cNvCxnSpPr>
          <p:nvPr/>
        </p:nvCxnSpPr>
        <p:spPr>
          <a:xfrm flipV="1">
            <a:off x="3105696" y="1262318"/>
            <a:ext cx="0" cy="4523377"/>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8FFB8FF3-3864-406D-BBA0-03F1D68D2C2E}"/>
              </a:ext>
            </a:extLst>
          </p:cNvPr>
          <p:cNvSpPr txBox="1"/>
          <p:nvPr/>
        </p:nvSpPr>
        <p:spPr>
          <a:xfrm>
            <a:off x="1906441" y="2521367"/>
            <a:ext cx="356923" cy="630942"/>
          </a:xfrm>
          <a:prstGeom prst="rect">
            <a:avLst/>
          </a:prstGeom>
          <a:noFill/>
        </p:spPr>
        <p:txBody>
          <a:bodyPr wrap="square" rtlCol="0">
            <a:spAutoFit/>
          </a:bodyPr>
          <a:lstStyle/>
          <a:p>
            <a:r>
              <a:rPr lang="en-US" altLang="zh-TW" sz="3500" b="1" dirty="0"/>
              <a:t>L</a:t>
            </a:r>
            <a:endParaRPr lang="en-US" sz="3500" b="1" dirty="0"/>
          </a:p>
        </p:txBody>
      </p:sp>
      <p:cxnSp>
        <p:nvCxnSpPr>
          <p:cNvPr id="46" name="直線接點 45">
            <a:extLst>
              <a:ext uri="{FF2B5EF4-FFF2-40B4-BE49-F238E27FC236}">
                <a16:creationId xmlns:a16="http://schemas.microsoft.com/office/drawing/2014/main" id="{8DB8DBF6-242C-44FE-BE75-344482DBD336}"/>
              </a:ext>
            </a:extLst>
          </p:cNvPr>
          <p:cNvCxnSpPr>
            <a:cxnSpLocks/>
          </p:cNvCxnSpPr>
          <p:nvPr/>
        </p:nvCxnSpPr>
        <p:spPr>
          <a:xfrm>
            <a:off x="1906441" y="2490225"/>
            <a:ext cx="4527915"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99567C4F-A29A-4221-88BA-B02656CD794C}"/>
              </a:ext>
            </a:extLst>
          </p:cNvPr>
          <p:cNvCxnSpPr>
            <a:cxnSpLocks/>
          </p:cNvCxnSpPr>
          <p:nvPr/>
        </p:nvCxnSpPr>
        <p:spPr>
          <a:xfrm flipV="1">
            <a:off x="5190815" y="1276325"/>
            <a:ext cx="0" cy="4523377"/>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8FFB8FF3-3864-406D-BBA0-03F1D68D2C2E}"/>
              </a:ext>
            </a:extLst>
          </p:cNvPr>
          <p:cNvSpPr txBox="1"/>
          <p:nvPr/>
        </p:nvSpPr>
        <p:spPr>
          <a:xfrm>
            <a:off x="1906440" y="3863979"/>
            <a:ext cx="356923" cy="630942"/>
          </a:xfrm>
          <a:prstGeom prst="rect">
            <a:avLst/>
          </a:prstGeom>
          <a:noFill/>
        </p:spPr>
        <p:txBody>
          <a:bodyPr wrap="square" rtlCol="0">
            <a:spAutoFit/>
          </a:bodyPr>
          <a:lstStyle/>
          <a:p>
            <a:r>
              <a:rPr lang="en-US" altLang="zh-TW" sz="3500" b="1" dirty="0"/>
              <a:t>R</a:t>
            </a:r>
            <a:endParaRPr lang="en-US" sz="3500" b="1" dirty="0"/>
          </a:p>
        </p:txBody>
      </p:sp>
      <p:sp>
        <p:nvSpPr>
          <p:cNvPr id="49" name="文字方塊 48">
            <a:extLst>
              <a:ext uri="{FF2B5EF4-FFF2-40B4-BE49-F238E27FC236}">
                <a16:creationId xmlns:a16="http://schemas.microsoft.com/office/drawing/2014/main" id="{8FFB8FF3-3864-406D-BBA0-03F1D68D2C2E}"/>
              </a:ext>
            </a:extLst>
          </p:cNvPr>
          <p:cNvSpPr txBox="1"/>
          <p:nvPr/>
        </p:nvSpPr>
        <p:spPr>
          <a:xfrm>
            <a:off x="3262863" y="1041575"/>
            <a:ext cx="356923" cy="630942"/>
          </a:xfrm>
          <a:prstGeom prst="rect">
            <a:avLst/>
          </a:prstGeom>
          <a:noFill/>
        </p:spPr>
        <p:txBody>
          <a:bodyPr wrap="square" rtlCol="0">
            <a:spAutoFit/>
          </a:bodyPr>
          <a:lstStyle/>
          <a:p>
            <a:r>
              <a:rPr lang="en-US" altLang="zh-TW" sz="3500" b="1" dirty="0"/>
              <a:t>L</a:t>
            </a:r>
            <a:endParaRPr lang="en-US" sz="3500" b="1" dirty="0"/>
          </a:p>
        </p:txBody>
      </p:sp>
      <p:sp>
        <p:nvSpPr>
          <p:cNvPr id="50" name="文字方塊 49">
            <a:extLst>
              <a:ext uri="{FF2B5EF4-FFF2-40B4-BE49-F238E27FC236}">
                <a16:creationId xmlns:a16="http://schemas.microsoft.com/office/drawing/2014/main" id="{8FFB8FF3-3864-406D-BBA0-03F1D68D2C2E}"/>
              </a:ext>
            </a:extLst>
          </p:cNvPr>
          <p:cNvSpPr txBox="1"/>
          <p:nvPr/>
        </p:nvSpPr>
        <p:spPr>
          <a:xfrm>
            <a:off x="4610694" y="1061567"/>
            <a:ext cx="356923" cy="630942"/>
          </a:xfrm>
          <a:prstGeom prst="rect">
            <a:avLst/>
          </a:prstGeom>
          <a:noFill/>
        </p:spPr>
        <p:txBody>
          <a:bodyPr wrap="square" rtlCol="0">
            <a:spAutoFit/>
          </a:bodyPr>
          <a:lstStyle/>
          <a:p>
            <a:r>
              <a:rPr lang="en-US" altLang="zh-TW" sz="3500" b="1" dirty="0"/>
              <a:t>R</a:t>
            </a:r>
            <a:endParaRPr lang="en-US" sz="3500" b="1" dirty="0"/>
          </a:p>
        </p:txBody>
      </p:sp>
    </p:spTree>
    <p:extLst>
      <p:ext uri="{BB962C8B-B14F-4D97-AF65-F5344CB8AC3E}">
        <p14:creationId xmlns:p14="http://schemas.microsoft.com/office/powerpoint/2010/main" val="1760319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ECBAED2-A57F-497A-A703-8C2C2F3C4D64}"/>
              </a:ext>
            </a:extLst>
          </p:cNvPr>
          <p:cNvSpPr/>
          <p:nvPr/>
        </p:nvSpPr>
        <p:spPr>
          <a:xfrm>
            <a:off x="5096731" y="2831999"/>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DAF54DDC-B216-40A5-B85D-7140272D47E9}"/>
              </a:ext>
            </a:extLst>
          </p:cNvPr>
          <p:cNvSpPr/>
          <p:nvPr/>
        </p:nvSpPr>
        <p:spPr>
          <a:xfrm>
            <a:off x="5796527" y="2831998"/>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17CEBACF-5DC9-443E-9DF6-5682542229DC}"/>
              </a:ext>
            </a:extLst>
          </p:cNvPr>
          <p:cNvSpPr/>
          <p:nvPr/>
        </p:nvSpPr>
        <p:spPr>
          <a:xfrm>
            <a:off x="6496323" y="2831999"/>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EC46C1C6-33B3-4B37-A059-A71ADBB43533}"/>
              </a:ext>
            </a:extLst>
          </p:cNvPr>
          <p:cNvSpPr/>
          <p:nvPr/>
        </p:nvSpPr>
        <p:spPr>
          <a:xfrm>
            <a:off x="7196119" y="28319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41515A01-98E1-4FB1-9ECA-337CFFAEE974}"/>
              </a:ext>
            </a:extLst>
          </p:cNvPr>
          <p:cNvSpPr/>
          <p:nvPr/>
        </p:nvSpPr>
        <p:spPr>
          <a:xfrm>
            <a:off x="7895915" y="28319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469354A8-49FE-4D63-92A7-0750E1FF1136}"/>
              </a:ext>
            </a:extLst>
          </p:cNvPr>
          <p:cNvSpPr/>
          <p:nvPr/>
        </p:nvSpPr>
        <p:spPr>
          <a:xfrm>
            <a:off x="5096731" y="354112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140044C9-5848-4AFF-9991-9861B3B9BE51}"/>
              </a:ext>
            </a:extLst>
          </p:cNvPr>
          <p:cNvSpPr/>
          <p:nvPr/>
        </p:nvSpPr>
        <p:spPr>
          <a:xfrm>
            <a:off x="5796527" y="354112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9B7913EB-16A3-40AF-A493-7DC2B7461BFC}"/>
              </a:ext>
            </a:extLst>
          </p:cNvPr>
          <p:cNvSpPr/>
          <p:nvPr/>
        </p:nvSpPr>
        <p:spPr>
          <a:xfrm>
            <a:off x="6496323" y="354112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828D5DC7-56A1-475B-A347-8EB87653D3B2}"/>
              </a:ext>
            </a:extLst>
          </p:cNvPr>
          <p:cNvSpPr/>
          <p:nvPr/>
        </p:nvSpPr>
        <p:spPr>
          <a:xfrm>
            <a:off x="7196119" y="35411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416BBC2C-4C1B-40BB-8F2F-B6F28A18D5D9}"/>
              </a:ext>
            </a:extLst>
          </p:cNvPr>
          <p:cNvSpPr/>
          <p:nvPr/>
        </p:nvSpPr>
        <p:spPr>
          <a:xfrm>
            <a:off x="7895915" y="35411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3C6E3A48-ED23-4069-A5E1-F362E699A09A}"/>
              </a:ext>
            </a:extLst>
          </p:cNvPr>
          <p:cNvSpPr/>
          <p:nvPr/>
        </p:nvSpPr>
        <p:spPr>
          <a:xfrm>
            <a:off x="5096731" y="4250252"/>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0A893AA7-D16E-4BBA-9F36-71F4F257B941}"/>
              </a:ext>
            </a:extLst>
          </p:cNvPr>
          <p:cNvSpPr/>
          <p:nvPr/>
        </p:nvSpPr>
        <p:spPr>
          <a:xfrm>
            <a:off x="5796527" y="4250251"/>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F756B0CA-B3BD-4FCE-83A5-8CC57B386D78}"/>
              </a:ext>
            </a:extLst>
          </p:cNvPr>
          <p:cNvSpPr/>
          <p:nvPr/>
        </p:nvSpPr>
        <p:spPr>
          <a:xfrm>
            <a:off x="6496323" y="4250252"/>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9198BD9-D2AC-496E-9F01-CF2BF9CF145D}"/>
              </a:ext>
            </a:extLst>
          </p:cNvPr>
          <p:cNvSpPr/>
          <p:nvPr/>
        </p:nvSpPr>
        <p:spPr>
          <a:xfrm>
            <a:off x="7196119" y="425025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EC81A2E5-AA12-40FD-8385-FBB5B0B210BC}"/>
              </a:ext>
            </a:extLst>
          </p:cNvPr>
          <p:cNvSpPr/>
          <p:nvPr/>
        </p:nvSpPr>
        <p:spPr>
          <a:xfrm>
            <a:off x="7895915" y="42502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E562729A-C082-42A1-BABA-2FFC3F8D4FD1}"/>
              </a:ext>
            </a:extLst>
          </p:cNvPr>
          <p:cNvSpPr/>
          <p:nvPr/>
        </p:nvSpPr>
        <p:spPr>
          <a:xfrm>
            <a:off x="5096731" y="49593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CFD94D8-55F1-4FB9-A3B6-A2D27859F945}"/>
              </a:ext>
            </a:extLst>
          </p:cNvPr>
          <p:cNvSpPr/>
          <p:nvPr/>
        </p:nvSpPr>
        <p:spPr>
          <a:xfrm>
            <a:off x="5796527" y="495937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a:extLst>
              <a:ext uri="{FF2B5EF4-FFF2-40B4-BE49-F238E27FC236}">
                <a16:creationId xmlns:a16="http://schemas.microsoft.com/office/drawing/2014/main" id="{CA948737-DC73-4E68-85DE-C28CBC42F945}"/>
              </a:ext>
            </a:extLst>
          </p:cNvPr>
          <p:cNvSpPr/>
          <p:nvPr/>
        </p:nvSpPr>
        <p:spPr>
          <a:xfrm>
            <a:off x="6496323" y="49593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矩形 22">
            <a:extLst>
              <a:ext uri="{FF2B5EF4-FFF2-40B4-BE49-F238E27FC236}">
                <a16:creationId xmlns:a16="http://schemas.microsoft.com/office/drawing/2014/main" id="{F1D758C8-A4C3-4D56-9483-0B1043035CFF}"/>
              </a:ext>
            </a:extLst>
          </p:cNvPr>
          <p:cNvSpPr/>
          <p:nvPr/>
        </p:nvSpPr>
        <p:spPr>
          <a:xfrm>
            <a:off x="7196119" y="4959375"/>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矩形 23">
            <a:extLst>
              <a:ext uri="{FF2B5EF4-FFF2-40B4-BE49-F238E27FC236}">
                <a16:creationId xmlns:a16="http://schemas.microsoft.com/office/drawing/2014/main" id="{48BBB54D-0A3C-47E9-9DB4-503E32CCB8DA}"/>
              </a:ext>
            </a:extLst>
          </p:cNvPr>
          <p:cNvSpPr/>
          <p:nvPr/>
        </p:nvSpPr>
        <p:spPr>
          <a:xfrm>
            <a:off x="7895915" y="4959376"/>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1802C21B-7B1C-4996-A73C-96DDF5D290D5}"/>
              </a:ext>
            </a:extLst>
          </p:cNvPr>
          <p:cNvSpPr/>
          <p:nvPr/>
        </p:nvSpPr>
        <p:spPr>
          <a:xfrm>
            <a:off x="5096731" y="56685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81068CD9-5B50-432B-8ADC-2E7F2FBEAC26}"/>
              </a:ext>
            </a:extLst>
          </p:cNvPr>
          <p:cNvSpPr/>
          <p:nvPr/>
        </p:nvSpPr>
        <p:spPr>
          <a:xfrm>
            <a:off x="5796527" y="56685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矩形 26">
            <a:extLst>
              <a:ext uri="{FF2B5EF4-FFF2-40B4-BE49-F238E27FC236}">
                <a16:creationId xmlns:a16="http://schemas.microsoft.com/office/drawing/2014/main" id="{596BDA95-6F15-4B87-BFBC-BC3BC4324E96}"/>
              </a:ext>
            </a:extLst>
          </p:cNvPr>
          <p:cNvSpPr/>
          <p:nvPr/>
        </p:nvSpPr>
        <p:spPr>
          <a:xfrm>
            <a:off x="6496323" y="56685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矩形 27">
            <a:extLst>
              <a:ext uri="{FF2B5EF4-FFF2-40B4-BE49-F238E27FC236}">
                <a16:creationId xmlns:a16="http://schemas.microsoft.com/office/drawing/2014/main" id="{3DD12276-601E-4E6D-97DB-6700B905BE93}"/>
              </a:ext>
            </a:extLst>
          </p:cNvPr>
          <p:cNvSpPr/>
          <p:nvPr/>
        </p:nvSpPr>
        <p:spPr>
          <a:xfrm>
            <a:off x="7196119" y="5668500"/>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EAEC525E-4AAE-4942-BF6C-F2CB0B94FD97}"/>
              </a:ext>
            </a:extLst>
          </p:cNvPr>
          <p:cNvSpPr/>
          <p:nvPr/>
        </p:nvSpPr>
        <p:spPr>
          <a:xfrm>
            <a:off x="7895915" y="5668501"/>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直線接點 29">
            <a:extLst>
              <a:ext uri="{FF2B5EF4-FFF2-40B4-BE49-F238E27FC236}">
                <a16:creationId xmlns:a16="http://schemas.microsoft.com/office/drawing/2014/main" id="{8DB8DBF6-242C-44FE-BE75-344482DBD336}"/>
              </a:ext>
            </a:extLst>
          </p:cNvPr>
          <p:cNvCxnSpPr>
            <a:cxnSpLocks/>
          </p:cNvCxnSpPr>
          <p:nvPr/>
        </p:nvCxnSpPr>
        <p:spPr>
          <a:xfrm>
            <a:off x="4611541" y="4959375"/>
            <a:ext cx="4527915"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99567C4F-A29A-4221-88BA-B02656CD794C}"/>
              </a:ext>
            </a:extLst>
          </p:cNvPr>
          <p:cNvCxnSpPr>
            <a:cxnSpLocks/>
          </p:cNvCxnSpPr>
          <p:nvPr/>
        </p:nvCxnSpPr>
        <p:spPr>
          <a:xfrm flipV="1">
            <a:off x="7196119" y="2281493"/>
            <a:ext cx="0" cy="4523377"/>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08C6066F-EF25-4CF3-8123-8A0720190AA9}"/>
              </a:ext>
            </a:extLst>
          </p:cNvPr>
          <p:cNvSpPr txBox="1"/>
          <p:nvPr/>
        </p:nvSpPr>
        <p:spPr>
          <a:xfrm>
            <a:off x="8120879" y="2182533"/>
            <a:ext cx="249868" cy="649463"/>
          </a:xfrm>
          <a:prstGeom prst="rect">
            <a:avLst/>
          </a:prstGeom>
          <a:noFill/>
        </p:spPr>
        <p:txBody>
          <a:bodyPr wrap="square" rtlCol="0">
            <a:spAutoFit/>
          </a:bodyPr>
          <a:lstStyle/>
          <a:p>
            <a:r>
              <a:rPr lang="en-US" sz="3500" b="1" dirty="0"/>
              <a:t>j</a:t>
            </a:r>
          </a:p>
        </p:txBody>
      </p:sp>
      <p:sp>
        <p:nvSpPr>
          <p:cNvPr id="33" name="文字方塊 32">
            <a:extLst>
              <a:ext uri="{FF2B5EF4-FFF2-40B4-BE49-F238E27FC236}">
                <a16:creationId xmlns:a16="http://schemas.microsoft.com/office/drawing/2014/main" id="{0009298B-DD74-4A87-A840-3804A6B635C8}"/>
              </a:ext>
            </a:extLst>
          </p:cNvPr>
          <p:cNvSpPr txBox="1"/>
          <p:nvPr/>
        </p:nvSpPr>
        <p:spPr>
          <a:xfrm>
            <a:off x="4693962" y="5707592"/>
            <a:ext cx="300082" cy="630942"/>
          </a:xfrm>
          <a:prstGeom prst="rect">
            <a:avLst/>
          </a:prstGeom>
          <a:noFill/>
        </p:spPr>
        <p:txBody>
          <a:bodyPr wrap="none" rtlCol="0">
            <a:spAutoFit/>
          </a:bodyPr>
          <a:lstStyle/>
          <a:p>
            <a:r>
              <a:rPr lang="en-US" sz="3500" b="1" dirty="0"/>
              <a:t>j</a:t>
            </a:r>
          </a:p>
        </p:txBody>
      </p:sp>
      <p:sp>
        <p:nvSpPr>
          <p:cNvPr id="34" name="文字方塊 33">
            <a:extLst>
              <a:ext uri="{FF2B5EF4-FFF2-40B4-BE49-F238E27FC236}">
                <a16:creationId xmlns:a16="http://schemas.microsoft.com/office/drawing/2014/main" id="{8FFB8FF3-3864-406D-BBA0-03F1D68D2C2E}"/>
              </a:ext>
            </a:extLst>
          </p:cNvPr>
          <p:cNvSpPr txBox="1"/>
          <p:nvPr/>
        </p:nvSpPr>
        <p:spPr>
          <a:xfrm>
            <a:off x="4668650" y="4204254"/>
            <a:ext cx="356923" cy="630942"/>
          </a:xfrm>
          <a:prstGeom prst="rect">
            <a:avLst/>
          </a:prstGeom>
          <a:noFill/>
        </p:spPr>
        <p:txBody>
          <a:bodyPr wrap="square" rtlCol="0">
            <a:spAutoFit/>
          </a:bodyPr>
          <a:lstStyle/>
          <a:p>
            <a:r>
              <a:rPr lang="en-US" sz="3500" b="1" dirty="0"/>
              <a:t>k</a:t>
            </a:r>
          </a:p>
        </p:txBody>
      </p:sp>
      <p:sp>
        <p:nvSpPr>
          <p:cNvPr id="35" name="文字方塊 34">
            <a:extLst>
              <a:ext uri="{FF2B5EF4-FFF2-40B4-BE49-F238E27FC236}">
                <a16:creationId xmlns:a16="http://schemas.microsoft.com/office/drawing/2014/main" id="{CD8E4DB2-D713-47D5-B580-E1E4D54A485E}"/>
              </a:ext>
            </a:extLst>
          </p:cNvPr>
          <p:cNvSpPr txBox="1"/>
          <p:nvPr/>
        </p:nvSpPr>
        <p:spPr>
          <a:xfrm>
            <a:off x="6667759" y="2241275"/>
            <a:ext cx="356923" cy="630942"/>
          </a:xfrm>
          <a:prstGeom prst="rect">
            <a:avLst/>
          </a:prstGeom>
          <a:noFill/>
        </p:spPr>
        <p:txBody>
          <a:bodyPr wrap="square" rtlCol="0">
            <a:spAutoFit/>
          </a:bodyPr>
          <a:lstStyle/>
          <a:p>
            <a:r>
              <a:rPr lang="en-US" sz="3500" b="1" dirty="0"/>
              <a:t>k</a:t>
            </a:r>
          </a:p>
        </p:txBody>
      </p:sp>
      <p:sp>
        <p:nvSpPr>
          <p:cNvPr id="41" name="矩形 40">
            <a:extLst>
              <a:ext uri="{FF2B5EF4-FFF2-40B4-BE49-F238E27FC236}">
                <a16:creationId xmlns:a16="http://schemas.microsoft.com/office/drawing/2014/main" id="{1ECBAED2-A57F-497A-A703-8C2C2F3C4D64}"/>
              </a:ext>
            </a:extLst>
          </p:cNvPr>
          <p:cNvSpPr/>
          <p:nvPr/>
        </p:nvSpPr>
        <p:spPr>
          <a:xfrm>
            <a:off x="781906" y="1012724"/>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DAF54DDC-B216-40A5-B85D-7140272D47E9}"/>
              </a:ext>
            </a:extLst>
          </p:cNvPr>
          <p:cNvSpPr/>
          <p:nvPr/>
        </p:nvSpPr>
        <p:spPr>
          <a:xfrm>
            <a:off x="1481702" y="1012723"/>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17CEBACF-5DC9-443E-9DF6-5682542229DC}"/>
              </a:ext>
            </a:extLst>
          </p:cNvPr>
          <p:cNvSpPr/>
          <p:nvPr/>
        </p:nvSpPr>
        <p:spPr>
          <a:xfrm>
            <a:off x="2181498" y="1012724"/>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EC46C1C6-33B3-4B37-A059-A71ADBB43533}"/>
              </a:ext>
            </a:extLst>
          </p:cNvPr>
          <p:cNvSpPr/>
          <p:nvPr/>
        </p:nvSpPr>
        <p:spPr>
          <a:xfrm>
            <a:off x="2881294" y="1012723"/>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矩形 44">
            <a:extLst>
              <a:ext uri="{FF2B5EF4-FFF2-40B4-BE49-F238E27FC236}">
                <a16:creationId xmlns:a16="http://schemas.microsoft.com/office/drawing/2014/main" id="{41515A01-98E1-4FB1-9ECA-337CFFAEE974}"/>
              </a:ext>
            </a:extLst>
          </p:cNvPr>
          <p:cNvSpPr/>
          <p:nvPr/>
        </p:nvSpPr>
        <p:spPr>
          <a:xfrm>
            <a:off x="3581090" y="1012724"/>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文字方塊 45">
            <a:extLst>
              <a:ext uri="{FF2B5EF4-FFF2-40B4-BE49-F238E27FC236}">
                <a16:creationId xmlns:a16="http://schemas.microsoft.com/office/drawing/2014/main" id="{CD8E4DB2-D713-47D5-B580-E1E4D54A485E}"/>
              </a:ext>
            </a:extLst>
          </p:cNvPr>
          <p:cNvSpPr txBox="1"/>
          <p:nvPr/>
        </p:nvSpPr>
        <p:spPr>
          <a:xfrm>
            <a:off x="2352934" y="260075"/>
            <a:ext cx="356923" cy="630942"/>
          </a:xfrm>
          <a:prstGeom prst="rect">
            <a:avLst/>
          </a:prstGeom>
          <a:noFill/>
        </p:spPr>
        <p:txBody>
          <a:bodyPr wrap="square" rtlCol="0">
            <a:spAutoFit/>
          </a:bodyPr>
          <a:lstStyle/>
          <a:p>
            <a:r>
              <a:rPr lang="en-US" sz="3500" b="1" dirty="0"/>
              <a:t>k</a:t>
            </a:r>
          </a:p>
        </p:txBody>
      </p:sp>
      <p:sp>
        <p:nvSpPr>
          <p:cNvPr id="47" name="文字方塊 46">
            <a:extLst>
              <a:ext uri="{FF2B5EF4-FFF2-40B4-BE49-F238E27FC236}">
                <a16:creationId xmlns:a16="http://schemas.microsoft.com/office/drawing/2014/main" id="{08C6066F-EF25-4CF3-8123-8A0720190AA9}"/>
              </a:ext>
            </a:extLst>
          </p:cNvPr>
          <p:cNvSpPr txBox="1"/>
          <p:nvPr/>
        </p:nvSpPr>
        <p:spPr>
          <a:xfrm>
            <a:off x="3806054" y="241554"/>
            <a:ext cx="249868" cy="649463"/>
          </a:xfrm>
          <a:prstGeom prst="rect">
            <a:avLst/>
          </a:prstGeom>
          <a:noFill/>
        </p:spPr>
        <p:txBody>
          <a:bodyPr wrap="square" rtlCol="0">
            <a:spAutoFit/>
          </a:bodyPr>
          <a:lstStyle/>
          <a:p>
            <a:r>
              <a:rPr lang="en-US" sz="3500" b="1" dirty="0"/>
              <a:t>j</a:t>
            </a:r>
          </a:p>
        </p:txBody>
      </p:sp>
      <p:sp>
        <p:nvSpPr>
          <p:cNvPr id="48" name="向右箭號 47"/>
          <p:cNvSpPr/>
          <p:nvPr/>
        </p:nvSpPr>
        <p:spPr>
          <a:xfrm rot="2914160">
            <a:off x="3864869" y="2142722"/>
            <a:ext cx="1064133" cy="576500"/>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99567C4F-A29A-4221-88BA-B02656CD794C}"/>
              </a:ext>
            </a:extLst>
          </p:cNvPr>
          <p:cNvCxnSpPr>
            <a:cxnSpLocks/>
          </p:cNvCxnSpPr>
          <p:nvPr/>
        </p:nvCxnSpPr>
        <p:spPr>
          <a:xfrm flipV="1">
            <a:off x="2881294" y="600075"/>
            <a:ext cx="0" cy="1514476"/>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4303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例題</a:t>
            </a:r>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677333" y="1930400"/>
                <a:ext cx="10962217" cy="3880773"/>
              </a:xfrm>
            </p:spPr>
            <p:txBody>
              <a:bodyPr>
                <a:noAutofit/>
              </a:bodyPr>
              <a:lstStyle/>
              <a:p>
                <a:r>
                  <a:rPr lang="en-US" altLang="zh-TW" sz="2600" b="1" dirty="0">
                    <a:solidFill>
                      <a:schemeClr val="tx1"/>
                    </a:solidFill>
                  </a:rPr>
                  <a:t>dp[</a:t>
                </a:r>
                <a:r>
                  <a:rPr lang="en-US" altLang="zh-TW" sz="2600" b="1" dirty="0" err="1">
                    <a:solidFill>
                      <a:schemeClr val="tx1"/>
                    </a:solidFill>
                  </a:rPr>
                  <a:t>i</a:t>
                </a:r>
                <a:r>
                  <a:rPr lang="en-US" altLang="zh-TW" sz="2600" b="1" dirty="0">
                    <a:solidFill>
                      <a:schemeClr val="tx1"/>
                    </a:solidFill>
                  </a:rPr>
                  <a:t>][j] = </a:t>
                </a:r>
                <a:r>
                  <a:rPr lang="zh-TW" altLang="en-US" sz="2600" b="1" dirty="0">
                    <a:solidFill>
                      <a:schemeClr val="tx1"/>
                    </a:solidFill>
                  </a:rPr>
                  <a:t>前 </a:t>
                </a:r>
                <a:r>
                  <a:rPr lang="en-US" altLang="zh-TW" sz="2600" b="1" dirty="0">
                    <a:solidFill>
                      <a:schemeClr val="tx1"/>
                    </a:solidFill>
                  </a:rPr>
                  <a:t>j</a:t>
                </a:r>
                <a:r>
                  <a:rPr lang="zh-TW" altLang="en-US" sz="2600" b="1" dirty="0">
                    <a:solidFill>
                      <a:schemeClr val="tx1"/>
                    </a:solidFill>
                  </a:rPr>
                  <a:t> 人切 </a:t>
                </a:r>
                <a:r>
                  <a:rPr lang="en-US" altLang="zh-TW" sz="2600" b="1" dirty="0" err="1">
                    <a:solidFill>
                      <a:schemeClr val="tx1"/>
                    </a:solidFill>
                  </a:rPr>
                  <a:t>i</a:t>
                </a:r>
                <a:r>
                  <a:rPr lang="zh-TW" altLang="en-US" sz="2600" b="1" dirty="0">
                    <a:solidFill>
                      <a:schemeClr val="tx1"/>
                    </a:solidFill>
                  </a:rPr>
                  <a:t> 塊的最小花費</a:t>
                </a:r>
                <a:endParaRPr lang="en-US" altLang="zh-TW" sz="2600" b="1" dirty="0">
                  <a:solidFill>
                    <a:schemeClr val="tx1"/>
                  </a:solidFill>
                </a:endParaRPr>
              </a:p>
              <a:p>
                <a:pPr marL="0" indent="0">
                  <a:buNone/>
                </a:pP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枚舉最後一個切點 </a:t>
                </a:r>
                <a:r>
                  <a:rPr lang="en-US" altLang="zh-TW" sz="2600" b="1" dirty="0">
                    <a:solidFill>
                      <a:schemeClr val="tx1"/>
                    </a:solidFill>
                  </a:rPr>
                  <a:t>k, </a:t>
                </a:r>
                <a:r>
                  <a:rPr lang="zh-TW" altLang="en-US" sz="2600" b="1" dirty="0">
                    <a:solidFill>
                      <a:schemeClr val="tx1"/>
                    </a:solidFill>
                  </a:rPr>
                  <a:t>左邊遞迴</a:t>
                </a:r>
                <a:r>
                  <a:rPr lang="en-US" altLang="zh-TW" sz="2600" b="1" dirty="0">
                    <a:solidFill>
                      <a:schemeClr val="tx1"/>
                    </a:solidFill>
                  </a:rPr>
                  <a:t>, </a:t>
                </a:r>
                <a:r>
                  <a:rPr lang="zh-TW" altLang="en-US" sz="2600" b="1" dirty="0">
                    <a:solidFill>
                      <a:schemeClr val="tx1"/>
                    </a:solidFill>
                  </a:rPr>
                  <a:t>右邊花費已給定</a:t>
                </a:r>
                <a:endParaRPr lang="en-US" altLang="zh-TW" sz="2600" b="1" dirty="0">
                  <a:solidFill>
                    <a:schemeClr val="tx1"/>
                  </a:solidFill>
                </a:endParaRPr>
              </a:p>
              <a:p>
                <a:pPr marL="0" indent="0">
                  <a:buNone/>
                </a:pPr>
                <a:r>
                  <a:rPr lang="en-US" altLang="zh-TW" sz="2600" b="1" dirty="0">
                    <a:solidFill>
                      <a:schemeClr val="tx1"/>
                    </a:solidFill>
                  </a:rPr>
                  <a:t>                = </a:t>
                </a:r>
                <a14:m>
                  <m:oMath xmlns:m="http://schemas.openxmlformats.org/officeDocument/2006/math">
                    <m:r>
                      <a:rPr lang="en-US" altLang="zh-TW" sz="2600" b="1" i="0" smtClean="0">
                        <a:solidFill>
                          <a:schemeClr val="tx1"/>
                        </a:solidFill>
                        <a:latin typeface="Cambria Math" panose="02040503050406030204" pitchFamily="18" charset="0"/>
                      </a:rPr>
                      <m:t>𝐦𝐚𝐱</m:t>
                    </m:r>
                    <m:r>
                      <a:rPr lang="en-US" altLang="zh-TW" sz="2600" b="1" i="0" smtClean="0">
                        <a:solidFill>
                          <a:schemeClr val="tx1"/>
                        </a:solidFill>
                        <a:latin typeface="Cambria Math" panose="02040503050406030204" pitchFamily="18" charset="0"/>
                      </a:rPr>
                      <m:t>{</m:t>
                    </m:r>
                    <m:r>
                      <a:rPr lang="en-US" altLang="zh-TW" sz="2600" b="1" i="0" smtClean="0">
                        <a:solidFill>
                          <a:schemeClr val="tx1"/>
                        </a:solidFill>
                        <a:latin typeface="Cambria Math" panose="02040503050406030204" pitchFamily="18" charset="0"/>
                      </a:rPr>
                      <m:t>𝐝𝐩</m:t>
                    </m:r>
                    <m:d>
                      <m:dPr>
                        <m:begChr m:val="["/>
                        <m:endChr m:val="]"/>
                        <m:ctrlPr>
                          <a:rPr lang="en-US" altLang="zh-TW" sz="2600" b="1" i="1" smtClean="0">
                            <a:solidFill>
                              <a:schemeClr val="tx1"/>
                            </a:solidFill>
                            <a:latin typeface="Cambria Math" panose="02040503050406030204" pitchFamily="18" charset="0"/>
                          </a:rPr>
                        </m:ctrlPr>
                      </m:dPr>
                      <m:e>
                        <m:r>
                          <a:rPr lang="en-US" altLang="zh-TW" sz="2600" b="1" i="0" smtClean="0">
                            <a:solidFill>
                              <a:schemeClr val="tx1"/>
                            </a:solidFill>
                            <a:latin typeface="Cambria Math" panose="02040503050406030204" pitchFamily="18" charset="0"/>
                          </a:rPr>
                          <m:t>𝐢</m:t>
                        </m:r>
                        <m:r>
                          <a:rPr lang="en-US" altLang="zh-TW" sz="2600" b="1" i="0" smtClean="0">
                            <a:solidFill>
                              <a:schemeClr val="tx1"/>
                            </a:solidFill>
                            <a:latin typeface="Cambria Math" panose="02040503050406030204" pitchFamily="18" charset="0"/>
                          </a:rPr>
                          <m:t>−</m:t>
                        </m:r>
                        <m:r>
                          <a:rPr lang="en-US" altLang="zh-TW" sz="2600" b="1" i="0" smtClean="0">
                            <a:solidFill>
                              <a:schemeClr val="tx1"/>
                            </a:solidFill>
                            <a:latin typeface="Cambria Math" panose="02040503050406030204" pitchFamily="18" charset="0"/>
                          </a:rPr>
                          <m:t>𝟏</m:t>
                        </m:r>
                      </m:e>
                    </m:d>
                    <m:d>
                      <m:dPr>
                        <m:begChr m:val="["/>
                        <m:endChr m:val="]"/>
                        <m:ctrlPr>
                          <a:rPr lang="en-US" altLang="zh-TW" sz="2600" b="1" i="1" smtClean="0">
                            <a:solidFill>
                              <a:schemeClr val="tx1"/>
                            </a:solidFill>
                            <a:latin typeface="Cambria Math" panose="02040503050406030204" pitchFamily="18" charset="0"/>
                          </a:rPr>
                        </m:ctrlPr>
                      </m:dPr>
                      <m:e>
                        <m:r>
                          <a:rPr lang="en-US" altLang="zh-TW" sz="2600" b="1" i="0" smtClean="0">
                            <a:solidFill>
                              <a:schemeClr val="tx1"/>
                            </a:solidFill>
                            <a:latin typeface="Cambria Math" panose="02040503050406030204" pitchFamily="18" charset="0"/>
                          </a:rPr>
                          <m:t>𝐤</m:t>
                        </m:r>
                      </m:e>
                    </m:d>
                    <m:r>
                      <a:rPr lang="en-US" altLang="zh-TW" sz="2600" b="1" i="0" smtClean="0">
                        <a:solidFill>
                          <a:schemeClr val="tx1"/>
                        </a:solidFill>
                        <a:latin typeface="Cambria Math" panose="02040503050406030204" pitchFamily="18" charset="0"/>
                      </a:rPr>
                      <m:t> + </m:t>
                    </m:r>
                    <m:nary>
                      <m:naryPr>
                        <m:chr m:val="∑"/>
                        <m:ctrlPr>
                          <a:rPr lang="zh-TW" altLang="en-US" sz="2600" b="1" i="1">
                            <a:solidFill>
                              <a:schemeClr val="tx1"/>
                            </a:solidFill>
                            <a:latin typeface="Cambria Math" panose="02040503050406030204" pitchFamily="18" charset="0"/>
                          </a:rPr>
                        </m:ctrlPr>
                      </m:naryPr>
                      <m:sub>
                        <m:r>
                          <a:rPr lang="en-US" altLang="zh-TW" sz="2600" b="1" i="1" smtClean="0">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𝒌</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𝟏</m:t>
                        </m:r>
                      </m:sub>
                      <m:sup>
                        <m:r>
                          <a:rPr lang="en-US" altLang="zh-TW" sz="2600" b="1" i="1" smtClean="0">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smtClean="0">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𝒙</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𝟏</m:t>
                            </m:r>
                          </m:sub>
                          <m:sup>
                            <m:r>
                              <a:rPr lang="en-US" altLang="zh-TW" sz="2600" b="1" i="1" smtClean="0">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𝒚</m:t>
                                </m:r>
                              </m:e>
                            </m:d>
                          </m:e>
                        </m:nary>
                        <m:r>
                          <a:rPr lang="en-US" altLang="zh-TW" sz="2600" b="1" i="1" smtClean="0">
                            <a:solidFill>
                              <a:schemeClr val="tx1"/>
                            </a:solidFill>
                            <a:latin typeface="Cambria Math" panose="02040503050406030204" pitchFamily="18" charset="0"/>
                          </a:rPr>
                          <m:t> :</m:t>
                        </m:r>
                        <m: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𝒌</m:t>
                        </m:r>
                        <m:r>
                          <a:rPr lang="en-US" altLang="zh-TW" sz="2600" b="1" i="1" smtClean="0">
                            <a:solidFill>
                              <a:schemeClr val="tx1"/>
                            </a:solidFill>
                            <a:latin typeface="Cambria Math" panose="02040503050406030204" pitchFamily="18" charset="0"/>
                          </a:rPr>
                          <m:t>&lt;</m:t>
                        </m:r>
                        <m:r>
                          <a:rPr lang="en-US" altLang="zh-TW" sz="2600" b="1" i="1" smtClean="0">
                            <a:solidFill>
                              <a:schemeClr val="tx1"/>
                            </a:solidFill>
                            <a:latin typeface="Cambria Math" panose="02040503050406030204" pitchFamily="18" charset="0"/>
                          </a:rPr>
                          <m:t>𝒋</m:t>
                        </m:r>
                      </m:e>
                    </m:nary>
                    <m:r>
                      <a:rPr lang="en-US" altLang="zh-TW" sz="2600" b="1" i="0" smtClean="0">
                        <a:solidFill>
                          <a:schemeClr val="tx1"/>
                        </a:solidFill>
                        <a:latin typeface="Cambria Math" panose="02040503050406030204" pitchFamily="18" charset="0"/>
                      </a:rPr>
                      <m:t>}</m:t>
                    </m:r>
                  </m:oMath>
                </a14:m>
                <a:endParaRPr lang="en-US" altLang="zh-TW" sz="2600" b="1" dirty="0">
                  <a:solidFill>
                    <a:schemeClr val="tx1"/>
                  </a:solidFill>
                </a:endParaRPr>
              </a:p>
              <a:p>
                <a:pPr marL="0" indent="0">
                  <a:buNone/>
                </a:pPr>
                <a:endParaRPr lang="en-US" altLang="zh-TW" sz="2600" b="1" dirty="0">
                  <a:solidFill>
                    <a:schemeClr val="tx1"/>
                  </a:solidFill>
                </a:endParaRPr>
              </a:p>
              <a:p>
                <a:r>
                  <a:rPr lang="zh-TW" altLang="en-US" sz="2600" b="1" dirty="0">
                    <a:solidFill>
                      <a:schemeClr val="tx1"/>
                    </a:solidFill>
                  </a:rPr>
                  <a:t>給定</a:t>
                </a:r>
                <a:r>
                  <a:rPr lang="en-US" altLang="zh-TW" sz="2600" b="1" dirty="0">
                    <a:solidFill>
                      <a:schemeClr val="tx1"/>
                    </a:solidFill>
                  </a:rPr>
                  <a:t>(k,</a:t>
                </a:r>
                <a:r>
                  <a:rPr lang="zh-TW" altLang="en-US" sz="2600" b="1" dirty="0">
                    <a:solidFill>
                      <a:schemeClr val="tx1"/>
                    </a:solidFill>
                  </a:rPr>
                  <a:t> </a:t>
                </a:r>
                <a:r>
                  <a:rPr lang="en-US" altLang="zh-TW" sz="2600" b="1" dirty="0">
                    <a:solidFill>
                      <a:schemeClr val="tx1"/>
                    </a:solidFill>
                  </a:rPr>
                  <a:t>j], </a:t>
                </a:r>
                <a14:m>
                  <m:oMath xmlns:m="http://schemas.openxmlformats.org/officeDocument/2006/math">
                    <m:nary>
                      <m:naryPr>
                        <m:chr m:val="∑"/>
                        <m:ctrlPr>
                          <a:rPr lang="zh-TW" altLang="en-US" sz="2600" b="1" i="1" smtClean="0">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𝒌</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𝒚</m:t>
                                </m:r>
                              </m:e>
                            </m:d>
                          </m:e>
                        </m:nary>
                        <m:r>
                          <a:rPr lang="en-US" altLang="zh-TW" sz="2600" b="1" i="1" smtClean="0">
                            <a:solidFill>
                              <a:schemeClr val="tx1"/>
                            </a:solidFill>
                            <a:latin typeface="Cambria Math" panose="02040503050406030204" pitchFamily="18" charset="0"/>
                          </a:rPr>
                          <m:t> </m:t>
                        </m:r>
                      </m:e>
                    </m:nary>
                  </m:oMath>
                </a14:m>
                <a:r>
                  <a:rPr lang="zh-TW" altLang="en-US" sz="2600" b="1" dirty="0">
                    <a:solidFill>
                      <a:schemeClr val="tx1"/>
                    </a:solidFill>
                  </a:rPr>
                  <a:t>可以利用二維前綴和 </a:t>
                </a:r>
                <a:r>
                  <a:rPr lang="en-US" altLang="zh-TW" sz="2600" b="1" dirty="0">
                    <a:solidFill>
                      <a:schemeClr val="tx1"/>
                    </a:solidFill>
                  </a:rPr>
                  <a:t>O(1)</a:t>
                </a:r>
                <a:r>
                  <a:rPr lang="zh-TW" altLang="en-US" sz="2600" b="1" dirty="0">
                    <a:solidFill>
                      <a:schemeClr val="tx1"/>
                    </a:solidFill>
                  </a:rPr>
                  <a:t> 算出。</a:t>
                </a:r>
                <a:endParaRPr lang="en-US" altLang="zh-TW" sz="2600" b="1" dirty="0">
                  <a:solidFill>
                    <a:schemeClr val="tx1"/>
                  </a:solidFill>
                </a:endParaRPr>
              </a:p>
              <a:p>
                <a14:m>
                  <m:oMath xmlns:m="http://schemas.openxmlformats.org/officeDocument/2006/math">
                    <m:r>
                      <m:rPr>
                        <m:sty m:val="p"/>
                      </m:rPr>
                      <a:rPr lang="en-US" altLang="zh-TW" sz="2600" b="1" i="1" dirty="0">
                        <a:solidFill>
                          <a:schemeClr val="tx1"/>
                        </a:solidFill>
                        <a:latin typeface="Cambria Math" panose="02040503050406030204" pitchFamily="18" charset="0"/>
                      </a:rPr>
                      <m:t>O</m:t>
                    </m:r>
                    <m:r>
                      <a:rPr lang="en-US" altLang="zh-TW" sz="2600" b="1" i="1" dirty="0" smtClean="0">
                        <a:solidFill>
                          <a:schemeClr val="tx1"/>
                        </a:solidFill>
                        <a:latin typeface="Cambria Math" panose="02040503050406030204" pitchFamily="18" charset="0"/>
                      </a:rPr>
                      <m:t>(</m:t>
                    </m:r>
                    <m:sSup>
                      <m:sSupPr>
                        <m:ctrlPr>
                          <a:rPr lang="en-US" altLang="zh-TW" sz="2600" b="1" i="1" dirty="0" smtClean="0">
                            <a:solidFill>
                              <a:schemeClr val="tx1"/>
                            </a:solidFill>
                            <a:latin typeface="Cambria Math" panose="02040503050406030204" pitchFamily="18" charset="0"/>
                          </a:rPr>
                        </m:ctrlPr>
                      </m:sSupPr>
                      <m:e>
                        <m:r>
                          <a:rPr lang="en-US" altLang="zh-TW" sz="2600" b="1" i="1" dirty="0" smtClean="0">
                            <a:solidFill>
                              <a:schemeClr val="tx1"/>
                            </a:solidFill>
                            <a:latin typeface="Cambria Math" panose="02040503050406030204" pitchFamily="18" charset="0"/>
                          </a:rPr>
                          <m:t>𝑵</m:t>
                        </m:r>
                      </m:e>
                      <m:sup>
                        <m:r>
                          <a:rPr lang="en-US" altLang="zh-TW" sz="2600" b="1" i="1" dirty="0" smtClean="0">
                            <a:solidFill>
                              <a:schemeClr val="tx1"/>
                            </a:solidFill>
                            <a:latin typeface="Cambria Math" panose="02040503050406030204" pitchFamily="18" charset="0"/>
                          </a:rPr>
                          <m:t>𝟐</m:t>
                        </m:r>
                      </m:sup>
                    </m:sSup>
                    <m:r>
                      <a:rPr lang="en-US" altLang="zh-TW" sz="2600" b="1" i="1" dirty="0" smtClean="0">
                        <a:solidFill>
                          <a:schemeClr val="tx1"/>
                        </a:solidFill>
                        <a:latin typeface="Cambria Math" panose="02040503050406030204" pitchFamily="18" charset="0"/>
                      </a:rPr>
                      <m:t>𝑻</m:t>
                    </m:r>
                    <m:r>
                      <a:rPr lang="en-US" altLang="zh-TW" sz="2600" b="1" i="1" dirty="0">
                        <a:solidFill>
                          <a:schemeClr val="tx1"/>
                        </a:solidFill>
                        <a:latin typeface="Cambria Math" panose="02040503050406030204" pitchFamily="18" charset="0"/>
                      </a:rPr>
                      <m:t>)</m:t>
                    </m:r>
                  </m:oMath>
                </a14:m>
                <a:r>
                  <a:rPr lang="en-US" altLang="zh-TW" sz="2600" b="1" dirty="0">
                    <a:solidFill>
                      <a:schemeClr val="tx1"/>
                    </a:solidFill>
                  </a:rPr>
                  <a:t>,</a:t>
                </a:r>
                <a:r>
                  <a:rPr lang="en-US" altLang="zh-TW" sz="2600" b="1" dirty="0"/>
                  <a:t> </a:t>
                </a:r>
                <a:r>
                  <a:rPr lang="en-US" altLang="zh-TW" sz="2600" b="1" dirty="0">
                    <a:solidFill>
                      <a:srgbClr val="0070C0"/>
                    </a:solidFill>
                  </a:rPr>
                  <a:t>TLE</a:t>
                </a:r>
              </a:p>
              <a:p>
                <a:endParaRPr lang="en-US" altLang="zh-TW" sz="2600" b="1"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t="-157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077518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直覺</a:t>
            </a:r>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677333" y="1930400"/>
                <a:ext cx="10962217" cy="3880773"/>
              </a:xfrm>
            </p:spPr>
            <p:txBody>
              <a:bodyPr>
                <a:noAutofit/>
              </a:bodyPr>
              <a:lstStyle/>
              <a:p>
                <a:r>
                  <a:rPr lang="zh-TW" altLang="en-US" sz="2600" b="1" dirty="0">
                    <a:solidFill>
                      <a:schemeClr val="tx1"/>
                    </a:solidFill>
                  </a:rPr>
                  <a:t>觀察花費函數 </a:t>
                </a:r>
                <a14:m>
                  <m:oMath xmlns:m="http://schemas.openxmlformats.org/officeDocument/2006/math">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𝒌</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𝒚</m:t>
                                </m:r>
                              </m:e>
                            </m:d>
                          </m:e>
                        </m:nary>
                      </m:e>
                    </m:nary>
                  </m:oMath>
                </a14:m>
                <a:endParaRPr lang="en-US" altLang="zh-TW" sz="2600" b="1" dirty="0">
                  <a:solidFill>
                    <a:schemeClr val="tx1"/>
                  </a:solidFill>
                </a:endParaRPr>
              </a:p>
              <a:p>
                <a:r>
                  <a:rPr lang="zh-TW" altLang="en-US" sz="2600" b="1" dirty="0">
                    <a:solidFill>
                      <a:schemeClr val="tx1"/>
                    </a:solidFill>
                  </a:rPr>
                  <a:t>新增一人到一段切塊時</a:t>
                </a:r>
                <a:r>
                  <a:rPr lang="en-US" altLang="zh-TW" sz="2600" b="1" dirty="0">
                    <a:solidFill>
                      <a:schemeClr val="tx1"/>
                    </a:solidFill>
                  </a:rPr>
                  <a:t>, </a:t>
                </a:r>
                <a:r>
                  <a:rPr lang="zh-TW" altLang="en-US" sz="2600" b="1" dirty="0">
                    <a:solidFill>
                      <a:schemeClr val="tx1"/>
                    </a:solidFill>
                  </a:rPr>
                  <a:t>原本的切塊越大</a:t>
                </a:r>
                <a:r>
                  <a:rPr lang="en-US" altLang="zh-TW" sz="2600" b="1" dirty="0">
                    <a:solidFill>
                      <a:schemeClr val="tx1"/>
                    </a:solidFill>
                  </a:rPr>
                  <a:t>, </a:t>
                </a:r>
                <a:r>
                  <a:rPr lang="zh-TW" altLang="en-US" sz="2600" b="1" dirty="0">
                    <a:solidFill>
                      <a:schemeClr val="tx1"/>
                    </a:solidFill>
                  </a:rPr>
                  <a:t>增加的 </a:t>
                </a:r>
                <a:r>
                  <a:rPr lang="en-US" altLang="zh-TW" sz="2600" b="1" dirty="0">
                    <a:solidFill>
                      <a:schemeClr val="tx1"/>
                    </a:solidFill>
                  </a:rPr>
                  <a:t>pair</a:t>
                </a:r>
                <a:r>
                  <a:rPr lang="zh-TW" altLang="en-US" sz="2600" b="1" dirty="0">
                    <a:solidFill>
                      <a:schemeClr val="tx1"/>
                    </a:solidFill>
                  </a:rPr>
                  <a:t> 數越多。</a:t>
                </a:r>
                <a:endParaRPr lang="en-US" altLang="zh-TW" sz="2600" b="1" dirty="0">
                  <a:solidFill>
                    <a:schemeClr val="tx1"/>
                  </a:solidFill>
                </a:endParaRPr>
              </a:p>
              <a:p>
                <a:r>
                  <a:rPr lang="zh-TW" altLang="en-US" sz="2600" b="1" dirty="0">
                    <a:solidFill>
                      <a:schemeClr val="tx1"/>
                    </a:solidFill>
                  </a:rPr>
                  <a:t>花費成長會越來越快</a:t>
                </a:r>
                <a:r>
                  <a:rPr lang="en-US" altLang="zh-TW" sz="2600" b="1" dirty="0">
                    <a:solidFill>
                      <a:schemeClr val="tx1"/>
                    </a:solidFill>
                  </a:rPr>
                  <a:t>, </a:t>
                </a:r>
                <a:r>
                  <a:rPr lang="zh-TW" altLang="en-US" sz="2600" b="1" dirty="0">
                    <a:solidFill>
                      <a:schemeClr val="tx1"/>
                    </a:solidFill>
                  </a:rPr>
                  <a:t>切塊時應該切的越平均越好。</a:t>
                </a:r>
                <a:endParaRPr lang="en-US" altLang="zh-TW" sz="2600" b="1" dirty="0">
                  <a:solidFill>
                    <a:schemeClr val="tx1"/>
                  </a:solidFill>
                </a:endParaRPr>
              </a:p>
              <a:p>
                <a:pPr marL="0" indent="0">
                  <a:buNone/>
                </a:pPr>
                <a:endParaRPr lang="en-US" altLang="zh-TW" sz="2600" b="1" dirty="0">
                  <a:solidFill>
                    <a:schemeClr val="tx1"/>
                  </a:solidFill>
                </a:endParaRPr>
              </a:p>
              <a:p>
                <a:pPr marL="0" indent="0">
                  <a:buNone/>
                </a:pPr>
                <a:r>
                  <a:rPr lang="zh-TW" altLang="en-US" sz="2600" b="1" dirty="0">
                    <a:solidFill>
                      <a:schemeClr val="tx1"/>
                    </a:solidFill>
                  </a:rPr>
                  <a:t>           可以猜測當人數 </a:t>
                </a:r>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 </a:t>
                </a:r>
                <a:r>
                  <a:rPr lang="zh-TW" altLang="en-US" sz="2600" b="1" dirty="0">
                    <a:solidFill>
                      <a:schemeClr val="tx1"/>
                    </a:solidFill>
                  </a:rPr>
                  <a:t>最佳切點 </a:t>
                </a:r>
                <a:r>
                  <a:rPr lang="en-US" altLang="zh-TW" sz="2600" b="1" dirty="0">
                    <a:solidFill>
                      <a:schemeClr val="tx1"/>
                    </a:solidFill>
                  </a:rPr>
                  <a:t>k </a:t>
                </a:r>
                <a:r>
                  <a:rPr lang="zh-TW" altLang="en-US" sz="2600" b="1" dirty="0">
                    <a:solidFill>
                      <a:schemeClr val="tx1"/>
                    </a:solidFill>
                  </a:rPr>
                  <a:t>也應該增加。</a:t>
                </a:r>
                <a:endParaRPr lang="en-US" altLang="zh-TW" sz="2600" b="1" dirty="0">
                  <a:solidFill>
                    <a:schemeClr val="tx1"/>
                  </a:solidFill>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a:stretch>
              </a:blipFill>
            </p:spPr>
            <p:txBody>
              <a:bodyPr/>
              <a:lstStyle/>
              <a:p>
                <a:r>
                  <a:rPr lang="zh-TW" altLang="en-US">
                    <a:noFill/>
                  </a:rPr>
                  <a:t> </a:t>
                </a:r>
              </a:p>
            </p:txBody>
          </p:sp>
        </mc:Fallback>
      </mc:AlternateContent>
      <p:sp>
        <p:nvSpPr>
          <p:cNvPr id="4" name="向右箭號 3"/>
          <p:cNvSpPr/>
          <p:nvPr/>
        </p:nvSpPr>
        <p:spPr>
          <a:xfrm>
            <a:off x="854978" y="4217041"/>
            <a:ext cx="885825" cy="4191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5655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直覺</a:t>
            </a:r>
          </a:p>
        </p:txBody>
      </p:sp>
      <p:sp>
        <p:nvSpPr>
          <p:cNvPr id="5" name="文字方塊 4">
            <a:extLst>
              <a:ext uri="{FF2B5EF4-FFF2-40B4-BE49-F238E27FC236}">
                <a16:creationId xmlns:a16="http://schemas.microsoft.com/office/drawing/2014/main" id="{EB4D569E-5D0E-434D-A020-BF6B4D0CFA1D}"/>
              </a:ext>
            </a:extLst>
          </p:cNvPr>
          <p:cNvSpPr txBox="1"/>
          <p:nvPr/>
        </p:nvSpPr>
        <p:spPr>
          <a:xfrm>
            <a:off x="1494530" y="4089220"/>
            <a:ext cx="2509020" cy="430887"/>
          </a:xfrm>
          <a:prstGeom prst="rect">
            <a:avLst/>
          </a:prstGeom>
          <a:noFill/>
        </p:spPr>
        <p:txBody>
          <a:bodyPr wrap="none" rtlCol="0">
            <a:spAutoFit/>
          </a:bodyPr>
          <a:lstStyle/>
          <a:p>
            <a:r>
              <a:rPr lang="en-US" altLang="zh-TW" sz="2200" b="1" dirty="0"/>
              <a:t>j=5</a:t>
            </a:r>
            <a:r>
              <a:rPr lang="zh-TW" altLang="en-US" sz="2200" b="1" dirty="0"/>
              <a:t>時的最佳切點</a:t>
            </a:r>
            <a:r>
              <a:rPr lang="en-US" sz="2200" b="1" dirty="0"/>
              <a:t>k</a:t>
            </a:r>
            <a:r>
              <a:rPr lang="zh-TW" altLang="en-US" sz="2200" b="1" dirty="0"/>
              <a:t>*</a:t>
            </a:r>
            <a:endParaRPr lang="en-US" sz="2200" b="1" dirty="0"/>
          </a:p>
        </p:txBody>
      </p:sp>
      <p:sp>
        <p:nvSpPr>
          <p:cNvPr id="6" name="箭號: 向右 6">
            <a:extLst>
              <a:ext uri="{FF2B5EF4-FFF2-40B4-BE49-F238E27FC236}">
                <a16:creationId xmlns:a16="http://schemas.microsoft.com/office/drawing/2014/main" id="{09ACCE86-C578-40C7-89B0-C3E34FFCD5C6}"/>
              </a:ext>
            </a:extLst>
          </p:cNvPr>
          <p:cNvSpPr/>
          <p:nvPr/>
        </p:nvSpPr>
        <p:spPr>
          <a:xfrm rot="16200000">
            <a:off x="2437917" y="3665182"/>
            <a:ext cx="391886"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31FE056E-C4B6-42CC-9692-0BCD809BC2EF}"/>
              </a:ext>
            </a:extLst>
          </p:cNvPr>
          <p:cNvSpPr/>
          <p:nvPr/>
        </p:nvSpPr>
        <p:spPr>
          <a:xfrm>
            <a:off x="887962" y="274145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5C474723-EE21-420D-B877-3C44E4E0E733}"/>
              </a:ext>
            </a:extLst>
          </p:cNvPr>
          <p:cNvSpPr/>
          <p:nvPr/>
        </p:nvSpPr>
        <p:spPr>
          <a:xfrm>
            <a:off x="1587758" y="274145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9CA86A5D-FBC3-4111-84CC-EF1D2878FD49}"/>
              </a:ext>
            </a:extLst>
          </p:cNvPr>
          <p:cNvSpPr/>
          <p:nvPr/>
        </p:nvSpPr>
        <p:spPr>
          <a:xfrm>
            <a:off x="2287554" y="274145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C0B4D50A-CFF0-44BA-AE89-A56AFBF56DD0}"/>
              </a:ext>
            </a:extLst>
          </p:cNvPr>
          <p:cNvSpPr/>
          <p:nvPr/>
        </p:nvSpPr>
        <p:spPr>
          <a:xfrm>
            <a:off x="2987350" y="27414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53CB4F6-96ED-4E03-ADCC-3203E854458A}"/>
              </a:ext>
            </a:extLst>
          </p:cNvPr>
          <p:cNvSpPr/>
          <p:nvPr/>
        </p:nvSpPr>
        <p:spPr>
          <a:xfrm>
            <a:off x="3687146" y="27414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箭號: 向右 13">
            <a:extLst>
              <a:ext uri="{FF2B5EF4-FFF2-40B4-BE49-F238E27FC236}">
                <a16:creationId xmlns:a16="http://schemas.microsoft.com/office/drawing/2014/main" id="{CEB51734-0E1E-411D-9B07-857F09F58F52}"/>
              </a:ext>
            </a:extLst>
          </p:cNvPr>
          <p:cNvSpPr/>
          <p:nvPr/>
        </p:nvSpPr>
        <p:spPr>
          <a:xfrm>
            <a:off x="3219543" y="2048950"/>
            <a:ext cx="4694369" cy="461665"/>
          </a:xfrm>
          <a:prstGeom prst="rightArrow">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文字方塊 13">
            <a:extLst>
              <a:ext uri="{FF2B5EF4-FFF2-40B4-BE49-F238E27FC236}">
                <a16:creationId xmlns:a16="http://schemas.microsoft.com/office/drawing/2014/main" id="{9F6C178E-3F14-452C-97C4-0E70F1D3CF7C}"/>
              </a:ext>
            </a:extLst>
          </p:cNvPr>
          <p:cNvSpPr txBox="1"/>
          <p:nvPr/>
        </p:nvSpPr>
        <p:spPr>
          <a:xfrm>
            <a:off x="3219543" y="1587283"/>
            <a:ext cx="4879862" cy="461665"/>
          </a:xfrm>
          <a:prstGeom prst="rect">
            <a:avLst/>
          </a:prstGeom>
          <a:noFill/>
        </p:spPr>
        <p:txBody>
          <a:bodyPr wrap="none" rtlCol="0">
            <a:spAutoFit/>
          </a:bodyPr>
          <a:lstStyle/>
          <a:p>
            <a:r>
              <a:rPr lang="en-US" altLang="zh-TW" sz="2400" b="1" dirty="0"/>
              <a:t>j</a:t>
            </a:r>
            <a:r>
              <a:rPr lang="zh-TW" altLang="en-US" sz="2400" b="1" dirty="0"/>
              <a:t>遞增，切點不變，最後一塊的範圍</a:t>
            </a:r>
            <a:endParaRPr lang="en-US" sz="2400" b="1" dirty="0"/>
          </a:p>
        </p:txBody>
      </p:sp>
      <p:sp>
        <p:nvSpPr>
          <p:cNvPr id="15" name="矩形 14">
            <a:extLst>
              <a:ext uri="{FF2B5EF4-FFF2-40B4-BE49-F238E27FC236}">
                <a16:creationId xmlns:a16="http://schemas.microsoft.com/office/drawing/2014/main" id="{32736A88-1DAF-49FD-B49D-228304B5B007}"/>
              </a:ext>
            </a:extLst>
          </p:cNvPr>
          <p:cNvSpPr/>
          <p:nvPr/>
        </p:nvSpPr>
        <p:spPr>
          <a:xfrm>
            <a:off x="4386942" y="2741448"/>
            <a:ext cx="699796" cy="709127"/>
          </a:xfrm>
          <a:prstGeom prst="rect">
            <a:avLst/>
          </a:prstGeom>
          <a:solidFill>
            <a:srgbClr val="FF000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24BEF68E-A432-4312-AC6E-B529056697E5}"/>
              </a:ext>
            </a:extLst>
          </p:cNvPr>
          <p:cNvSpPr/>
          <p:nvPr/>
        </p:nvSpPr>
        <p:spPr>
          <a:xfrm>
            <a:off x="5086738" y="2741448"/>
            <a:ext cx="699796" cy="709127"/>
          </a:xfrm>
          <a:prstGeom prst="rect">
            <a:avLst/>
          </a:prstGeom>
          <a:solidFill>
            <a:srgbClr val="FF0000">
              <a:alpha val="4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直線接點 16">
            <a:extLst>
              <a:ext uri="{FF2B5EF4-FFF2-40B4-BE49-F238E27FC236}">
                <a16:creationId xmlns:a16="http://schemas.microsoft.com/office/drawing/2014/main" id="{7F4C58B6-4D5B-4F99-9FB8-BEF72356A277}"/>
              </a:ext>
            </a:extLst>
          </p:cNvPr>
          <p:cNvCxnSpPr>
            <a:cxnSpLocks/>
          </p:cNvCxnSpPr>
          <p:nvPr/>
        </p:nvCxnSpPr>
        <p:spPr>
          <a:xfrm>
            <a:off x="2987350" y="1873704"/>
            <a:ext cx="0" cy="2108719"/>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AE45510C-97C5-4A44-8057-2E5FEF719823}"/>
              </a:ext>
            </a:extLst>
          </p:cNvPr>
          <p:cNvSpPr/>
          <p:nvPr/>
        </p:nvSpPr>
        <p:spPr>
          <a:xfrm>
            <a:off x="5786533" y="2741447"/>
            <a:ext cx="699796" cy="709127"/>
          </a:xfrm>
          <a:prstGeom prst="rect">
            <a:avLst/>
          </a:prstGeom>
          <a:solidFill>
            <a:srgbClr val="FF0000">
              <a:alpha val="6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0CBAF48A-0B62-49A9-99D8-AB849617FEF6}"/>
              </a:ext>
            </a:extLst>
          </p:cNvPr>
          <p:cNvSpPr/>
          <p:nvPr/>
        </p:nvSpPr>
        <p:spPr>
          <a:xfrm>
            <a:off x="6486328" y="2741446"/>
            <a:ext cx="699796" cy="709127"/>
          </a:xfrm>
          <a:prstGeom prst="rect">
            <a:avLst/>
          </a:prstGeom>
          <a:solidFill>
            <a:srgbClr val="FF0000">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BD153C4B-F564-443F-9694-63074D8769A6}"/>
              </a:ext>
            </a:extLst>
          </p:cNvPr>
          <p:cNvSpPr/>
          <p:nvPr/>
        </p:nvSpPr>
        <p:spPr>
          <a:xfrm>
            <a:off x="7214116" y="2741445"/>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星形: 五角 64">
            <a:extLst>
              <a:ext uri="{FF2B5EF4-FFF2-40B4-BE49-F238E27FC236}">
                <a16:creationId xmlns:a16="http://schemas.microsoft.com/office/drawing/2014/main" id="{C988A124-FAFA-41FA-8FFD-C29336973222}"/>
              </a:ext>
            </a:extLst>
          </p:cNvPr>
          <p:cNvSpPr/>
          <p:nvPr/>
        </p:nvSpPr>
        <p:spPr>
          <a:xfrm>
            <a:off x="2458818" y="2914553"/>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p:cNvSpPr/>
          <p:nvPr/>
        </p:nvSpPr>
        <p:spPr>
          <a:xfrm>
            <a:off x="887962" y="5358884"/>
            <a:ext cx="6853158" cy="892552"/>
          </a:xfrm>
          <a:prstGeom prst="rect">
            <a:avLst/>
          </a:prstGeom>
        </p:spPr>
        <p:txBody>
          <a:bodyPr wrap="none">
            <a:spAutoFit/>
          </a:bodyPr>
          <a:lstStyle/>
          <a:p>
            <a:r>
              <a:rPr lang="zh-TW" altLang="en-US" sz="2600" b="1" dirty="0"/>
              <a:t>當人數 </a:t>
            </a:r>
            <a:r>
              <a:rPr lang="en-US" altLang="zh-TW" sz="2600" b="1" dirty="0"/>
              <a:t>j</a:t>
            </a:r>
            <a:r>
              <a:rPr lang="zh-TW" altLang="en-US" sz="2600" b="1" dirty="0"/>
              <a:t> 增加時</a:t>
            </a:r>
            <a:r>
              <a:rPr lang="en-US" altLang="zh-TW" sz="2600" b="1" dirty="0"/>
              <a:t>, </a:t>
            </a:r>
            <a:r>
              <a:rPr lang="zh-TW" altLang="en-US" sz="2600" b="1" dirty="0"/>
              <a:t>最佳切點 </a:t>
            </a:r>
            <a:r>
              <a:rPr lang="en-US" altLang="zh-TW" sz="2600" b="1" dirty="0"/>
              <a:t>k</a:t>
            </a:r>
            <a:r>
              <a:rPr lang="zh-TW" altLang="en-US" sz="2600" b="1" dirty="0"/>
              <a:t>*</a:t>
            </a:r>
            <a:r>
              <a:rPr lang="en-US" altLang="zh-TW" sz="2600" b="1" dirty="0"/>
              <a:t> </a:t>
            </a:r>
            <a:r>
              <a:rPr lang="zh-TW" altLang="en-US" sz="2600" b="1" dirty="0"/>
              <a:t>若不動或變小</a:t>
            </a:r>
            <a:endParaRPr lang="en-US" altLang="zh-TW" sz="2600" b="1" dirty="0"/>
          </a:p>
          <a:p>
            <a:r>
              <a:rPr lang="zh-TW" altLang="en-US" sz="2600" b="1" dirty="0"/>
              <a:t>最後一塊佔的比例將越來越大</a:t>
            </a:r>
            <a:r>
              <a:rPr lang="en-US" altLang="zh-TW" sz="2600" b="1" dirty="0"/>
              <a:t>, </a:t>
            </a:r>
            <a:r>
              <a:rPr lang="zh-TW" altLang="en-US" sz="2600" b="1" dirty="0"/>
              <a:t>感覺不太好</a:t>
            </a:r>
            <a:endParaRPr lang="en-US" altLang="zh-TW" sz="2600" b="1" dirty="0"/>
          </a:p>
        </p:txBody>
      </p:sp>
    </p:spTree>
    <p:extLst>
      <p:ext uri="{BB962C8B-B14F-4D97-AF65-F5344CB8AC3E}">
        <p14:creationId xmlns:p14="http://schemas.microsoft.com/office/powerpoint/2010/main" val="4789163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證明</a:t>
            </a:r>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677333" y="1930400"/>
                <a:ext cx="10962217" cy="3880773"/>
              </a:xfrm>
            </p:spPr>
            <p:txBody>
              <a:bodyPr>
                <a:noAutofit/>
              </a:bodyPr>
              <a:lstStyle/>
              <a:p>
                <a14:m>
                  <m:oMath xmlns:m="http://schemas.openxmlformats.org/officeDocument/2006/math">
                    <m:r>
                      <a:rPr lang="en-US" altLang="zh-TW" sz="2400" b="1" i="0" smtClean="0">
                        <a:solidFill>
                          <a:schemeClr val="tx1"/>
                        </a:solidFill>
                        <a:latin typeface="Cambria Math" panose="02040503050406030204" pitchFamily="18" charset="0"/>
                      </a:rPr>
                      <m:t>𝐝𝐩</m:t>
                    </m:r>
                    <m:d>
                      <m:dPr>
                        <m:begChr m:val="["/>
                        <m:endChr m:val="]"/>
                        <m:ctrlPr>
                          <a:rPr lang="en-US" altLang="zh-TW" sz="2400" b="1" i="1" smtClean="0">
                            <a:solidFill>
                              <a:schemeClr val="tx1"/>
                            </a:solidFill>
                            <a:latin typeface="Cambria Math" panose="02040503050406030204" pitchFamily="18" charset="0"/>
                          </a:rPr>
                        </m:ctrlPr>
                      </m:dPr>
                      <m:e>
                        <m:r>
                          <a:rPr lang="en-US" altLang="zh-TW" sz="2400" b="1" i="0" smtClean="0">
                            <a:solidFill>
                              <a:schemeClr val="tx1"/>
                            </a:solidFill>
                            <a:latin typeface="Cambria Math" panose="02040503050406030204" pitchFamily="18" charset="0"/>
                          </a:rPr>
                          <m:t>𝐢</m:t>
                        </m:r>
                      </m:e>
                    </m:d>
                    <m:d>
                      <m:dPr>
                        <m:begChr m:val="["/>
                        <m:endChr m:val="]"/>
                        <m:ctrlPr>
                          <a:rPr lang="en-US" altLang="zh-TW" sz="2400" b="1" i="1" smtClean="0">
                            <a:solidFill>
                              <a:schemeClr val="tx1"/>
                            </a:solidFill>
                            <a:latin typeface="Cambria Math" panose="02040503050406030204" pitchFamily="18" charset="0"/>
                          </a:rPr>
                        </m:ctrlPr>
                      </m:dPr>
                      <m:e>
                        <m:r>
                          <a:rPr lang="en-US" altLang="zh-TW" sz="2400" b="1" i="0" smtClean="0">
                            <a:solidFill>
                              <a:schemeClr val="tx1"/>
                            </a:solidFill>
                            <a:latin typeface="Cambria Math" panose="02040503050406030204" pitchFamily="18" charset="0"/>
                          </a:rPr>
                          <m:t>𝐣</m:t>
                        </m:r>
                      </m:e>
                    </m:d>
                    <m:r>
                      <a:rPr lang="en-US" altLang="zh-TW" sz="2400" b="1" i="0" smtClean="0">
                        <a:solidFill>
                          <a:schemeClr val="tx1"/>
                        </a:solidFill>
                        <a:latin typeface="Cambria Math" panose="02040503050406030204" pitchFamily="18" charset="0"/>
                      </a:rPr>
                      <m:t>= </m:t>
                    </m:r>
                    <m:r>
                      <a:rPr lang="en-US" altLang="zh-TW" sz="2400" b="1">
                        <a:solidFill>
                          <a:schemeClr val="tx1"/>
                        </a:solidFill>
                        <a:latin typeface="Cambria Math" panose="02040503050406030204" pitchFamily="18" charset="0"/>
                      </a:rPr>
                      <m:t>𝐦𝐚𝐱</m:t>
                    </m:r>
                    <m:r>
                      <a:rPr lang="en-US" altLang="zh-TW" sz="2400" b="1">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rPr>
                      <m:t>𝐝𝐩</m:t>
                    </m:r>
                    <m:d>
                      <m:dPr>
                        <m:begChr m:val="["/>
                        <m:endChr m:val="]"/>
                        <m:ctrlPr>
                          <a:rPr lang="en-US" altLang="zh-TW" sz="2400" b="1" i="1">
                            <a:solidFill>
                              <a:schemeClr val="tx1"/>
                            </a:solidFill>
                            <a:latin typeface="Cambria Math" panose="02040503050406030204" pitchFamily="18" charset="0"/>
                          </a:rPr>
                        </m:ctrlPr>
                      </m:dPr>
                      <m:e>
                        <m:r>
                          <a:rPr lang="en-US" altLang="zh-TW" sz="2400" b="1">
                            <a:solidFill>
                              <a:schemeClr val="tx1"/>
                            </a:solidFill>
                            <a:latin typeface="Cambria Math" panose="02040503050406030204" pitchFamily="18" charset="0"/>
                          </a:rPr>
                          <m:t>𝐢</m:t>
                        </m:r>
                        <m:r>
                          <a:rPr lang="en-US" altLang="zh-TW" sz="2400" b="1">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rPr>
                          <m:t>𝟏</m:t>
                        </m:r>
                      </m:e>
                    </m:d>
                    <m:d>
                      <m:dPr>
                        <m:begChr m:val="["/>
                        <m:endChr m:val="]"/>
                        <m:ctrlPr>
                          <a:rPr lang="en-US" altLang="zh-TW" sz="2400" b="1" i="1">
                            <a:solidFill>
                              <a:schemeClr val="tx1"/>
                            </a:solidFill>
                            <a:latin typeface="Cambria Math" panose="02040503050406030204" pitchFamily="18" charset="0"/>
                          </a:rPr>
                        </m:ctrlPr>
                      </m:dPr>
                      <m:e>
                        <m:r>
                          <a:rPr lang="en-US" altLang="zh-TW" sz="2400" b="1">
                            <a:solidFill>
                              <a:schemeClr val="tx1"/>
                            </a:solidFill>
                            <a:latin typeface="Cambria Math" panose="02040503050406030204" pitchFamily="18" charset="0"/>
                          </a:rPr>
                          <m:t>𝐤</m:t>
                        </m:r>
                      </m:e>
                    </m:d>
                    <m:r>
                      <a:rPr lang="en-US" altLang="zh-TW" sz="2400" b="1">
                        <a:solidFill>
                          <a:schemeClr val="tx1"/>
                        </a:solidFill>
                        <a:latin typeface="Cambria Math" panose="02040503050406030204" pitchFamily="18" charset="0"/>
                      </a:rPr>
                      <m:t> + </m:t>
                    </m:r>
                    <m:nary>
                      <m:naryPr>
                        <m:chr m:val="∑"/>
                        <m:ctrlPr>
                          <a:rPr lang="zh-TW" altLang="en-US" sz="2400" b="1" i="1">
                            <a:solidFill>
                              <a:schemeClr val="tx1"/>
                            </a:solidFill>
                            <a:latin typeface="Cambria Math" panose="02040503050406030204" pitchFamily="18" charset="0"/>
                          </a:rPr>
                        </m:ctrlPr>
                      </m:naryPr>
                      <m:sub>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𝒌</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sub>
                      <m:sup>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sup>
                      <m:e>
                        <m:nary>
                          <m:naryPr>
                            <m:chr m:val="∑"/>
                            <m:ctrlPr>
                              <a:rPr lang="zh-TW" altLang="en-US" sz="2400" b="1" i="1">
                                <a:solidFill>
                                  <a:schemeClr val="tx1"/>
                                </a:solidFill>
                                <a:latin typeface="Cambria Math" panose="02040503050406030204" pitchFamily="18" charset="0"/>
                              </a:rPr>
                            </m:ctrlPr>
                          </m:naryPr>
                          <m:sub>
                            <m:r>
                              <a:rPr lang="en-US" altLang="zh-TW" sz="2400" b="1" i="1">
                                <a:solidFill>
                                  <a:schemeClr val="tx1"/>
                                </a:solidFill>
                                <a:latin typeface="Cambria Math" panose="02040503050406030204" pitchFamily="18" charset="0"/>
                              </a:rPr>
                              <m:t>𝒚</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sub>
                          <m:sup>
                            <m:r>
                              <a:rPr lang="en-US" altLang="zh-TW" sz="2400" b="1" i="1">
                                <a:solidFill>
                                  <a:schemeClr val="tx1"/>
                                </a:solidFill>
                                <a:latin typeface="Cambria Math" panose="02040503050406030204" pitchFamily="18" charset="0"/>
                              </a:rPr>
                              <m:t>𝒚</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sup>
                          <m:e>
                            <m:r>
                              <a:rPr lang="en-US" altLang="zh-TW" sz="2400" b="1" i="1">
                                <a:solidFill>
                                  <a:schemeClr val="tx1"/>
                                </a:solidFill>
                                <a:latin typeface="Cambria Math" panose="02040503050406030204" pitchFamily="18" charset="0"/>
                              </a:rPr>
                              <m:t>𝑼</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𝒙</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𝒚</m:t>
                                </m:r>
                              </m:e>
                            </m:d>
                          </m:e>
                        </m:nary>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𝒌</m:t>
                        </m:r>
                        <m:r>
                          <a:rPr lang="en-US" altLang="zh-TW" sz="2400" b="1" i="1">
                            <a:solidFill>
                              <a:schemeClr val="tx1"/>
                            </a:solidFill>
                            <a:latin typeface="Cambria Math" panose="02040503050406030204" pitchFamily="18" charset="0"/>
                          </a:rPr>
                          <m:t>&lt;</m:t>
                        </m:r>
                        <m:r>
                          <a:rPr lang="en-US" altLang="zh-TW" sz="2400" b="1" i="1">
                            <a:solidFill>
                              <a:schemeClr val="tx1"/>
                            </a:solidFill>
                            <a:latin typeface="Cambria Math" panose="02040503050406030204" pitchFamily="18" charset="0"/>
                          </a:rPr>
                          <m:t>𝒋</m:t>
                        </m:r>
                      </m:e>
                    </m:nary>
                    <m:r>
                      <a:rPr lang="en-US" altLang="zh-TW" sz="2400" b="1">
                        <a:solidFill>
                          <a:schemeClr val="tx1"/>
                        </a:solidFill>
                        <a:latin typeface="Cambria Math" panose="02040503050406030204" pitchFamily="18" charset="0"/>
                      </a:rPr>
                      <m:t>}</m:t>
                    </m:r>
                  </m:oMath>
                </a14:m>
                <a:endParaRPr lang="en-US" altLang="zh-TW" sz="2600" b="1" dirty="0">
                  <a:solidFill>
                    <a:schemeClr val="tx1"/>
                  </a:solidFill>
                </a:endParaRPr>
              </a:p>
              <a:p>
                <a:r>
                  <a:rPr lang="zh-TW" altLang="en-US" sz="2600" b="1" dirty="0">
                    <a:solidFill>
                      <a:schemeClr val="tx1"/>
                    </a:solidFill>
                  </a:rPr>
                  <a:t>當 </a:t>
                </a:r>
                <a:r>
                  <a:rPr lang="en-US" altLang="zh-TW" sz="2600" b="1" dirty="0">
                    <a:solidFill>
                      <a:schemeClr val="tx1"/>
                    </a:solidFill>
                  </a:rPr>
                  <a:t>j</a:t>
                </a:r>
                <a:r>
                  <a:rPr lang="zh-TW" altLang="en-US" sz="2600" b="1" dirty="0">
                    <a:solidFill>
                      <a:schemeClr val="tx1"/>
                    </a:solidFill>
                  </a:rPr>
                  <a:t> 增加成</a:t>
                </a:r>
                <a:r>
                  <a:rPr lang="en-US" altLang="zh-TW" sz="2600" b="1" dirty="0">
                    <a:solidFill>
                      <a:schemeClr val="tx1"/>
                    </a:solidFill>
                  </a:rPr>
                  <a:t>j + 1</a:t>
                </a:r>
                <a:r>
                  <a:rPr lang="zh-TW" altLang="en-US" sz="2600" b="1" dirty="0">
                    <a:solidFill>
                      <a:schemeClr val="tx1"/>
                    </a:solidFill>
                  </a:rPr>
                  <a:t>時</a:t>
                </a:r>
                <a:r>
                  <a:rPr lang="en-US" altLang="zh-TW" sz="2600" b="1" dirty="0">
                    <a:solidFill>
                      <a:schemeClr val="tx1"/>
                    </a:solidFill>
                  </a:rPr>
                  <a:t>, </a:t>
                </a:r>
                <a:r>
                  <a:rPr lang="zh-TW" altLang="en-US" sz="2600" b="1" dirty="0">
                    <a:solidFill>
                      <a:schemeClr val="tx1"/>
                    </a:solidFill>
                  </a:rPr>
                  <a:t>觀察轉移的變化</a:t>
                </a:r>
                <a:r>
                  <a:rPr lang="en-US" altLang="zh-TW" sz="2600" b="1" dirty="0">
                    <a:solidFill>
                      <a:schemeClr val="tx1"/>
                    </a:solidFill>
                  </a:rPr>
                  <a:t>:</a:t>
                </a:r>
              </a:p>
              <a:p>
                <a:pPr marL="0" indent="0">
                  <a:buNone/>
                </a:pPr>
                <a:r>
                  <a:rPr lang="zh-TW" altLang="en-US" sz="2600" b="1" dirty="0">
                    <a:solidFill>
                      <a:schemeClr val="tx1"/>
                    </a:solidFill>
                  </a:rPr>
                  <a:t>        </a:t>
                </a:r>
                <a:r>
                  <a:rPr lang="en-US" altLang="zh-TW" sz="2600" b="1" dirty="0">
                    <a:solidFill>
                      <a:schemeClr val="tx1"/>
                    </a:solidFill>
                  </a:rPr>
                  <a:t>1.</a:t>
                </a:r>
                <a:r>
                  <a:rPr lang="zh-TW" altLang="en-US" sz="2600" b="1" dirty="0">
                    <a:solidFill>
                      <a:schemeClr val="tx1"/>
                    </a:solidFill>
                  </a:rPr>
                  <a:t> 上一次可能的所有轉移點 </a:t>
                </a:r>
                <a:r>
                  <a:rPr lang="en-US" altLang="zh-TW" sz="2600" b="1" dirty="0">
                    <a:solidFill>
                      <a:schemeClr val="tx1"/>
                    </a:solidFill>
                  </a:rPr>
                  <a:t>k</a:t>
                </a:r>
                <a:r>
                  <a:rPr lang="zh-TW" altLang="en-US" sz="2600" b="1" dirty="0">
                    <a:solidFill>
                      <a:schemeClr val="tx1"/>
                    </a:solidFill>
                  </a:rPr>
                  <a:t> 仍然可使用</a:t>
                </a:r>
                <a:r>
                  <a:rPr lang="en-US" altLang="zh-TW" sz="2600" b="1" dirty="0">
                    <a:solidFill>
                      <a:schemeClr val="tx1"/>
                    </a:solidFill>
                  </a:rPr>
                  <a:t>, </a:t>
                </a:r>
                <a:r>
                  <a:rPr lang="zh-TW" altLang="en-US" sz="2600" b="1" dirty="0">
                    <a:solidFill>
                      <a:schemeClr val="tx1"/>
                    </a:solidFill>
                  </a:rPr>
                  <a:t>但花費皆有不同變化。</a:t>
                </a:r>
                <a:endParaRPr lang="en-US" altLang="zh-TW" sz="2600" b="1" dirty="0">
                  <a:solidFill>
                    <a:schemeClr val="tx1"/>
                  </a:solidFill>
                </a:endParaRPr>
              </a:p>
              <a:p>
                <a:pPr marL="0" indent="0">
                  <a:buNone/>
                </a:pPr>
                <a:r>
                  <a:rPr lang="zh-TW" altLang="en-US" sz="2600" b="1" dirty="0">
                    <a:solidFill>
                      <a:schemeClr val="tx1"/>
                    </a:solidFill>
                  </a:rPr>
                  <a:t>        </a:t>
                </a:r>
                <a:r>
                  <a:rPr lang="en-US" altLang="zh-TW" sz="2600" b="1" dirty="0">
                    <a:solidFill>
                      <a:schemeClr val="tx1"/>
                    </a:solidFill>
                  </a:rPr>
                  <a:t>2.</a:t>
                </a:r>
                <a:r>
                  <a:rPr lang="zh-TW" altLang="en-US" sz="2600" b="1" dirty="0">
                    <a:solidFill>
                      <a:schemeClr val="tx1"/>
                    </a:solidFill>
                  </a:rPr>
                  <a:t> 在最後面新增了一種可能的轉移</a:t>
                </a:r>
                <a:r>
                  <a:rPr lang="en-US" altLang="zh-TW" sz="2600" b="1" dirty="0">
                    <a:solidFill>
                      <a:schemeClr val="tx1"/>
                    </a:solidFill>
                  </a:rPr>
                  <a:t>, </a:t>
                </a:r>
                <a:r>
                  <a:rPr lang="zh-TW" altLang="en-US" sz="2600" b="1" dirty="0">
                    <a:solidFill>
                      <a:schemeClr val="tx1"/>
                    </a:solidFill>
                  </a:rPr>
                  <a:t>也就是切在</a:t>
                </a:r>
                <a:r>
                  <a:rPr lang="en-US" altLang="zh-TW" sz="2600" b="1" dirty="0">
                    <a:solidFill>
                      <a:schemeClr val="tx1"/>
                    </a:solidFill>
                  </a:rPr>
                  <a:t>k = j</a:t>
                </a:r>
                <a:r>
                  <a:rPr lang="zh-TW" altLang="en-US" sz="2600" b="1" dirty="0">
                    <a:solidFill>
                      <a:schemeClr val="tx1"/>
                    </a:solidFill>
                  </a:rPr>
                  <a:t>。</a:t>
                </a:r>
                <a:endParaRPr lang="en-US" altLang="zh-TW" sz="2600" b="1" dirty="0">
                  <a:solidFill>
                    <a:schemeClr val="tx1"/>
                  </a:solidFill>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a:stretch>
              </a:blipFill>
            </p:spPr>
            <p:txBody>
              <a:bodyPr/>
              <a:lstStyle/>
              <a:p>
                <a:r>
                  <a:rPr lang="zh-TW" altLang="en-US">
                    <a:noFill/>
                  </a:rPr>
                  <a:t> </a:t>
                </a:r>
              </a:p>
            </p:txBody>
          </p:sp>
        </mc:Fallback>
      </mc:AlternateContent>
      <p:sp>
        <p:nvSpPr>
          <p:cNvPr id="7" name="矩形 6">
            <a:extLst>
              <a:ext uri="{FF2B5EF4-FFF2-40B4-BE49-F238E27FC236}">
                <a16:creationId xmlns:a16="http://schemas.microsoft.com/office/drawing/2014/main" id="{31FE056E-C4B6-42CC-9692-0BCD809BC2EF}"/>
              </a:ext>
            </a:extLst>
          </p:cNvPr>
          <p:cNvSpPr/>
          <p:nvPr/>
        </p:nvSpPr>
        <p:spPr>
          <a:xfrm>
            <a:off x="2526382" y="47131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5C474723-EE21-420D-B877-3C44E4E0E733}"/>
              </a:ext>
            </a:extLst>
          </p:cNvPr>
          <p:cNvSpPr/>
          <p:nvPr/>
        </p:nvSpPr>
        <p:spPr>
          <a:xfrm>
            <a:off x="3226178" y="47131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9CA86A5D-FBC3-4111-84CC-EF1D2878FD49}"/>
              </a:ext>
            </a:extLst>
          </p:cNvPr>
          <p:cNvSpPr/>
          <p:nvPr/>
        </p:nvSpPr>
        <p:spPr>
          <a:xfrm>
            <a:off x="3925974" y="47131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C0B4D50A-CFF0-44BA-AE89-A56AFBF56DD0}"/>
              </a:ext>
            </a:extLst>
          </p:cNvPr>
          <p:cNvSpPr/>
          <p:nvPr/>
        </p:nvSpPr>
        <p:spPr>
          <a:xfrm>
            <a:off x="4625770" y="471312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53CB4F6-96ED-4E03-ADCC-3203E854458A}"/>
              </a:ext>
            </a:extLst>
          </p:cNvPr>
          <p:cNvSpPr/>
          <p:nvPr/>
        </p:nvSpPr>
        <p:spPr>
          <a:xfrm>
            <a:off x="5325566" y="471312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文字方塊 12">
            <a:extLst>
              <a:ext uri="{FF2B5EF4-FFF2-40B4-BE49-F238E27FC236}">
                <a16:creationId xmlns:a16="http://schemas.microsoft.com/office/drawing/2014/main" id="{9F6C178E-3F14-452C-97C4-0E70F1D3CF7C}"/>
              </a:ext>
            </a:extLst>
          </p:cNvPr>
          <p:cNvSpPr txBox="1"/>
          <p:nvPr/>
        </p:nvSpPr>
        <p:spPr>
          <a:xfrm>
            <a:off x="5527026" y="4159033"/>
            <a:ext cx="296876" cy="461665"/>
          </a:xfrm>
          <a:prstGeom prst="rect">
            <a:avLst/>
          </a:prstGeom>
          <a:noFill/>
        </p:spPr>
        <p:txBody>
          <a:bodyPr wrap="none" rtlCol="0">
            <a:spAutoFit/>
          </a:bodyPr>
          <a:lstStyle/>
          <a:p>
            <a:r>
              <a:rPr lang="en-US" altLang="zh-TW" sz="2400" b="1" dirty="0"/>
              <a:t>j</a:t>
            </a:r>
            <a:endParaRPr lang="en-US" sz="2400" b="1" dirty="0"/>
          </a:p>
        </p:txBody>
      </p:sp>
      <p:sp>
        <p:nvSpPr>
          <p:cNvPr id="14" name="矩形 13">
            <a:extLst>
              <a:ext uri="{FF2B5EF4-FFF2-40B4-BE49-F238E27FC236}">
                <a16:creationId xmlns:a16="http://schemas.microsoft.com/office/drawing/2014/main" id="{32736A88-1DAF-49FD-B49D-228304B5B007}"/>
              </a:ext>
            </a:extLst>
          </p:cNvPr>
          <p:cNvSpPr/>
          <p:nvPr/>
        </p:nvSpPr>
        <p:spPr>
          <a:xfrm>
            <a:off x="6025362" y="4713123"/>
            <a:ext cx="699796" cy="709127"/>
          </a:xfrm>
          <a:prstGeom prst="rect">
            <a:avLst/>
          </a:prstGeom>
          <a:solidFill>
            <a:srgbClr val="FF000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文字方塊 20">
            <a:extLst>
              <a:ext uri="{FF2B5EF4-FFF2-40B4-BE49-F238E27FC236}">
                <a16:creationId xmlns:a16="http://schemas.microsoft.com/office/drawing/2014/main" id="{9F6C178E-3F14-452C-97C4-0E70F1D3CF7C}"/>
              </a:ext>
            </a:extLst>
          </p:cNvPr>
          <p:cNvSpPr txBox="1"/>
          <p:nvPr/>
        </p:nvSpPr>
        <p:spPr>
          <a:xfrm>
            <a:off x="6074960" y="4159033"/>
            <a:ext cx="659155" cy="461665"/>
          </a:xfrm>
          <a:prstGeom prst="rect">
            <a:avLst/>
          </a:prstGeom>
          <a:noFill/>
        </p:spPr>
        <p:txBody>
          <a:bodyPr wrap="none" rtlCol="0">
            <a:spAutoFit/>
          </a:bodyPr>
          <a:lstStyle/>
          <a:p>
            <a:r>
              <a:rPr lang="en-US" altLang="zh-TW" sz="2400" b="1" dirty="0"/>
              <a:t>j+1</a:t>
            </a:r>
            <a:endParaRPr lang="en-US" sz="2400" b="1" dirty="0"/>
          </a:p>
        </p:txBody>
      </p:sp>
    </p:spTree>
    <p:extLst>
      <p:ext uri="{BB962C8B-B14F-4D97-AF65-F5344CB8AC3E}">
        <p14:creationId xmlns:p14="http://schemas.microsoft.com/office/powerpoint/2010/main" val="306820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證明</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r>
                  <a:rPr lang="zh-TW" altLang="en-US" sz="2600" b="1" dirty="0">
                    <a:solidFill>
                      <a:schemeClr val="tx1"/>
                    </a:solidFill>
                  </a:rPr>
                  <a:t>花費函數 </a:t>
                </a:r>
                <a14:m>
                  <m:oMath xmlns:m="http://schemas.openxmlformats.org/officeDocument/2006/math">
                    <m:nary>
                      <m:naryPr>
                        <m:chr m:val="∑"/>
                        <m:ctrlPr>
                          <a:rPr lang="zh-TW" altLang="en-US" sz="2600" b="1" i="1" smtClean="0">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𝒌</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𝒚</m:t>
                                </m:r>
                              </m:e>
                            </m:d>
                          </m:e>
                        </m:nary>
                      </m:e>
                    </m:nary>
                  </m:oMath>
                </a14:m>
                <a:endParaRPr lang="en-US" altLang="zh-TW" sz="2600" b="1" dirty="0">
                  <a:solidFill>
                    <a:schemeClr val="tx1"/>
                  </a:solidFill>
                </a:endParaRPr>
              </a:p>
              <a:p>
                <a:r>
                  <a:rPr lang="zh-TW" altLang="en-US" sz="2600" b="1" dirty="0">
                    <a:solidFill>
                      <a:schemeClr val="tx1"/>
                    </a:solidFill>
                  </a:rPr>
                  <a:t>新增一人到一段切塊時</a:t>
                </a:r>
                <a:r>
                  <a:rPr lang="en-US" altLang="zh-TW" sz="2600" b="1" dirty="0">
                    <a:solidFill>
                      <a:schemeClr val="tx1"/>
                    </a:solidFill>
                  </a:rPr>
                  <a:t>, </a:t>
                </a:r>
                <a:r>
                  <a:rPr lang="zh-TW" altLang="en-US" sz="2600" b="1" dirty="0">
                    <a:solidFill>
                      <a:schemeClr val="tx1"/>
                    </a:solidFill>
                  </a:rPr>
                  <a:t>原本的切塊越大</a:t>
                </a:r>
                <a:r>
                  <a:rPr lang="en-US" altLang="zh-TW" sz="2600" b="1" dirty="0">
                    <a:solidFill>
                      <a:schemeClr val="tx1"/>
                    </a:solidFill>
                  </a:rPr>
                  <a:t>, </a:t>
                </a:r>
                <a:r>
                  <a:rPr lang="zh-TW" altLang="en-US" sz="2600" b="1" dirty="0">
                    <a:solidFill>
                      <a:schemeClr val="tx1"/>
                    </a:solidFill>
                  </a:rPr>
                  <a:t>增加的 </a:t>
                </a:r>
                <a:r>
                  <a:rPr lang="en-US" altLang="zh-TW" sz="2600" b="1" dirty="0">
                    <a:solidFill>
                      <a:schemeClr val="tx1"/>
                    </a:solidFill>
                  </a:rPr>
                  <a:t>pair</a:t>
                </a:r>
                <a:r>
                  <a:rPr lang="zh-TW" altLang="en-US" sz="2600" b="1" dirty="0">
                    <a:solidFill>
                      <a:schemeClr val="tx1"/>
                    </a:solidFill>
                  </a:rPr>
                  <a:t> 數越多。</a:t>
                </a:r>
                <a:endParaRPr lang="en-US" altLang="zh-TW" sz="2600" b="1" dirty="0">
                  <a:solidFill>
                    <a:schemeClr val="tx1"/>
                  </a:solidFill>
                </a:endParaRPr>
              </a:p>
              <a:p>
                <a:pPr marL="0" indent="0">
                  <a:buNone/>
                </a:pPr>
                <a:endParaRPr lang="en-US" altLang="zh-TW" sz="2600" b="1" dirty="0">
                  <a:solidFill>
                    <a:schemeClr val="tx1"/>
                  </a:solidFill>
                </a:endParaRPr>
              </a:p>
              <a:p>
                <a:pPr marL="0" indent="0">
                  <a:buNone/>
                </a:pPr>
                <a:r>
                  <a:rPr lang="zh-TW" altLang="en-US" sz="2600" b="1" dirty="0">
                    <a:solidFill>
                      <a:schemeClr val="tx1"/>
                    </a:solidFill>
                  </a:rPr>
                  <a:t>             當 </a:t>
                </a:r>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 k</a:t>
                </a:r>
                <a:r>
                  <a:rPr lang="zh-TW" altLang="en-US" sz="2600" b="1" dirty="0">
                    <a:solidFill>
                      <a:schemeClr val="tx1"/>
                    </a:solidFill>
                  </a:rPr>
                  <a:t> 越小的轉移</a:t>
                </a:r>
                <a:r>
                  <a:rPr lang="en-US" altLang="zh-TW" sz="2600" b="1" dirty="0">
                    <a:solidFill>
                      <a:schemeClr val="tx1"/>
                    </a:solidFill>
                  </a:rPr>
                  <a:t>,</a:t>
                </a:r>
                <a:r>
                  <a:rPr lang="zh-TW" altLang="en-US" sz="2600" b="1" dirty="0">
                    <a:solidFill>
                      <a:schemeClr val="tx1"/>
                    </a:solidFill>
                  </a:rPr>
                  <a:t> 花費增加越多。</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a:stretch>
              </a:blipFill>
            </p:spPr>
            <p:txBody>
              <a:bodyPr/>
              <a:lstStyle/>
              <a:p>
                <a:r>
                  <a:rPr lang="en-US">
                    <a:noFill/>
                  </a:rPr>
                  <a:t> </a:t>
                </a:r>
              </a:p>
            </p:txBody>
          </p:sp>
        </mc:Fallback>
      </mc:AlternateContent>
      <p:sp>
        <p:nvSpPr>
          <p:cNvPr id="15" name="向右箭號 14"/>
          <p:cNvSpPr/>
          <p:nvPr/>
        </p:nvSpPr>
        <p:spPr>
          <a:xfrm>
            <a:off x="876300" y="3661236"/>
            <a:ext cx="885825" cy="4191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419052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AA71550-CE19-4C36-BDD4-124A046F863A}"/>
              </a:ext>
            </a:extLst>
          </p:cNvPr>
          <p:cNvSpPr/>
          <p:nvPr/>
        </p:nvSpPr>
        <p:spPr>
          <a:xfrm>
            <a:off x="928607" y="347120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D48BFB67-ECE5-4256-B590-BBDBED04F0E8}"/>
              </a:ext>
            </a:extLst>
          </p:cNvPr>
          <p:cNvSpPr/>
          <p:nvPr/>
        </p:nvSpPr>
        <p:spPr>
          <a:xfrm>
            <a:off x="1628403" y="347120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97D6138B-5859-4834-9474-BB7F9E10C45B}"/>
              </a:ext>
            </a:extLst>
          </p:cNvPr>
          <p:cNvSpPr/>
          <p:nvPr/>
        </p:nvSpPr>
        <p:spPr>
          <a:xfrm>
            <a:off x="3027995" y="34711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5DA9DC7A-E786-462F-865D-89EFA96F45FD}"/>
              </a:ext>
            </a:extLst>
          </p:cNvPr>
          <p:cNvSpPr/>
          <p:nvPr/>
        </p:nvSpPr>
        <p:spPr>
          <a:xfrm>
            <a:off x="2328199" y="34712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A156C81D-8C6C-4F47-81F8-F3857ED9E956}"/>
              </a:ext>
            </a:extLst>
          </p:cNvPr>
          <p:cNvSpPr/>
          <p:nvPr/>
        </p:nvSpPr>
        <p:spPr>
          <a:xfrm>
            <a:off x="928607" y="4180328"/>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864BAD22-8C0F-45AA-A7A8-FEBAC699896D}"/>
              </a:ext>
            </a:extLst>
          </p:cNvPr>
          <p:cNvSpPr/>
          <p:nvPr/>
        </p:nvSpPr>
        <p:spPr>
          <a:xfrm>
            <a:off x="1628403" y="4180328"/>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BC9BD5F3-6869-4310-BFFC-AE0ABE471989}"/>
              </a:ext>
            </a:extLst>
          </p:cNvPr>
          <p:cNvSpPr/>
          <p:nvPr/>
        </p:nvSpPr>
        <p:spPr>
          <a:xfrm>
            <a:off x="3027995" y="41803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1F51702A-682A-46D4-908C-D0BD22C140B9}"/>
              </a:ext>
            </a:extLst>
          </p:cNvPr>
          <p:cNvSpPr/>
          <p:nvPr/>
        </p:nvSpPr>
        <p:spPr>
          <a:xfrm>
            <a:off x="2328199" y="418032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C83B87B8-DE96-4293-ABCB-07FB35BB5CF9}"/>
              </a:ext>
            </a:extLst>
          </p:cNvPr>
          <p:cNvSpPr/>
          <p:nvPr/>
        </p:nvSpPr>
        <p:spPr>
          <a:xfrm>
            <a:off x="928607" y="4889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EA5CEB66-8663-4441-A44D-41FB324A450E}"/>
              </a:ext>
            </a:extLst>
          </p:cNvPr>
          <p:cNvSpPr/>
          <p:nvPr/>
        </p:nvSpPr>
        <p:spPr>
          <a:xfrm>
            <a:off x="1628403" y="4889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3C3D41C2-762B-40C0-8D95-C96AE218F377}"/>
              </a:ext>
            </a:extLst>
          </p:cNvPr>
          <p:cNvSpPr/>
          <p:nvPr/>
        </p:nvSpPr>
        <p:spPr>
          <a:xfrm>
            <a:off x="3027995" y="4889453"/>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3472AFDB-DD9C-40FA-B1C5-5EF12CF58FB5}"/>
              </a:ext>
            </a:extLst>
          </p:cNvPr>
          <p:cNvSpPr/>
          <p:nvPr/>
        </p:nvSpPr>
        <p:spPr>
          <a:xfrm>
            <a:off x="2328199" y="4889454"/>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A9901E34-73EF-4E61-A309-57142A046024}"/>
              </a:ext>
            </a:extLst>
          </p:cNvPr>
          <p:cNvSpPr/>
          <p:nvPr/>
        </p:nvSpPr>
        <p:spPr>
          <a:xfrm>
            <a:off x="928607" y="559858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1D17B932-3ADF-4ED2-95F5-62EA715BC5AC}"/>
              </a:ext>
            </a:extLst>
          </p:cNvPr>
          <p:cNvSpPr/>
          <p:nvPr/>
        </p:nvSpPr>
        <p:spPr>
          <a:xfrm>
            <a:off x="1628403" y="559858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a:extLst>
              <a:ext uri="{FF2B5EF4-FFF2-40B4-BE49-F238E27FC236}">
                <a16:creationId xmlns:a16="http://schemas.microsoft.com/office/drawing/2014/main" id="{759BFE50-722F-4452-B854-4376A73203BC}"/>
              </a:ext>
            </a:extLst>
          </p:cNvPr>
          <p:cNvSpPr/>
          <p:nvPr/>
        </p:nvSpPr>
        <p:spPr>
          <a:xfrm>
            <a:off x="3027995" y="5598580"/>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矩形 22">
            <a:extLst>
              <a:ext uri="{FF2B5EF4-FFF2-40B4-BE49-F238E27FC236}">
                <a16:creationId xmlns:a16="http://schemas.microsoft.com/office/drawing/2014/main" id="{407F2866-F8A2-49D7-9E18-2A03D347AEE6}"/>
              </a:ext>
            </a:extLst>
          </p:cNvPr>
          <p:cNvSpPr/>
          <p:nvPr/>
        </p:nvSpPr>
        <p:spPr>
          <a:xfrm>
            <a:off x="2328199" y="5598581"/>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直線接點 23">
            <a:extLst>
              <a:ext uri="{FF2B5EF4-FFF2-40B4-BE49-F238E27FC236}">
                <a16:creationId xmlns:a16="http://schemas.microsoft.com/office/drawing/2014/main" id="{7FD13EBD-1457-4B5B-BD9A-28C74A98AC8B}"/>
              </a:ext>
            </a:extLst>
          </p:cNvPr>
          <p:cNvCxnSpPr>
            <a:cxnSpLocks/>
          </p:cNvCxnSpPr>
          <p:nvPr/>
        </p:nvCxnSpPr>
        <p:spPr>
          <a:xfrm>
            <a:off x="425868" y="4889451"/>
            <a:ext cx="3722572"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DAD8125B-7B25-4A6F-B3EA-45E9B17A9F63}"/>
              </a:ext>
            </a:extLst>
          </p:cNvPr>
          <p:cNvCxnSpPr>
            <a:cxnSpLocks/>
          </p:cNvCxnSpPr>
          <p:nvPr/>
        </p:nvCxnSpPr>
        <p:spPr>
          <a:xfrm flipV="1">
            <a:off x="2328199" y="3180832"/>
            <a:ext cx="0" cy="3481431"/>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28" name="箭號: 向右 28">
            <a:extLst>
              <a:ext uri="{FF2B5EF4-FFF2-40B4-BE49-F238E27FC236}">
                <a16:creationId xmlns:a16="http://schemas.microsoft.com/office/drawing/2014/main" id="{186AA62A-3CA3-4C77-A77E-BAD174834F11}"/>
              </a:ext>
            </a:extLst>
          </p:cNvPr>
          <p:cNvSpPr/>
          <p:nvPr/>
        </p:nvSpPr>
        <p:spPr>
          <a:xfrm>
            <a:off x="4381587" y="3303945"/>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61CDE539-D292-404A-A906-2EC8EF5A2443}"/>
              </a:ext>
            </a:extLst>
          </p:cNvPr>
          <p:cNvSpPr/>
          <p:nvPr/>
        </p:nvSpPr>
        <p:spPr>
          <a:xfrm>
            <a:off x="6722111" y="2826270"/>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2F84138B-E81B-4602-8D46-666FC3CDE50A}"/>
              </a:ext>
            </a:extLst>
          </p:cNvPr>
          <p:cNvSpPr/>
          <p:nvPr/>
        </p:nvSpPr>
        <p:spPr>
          <a:xfrm>
            <a:off x="7421907" y="2826270"/>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491A524B-DA30-4A01-908B-BFA17A83CD62}"/>
              </a:ext>
            </a:extLst>
          </p:cNvPr>
          <p:cNvSpPr/>
          <p:nvPr/>
        </p:nvSpPr>
        <p:spPr>
          <a:xfrm>
            <a:off x="8821499" y="282626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C6D96FA7-EF90-4B58-A5FA-17840D1CFBCA}"/>
              </a:ext>
            </a:extLst>
          </p:cNvPr>
          <p:cNvSpPr/>
          <p:nvPr/>
        </p:nvSpPr>
        <p:spPr>
          <a:xfrm>
            <a:off x="8121703" y="282626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7025B63E-E07A-46E1-A9D3-74DAD29B16C1}"/>
              </a:ext>
            </a:extLst>
          </p:cNvPr>
          <p:cNvSpPr/>
          <p:nvPr/>
        </p:nvSpPr>
        <p:spPr>
          <a:xfrm>
            <a:off x="6722111" y="353539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4974746-4A2F-4AF0-8C7A-B6DF4665DFCF}"/>
              </a:ext>
            </a:extLst>
          </p:cNvPr>
          <p:cNvSpPr/>
          <p:nvPr/>
        </p:nvSpPr>
        <p:spPr>
          <a:xfrm>
            <a:off x="7421907" y="353539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矩形 34">
            <a:extLst>
              <a:ext uri="{FF2B5EF4-FFF2-40B4-BE49-F238E27FC236}">
                <a16:creationId xmlns:a16="http://schemas.microsoft.com/office/drawing/2014/main" id="{3161D741-CC46-456E-AA3C-D5831214C426}"/>
              </a:ext>
            </a:extLst>
          </p:cNvPr>
          <p:cNvSpPr/>
          <p:nvPr/>
        </p:nvSpPr>
        <p:spPr>
          <a:xfrm>
            <a:off x="8821499" y="353539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a:extLst>
              <a:ext uri="{FF2B5EF4-FFF2-40B4-BE49-F238E27FC236}">
                <a16:creationId xmlns:a16="http://schemas.microsoft.com/office/drawing/2014/main" id="{B139F083-B595-432F-A280-D26EBD4B752F}"/>
              </a:ext>
            </a:extLst>
          </p:cNvPr>
          <p:cNvSpPr/>
          <p:nvPr/>
        </p:nvSpPr>
        <p:spPr>
          <a:xfrm>
            <a:off x="8121703" y="353539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矩形 36">
            <a:extLst>
              <a:ext uri="{FF2B5EF4-FFF2-40B4-BE49-F238E27FC236}">
                <a16:creationId xmlns:a16="http://schemas.microsoft.com/office/drawing/2014/main" id="{74CEB285-FF3E-4E85-BAF8-E5DB20BE7FF4}"/>
              </a:ext>
            </a:extLst>
          </p:cNvPr>
          <p:cNvSpPr/>
          <p:nvPr/>
        </p:nvSpPr>
        <p:spPr>
          <a:xfrm>
            <a:off x="6722111" y="424452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矩形 37">
            <a:extLst>
              <a:ext uri="{FF2B5EF4-FFF2-40B4-BE49-F238E27FC236}">
                <a16:creationId xmlns:a16="http://schemas.microsoft.com/office/drawing/2014/main" id="{97B6EE48-F6CB-438B-9FE3-E8120AEA8B6C}"/>
              </a:ext>
            </a:extLst>
          </p:cNvPr>
          <p:cNvSpPr/>
          <p:nvPr/>
        </p:nvSpPr>
        <p:spPr>
          <a:xfrm>
            <a:off x="7421907" y="424452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矩形 38">
            <a:extLst>
              <a:ext uri="{FF2B5EF4-FFF2-40B4-BE49-F238E27FC236}">
                <a16:creationId xmlns:a16="http://schemas.microsoft.com/office/drawing/2014/main" id="{AF3B7A63-3CBE-40EB-9BDD-AFD0F1B82986}"/>
              </a:ext>
            </a:extLst>
          </p:cNvPr>
          <p:cNvSpPr/>
          <p:nvPr/>
        </p:nvSpPr>
        <p:spPr>
          <a:xfrm>
            <a:off x="8821499" y="424452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矩形 39">
            <a:extLst>
              <a:ext uri="{FF2B5EF4-FFF2-40B4-BE49-F238E27FC236}">
                <a16:creationId xmlns:a16="http://schemas.microsoft.com/office/drawing/2014/main" id="{3A1B9EE5-88D2-45B6-8D1D-B324AAE9FEB4}"/>
              </a:ext>
            </a:extLst>
          </p:cNvPr>
          <p:cNvSpPr/>
          <p:nvPr/>
        </p:nvSpPr>
        <p:spPr>
          <a:xfrm>
            <a:off x="8121703" y="4244523"/>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矩形 40">
            <a:extLst>
              <a:ext uri="{FF2B5EF4-FFF2-40B4-BE49-F238E27FC236}">
                <a16:creationId xmlns:a16="http://schemas.microsoft.com/office/drawing/2014/main" id="{F97BDF6C-4C49-4577-BE69-E54F63B008FD}"/>
              </a:ext>
            </a:extLst>
          </p:cNvPr>
          <p:cNvSpPr/>
          <p:nvPr/>
        </p:nvSpPr>
        <p:spPr>
          <a:xfrm>
            <a:off x="6722111" y="495365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F238B23A-FC1D-4711-9822-70D3755ACD9D}"/>
              </a:ext>
            </a:extLst>
          </p:cNvPr>
          <p:cNvSpPr/>
          <p:nvPr/>
        </p:nvSpPr>
        <p:spPr>
          <a:xfrm>
            <a:off x="7421907" y="495365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98F3CF68-DC42-4931-AA91-20FC90745B9C}"/>
              </a:ext>
            </a:extLst>
          </p:cNvPr>
          <p:cNvSpPr/>
          <p:nvPr/>
        </p:nvSpPr>
        <p:spPr>
          <a:xfrm>
            <a:off x="8821499" y="4953649"/>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850887DF-9E2C-4A60-9ABD-2EED8BE5F815}"/>
              </a:ext>
            </a:extLst>
          </p:cNvPr>
          <p:cNvSpPr/>
          <p:nvPr/>
        </p:nvSpPr>
        <p:spPr>
          <a:xfrm>
            <a:off x="8121703" y="4953650"/>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矩形 45">
            <a:extLst>
              <a:ext uri="{FF2B5EF4-FFF2-40B4-BE49-F238E27FC236}">
                <a16:creationId xmlns:a16="http://schemas.microsoft.com/office/drawing/2014/main" id="{F86C5963-441B-4698-A7CF-8194727B3986}"/>
              </a:ext>
            </a:extLst>
          </p:cNvPr>
          <p:cNvSpPr/>
          <p:nvPr/>
        </p:nvSpPr>
        <p:spPr>
          <a:xfrm>
            <a:off x="9513903" y="282626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矩形 46">
            <a:extLst>
              <a:ext uri="{FF2B5EF4-FFF2-40B4-BE49-F238E27FC236}">
                <a16:creationId xmlns:a16="http://schemas.microsoft.com/office/drawing/2014/main" id="{D2E60981-7388-47A6-A244-A78955994C4E}"/>
              </a:ext>
            </a:extLst>
          </p:cNvPr>
          <p:cNvSpPr/>
          <p:nvPr/>
        </p:nvSpPr>
        <p:spPr>
          <a:xfrm>
            <a:off x="9513903" y="353539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矩形 47">
            <a:extLst>
              <a:ext uri="{FF2B5EF4-FFF2-40B4-BE49-F238E27FC236}">
                <a16:creationId xmlns:a16="http://schemas.microsoft.com/office/drawing/2014/main" id="{D0BBA470-A3F8-4550-B420-719A03696181}"/>
              </a:ext>
            </a:extLst>
          </p:cNvPr>
          <p:cNvSpPr/>
          <p:nvPr/>
        </p:nvSpPr>
        <p:spPr>
          <a:xfrm>
            <a:off x="9513903" y="424452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矩形 48">
            <a:extLst>
              <a:ext uri="{FF2B5EF4-FFF2-40B4-BE49-F238E27FC236}">
                <a16:creationId xmlns:a16="http://schemas.microsoft.com/office/drawing/2014/main" id="{D4E249C5-2A41-4E14-AFDA-14975DCB74D7}"/>
              </a:ext>
            </a:extLst>
          </p:cNvPr>
          <p:cNvSpPr/>
          <p:nvPr/>
        </p:nvSpPr>
        <p:spPr>
          <a:xfrm>
            <a:off x="9513903" y="4953649"/>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矩形 49">
            <a:extLst>
              <a:ext uri="{FF2B5EF4-FFF2-40B4-BE49-F238E27FC236}">
                <a16:creationId xmlns:a16="http://schemas.microsoft.com/office/drawing/2014/main" id="{ECF2099E-5DE7-4666-95BB-89E6E67DF740}"/>
              </a:ext>
            </a:extLst>
          </p:cNvPr>
          <p:cNvSpPr/>
          <p:nvPr/>
        </p:nvSpPr>
        <p:spPr>
          <a:xfrm>
            <a:off x="6722111" y="566277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矩形 50">
            <a:extLst>
              <a:ext uri="{FF2B5EF4-FFF2-40B4-BE49-F238E27FC236}">
                <a16:creationId xmlns:a16="http://schemas.microsoft.com/office/drawing/2014/main" id="{C12AF92C-E921-401C-807E-1841B03F850F}"/>
              </a:ext>
            </a:extLst>
          </p:cNvPr>
          <p:cNvSpPr/>
          <p:nvPr/>
        </p:nvSpPr>
        <p:spPr>
          <a:xfrm>
            <a:off x="7421907" y="566277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矩形 51">
            <a:extLst>
              <a:ext uri="{FF2B5EF4-FFF2-40B4-BE49-F238E27FC236}">
                <a16:creationId xmlns:a16="http://schemas.microsoft.com/office/drawing/2014/main" id="{59205C3F-EECD-4A57-A4D5-1E07643CB6EC}"/>
              </a:ext>
            </a:extLst>
          </p:cNvPr>
          <p:cNvSpPr/>
          <p:nvPr/>
        </p:nvSpPr>
        <p:spPr>
          <a:xfrm>
            <a:off x="8821499" y="566277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矩形 52">
            <a:extLst>
              <a:ext uri="{FF2B5EF4-FFF2-40B4-BE49-F238E27FC236}">
                <a16:creationId xmlns:a16="http://schemas.microsoft.com/office/drawing/2014/main" id="{7D7CB2C1-61BE-4C5A-BC0D-1E5218C013C7}"/>
              </a:ext>
            </a:extLst>
          </p:cNvPr>
          <p:cNvSpPr/>
          <p:nvPr/>
        </p:nvSpPr>
        <p:spPr>
          <a:xfrm>
            <a:off x="8121703" y="5662773"/>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矩形 53">
            <a:extLst>
              <a:ext uri="{FF2B5EF4-FFF2-40B4-BE49-F238E27FC236}">
                <a16:creationId xmlns:a16="http://schemas.microsoft.com/office/drawing/2014/main" id="{F08B0F9F-FE0E-4702-B18D-FFE91EDA2FE6}"/>
              </a:ext>
            </a:extLst>
          </p:cNvPr>
          <p:cNvSpPr/>
          <p:nvPr/>
        </p:nvSpPr>
        <p:spPr>
          <a:xfrm>
            <a:off x="9513903" y="566277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直線接點 54">
            <a:extLst>
              <a:ext uri="{FF2B5EF4-FFF2-40B4-BE49-F238E27FC236}">
                <a16:creationId xmlns:a16="http://schemas.microsoft.com/office/drawing/2014/main" id="{89B11B05-AE32-4174-B232-DC47A64986D9}"/>
              </a:ext>
            </a:extLst>
          </p:cNvPr>
          <p:cNvCxnSpPr>
            <a:cxnSpLocks/>
          </p:cNvCxnSpPr>
          <p:nvPr/>
        </p:nvCxnSpPr>
        <p:spPr>
          <a:xfrm>
            <a:off x="6141231" y="4244522"/>
            <a:ext cx="4660740"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CE5F5E53-F602-423C-9ED6-6C4879A14D68}"/>
              </a:ext>
            </a:extLst>
          </p:cNvPr>
          <p:cNvCxnSpPr>
            <a:cxnSpLocks/>
          </p:cNvCxnSpPr>
          <p:nvPr/>
        </p:nvCxnSpPr>
        <p:spPr>
          <a:xfrm flipV="1">
            <a:off x="8121703" y="2388587"/>
            <a:ext cx="0" cy="4420996"/>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57" name="文字方塊 56">
            <a:extLst>
              <a:ext uri="{FF2B5EF4-FFF2-40B4-BE49-F238E27FC236}">
                <a16:creationId xmlns:a16="http://schemas.microsoft.com/office/drawing/2014/main" id="{F7B1E619-C580-4278-8E7F-5D364ED2B20E}"/>
              </a:ext>
            </a:extLst>
          </p:cNvPr>
          <p:cNvSpPr txBox="1"/>
          <p:nvPr/>
        </p:nvSpPr>
        <p:spPr>
          <a:xfrm>
            <a:off x="611536" y="437663"/>
            <a:ext cx="3408745" cy="630942"/>
          </a:xfrm>
          <a:prstGeom prst="rect">
            <a:avLst/>
          </a:prstGeom>
          <a:noFill/>
        </p:spPr>
        <p:txBody>
          <a:bodyPr wrap="square" rtlCol="0">
            <a:spAutoFit/>
          </a:bodyPr>
          <a:lstStyle/>
          <a:p>
            <a:r>
              <a:rPr lang="en-US" sz="3500" b="1" dirty="0"/>
              <a:t>j = 4, fix k = 2</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6230891" y="339394"/>
            <a:ext cx="3408745" cy="630942"/>
          </a:xfrm>
          <a:prstGeom prst="rect">
            <a:avLst/>
          </a:prstGeom>
          <a:noFill/>
        </p:spPr>
        <p:txBody>
          <a:bodyPr wrap="square" rtlCol="0">
            <a:spAutoFit/>
          </a:bodyPr>
          <a:lstStyle/>
          <a:p>
            <a:r>
              <a:rPr lang="en-US" sz="3500" b="1" dirty="0"/>
              <a:t>j = 5, fix k = 2</a:t>
            </a:r>
          </a:p>
        </p:txBody>
      </p:sp>
      <p:sp>
        <p:nvSpPr>
          <p:cNvPr id="59" name="星形: 五角 64">
            <a:extLst>
              <a:ext uri="{FF2B5EF4-FFF2-40B4-BE49-F238E27FC236}">
                <a16:creationId xmlns:a16="http://schemas.microsoft.com/office/drawing/2014/main" id="{C988A124-FAFA-41FA-8FFD-C29336973222}"/>
              </a:ext>
            </a:extLst>
          </p:cNvPr>
          <p:cNvSpPr/>
          <p:nvPr/>
        </p:nvSpPr>
        <p:spPr>
          <a:xfrm>
            <a:off x="9699756" y="5144628"/>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星形: 五角 65">
            <a:extLst>
              <a:ext uri="{FF2B5EF4-FFF2-40B4-BE49-F238E27FC236}">
                <a16:creationId xmlns:a16="http://schemas.microsoft.com/office/drawing/2014/main" id="{7FBEA51A-6C6F-4906-AD91-AA9EFFBE53F5}"/>
              </a:ext>
            </a:extLst>
          </p:cNvPr>
          <p:cNvSpPr/>
          <p:nvPr/>
        </p:nvSpPr>
        <p:spPr>
          <a:xfrm>
            <a:off x="9699756" y="5853750"/>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星形: 五角 66">
            <a:extLst>
              <a:ext uri="{FF2B5EF4-FFF2-40B4-BE49-F238E27FC236}">
                <a16:creationId xmlns:a16="http://schemas.microsoft.com/office/drawing/2014/main" id="{7A7FA46F-2F23-4AFC-8A71-BD16F3E148D0}"/>
              </a:ext>
            </a:extLst>
          </p:cNvPr>
          <p:cNvSpPr/>
          <p:nvPr/>
        </p:nvSpPr>
        <p:spPr>
          <a:xfrm>
            <a:off x="8996355" y="5853750"/>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星形: 五角 60">
            <a:extLst>
              <a:ext uri="{FF2B5EF4-FFF2-40B4-BE49-F238E27FC236}">
                <a16:creationId xmlns:a16="http://schemas.microsoft.com/office/drawing/2014/main" id="{92375446-629E-4ED5-B672-5F8E6E1615B1}"/>
              </a:ext>
            </a:extLst>
          </p:cNvPr>
          <p:cNvSpPr/>
          <p:nvPr/>
        </p:nvSpPr>
        <p:spPr>
          <a:xfrm>
            <a:off x="9692455" y="4444224"/>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星形: 五角 61">
            <a:extLst>
              <a:ext uri="{FF2B5EF4-FFF2-40B4-BE49-F238E27FC236}">
                <a16:creationId xmlns:a16="http://schemas.microsoft.com/office/drawing/2014/main" id="{0FDA8583-3C17-47B5-A140-049501561033}"/>
              </a:ext>
            </a:extLst>
          </p:cNvPr>
          <p:cNvSpPr/>
          <p:nvPr/>
        </p:nvSpPr>
        <p:spPr>
          <a:xfrm>
            <a:off x="8303728" y="5854089"/>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矩形 72">
            <a:extLst>
              <a:ext uri="{FF2B5EF4-FFF2-40B4-BE49-F238E27FC236}">
                <a16:creationId xmlns:a16="http://schemas.microsoft.com/office/drawing/2014/main" id="{3AAACF38-A7E5-44BC-8C80-087C824AD188}"/>
              </a:ext>
            </a:extLst>
          </p:cNvPr>
          <p:cNvSpPr/>
          <p:nvPr/>
        </p:nvSpPr>
        <p:spPr>
          <a:xfrm>
            <a:off x="847530" y="1661993"/>
            <a:ext cx="699796" cy="709127"/>
          </a:xfrm>
          <a:prstGeom prst="rect">
            <a:avLst/>
          </a:prstGeom>
          <a:solidFill>
            <a:srgbClr val="7FB7D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矩形 73">
            <a:extLst>
              <a:ext uri="{FF2B5EF4-FFF2-40B4-BE49-F238E27FC236}">
                <a16:creationId xmlns:a16="http://schemas.microsoft.com/office/drawing/2014/main" id="{03F569E1-828C-4853-8EDF-CC7465054F18}"/>
              </a:ext>
            </a:extLst>
          </p:cNvPr>
          <p:cNvSpPr/>
          <p:nvPr/>
        </p:nvSpPr>
        <p:spPr>
          <a:xfrm>
            <a:off x="1547326" y="1661992"/>
            <a:ext cx="699796" cy="709127"/>
          </a:xfrm>
          <a:prstGeom prst="rect">
            <a:avLst/>
          </a:prstGeom>
          <a:solidFill>
            <a:srgbClr val="7FB7D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矩形 74">
            <a:extLst>
              <a:ext uri="{FF2B5EF4-FFF2-40B4-BE49-F238E27FC236}">
                <a16:creationId xmlns:a16="http://schemas.microsoft.com/office/drawing/2014/main" id="{C5699914-D6B9-4B48-8475-E7E4765572FA}"/>
              </a:ext>
            </a:extLst>
          </p:cNvPr>
          <p:cNvSpPr/>
          <p:nvPr/>
        </p:nvSpPr>
        <p:spPr>
          <a:xfrm>
            <a:off x="2247122" y="1661992"/>
            <a:ext cx="699796" cy="709127"/>
          </a:xfrm>
          <a:prstGeom prst="rect">
            <a:avLst/>
          </a:prstGeom>
          <a:solidFill>
            <a:srgbClr val="FF7F7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矩形 75">
            <a:extLst>
              <a:ext uri="{FF2B5EF4-FFF2-40B4-BE49-F238E27FC236}">
                <a16:creationId xmlns:a16="http://schemas.microsoft.com/office/drawing/2014/main" id="{A8FFBAC0-8451-4541-8F7C-5895452F0E0C}"/>
              </a:ext>
            </a:extLst>
          </p:cNvPr>
          <p:cNvSpPr/>
          <p:nvPr/>
        </p:nvSpPr>
        <p:spPr>
          <a:xfrm>
            <a:off x="2946918" y="1661991"/>
            <a:ext cx="699796" cy="709127"/>
          </a:xfrm>
          <a:prstGeom prst="rect">
            <a:avLst/>
          </a:prstGeom>
          <a:solidFill>
            <a:srgbClr val="FF7F7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文字方塊 77">
            <a:extLst>
              <a:ext uri="{FF2B5EF4-FFF2-40B4-BE49-F238E27FC236}">
                <a16:creationId xmlns:a16="http://schemas.microsoft.com/office/drawing/2014/main" id="{A4F02987-DBD5-4979-87AF-4051FB226BE6}"/>
              </a:ext>
            </a:extLst>
          </p:cNvPr>
          <p:cNvSpPr txBox="1"/>
          <p:nvPr/>
        </p:nvSpPr>
        <p:spPr>
          <a:xfrm>
            <a:off x="3112303" y="1146793"/>
            <a:ext cx="296876" cy="461665"/>
          </a:xfrm>
          <a:prstGeom prst="rect">
            <a:avLst/>
          </a:prstGeom>
          <a:noFill/>
        </p:spPr>
        <p:txBody>
          <a:bodyPr wrap="none" rtlCol="0">
            <a:spAutoFit/>
          </a:bodyPr>
          <a:lstStyle/>
          <a:p>
            <a:r>
              <a:rPr lang="en-US" altLang="zh-TW" sz="2400" b="1" dirty="0"/>
              <a:t>j</a:t>
            </a:r>
            <a:endParaRPr lang="en-US" sz="2400" b="1" dirty="0"/>
          </a:p>
        </p:txBody>
      </p:sp>
      <p:sp>
        <p:nvSpPr>
          <p:cNvPr id="81" name="文字方塊 80">
            <a:extLst>
              <a:ext uri="{FF2B5EF4-FFF2-40B4-BE49-F238E27FC236}">
                <a16:creationId xmlns:a16="http://schemas.microsoft.com/office/drawing/2014/main" id="{67A44DA0-FCD8-4F6B-B55F-290CBBF1EE8A}"/>
              </a:ext>
            </a:extLst>
          </p:cNvPr>
          <p:cNvSpPr txBox="1"/>
          <p:nvPr/>
        </p:nvSpPr>
        <p:spPr>
          <a:xfrm>
            <a:off x="1788735" y="1146794"/>
            <a:ext cx="352982" cy="461665"/>
          </a:xfrm>
          <a:prstGeom prst="rect">
            <a:avLst/>
          </a:prstGeom>
          <a:noFill/>
        </p:spPr>
        <p:txBody>
          <a:bodyPr wrap="none" rtlCol="0">
            <a:spAutoFit/>
          </a:bodyPr>
          <a:lstStyle/>
          <a:p>
            <a:r>
              <a:rPr lang="en-US" sz="2400" b="1" dirty="0"/>
              <a:t>k</a:t>
            </a:r>
          </a:p>
        </p:txBody>
      </p:sp>
      <p:sp>
        <p:nvSpPr>
          <p:cNvPr id="83" name="矩形 82">
            <a:extLst>
              <a:ext uri="{FF2B5EF4-FFF2-40B4-BE49-F238E27FC236}">
                <a16:creationId xmlns:a16="http://schemas.microsoft.com/office/drawing/2014/main" id="{E089924A-F3B3-4029-A47E-0EDE87D834D9}"/>
              </a:ext>
            </a:extLst>
          </p:cNvPr>
          <p:cNvSpPr/>
          <p:nvPr/>
        </p:nvSpPr>
        <p:spPr>
          <a:xfrm>
            <a:off x="6436941" y="1500506"/>
            <a:ext cx="699796" cy="709127"/>
          </a:xfrm>
          <a:prstGeom prst="rect">
            <a:avLst/>
          </a:prstGeom>
          <a:solidFill>
            <a:srgbClr val="7FB7D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矩形 83">
            <a:extLst>
              <a:ext uri="{FF2B5EF4-FFF2-40B4-BE49-F238E27FC236}">
                <a16:creationId xmlns:a16="http://schemas.microsoft.com/office/drawing/2014/main" id="{14EBFE98-48B2-43F4-ACDE-F433D2E71D76}"/>
              </a:ext>
            </a:extLst>
          </p:cNvPr>
          <p:cNvSpPr/>
          <p:nvPr/>
        </p:nvSpPr>
        <p:spPr>
          <a:xfrm>
            <a:off x="7136737" y="1500505"/>
            <a:ext cx="699796" cy="709127"/>
          </a:xfrm>
          <a:prstGeom prst="rect">
            <a:avLst/>
          </a:prstGeom>
          <a:solidFill>
            <a:srgbClr val="7FB7D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矩形 84">
            <a:extLst>
              <a:ext uri="{FF2B5EF4-FFF2-40B4-BE49-F238E27FC236}">
                <a16:creationId xmlns:a16="http://schemas.microsoft.com/office/drawing/2014/main" id="{36ED2DB7-46B4-4608-AADC-6FD14387D30E}"/>
              </a:ext>
            </a:extLst>
          </p:cNvPr>
          <p:cNvSpPr/>
          <p:nvPr/>
        </p:nvSpPr>
        <p:spPr>
          <a:xfrm>
            <a:off x="7836533" y="1500505"/>
            <a:ext cx="699796" cy="709127"/>
          </a:xfrm>
          <a:prstGeom prst="rect">
            <a:avLst/>
          </a:prstGeom>
          <a:solidFill>
            <a:srgbClr val="FF7F7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矩形 85">
            <a:extLst>
              <a:ext uri="{FF2B5EF4-FFF2-40B4-BE49-F238E27FC236}">
                <a16:creationId xmlns:a16="http://schemas.microsoft.com/office/drawing/2014/main" id="{D5EFFFC8-C7FE-4437-841A-6320E1B4A8E5}"/>
              </a:ext>
            </a:extLst>
          </p:cNvPr>
          <p:cNvSpPr/>
          <p:nvPr/>
        </p:nvSpPr>
        <p:spPr>
          <a:xfrm>
            <a:off x="8536329" y="1500504"/>
            <a:ext cx="699796" cy="709127"/>
          </a:xfrm>
          <a:prstGeom prst="rect">
            <a:avLst/>
          </a:prstGeom>
          <a:solidFill>
            <a:srgbClr val="FF7F7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文字方塊 86">
            <a:extLst>
              <a:ext uri="{FF2B5EF4-FFF2-40B4-BE49-F238E27FC236}">
                <a16:creationId xmlns:a16="http://schemas.microsoft.com/office/drawing/2014/main" id="{48DF9005-3FC3-4B51-BD21-8427E8A19059}"/>
              </a:ext>
            </a:extLst>
          </p:cNvPr>
          <p:cNvSpPr txBox="1"/>
          <p:nvPr/>
        </p:nvSpPr>
        <p:spPr>
          <a:xfrm>
            <a:off x="9350972" y="946413"/>
            <a:ext cx="296876" cy="461665"/>
          </a:xfrm>
          <a:prstGeom prst="rect">
            <a:avLst/>
          </a:prstGeom>
          <a:noFill/>
        </p:spPr>
        <p:txBody>
          <a:bodyPr wrap="none" rtlCol="0">
            <a:spAutoFit/>
          </a:bodyPr>
          <a:lstStyle/>
          <a:p>
            <a:r>
              <a:rPr lang="en-US" altLang="zh-TW" sz="2400" b="1" dirty="0"/>
              <a:t>j</a:t>
            </a:r>
            <a:endParaRPr lang="en-US" sz="2400" b="1" dirty="0"/>
          </a:p>
        </p:txBody>
      </p:sp>
      <p:sp>
        <p:nvSpPr>
          <p:cNvPr id="88" name="矩形 87">
            <a:extLst>
              <a:ext uri="{FF2B5EF4-FFF2-40B4-BE49-F238E27FC236}">
                <a16:creationId xmlns:a16="http://schemas.microsoft.com/office/drawing/2014/main" id="{DC17E9B8-CE17-4269-B157-46F1AD73FBA2}"/>
              </a:ext>
            </a:extLst>
          </p:cNvPr>
          <p:cNvSpPr/>
          <p:nvPr/>
        </p:nvSpPr>
        <p:spPr>
          <a:xfrm>
            <a:off x="9245082" y="1500503"/>
            <a:ext cx="699796" cy="709127"/>
          </a:xfrm>
          <a:prstGeom prst="rect">
            <a:avLst/>
          </a:prstGeom>
          <a:solidFill>
            <a:srgbClr val="FF7F7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文字方塊 88">
            <a:extLst>
              <a:ext uri="{FF2B5EF4-FFF2-40B4-BE49-F238E27FC236}">
                <a16:creationId xmlns:a16="http://schemas.microsoft.com/office/drawing/2014/main" id="{B89EDDA0-742E-4787-BCBF-E481DB5736EF}"/>
              </a:ext>
            </a:extLst>
          </p:cNvPr>
          <p:cNvSpPr txBox="1"/>
          <p:nvPr/>
        </p:nvSpPr>
        <p:spPr>
          <a:xfrm>
            <a:off x="7310144" y="960731"/>
            <a:ext cx="352982" cy="461665"/>
          </a:xfrm>
          <a:prstGeom prst="rect">
            <a:avLst/>
          </a:prstGeom>
          <a:noFill/>
        </p:spPr>
        <p:txBody>
          <a:bodyPr wrap="none" rtlCol="0">
            <a:spAutoFit/>
          </a:bodyPr>
          <a:lstStyle/>
          <a:p>
            <a:r>
              <a:rPr lang="en-US" sz="2400" b="1" dirty="0"/>
              <a:t>k</a:t>
            </a:r>
          </a:p>
        </p:txBody>
      </p:sp>
    </p:spTree>
    <p:extLst>
      <p:ext uri="{BB962C8B-B14F-4D97-AF65-F5344CB8AC3E}">
        <p14:creationId xmlns:p14="http://schemas.microsoft.com/office/powerpoint/2010/main" val="30546354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a:extLst>
              <a:ext uri="{FF2B5EF4-FFF2-40B4-BE49-F238E27FC236}">
                <a16:creationId xmlns:a16="http://schemas.microsoft.com/office/drawing/2014/main" id="{2AA71550-CE19-4C36-BDD4-124A046F863A}"/>
              </a:ext>
            </a:extLst>
          </p:cNvPr>
          <p:cNvSpPr/>
          <p:nvPr/>
        </p:nvSpPr>
        <p:spPr>
          <a:xfrm>
            <a:off x="861871" y="3429002"/>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D48BFB67-ECE5-4256-B590-BBDBED04F0E8}"/>
              </a:ext>
            </a:extLst>
          </p:cNvPr>
          <p:cNvSpPr/>
          <p:nvPr/>
        </p:nvSpPr>
        <p:spPr>
          <a:xfrm>
            <a:off x="1561667" y="3429002"/>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97D6138B-5859-4834-9474-BB7F9E10C45B}"/>
              </a:ext>
            </a:extLst>
          </p:cNvPr>
          <p:cNvSpPr/>
          <p:nvPr/>
        </p:nvSpPr>
        <p:spPr>
          <a:xfrm>
            <a:off x="2961259" y="34290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5DA9DC7A-E786-462F-865D-89EFA96F45FD}"/>
              </a:ext>
            </a:extLst>
          </p:cNvPr>
          <p:cNvSpPr/>
          <p:nvPr/>
        </p:nvSpPr>
        <p:spPr>
          <a:xfrm>
            <a:off x="2261463" y="342900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A156C81D-8C6C-4F47-81F8-F3857ED9E956}"/>
              </a:ext>
            </a:extLst>
          </p:cNvPr>
          <p:cNvSpPr/>
          <p:nvPr/>
        </p:nvSpPr>
        <p:spPr>
          <a:xfrm>
            <a:off x="861871" y="4138129"/>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矩形 69">
            <a:extLst>
              <a:ext uri="{FF2B5EF4-FFF2-40B4-BE49-F238E27FC236}">
                <a16:creationId xmlns:a16="http://schemas.microsoft.com/office/drawing/2014/main" id="{864BAD22-8C0F-45AA-A7A8-FEBAC699896D}"/>
              </a:ext>
            </a:extLst>
          </p:cNvPr>
          <p:cNvSpPr/>
          <p:nvPr/>
        </p:nvSpPr>
        <p:spPr>
          <a:xfrm>
            <a:off x="1561667" y="4138129"/>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矩形 70">
            <a:extLst>
              <a:ext uri="{FF2B5EF4-FFF2-40B4-BE49-F238E27FC236}">
                <a16:creationId xmlns:a16="http://schemas.microsoft.com/office/drawing/2014/main" id="{BC9BD5F3-6869-4310-BFFC-AE0ABE471989}"/>
              </a:ext>
            </a:extLst>
          </p:cNvPr>
          <p:cNvSpPr/>
          <p:nvPr/>
        </p:nvSpPr>
        <p:spPr>
          <a:xfrm>
            <a:off x="2961259" y="413812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矩形 71">
            <a:extLst>
              <a:ext uri="{FF2B5EF4-FFF2-40B4-BE49-F238E27FC236}">
                <a16:creationId xmlns:a16="http://schemas.microsoft.com/office/drawing/2014/main" id="{1F51702A-682A-46D4-908C-D0BD22C140B9}"/>
              </a:ext>
            </a:extLst>
          </p:cNvPr>
          <p:cNvSpPr/>
          <p:nvPr/>
        </p:nvSpPr>
        <p:spPr>
          <a:xfrm>
            <a:off x="2261463" y="4138128"/>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矩形 72">
            <a:extLst>
              <a:ext uri="{FF2B5EF4-FFF2-40B4-BE49-F238E27FC236}">
                <a16:creationId xmlns:a16="http://schemas.microsoft.com/office/drawing/2014/main" id="{C83B87B8-DE96-4293-ABCB-07FB35BB5CF9}"/>
              </a:ext>
            </a:extLst>
          </p:cNvPr>
          <p:cNvSpPr/>
          <p:nvPr/>
        </p:nvSpPr>
        <p:spPr>
          <a:xfrm>
            <a:off x="861871" y="4847256"/>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矩形 73">
            <a:extLst>
              <a:ext uri="{FF2B5EF4-FFF2-40B4-BE49-F238E27FC236}">
                <a16:creationId xmlns:a16="http://schemas.microsoft.com/office/drawing/2014/main" id="{EA5CEB66-8663-4441-A44D-41FB324A450E}"/>
              </a:ext>
            </a:extLst>
          </p:cNvPr>
          <p:cNvSpPr/>
          <p:nvPr/>
        </p:nvSpPr>
        <p:spPr>
          <a:xfrm>
            <a:off x="1561667" y="4847256"/>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矩形 74">
            <a:extLst>
              <a:ext uri="{FF2B5EF4-FFF2-40B4-BE49-F238E27FC236}">
                <a16:creationId xmlns:a16="http://schemas.microsoft.com/office/drawing/2014/main" id="{3C3D41C2-762B-40C0-8D95-C96AE218F377}"/>
              </a:ext>
            </a:extLst>
          </p:cNvPr>
          <p:cNvSpPr/>
          <p:nvPr/>
        </p:nvSpPr>
        <p:spPr>
          <a:xfrm>
            <a:off x="2961259" y="48472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矩形 75">
            <a:extLst>
              <a:ext uri="{FF2B5EF4-FFF2-40B4-BE49-F238E27FC236}">
                <a16:creationId xmlns:a16="http://schemas.microsoft.com/office/drawing/2014/main" id="{3472AFDB-DD9C-40FA-B1C5-5EF12CF58FB5}"/>
              </a:ext>
            </a:extLst>
          </p:cNvPr>
          <p:cNvSpPr/>
          <p:nvPr/>
        </p:nvSpPr>
        <p:spPr>
          <a:xfrm>
            <a:off x="2261463" y="4847255"/>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矩形 76">
            <a:extLst>
              <a:ext uri="{FF2B5EF4-FFF2-40B4-BE49-F238E27FC236}">
                <a16:creationId xmlns:a16="http://schemas.microsoft.com/office/drawing/2014/main" id="{A9901E34-73EF-4E61-A309-57142A046024}"/>
              </a:ext>
            </a:extLst>
          </p:cNvPr>
          <p:cNvSpPr/>
          <p:nvPr/>
        </p:nvSpPr>
        <p:spPr>
          <a:xfrm>
            <a:off x="861871" y="55563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矩形 77">
            <a:extLst>
              <a:ext uri="{FF2B5EF4-FFF2-40B4-BE49-F238E27FC236}">
                <a16:creationId xmlns:a16="http://schemas.microsoft.com/office/drawing/2014/main" id="{1D17B932-3ADF-4ED2-95F5-62EA715BC5AC}"/>
              </a:ext>
            </a:extLst>
          </p:cNvPr>
          <p:cNvSpPr/>
          <p:nvPr/>
        </p:nvSpPr>
        <p:spPr>
          <a:xfrm>
            <a:off x="1561667" y="55563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矩形 78">
            <a:extLst>
              <a:ext uri="{FF2B5EF4-FFF2-40B4-BE49-F238E27FC236}">
                <a16:creationId xmlns:a16="http://schemas.microsoft.com/office/drawing/2014/main" id="{759BFE50-722F-4452-B854-4376A73203BC}"/>
              </a:ext>
            </a:extLst>
          </p:cNvPr>
          <p:cNvSpPr/>
          <p:nvPr/>
        </p:nvSpPr>
        <p:spPr>
          <a:xfrm>
            <a:off x="2961259" y="5556381"/>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矩形 79">
            <a:extLst>
              <a:ext uri="{FF2B5EF4-FFF2-40B4-BE49-F238E27FC236}">
                <a16:creationId xmlns:a16="http://schemas.microsoft.com/office/drawing/2014/main" id="{407F2866-F8A2-49D7-9E18-2A03D347AEE6}"/>
              </a:ext>
            </a:extLst>
          </p:cNvPr>
          <p:cNvSpPr/>
          <p:nvPr/>
        </p:nvSpPr>
        <p:spPr>
          <a:xfrm>
            <a:off x="2261463" y="555638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直線接點 80">
            <a:extLst>
              <a:ext uri="{FF2B5EF4-FFF2-40B4-BE49-F238E27FC236}">
                <a16:creationId xmlns:a16="http://schemas.microsoft.com/office/drawing/2014/main" id="{7FD13EBD-1457-4B5B-BD9A-28C74A98AC8B}"/>
              </a:ext>
            </a:extLst>
          </p:cNvPr>
          <p:cNvCxnSpPr>
            <a:cxnSpLocks/>
          </p:cNvCxnSpPr>
          <p:nvPr/>
        </p:nvCxnSpPr>
        <p:spPr>
          <a:xfrm>
            <a:off x="359132" y="5556381"/>
            <a:ext cx="3722572"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線接點 81">
            <a:extLst>
              <a:ext uri="{FF2B5EF4-FFF2-40B4-BE49-F238E27FC236}">
                <a16:creationId xmlns:a16="http://schemas.microsoft.com/office/drawing/2014/main" id="{DAD8125B-7B25-4A6F-B3EA-45E9B17A9F63}"/>
              </a:ext>
            </a:extLst>
          </p:cNvPr>
          <p:cNvCxnSpPr>
            <a:cxnSpLocks/>
          </p:cNvCxnSpPr>
          <p:nvPr/>
        </p:nvCxnSpPr>
        <p:spPr>
          <a:xfrm flipV="1">
            <a:off x="2961259" y="3165434"/>
            <a:ext cx="0" cy="3481431"/>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85" name="箭號: 向右 28">
            <a:extLst>
              <a:ext uri="{FF2B5EF4-FFF2-40B4-BE49-F238E27FC236}">
                <a16:creationId xmlns:a16="http://schemas.microsoft.com/office/drawing/2014/main" id="{186AA62A-3CA3-4C77-A77E-BAD174834F11}"/>
              </a:ext>
            </a:extLst>
          </p:cNvPr>
          <p:cNvSpPr/>
          <p:nvPr/>
        </p:nvSpPr>
        <p:spPr>
          <a:xfrm>
            <a:off x="4612220" y="4277910"/>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矩形 85">
            <a:extLst>
              <a:ext uri="{FF2B5EF4-FFF2-40B4-BE49-F238E27FC236}">
                <a16:creationId xmlns:a16="http://schemas.microsoft.com/office/drawing/2014/main" id="{61CDE539-D292-404A-A906-2EC8EF5A2443}"/>
              </a:ext>
            </a:extLst>
          </p:cNvPr>
          <p:cNvSpPr/>
          <p:nvPr/>
        </p:nvSpPr>
        <p:spPr>
          <a:xfrm>
            <a:off x="6735804" y="2849808"/>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矩形 86">
            <a:extLst>
              <a:ext uri="{FF2B5EF4-FFF2-40B4-BE49-F238E27FC236}">
                <a16:creationId xmlns:a16="http://schemas.microsoft.com/office/drawing/2014/main" id="{2F84138B-E81B-4602-8D46-666FC3CDE50A}"/>
              </a:ext>
            </a:extLst>
          </p:cNvPr>
          <p:cNvSpPr/>
          <p:nvPr/>
        </p:nvSpPr>
        <p:spPr>
          <a:xfrm>
            <a:off x="7435600" y="2849808"/>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矩形 87">
            <a:extLst>
              <a:ext uri="{FF2B5EF4-FFF2-40B4-BE49-F238E27FC236}">
                <a16:creationId xmlns:a16="http://schemas.microsoft.com/office/drawing/2014/main" id="{491A524B-DA30-4A01-908B-BFA17A83CD62}"/>
              </a:ext>
            </a:extLst>
          </p:cNvPr>
          <p:cNvSpPr/>
          <p:nvPr/>
        </p:nvSpPr>
        <p:spPr>
          <a:xfrm>
            <a:off x="8835192" y="28498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矩形 88">
            <a:extLst>
              <a:ext uri="{FF2B5EF4-FFF2-40B4-BE49-F238E27FC236}">
                <a16:creationId xmlns:a16="http://schemas.microsoft.com/office/drawing/2014/main" id="{C6D96FA7-EF90-4B58-A5FA-17840D1CFBCA}"/>
              </a:ext>
            </a:extLst>
          </p:cNvPr>
          <p:cNvSpPr/>
          <p:nvPr/>
        </p:nvSpPr>
        <p:spPr>
          <a:xfrm>
            <a:off x="8135396" y="284980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矩形 89">
            <a:extLst>
              <a:ext uri="{FF2B5EF4-FFF2-40B4-BE49-F238E27FC236}">
                <a16:creationId xmlns:a16="http://schemas.microsoft.com/office/drawing/2014/main" id="{7025B63E-E07A-46E1-A9D3-74DAD29B16C1}"/>
              </a:ext>
            </a:extLst>
          </p:cNvPr>
          <p:cNvSpPr/>
          <p:nvPr/>
        </p:nvSpPr>
        <p:spPr>
          <a:xfrm>
            <a:off x="6735804" y="3558935"/>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矩形 90">
            <a:extLst>
              <a:ext uri="{FF2B5EF4-FFF2-40B4-BE49-F238E27FC236}">
                <a16:creationId xmlns:a16="http://schemas.microsoft.com/office/drawing/2014/main" id="{F4974746-4A2F-4AF0-8C7A-B6DF4665DFCF}"/>
              </a:ext>
            </a:extLst>
          </p:cNvPr>
          <p:cNvSpPr/>
          <p:nvPr/>
        </p:nvSpPr>
        <p:spPr>
          <a:xfrm>
            <a:off x="7435600" y="3558935"/>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矩形 91">
            <a:extLst>
              <a:ext uri="{FF2B5EF4-FFF2-40B4-BE49-F238E27FC236}">
                <a16:creationId xmlns:a16="http://schemas.microsoft.com/office/drawing/2014/main" id="{3161D741-CC46-456E-AA3C-D5831214C426}"/>
              </a:ext>
            </a:extLst>
          </p:cNvPr>
          <p:cNvSpPr/>
          <p:nvPr/>
        </p:nvSpPr>
        <p:spPr>
          <a:xfrm>
            <a:off x="8835192" y="355893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矩形 92">
            <a:extLst>
              <a:ext uri="{FF2B5EF4-FFF2-40B4-BE49-F238E27FC236}">
                <a16:creationId xmlns:a16="http://schemas.microsoft.com/office/drawing/2014/main" id="{B139F083-B595-432F-A280-D26EBD4B752F}"/>
              </a:ext>
            </a:extLst>
          </p:cNvPr>
          <p:cNvSpPr/>
          <p:nvPr/>
        </p:nvSpPr>
        <p:spPr>
          <a:xfrm>
            <a:off x="8135396" y="3558934"/>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矩形 93">
            <a:extLst>
              <a:ext uri="{FF2B5EF4-FFF2-40B4-BE49-F238E27FC236}">
                <a16:creationId xmlns:a16="http://schemas.microsoft.com/office/drawing/2014/main" id="{74CEB285-FF3E-4E85-BAF8-E5DB20BE7FF4}"/>
              </a:ext>
            </a:extLst>
          </p:cNvPr>
          <p:cNvSpPr/>
          <p:nvPr/>
        </p:nvSpPr>
        <p:spPr>
          <a:xfrm>
            <a:off x="6735804" y="4268062"/>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矩形 94">
            <a:extLst>
              <a:ext uri="{FF2B5EF4-FFF2-40B4-BE49-F238E27FC236}">
                <a16:creationId xmlns:a16="http://schemas.microsoft.com/office/drawing/2014/main" id="{97B6EE48-F6CB-438B-9FE3-E8120AEA8B6C}"/>
              </a:ext>
            </a:extLst>
          </p:cNvPr>
          <p:cNvSpPr/>
          <p:nvPr/>
        </p:nvSpPr>
        <p:spPr>
          <a:xfrm>
            <a:off x="7435600" y="4268062"/>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矩形 95">
            <a:extLst>
              <a:ext uri="{FF2B5EF4-FFF2-40B4-BE49-F238E27FC236}">
                <a16:creationId xmlns:a16="http://schemas.microsoft.com/office/drawing/2014/main" id="{AF3B7A63-3CBE-40EB-9BDD-AFD0F1B82986}"/>
              </a:ext>
            </a:extLst>
          </p:cNvPr>
          <p:cNvSpPr/>
          <p:nvPr/>
        </p:nvSpPr>
        <p:spPr>
          <a:xfrm>
            <a:off x="8835192" y="426806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矩形 96">
            <a:extLst>
              <a:ext uri="{FF2B5EF4-FFF2-40B4-BE49-F238E27FC236}">
                <a16:creationId xmlns:a16="http://schemas.microsoft.com/office/drawing/2014/main" id="{3A1B9EE5-88D2-45B6-8D1D-B324AAE9FEB4}"/>
              </a:ext>
            </a:extLst>
          </p:cNvPr>
          <p:cNvSpPr/>
          <p:nvPr/>
        </p:nvSpPr>
        <p:spPr>
          <a:xfrm>
            <a:off x="8135396" y="426806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矩形 97">
            <a:extLst>
              <a:ext uri="{FF2B5EF4-FFF2-40B4-BE49-F238E27FC236}">
                <a16:creationId xmlns:a16="http://schemas.microsoft.com/office/drawing/2014/main" id="{F97BDF6C-4C49-4577-BE69-E54F63B008FD}"/>
              </a:ext>
            </a:extLst>
          </p:cNvPr>
          <p:cNvSpPr/>
          <p:nvPr/>
        </p:nvSpPr>
        <p:spPr>
          <a:xfrm>
            <a:off x="6735804" y="497718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矩形 98">
            <a:extLst>
              <a:ext uri="{FF2B5EF4-FFF2-40B4-BE49-F238E27FC236}">
                <a16:creationId xmlns:a16="http://schemas.microsoft.com/office/drawing/2014/main" id="{F238B23A-FC1D-4711-9822-70D3755ACD9D}"/>
              </a:ext>
            </a:extLst>
          </p:cNvPr>
          <p:cNvSpPr/>
          <p:nvPr/>
        </p:nvSpPr>
        <p:spPr>
          <a:xfrm>
            <a:off x="7435600" y="497718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矩形 99">
            <a:extLst>
              <a:ext uri="{FF2B5EF4-FFF2-40B4-BE49-F238E27FC236}">
                <a16:creationId xmlns:a16="http://schemas.microsoft.com/office/drawing/2014/main" id="{98F3CF68-DC42-4931-AA91-20FC90745B9C}"/>
              </a:ext>
            </a:extLst>
          </p:cNvPr>
          <p:cNvSpPr/>
          <p:nvPr/>
        </p:nvSpPr>
        <p:spPr>
          <a:xfrm>
            <a:off x="8835192" y="4977187"/>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矩形 100">
            <a:extLst>
              <a:ext uri="{FF2B5EF4-FFF2-40B4-BE49-F238E27FC236}">
                <a16:creationId xmlns:a16="http://schemas.microsoft.com/office/drawing/2014/main" id="{850887DF-9E2C-4A60-9ABD-2EED8BE5F815}"/>
              </a:ext>
            </a:extLst>
          </p:cNvPr>
          <p:cNvSpPr/>
          <p:nvPr/>
        </p:nvSpPr>
        <p:spPr>
          <a:xfrm>
            <a:off x="8135396" y="497718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矩形 102">
            <a:extLst>
              <a:ext uri="{FF2B5EF4-FFF2-40B4-BE49-F238E27FC236}">
                <a16:creationId xmlns:a16="http://schemas.microsoft.com/office/drawing/2014/main" id="{F86C5963-441B-4698-A7CF-8194727B3986}"/>
              </a:ext>
            </a:extLst>
          </p:cNvPr>
          <p:cNvSpPr/>
          <p:nvPr/>
        </p:nvSpPr>
        <p:spPr>
          <a:xfrm>
            <a:off x="9527596" y="28498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矩形 103">
            <a:extLst>
              <a:ext uri="{FF2B5EF4-FFF2-40B4-BE49-F238E27FC236}">
                <a16:creationId xmlns:a16="http://schemas.microsoft.com/office/drawing/2014/main" id="{D2E60981-7388-47A6-A244-A78955994C4E}"/>
              </a:ext>
            </a:extLst>
          </p:cNvPr>
          <p:cNvSpPr/>
          <p:nvPr/>
        </p:nvSpPr>
        <p:spPr>
          <a:xfrm>
            <a:off x="9527596" y="355893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矩形 104">
            <a:extLst>
              <a:ext uri="{FF2B5EF4-FFF2-40B4-BE49-F238E27FC236}">
                <a16:creationId xmlns:a16="http://schemas.microsoft.com/office/drawing/2014/main" id="{D0BBA470-A3F8-4550-B420-719A03696181}"/>
              </a:ext>
            </a:extLst>
          </p:cNvPr>
          <p:cNvSpPr/>
          <p:nvPr/>
        </p:nvSpPr>
        <p:spPr>
          <a:xfrm>
            <a:off x="9527596" y="426806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矩形 105">
            <a:extLst>
              <a:ext uri="{FF2B5EF4-FFF2-40B4-BE49-F238E27FC236}">
                <a16:creationId xmlns:a16="http://schemas.microsoft.com/office/drawing/2014/main" id="{D4E249C5-2A41-4E14-AFDA-14975DCB74D7}"/>
              </a:ext>
            </a:extLst>
          </p:cNvPr>
          <p:cNvSpPr/>
          <p:nvPr/>
        </p:nvSpPr>
        <p:spPr>
          <a:xfrm>
            <a:off x="9527596" y="4977187"/>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矩形 106">
            <a:extLst>
              <a:ext uri="{FF2B5EF4-FFF2-40B4-BE49-F238E27FC236}">
                <a16:creationId xmlns:a16="http://schemas.microsoft.com/office/drawing/2014/main" id="{ECF2099E-5DE7-4666-95BB-89E6E67DF740}"/>
              </a:ext>
            </a:extLst>
          </p:cNvPr>
          <p:cNvSpPr/>
          <p:nvPr/>
        </p:nvSpPr>
        <p:spPr>
          <a:xfrm>
            <a:off x="6735804" y="568631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矩形 107">
            <a:extLst>
              <a:ext uri="{FF2B5EF4-FFF2-40B4-BE49-F238E27FC236}">
                <a16:creationId xmlns:a16="http://schemas.microsoft.com/office/drawing/2014/main" id="{C12AF92C-E921-401C-807E-1841B03F850F}"/>
              </a:ext>
            </a:extLst>
          </p:cNvPr>
          <p:cNvSpPr/>
          <p:nvPr/>
        </p:nvSpPr>
        <p:spPr>
          <a:xfrm>
            <a:off x="7435600" y="568631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矩形 108">
            <a:extLst>
              <a:ext uri="{FF2B5EF4-FFF2-40B4-BE49-F238E27FC236}">
                <a16:creationId xmlns:a16="http://schemas.microsoft.com/office/drawing/2014/main" id="{59205C3F-EECD-4A57-A4D5-1E07643CB6EC}"/>
              </a:ext>
            </a:extLst>
          </p:cNvPr>
          <p:cNvSpPr/>
          <p:nvPr/>
        </p:nvSpPr>
        <p:spPr>
          <a:xfrm>
            <a:off x="8835192" y="5686310"/>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矩形 109">
            <a:extLst>
              <a:ext uri="{FF2B5EF4-FFF2-40B4-BE49-F238E27FC236}">
                <a16:creationId xmlns:a16="http://schemas.microsoft.com/office/drawing/2014/main" id="{7D7CB2C1-61BE-4C5A-BC0D-1E5218C013C7}"/>
              </a:ext>
            </a:extLst>
          </p:cNvPr>
          <p:cNvSpPr/>
          <p:nvPr/>
        </p:nvSpPr>
        <p:spPr>
          <a:xfrm>
            <a:off x="8135396" y="568631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矩形 110">
            <a:extLst>
              <a:ext uri="{FF2B5EF4-FFF2-40B4-BE49-F238E27FC236}">
                <a16:creationId xmlns:a16="http://schemas.microsoft.com/office/drawing/2014/main" id="{F08B0F9F-FE0E-4702-B18D-FFE91EDA2FE6}"/>
              </a:ext>
            </a:extLst>
          </p:cNvPr>
          <p:cNvSpPr/>
          <p:nvPr/>
        </p:nvSpPr>
        <p:spPr>
          <a:xfrm>
            <a:off x="9527596" y="5686310"/>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2" name="直線接點 111">
            <a:extLst>
              <a:ext uri="{FF2B5EF4-FFF2-40B4-BE49-F238E27FC236}">
                <a16:creationId xmlns:a16="http://schemas.microsoft.com/office/drawing/2014/main" id="{89B11B05-AE32-4174-B232-DC47A64986D9}"/>
              </a:ext>
            </a:extLst>
          </p:cNvPr>
          <p:cNvCxnSpPr>
            <a:cxnSpLocks/>
          </p:cNvCxnSpPr>
          <p:nvPr/>
        </p:nvCxnSpPr>
        <p:spPr>
          <a:xfrm>
            <a:off x="6233065" y="4977187"/>
            <a:ext cx="4660740"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3" name="直線接點 112">
            <a:extLst>
              <a:ext uri="{FF2B5EF4-FFF2-40B4-BE49-F238E27FC236}">
                <a16:creationId xmlns:a16="http://schemas.microsoft.com/office/drawing/2014/main" id="{CE5F5E53-F602-423C-9ED6-6C4879A14D68}"/>
              </a:ext>
            </a:extLst>
          </p:cNvPr>
          <p:cNvCxnSpPr>
            <a:cxnSpLocks/>
          </p:cNvCxnSpPr>
          <p:nvPr/>
        </p:nvCxnSpPr>
        <p:spPr>
          <a:xfrm flipV="1">
            <a:off x="8835192" y="2586242"/>
            <a:ext cx="0" cy="4092464"/>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114" name="星形: 五角 64">
            <a:extLst>
              <a:ext uri="{FF2B5EF4-FFF2-40B4-BE49-F238E27FC236}">
                <a16:creationId xmlns:a16="http://schemas.microsoft.com/office/drawing/2014/main" id="{C988A124-FAFA-41FA-8FFD-C29336973222}"/>
              </a:ext>
            </a:extLst>
          </p:cNvPr>
          <p:cNvSpPr/>
          <p:nvPr/>
        </p:nvSpPr>
        <p:spPr>
          <a:xfrm>
            <a:off x="9713449" y="5168166"/>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星形: 五角 65">
            <a:extLst>
              <a:ext uri="{FF2B5EF4-FFF2-40B4-BE49-F238E27FC236}">
                <a16:creationId xmlns:a16="http://schemas.microsoft.com/office/drawing/2014/main" id="{7FBEA51A-6C6F-4906-AD91-AA9EFFBE53F5}"/>
              </a:ext>
            </a:extLst>
          </p:cNvPr>
          <p:cNvSpPr/>
          <p:nvPr/>
        </p:nvSpPr>
        <p:spPr>
          <a:xfrm>
            <a:off x="9713449" y="5877288"/>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星形: 五角 66">
            <a:extLst>
              <a:ext uri="{FF2B5EF4-FFF2-40B4-BE49-F238E27FC236}">
                <a16:creationId xmlns:a16="http://schemas.microsoft.com/office/drawing/2014/main" id="{7A7FA46F-2F23-4AFC-8A71-BD16F3E148D0}"/>
              </a:ext>
            </a:extLst>
          </p:cNvPr>
          <p:cNvSpPr/>
          <p:nvPr/>
        </p:nvSpPr>
        <p:spPr>
          <a:xfrm>
            <a:off x="9010048" y="5877288"/>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文字方塊 58">
            <a:extLst>
              <a:ext uri="{FF2B5EF4-FFF2-40B4-BE49-F238E27FC236}">
                <a16:creationId xmlns:a16="http://schemas.microsoft.com/office/drawing/2014/main" id="{2F5F326C-BCB8-46A0-A607-ADAE7F8CE46D}"/>
              </a:ext>
            </a:extLst>
          </p:cNvPr>
          <p:cNvSpPr txBox="1"/>
          <p:nvPr/>
        </p:nvSpPr>
        <p:spPr>
          <a:xfrm>
            <a:off x="652419" y="223750"/>
            <a:ext cx="3538460" cy="630942"/>
          </a:xfrm>
          <a:prstGeom prst="rect">
            <a:avLst/>
          </a:prstGeom>
          <a:noFill/>
        </p:spPr>
        <p:txBody>
          <a:bodyPr wrap="square" rtlCol="0">
            <a:spAutoFit/>
          </a:bodyPr>
          <a:lstStyle/>
          <a:p>
            <a:r>
              <a:rPr lang="en-US" sz="3500" b="1" dirty="0"/>
              <a:t>j = 4, fix k = 3</a:t>
            </a:r>
          </a:p>
        </p:txBody>
      </p:sp>
      <p:sp>
        <p:nvSpPr>
          <p:cNvPr id="60" name="文字方塊 59">
            <a:extLst>
              <a:ext uri="{FF2B5EF4-FFF2-40B4-BE49-F238E27FC236}">
                <a16:creationId xmlns:a16="http://schemas.microsoft.com/office/drawing/2014/main" id="{4F817F82-ED43-416E-BB29-4BB8561EA3A3}"/>
              </a:ext>
            </a:extLst>
          </p:cNvPr>
          <p:cNvSpPr txBox="1"/>
          <p:nvPr/>
        </p:nvSpPr>
        <p:spPr>
          <a:xfrm>
            <a:off x="6450891" y="279549"/>
            <a:ext cx="3612642" cy="630942"/>
          </a:xfrm>
          <a:prstGeom prst="rect">
            <a:avLst/>
          </a:prstGeom>
          <a:noFill/>
        </p:spPr>
        <p:txBody>
          <a:bodyPr wrap="square" rtlCol="0">
            <a:spAutoFit/>
          </a:bodyPr>
          <a:lstStyle/>
          <a:p>
            <a:r>
              <a:rPr lang="en-US" sz="3500" b="1" dirty="0"/>
              <a:t>j = 5, fix k = 3</a:t>
            </a:r>
          </a:p>
        </p:txBody>
      </p:sp>
      <p:sp>
        <p:nvSpPr>
          <p:cNvPr id="61" name="矩形 60">
            <a:extLst>
              <a:ext uri="{FF2B5EF4-FFF2-40B4-BE49-F238E27FC236}">
                <a16:creationId xmlns:a16="http://schemas.microsoft.com/office/drawing/2014/main" id="{2C70896C-6AED-4BE4-972A-ECF5A49DACF3}"/>
              </a:ext>
            </a:extLst>
          </p:cNvPr>
          <p:cNvSpPr/>
          <p:nvPr/>
        </p:nvSpPr>
        <p:spPr>
          <a:xfrm>
            <a:off x="847530" y="1661993"/>
            <a:ext cx="699796" cy="709127"/>
          </a:xfrm>
          <a:prstGeom prst="rect">
            <a:avLst/>
          </a:prstGeom>
          <a:solidFill>
            <a:srgbClr val="7FB7D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矩形 61">
            <a:extLst>
              <a:ext uri="{FF2B5EF4-FFF2-40B4-BE49-F238E27FC236}">
                <a16:creationId xmlns:a16="http://schemas.microsoft.com/office/drawing/2014/main" id="{27842ECE-144C-4333-B5FB-66DCBDED1B7C}"/>
              </a:ext>
            </a:extLst>
          </p:cNvPr>
          <p:cNvSpPr/>
          <p:nvPr/>
        </p:nvSpPr>
        <p:spPr>
          <a:xfrm>
            <a:off x="1547326" y="1661992"/>
            <a:ext cx="699796" cy="709127"/>
          </a:xfrm>
          <a:prstGeom prst="rect">
            <a:avLst/>
          </a:prstGeom>
          <a:solidFill>
            <a:srgbClr val="7FB7D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矩形 62">
            <a:extLst>
              <a:ext uri="{FF2B5EF4-FFF2-40B4-BE49-F238E27FC236}">
                <a16:creationId xmlns:a16="http://schemas.microsoft.com/office/drawing/2014/main" id="{454C553C-F015-41FD-9699-29265AEFDCAA}"/>
              </a:ext>
            </a:extLst>
          </p:cNvPr>
          <p:cNvSpPr/>
          <p:nvPr/>
        </p:nvSpPr>
        <p:spPr>
          <a:xfrm>
            <a:off x="2247122" y="1661992"/>
            <a:ext cx="699796" cy="709127"/>
          </a:xfrm>
          <a:prstGeom prst="rect">
            <a:avLst/>
          </a:prstGeom>
          <a:solidFill>
            <a:srgbClr val="7FB7D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7A79375A-EE5C-44D8-8472-95B2CEC63447}"/>
              </a:ext>
            </a:extLst>
          </p:cNvPr>
          <p:cNvSpPr/>
          <p:nvPr/>
        </p:nvSpPr>
        <p:spPr>
          <a:xfrm>
            <a:off x="2946918" y="1661991"/>
            <a:ext cx="699796" cy="709127"/>
          </a:xfrm>
          <a:prstGeom prst="rect">
            <a:avLst/>
          </a:prstGeom>
          <a:solidFill>
            <a:srgbClr val="FF7F7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文字方塊 117">
            <a:extLst>
              <a:ext uri="{FF2B5EF4-FFF2-40B4-BE49-F238E27FC236}">
                <a16:creationId xmlns:a16="http://schemas.microsoft.com/office/drawing/2014/main" id="{B13A40A4-226D-4B18-BBCA-A2A6C0AFC12D}"/>
              </a:ext>
            </a:extLst>
          </p:cNvPr>
          <p:cNvSpPr txBox="1"/>
          <p:nvPr/>
        </p:nvSpPr>
        <p:spPr>
          <a:xfrm>
            <a:off x="3112303" y="1146793"/>
            <a:ext cx="296876" cy="461665"/>
          </a:xfrm>
          <a:prstGeom prst="rect">
            <a:avLst/>
          </a:prstGeom>
          <a:noFill/>
        </p:spPr>
        <p:txBody>
          <a:bodyPr wrap="none" rtlCol="0">
            <a:spAutoFit/>
          </a:bodyPr>
          <a:lstStyle/>
          <a:p>
            <a:r>
              <a:rPr lang="en-US" altLang="zh-TW" sz="2400" b="1" dirty="0"/>
              <a:t>j</a:t>
            </a:r>
            <a:endParaRPr lang="en-US" sz="2400" b="1" dirty="0"/>
          </a:p>
        </p:txBody>
      </p:sp>
      <p:sp>
        <p:nvSpPr>
          <p:cNvPr id="119" name="文字方塊 118">
            <a:extLst>
              <a:ext uri="{FF2B5EF4-FFF2-40B4-BE49-F238E27FC236}">
                <a16:creationId xmlns:a16="http://schemas.microsoft.com/office/drawing/2014/main" id="{21371962-EAEC-4116-8469-322D0A1E52BC}"/>
              </a:ext>
            </a:extLst>
          </p:cNvPr>
          <p:cNvSpPr txBox="1"/>
          <p:nvPr/>
        </p:nvSpPr>
        <p:spPr>
          <a:xfrm>
            <a:off x="1788735" y="1146794"/>
            <a:ext cx="352982" cy="461665"/>
          </a:xfrm>
          <a:prstGeom prst="rect">
            <a:avLst/>
          </a:prstGeom>
          <a:noFill/>
        </p:spPr>
        <p:txBody>
          <a:bodyPr wrap="none" rtlCol="0">
            <a:spAutoFit/>
          </a:bodyPr>
          <a:lstStyle/>
          <a:p>
            <a:r>
              <a:rPr lang="en-US" sz="2400" b="1" dirty="0"/>
              <a:t>k</a:t>
            </a:r>
          </a:p>
        </p:txBody>
      </p:sp>
      <p:sp>
        <p:nvSpPr>
          <p:cNvPr id="120" name="矩形 119">
            <a:extLst>
              <a:ext uri="{FF2B5EF4-FFF2-40B4-BE49-F238E27FC236}">
                <a16:creationId xmlns:a16="http://schemas.microsoft.com/office/drawing/2014/main" id="{CE78CA45-2AF1-4D28-8755-9A27151F5BCF}"/>
              </a:ext>
            </a:extLst>
          </p:cNvPr>
          <p:cNvSpPr/>
          <p:nvPr/>
        </p:nvSpPr>
        <p:spPr>
          <a:xfrm>
            <a:off x="6436941" y="1500506"/>
            <a:ext cx="699796" cy="709127"/>
          </a:xfrm>
          <a:prstGeom prst="rect">
            <a:avLst/>
          </a:prstGeom>
          <a:solidFill>
            <a:srgbClr val="7FB7D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矩形 120">
            <a:extLst>
              <a:ext uri="{FF2B5EF4-FFF2-40B4-BE49-F238E27FC236}">
                <a16:creationId xmlns:a16="http://schemas.microsoft.com/office/drawing/2014/main" id="{92E83DFD-FAD4-471C-8C4D-8C5E843E9D72}"/>
              </a:ext>
            </a:extLst>
          </p:cNvPr>
          <p:cNvSpPr/>
          <p:nvPr/>
        </p:nvSpPr>
        <p:spPr>
          <a:xfrm>
            <a:off x="7136737" y="1500505"/>
            <a:ext cx="699796" cy="709127"/>
          </a:xfrm>
          <a:prstGeom prst="rect">
            <a:avLst/>
          </a:prstGeom>
          <a:solidFill>
            <a:srgbClr val="7FB7D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矩形 121">
            <a:extLst>
              <a:ext uri="{FF2B5EF4-FFF2-40B4-BE49-F238E27FC236}">
                <a16:creationId xmlns:a16="http://schemas.microsoft.com/office/drawing/2014/main" id="{E2E38FA4-DBA3-40A0-AC56-7AF33A59F499}"/>
              </a:ext>
            </a:extLst>
          </p:cNvPr>
          <p:cNvSpPr/>
          <p:nvPr/>
        </p:nvSpPr>
        <p:spPr>
          <a:xfrm>
            <a:off x="7836533" y="1500505"/>
            <a:ext cx="699796" cy="709127"/>
          </a:xfrm>
          <a:prstGeom prst="rect">
            <a:avLst/>
          </a:prstGeom>
          <a:solidFill>
            <a:srgbClr val="7FB7D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矩形 122">
            <a:extLst>
              <a:ext uri="{FF2B5EF4-FFF2-40B4-BE49-F238E27FC236}">
                <a16:creationId xmlns:a16="http://schemas.microsoft.com/office/drawing/2014/main" id="{18693761-38BB-4EB8-B2FC-FDE7EB75CD12}"/>
              </a:ext>
            </a:extLst>
          </p:cNvPr>
          <p:cNvSpPr/>
          <p:nvPr/>
        </p:nvSpPr>
        <p:spPr>
          <a:xfrm>
            <a:off x="8536329" y="1500504"/>
            <a:ext cx="699796" cy="709127"/>
          </a:xfrm>
          <a:prstGeom prst="rect">
            <a:avLst/>
          </a:prstGeom>
          <a:solidFill>
            <a:srgbClr val="FF7F7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文字方塊 123">
            <a:extLst>
              <a:ext uri="{FF2B5EF4-FFF2-40B4-BE49-F238E27FC236}">
                <a16:creationId xmlns:a16="http://schemas.microsoft.com/office/drawing/2014/main" id="{1B67AFF7-AD2E-4CC5-B260-691CA80838A9}"/>
              </a:ext>
            </a:extLst>
          </p:cNvPr>
          <p:cNvSpPr txBox="1"/>
          <p:nvPr/>
        </p:nvSpPr>
        <p:spPr>
          <a:xfrm>
            <a:off x="9416573" y="949583"/>
            <a:ext cx="296876" cy="461665"/>
          </a:xfrm>
          <a:prstGeom prst="rect">
            <a:avLst/>
          </a:prstGeom>
          <a:noFill/>
        </p:spPr>
        <p:txBody>
          <a:bodyPr wrap="none" rtlCol="0">
            <a:spAutoFit/>
          </a:bodyPr>
          <a:lstStyle/>
          <a:p>
            <a:r>
              <a:rPr lang="en-US" altLang="zh-TW" sz="2400" b="1" dirty="0"/>
              <a:t>j</a:t>
            </a:r>
            <a:endParaRPr lang="en-US" sz="2400" b="1" dirty="0"/>
          </a:p>
        </p:txBody>
      </p:sp>
      <p:sp>
        <p:nvSpPr>
          <p:cNvPr id="125" name="矩形 124">
            <a:extLst>
              <a:ext uri="{FF2B5EF4-FFF2-40B4-BE49-F238E27FC236}">
                <a16:creationId xmlns:a16="http://schemas.microsoft.com/office/drawing/2014/main" id="{DB0B9AB1-8A69-476B-AC31-2E6E2B980F3F}"/>
              </a:ext>
            </a:extLst>
          </p:cNvPr>
          <p:cNvSpPr/>
          <p:nvPr/>
        </p:nvSpPr>
        <p:spPr>
          <a:xfrm>
            <a:off x="9245082" y="1500503"/>
            <a:ext cx="699796" cy="709127"/>
          </a:xfrm>
          <a:prstGeom prst="rect">
            <a:avLst/>
          </a:prstGeom>
          <a:solidFill>
            <a:srgbClr val="FF7F7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文字方塊 125">
            <a:extLst>
              <a:ext uri="{FF2B5EF4-FFF2-40B4-BE49-F238E27FC236}">
                <a16:creationId xmlns:a16="http://schemas.microsoft.com/office/drawing/2014/main" id="{E064A979-8CD9-439D-A4FA-7D7E12FA3D02}"/>
              </a:ext>
            </a:extLst>
          </p:cNvPr>
          <p:cNvSpPr txBox="1"/>
          <p:nvPr/>
        </p:nvSpPr>
        <p:spPr>
          <a:xfrm>
            <a:off x="7310144" y="960731"/>
            <a:ext cx="352982" cy="461665"/>
          </a:xfrm>
          <a:prstGeom prst="rect">
            <a:avLst/>
          </a:prstGeom>
          <a:noFill/>
        </p:spPr>
        <p:txBody>
          <a:bodyPr wrap="none" rtlCol="0">
            <a:spAutoFit/>
          </a:bodyPr>
          <a:lstStyle/>
          <a:p>
            <a:r>
              <a:rPr lang="en-US" sz="2400" b="1" dirty="0"/>
              <a:t>k</a:t>
            </a:r>
          </a:p>
        </p:txBody>
      </p:sp>
    </p:spTree>
    <p:extLst>
      <p:ext uri="{BB962C8B-B14F-4D97-AF65-F5344CB8AC3E}">
        <p14:creationId xmlns:p14="http://schemas.microsoft.com/office/powerpoint/2010/main" val="1259222747"/>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2736</TotalTime>
  <Words>7275</Words>
  <Application>Microsoft Office PowerPoint</Application>
  <PresentationFormat>寬螢幕</PresentationFormat>
  <Paragraphs>882</Paragraphs>
  <Slides>124</Slides>
  <Notes>7</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124</vt:i4>
      </vt:variant>
    </vt:vector>
  </HeadingPairs>
  <TitlesOfParts>
    <vt:vector size="136" baseType="lpstr">
      <vt:lpstr>微軟正黑體</vt:lpstr>
      <vt:lpstr>新細明體</vt:lpstr>
      <vt:lpstr>Arial</vt:lpstr>
      <vt:lpstr>Arial Black</vt:lpstr>
      <vt:lpstr>Arial Narrow</vt:lpstr>
      <vt:lpstr>Arial Rounded MT Bold</vt:lpstr>
      <vt:lpstr>Calibri</vt:lpstr>
      <vt:lpstr>Cambria Math</vt:lpstr>
      <vt:lpstr>Trebuchet MS</vt:lpstr>
      <vt:lpstr>Wingdings</vt:lpstr>
      <vt:lpstr>Wingdings 3</vt:lpstr>
      <vt:lpstr>多面向</vt:lpstr>
      <vt:lpstr>進階動態規劃</vt:lpstr>
      <vt:lpstr>講者自我介紹</vt:lpstr>
      <vt:lpstr>課程介紹</vt:lpstr>
      <vt:lpstr>總覽</vt:lpstr>
      <vt:lpstr>DP的證明</vt:lpstr>
      <vt:lpstr>最佳子結構</vt:lpstr>
      <vt:lpstr>範例</vt:lpstr>
      <vt:lpstr>共同子序列</vt:lpstr>
      <vt:lpstr>最長共同子序列</vt:lpstr>
      <vt:lpstr>PowerPoint 簡報</vt:lpstr>
      <vt:lpstr>最長共同子序列</vt:lpstr>
      <vt:lpstr>PowerPoint 簡報</vt:lpstr>
      <vt:lpstr>交換手法</vt:lpstr>
      <vt:lpstr>總結</vt:lpstr>
      <vt:lpstr>PowerPoint 簡報</vt:lpstr>
      <vt:lpstr>總覽</vt:lpstr>
      <vt:lpstr>DP 和圖的關聯</vt:lpstr>
      <vt:lpstr>DP 和圖的關聯</vt:lpstr>
      <vt:lpstr>DP 和圖的關聯</vt:lpstr>
      <vt:lpstr>PowerPoint 簡報</vt:lpstr>
      <vt:lpstr>DP 和圖的關聯</vt:lpstr>
      <vt:lpstr>DP 和圖的關聯</vt:lpstr>
      <vt:lpstr>DP和環</vt:lpstr>
      <vt:lpstr>總結</vt:lpstr>
      <vt:lpstr>回顧</vt:lpstr>
      <vt:lpstr>PowerPoint 簡報</vt:lpstr>
      <vt:lpstr>總覽</vt:lpstr>
      <vt:lpstr>常見優化 - 前言</vt:lpstr>
      <vt:lpstr>常見優化 - 前言</vt:lpstr>
      <vt:lpstr>總覽</vt:lpstr>
      <vt:lpstr>線段樹 DP</vt:lpstr>
      <vt:lpstr>例題 - Flower AtCoder Educational Contest</vt:lpstr>
      <vt:lpstr>PowerPoint 簡報</vt:lpstr>
      <vt:lpstr>例題 - Flower</vt:lpstr>
      <vt:lpstr>例題 - Flower</vt:lpstr>
      <vt:lpstr>另一個觀點</vt:lpstr>
      <vt:lpstr>另一個觀點</vt:lpstr>
      <vt:lpstr>另一個觀點</vt:lpstr>
      <vt:lpstr>另一個觀點</vt:lpstr>
      <vt:lpstr>Pseudo code</vt:lpstr>
      <vt:lpstr>回顧</vt:lpstr>
      <vt:lpstr>回顧</vt:lpstr>
      <vt:lpstr>回顧</vt:lpstr>
      <vt:lpstr>例題2 ARC 073 - Many Moves</vt:lpstr>
      <vt:lpstr>PowerPoint 簡報</vt:lpstr>
      <vt:lpstr>一些可能的解</vt:lpstr>
      <vt:lpstr>DP解</vt:lpstr>
      <vt:lpstr>PowerPoint 簡報</vt:lpstr>
      <vt:lpstr>PowerPoint 簡報</vt:lpstr>
      <vt:lpstr>PowerPoint 簡報</vt:lpstr>
      <vt:lpstr>DP 解</vt:lpstr>
      <vt:lpstr>感覺</vt:lpstr>
      <vt:lpstr>DP 解</vt:lpstr>
      <vt:lpstr>求 dp[i-1][k] + |k - x[i]|</vt:lpstr>
      <vt:lpstr>推導</vt:lpstr>
      <vt:lpstr>DP 解</vt:lpstr>
      <vt:lpstr>自問自答系列</vt:lpstr>
      <vt:lpstr>總結</vt:lpstr>
      <vt:lpstr>PowerPoint 簡報</vt:lpstr>
      <vt:lpstr>總覽</vt:lpstr>
      <vt:lpstr>單調佇列</vt:lpstr>
      <vt:lpstr>例題 - Flower</vt:lpstr>
      <vt:lpstr>例題 - Flower</vt:lpstr>
      <vt:lpstr>例題 - Flower</vt:lpstr>
      <vt:lpstr>例題 - Flower</vt:lpstr>
      <vt:lpstr>例題 - Flower</vt:lpstr>
      <vt:lpstr>Example</vt:lpstr>
      <vt:lpstr>查詢</vt:lpstr>
      <vt:lpstr>修改</vt:lpstr>
      <vt:lpstr>Example</vt:lpstr>
      <vt:lpstr>例題 - Flower</vt:lpstr>
      <vt:lpstr>例題 - Flower</vt:lpstr>
      <vt:lpstr>Code</vt:lpstr>
      <vt:lpstr>注意!</vt:lpstr>
      <vt:lpstr>Example - 加入 (h[i], dp[i]) 時</vt:lpstr>
      <vt:lpstr>PowerPoint 簡報</vt:lpstr>
      <vt:lpstr>總覽</vt:lpstr>
      <vt:lpstr>總覽</vt:lpstr>
      <vt:lpstr>為何要學習進階DP技巧?</vt:lpstr>
      <vt:lpstr>為何要學習進階DP技巧?</vt:lpstr>
      <vt:lpstr>Divide &amp; Conquer DP Optimization</vt:lpstr>
      <vt:lpstr>簡介</vt:lpstr>
      <vt:lpstr>特色</vt:lpstr>
      <vt:lpstr>技巧概述</vt:lpstr>
      <vt:lpstr>技巧概述</vt:lpstr>
      <vt:lpstr>PowerPoint 簡報</vt:lpstr>
      <vt:lpstr>注意!</vt:lpstr>
      <vt:lpstr>例題 - Ciel and Gondolas (CF 321E)</vt:lpstr>
      <vt:lpstr>例題 - Ciel and Gondolas (CF 321E)</vt:lpstr>
      <vt:lpstr>小觀察</vt:lpstr>
      <vt:lpstr>小觀察</vt:lpstr>
      <vt:lpstr>PowerPoint 簡報</vt:lpstr>
      <vt:lpstr>例題</vt:lpstr>
      <vt:lpstr>直覺</vt:lpstr>
      <vt:lpstr>直覺</vt:lpstr>
      <vt:lpstr>證明</vt:lpstr>
      <vt:lpstr>證明</vt:lpstr>
      <vt:lpstr>PowerPoint 簡報</vt:lpstr>
      <vt:lpstr>PowerPoint 簡報</vt:lpstr>
      <vt:lpstr>PowerPoint 簡報</vt:lpstr>
      <vt:lpstr>證明</vt:lpstr>
      <vt:lpstr>PowerPoint 簡報</vt:lpstr>
      <vt:lpstr>如何優化</vt:lpstr>
      <vt:lpstr>PowerPoint 簡報</vt:lpstr>
      <vt:lpstr>PowerPoint 簡報</vt:lpstr>
      <vt:lpstr>PowerPoint 簡報</vt:lpstr>
      <vt:lpstr>PowerPoint 簡報</vt:lpstr>
      <vt:lpstr>如何優化</vt:lpstr>
      <vt:lpstr>複雜度</vt:lpstr>
      <vt:lpstr>複雜度</vt:lpstr>
      <vt:lpstr>回顧</vt:lpstr>
      <vt:lpstr>實用面</vt:lpstr>
      <vt:lpstr>PowerPoint 簡報</vt:lpstr>
      <vt:lpstr>總覽</vt:lpstr>
      <vt:lpstr>實用面 (cont'd)</vt:lpstr>
      <vt:lpstr>直線最大值</vt:lpstr>
      <vt:lpstr>直線最大值</vt:lpstr>
      <vt:lpstr>直線最大值與 DP</vt:lpstr>
      <vt:lpstr>直線最大值與 DP</vt:lpstr>
      <vt:lpstr>題外話</vt:lpstr>
      <vt:lpstr>題外話 - 上包絡線的斜率遞增</vt:lpstr>
      <vt:lpstr>題外話 - 上包絡線的斜率遞增</vt:lpstr>
      <vt:lpstr>PowerPoint 簡報</vt:lpstr>
      <vt:lpstr>進階動態規劃課程到此結束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進階動態規劃</dc:title>
  <dc:creator>nthu-326</dc:creator>
  <cp:lastModifiedBy>許文弘</cp:lastModifiedBy>
  <cp:revision>298</cp:revision>
  <dcterms:created xsi:type="dcterms:W3CDTF">2019-07-21T04:06:56Z</dcterms:created>
  <dcterms:modified xsi:type="dcterms:W3CDTF">2020-08-03T16:33:05Z</dcterms:modified>
</cp:coreProperties>
</file>