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9"/>
  </p:notesMasterIdLst>
  <p:sldIdLst>
    <p:sldId id="256" r:id="rId2"/>
    <p:sldId id="295" r:id="rId3"/>
    <p:sldId id="297" r:id="rId4"/>
    <p:sldId id="294" r:id="rId5"/>
    <p:sldId id="320" r:id="rId6"/>
    <p:sldId id="307" r:id="rId7"/>
    <p:sldId id="308" r:id="rId8"/>
    <p:sldId id="309" r:id="rId9"/>
    <p:sldId id="310" r:id="rId10"/>
    <p:sldId id="311" r:id="rId11"/>
    <p:sldId id="312" r:id="rId12"/>
    <p:sldId id="313" r:id="rId13"/>
    <p:sldId id="314" r:id="rId14"/>
    <p:sldId id="315" r:id="rId15"/>
    <p:sldId id="316" r:id="rId16"/>
    <p:sldId id="317" r:id="rId17"/>
    <p:sldId id="427" r:id="rId18"/>
    <p:sldId id="349" r:id="rId19"/>
    <p:sldId id="318" r:id="rId20"/>
    <p:sldId id="350" r:id="rId21"/>
    <p:sldId id="319" r:id="rId22"/>
    <p:sldId id="321" r:id="rId23"/>
    <p:sldId id="322" r:id="rId24"/>
    <p:sldId id="323" r:id="rId25"/>
    <p:sldId id="324" r:id="rId26"/>
    <p:sldId id="325" r:id="rId27"/>
    <p:sldId id="364" r:id="rId28"/>
    <p:sldId id="326" r:id="rId29"/>
    <p:sldId id="327" r:id="rId30"/>
    <p:sldId id="328" r:id="rId31"/>
    <p:sldId id="329" r:id="rId32"/>
    <p:sldId id="361" r:id="rId33"/>
    <p:sldId id="362" r:id="rId34"/>
    <p:sldId id="330" r:id="rId35"/>
    <p:sldId id="351" r:id="rId36"/>
    <p:sldId id="331" r:id="rId37"/>
    <p:sldId id="333" r:id="rId38"/>
    <p:sldId id="334" r:id="rId39"/>
    <p:sldId id="337" r:id="rId40"/>
    <p:sldId id="335" r:id="rId41"/>
    <p:sldId id="338" r:id="rId42"/>
    <p:sldId id="428" r:id="rId43"/>
    <p:sldId id="429" r:id="rId44"/>
    <p:sldId id="339" r:id="rId45"/>
    <p:sldId id="336" r:id="rId46"/>
    <p:sldId id="344" r:id="rId47"/>
    <p:sldId id="341" r:id="rId48"/>
    <p:sldId id="342" r:id="rId49"/>
    <p:sldId id="343" r:id="rId50"/>
    <p:sldId id="345" r:id="rId51"/>
    <p:sldId id="347" r:id="rId52"/>
    <p:sldId id="352" r:id="rId53"/>
    <p:sldId id="353" r:id="rId54"/>
    <p:sldId id="384" r:id="rId55"/>
    <p:sldId id="348" r:id="rId56"/>
    <p:sldId id="380" r:id="rId57"/>
    <p:sldId id="340" r:id="rId58"/>
    <p:sldId id="363" r:id="rId59"/>
    <p:sldId id="365" r:id="rId60"/>
    <p:sldId id="366" r:id="rId61"/>
    <p:sldId id="368" r:id="rId62"/>
    <p:sldId id="370" r:id="rId63"/>
    <p:sldId id="371" r:id="rId64"/>
    <p:sldId id="374" r:id="rId65"/>
    <p:sldId id="372" r:id="rId66"/>
    <p:sldId id="373" r:id="rId67"/>
    <p:sldId id="369" r:id="rId68"/>
    <p:sldId id="375" r:id="rId69"/>
    <p:sldId id="377" r:id="rId70"/>
    <p:sldId id="376" r:id="rId71"/>
    <p:sldId id="379" r:id="rId72"/>
    <p:sldId id="378" r:id="rId73"/>
    <p:sldId id="381" r:id="rId74"/>
    <p:sldId id="382" r:id="rId75"/>
    <p:sldId id="383" r:id="rId76"/>
    <p:sldId id="385" r:id="rId77"/>
    <p:sldId id="387" r:id="rId78"/>
    <p:sldId id="388" r:id="rId79"/>
    <p:sldId id="389" r:id="rId80"/>
    <p:sldId id="390" r:id="rId81"/>
    <p:sldId id="391" r:id="rId82"/>
    <p:sldId id="393" r:id="rId83"/>
    <p:sldId id="394" r:id="rId84"/>
    <p:sldId id="395" r:id="rId85"/>
    <p:sldId id="396" r:id="rId86"/>
    <p:sldId id="397" r:id="rId87"/>
    <p:sldId id="398" r:id="rId88"/>
    <p:sldId id="399" r:id="rId89"/>
    <p:sldId id="400" r:id="rId90"/>
    <p:sldId id="401" r:id="rId91"/>
    <p:sldId id="402" r:id="rId92"/>
    <p:sldId id="403" r:id="rId93"/>
    <p:sldId id="405" r:id="rId94"/>
    <p:sldId id="404" r:id="rId95"/>
    <p:sldId id="406" r:id="rId96"/>
    <p:sldId id="407" r:id="rId97"/>
    <p:sldId id="392" r:id="rId98"/>
    <p:sldId id="408" r:id="rId99"/>
    <p:sldId id="409" r:id="rId100"/>
    <p:sldId id="411" r:id="rId101"/>
    <p:sldId id="412" r:id="rId102"/>
    <p:sldId id="413" r:id="rId103"/>
    <p:sldId id="414" r:id="rId104"/>
    <p:sldId id="415" r:id="rId105"/>
    <p:sldId id="416" r:id="rId106"/>
    <p:sldId id="419" r:id="rId107"/>
    <p:sldId id="420" r:id="rId108"/>
    <p:sldId id="422" r:id="rId109"/>
    <p:sldId id="424" r:id="rId110"/>
    <p:sldId id="425" r:id="rId111"/>
    <p:sldId id="426" r:id="rId112"/>
    <p:sldId id="421" r:id="rId113"/>
    <p:sldId id="418" r:id="rId114"/>
    <p:sldId id="417" r:id="rId115"/>
    <p:sldId id="355" r:id="rId116"/>
    <p:sldId id="357" r:id="rId117"/>
    <p:sldId id="358" r:id="rId118"/>
    <p:sldId id="359" r:id="rId119"/>
    <p:sldId id="258" r:id="rId120"/>
    <p:sldId id="306" r:id="rId121"/>
    <p:sldId id="260" r:id="rId122"/>
    <p:sldId id="263" r:id="rId123"/>
    <p:sldId id="261" r:id="rId124"/>
    <p:sldId id="262" r:id="rId125"/>
    <p:sldId id="264" r:id="rId126"/>
    <p:sldId id="268" r:id="rId127"/>
    <p:sldId id="269" r:id="rId128"/>
    <p:sldId id="272" r:id="rId129"/>
    <p:sldId id="273" r:id="rId130"/>
    <p:sldId id="270" r:id="rId131"/>
    <p:sldId id="271" r:id="rId132"/>
    <p:sldId id="274" r:id="rId133"/>
    <p:sldId id="275" r:id="rId134"/>
    <p:sldId id="276" r:id="rId135"/>
    <p:sldId id="277" r:id="rId136"/>
    <p:sldId id="278" r:id="rId137"/>
    <p:sldId id="279" r:id="rId138"/>
    <p:sldId id="280" r:id="rId139"/>
    <p:sldId id="281" r:id="rId140"/>
    <p:sldId id="293" r:id="rId141"/>
    <p:sldId id="282" r:id="rId142"/>
    <p:sldId id="283" r:id="rId143"/>
    <p:sldId id="285" r:id="rId144"/>
    <p:sldId id="284" r:id="rId145"/>
    <p:sldId id="286" r:id="rId146"/>
    <p:sldId id="288" r:id="rId147"/>
    <p:sldId id="289" r:id="rId148"/>
    <p:sldId id="290" r:id="rId149"/>
    <p:sldId id="291" r:id="rId150"/>
    <p:sldId id="292" r:id="rId151"/>
    <p:sldId id="300" r:id="rId152"/>
    <p:sldId id="304" r:id="rId153"/>
    <p:sldId id="360" r:id="rId154"/>
    <p:sldId id="301" r:id="rId155"/>
    <p:sldId id="302" r:id="rId156"/>
    <p:sldId id="303" r:id="rId157"/>
    <p:sldId id="305" r:id="rId1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AEA"/>
    <a:srgbClr val="F3F3F3"/>
    <a:srgbClr val="F2F2F2"/>
    <a:srgbClr val="F7F7F7"/>
    <a:srgbClr val="F0F0F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4"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D7DC-CDC7-438E-BB4D-D3BEDBE5D2E6}" type="datetimeFigureOut">
              <a:rPr lang="en-US" smtClean="0"/>
              <a:t>7/23/2019</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96118-9B3A-403F-9F99-2AB1C4DA12CA}" type="slidenum">
              <a:rPr lang="en-US" smtClean="0"/>
              <a:t>‹#›</a:t>
            </a:fld>
            <a:endParaRPr lang="en-US"/>
          </a:p>
        </p:txBody>
      </p:sp>
    </p:spTree>
    <p:extLst>
      <p:ext uri="{BB962C8B-B14F-4D97-AF65-F5344CB8AC3E}">
        <p14:creationId xmlns:p14="http://schemas.microsoft.com/office/powerpoint/2010/main" val="15033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76</a:t>
            </a:fld>
            <a:endParaRPr lang="en-US"/>
          </a:p>
        </p:txBody>
      </p:sp>
    </p:spTree>
    <p:extLst>
      <p:ext uri="{BB962C8B-B14F-4D97-AF65-F5344CB8AC3E}">
        <p14:creationId xmlns:p14="http://schemas.microsoft.com/office/powerpoint/2010/main" val="22776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77</a:t>
            </a:fld>
            <a:endParaRPr lang="en-US"/>
          </a:p>
        </p:txBody>
      </p:sp>
    </p:spTree>
    <p:extLst>
      <p:ext uri="{BB962C8B-B14F-4D97-AF65-F5344CB8AC3E}">
        <p14:creationId xmlns:p14="http://schemas.microsoft.com/office/powerpoint/2010/main" val="125500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78</a:t>
            </a:fld>
            <a:endParaRPr lang="en-US"/>
          </a:p>
        </p:txBody>
      </p:sp>
    </p:spTree>
    <p:extLst>
      <p:ext uri="{BB962C8B-B14F-4D97-AF65-F5344CB8AC3E}">
        <p14:creationId xmlns:p14="http://schemas.microsoft.com/office/powerpoint/2010/main" val="202708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79</a:t>
            </a:fld>
            <a:endParaRPr lang="en-US"/>
          </a:p>
        </p:txBody>
      </p:sp>
    </p:spTree>
    <p:extLst>
      <p:ext uri="{BB962C8B-B14F-4D97-AF65-F5344CB8AC3E}">
        <p14:creationId xmlns:p14="http://schemas.microsoft.com/office/powerpoint/2010/main" val="413986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80</a:t>
            </a:fld>
            <a:endParaRPr lang="en-US"/>
          </a:p>
        </p:txBody>
      </p:sp>
    </p:spTree>
    <p:extLst>
      <p:ext uri="{BB962C8B-B14F-4D97-AF65-F5344CB8AC3E}">
        <p14:creationId xmlns:p14="http://schemas.microsoft.com/office/powerpoint/2010/main" val="224264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81</a:t>
            </a:fld>
            <a:endParaRPr lang="en-US"/>
          </a:p>
        </p:txBody>
      </p:sp>
    </p:spTree>
    <p:extLst>
      <p:ext uri="{BB962C8B-B14F-4D97-AF65-F5344CB8AC3E}">
        <p14:creationId xmlns:p14="http://schemas.microsoft.com/office/powerpoint/2010/main" val="119496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43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5047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81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35207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9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9576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420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26182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48870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9051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2647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19933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539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16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74994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2019/7/23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90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7FC325-2BD5-4F02-BDEE-6D2BC309A609}" type="datetimeFigureOut">
              <a:rPr lang="zh-TW" altLang="en-US" smtClean="0"/>
              <a:t>2019/7/23</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17642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73200" y="615286"/>
            <a:ext cx="7257934" cy="2387600"/>
          </a:xfrm>
        </p:spPr>
        <p:txBody>
          <a:bodyPr>
            <a:normAutofit/>
          </a:bodyPr>
          <a:lstStyle/>
          <a:p>
            <a:r>
              <a:rPr lang="zh-TW" altLang="en-US" sz="7000" b="1" dirty="0"/>
              <a:t>進階動態規劃</a:t>
            </a:r>
          </a:p>
        </p:txBody>
      </p:sp>
      <p:sp>
        <p:nvSpPr>
          <p:cNvPr id="3" name="副標題 2"/>
          <p:cNvSpPr>
            <a:spLocks noGrp="1"/>
          </p:cNvSpPr>
          <p:nvPr>
            <p:ph type="subTitle" idx="1"/>
          </p:nvPr>
        </p:nvSpPr>
        <p:spPr>
          <a:xfrm>
            <a:off x="2078797" y="1239060"/>
            <a:ext cx="5541203" cy="1655762"/>
          </a:xfrm>
        </p:spPr>
        <p:txBody>
          <a:bodyPr>
            <a:normAutofit/>
          </a:bodyPr>
          <a:lstStyle/>
          <a:p>
            <a:r>
              <a:rPr lang="en-US" altLang="zh-TW" sz="3000" b="1" dirty="0"/>
              <a:t>ION camp 2019</a:t>
            </a:r>
          </a:p>
        </p:txBody>
      </p:sp>
      <p:sp>
        <p:nvSpPr>
          <p:cNvPr id="4" name="副標題 2"/>
          <p:cNvSpPr txBox="1">
            <a:spLocks/>
          </p:cNvSpPr>
          <p:nvPr/>
        </p:nvSpPr>
        <p:spPr>
          <a:xfrm>
            <a:off x="1601586" y="373472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b="1" dirty="0"/>
              <a:t>Advanced Dynamic Programming</a:t>
            </a:r>
          </a:p>
          <a:p>
            <a:r>
              <a:rPr lang="zh-TW" altLang="en-US" sz="2500" b="1" dirty="0"/>
              <a:t>講師</a:t>
            </a:r>
            <a:r>
              <a:rPr lang="en-US" altLang="zh-TW" sz="2500" b="1" dirty="0"/>
              <a:t>:</a:t>
            </a:r>
            <a:r>
              <a:rPr lang="zh-TW" altLang="en-US" sz="2500" b="1" dirty="0"/>
              <a:t> 許文弘</a:t>
            </a:r>
            <a:endParaRPr lang="en-US" altLang="zh-TW" sz="2500" b="1" dirty="0"/>
          </a:p>
        </p:txBody>
      </p:sp>
    </p:spTree>
    <p:extLst>
      <p:ext uri="{BB962C8B-B14F-4D97-AF65-F5344CB8AC3E}">
        <p14:creationId xmlns:p14="http://schemas.microsoft.com/office/powerpoint/2010/main" val="360514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令</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A[1…</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B[1 … j]</a:t>
                </a:r>
                <a:r>
                  <a:rPr lang="zh-TW" altLang="en-US" sz="2400" b="1" dirty="0">
                    <a:solidFill>
                      <a:schemeClr val="tx1"/>
                    </a:solidFill>
                    <a:latin typeface="Cambria Math" panose="02040503050406030204" pitchFamily="18" charset="0"/>
                  </a:rPr>
                  <a:t>的最長共同子序列</a:t>
                </a:r>
                <a:endParaRPr lang="en-US" sz="2400" b="1" dirty="0">
                  <a:solidFill>
                    <a:schemeClr val="tx1"/>
                  </a:solidFill>
                  <a:latin typeface="Cambria Math" panose="02040503050406030204" pitchFamily="18" charset="0"/>
                </a:endParaRPr>
              </a:p>
              <a:p>
                <a14:m>
                  <m:oMath xmlns:m="http://schemas.openxmlformats.org/officeDocument/2006/math">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r>
                      <a:rPr lang="en-US" sz="2400" b="1" i="1" smtClean="0">
                        <a:solidFill>
                          <a:schemeClr val="tx1"/>
                        </a:solidFill>
                        <a:latin typeface="Cambria Math" panose="02040503050406030204" pitchFamily="18" charset="0"/>
                      </a:rPr>
                      <m:t>=</m:t>
                    </m:r>
                    <m:d>
                      <m:dPr>
                        <m:begChr m:val="{"/>
                        <m:endChr m:val=""/>
                        <m:ctrlPr>
                          <a:rPr lang="en-US" sz="2400" b="1" i="1" smtClean="0">
                            <a:solidFill>
                              <a:schemeClr val="tx1"/>
                            </a:solidFill>
                            <a:latin typeface="Cambria Math" panose="02040503050406030204" pitchFamily="18" charset="0"/>
                          </a:rPr>
                        </m:ctrlPr>
                      </m:dPr>
                      <m:e>
                        <m:eqArr>
                          <m:eqArrPr>
                            <m:ctrlPr>
                              <a:rPr lang="en-US" sz="2400" b="1" i="1" smtClean="0">
                                <a:solidFill>
                                  <a:schemeClr val="tx1"/>
                                </a:solidFill>
                                <a:latin typeface="Cambria Math" panose="02040503050406030204" pitchFamily="18" charset="0"/>
                              </a:rPr>
                            </m:ctrlPr>
                          </m:eqArrPr>
                          <m:e>
                            <m:r>
                              <a:rPr lang="en-US" sz="2400" b="1" i="1" smtClean="0">
                                <a:solidFill>
                                  <a:srgbClr val="FF0000"/>
                                </a:solidFill>
                                <a:latin typeface="Cambria Math" panose="02040503050406030204" pitchFamily="18" charset="0"/>
                              </a:rPr>
                              <m:t>𝒅𝒑</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𝒋</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chemeClr val="tx1"/>
                                </a:solidFill>
                                <a:latin typeface="Cambria Math" panose="02040503050406030204" pitchFamily="18" charset="0"/>
                              </a:rPr>
                              <m:t>,                      </m:t>
                            </m:r>
                            <m:r>
                              <a:rPr lang="en-US" sz="2400" b="1" i="1" smtClean="0">
                                <a:solidFill>
                                  <a:srgbClr val="FF0000"/>
                                </a:solidFill>
                                <a:latin typeface="Cambria Math" panose="02040503050406030204" pitchFamily="18" charset="0"/>
                              </a:rPr>
                              <m:t>𝒊𝒇</m:t>
                            </m:r>
                            <m:r>
                              <a:rPr 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𝑨</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𝑩</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𝒋</m:t>
                            </m:r>
                            <m:r>
                              <a:rPr lang="en-US" sz="2400" b="1" i="1" smtClean="0">
                                <a:solidFill>
                                  <a:srgbClr val="FF0000"/>
                                </a:solidFill>
                                <a:latin typeface="Cambria Math" panose="02040503050406030204" pitchFamily="18" charset="0"/>
                              </a:rPr>
                              <m:t>]</m:t>
                            </m:r>
                          </m:e>
                          <m:e>
                            <m:func>
                              <m:funcPr>
                                <m:ctrlPr>
                                  <a:rPr lang="en-US" sz="2400" b="1" i="1" smtClean="0">
                                    <a:solidFill>
                                      <a:schemeClr val="tx1"/>
                                    </a:solidFill>
                                    <a:latin typeface="Cambria Math" panose="02040503050406030204" pitchFamily="18" charset="0"/>
                                  </a:rPr>
                                </m:ctrlPr>
                              </m:funcPr>
                              <m:fName>
                                <m:r>
                                  <a:rPr lang="en-US" sz="2400" b="1" i="0" smtClean="0">
                                    <a:solidFill>
                                      <a:schemeClr val="tx1"/>
                                    </a:solidFill>
                                    <a:latin typeface="Cambria Math" panose="02040503050406030204" pitchFamily="18" charset="0"/>
                                  </a:rPr>
                                  <m:t>𝐦𝐚𝐱</m:t>
                                </m:r>
                              </m:fName>
                              <m:e>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e>
                                </m:d>
                              </m:e>
                            </m:func>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𝒐𝒕𝒉𝒆𝒓𝒘𝒊𝒔𝒆</m:t>
                            </m:r>
                          </m:e>
                        </m:eqArr>
                      </m:e>
                    </m:d>
                  </m:oMath>
                </a14:m>
                <a:endParaRPr lang="en-US" sz="2400" b="1" dirty="0">
                  <a:solidFill>
                    <a:schemeClr val="tx1"/>
                  </a:solidFill>
                </a:endParaRPr>
              </a:p>
              <a:p>
                <a:r>
                  <a:rPr lang="zh-TW" altLang="en-US" sz="2400" b="1" dirty="0">
                    <a:solidFill>
                      <a:schemeClr val="tx1"/>
                    </a:solidFill>
                  </a:rPr>
                  <a:t>為何這個轉移式是正確的 </a:t>
                </a:r>
                <a:r>
                  <a:rPr lang="en-US" altLang="zh-TW" sz="2400" b="1" dirty="0">
                    <a:solidFill>
                      <a:schemeClr val="tx1"/>
                    </a:solidFill>
                  </a:rPr>
                  <a:t>?</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365135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a:t>
            </a:r>
            <a:r>
              <a:rPr lang="en-US" altLang="zh-TW" sz="2400" b="1" dirty="0">
                <a:solidFill>
                  <a:schemeClr val="tx1"/>
                </a:solidFill>
              </a:rPr>
              <a:t>N</a:t>
            </a:r>
            <a:r>
              <a:rPr lang="zh-TW" altLang="en-US" sz="2400" b="1" dirty="0">
                <a:solidFill>
                  <a:schemeClr val="tx1"/>
                </a:solidFill>
              </a:rPr>
              <a:t>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max{</a:t>
            </a:r>
            <a:r>
              <a:rPr lang="en-US" sz="2400" b="1" dirty="0" err="1">
                <a:solidFill>
                  <a:schemeClr val="tx1"/>
                </a:solidFill>
              </a:rPr>
              <a:t>dp</a:t>
            </a:r>
            <a:r>
              <a:rPr lang="en-US" sz="2400" b="1" dirty="0">
                <a:solidFill>
                  <a:schemeClr val="tx1"/>
                </a:solidFill>
              </a:rPr>
              <a:t>[j] : j &lt; </a:t>
            </a:r>
            <a:r>
              <a:rPr lang="en-US" sz="2400" b="1" dirty="0" err="1">
                <a:solidFill>
                  <a:schemeClr val="tx1"/>
                </a:solidFill>
              </a:rPr>
              <a:t>i</a:t>
            </a:r>
            <a:r>
              <a:rPr lang="en-US" sz="2400" b="1" dirty="0">
                <a:solidFill>
                  <a:schemeClr val="tx1"/>
                </a:solidFill>
              </a:rPr>
              <a:t>, h[j] &lt; h[</a:t>
            </a:r>
            <a:r>
              <a:rPr lang="en-US" sz="2400" b="1" dirty="0" err="1">
                <a:solidFill>
                  <a:schemeClr val="tx1"/>
                </a:solidFill>
              </a:rPr>
              <a:t>i</a:t>
            </a:r>
            <a:r>
              <a:rPr lang="en-US" sz="2400" b="1" dirty="0">
                <a:solidFill>
                  <a:schemeClr val="tx1"/>
                </a:solidFill>
              </a:rPr>
              <a:t>]} + a[</a:t>
            </a:r>
            <a:r>
              <a:rPr lang="en-US" sz="2400" b="1" dirty="0" err="1">
                <a:solidFill>
                  <a:schemeClr val="tx1"/>
                </a:solidFill>
              </a:rPr>
              <a:t>i</a:t>
            </a:r>
            <a:r>
              <a:rPr lang="en-US"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31269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求取</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對每個轉移 </a:t>
            </a:r>
            <a:r>
              <a:rPr lang="en-US" altLang="zh-TW" sz="2400" b="1" dirty="0">
                <a:solidFill>
                  <a:schemeClr val="tx1"/>
                </a:solidFill>
              </a:rPr>
              <a:t>j,</a:t>
            </a:r>
            <a:r>
              <a:rPr lang="zh-TW" altLang="en-US" sz="2400" b="1" dirty="0">
                <a:solidFill>
                  <a:schemeClr val="tx1"/>
                </a:solidFill>
              </a:rPr>
              <a:t> 我們關心的是高度</a:t>
            </a:r>
            <a:r>
              <a:rPr lang="en-US" altLang="zh-TW" sz="2400" b="1" dirty="0">
                <a:solidFill>
                  <a:schemeClr val="tx1"/>
                </a:solidFill>
              </a:rPr>
              <a:t>h[j]</a:t>
            </a:r>
            <a:r>
              <a:rPr lang="zh-TW" altLang="en-US" sz="2400" b="1" dirty="0">
                <a:solidFill>
                  <a:schemeClr val="tx1"/>
                </a:solidFill>
              </a:rPr>
              <a:t>和價值</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將每個轉移打包成</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3571950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觀察每個</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pPr marL="914400" lvl="1" indent="-457200">
              <a:buFont typeface="+mj-lt"/>
              <a:buAutoNum type="arabicPeriod"/>
            </a:pPr>
            <a:r>
              <a:rPr lang="en-US" altLang="zh-TW" sz="2200" b="1" dirty="0">
                <a:solidFill>
                  <a:schemeClr val="tx1"/>
                </a:solidFill>
              </a:rPr>
              <a:t>h[j]</a:t>
            </a:r>
            <a:r>
              <a:rPr lang="zh-TW" altLang="en-US" sz="2200" b="1" dirty="0">
                <a:solidFill>
                  <a:schemeClr val="tx1"/>
                </a:solidFill>
              </a:rPr>
              <a:t>就像是使用門檻</a:t>
            </a:r>
            <a:r>
              <a:rPr lang="en-US" altLang="zh-TW" sz="2200" b="1" dirty="0">
                <a:solidFill>
                  <a:schemeClr val="tx1"/>
                </a:solidFill>
              </a:rPr>
              <a:t>,</a:t>
            </a:r>
            <a:r>
              <a:rPr lang="zh-TW" altLang="en-US" sz="2200" b="1" dirty="0">
                <a:solidFill>
                  <a:schemeClr val="tx1"/>
                </a:solidFill>
              </a:rPr>
              <a:t> 越低代表這個轉移越好。</a:t>
            </a:r>
            <a:endParaRPr lang="en-US" altLang="zh-TW" sz="2200" b="1" dirty="0">
              <a:solidFill>
                <a:schemeClr val="tx1"/>
              </a:solidFill>
            </a:endParaRPr>
          </a:p>
          <a:p>
            <a:pPr marL="914400" lvl="1" indent="-457200">
              <a:buFont typeface="+mj-lt"/>
              <a:buAutoNum type="arabicPeriod"/>
            </a:pPr>
            <a:r>
              <a:rPr lang="en-US" altLang="zh-TW" sz="2200" b="1" dirty="0" err="1">
                <a:solidFill>
                  <a:schemeClr val="tx1"/>
                </a:solidFill>
              </a:rPr>
              <a:t>dp</a:t>
            </a:r>
            <a:r>
              <a:rPr lang="en-US" altLang="zh-TW" sz="2200" b="1" dirty="0">
                <a:solidFill>
                  <a:schemeClr val="tx1"/>
                </a:solidFill>
              </a:rPr>
              <a:t>[j]</a:t>
            </a:r>
            <a:r>
              <a:rPr lang="zh-TW" altLang="en-US" sz="2200" b="1" dirty="0">
                <a:solidFill>
                  <a:schemeClr val="tx1"/>
                </a:solidFill>
              </a:rPr>
              <a:t>就像是價值</a:t>
            </a:r>
            <a:r>
              <a:rPr lang="en-US" altLang="zh-TW" sz="2200" b="1" dirty="0">
                <a:solidFill>
                  <a:schemeClr val="tx1"/>
                </a:solidFill>
              </a:rPr>
              <a:t>,</a:t>
            </a:r>
            <a:r>
              <a:rPr lang="zh-TW" altLang="en-US" sz="2200" b="1" dirty="0">
                <a:solidFill>
                  <a:schemeClr val="tx1"/>
                </a:solidFill>
              </a:rPr>
              <a:t> 越高代表這個轉移越好。</a:t>
            </a:r>
            <a:endParaRPr lang="en-US" altLang="zh-TW" sz="2200" b="1" dirty="0">
              <a:solidFill>
                <a:schemeClr val="tx1"/>
              </a:solidFill>
            </a:endParaRPr>
          </a:p>
          <a:p>
            <a:pPr marL="514350" indent="-457200"/>
            <a:endParaRPr lang="en-US" altLang="zh-TW" sz="2400" b="1" dirty="0">
              <a:solidFill>
                <a:schemeClr val="tx1"/>
              </a:solidFill>
            </a:endParaRPr>
          </a:p>
          <a:p>
            <a:pPr marL="514350" indent="-457200"/>
            <a:r>
              <a:rPr lang="zh-TW" altLang="en-US" sz="2400" b="1" dirty="0">
                <a:solidFill>
                  <a:schemeClr val="tx1"/>
                </a:solidFill>
              </a:rPr>
              <a:t>非常直覺地</a:t>
            </a:r>
            <a:r>
              <a:rPr lang="en-US" altLang="zh-TW" sz="2400" b="1" dirty="0">
                <a:solidFill>
                  <a:schemeClr val="tx1"/>
                </a:solidFill>
              </a:rPr>
              <a:t>,</a:t>
            </a:r>
            <a:r>
              <a:rPr lang="zh-TW" altLang="en-US" sz="2400" b="1" dirty="0">
                <a:solidFill>
                  <a:schemeClr val="tx1"/>
                </a:solidFill>
              </a:rPr>
              <a:t> 當兩個轉移 </a:t>
            </a:r>
            <a:r>
              <a:rPr lang="en-US" altLang="zh-TW" sz="2400" b="1" dirty="0">
                <a:solidFill>
                  <a:schemeClr val="tx1"/>
                </a:solidFill>
              </a:rPr>
              <a:t>j,</a:t>
            </a:r>
            <a:r>
              <a:rPr lang="zh-TW" altLang="en-US" sz="2400" b="1" dirty="0">
                <a:solidFill>
                  <a:schemeClr val="tx1"/>
                </a:solidFill>
              </a:rPr>
              <a:t> </a:t>
            </a:r>
            <a:r>
              <a:rPr lang="en-US" altLang="zh-TW" sz="2400" b="1" dirty="0">
                <a:solidFill>
                  <a:schemeClr val="tx1"/>
                </a:solidFill>
              </a:rPr>
              <a:t>k</a:t>
            </a:r>
            <a:r>
              <a:rPr lang="zh-TW" altLang="en-US" sz="2400" b="1" dirty="0">
                <a:solidFill>
                  <a:schemeClr val="tx1"/>
                </a:solidFill>
              </a:rPr>
              <a:t>滿足門檻</a:t>
            </a:r>
            <a:r>
              <a:rPr lang="en-US" altLang="zh-TW" sz="2400" b="1" dirty="0">
                <a:solidFill>
                  <a:schemeClr val="tx1"/>
                </a:solidFill>
              </a:rPr>
              <a:t>h[k] &gt; h[j], </a:t>
            </a:r>
            <a:r>
              <a:rPr lang="zh-TW" altLang="en-US" sz="2400" b="1" dirty="0">
                <a:solidFill>
                  <a:schemeClr val="tx1"/>
                </a:solidFill>
              </a:rPr>
              <a:t>價值卻是</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在往後都不可能成為最佳解。</a:t>
            </a:r>
            <a:r>
              <a:rPr lang="en-US" altLang="zh-TW" sz="2400" b="1" dirty="0">
                <a:solidFill>
                  <a:schemeClr val="tx1"/>
                </a:solidFill>
              </a:rPr>
              <a:t>(why?)</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4476542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用一個資料結構存放這些轉移</a:t>
            </a:r>
            <a:r>
              <a:rPr lang="en-US" altLang="zh-TW" sz="2400" b="1" dirty="0">
                <a:solidFill>
                  <a:schemeClr val="tx1"/>
                </a:solidFill>
              </a:rPr>
              <a:t>,</a:t>
            </a:r>
            <a:r>
              <a:rPr lang="zh-TW" altLang="en-US" sz="2400" b="1" dirty="0">
                <a:solidFill>
                  <a:schemeClr val="tx1"/>
                </a:solidFill>
              </a:rPr>
              <a:t> 發現上述情形時</a:t>
            </a:r>
            <a:r>
              <a:rPr lang="en-US" altLang="zh-TW" sz="2400" b="1" dirty="0">
                <a:solidFill>
                  <a:schemeClr val="tx1"/>
                </a:solidFill>
              </a:rPr>
              <a:t>,</a:t>
            </a:r>
            <a:r>
              <a:rPr lang="zh-TW" altLang="en-US" sz="2400" b="1" dirty="0">
                <a:solidFill>
                  <a:schemeClr val="tx1"/>
                </a:solidFill>
              </a:rPr>
              <a:t> 就把明顯沒用的轉移丟掉。這看起來像是個常數優化</a:t>
            </a:r>
            <a:r>
              <a:rPr lang="en-US" altLang="zh-TW"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但是如果真的全都挑掉的話</a:t>
            </a:r>
            <a:r>
              <a:rPr lang="en-US" altLang="zh-TW" sz="2400" b="1" dirty="0">
                <a:solidFill>
                  <a:schemeClr val="tx1"/>
                </a:solidFill>
              </a:rPr>
              <a:t>, </a:t>
            </a:r>
            <a:r>
              <a:rPr lang="zh-TW" altLang="en-US" sz="2400" b="1" dirty="0">
                <a:solidFill>
                  <a:schemeClr val="tx1"/>
                </a:solidFill>
              </a:rPr>
              <a:t>這個資料結構就會滿足一些非常好的性質。</a:t>
            </a:r>
            <a:endParaRPr lang="en-US" altLang="zh-TW" sz="2400" b="1" dirty="0">
              <a:solidFill>
                <a:schemeClr val="tx1"/>
              </a:solidFill>
            </a:endParaRPr>
          </a:p>
          <a:p>
            <a:endParaRPr lang="en-US" sz="2400" b="1" dirty="0">
              <a:solidFill>
                <a:schemeClr val="tx1"/>
              </a:solidFill>
            </a:endParaRPr>
          </a:p>
          <a:p>
            <a:r>
              <a:rPr lang="zh-TW" altLang="en-US" sz="2400" b="1" dirty="0">
                <a:solidFill>
                  <a:srgbClr val="FF0000"/>
                </a:solidFill>
              </a:rPr>
              <a:t>當結構中的</a:t>
            </a:r>
            <a:r>
              <a:rPr lang="en-US" altLang="zh-TW" sz="2400" b="1" dirty="0">
                <a:solidFill>
                  <a:srgbClr val="FF0000"/>
                </a:solidFill>
              </a:rPr>
              <a:t>h[j]</a:t>
            </a:r>
            <a:r>
              <a:rPr lang="zh-TW" altLang="en-US" sz="2400" b="1" dirty="0">
                <a:solidFill>
                  <a:srgbClr val="FF0000"/>
                </a:solidFill>
              </a:rPr>
              <a:t>增加時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[j]</a:t>
            </a:r>
            <a:r>
              <a:rPr lang="zh-TW" altLang="en-US" sz="2400" b="1" dirty="0">
                <a:solidFill>
                  <a:srgbClr val="FF0000"/>
                </a:solidFill>
              </a:rPr>
              <a:t>必然也跟著增加</a:t>
            </a:r>
            <a:r>
              <a:rPr lang="en-US" altLang="zh-TW" sz="2400" b="1" dirty="0">
                <a:solidFill>
                  <a:srgbClr val="FF0000"/>
                </a:solidFill>
              </a:rPr>
              <a:t>,</a:t>
            </a:r>
            <a:r>
              <a:rPr lang="zh-TW" altLang="en-US" sz="2400" b="1" dirty="0">
                <a:solidFill>
                  <a:srgbClr val="FF0000"/>
                </a:solidFill>
              </a:rPr>
              <a:t> 否則就與前面的規則衝突。</a:t>
            </a:r>
            <a:endParaRPr lang="en-US" sz="2400" b="1" dirty="0">
              <a:solidFill>
                <a:srgbClr val="FF0000"/>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3851625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沒用的轉移都被挑掉後</a:t>
            </a:r>
            <a:r>
              <a:rPr lang="en-US" altLang="zh-TW" sz="2400" b="1" dirty="0">
                <a:solidFill>
                  <a:schemeClr val="tx1"/>
                </a:solidFill>
              </a:rPr>
              <a:t>,</a:t>
            </a:r>
            <a:r>
              <a:rPr lang="zh-TW" altLang="en-US" sz="2400" b="1" dirty="0">
                <a:solidFill>
                  <a:schemeClr val="tx1"/>
                </a:solidFill>
              </a:rPr>
              <a:t> 對一個</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而言</a:t>
            </a:r>
            <a:r>
              <a:rPr lang="en-US" altLang="zh-TW" sz="2400" b="1" dirty="0">
                <a:solidFill>
                  <a:schemeClr val="tx1"/>
                </a:solidFill>
              </a:rPr>
              <a:t>, </a:t>
            </a:r>
            <a:r>
              <a:rPr lang="zh-TW" altLang="en-US" sz="2400" b="1" dirty="0">
                <a:solidFill>
                  <a:schemeClr val="tx1"/>
                </a:solidFill>
              </a:rPr>
              <a:t>我們只需要尋找「</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能跨過的門檻中最大的</a:t>
            </a:r>
            <a:r>
              <a:rPr lang="en-US" altLang="zh-TW" sz="2400" b="1" dirty="0">
                <a:solidFill>
                  <a:schemeClr val="tx1"/>
                </a:solidFill>
              </a:rPr>
              <a:t>h[j]</a:t>
            </a:r>
            <a:r>
              <a:rPr lang="zh-TW" altLang="en-US" sz="2400" b="1" dirty="0">
                <a:solidFill>
                  <a:schemeClr val="tx1"/>
                </a:solidFill>
              </a:rPr>
              <a:t>」即可</a:t>
            </a:r>
            <a:r>
              <a:rPr lang="en-US" altLang="zh-TW" sz="2400" b="1" dirty="0">
                <a:solidFill>
                  <a:schemeClr val="tx1"/>
                </a:solidFill>
              </a:rPr>
              <a:t>, </a:t>
            </a:r>
            <a:r>
              <a:rPr lang="zh-TW" altLang="en-US" sz="2400" b="1" dirty="0">
                <a:solidFill>
                  <a:schemeClr val="tx1"/>
                </a:solidFill>
              </a:rPr>
              <a:t>也就是最大的</a:t>
            </a:r>
            <a:r>
              <a:rPr lang="en-US" altLang="zh-TW" sz="2400" b="1" dirty="0">
                <a:solidFill>
                  <a:schemeClr val="tx1"/>
                </a:solidFill>
              </a:rPr>
              <a:t>h[j]</a:t>
            </a:r>
            <a:r>
              <a:rPr lang="zh-TW" altLang="en-US" sz="2400" b="1" dirty="0">
                <a:solidFill>
                  <a:schemeClr val="tx1"/>
                </a:solidFill>
              </a:rPr>
              <a:t>滿足</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若是這個資料結構已經依照 </a:t>
            </a:r>
            <a:r>
              <a:rPr lang="en-US" altLang="zh-TW" sz="2400" b="1" dirty="0">
                <a:solidFill>
                  <a:schemeClr val="tx1"/>
                </a:solidFill>
              </a:rPr>
              <a:t>h[j]</a:t>
            </a:r>
            <a:r>
              <a:rPr lang="zh-TW" altLang="en-US" sz="2400" b="1" dirty="0">
                <a:solidFill>
                  <a:schemeClr val="tx1"/>
                </a:solidFill>
              </a:rPr>
              <a:t> 排好</a:t>
            </a:r>
            <a:r>
              <a:rPr lang="en-US" altLang="zh-TW" sz="2400" b="1" dirty="0">
                <a:solidFill>
                  <a:schemeClr val="tx1"/>
                </a:solidFill>
              </a:rPr>
              <a:t>, </a:t>
            </a:r>
            <a:r>
              <a:rPr lang="zh-TW" altLang="en-US" sz="2400" b="1" dirty="0">
                <a:solidFill>
                  <a:schemeClr val="tx1"/>
                </a:solidFill>
              </a:rPr>
              <a:t>這只需一次二分搜索即可找到。</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若是這個資料結構已經是維護好的狀態</a:t>
            </a:r>
            <a:r>
              <a:rPr lang="en-US" altLang="zh-TW" sz="2400" b="1" dirty="0">
                <a:solidFill>
                  <a:schemeClr val="tx1"/>
                </a:solidFill>
              </a:rPr>
              <a:t>, </a:t>
            </a:r>
            <a:r>
              <a:rPr lang="zh-TW" altLang="en-US" sz="2400" b="1" dirty="0">
                <a:solidFill>
                  <a:schemeClr val="tx1"/>
                </a:solidFill>
              </a:rPr>
              <a:t>要加入一個</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進去也非常簡單。</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9111647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如此衍生出的</a:t>
            </a:r>
            <a:r>
              <a:rPr lang="en-US" altLang="zh-TW" sz="2400" b="1" dirty="0">
                <a:solidFill>
                  <a:schemeClr val="tx1"/>
                </a:solidFill>
              </a:rPr>
              <a:t>,</a:t>
            </a:r>
            <a:r>
              <a:rPr lang="zh-TW" altLang="en-US" sz="2400" b="1" dirty="0">
                <a:solidFill>
                  <a:schemeClr val="tx1"/>
                </a:solidFill>
              </a:rPr>
              <a:t> 兩個維度同時遞增的資料結構</a:t>
            </a:r>
            <a:r>
              <a:rPr lang="en-US" altLang="zh-TW" sz="2400" b="1" dirty="0">
                <a:solidFill>
                  <a:schemeClr val="tx1"/>
                </a:solidFill>
              </a:rPr>
              <a:t>,</a:t>
            </a:r>
            <a:r>
              <a:rPr lang="zh-TW" altLang="en-US" sz="2400" b="1" dirty="0">
                <a:solidFill>
                  <a:schemeClr val="tx1"/>
                </a:solidFill>
              </a:rPr>
              <a:t> 就稱為單調佇列。</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實作上可使用</a:t>
            </a:r>
            <a:r>
              <a:rPr lang="en-US" altLang="zh-TW" sz="2400" b="1" dirty="0">
                <a:solidFill>
                  <a:schemeClr val="tx1"/>
                </a:solidFill>
              </a:rPr>
              <a:t>map</a:t>
            </a:r>
            <a:r>
              <a:rPr lang="zh-TW" altLang="en-US" sz="2400" b="1" dirty="0">
                <a:solidFill>
                  <a:schemeClr val="tx1"/>
                </a:solidFill>
              </a:rPr>
              <a:t>來動態維護順序和進行二分搜索。</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372304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Tree>
    <p:extLst>
      <p:ext uri="{BB962C8B-B14F-4D97-AF65-F5344CB8AC3E}">
        <p14:creationId xmlns:p14="http://schemas.microsoft.com/office/powerpoint/2010/main" val="15411357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3409527" y="1831226"/>
            <a:ext cx="3002745" cy="492443"/>
          </a:xfrm>
          <a:prstGeom prst="rect">
            <a:avLst/>
          </a:prstGeom>
          <a:noFill/>
        </p:spPr>
        <p:txBody>
          <a:bodyPr wrap="none" rtlCol="0">
            <a:spAutoFit/>
          </a:bodyPr>
          <a:lstStyle/>
          <a:p>
            <a:r>
              <a:rPr lang="en-US" sz="2600" b="1" dirty="0"/>
              <a:t>h[</a:t>
            </a:r>
            <a:r>
              <a:rPr lang="en-US" sz="2600" b="1" dirty="0" err="1"/>
              <a:t>i</a:t>
            </a:r>
            <a:r>
              <a:rPr lang="en-US" sz="2600" b="1" dirty="0"/>
              <a:t>] = 5, a[</a:t>
            </a:r>
            <a:r>
              <a:rPr lang="en-US" sz="2600" b="1" dirty="0" err="1"/>
              <a:t>i</a:t>
            </a:r>
            <a:r>
              <a:rPr lang="en-US" sz="2600" b="1" dirty="0"/>
              <a:t>] =</a:t>
            </a:r>
            <a:r>
              <a:rPr lang="zh-TW" altLang="en-US" sz="2600" b="1" dirty="0"/>
              <a:t> </a:t>
            </a:r>
            <a:r>
              <a:rPr lang="en-US" altLang="zh-TW" sz="2600" b="1" dirty="0"/>
              <a:t>40</a:t>
            </a:r>
            <a:r>
              <a:rPr lang="en-US" sz="2600" b="1" dirty="0"/>
              <a:t> </a:t>
            </a:r>
          </a:p>
        </p:txBody>
      </p:sp>
    </p:spTree>
    <p:extLst>
      <p:ext uri="{BB962C8B-B14F-4D97-AF65-F5344CB8AC3E}">
        <p14:creationId xmlns:p14="http://schemas.microsoft.com/office/powerpoint/2010/main" val="1649231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3409527" y="1831226"/>
            <a:ext cx="3103735" cy="492443"/>
          </a:xfrm>
          <a:prstGeom prst="rect">
            <a:avLst/>
          </a:prstGeom>
          <a:noFill/>
        </p:spPr>
        <p:txBody>
          <a:bodyPr wrap="none" rtlCol="0">
            <a:spAutoFit/>
          </a:bodyPr>
          <a:lstStyle/>
          <a:p>
            <a:r>
              <a:rPr lang="en-US" sz="2600" b="1" dirty="0"/>
              <a:t>h[</a:t>
            </a:r>
            <a:r>
              <a:rPr lang="en-US" sz="2600" b="1" dirty="0" err="1"/>
              <a:t>i</a:t>
            </a:r>
            <a:r>
              <a:rPr lang="en-US" sz="2600" b="1" dirty="0"/>
              <a:t>] = 5, a[</a:t>
            </a:r>
            <a:r>
              <a:rPr lang="en-US" sz="2600" b="1" dirty="0" err="1"/>
              <a:t>i</a:t>
            </a:r>
            <a:r>
              <a:rPr lang="en-US" sz="2600" b="1" dirty="0"/>
              <a:t>] =</a:t>
            </a:r>
            <a:r>
              <a:rPr lang="zh-TW" altLang="en-US" sz="2600" b="1" dirty="0"/>
              <a:t> </a:t>
            </a:r>
            <a:r>
              <a:rPr lang="en-US" altLang="zh-TW" sz="2600" b="1" dirty="0"/>
              <a:t>40</a:t>
            </a:r>
            <a:r>
              <a:rPr lang="en-US" sz="2600" b="1" dirty="0"/>
              <a:t> </a:t>
            </a:r>
          </a:p>
        </p:txBody>
      </p:sp>
      <p:sp>
        <p:nvSpPr>
          <p:cNvPr id="5" name="箭號: 向下 4">
            <a:extLst>
              <a:ext uri="{FF2B5EF4-FFF2-40B4-BE49-F238E27FC236}">
                <a16:creationId xmlns:a16="http://schemas.microsoft.com/office/drawing/2014/main" id="{64406ACC-B7C0-43FD-BA53-F56D978EF673}"/>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字方塊 26">
            <a:extLst>
              <a:ext uri="{FF2B5EF4-FFF2-40B4-BE49-F238E27FC236}">
                <a16:creationId xmlns:a16="http://schemas.microsoft.com/office/drawing/2014/main" id="{C7F1B0A3-C8B5-457B-8AC6-9FF112565325}"/>
              </a:ext>
            </a:extLst>
          </p:cNvPr>
          <p:cNvSpPr txBox="1"/>
          <p:nvPr/>
        </p:nvSpPr>
        <p:spPr>
          <a:xfrm>
            <a:off x="3251208" y="5632348"/>
            <a:ext cx="3307316" cy="492443"/>
          </a:xfrm>
          <a:prstGeom prst="rect">
            <a:avLst/>
          </a:prstGeom>
          <a:noFill/>
        </p:spPr>
        <p:txBody>
          <a:bodyPr wrap="none" rtlCol="0">
            <a:spAutoFit/>
          </a:bodyPr>
          <a:lstStyle/>
          <a:p>
            <a:r>
              <a:rPr lang="en-US" sz="2600" b="1" dirty="0" err="1"/>
              <a:t>dp</a:t>
            </a:r>
            <a:r>
              <a:rPr lang="en-US" sz="2600" b="1" dirty="0"/>
              <a:t>[</a:t>
            </a:r>
            <a:r>
              <a:rPr lang="en-US" sz="2600" b="1" dirty="0" err="1"/>
              <a:t>i</a:t>
            </a:r>
            <a:r>
              <a:rPr lang="en-US" sz="2600" b="1" dirty="0"/>
              <a:t>] = 12 + 40 = 52</a:t>
            </a:r>
          </a:p>
        </p:txBody>
      </p:sp>
    </p:spTree>
    <p:extLst>
      <p:ext uri="{BB962C8B-B14F-4D97-AF65-F5344CB8AC3E}">
        <p14:creationId xmlns:p14="http://schemas.microsoft.com/office/powerpoint/2010/main" val="38852441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(4,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33" name="矩形 32">
            <a:extLst>
              <a:ext uri="{FF2B5EF4-FFF2-40B4-BE49-F238E27FC236}">
                <a16:creationId xmlns:a16="http://schemas.microsoft.com/office/drawing/2014/main" id="{6360D65F-2B25-4BA4-91A5-3860828D3183}"/>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34" name="矩形 33">
            <a:extLst>
              <a:ext uri="{FF2B5EF4-FFF2-40B4-BE49-F238E27FC236}">
                <a16:creationId xmlns:a16="http://schemas.microsoft.com/office/drawing/2014/main" id="{B689D4E7-6104-4BCE-A352-DCABAD94CD1A}"/>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12</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41" name="矩形 40">
            <a:extLst>
              <a:ext uri="{FF2B5EF4-FFF2-40B4-BE49-F238E27FC236}">
                <a16:creationId xmlns:a16="http://schemas.microsoft.com/office/drawing/2014/main" id="{EF038951-AF99-470C-9408-D79EEF80F1C4}"/>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42" name="矩形 41">
            <a:extLst>
              <a:ext uri="{FF2B5EF4-FFF2-40B4-BE49-F238E27FC236}">
                <a16:creationId xmlns:a16="http://schemas.microsoft.com/office/drawing/2014/main" id="{9B3E9B52-6723-4B5E-8A3B-C9338A6476EB}"/>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43" name="矩形 42">
            <a:extLst>
              <a:ext uri="{FF2B5EF4-FFF2-40B4-BE49-F238E27FC236}">
                <a16:creationId xmlns:a16="http://schemas.microsoft.com/office/drawing/2014/main" id="{40CBD03A-71CE-40CA-AE19-8DABA9CB5E0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66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關注</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- 1][j - 1] + 1, if A[</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 B[j]</a:t>
            </a:r>
          </a:p>
          <a:p>
            <a:r>
              <a:rPr lang="zh-TW" altLang="en-US" sz="2400" b="1" dirty="0">
                <a:solidFill>
                  <a:schemeClr val="tx1"/>
                </a:solidFill>
              </a:rPr>
              <a:t>令</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為所有</a:t>
            </a:r>
            <a:r>
              <a:rPr lang="en-US" altLang="zh-TW" sz="2400" b="1" dirty="0">
                <a:solidFill>
                  <a:schemeClr val="tx1"/>
                </a:solidFill>
              </a:rPr>
              <a:t>A[1 … </a:t>
            </a:r>
            <a:r>
              <a:rPr lang="en-US" altLang="zh-TW" sz="2400" b="1" dirty="0" err="1">
                <a:solidFill>
                  <a:schemeClr val="tx1"/>
                </a:solidFill>
              </a:rPr>
              <a:t>i</a:t>
            </a:r>
            <a:r>
              <a:rPr lang="en-US" altLang="zh-TW" sz="2400" b="1" dirty="0">
                <a:solidFill>
                  <a:schemeClr val="tx1"/>
                </a:solidFill>
              </a:rPr>
              <a:t>], B[1 … j]</a:t>
            </a:r>
            <a:r>
              <a:rPr lang="zh-TW" altLang="en-US" sz="2400" b="1" dirty="0">
                <a:solidFill>
                  <a:schemeClr val="tx1"/>
                </a:solidFill>
              </a:rPr>
              <a:t>的共同子序列集合。</a:t>
            </a:r>
            <a:endParaRPr lang="en-US" altLang="zh-TW" sz="2400" b="1" dirty="0">
              <a:solidFill>
                <a:schemeClr val="tx1"/>
              </a:solidFill>
            </a:endParaRPr>
          </a:p>
          <a:p>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中所有共同子序列必然符合以下至少一種情形</a:t>
            </a:r>
            <a:r>
              <a:rPr lang="en-US" altLang="zh-TW" sz="2400" b="1" dirty="0">
                <a:solidFill>
                  <a:schemeClr val="tx1"/>
                </a:solidFill>
              </a:rPr>
              <a:t>:</a:t>
            </a:r>
          </a:p>
          <a:p>
            <a:pPr marL="0" indent="0">
              <a:buNone/>
            </a:pPr>
            <a:r>
              <a:rPr lang="zh-TW" altLang="en-US" sz="2400" b="1" dirty="0">
                <a:solidFill>
                  <a:schemeClr val="tx1"/>
                </a:solidFill>
              </a:rPr>
              <a:t>        </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[i-1][j])</a:t>
            </a:r>
          </a:p>
          <a:p>
            <a:pPr marL="0" indent="0">
              <a:buNone/>
            </a:pPr>
            <a:r>
              <a:rPr lang="zh-TW" altLang="en-US" sz="2400" b="1" dirty="0">
                <a:solidFill>
                  <a:schemeClr val="tx1"/>
                </a:solidFill>
              </a:rPr>
              <a:t>        </a:t>
            </a:r>
            <a:r>
              <a:rPr lang="en-US" altLang="zh-TW" sz="2400" b="1" dirty="0">
                <a:solidFill>
                  <a:schemeClr val="tx1"/>
                </a:solidFill>
              </a:rPr>
              <a:t>2.</a:t>
            </a:r>
            <a:r>
              <a:rPr lang="zh-TW" altLang="en-US" sz="2400" b="1" dirty="0">
                <a:solidFill>
                  <a:schemeClr val="tx1"/>
                </a:solidFill>
              </a:rPr>
              <a:t> </a:t>
            </a:r>
            <a:r>
              <a:rPr lang="en-US" altLang="zh-TW" sz="2400" b="1" dirty="0">
                <a:solidFill>
                  <a:schemeClr val="tx1"/>
                </a:solidFill>
              </a:rPr>
              <a:t>B[j]</a:t>
            </a:r>
            <a:r>
              <a:rPr lang="zh-TW" altLang="en-US" sz="2400" b="1" dirty="0">
                <a:solidFill>
                  <a:schemeClr val="tx1"/>
                </a:solidFill>
              </a:rPr>
              <a:t>在共同子序列中沒有被配對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p>
          <a:p>
            <a:pPr marL="0" indent="0">
              <a:buNone/>
            </a:pPr>
            <a:r>
              <a:rPr lang="zh-TW" altLang="en-US" sz="2400" b="1" dirty="0">
                <a:solidFill>
                  <a:schemeClr val="tx1"/>
                </a:solidFill>
              </a:rPr>
              <a:t>        </a:t>
            </a:r>
            <a:r>
              <a:rPr lang="en-US" altLang="zh-TW" sz="2400" b="1" dirty="0">
                <a:solidFill>
                  <a:srgbClr val="FF0000"/>
                </a:solidFill>
              </a:rPr>
              <a:t>3. A[</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與</a:t>
            </a:r>
            <a:r>
              <a:rPr lang="en-US" altLang="zh-TW" sz="2400" b="1" dirty="0">
                <a:solidFill>
                  <a:srgbClr val="FF0000"/>
                </a:solidFill>
              </a:rPr>
              <a:t>B[j]</a:t>
            </a:r>
            <a:r>
              <a:rPr lang="zh-TW" altLang="en-US" sz="2400" b="1" dirty="0">
                <a:solidFill>
                  <a:srgbClr val="FF0000"/>
                </a:solidFill>
              </a:rPr>
              <a:t>在共同子序列中互相配對 </a:t>
            </a:r>
            <a:r>
              <a:rPr lang="en-US" altLang="zh-TW" sz="2400" b="1" dirty="0">
                <a:solidFill>
                  <a:srgbClr val="FF0000"/>
                </a:solidFill>
              </a:rPr>
              <a:t>(</a:t>
            </a:r>
            <a:r>
              <a:rPr lang="en-US" altLang="zh-TW" sz="2400" b="1" dirty="0" err="1">
                <a:solidFill>
                  <a:srgbClr val="FF0000"/>
                </a:solidFill>
              </a:rPr>
              <a:t>dp</a:t>
            </a:r>
            <a:r>
              <a:rPr lang="en-US" altLang="zh-TW" sz="2400" b="1" dirty="0">
                <a:solidFill>
                  <a:srgbClr val="FF0000"/>
                </a:solidFill>
              </a:rPr>
              <a:t>[i-1][j-1]+1)</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5017842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(4,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34" name="矩形 33">
            <a:extLst>
              <a:ext uri="{FF2B5EF4-FFF2-40B4-BE49-F238E27FC236}">
                <a16:creationId xmlns:a16="http://schemas.microsoft.com/office/drawing/2014/main" id="{B689D4E7-6104-4BCE-A352-DCABAD94CD1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52</a:t>
            </a:r>
          </a:p>
        </p:txBody>
      </p:sp>
      <p:sp>
        <p:nvSpPr>
          <p:cNvPr id="42" name="矩形 41">
            <a:extLst>
              <a:ext uri="{FF2B5EF4-FFF2-40B4-BE49-F238E27FC236}">
                <a16:creationId xmlns:a16="http://schemas.microsoft.com/office/drawing/2014/main" id="{9B3E9B52-6723-4B5E-8A3B-C9338A6476EB}"/>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43" name="矩形 42">
            <a:extLst>
              <a:ext uri="{FF2B5EF4-FFF2-40B4-BE49-F238E27FC236}">
                <a16:creationId xmlns:a16="http://schemas.microsoft.com/office/drawing/2014/main" id="{40CBD03A-71CE-40CA-AE19-8DABA9CB5E0E}"/>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5558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(4,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4</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33" name="矩形 32">
            <a:extLst>
              <a:ext uri="{FF2B5EF4-FFF2-40B4-BE49-F238E27FC236}">
                <a16:creationId xmlns:a16="http://schemas.microsoft.com/office/drawing/2014/main" id="{6360D65F-2B25-4BA4-91A5-3860828D3183}"/>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34" name="矩形 33">
            <a:extLst>
              <a:ext uri="{FF2B5EF4-FFF2-40B4-BE49-F238E27FC236}">
                <a16:creationId xmlns:a16="http://schemas.microsoft.com/office/drawing/2014/main" id="{B689D4E7-6104-4BCE-A352-DCABAD94CD1A}"/>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12</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41" name="矩形 40">
            <a:extLst>
              <a:ext uri="{FF2B5EF4-FFF2-40B4-BE49-F238E27FC236}">
                <a16:creationId xmlns:a16="http://schemas.microsoft.com/office/drawing/2014/main" id="{EF038951-AF99-470C-9408-D79EEF80F1C4}"/>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42" name="矩形 41">
            <a:extLst>
              <a:ext uri="{FF2B5EF4-FFF2-40B4-BE49-F238E27FC236}">
                <a16:creationId xmlns:a16="http://schemas.microsoft.com/office/drawing/2014/main" id="{9B3E9B52-6723-4B5E-8A3B-C9338A6476EB}"/>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56</a:t>
            </a:r>
          </a:p>
        </p:txBody>
      </p:sp>
      <p:sp>
        <p:nvSpPr>
          <p:cNvPr id="43" name="矩形 42">
            <a:extLst>
              <a:ext uri="{FF2B5EF4-FFF2-40B4-BE49-F238E27FC236}">
                <a16:creationId xmlns:a16="http://schemas.microsoft.com/office/drawing/2014/main" id="{40CBD03A-71CE-40CA-AE19-8DABA9CB5E0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77</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乘號 3">
            <a:extLst>
              <a:ext uri="{FF2B5EF4-FFF2-40B4-BE49-F238E27FC236}">
                <a16:creationId xmlns:a16="http://schemas.microsoft.com/office/drawing/2014/main" id="{A9AB2F57-EF9F-4895-A0BC-5E384C854624}"/>
              </a:ext>
            </a:extLst>
          </p:cNvPr>
          <p:cNvSpPr/>
          <p:nvPr/>
        </p:nvSpPr>
        <p:spPr>
          <a:xfrm>
            <a:off x="3965982"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號 21">
            <a:extLst>
              <a:ext uri="{FF2B5EF4-FFF2-40B4-BE49-F238E27FC236}">
                <a16:creationId xmlns:a16="http://schemas.microsoft.com/office/drawing/2014/main" id="{BC4B9906-F208-4355-804E-F64EE1E39618}"/>
              </a:ext>
            </a:extLst>
          </p:cNvPr>
          <p:cNvSpPr/>
          <p:nvPr/>
        </p:nvSpPr>
        <p:spPr>
          <a:xfrm>
            <a:off x="4955222"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乘號 22">
            <a:extLst>
              <a:ext uri="{FF2B5EF4-FFF2-40B4-BE49-F238E27FC236}">
                <a16:creationId xmlns:a16="http://schemas.microsoft.com/office/drawing/2014/main" id="{505AB4DF-A85E-426A-9D5A-C6440DB9F185}"/>
              </a:ext>
            </a:extLst>
          </p:cNvPr>
          <p:cNvSpPr/>
          <p:nvPr/>
        </p:nvSpPr>
        <p:spPr>
          <a:xfrm>
            <a:off x="5991116"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6655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每個 </a:t>
            </a:r>
            <a:r>
              <a:rPr lang="en-US" altLang="zh-TW" sz="2400" b="1" dirty="0" err="1">
                <a:solidFill>
                  <a:schemeClr val="tx1"/>
                </a:solidFill>
              </a:rPr>
              <a:t>i</a:t>
            </a:r>
            <a:r>
              <a:rPr lang="zh-TW" altLang="en-US" sz="2400" b="1" dirty="0">
                <a:solidFill>
                  <a:schemeClr val="tx1"/>
                </a:solidFill>
              </a:rPr>
              <a:t> 只會進入和出去</a:t>
            </a:r>
            <a:r>
              <a:rPr lang="en-US" altLang="zh-TW" sz="2400" b="1" dirty="0">
                <a:solidFill>
                  <a:schemeClr val="tx1"/>
                </a:solidFill>
              </a:rPr>
              <a:t>monotonous</a:t>
            </a:r>
            <a:r>
              <a:rPr lang="zh-TW" altLang="en-US" sz="2400" b="1" dirty="0">
                <a:solidFill>
                  <a:schemeClr val="tx1"/>
                </a:solidFill>
              </a:rPr>
              <a:t> </a:t>
            </a:r>
            <a:r>
              <a:rPr lang="en-US" altLang="zh-TW" sz="2400" b="1" dirty="0">
                <a:solidFill>
                  <a:schemeClr val="tx1"/>
                </a:solidFill>
              </a:rPr>
              <a:t>queue</a:t>
            </a:r>
            <a:r>
              <a:rPr lang="zh-TW" altLang="en-US" sz="2400" b="1" dirty="0">
                <a:solidFill>
                  <a:schemeClr val="tx1"/>
                </a:solidFill>
              </a:rPr>
              <a:t>各一次</a:t>
            </a:r>
            <a:r>
              <a:rPr lang="en-US" altLang="zh-TW" sz="2400" b="1" dirty="0">
                <a:solidFill>
                  <a:schemeClr val="tx1"/>
                </a:solidFill>
              </a:rPr>
              <a:t>,</a:t>
            </a:r>
            <a:r>
              <a:rPr lang="zh-TW" altLang="en-US" sz="2400" b="1" dirty="0">
                <a:solidFill>
                  <a:schemeClr val="tx1"/>
                </a:solidFill>
              </a:rPr>
              <a:t>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一次二分搜索是</a:t>
            </a:r>
            <a:r>
              <a:rPr lang="en-US" altLang="zh-TW" sz="2400" b="1" dirty="0">
                <a:solidFill>
                  <a:schemeClr val="tx1"/>
                </a:solidFill>
              </a:rPr>
              <a:t>O(</a:t>
            </a:r>
            <a:r>
              <a:rPr lang="en-US" altLang="zh-TW" sz="2400" b="1" dirty="0" err="1">
                <a:solidFill>
                  <a:schemeClr val="tx1"/>
                </a:solidFill>
              </a:rPr>
              <a:t>logN</a:t>
            </a:r>
            <a:r>
              <a:rPr lang="en-US" altLang="zh-TW" sz="2400" b="1" dirty="0">
                <a:solidFill>
                  <a:schemeClr val="tx1"/>
                </a:solidFill>
              </a:rPr>
              <a:t>), </a:t>
            </a:r>
            <a:r>
              <a:rPr lang="zh-TW" altLang="en-US" sz="2400" b="1" dirty="0">
                <a:solidFill>
                  <a:schemeClr val="tx1"/>
                </a:solidFill>
              </a:rPr>
              <a:t>總共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總時間</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4158237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66B18-3883-47CE-8EBA-B31C67D2E979}"/>
              </a:ext>
            </a:extLst>
          </p:cNvPr>
          <p:cNvSpPr>
            <a:spLocks noGrp="1"/>
          </p:cNvSpPr>
          <p:nvPr>
            <p:ph type="title"/>
          </p:nvPr>
        </p:nvSpPr>
        <p:spPr>
          <a:xfrm>
            <a:off x="677334" y="341790"/>
            <a:ext cx="8596668" cy="1320800"/>
          </a:xfrm>
        </p:spPr>
        <p:txBody>
          <a:bodyPr>
            <a:normAutofit/>
          </a:bodyPr>
          <a:lstStyle/>
          <a:p>
            <a:r>
              <a:rPr lang="en-US" sz="4000" b="1" dirty="0"/>
              <a:t>Code</a:t>
            </a:r>
          </a:p>
        </p:txBody>
      </p:sp>
      <p:sp>
        <p:nvSpPr>
          <p:cNvPr id="3" name="內容版面配置區 2">
            <a:extLst>
              <a:ext uri="{FF2B5EF4-FFF2-40B4-BE49-F238E27FC236}">
                <a16:creationId xmlns:a16="http://schemas.microsoft.com/office/drawing/2014/main" id="{6FF266E0-7FB8-4D10-9325-F586F1DA0771}"/>
              </a:ext>
            </a:extLst>
          </p:cNvPr>
          <p:cNvSpPr>
            <a:spLocks noGrp="1"/>
          </p:cNvSpPr>
          <p:nvPr>
            <p:ph idx="1"/>
          </p:nvPr>
        </p:nvSpPr>
        <p:spPr>
          <a:xfrm>
            <a:off x="677334" y="1429305"/>
            <a:ext cx="10135668" cy="5086905"/>
          </a:xfrm>
        </p:spPr>
        <p:txBody>
          <a:bodyPr>
            <a:normAutofit fontScale="92500" lnSpcReduction="10000"/>
          </a:bodyPr>
          <a:lstStyle/>
          <a:p>
            <a:r>
              <a:rPr lang="en-US" altLang="zh-TW" sz="2600" b="1" dirty="0">
                <a:solidFill>
                  <a:schemeClr val="tx1"/>
                </a:solidFill>
                <a:latin typeface="Arial" panose="020B0604020202020204" pitchFamily="34" charset="0"/>
                <a:cs typeface="Arial" panose="020B0604020202020204" pitchFamily="34" charset="0"/>
              </a:rPr>
              <a:t>map&lt;int, int&gt; </a:t>
            </a:r>
            <a:r>
              <a:rPr lang="en-US" altLang="zh-TW" sz="2600" b="1" dirty="0" err="1">
                <a:solidFill>
                  <a:schemeClr val="tx1"/>
                </a:solidFill>
                <a:latin typeface="Arial" panose="020B0604020202020204" pitchFamily="34" charset="0"/>
                <a:cs typeface="Arial" panose="020B0604020202020204" pitchFamily="34" charset="0"/>
              </a:rPr>
              <a:t>mque</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({0, 0}); // Assume h[0]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[0] = 0;</a:t>
            </a:r>
          </a:p>
          <a:p>
            <a:r>
              <a:rPr lang="en-US" altLang="zh-TW" sz="2600" b="1" dirty="0">
                <a:solidFill>
                  <a:schemeClr val="tx1"/>
                </a:solidFill>
                <a:latin typeface="Arial" panose="020B0604020202020204" pitchFamily="34" charset="0"/>
                <a:cs typeface="Arial" panose="020B0604020202020204" pitchFamily="34" charset="0"/>
              </a:rPr>
              <a:t>for (int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1;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&lt;= N;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auto it = </a:t>
            </a:r>
            <a:r>
              <a:rPr lang="en-US" altLang="zh-TW" sz="2600" b="1" dirty="0" err="1">
                <a:solidFill>
                  <a:schemeClr val="tx1"/>
                </a:solidFill>
                <a:latin typeface="Arial" panose="020B0604020202020204" pitchFamily="34" charset="0"/>
                <a:cs typeface="Arial" panose="020B0604020202020204" pitchFamily="34" charset="0"/>
              </a:rPr>
              <a:t>mque.upper_bound</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prev</a:t>
            </a:r>
            <a:r>
              <a:rPr lang="en-US" altLang="zh-TW" sz="2600" b="1" dirty="0">
                <a:solidFill>
                  <a:schemeClr val="tx1"/>
                </a:solidFill>
                <a:latin typeface="Arial" panose="020B0604020202020204" pitchFamily="34" charset="0"/>
                <a:cs typeface="Arial" panose="020B0604020202020204" pitchFamily="34" charset="0"/>
              </a:rPr>
              <a:t>(it)-&gt;second] + a[</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while (it != </a:t>
            </a:r>
            <a:r>
              <a:rPr lang="en-US" altLang="zh-TW" sz="2600" b="1" dirty="0" err="1">
                <a:solidFill>
                  <a:schemeClr val="tx1"/>
                </a:solidFill>
                <a:latin typeface="Arial" panose="020B0604020202020204" pitchFamily="34" charset="0"/>
                <a:cs typeface="Arial" panose="020B0604020202020204" pitchFamily="34" charset="0"/>
              </a:rPr>
              <a:t>mque.end</a:t>
            </a:r>
            <a:r>
              <a:rPr lang="en-US" altLang="zh-TW" sz="2600" b="1" dirty="0">
                <a:solidFill>
                  <a:schemeClr val="tx1"/>
                </a:solidFill>
                <a:latin typeface="Arial" panose="020B0604020202020204" pitchFamily="34" charset="0"/>
                <a:cs typeface="Arial" panose="020B0604020202020204" pitchFamily="34" charset="0"/>
              </a:rPr>
              <a:t>() &amp;&amp;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&gt;=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[it-&gt;second])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it = </a:t>
            </a:r>
            <a:r>
              <a:rPr lang="en-US" altLang="zh-TW" sz="2600" b="1" dirty="0" err="1">
                <a:solidFill>
                  <a:schemeClr val="tx1"/>
                </a:solidFill>
                <a:latin typeface="Arial" panose="020B0604020202020204" pitchFamily="34" charset="0"/>
                <a:cs typeface="Arial" panose="020B0604020202020204" pitchFamily="34" charset="0"/>
              </a:rPr>
              <a:t>mque.erase</a:t>
            </a:r>
            <a:r>
              <a:rPr lang="en-US" altLang="zh-TW" sz="2600" b="1" dirty="0">
                <a:solidFill>
                  <a:schemeClr val="tx1"/>
                </a:solidFill>
                <a:latin typeface="Arial" panose="020B0604020202020204" pitchFamily="34" charset="0"/>
                <a:cs typeface="Arial" panose="020B0604020202020204" pitchFamily="34" charset="0"/>
              </a:rPr>
              <a:t>(it);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cout</a:t>
            </a:r>
            <a:r>
              <a:rPr lang="en-US" altLang="zh-TW" sz="2600" b="1" dirty="0">
                <a:solidFill>
                  <a:schemeClr val="tx1"/>
                </a:solidFill>
                <a:latin typeface="Arial" panose="020B0604020202020204" pitchFamily="34" charset="0"/>
                <a:cs typeface="Arial" panose="020B0604020202020204" pitchFamily="34" charset="0"/>
              </a:rPr>
              <a:t> &lt;&lt;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mque.rbegin</a:t>
            </a:r>
            <a:r>
              <a:rPr lang="en-US" altLang="zh-TW" sz="2600" b="1" dirty="0">
                <a:solidFill>
                  <a:schemeClr val="tx1"/>
                </a:solidFill>
                <a:latin typeface="Arial" panose="020B0604020202020204" pitchFamily="34" charset="0"/>
                <a:cs typeface="Arial" panose="020B0604020202020204" pitchFamily="34" charset="0"/>
              </a:rPr>
              <a:t>()-&gt;second] &lt;&lt; "\n";</a:t>
            </a:r>
          </a:p>
          <a:p>
            <a:endParaRPr lang="en-US" sz="2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8788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191562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rgbClr val="FF0000"/>
                </a:solidFill>
              </a:rPr>
              <a:t>Divide and Conquer Optimization</a:t>
            </a:r>
          </a:p>
          <a:p>
            <a:pPr marL="914400" lvl="1" indent="-514350">
              <a:buFont typeface="Wingdings" panose="05000000000000000000" pitchFamily="2" charset="2"/>
              <a:buChar char="v"/>
            </a:pPr>
            <a:r>
              <a:rPr lang="zh-TW" altLang="en-US" sz="3000" b="1" dirty="0">
                <a:solidFill>
                  <a:srgbClr val="FF0000"/>
                </a:solidFill>
              </a:rPr>
              <a:t>題外話與幾何預習</a:t>
            </a:r>
            <a:endParaRPr lang="zh-TW" altLang="en-US" sz="3200" b="1" dirty="0">
              <a:solidFill>
                <a:srgbClr val="FF0000"/>
              </a:solidFill>
            </a:endParaRPr>
          </a:p>
        </p:txBody>
      </p:sp>
    </p:spTree>
    <p:extLst>
      <p:ext uri="{BB962C8B-B14F-4D97-AF65-F5344CB8AC3E}">
        <p14:creationId xmlns:p14="http://schemas.microsoft.com/office/powerpoint/2010/main" val="32962481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性質相當神奇</a:t>
            </a:r>
            <a:r>
              <a:rPr lang="en-US" altLang="zh-TW" sz="2800" b="1" dirty="0">
                <a:solidFill>
                  <a:schemeClr val="tx1"/>
                </a:solidFill>
              </a:rPr>
              <a:t>,</a:t>
            </a:r>
            <a:r>
              <a:rPr lang="zh-TW" altLang="en-US" sz="2800" b="1" dirty="0">
                <a:solidFill>
                  <a:schemeClr val="tx1"/>
                </a:solidFill>
              </a:rPr>
              <a:t> 只能用在非常侷限的情況。</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通常沒有直接的用處</a:t>
            </a:r>
            <a:r>
              <a:rPr lang="zh-TW" altLang="en-US" sz="2800" b="1" dirty="0">
                <a:solidFill>
                  <a:srgbClr val="EAEAEA"/>
                </a:solidFill>
              </a:rPr>
              <a:t>或不直接的用處。</a:t>
            </a:r>
            <a:endParaRPr lang="en-US" altLang="zh-TW" sz="2800" b="1" dirty="0">
              <a:solidFill>
                <a:srgbClr val="EAEAEA"/>
              </a:solidFill>
            </a:endParaRPr>
          </a:p>
          <a:p>
            <a:endParaRPr lang="en-US" altLang="zh-TW" sz="2800" b="1" dirty="0">
              <a:solidFill>
                <a:schemeClr val="tx1"/>
              </a:solidFill>
            </a:endParaRPr>
          </a:p>
          <a:p>
            <a:r>
              <a:rPr lang="zh-TW" altLang="en-US" sz="2800" b="1" dirty="0">
                <a:solidFill>
                  <a:schemeClr val="tx1"/>
                </a:solidFill>
              </a:rPr>
              <a:t>除了凸包優化外</a:t>
            </a:r>
            <a:r>
              <a:rPr lang="en-US" altLang="zh-TW" sz="2800" b="1" dirty="0">
                <a:solidFill>
                  <a:schemeClr val="tx1"/>
                </a:solidFill>
              </a:rPr>
              <a:t>, </a:t>
            </a:r>
            <a:r>
              <a:rPr lang="zh-TW" altLang="en-US" sz="2800" b="1" dirty="0">
                <a:solidFill>
                  <a:schemeClr val="tx1"/>
                </a:solidFill>
              </a:rPr>
              <a:t>比賽很少出。</a:t>
            </a:r>
            <a:endParaRPr lang="en-US" altLang="zh-TW" sz="2800" b="1" dirty="0">
              <a:solidFill>
                <a:schemeClr val="tx1"/>
              </a:solidFill>
            </a:endParaRPr>
          </a:p>
        </p:txBody>
      </p:sp>
    </p:spTree>
    <p:extLst>
      <p:ext uri="{BB962C8B-B14F-4D97-AF65-F5344CB8AC3E}">
        <p14:creationId xmlns:p14="http://schemas.microsoft.com/office/powerpoint/2010/main" val="6276486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a:bodyPr>
          <a:lstStyle/>
          <a:p>
            <a:r>
              <a:rPr lang="zh-TW" altLang="en-US" sz="2800" b="1" dirty="0">
                <a:solidFill>
                  <a:schemeClr val="tx1"/>
                </a:solidFill>
              </a:rPr>
              <a:t>進階的優化技巧通常比一般技巧更善加利用問題的性質</a:t>
            </a:r>
            <a:r>
              <a:rPr lang="en-US" altLang="zh-TW" sz="2800" b="1" dirty="0">
                <a:solidFill>
                  <a:schemeClr val="tx1"/>
                </a:solidFill>
              </a:rPr>
              <a:t>, </a:t>
            </a:r>
            <a:r>
              <a:rPr lang="zh-TW" altLang="en-US" sz="2800" b="1" dirty="0">
                <a:solidFill>
                  <a:schemeClr val="tx1"/>
                </a:solidFill>
              </a:rPr>
              <a:t>把問題解得非常漂亮。</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其中的想法及證明技巧都非常值得學習。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純粹當成欣賞藝術</a:t>
            </a:r>
            <a:r>
              <a:rPr lang="en-US" altLang="zh-TW" sz="2800" b="1" dirty="0">
                <a:solidFill>
                  <a:schemeClr val="tx1"/>
                </a:solidFill>
              </a:rPr>
              <a:t>, </a:t>
            </a:r>
            <a:r>
              <a:rPr lang="zh-TW" altLang="en-US" sz="2800" b="1" dirty="0">
                <a:solidFill>
                  <a:schemeClr val="tx1"/>
                </a:solidFill>
              </a:rPr>
              <a:t>精巧</a:t>
            </a:r>
            <a:r>
              <a:rPr lang="en-US" altLang="zh-TW" sz="2800" b="1" dirty="0">
                <a:solidFill>
                  <a:schemeClr val="tx1"/>
                </a:solidFill>
              </a:rPr>
              <a:t>, </a:t>
            </a:r>
            <a:r>
              <a:rPr lang="zh-TW" altLang="en-US" sz="2800" b="1" dirty="0">
                <a:solidFill>
                  <a:schemeClr val="tx1"/>
                </a:solidFill>
              </a:rPr>
              <a:t>優美。</a:t>
            </a:r>
            <a:endParaRPr lang="en-US" altLang="zh-TW" sz="2800" b="1" dirty="0">
              <a:solidFill>
                <a:schemeClr val="tx1"/>
              </a:solidFill>
            </a:endParaRPr>
          </a:p>
        </p:txBody>
      </p:sp>
    </p:spTree>
    <p:extLst>
      <p:ext uri="{BB962C8B-B14F-4D97-AF65-F5344CB8AC3E}">
        <p14:creationId xmlns:p14="http://schemas.microsoft.com/office/powerpoint/2010/main" val="38759274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latin typeface="Arial Black" panose="020B0A04020102020204" pitchFamily="34" charset="0"/>
              </a:rPr>
              <a:t>Divide &amp; Conquer DP Optimization</a:t>
            </a:r>
            <a:endParaRPr lang="zh-TW" altLang="en-US" dirty="0">
              <a:latin typeface="Arial Black" panose="020B0A04020102020204" pitchFamily="34" charset="0"/>
            </a:endParaRPr>
          </a:p>
        </p:txBody>
      </p:sp>
      <p:sp>
        <p:nvSpPr>
          <p:cNvPr id="5" name="副標題 4"/>
          <p:cNvSpPr>
            <a:spLocks noGrp="1"/>
          </p:cNvSpPr>
          <p:nvPr>
            <p:ph type="subTitle" idx="1"/>
          </p:nvPr>
        </p:nvSpPr>
        <p:spPr/>
        <p:txBody>
          <a:bodyPr>
            <a:normAutofit/>
          </a:bodyPr>
          <a:lstStyle/>
          <a:p>
            <a:r>
              <a:rPr lang="en-US" altLang="zh-TW" sz="3000" b="1" dirty="0"/>
              <a:t>DP</a:t>
            </a:r>
            <a:r>
              <a:rPr lang="zh-TW" altLang="en-US" sz="3000" b="1" dirty="0"/>
              <a:t>分治優化</a:t>
            </a:r>
          </a:p>
        </p:txBody>
      </p:sp>
    </p:spTree>
    <p:extLst>
      <p:ext uri="{BB962C8B-B14F-4D97-AF65-F5344CB8AC3E}">
        <p14:creationId xmlns:p14="http://schemas.microsoft.com/office/powerpoint/2010/main" val="1438220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簡介</a:t>
            </a:r>
          </a:p>
        </p:txBody>
      </p:sp>
      <p:sp>
        <p:nvSpPr>
          <p:cNvPr id="3" name="內容版面配置區 2"/>
          <p:cNvSpPr>
            <a:spLocks noGrp="1"/>
          </p:cNvSpPr>
          <p:nvPr>
            <p:ph idx="1"/>
          </p:nvPr>
        </p:nvSpPr>
        <p:spPr/>
        <p:txBody>
          <a:bodyPr>
            <a:noAutofit/>
          </a:bodyPr>
          <a:lstStyle/>
          <a:p>
            <a:r>
              <a:rPr lang="en-US" altLang="zh-TW" sz="2800" b="1" dirty="0">
                <a:solidFill>
                  <a:schemeClr val="tx1"/>
                </a:solidFill>
                <a:latin typeface="Arial" panose="020B0604020202020204" pitchFamily="34" charset="0"/>
                <a:cs typeface="Arial" panose="020B0604020202020204" pitchFamily="34" charset="0"/>
              </a:rPr>
              <a:t>D&amp;C DP</a:t>
            </a:r>
            <a:r>
              <a:rPr lang="zh-TW" altLang="en-US" sz="2800" b="1" dirty="0">
                <a:solidFill>
                  <a:schemeClr val="tx1"/>
                </a:solidFill>
              </a:rPr>
              <a:t>優化是一種基於轉移單調性的優化</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當</a:t>
            </a:r>
            <a:r>
              <a:rPr lang="en-US" altLang="zh-TW" sz="2800" b="1" dirty="0">
                <a:solidFill>
                  <a:schemeClr val="tx1"/>
                </a:solidFill>
              </a:rPr>
              <a:t>DP</a:t>
            </a:r>
            <a:r>
              <a:rPr lang="zh-TW" altLang="en-US" sz="2800" b="1" dirty="0">
                <a:solidFill>
                  <a:schemeClr val="tx1"/>
                </a:solidFill>
              </a:rPr>
              <a:t>的某一維度增加時</a:t>
            </a:r>
            <a:r>
              <a:rPr lang="en-US" altLang="zh-TW" sz="2800" b="1" dirty="0">
                <a:solidFill>
                  <a:schemeClr val="tx1"/>
                </a:solidFill>
              </a:rPr>
              <a:t>, </a:t>
            </a:r>
            <a:r>
              <a:rPr lang="zh-TW" altLang="en-US" sz="2800" b="1" dirty="0">
                <a:solidFill>
                  <a:schemeClr val="tx1"/>
                </a:solidFill>
              </a:rPr>
              <a:t>最佳解發生的轉移點也會單調地增加 </a:t>
            </a:r>
            <a:r>
              <a:rPr lang="en-US" altLang="zh-TW" sz="2800" b="1" dirty="0">
                <a:solidFill>
                  <a:schemeClr val="tx1"/>
                </a:solidFill>
              </a:rPr>
              <a:t>(</a:t>
            </a:r>
            <a:r>
              <a:rPr lang="zh-TW" altLang="en-US" sz="2800" b="1" dirty="0">
                <a:solidFill>
                  <a:schemeClr val="tx1"/>
                </a:solidFill>
              </a:rPr>
              <a:t>或減少</a:t>
            </a:r>
            <a:r>
              <a:rPr lang="en-US" altLang="zh-TW" sz="2800" b="1" dirty="0">
                <a:solidFill>
                  <a:schemeClr val="tx1"/>
                </a:solidFill>
              </a:rPr>
              <a:t>), </a:t>
            </a:r>
            <a:r>
              <a:rPr lang="zh-TW" altLang="en-US" sz="2800" b="1" dirty="0">
                <a:solidFill>
                  <a:schemeClr val="tx1"/>
                </a:solidFill>
              </a:rPr>
              <a:t>就可以使用。</a:t>
            </a:r>
            <a:endParaRPr lang="en-US" altLang="zh-TW" sz="2800" b="1" dirty="0">
              <a:solidFill>
                <a:schemeClr val="tx1"/>
              </a:solidFill>
            </a:endParaRPr>
          </a:p>
        </p:txBody>
      </p:sp>
    </p:spTree>
    <p:extLst>
      <p:ext uri="{BB962C8B-B14F-4D97-AF65-F5344CB8AC3E}">
        <p14:creationId xmlns:p14="http://schemas.microsoft.com/office/powerpoint/2010/main" val="92717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en-US" b="1" dirty="0" err="1"/>
              <a:t>dp</a:t>
            </a:r>
            <a:r>
              <a:rPr lang="en-US" b="1" dirty="0"/>
              <a:t>[</a:t>
            </a:r>
            <a:r>
              <a:rPr lang="en-US" b="1" dirty="0" err="1"/>
              <a:t>i</a:t>
            </a:r>
            <a:r>
              <a:rPr lang="en-US" b="1" dirty="0"/>
              <a:t>][j]</a:t>
            </a:r>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178021" cy="1169551"/>
          </a:xfrm>
          <a:prstGeom prst="rect">
            <a:avLst/>
          </a:prstGeom>
          <a:noFill/>
        </p:spPr>
        <p:txBody>
          <a:bodyPr wrap="none" rtlCol="0">
            <a:spAutoFit/>
          </a:bodyPr>
          <a:lstStyle/>
          <a:p>
            <a:r>
              <a:rPr lang="en-US" sz="7000" b="1" dirty="0"/>
              <a:t>a</a:t>
            </a:r>
            <a:r>
              <a:rPr lang="zh-TW" altLang="en-US" sz="7000" b="1" dirty="0"/>
              <a:t> </a:t>
            </a:r>
            <a:r>
              <a:rPr lang="en-US" altLang="zh-TW" sz="7000" b="1" dirty="0"/>
              <a:t>d</a:t>
            </a:r>
            <a:r>
              <a:rPr lang="zh-TW" altLang="en-US" sz="7000" b="1" dirty="0"/>
              <a:t> </a:t>
            </a:r>
            <a:r>
              <a:rPr lang="en-US" altLang="zh-TW" sz="7000" b="1" dirty="0"/>
              <a:t>e</a:t>
            </a:r>
            <a:r>
              <a:rPr lang="zh-TW" altLang="en-US" sz="7000" b="1" dirty="0"/>
              <a:t> </a:t>
            </a:r>
            <a:r>
              <a:rPr lang="en-US" sz="7000" b="1" dirty="0">
                <a:solidFill>
                  <a:srgbClr val="FF0000"/>
                </a:solidFill>
              </a:rPr>
              <a:t>d</a:t>
            </a:r>
            <a:r>
              <a:rPr lang="en-US" sz="7000" b="1" dirty="0"/>
              <a:t> </a:t>
            </a:r>
            <a:r>
              <a:rPr lang="en-US" altLang="zh-TW" sz="7000" b="1" dirty="0"/>
              <a:t>a b 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3" y="4036503"/>
            <a:ext cx="6152487" cy="1169551"/>
          </a:xfrm>
          <a:prstGeom prst="rect">
            <a:avLst/>
          </a:prstGeom>
          <a:noFill/>
        </p:spPr>
        <p:txBody>
          <a:bodyPr wrap="square" rtlCol="0">
            <a:spAutoFit/>
          </a:bodyPr>
          <a:lstStyle/>
          <a:p>
            <a:r>
              <a:rPr lang="en-US" altLang="zh-TW" sz="7000" b="1" dirty="0"/>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FF0000"/>
                </a:solidFill>
              </a:rPr>
              <a:t>d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4505498" y="3310997"/>
            <a:ext cx="1271847" cy="101993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4884833" y="220607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6292278" y="4113689"/>
            <a:ext cx="1463498"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39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特色</a:t>
            </a:r>
          </a:p>
        </p:txBody>
      </p:sp>
      <p:sp>
        <p:nvSpPr>
          <p:cNvPr id="3" name="內容版面配置區 2"/>
          <p:cNvSpPr>
            <a:spLocks noGrp="1"/>
          </p:cNvSpPr>
          <p:nvPr>
            <p:ph idx="1"/>
          </p:nvPr>
        </p:nvSpPr>
        <p:spPr>
          <a:xfrm>
            <a:off x="677335" y="2160589"/>
            <a:ext cx="8944838" cy="3880773"/>
          </a:xfrm>
        </p:spPr>
        <p:txBody>
          <a:bodyPr>
            <a:noAutofit/>
          </a:bodyPr>
          <a:lstStyle/>
          <a:p>
            <a:r>
              <a:rPr lang="zh-TW" altLang="en-US" sz="2400" b="1" dirty="0">
                <a:solidFill>
                  <a:schemeClr val="tx1"/>
                </a:solidFill>
              </a:rPr>
              <a:t>「證明問題能夠套用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優化」通常比「套用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優化」更加困難。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一旦性質證明出來</a:t>
            </a:r>
            <a:r>
              <a:rPr lang="en-US" altLang="zh-TW" sz="2400" b="1" dirty="0">
                <a:solidFill>
                  <a:schemeClr val="tx1"/>
                </a:solidFill>
              </a:rPr>
              <a:t>,</a:t>
            </a:r>
            <a:r>
              <a:rPr lang="zh-TW" altLang="en-US" sz="2400" b="1" dirty="0">
                <a:solidFill>
                  <a:schemeClr val="tx1"/>
                </a:solidFill>
              </a:rPr>
              <a:t> 程式碼通常非常好想好寫。</a:t>
            </a:r>
            <a:r>
              <a:rPr lang="en-US" altLang="zh-TW" sz="2400" b="1" dirty="0">
                <a:solidFill>
                  <a:schemeClr val="tx1"/>
                </a:solidFill>
              </a:rPr>
              <a:t>(</a:t>
            </a:r>
            <a:r>
              <a:rPr lang="zh-TW" altLang="en-US" sz="2400" b="1" dirty="0">
                <a:solidFill>
                  <a:schemeClr val="tx1"/>
                </a:solidFill>
              </a:rPr>
              <a:t>比起其他優化</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直覺且優美。</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接下來會簡略的把技巧概述一次</a:t>
            </a:r>
            <a:r>
              <a:rPr lang="en-US" altLang="zh-TW" sz="2400" b="1" dirty="0">
                <a:solidFill>
                  <a:schemeClr val="tx1"/>
                </a:solidFill>
              </a:rPr>
              <a:t>, </a:t>
            </a:r>
            <a:r>
              <a:rPr lang="zh-TW" altLang="en-US" sz="2400" b="1" dirty="0">
                <a:solidFill>
                  <a:schemeClr val="tx1"/>
                </a:solidFill>
              </a:rPr>
              <a:t>然後看一題例題</a:t>
            </a:r>
            <a:r>
              <a:rPr lang="en-US" altLang="zh-TW" sz="2400" b="1" dirty="0">
                <a:solidFill>
                  <a:schemeClr val="tx1"/>
                </a:solidFill>
              </a:rPr>
              <a:t>, </a:t>
            </a:r>
            <a:r>
              <a:rPr lang="zh-TW" altLang="en-US" sz="2400" b="1" dirty="0">
                <a:solidFill>
                  <a:schemeClr val="tx1"/>
                </a:solidFill>
              </a:rPr>
              <a:t>展示如何找出並證明使用時機</a:t>
            </a:r>
            <a:r>
              <a:rPr lang="en-US" altLang="zh-TW" sz="2400" b="1" dirty="0">
                <a:solidFill>
                  <a:schemeClr val="tx1"/>
                </a:solidFill>
              </a:rPr>
              <a:t>, </a:t>
            </a:r>
            <a:r>
              <a:rPr lang="zh-TW" altLang="en-US" sz="2400" b="1" dirty="0">
                <a:solidFill>
                  <a:schemeClr val="tx1"/>
                </a:solidFill>
              </a:rPr>
              <a:t>及如何套用此技巧。</a:t>
            </a:r>
            <a:endParaRPr lang="en-US" altLang="zh-TW" sz="2400" b="1" dirty="0">
              <a:solidFill>
                <a:schemeClr val="tx1"/>
              </a:solidFill>
            </a:endParaRPr>
          </a:p>
        </p:txBody>
      </p:sp>
    </p:spTree>
    <p:extLst>
      <p:ext uri="{BB962C8B-B14F-4D97-AF65-F5344CB8AC3E}">
        <p14:creationId xmlns:p14="http://schemas.microsoft.com/office/powerpoint/2010/main" val="9778384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b="1" dirty="0"/>
              <a:t>技巧概述</a:t>
            </a:r>
          </a:p>
        </p:txBody>
      </p:sp>
      <p:sp>
        <p:nvSpPr>
          <p:cNvPr id="3" name="內容版面配置區 2"/>
          <p:cNvSpPr>
            <a:spLocks noGrp="1"/>
          </p:cNvSpPr>
          <p:nvPr>
            <p:ph idx="1"/>
          </p:nvPr>
        </p:nvSpPr>
        <p:spPr/>
        <p:txBody>
          <a:bodyPr>
            <a:normAutofit/>
          </a:bodyPr>
          <a:lstStyle/>
          <a:p>
            <a:r>
              <a:rPr lang="zh-TW" altLang="en-US" sz="2600" b="1" dirty="0">
                <a:solidFill>
                  <a:schemeClr val="tx1"/>
                </a:solidFill>
              </a:rPr>
              <a:t> 一種常見情形</a:t>
            </a:r>
            <a:r>
              <a:rPr lang="en-US" altLang="zh-TW" sz="2600" b="1" dirty="0">
                <a:solidFill>
                  <a:schemeClr val="tx1"/>
                </a:solidFill>
              </a:rPr>
              <a:t>:</a:t>
            </a:r>
          </a:p>
          <a:p>
            <a:pPr marL="457200" lvl="1" indent="0">
              <a:buNone/>
            </a:pPr>
            <a:r>
              <a:rPr lang="zh-TW" altLang="en-US" sz="2600" b="1" i="1" dirty="0">
                <a:solidFill>
                  <a:schemeClr val="tx1"/>
                </a:solidFill>
              </a:rPr>
              <a:t>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max{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1][k] + C(k, j) : k &lt; j }</a:t>
            </a:r>
          </a:p>
          <a:p>
            <a:pPr marL="457200" lvl="1" indent="0">
              <a:buNone/>
            </a:pPr>
            <a:endParaRPr lang="en-US" altLang="zh-TW" sz="2600" b="1" dirty="0">
              <a:solidFill>
                <a:schemeClr val="tx1"/>
              </a:solidFill>
            </a:endParaRPr>
          </a:p>
          <a:p>
            <a:r>
              <a:rPr lang="zh-TW" altLang="en-US" sz="2600" b="1" dirty="0">
                <a:solidFill>
                  <a:schemeClr val="tx1"/>
                </a:solidFill>
              </a:rPr>
              <a:t>將前 </a:t>
            </a:r>
            <a:r>
              <a:rPr lang="en-US" altLang="zh-TW" sz="2600" b="1" dirty="0">
                <a:solidFill>
                  <a:schemeClr val="tx1"/>
                </a:solidFill>
              </a:rPr>
              <a:t>j</a:t>
            </a:r>
            <a:r>
              <a:rPr lang="zh-TW" altLang="en-US" sz="2600" b="1" i="1" dirty="0">
                <a:solidFill>
                  <a:schemeClr val="tx1"/>
                </a:solidFill>
              </a:rPr>
              <a:t> </a:t>
            </a:r>
            <a:r>
              <a:rPr lang="zh-TW" altLang="en-US" sz="2600" b="1" dirty="0">
                <a:solidFill>
                  <a:schemeClr val="tx1"/>
                </a:solidFill>
              </a:rPr>
              <a:t>人切成 </a:t>
            </a:r>
            <a:r>
              <a:rPr lang="en-US" altLang="zh-TW" sz="2600" b="1" dirty="0" err="1">
                <a:solidFill>
                  <a:schemeClr val="tx1"/>
                </a:solidFill>
              </a:rPr>
              <a:t>i</a:t>
            </a:r>
            <a:r>
              <a:rPr lang="zh-TW" altLang="en-US" sz="2600" b="1" i="1" dirty="0">
                <a:solidFill>
                  <a:schemeClr val="tx1"/>
                </a:solidFill>
              </a:rPr>
              <a:t> </a:t>
            </a:r>
            <a:r>
              <a:rPr lang="zh-TW" altLang="en-US" sz="2600" b="1" dirty="0">
                <a:solidFill>
                  <a:schemeClr val="tx1"/>
                </a:solidFill>
              </a:rPr>
              <a:t>塊，切下一塊 </a:t>
            </a:r>
            <a:r>
              <a:rPr lang="en-US" altLang="zh-TW" sz="2600" b="1" dirty="0">
                <a:solidFill>
                  <a:schemeClr val="tx1"/>
                </a:solidFill>
              </a:rPr>
              <a:t>(L, R]</a:t>
            </a:r>
            <a:r>
              <a:rPr lang="zh-TW" altLang="en-US" sz="2600" b="1" dirty="0">
                <a:solidFill>
                  <a:schemeClr val="tx1"/>
                </a:solidFill>
              </a:rPr>
              <a:t> 的花費為</a:t>
            </a:r>
            <a:r>
              <a:rPr lang="en-US" altLang="zh-TW" sz="2600" b="1" dirty="0">
                <a:solidFill>
                  <a:schemeClr val="tx1"/>
                </a:solidFill>
              </a:rPr>
              <a:t>C(L, R)</a:t>
            </a:r>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枚舉最後一塊切在位置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 </a:t>
            </a:r>
            <a:r>
              <a:rPr lang="zh-TW" altLang="en-US" sz="2600" b="1" dirty="0">
                <a:solidFill>
                  <a:schemeClr val="tx1"/>
                </a:solidFill>
              </a:rPr>
              <a:t>將前 </a:t>
            </a:r>
            <a:r>
              <a:rPr lang="en-US" altLang="zh-TW" sz="2600" b="1" dirty="0">
                <a:solidFill>
                  <a:schemeClr val="tx1"/>
                </a:solidFill>
              </a:rPr>
              <a:t>k</a:t>
            </a:r>
            <a:r>
              <a:rPr lang="zh-TW" altLang="en-US" sz="2600" b="1" dirty="0">
                <a:solidFill>
                  <a:schemeClr val="tx1"/>
                </a:solidFill>
              </a:rPr>
              <a:t> 人切成 </a:t>
            </a:r>
            <a:r>
              <a:rPr lang="en-US" altLang="zh-TW" sz="2600" b="1" dirty="0">
                <a:solidFill>
                  <a:schemeClr val="tx1"/>
                </a:solidFill>
              </a:rPr>
              <a:t>j – 1</a:t>
            </a:r>
            <a:r>
              <a:rPr lang="zh-TW" altLang="en-US" sz="2600" b="1" dirty="0">
                <a:solidFill>
                  <a:schemeClr val="tx1"/>
                </a:solidFill>
              </a:rPr>
              <a:t> 塊，</a:t>
            </a:r>
            <a:r>
              <a:rPr lang="en-US" altLang="zh-TW" sz="2600" b="1" dirty="0">
                <a:solidFill>
                  <a:schemeClr val="tx1"/>
                </a:solidFill>
              </a:rPr>
              <a:t> </a:t>
            </a:r>
            <a:r>
              <a:rPr lang="zh-TW" altLang="en-US" sz="2600" b="1" dirty="0">
                <a:solidFill>
                  <a:schemeClr val="tx1"/>
                </a:solidFill>
              </a:rPr>
              <a:t>付出最後一塊的花費</a:t>
            </a:r>
            <a:r>
              <a:rPr lang="en-US" altLang="zh-TW" sz="2600" b="1" dirty="0">
                <a:solidFill>
                  <a:schemeClr val="tx1"/>
                </a:solidFill>
              </a:rPr>
              <a:t>C(k, j)</a:t>
            </a:r>
            <a:r>
              <a:rPr lang="zh-TW" altLang="en-US" sz="2600" b="1" dirty="0">
                <a:solidFill>
                  <a:schemeClr val="tx1"/>
                </a:solidFill>
              </a:rPr>
              <a:t>。</a:t>
            </a:r>
          </a:p>
        </p:txBody>
      </p:sp>
    </p:spTree>
    <p:extLst>
      <p:ext uri="{BB962C8B-B14F-4D97-AF65-F5344CB8AC3E}">
        <p14:creationId xmlns:p14="http://schemas.microsoft.com/office/powerpoint/2010/main" val="32797468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4" name="文字方塊 3">
            <a:extLst>
              <a:ext uri="{FF2B5EF4-FFF2-40B4-BE49-F238E27FC236}">
                <a16:creationId xmlns:a16="http://schemas.microsoft.com/office/drawing/2014/main" id="{EB4D569E-5D0E-434D-A020-BF6B4D0CFA1D}"/>
              </a:ext>
            </a:extLst>
          </p:cNvPr>
          <p:cNvSpPr txBox="1"/>
          <p:nvPr/>
        </p:nvSpPr>
        <p:spPr>
          <a:xfrm>
            <a:off x="5402488" y="4690817"/>
            <a:ext cx="2012089" cy="430887"/>
          </a:xfrm>
          <a:prstGeom prst="rect">
            <a:avLst/>
          </a:prstGeom>
          <a:noFill/>
        </p:spPr>
        <p:txBody>
          <a:bodyPr wrap="none" rtlCol="0">
            <a:spAutoFit/>
          </a:bodyPr>
          <a:lstStyle/>
          <a:p>
            <a:r>
              <a:rPr lang="zh-TW" altLang="en-US" sz="2200" b="1" dirty="0"/>
              <a:t>最後一塊切在</a:t>
            </a:r>
            <a:r>
              <a:rPr lang="en-US" altLang="zh-TW" sz="2200" b="1" dirty="0"/>
              <a:t>k</a:t>
            </a:r>
            <a:endParaRPr lang="en-US" sz="2200" b="1" dirty="0"/>
          </a:p>
        </p:txBody>
      </p:sp>
      <p:sp>
        <p:nvSpPr>
          <p:cNvPr id="5" name="箭號: 向右 6">
            <a:extLst>
              <a:ext uri="{FF2B5EF4-FFF2-40B4-BE49-F238E27FC236}">
                <a16:creationId xmlns:a16="http://schemas.microsoft.com/office/drawing/2014/main" id="{09ACCE86-C578-40C7-89B0-C3E34FFCD5C6}"/>
              </a:ext>
            </a:extLst>
          </p:cNvPr>
          <p:cNvSpPr/>
          <p:nvPr/>
        </p:nvSpPr>
        <p:spPr>
          <a:xfrm rot="16200000">
            <a:off x="6254532" y="4336698"/>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31FE056E-C4B6-42CC-9692-0BCD809BC2EF}"/>
              </a:ext>
            </a:extLst>
          </p:cNvPr>
          <p:cNvSpPr/>
          <p:nvPr/>
        </p:nvSpPr>
        <p:spPr>
          <a:xfrm>
            <a:off x="1884105" y="344794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5C474723-EE21-420D-B877-3C44E4E0E733}"/>
              </a:ext>
            </a:extLst>
          </p:cNvPr>
          <p:cNvSpPr/>
          <p:nvPr/>
        </p:nvSpPr>
        <p:spPr>
          <a:xfrm>
            <a:off x="2583901"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9CA86A5D-FBC3-4111-84CC-EF1D2878FD49}"/>
              </a:ext>
            </a:extLst>
          </p:cNvPr>
          <p:cNvSpPr/>
          <p:nvPr/>
        </p:nvSpPr>
        <p:spPr>
          <a:xfrm>
            <a:off x="3283697" y="344794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C0B4D50A-CFF0-44BA-AE89-A56AFBF56DD0}"/>
              </a:ext>
            </a:extLst>
          </p:cNvPr>
          <p:cNvSpPr/>
          <p:nvPr/>
        </p:nvSpPr>
        <p:spPr>
          <a:xfrm>
            <a:off x="3983493"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B53CB4F6-96ED-4E03-ADCC-3203E854458A}"/>
              </a:ext>
            </a:extLst>
          </p:cNvPr>
          <p:cNvSpPr/>
          <p:nvPr/>
        </p:nvSpPr>
        <p:spPr>
          <a:xfrm>
            <a:off x="4683289" y="3447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32736A88-1DAF-49FD-B49D-228304B5B007}"/>
              </a:ext>
            </a:extLst>
          </p:cNvPr>
          <p:cNvSpPr/>
          <p:nvPr/>
        </p:nvSpPr>
        <p:spPr>
          <a:xfrm>
            <a:off x="5383085"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24BEF68E-A432-4312-AC6E-B529056697E5}"/>
              </a:ext>
            </a:extLst>
          </p:cNvPr>
          <p:cNvSpPr/>
          <p:nvPr/>
        </p:nvSpPr>
        <p:spPr>
          <a:xfrm>
            <a:off x="6082881" y="344794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直線接點 15">
            <a:extLst>
              <a:ext uri="{FF2B5EF4-FFF2-40B4-BE49-F238E27FC236}">
                <a16:creationId xmlns:a16="http://schemas.microsoft.com/office/drawing/2014/main" id="{7F4C58B6-4D5B-4F99-9FB8-BEF72356A277}"/>
              </a:ext>
            </a:extLst>
          </p:cNvPr>
          <p:cNvCxnSpPr>
            <a:cxnSpLocks/>
          </p:cNvCxnSpPr>
          <p:nvPr/>
        </p:nvCxnSpPr>
        <p:spPr>
          <a:xfrm>
            <a:off x="6782676" y="2721777"/>
            <a:ext cx="0" cy="1932162"/>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E45510C-97C5-4A44-8057-2E5FEF719823}"/>
              </a:ext>
            </a:extLst>
          </p:cNvPr>
          <p:cNvSpPr/>
          <p:nvPr/>
        </p:nvSpPr>
        <p:spPr>
          <a:xfrm>
            <a:off x="6782676" y="3447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0CBAF48A-0B62-49A9-99D8-AB849617FEF6}"/>
              </a:ext>
            </a:extLst>
          </p:cNvPr>
          <p:cNvSpPr/>
          <p:nvPr/>
        </p:nvSpPr>
        <p:spPr>
          <a:xfrm>
            <a:off x="7482471" y="3447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BD153C4B-F564-443F-9694-63074D8769A6}"/>
              </a:ext>
            </a:extLst>
          </p:cNvPr>
          <p:cNvSpPr/>
          <p:nvPr/>
        </p:nvSpPr>
        <p:spPr>
          <a:xfrm>
            <a:off x="8182266" y="3447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EB4D569E-5D0E-434D-A020-BF6B4D0CFA1D}"/>
              </a:ext>
            </a:extLst>
          </p:cNvPr>
          <p:cNvSpPr txBox="1"/>
          <p:nvPr/>
        </p:nvSpPr>
        <p:spPr>
          <a:xfrm>
            <a:off x="3149732" y="2742333"/>
            <a:ext cx="170751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 – 1][k]</a:t>
            </a:r>
            <a:endParaRPr lang="en-US" sz="2600" b="1" dirty="0"/>
          </a:p>
        </p:txBody>
      </p:sp>
      <p:sp>
        <p:nvSpPr>
          <p:cNvPr id="22" name="文字方塊 21">
            <a:extLst>
              <a:ext uri="{FF2B5EF4-FFF2-40B4-BE49-F238E27FC236}">
                <a16:creationId xmlns:a16="http://schemas.microsoft.com/office/drawing/2014/main" id="{EB4D569E-5D0E-434D-A020-BF6B4D0CFA1D}"/>
              </a:ext>
            </a:extLst>
          </p:cNvPr>
          <p:cNvSpPr txBox="1"/>
          <p:nvPr/>
        </p:nvSpPr>
        <p:spPr>
          <a:xfrm>
            <a:off x="7238888" y="2776603"/>
            <a:ext cx="351378" cy="492443"/>
          </a:xfrm>
          <a:prstGeom prst="rect">
            <a:avLst/>
          </a:prstGeom>
          <a:noFill/>
        </p:spPr>
        <p:txBody>
          <a:bodyPr wrap="none" rtlCol="0">
            <a:spAutoFit/>
          </a:bodyPr>
          <a:lstStyle/>
          <a:p>
            <a:r>
              <a:rPr lang="en-US" altLang="zh-TW" sz="2600" b="1" dirty="0"/>
              <a:t>+</a:t>
            </a:r>
            <a:endParaRPr lang="en-US" sz="2600" b="1" dirty="0"/>
          </a:p>
        </p:txBody>
      </p:sp>
      <p:sp>
        <p:nvSpPr>
          <p:cNvPr id="24" name="文字方塊 23">
            <a:extLst>
              <a:ext uri="{FF2B5EF4-FFF2-40B4-BE49-F238E27FC236}">
                <a16:creationId xmlns:a16="http://schemas.microsoft.com/office/drawing/2014/main" id="{EB4D569E-5D0E-434D-A020-BF6B4D0CFA1D}"/>
              </a:ext>
            </a:extLst>
          </p:cNvPr>
          <p:cNvSpPr txBox="1"/>
          <p:nvPr/>
        </p:nvSpPr>
        <p:spPr>
          <a:xfrm>
            <a:off x="7582357" y="2768440"/>
            <a:ext cx="1091524" cy="492443"/>
          </a:xfrm>
          <a:prstGeom prst="rect">
            <a:avLst/>
          </a:prstGeom>
          <a:noFill/>
        </p:spPr>
        <p:txBody>
          <a:bodyPr wrap="square" rtlCol="0">
            <a:spAutoFit/>
          </a:bodyPr>
          <a:lstStyle/>
          <a:p>
            <a:r>
              <a:rPr lang="en-US" altLang="zh-TW" sz="2600" b="1" dirty="0"/>
              <a:t>C(k, j)</a:t>
            </a:r>
            <a:endParaRPr lang="en-US" sz="2600" b="1" dirty="0"/>
          </a:p>
        </p:txBody>
      </p:sp>
      <p:sp>
        <p:nvSpPr>
          <p:cNvPr id="25" name="箭號: 向右 6">
            <a:extLst>
              <a:ext uri="{FF2B5EF4-FFF2-40B4-BE49-F238E27FC236}">
                <a16:creationId xmlns:a16="http://schemas.microsoft.com/office/drawing/2014/main" id="{09ACCE86-C578-40C7-89B0-C3E34FFCD5C6}"/>
              </a:ext>
            </a:extLst>
          </p:cNvPr>
          <p:cNvSpPr/>
          <p:nvPr/>
        </p:nvSpPr>
        <p:spPr>
          <a:xfrm rot="16200000">
            <a:off x="8390861" y="4363261"/>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文字方塊 25">
            <a:extLst>
              <a:ext uri="{FF2B5EF4-FFF2-40B4-BE49-F238E27FC236}">
                <a16:creationId xmlns:a16="http://schemas.microsoft.com/office/drawing/2014/main" id="{EB4D569E-5D0E-434D-A020-BF6B4D0CFA1D}"/>
              </a:ext>
            </a:extLst>
          </p:cNvPr>
          <p:cNvSpPr txBox="1"/>
          <p:nvPr/>
        </p:nvSpPr>
        <p:spPr>
          <a:xfrm>
            <a:off x="8128119" y="4706985"/>
            <a:ext cx="949299" cy="430887"/>
          </a:xfrm>
          <a:prstGeom prst="rect">
            <a:avLst/>
          </a:prstGeom>
          <a:noFill/>
        </p:spPr>
        <p:txBody>
          <a:bodyPr wrap="none" rtlCol="0">
            <a:spAutoFit/>
          </a:bodyPr>
          <a:lstStyle/>
          <a:p>
            <a:r>
              <a:rPr lang="zh-TW" altLang="en-US" sz="2200" b="1" dirty="0"/>
              <a:t>共 </a:t>
            </a:r>
            <a:r>
              <a:rPr lang="en-US" altLang="zh-TW" sz="2200" b="1" dirty="0"/>
              <a:t>j</a:t>
            </a:r>
            <a:r>
              <a:rPr lang="zh-TW" altLang="en-US" sz="2200" b="1" dirty="0"/>
              <a:t> 人</a:t>
            </a:r>
            <a:endParaRPr lang="en-US" sz="2200" b="1" dirty="0"/>
          </a:p>
        </p:txBody>
      </p:sp>
      <p:sp>
        <p:nvSpPr>
          <p:cNvPr id="27" name="文字方塊 26">
            <a:extLst>
              <a:ext uri="{FF2B5EF4-FFF2-40B4-BE49-F238E27FC236}">
                <a16:creationId xmlns:a16="http://schemas.microsoft.com/office/drawing/2014/main" id="{EB4D569E-5D0E-434D-A020-BF6B4D0CFA1D}"/>
              </a:ext>
            </a:extLst>
          </p:cNvPr>
          <p:cNvSpPr txBox="1"/>
          <p:nvPr/>
        </p:nvSpPr>
        <p:spPr>
          <a:xfrm>
            <a:off x="298312" y="1843923"/>
            <a:ext cx="565250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][j] = </a:t>
            </a:r>
            <a:r>
              <a:rPr lang="zh-TW" altLang="en-US" sz="2600" b="1" dirty="0"/>
              <a:t>枚舉</a:t>
            </a:r>
            <a:r>
              <a:rPr lang="en-US" altLang="zh-TW" sz="2600" b="1" dirty="0"/>
              <a:t>k</a:t>
            </a:r>
            <a:r>
              <a:rPr lang="zh-TW" altLang="en-US" sz="2600" b="1" dirty="0"/>
              <a:t>取最大，對於每個 </a:t>
            </a:r>
            <a:r>
              <a:rPr lang="en-US" altLang="zh-TW" sz="2600" b="1" dirty="0"/>
              <a:t>k:</a:t>
            </a:r>
            <a:endParaRPr lang="en-US" sz="2600" b="1" dirty="0"/>
          </a:p>
        </p:txBody>
      </p:sp>
    </p:spTree>
    <p:extLst>
      <p:ext uri="{BB962C8B-B14F-4D97-AF65-F5344CB8AC3E}">
        <p14:creationId xmlns:p14="http://schemas.microsoft.com/office/powerpoint/2010/main" val="244595820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3" name="內容版面配置區 2"/>
          <p:cNvSpPr>
            <a:spLocks noGrp="1"/>
          </p:cNvSpPr>
          <p:nvPr>
            <p:ph idx="1"/>
          </p:nvPr>
        </p:nvSpPr>
        <p:spPr/>
        <p:txBody>
          <a:bodyPr>
            <a:noAutofit/>
          </a:bodyPr>
          <a:lstStyle/>
          <a:p>
            <a:r>
              <a:rPr lang="zh-TW" altLang="en-US" sz="2600" b="1" dirty="0">
                <a:solidFill>
                  <a:schemeClr val="tx1"/>
                </a:solidFill>
              </a:rPr>
              <a:t>此時若轉移又滿足</a:t>
            </a:r>
            <a:r>
              <a:rPr lang="en-US" altLang="zh-TW" sz="2600" b="1" dirty="0">
                <a:solidFill>
                  <a:srgbClr val="FF0000"/>
                </a:solidFill>
              </a:rPr>
              <a:t>monotonicity condition</a:t>
            </a:r>
            <a:r>
              <a:rPr lang="en-US" altLang="zh-TW" sz="2600" b="1" dirty="0"/>
              <a:t> </a:t>
            </a:r>
            <a:r>
              <a:rPr lang="en-US" altLang="zh-TW" sz="2600" b="1" dirty="0">
                <a:solidFill>
                  <a:schemeClr val="tx1"/>
                </a:solidFill>
              </a:rPr>
              <a:t>(</a:t>
            </a:r>
            <a:r>
              <a:rPr lang="zh-TW" altLang="en-US" sz="2600" b="1" dirty="0">
                <a:solidFill>
                  <a:schemeClr val="tx1"/>
                </a:solidFill>
              </a:rPr>
              <a:t>單調性條件</a:t>
            </a:r>
            <a:r>
              <a:rPr lang="en-US" altLang="zh-TW" sz="2600" b="1" dirty="0">
                <a:solidFill>
                  <a:schemeClr val="tx1"/>
                </a:solidFill>
              </a:rPr>
              <a:t>)</a:t>
            </a:r>
          </a:p>
          <a:p>
            <a:endParaRPr lang="en-US" altLang="zh-TW" sz="2600" b="1" dirty="0">
              <a:solidFill>
                <a:schemeClr val="tx1"/>
              </a:solidFill>
            </a:endParaRPr>
          </a:p>
          <a:p>
            <a:r>
              <a:rPr lang="zh-TW" altLang="en-US" sz="2600" b="1" dirty="0">
                <a:solidFill>
                  <a:schemeClr val="tx1"/>
                </a:solidFill>
              </a:rPr>
              <a:t>也就是說，令</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為</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發生最佳解的切點</a:t>
            </a:r>
            <a:r>
              <a:rPr lang="en-US" altLang="zh-TW" sz="2600" b="1" dirty="0">
                <a:solidFill>
                  <a:schemeClr val="tx1"/>
                </a:solidFill>
              </a:rPr>
              <a:t>k</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也會增加。</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此時可以套用</a:t>
            </a:r>
            <a:r>
              <a:rPr lang="en-US" altLang="zh-TW" sz="2600" b="1" dirty="0">
                <a:solidFill>
                  <a:schemeClr val="tx1"/>
                </a:solidFill>
              </a:rPr>
              <a:t>Divide</a:t>
            </a:r>
            <a:r>
              <a:rPr lang="zh-TW" altLang="en-US" sz="2600" b="1" dirty="0">
                <a:solidFill>
                  <a:schemeClr val="tx1"/>
                </a:solidFill>
              </a:rPr>
              <a:t> </a:t>
            </a:r>
            <a:r>
              <a:rPr lang="en-US" altLang="zh-TW" sz="2600" b="1" dirty="0">
                <a:solidFill>
                  <a:schemeClr val="tx1"/>
                </a:solidFill>
              </a:rPr>
              <a:t>and</a:t>
            </a:r>
            <a:r>
              <a:rPr lang="zh-TW" altLang="en-US" sz="2600" b="1" dirty="0">
                <a:solidFill>
                  <a:schemeClr val="tx1"/>
                </a:solidFill>
              </a:rPr>
              <a:t> </a:t>
            </a:r>
            <a:r>
              <a:rPr lang="en-US" altLang="zh-TW" sz="2600" b="1" dirty="0">
                <a:solidFill>
                  <a:schemeClr val="tx1"/>
                </a:solidFill>
              </a:rPr>
              <a:t>Conquer</a:t>
            </a:r>
            <a:r>
              <a:rPr lang="zh-TW" altLang="en-US" sz="2600" b="1" dirty="0">
                <a:solidFill>
                  <a:schemeClr val="tx1"/>
                </a:solidFill>
              </a:rPr>
              <a:t>優化。</a:t>
            </a:r>
          </a:p>
        </p:txBody>
      </p:sp>
    </p:spTree>
    <p:extLst>
      <p:ext uri="{BB962C8B-B14F-4D97-AF65-F5344CB8AC3E}">
        <p14:creationId xmlns:p14="http://schemas.microsoft.com/office/powerpoint/2010/main" val="14392033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FE056E-C4B6-42CC-9692-0BCD809BC2EF}"/>
              </a:ext>
            </a:extLst>
          </p:cNvPr>
          <p:cNvSpPr/>
          <p:nvPr/>
        </p:nvSpPr>
        <p:spPr>
          <a:xfrm>
            <a:off x="2150111" y="30349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5C474723-EE21-420D-B877-3C44E4E0E733}"/>
              </a:ext>
            </a:extLst>
          </p:cNvPr>
          <p:cNvSpPr/>
          <p:nvPr/>
        </p:nvSpPr>
        <p:spPr>
          <a:xfrm>
            <a:off x="2849907"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9CA86A5D-FBC3-4111-84CC-EF1D2878FD49}"/>
              </a:ext>
            </a:extLst>
          </p:cNvPr>
          <p:cNvSpPr/>
          <p:nvPr/>
        </p:nvSpPr>
        <p:spPr>
          <a:xfrm>
            <a:off x="3549703"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0B4D50A-CFF0-44BA-AE89-A56AFBF56DD0}"/>
              </a:ext>
            </a:extLst>
          </p:cNvPr>
          <p:cNvSpPr/>
          <p:nvPr/>
        </p:nvSpPr>
        <p:spPr>
          <a:xfrm>
            <a:off x="4249499"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B53CB4F6-96ED-4E03-ADCC-3203E854458A}"/>
              </a:ext>
            </a:extLst>
          </p:cNvPr>
          <p:cNvSpPr/>
          <p:nvPr/>
        </p:nvSpPr>
        <p:spPr>
          <a:xfrm>
            <a:off x="4949295"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字方塊 8">
            <a:extLst>
              <a:ext uri="{FF2B5EF4-FFF2-40B4-BE49-F238E27FC236}">
                <a16:creationId xmlns:a16="http://schemas.microsoft.com/office/drawing/2014/main" id="{B4A3EB2E-31F6-4B4E-A4ED-BF990BF300C7}"/>
              </a:ext>
            </a:extLst>
          </p:cNvPr>
          <p:cNvSpPr txBox="1"/>
          <p:nvPr/>
        </p:nvSpPr>
        <p:spPr>
          <a:xfrm>
            <a:off x="2942374" y="2435803"/>
            <a:ext cx="1116396" cy="461665"/>
          </a:xfrm>
          <a:prstGeom prst="rect">
            <a:avLst/>
          </a:prstGeom>
          <a:noFill/>
        </p:spPr>
        <p:txBody>
          <a:bodyPr wrap="none" rtlCol="0">
            <a:spAutoFit/>
          </a:bodyPr>
          <a:lstStyle/>
          <a:p>
            <a:r>
              <a:rPr lang="en-US" sz="2400" b="1" dirty="0"/>
              <a:t>opt(</a:t>
            </a:r>
            <a:r>
              <a:rPr lang="en-US" sz="2400" b="1" dirty="0" err="1"/>
              <a:t>i</a:t>
            </a:r>
            <a:r>
              <a:rPr lang="en-US" sz="2400" b="1" dirty="0"/>
              <a:t>, j)</a:t>
            </a:r>
          </a:p>
        </p:txBody>
      </p:sp>
      <p:sp>
        <p:nvSpPr>
          <p:cNvPr id="10" name="箭號: 向右 13">
            <a:extLst>
              <a:ext uri="{FF2B5EF4-FFF2-40B4-BE49-F238E27FC236}">
                <a16:creationId xmlns:a16="http://schemas.microsoft.com/office/drawing/2014/main" id="{CEB51734-0E1E-411D-9B07-857F09F58F52}"/>
              </a:ext>
            </a:extLst>
          </p:cNvPr>
          <p:cNvSpPr/>
          <p:nvPr/>
        </p:nvSpPr>
        <p:spPr>
          <a:xfrm>
            <a:off x="7289500" y="2342492"/>
            <a:ext cx="1886561" cy="461665"/>
          </a:xfrm>
          <a:prstGeom prst="rightArrow">
            <a:avLst/>
          </a:prstGeom>
          <a:solidFill>
            <a:schemeClr val="accent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字方塊 10">
            <a:extLst>
              <a:ext uri="{FF2B5EF4-FFF2-40B4-BE49-F238E27FC236}">
                <a16:creationId xmlns:a16="http://schemas.microsoft.com/office/drawing/2014/main" id="{9F6C178E-3F14-452C-97C4-0E70F1D3CF7C}"/>
              </a:ext>
            </a:extLst>
          </p:cNvPr>
          <p:cNvSpPr txBox="1"/>
          <p:nvPr/>
        </p:nvSpPr>
        <p:spPr>
          <a:xfrm>
            <a:off x="6955026" y="1765410"/>
            <a:ext cx="2555508" cy="461665"/>
          </a:xfrm>
          <a:prstGeom prst="rect">
            <a:avLst/>
          </a:prstGeom>
          <a:noFill/>
        </p:spPr>
        <p:txBody>
          <a:bodyPr wrap="none" rtlCol="0">
            <a:spAutoFit/>
          </a:bodyPr>
          <a:lstStyle/>
          <a:p>
            <a:r>
              <a:rPr lang="zh-TW" altLang="en-US" sz="2400" b="1" dirty="0"/>
              <a:t>填表時 </a:t>
            </a:r>
            <a:r>
              <a:rPr lang="en-US" altLang="zh-TW" sz="2400" b="1" dirty="0"/>
              <a:t>j </a:t>
            </a:r>
            <a:r>
              <a:rPr lang="zh-TW" altLang="en-US" sz="2400" b="1" dirty="0"/>
              <a:t>不斷增加</a:t>
            </a:r>
            <a:endParaRPr lang="en-US" sz="2400" b="1" dirty="0"/>
          </a:p>
        </p:txBody>
      </p:sp>
      <p:sp>
        <p:nvSpPr>
          <p:cNvPr id="12" name="矩形 11">
            <a:extLst>
              <a:ext uri="{FF2B5EF4-FFF2-40B4-BE49-F238E27FC236}">
                <a16:creationId xmlns:a16="http://schemas.microsoft.com/office/drawing/2014/main" id="{32736A88-1DAF-49FD-B49D-228304B5B007}"/>
              </a:ext>
            </a:extLst>
          </p:cNvPr>
          <p:cNvSpPr/>
          <p:nvPr/>
        </p:nvSpPr>
        <p:spPr>
          <a:xfrm>
            <a:off x="5649091" y="3034992"/>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24BEF68E-A432-4312-AC6E-B529056697E5}"/>
              </a:ext>
            </a:extLst>
          </p:cNvPr>
          <p:cNvSpPr/>
          <p:nvPr/>
        </p:nvSpPr>
        <p:spPr>
          <a:xfrm>
            <a:off x="6348887" y="3034992"/>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直線接點 13">
            <a:extLst>
              <a:ext uri="{FF2B5EF4-FFF2-40B4-BE49-F238E27FC236}">
                <a16:creationId xmlns:a16="http://schemas.microsoft.com/office/drawing/2014/main" id="{7F4C58B6-4D5B-4F99-9FB8-BEF72356A277}"/>
              </a:ext>
            </a:extLst>
          </p:cNvPr>
          <p:cNvCxnSpPr>
            <a:cxnSpLocks/>
          </p:cNvCxnSpPr>
          <p:nvPr/>
        </p:nvCxnSpPr>
        <p:spPr>
          <a:xfrm>
            <a:off x="4249499" y="2733136"/>
            <a:ext cx="0" cy="1182758"/>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E45510C-97C5-4A44-8057-2E5FEF719823}"/>
              </a:ext>
            </a:extLst>
          </p:cNvPr>
          <p:cNvSpPr/>
          <p:nvPr/>
        </p:nvSpPr>
        <p:spPr>
          <a:xfrm>
            <a:off x="7048682" y="3034991"/>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CBAF48A-0B62-49A9-99D8-AB849617FEF6}"/>
              </a:ext>
            </a:extLst>
          </p:cNvPr>
          <p:cNvSpPr/>
          <p:nvPr/>
        </p:nvSpPr>
        <p:spPr>
          <a:xfrm>
            <a:off x="7748477" y="3034990"/>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D153C4B-F564-443F-9694-63074D8769A6}"/>
              </a:ext>
            </a:extLst>
          </p:cNvPr>
          <p:cNvSpPr/>
          <p:nvPr/>
        </p:nvSpPr>
        <p:spPr>
          <a:xfrm>
            <a:off x="8476265" y="3034989"/>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箭號: 向右 13">
            <a:extLst>
              <a:ext uri="{FF2B5EF4-FFF2-40B4-BE49-F238E27FC236}">
                <a16:creationId xmlns:a16="http://schemas.microsoft.com/office/drawing/2014/main" id="{CEB51734-0E1E-411D-9B07-857F09F58F52}"/>
              </a:ext>
            </a:extLst>
          </p:cNvPr>
          <p:cNvSpPr/>
          <p:nvPr/>
        </p:nvSpPr>
        <p:spPr>
          <a:xfrm>
            <a:off x="2951225" y="3965392"/>
            <a:ext cx="1896378"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字方塊 18">
            <a:extLst>
              <a:ext uri="{FF2B5EF4-FFF2-40B4-BE49-F238E27FC236}">
                <a16:creationId xmlns:a16="http://schemas.microsoft.com/office/drawing/2014/main" id="{EB4D569E-5D0E-434D-A020-BF6B4D0CFA1D}"/>
              </a:ext>
            </a:extLst>
          </p:cNvPr>
          <p:cNvSpPr txBox="1"/>
          <p:nvPr/>
        </p:nvSpPr>
        <p:spPr>
          <a:xfrm>
            <a:off x="1428677" y="4462580"/>
            <a:ext cx="7773758" cy="461665"/>
          </a:xfrm>
          <a:prstGeom prst="rect">
            <a:avLst/>
          </a:prstGeom>
          <a:noFill/>
        </p:spPr>
        <p:txBody>
          <a:bodyPr wrap="square" rtlCol="0">
            <a:spAutoFit/>
          </a:bodyPr>
          <a:lstStyle/>
          <a:p>
            <a:r>
              <a:rPr lang="en-US" altLang="zh-TW" sz="2400" b="1" dirty="0">
                <a:solidFill>
                  <a:srgbClr val="FF0000"/>
                </a:solidFill>
              </a:rPr>
              <a:t>monotonicity condition: j</a:t>
            </a:r>
            <a:r>
              <a:rPr lang="zh-TW" altLang="en-US" sz="2400" b="1" dirty="0">
                <a:solidFill>
                  <a:srgbClr val="FF0000"/>
                </a:solidFill>
              </a:rPr>
              <a:t>增加時，</a:t>
            </a:r>
            <a:r>
              <a:rPr lang="en-US" altLang="zh-TW" sz="2400" b="1" dirty="0">
                <a:solidFill>
                  <a:srgbClr val="FF0000"/>
                </a:solidFill>
              </a:rPr>
              <a:t>opt(</a:t>
            </a:r>
            <a:r>
              <a:rPr lang="en-US" altLang="zh-TW" sz="2400" b="1" dirty="0" err="1">
                <a:solidFill>
                  <a:srgbClr val="FF0000"/>
                </a:solidFill>
              </a:rPr>
              <a:t>i</a:t>
            </a:r>
            <a:r>
              <a:rPr lang="en-US" altLang="zh-TW" sz="2400" b="1" dirty="0">
                <a:solidFill>
                  <a:srgbClr val="FF0000"/>
                </a:solidFill>
              </a:rPr>
              <a:t>, j)</a:t>
            </a:r>
            <a:r>
              <a:rPr lang="zh-TW" altLang="en-US" sz="2400" b="1" dirty="0">
                <a:solidFill>
                  <a:srgbClr val="FF0000"/>
                </a:solidFill>
              </a:rPr>
              <a:t>也跟著增加。</a:t>
            </a:r>
            <a:endParaRPr lang="en-US" sz="2200" b="1" dirty="0"/>
          </a:p>
        </p:txBody>
      </p:sp>
      <p:sp>
        <p:nvSpPr>
          <p:cNvPr id="20" name="星形: 五角 64">
            <a:extLst>
              <a:ext uri="{FF2B5EF4-FFF2-40B4-BE49-F238E27FC236}">
                <a16:creationId xmlns:a16="http://schemas.microsoft.com/office/drawing/2014/main" id="{C988A124-FAFA-41FA-8FFD-C29336973222}"/>
              </a:ext>
            </a:extLst>
          </p:cNvPr>
          <p:cNvSpPr/>
          <p:nvPr/>
        </p:nvSpPr>
        <p:spPr>
          <a:xfrm>
            <a:off x="3724372" y="322160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5183949" y="2435802"/>
            <a:ext cx="263214" cy="461665"/>
          </a:xfrm>
          <a:prstGeom prst="rect">
            <a:avLst/>
          </a:prstGeom>
          <a:noFill/>
        </p:spPr>
        <p:txBody>
          <a:bodyPr wrap="none" rtlCol="0">
            <a:spAutoFit/>
          </a:bodyPr>
          <a:lstStyle/>
          <a:p>
            <a:r>
              <a:rPr lang="en-US" sz="2400" b="1" dirty="0"/>
              <a:t>j</a:t>
            </a:r>
          </a:p>
        </p:txBody>
      </p:sp>
    </p:spTree>
    <p:extLst>
      <p:ext uri="{BB962C8B-B14F-4D97-AF65-F5344CB8AC3E}">
        <p14:creationId xmlns:p14="http://schemas.microsoft.com/office/powerpoint/2010/main" val="22472274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7200" b="1" dirty="0">
                <a:solidFill>
                  <a:srgbClr val="FF0000"/>
                </a:solidFill>
              </a:rPr>
              <a:t>注意</a:t>
            </a:r>
            <a:r>
              <a:rPr lang="en-US" altLang="zh-TW" sz="7200" b="1" dirty="0">
                <a:solidFill>
                  <a:srgbClr val="FF0000"/>
                </a:solidFill>
              </a:rPr>
              <a:t>!</a:t>
            </a:r>
            <a:endParaRPr lang="zh-TW" altLang="en-US" sz="7200" b="1" dirty="0">
              <a:solidFill>
                <a:srgbClr val="FF0000"/>
              </a:solidFill>
            </a:endParaRPr>
          </a:p>
        </p:txBody>
      </p:sp>
      <p:sp>
        <p:nvSpPr>
          <p:cNvPr id="3" name="內容版面配置區 2"/>
          <p:cNvSpPr>
            <a:spLocks noGrp="1"/>
          </p:cNvSpPr>
          <p:nvPr>
            <p:ph idx="1"/>
          </p:nvPr>
        </p:nvSpPr>
        <p:spPr/>
        <p:txBody>
          <a:bodyPr>
            <a:normAutofit/>
          </a:bodyPr>
          <a:lstStyle/>
          <a:p>
            <a:pPr algn="ctr"/>
            <a:endParaRPr lang="en-US" altLang="zh-TW" sz="3200" b="1" dirty="0"/>
          </a:p>
          <a:p>
            <a:pPr marL="0" indent="0">
              <a:buNone/>
            </a:pPr>
            <a:r>
              <a:rPr lang="zh-TW" altLang="en-US" sz="3200" b="1" dirty="0">
                <a:solidFill>
                  <a:schemeClr val="tx1"/>
                </a:solidFill>
              </a:rPr>
              <a:t>這只是個例子</a:t>
            </a:r>
            <a:r>
              <a:rPr lang="en-US" altLang="zh-TW" sz="3200" b="1" dirty="0">
                <a:solidFill>
                  <a:schemeClr val="tx1"/>
                </a:solidFill>
              </a:rPr>
              <a:t>!</a:t>
            </a:r>
          </a:p>
          <a:p>
            <a:pPr marL="0" indent="0">
              <a:buNone/>
            </a:pPr>
            <a:endParaRPr lang="en-US" altLang="zh-TW" sz="3200" b="1" dirty="0">
              <a:solidFill>
                <a:schemeClr val="tx1"/>
              </a:solidFill>
            </a:endParaRPr>
          </a:p>
          <a:p>
            <a:pPr marL="0" indent="0">
              <a:buNone/>
            </a:pPr>
            <a:r>
              <a:rPr lang="zh-TW" altLang="en-US" sz="3200" b="1" dirty="0">
                <a:solidFill>
                  <a:schemeClr val="tx1"/>
                </a:solidFill>
              </a:rPr>
              <a:t>實際使用時，只要發現最佳轉移發生位置會跟著</a:t>
            </a:r>
            <a:r>
              <a:rPr lang="en-US" altLang="zh-TW" sz="3200" b="1" dirty="0">
                <a:solidFill>
                  <a:schemeClr val="tx1"/>
                </a:solidFill>
              </a:rPr>
              <a:t>DP</a:t>
            </a:r>
            <a:r>
              <a:rPr lang="zh-TW" altLang="en-US" sz="3200" b="1" dirty="0">
                <a:solidFill>
                  <a:schemeClr val="tx1"/>
                </a:solidFill>
              </a:rPr>
              <a:t>表格的一個維度增加，就可以使用。</a:t>
            </a:r>
            <a:endParaRPr lang="zh-TW" altLang="en-US" sz="3200" dirty="0">
              <a:solidFill>
                <a:schemeClr val="tx1"/>
              </a:solidFill>
            </a:endParaRPr>
          </a:p>
        </p:txBody>
      </p:sp>
    </p:spTree>
    <p:extLst>
      <p:ext uri="{BB962C8B-B14F-4D97-AF65-F5344CB8AC3E}">
        <p14:creationId xmlns:p14="http://schemas.microsoft.com/office/powerpoint/2010/main" val="20520243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636714"/>
                <a:ext cx="8596668" cy="3880773"/>
              </a:xfrm>
            </p:spPr>
            <p:txBody>
              <a:bodyPr>
                <a:noAutofit/>
              </a:bodyPr>
              <a:lstStyle/>
              <a:p>
                <a:r>
                  <a:rPr lang="zh-TW" altLang="en-US" sz="2600" b="1" dirty="0">
                    <a:solidFill>
                      <a:schemeClr val="tx1"/>
                    </a:solidFill>
                  </a:rPr>
                  <a:t>原始題目敘述</a:t>
                </a:r>
                <a:r>
                  <a:rPr lang="en-US" altLang="zh-TW" sz="2600" b="1" dirty="0">
                    <a:solidFill>
                      <a:schemeClr val="tx1"/>
                    </a:solidFill>
                  </a:rPr>
                  <a:t>:</a:t>
                </a:r>
              </a:p>
              <a:p>
                <a:r>
                  <a:rPr lang="en-US" altLang="zh-TW" sz="2600" b="1" dirty="0">
                    <a:solidFill>
                      <a:schemeClr val="tx1"/>
                    </a:solidFill>
                  </a:rPr>
                  <a:t>N</a:t>
                </a:r>
                <a:r>
                  <a:rPr lang="zh-TW" altLang="en-US" sz="2600" b="1" dirty="0">
                    <a:solidFill>
                      <a:schemeClr val="tx1"/>
                    </a:solidFill>
                  </a:rPr>
                  <a:t> 個人排隊搭船，</a:t>
                </a:r>
                <a:r>
                  <a:rPr lang="en-US" altLang="zh-TW" sz="2600" b="1" dirty="0">
                    <a:solidFill>
                      <a:schemeClr val="tx1"/>
                    </a:solidFill>
                  </a:rPr>
                  <a:t>K</a:t>
                </a:r>
                <a:r>
                  <a:rPr lang="zh-TW" altLang="en-US" sz="2600" b="1" dirty="0">
                    <a:solidFill>
                      <a:schemeClr val="tx1"/>
                    </a:solidFill>
                  </a:rPr>
                  <a:t>艘船依次來載人。</a:t>
                </a:r>
                <a:endParaRPr lang="en-US" altLang="zh-TW" sz="2600" b="1" dirty="0">
                  <a:solidFill>
                    <a:schemeClr val="tx1"/>
                  </a:solidFill>
                </a:endParaRPr>
              </a:p>
              <a:p>
                <a:r>
                  <a:rPr lang="zh-TW" altLang="en-US" sz="2600" b="1" dirty="0">
                    <a:solidFill>
                      <a:schemeClr val="tx1"/>
                    </a:solidFill>
                  </a:rPr>
                  <a:t>第 </a:t>
                </a:r>
                <a:r>
                  <a:rPr lang="en-US" altLang="zh-TW" sz="2600" b="1" dirty="0" err="1">
                    <a:solidFill>
                      <a:schemeClr val="tx1"/>
                    </a:solidFill>
                  </a:rPr>
                  <a:t>i</a:t>
                </a:r>
                <a:r>
                  <a:rPr lang="zh-TW" altLang="en-US" sz="2600" b="1" dirty="0">
                    <a:solidFill>
                      <a:schemeClr val="tx1"/>
                    </a:solidFill>
                  </a:rPr>
                  <a:t> 艘船到達時，排在隊伍最前端的前</a:t>
                </a:r>
                <a14:m>
                  <m:oMath xmlns:m="http://schemas.openxmlformats.org/officeDocument/2006/math">
                    <m:sSub>
                      <m:sSubPr>
                        <m:ctrlPr>
                          <a:rPr lang="en-US" altLang="zh-TW" sz="2600" b="1" i="1" smtClean="0">
                            <a:solidFill>
                              <a:schemeClr val="tx1"/>
                            </a:solidFill>
                            <a:latin typeface="Cambria Math" panose="02040503050406030204" pitchFamily="18" charset="0"/>
                          </a:rPr>
                        </m:ctrlPr>
                      </m:sSubPr>
                      <m:e>
                        <m:r>
                          <a:rPr lang="en-US" altLang="zh-TW" sz="2600" b="1" i="1" smtClean="0">
                            <a:solidFill>
                              <a:schemeClr val="tx1"/>
                            </a:solidFill>
                            <a:latin typeface="Cambria Math" panose="02040503050406030204" pitchFamily="18" charset="0"/>
                          </a:rPr>
                          <m:t>𝒒</m:t>
                        </m:r>
                      </m:e>
                      <m:sub>
                        <m:r>
                          <a:rPr lang="en-US" altLang="zh-TW" sz="2600" b="1" i="1" smtClean="0">
                            <a:solidFill>
                              <a:schemeClr val="tx1"/>
                            </a:solidFill>
                            <a:latin typeface="Cambria Math" panose="02040503050406030204" pitchFamily="18" charset="0"/>
                          </a:rPr>
                          <m:t>𝒊</m:t>
                        </m:r>
                      </m:sub>
                    </m:sSub>
                  </m:oMath>
                </a14:m>
                <a:r>
                  <a:rPr lang="zh-TW" altLang="en-US" sz="2600" b="1" dirty="0">
                    <a:solidFill>
                      <a:schemeClr val="tx1"/>
                    </a:solidFill>
                  </a:rPr>
                  <a:t>個人會依排隊順序上船，船載了人就就開走了。</a:t>
                </a:r>
                <a:endParaRPr lang="en-US" altLang="zh-TW" sz="2600" b="1" dirty="0">
                  <a:solidFill>
                    <a:schemeClr val="tx1"/>
                  </a:solidFill>
                </a:endParaRPr>
              </a:p>
              <a:p>
                <a:r>
                  <a:rPr lang="zh-TW" altLang="en-US" sz="2600" b="1" dirty="0">
                    <a:solidFill>
                      <a:schemeClr val="tx1"/>
                    </a:solidFill>
                  </a:rPr>
                  <a:t>已知隊伍中的第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人與第 </a:t>
                </a:r>
                <a:r>
                  <a:rPr lang="en-US" altLang="zh-TW" sz="2600" b="1" dirty="0">
                    <a:solidFill>
                      <a:schemeClr val="tx1"/>
                    </a:solidFill>
                  </a:rPr>
                  <a:t>j </a:t>
                </a:r>
                <a:r>
                  <a:rPr lang="zh-TW" altLang="en-US" sz="2600" b="1" dirty="0">
                    <a:solidFill>
                      <a:schemeClr val="tx1"/>
                    </a:solidFill>
                  </a:rPr>
                  <a:t>人有陌生度</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，一艘船的陌生度算法為「加總船上任兩人的陌生度」。</a:t>
                </a:r>
                <a:endParaRPr lang="en-US" altLang="zh-TW" sz="2600" b="1" dirty="0">
                  <a:solidFill>
                    <a:schemeClr val="tx1"/>
                  </a:solidFill>
                </a:endParaRPr>
              </a:p>
              <a:p>
                <a:r>
                  <a:rPr lang="zh-TW" altLang="en-US" sz="2800" b="1" dirty="0">
                    <a:solidFill>
                      <a:schemeClr val="tx1"/>
                    </a:solidFill>
                  </a:rPr>
                  <a:t>你有權決定每艘船要載多少人，也就是你可以決定所有</a:t>
                </a:r>
                <a14:m>
                  <m:oMath xmlns:m="http://schemas.openxmlformats.org/officeDocument/2006/math">
                    <m:sSub>
                      <m:sSubPr>
                        <m:ctrlPr>
                          <a:rPr lang="en-US" altLang="zh-TW" sz="2800" b="1" i="1">
                            <a:solidFill>
                              <a:schemeClr val="tx1"/>
                            </a:solidFill>
                            <a:latin typeface="Cambria Math" panose="02040503050406030204" pitchFamily="18" charset="0"/>
                          </a:rPr>
                        </m:ctrlPr>
                      </m:sSubPr>
                      <m:e>
                        <m:r>
                          <a:rPr lang="en-US" altLang="zh-TW" sz="2800" b="1" i="1">
                            <a:solidFill>
                              <a:schemeClr val="tx1"/>
                            </a:solidFill>
                            <a:latin typeface="Cambria Math" panose="02040503050406030204" pitchFamily="18" charset="0"/>
                          </a:rPr>
                          <m:t>𝒒</m:t>
                        </m:r>
                      </m:e>
                      <m:sub>
                        <m:r>
                          <a:rPr lang="en-US" altLang="zh-TW" sz="2800" b="1" i="1">
                            <a:solidFill>
                              <a:schemeClr val="tx1"/>
                            </a:solidFill>
                            <a:latin typeface="Cambria Math" panose="02040503050406030204" pitchFamily="18" charset="0"/>
                          </a:rPr>
                          <m:t>𝒊</m:t>
                        </m:r>
                      </m:sub>
                    </m:sSub>
                  </m:oMath>
                </a14:m>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每艘船都要載人，每個人都要載走，求最小陌生度總和。</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636714"/>
                <a:ext cx="8596668" cy="3880773"/>
              </a:xfrm>
              <a:blipFill>
                <a:blip r:embed="rId2"/>
                <a:stretch>
                  <a:fillRect l="-851" t="-1413" r="-3404" b="-16327"/>
                </a:stretch>
              </a:blipFill>
            </p:spPr>
            <p:txBody>
              <a:bodyPr/>
              <a:lstStyle/>
              <a:p>
                <a:r>
                  <a:rPr lang="en-US">
                    <a:noFill/>
                  </a:rPr>
                  <a:t> </a:t>
                </a:r>
              </a:p>
            </p:txBody>
          </p:sp>
        </mc:Fallback>
      </mc:AlternateContent>
    </p:spTree>
    <p:extLst>
      <p:ext uri="{BB962C8B-B14F-4D97-AF65-F5344CB8AC3E}">
        <p14:creationId xmlns:p14="http://schemas.microsoft.com/office/powerpoint/2010/main" val="4806903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0400"/>
                <a:ext cx="8596668" cy="3880773"/>
              </a:xfrm>
            </p:spPr>
            <p:txBody>
              <a:bodyPr>
                <a:noAutofit/>
              </a:bodyPr>
              <a:lstStyle/>
              <a:p>
                <a:r>
                  <a:rPr lang="zh-TW" altLang="en-US" sz="2600" b="1" dirty="0">
                    <a:solidFill>
                      <a:schemeClr val="tx1"/>
                    </a:solidFill>
                  </a:rPr>
                  <a:t>給定一個大小 </a:t>
                </a:r>
                <a:r>
                  <a:rPr lang="en-US" altLang="zh-TW" sz="2600" b="1" dirty="0">
                    <a:solidFill>
                      <a:schemeClr val="tx1"/>
                    </a:solidFill>
                  </a:rPr>
                  <a:t>N</a:t>
                </a:r>
                <a:r>
                  <a:rPr lang="zh-TW" altLang="en-US" sz="2600" b="1" dirty="0">
                    <a:solidFill>
                      <a:schemeClr val="tx1"/>
                    </a:solidFill>
                  </a:rPr>
                  <a:t> 的陣列和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x</a:t>
                </a:r>
                <a:r>
                  <a:rPr lang="zh-TW" altLang="en-US" sz="2600" b="1" dirty="0">
                    <a:solidFill>
                      <a:schemeClr val="tx1"/>
                    </a:solidFill>
                  </a:rPr>
                  <a:t> </a:t>
                </a:r>
                <a:r>
                  <a:rPr lang="en-US" altLang="zh-TW" sz="2600" b="1" dirty="0">
                    <a:solidFill>
                      <a:schemeClr val="tx1"/>
                    </a:solidFill>
                  </a:rPr>
                  <a:t>N</a:t>
                </a:r>
                <a:r>
                  <a:rPr lang="zh-TW" altLang="en-US" sz="2600" b="1" dirty="0">
                    <a:solidFill>
                      <a:schemeClr val="tx1"/>
                    </a:solidFill>
                  </a:rPr>
                  <a:t> 的矩陣 </a:t>
                </a:r>
                <a:r>
                  <a:rPr lang="en-US" altLang="zh-TW" sz="2600" b="1" dirty="0">
                    <a:solidFill>
                      <a:schemeClr val="tx1"/>
                    </a:solidFill>
                  </a:rPr>
                  <a:t>U,</a:t>
                </a:r>
                <a:r>
                  <a:rPr lang="zh-TW" altLang="en-US" sz="2600" b="1" dirty="0">
                    <a:solidFill>
                      <a:schemeClr val="tx1"/>
                    </a:solidFill>
                  </a:rPr>
                  <a:t> 請將陣列切成 </a:t>
                </a:r>
                <a:r>
                  <a:rPr lang="en-US" altLang="zh-TW" sz="2600" b="1" dirty="0">
                    <a:solidFill>
                      <a:schemeClr val="tx1"/>
                    </a:solidFill>
                  </a:rPr>
                  <a:t>K</a:t>
                </a:r>
                <a:r>
                  <a:rPr lang="zh-TW" altLang="en-US" sz="2600" b="1" dirty="0">
                    <a:solidFill>
                      <a:schemeClr val="tx1"/>
                    </a:solidFill>
                  </a:rPr>
                  <a:t> 段</a:t>
                </a:r>
                <a:r>
                  <a:rPr lang="en-US" altLang="zh-TW" sz="2600" b="1" dirty="0">
                    <a:solidFill>
                      <a:schemeClr val="tx1"/>
                    </a:solidFill>
                  </a:rPr>
                  <a:t>, </a:t>
                </a:r>
                <a:r>
                  <a:rPr lang="zh-TW" altLang="en-US" sz="2600" b="1" dirty="0">
                    <a:solidFill>
                      <a:schemeClr val="tx1"/>
                    </a:solidFill>
                  </a:rPr>
                  <a:t>切下一段 </a:t>
                </a:r>
                <a:r>
                  <a:rPr lang="en-US" altLang="zh-TW" sz="2600" b="1" dirty="0">
                    <a:solidFill>
                      <a:schemeClr val="tx1"/>
                    </a:solidFill>
                  </a:rPr>
                  <a:t>[L, R] </a:t>
                </a:r>
                <a:r>
                  <a:rPr lang="zh-TW" altLang="en-US" sz="2600" b="1" dirty="0">
                    <a:solidFill>
                      <a:schemeClr val="tx1"/>
                    </a:solidFill>
                  </a:rPr>
                  <a:t>要花費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m:rPr>
                            <m:brk m:alnAt="23"/>
                          </m:rP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𝑳</m:t>
                        </m:r>
                      </m:sub>
                      <m:sup>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smtClean="0">
                                <a:solidFill>
                                  <a:schemeClr val="tx1"/>
                                </a:solidFill>
                                <a:latin typeface="Cambria Math" panose="02040503050406030204" pitchFamily="18" charset="0"/>
                              </a:rPr>
                              <m:t>𝑼</m:t>
                            </m:r>
                            <m:d>
                              <m:dPr>
                                <m:begChr m:val="["/>
                                <m:endChr m:val="]"/>
                                <m:ctrlPr>
                                  <a:rPr lang="en-US" altLang="zh-TW" sz="2600" b="1" i="1" smtClean="0">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𝒊</m:t>
                                </m:r>
                              </m:e>
                            </m:d>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r>
                              <a:rPr lang="en-US" altLang="zh-TW" sz="2600" b="1" i="1" smtClean="0">
                                <a:solidFill>
                                  <a:schemeClr val="tx1"/>
                                </a:solidFill>
                                <a:latin typeface="Cambria Math" panose="02040503050406030204" pitchFamily="18" charset="0"/>
                              </a:rPr>
                              <m:t>]</m:t>
                            </m:r>
                          </m:e>
                        </m:nary>
                      </m:e>
                    </m:nary>
                    <m:r>
                      <a:rPr lang="zh-TW" altLang="en-US" sz="2600" b="1" i="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4000, K &lt;= 800</a:t>
                </a:r>
                <a:r>
                  <a:rPr lang="zh-TW" altLang="en-US" sz="2600" b="1" dirty="0">
                    <a:solidFill>
                      <a:schemeClr val="tx1"/>
                    </a:solidFill>
                  </a:rPr>
                  <a:t> 。</a:t>
                </a:r>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0</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&lt;= 9,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l="-709" t="-1572"/>
                </a:stretch>
              </a:blipFill>
            </p:spPr>
            <p:txBody>
              <a:bodyPr/>
              <a:lstStyle/>
              <a:p>
                <a:r>
                  <a:rPr lang="en-US">
                    <a:noFill/>
                  </a:rPr>
                  <a:t> </a:t>
                </a:r>
              </a:p>
            </p:txBody>
          </p:sp>
        </mc:Fallback>
      </mc:AlternateContent>
    </p:spTree>
    <p:extLst>
      <p:ext uri="{BB962C8B-B14F-4D97-AF65-F5344CB8AC3E}">
        <p14:creationId xmlns:p14="http://schemas.microsoft.com/office/powerpoint/2010/main" val="38535699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9925"/>
                <a:ext cx="8596668"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m:rPr>
                            <m:brk m:alnAt="23"/>
                          </m:rP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𝑳</m:t>
                        </m:r>
                      </m:sub>
                      <m:sup>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𝒊</m:t>
                                </m:r>
                              </m:e>
                            </m:d>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e>
                        </m:nary>
                      </m:e>
                    </m:nary>
                  </m:oMath>
                </a14:m>
                <a:endParaRPr lang="en-US" altLang="zh-TW" sz="2600" b="1" dirty="0">
                  <a:solidFill>
                    <a:schemeClr val="tx1"/>
                  </a:solidFill>
                </a:endParaRPr>
              </a:p>
              <a:p>
                <a:r>
                  <a:rPr lang="zh-TW" altLang="en-US" sz="2600" b="1" dirty="0">
                    <a:solidFill>
                      <a:schemeClr val="tx1"/>
                    </a:solidFill>
                  </a:rPr>
                  <a:t>題目給定</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p>
              <a:p>
                <a:endParaRPr lang="en-US" altLang="zh-TW" sz="2600" b="1" dirty="0">
                  <a:solidFill>
                    <a:schemeClr val="tx1"/>
                  </a:solidFill>
                </a:endParaRPr>
              </a:p>
              <a:p>
                <a:r>
                  <a:rPr lang="zh-TW" altLang="en-US" sz="2600" b="1" dirty="0">
                    <a:solidFill>
                      <a:schemeClr val="tx1"/>
                    </a:solidFill>
                  </a:rPr>
                  <a:t>此時花費函數是</a:t>
                </a:r>
                <a:r>
                  <a:rPr lang="en-US" altLang="zh-TW" sz="2600" b="1" dirty="0">
                    <a:solidFill>
                      <a:schemeClr val="tx1"/>
                    </a:solidFill>
                  </a:rPr>
                  <a:t>U</a:t>
                </a:r>
                <a:r>
                  <a:rPr lang="zh-TW" altLang="en-US" sz="2600" b="1" dirty="0">
                    <a:solidFill>
                      <a:schemeClr val="tx1"/>
                    </a:solidFill>
                  </a:rPr>
                  <a:t>的一個子矩陣總和除以</a:t>
                </a:r>
                <a:r>
                  <a:rPr lang="en-US" altLang="zh-TW" sz="2600" b="1" dirty="0">
                    <a:solidFill>
                      <a:schemeClr val="tx1"/>
                    </a:solidFill>
                  </a:rPr>
                  <a:t>2</a:t>
                </a:r>
                <a:r>
                  <a:rPr lang="zh-TW" altLang="en-US" sz="2600" b="1" dirty="0">
                    <a:solidFill>
                      <a:schemeClr val="tx1"/>
                    </a:solidFill>
                  </a:rPr>
                  <a:t>。此子矩陣以</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L)</a:t>
                </a:r>
                <a:r>
                  <a:rPr lang="zh-TW" altLang="en-US" sz="2600" b="1" dirty="0">
                    <a:solidFill>
                      <a:schemeClr val="tx1"/>
                    </a:solidFill>
                  </a:rPr>
                  <a:t>為左上角</a:t>
                </a:r>
                <a:r>
                  <a:rPr lang="en-US" altLang="zh-TW" sz="2600" b="1" dirty="0">
                    <a:solidFill>
                      <a:schemeClr val="tx1"/>
                    </a:solidFill>
                  </a:rPr>
                  <a:t>, (R, R)</a:t>
                </a:r>
                <a:r>
                  <a:rPr lang="zh-TW" altLang="en-US" sz="2600" b="1" dirty="0">
                    <a:solidFill>
                      <a:schemeClr val="tx1"/>
                    </a:solidFill>
                  </a:rPr>
                  <a:t> 為右下角。</a:t>
                </a:r>
                <a:endParaRPr lang="en-US" altLang="zh-TW" sz="2600" b="1" dirty="0">
                  <a:solidFill>
                    <a:schemeClr val="tx1"/>
                  </a:solidFill>
                </a:endParaRPr>
              </a:p>
              <a:p>
                <a:r>
                  <a:rPr lang="zh-TW" altLang="en-US" sz="2600" b="1" dirty="0">
                    <a:solidFill>
                      <a:schemeClr val="tx1"/>
                    </a:solidFill>
                  </a:rPr>
                  <a:t>若已建好二維前綴和</a:t>
                </a:r>
                <a:r>
                  <a:rPr lang="en-US" altLang="zh-TW" sz="2600" b="1" dirty="0">
                    <a:solidFill>
                      <a:schemeClr val="tx1"/>
                    </a:solidFill>
                  </a:rPr>
                  <a:t>, </a:t>
                </a:r>
                <a:r>
                  <a:rPr lang="zh-TW" altLang="en-US" sz="2600" b="1" dirty="0">
                    <a:solidFill>
                      <a:schemeClr val="tx1"/>
                    </a:solidFill>
                  </a:rPr>
                  <a:t>則給定</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R], </a:t>
                </a:r>
                <a:r>
                  <a:rPr lang="zh-TW" altLang="en-US" sz="2600" b="1" dirty="0">
                    <a:solidFill>
                      <a:schemeClr val="tx1"/>
                    </a:solidFill>
                  </a:rPr>
                  <a:t>求取花費只需</a:t>
                </a:r>
                <a:r>
                  <a:rPr lang="en-US" altLang="zh-TW" sz="2600" b="1" dirty="0">
                    <a:solidFill>
                      <a:schemeClr val="tx1"/>
                    </a:solidFill>
                  </a:rPr>
                  <a:t>O(1)</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9925"/>
                <a:ext cx="8596668" cy="3880773"/>
              </a:xfrm>
              <a:blipFill>
                <a:blip r:embed="rId2"/>
                <a:stretch>
                  <a:fillRect l="-709" r="-3404"/>
                </a:stretch>
              </a:blipFill>
            </p:spPr>
            <p:txBody>
              <a:bodyPr/>
              <a:lstStyle/>
              <a:p>
                <a:r>
                  <a:rPr lang="en-US">
                    <a:noFill/>
                  </a:rPr>
                  <a:t> </a:t>
                </a:r>
              </a:p>
            </p:txBody>
          </p:sp>
        </mc:Fallback>
      </mc:AlternateContent>
    </p:spTree>
    <p:extLst>
      <p:ext uri="{BB962C8B-B14F-4D97-AF65-F5344CB8AC3E}">
        <p14:creationId xmlns:p14="http://schemas.microsoft.com/office/powerpoint/2010/main" val="30746484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p:sp>
        <p:nvSpPr>
          <p:cNvPr id="5" name="矩形 4">
            <a:extLst>
              <a:ext uri="{FF2B5EF4-FFF2-40B4-BE49-F238E27FC236}">
                <a16:creationId xmlns:a16="http://schemas.microsoft.com/office/drawing/2014/main" id="{1ECBAED2-A57F-497A-A703-8C2C2F3C4D64}"/>
              </a:ext>
            </a:extLst>
          </p:cNvPr>
          <p:cNvSpPr/>
          <p:nvPr/>
        </p:nvSpPr>
        <p:spPr>
          <a:xfrm>
            <a:off x="2391631"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3091427"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3791223"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4491019"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5190815"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2391631"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3091427"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3791223" y="24743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4491019"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5190815"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2391631"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3091427"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3791223" y="31834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4491019"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5190815"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2391631"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3091427"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3791223" y="389257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4491019"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5190815"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2391631"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3091427"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3791223"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4491019"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5190815"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1906440" y="4601700"/>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3105696" y="1262318"/>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8FFB8FF3-3864-406D-BBA0-03F1D68D2C2E}"/>
              </a:ext>
            </a:extLst>
          </p:cNvPr>
          <p:cNvSpPr txBox="1"/>
          <p:nvPr/>
        </p:nvSpPr>
        <p:spPr>
          <a:xfrm>
            <a:off x="1906441" y="2521367"/>
            <a:ext cx="356923" cy="630942"/>
          </a:xfrm>
          <a:prstGeom prst="rect">
            <a:avLst/>
          </a:prstGeom>
          <a:noFill/>
        </p:spPr>
        <p:txBody>
          <a:bodyPr wrap="square" rtlCol="0">
            <a:spAutoFit/>
          </a:bodyPr>
          <a:lstStyle/>
          <a:p>
            <a:r>
              <a:rPr lang="en-US" altLang="zh-TW" sz="3500" b="1" dirty="0"/>
              <a:t>L</a:t>
            </a:r>
            <a:endParaRPr lang="en-US" sz="3500" b="1" dirty="0"/>
          </a:p>
        </p:txBody>
      </p:sp>
      <p:cxnSp>
        <p:nvCxnSpPr>
          <p:cNvPr id="46" name="直線接點 45">
            <a:extLst>
              <a:ext uri="{FF2B5EF4-FFF2-40B4-BE49-F238E27FC236}">
                <a16:creationId xmlns:a16="http://schemas.microsoft.com/office/drawing/2014/main" id="{8DB8DBF6-242C-44FE-BE75-344482DBD336}"/>
              </a:ext>
            </a:extLst>
          </p:cNvPr>
          <p:cNvCxnSpPr>
            <a:cxnSpLocks/>
          </p:cNvCxnSpPr>
          <p:nvPr/>
        </p:nvCxnSpPr>
        <p:spPr>
          <a:xfrm>
            <a:off x="1906441" y="249022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99567C4F-A29A-4221-88BA-B02656CD794C}"/>
              </a:ext>
            </a:extLst>
          </p:cNvPr>
          <p:cNvCxnSpPr>
            <a:cxnSpLocks/>
          </p:cNvCxnSpPr>
          <p:nvPr/>
        </p:nvCxnSpPr>
        <p:spPr>
          <a:xfrm flipV="1">
            <a:off x="5190815" y="1276325"/>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8FFB8FF3-3864-406D-BBA0-03F1D68D2C2E}"/>
              </a:ext>
            </a:extLst>
          </p:cNvPr>
          <p:cNvSpPr txBox="1"/>
          <p:nvPr/>
        </p:nvSpPr>
        <p:spPr>
          <a:xfrm>
            <a:off x="1906440" y="3863979"/>
            <a:ext cx="356923" cy="630942"/>
          </a:xfrm>
          <a:prstGeom prst="rect">
            <a:avLst/>
          </a:prstGeom>
          <a:noFill/>
        </p:spPr>
        <p:txBody>
          <a:bodyPr wrap="square" rtlCol="0">
            <a:spAutoFit/>
          </a:bodyPr>
          <a:lstStyle/>
          <a:p>
            <a:r>
              <a:rPr lang="en-US" altLang="zh-TW" sz="3500" b="1" dirty="0"/>
              <a:t>R</a:t>
            </a:r>
            <a:endParaRPr lang="en-US" sz="3500" b="1" dirty="0"/>
          </a:p>
        </p:txBody>
      </p:sp>
      <p:sp>
        <p:nvSpPr>
          <p:cNvPr id="49" name="文字方塊 48">
            <a:extLst>
              <a:ext uri="{FF2B5EF4-FFF2-40B4-BE49-F238E27FC236}">
                <a16:creationId xmlns:a16="http://schemas.microsoft.com/office/drawing/2014/main" id="{8FFB8FF3-3864-406D-BBA0-03F1D68D2C2E}"/>
              </a:ext>
            </a:extLst>
          </p:cNvPr>
          <p:cNvSpPr txBox="1"/>
          <p:nvPr/>
        </p:nvSpPr>
        <p:spPr>
          <a:xfrm>
            <a:off x="3262863" y="1041575"/>
            <a:ext cx="356923" cy="630942"/>
          </a:xfrm>
          <a:prstGeom prst="rect">
            <a:avLst/>
          </a:prstGeom>
          <a:noFill/>
        </p:spPr>
        <p:txBody>
          <a:bodyPr wrap="square" rtlCol="0">
            <a:spAutoFit/>
          </a:bodyPr>
          <a:lstStyle/>
          <a:p>
            <a:r>
              <a:rPr lang="en-US" altLang="zh-TW" sz="3500" b="1" dirty="0"/>
              <a:t>L</a:t>
            </a:r>
            <a:endParaRPr lang="en-US" sz="3500" b="1" dirty="0"/>
          </a:p>
        </p:txBody>
      </p:sp>
      <p:sp>
        <p:nvSpPr>
          <p:cNvPr id="50" name="文字方塊 49">
            <a:extLst>
              <a:ext uri="{FF2B5EF4-FFF2-40B4-BE49-F238E27FC236}">
                <a16:creationId xmlns:a16="http://schemas.microsoft.com/office/drawing/2014/main" id="{8FFB8FF3-3864-406D-BBA0-03F1D68D2C2E}"/>
              </a:ext>
            </a:extLst>
          </p:cNvPr>
          <p:cNvSpPr txBox="1"/>
          <p:nvPr/>
        </p:nvSpPr>
        <p:spPr>
          <a:xfrm>
            <a:off x="4610694" y="1061567"/>
            <a:ext cx="356923" cy="630942"/>
          </a:xfrm>
          <a:prstGeom prst="rect">
            <a:avLst/>
          </a:prstGeom>
          <a:noFill/>
        </p:spPr>
        <p:txBody>
          <a:bodyPr wrap="square" rtlCol="0">
            <a:spAutoFit/>
          </a:bodyPr>
          <a:lstStyle/>
          <a:p>
            <a:r>
              <a:rPr lang="en-US" altLang="zh-TW" sz="3500" b="1" dirty="0"/>
              <a:t>R</a:t>
            </a:r>
            <a:endParaRPr lang="en-US" sz="3500" b="1" dirty="0"/>
          </a:p>
        </p:txBody>
      </p:sp>
    </p:spTree>
    <p:extLst>
      <p:ext uri="{BB962C8B-B14F-4D97-AF65-F5344CB8AC3E}">
        <p14:creationId xmlns:p14="http://schemas.microsoft.com/office/powerpoint/2010/main" val="17603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考慮</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在共同子序列中互相配對的情況</a:t>
            </a:r>
            <a:r>
              <a:rPr lang="en-US" altLang="zh-TW" sz="2400" b="1" dirty="0">
                <a:solidFill>
                  <a:schemeClr val="tx1"/>
                </a:solidFill>
              </a:rPr>
              <a:t>, </a:t>
            </a:r>
            <a:r>
              <a:rPr lang="zh-TW" altLang="en-US" sz="2400" b="1" dirty="0">
                <a:solidFill>
                  <a:schemeClr val="tx1"/>
                </a:solidFill>
              </a:rPr>
              <a:t>最長長度感覺會是</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- 1][j - 1]+1, but why?</a:t>
            </a: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a:t>
            </a:r>
            <a:r>
              <a:rPr lang="zh-TW" altLang="en-US" sz="2400" b="1" dirty="0">
                <a:solidFill>
                  <a:schemeClr val="tx1"/>
                </a:solidFill>
              </a:rPr>
              <a:t>中任何滿足此情況的共同子序列 </a:t>
            </a:r>
            <a:r>
              <a:rPr lang="en-US" altLang="zh-TW" sz="2400" b="1" dirty="0">
                <a:solidFill>
                  <a:schemeClr val="tx1"/>
                </a:solidFill>
              </a:rPr>
              <a:t>s,</a:t>
            </a:r>
            <a:r>
              <a:rPr lang="zh-TW" altLang="en-US" sz="2400" b="1" dirty="0">
                <a:solidFill>
                  <a:schemeClr val="tx1"/>
                </a:solidFill>
              </a:rPr>
              <a:t> 拿掉 </a:t>
            </a:r>
            <a:r>
              <a:rPr lang="en-US" altLang="zh-TW" sz="2400" b="1" dirty="0">
                <a:solidFill>
                  <a:schemeClr val="tx1"/>
                </a:solidFill>
              </a:rPr>
              <a:t>s</a:t>
            </a:r>
            <a:r>
              <a:rPr lang="zh-TW" altLang="en-US" sz="2400" b="1" dirty="0">
                <a:solidFill>
                  <a:schemeClr val="tx1"/>
                </a:solidFill>
              </a:rPr>
              <a:t> 的開頭</a:t>
            </a:r>
            <a:r>
              <a:rPr lang="en-US" altLang="zh-TW" sz="2400" b="1" dirty="0">
                <a:solidFill>
                  <a:schemeClr val="tx1"/>
                </a:solidFill>
              </a:rPr>
              <a:t>(</a:t>
            </a:r>
            <a:r>
              <a:rPr lang="zh-TW" altLang="en-US" sz="2400" b="1" dirty="0">
                <a:solidFill>
                  <a:schemeClr val="tx1"/>
                </a:solidFill>
              </a:rPr>
              <a:t>也就是</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對於</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- 1, j - 1)</a:t>
            </a:r>
            <a:r>
              <a:rPr lang="zh-TW" altLang="en-US" sz="2400" b="1" dirty="0">
                <a:solidFill>
                  <a:schemeClr val="tx1"/>
                </a:solidFill>
              </a:rPr>
              <a:t>中的任何一個共同子序列 </a:t>
            </a:r>
            <a:r>
              <a:rPr lang="en-US" altLang="zh-TW" sz="2400" b="1" dirty="0">
                <a:solidFill>
                  <a:schemeClr val="tx1"/>
                </a:solidFill>
              </a:rPr>
              <a:t>t, </a:t>
            </a:r>
            <a:r>
              <a:rPr lang="zh-TW" altLang="en-US" sz="2400" b="1" dirty="0">
                <a:solidFill>
                  <a:schemeClr val="tx1"/>
                </a:solidFill>
              </a:rPr>
              <a:t>將它的開頭加上</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必然形成</a:t>
            </a:r>
            <a:r>
              <a:rPr lang="en-US" altLang="zh-TW" sz="2400" b="1" dirty="0">
                <a:solidFill>
                  <a:schemeClr val="tx1"/>
                </a:solidFill>
              </a:rPr>
              <a:t>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中的一個共同子序列。</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4902738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ECBAED2-A57F-497A-A703-8C2C2F3C4D64}"/>
              </a:ext>
            </a:extLst>
          </p:cNvPr>
          <p:cNvSpPr/>
          <p:nvPr/>
        </p:nvSpPr>
        <p:spPr>
          <a:xfrm>
            <a:off x="5096731"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5796527" y="2831998"/>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6496323"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7196119" y="28319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7895915" y="28319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5096731"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5796527" y="35411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6496323"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7196119" y="3541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7895915" y="3541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5096731"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5796527" y="42502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6496323"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7196119" y="42502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7895915" y="42502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5096731"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5796527" y="495937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6496323"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7196119" y="495937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7895915" y="4959376"/>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5096731"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5796527" y="56685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6496323"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7196119" y="5668500"/>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7895915" y="5668501"/>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4611541" y="495937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7196119" y="2281493"/>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08C6066F-EF25-4CF3-8123-8A0720190AA9}"/>
              </a:ext>
            </a:extLst>
          </p:cNvPr>
          <p:cNvSpPr txBox="1"/>
          <p:nvPr/>
        </p:nvSpPr>
        <p:spPr>
          <a:xfrm>
            <a:off x="8120879" y="2182533"/>
            <a:ext cx="249868" cy="649463"/>
          </a:xfrm>
          <a:prstGeom prst="rect">
            <a:avLst/>
          </a:prstGeom>
          <a:noFill/>
        </p:spPr>
        <p:txBody>
          <a:bodyPr wrap="square" rtlCol="0">
            <a:spAutoFit/>
          </a:bodyPr>
          <a:lstStyle/>
          <a:p>
            <a:r>
              <a:rPr lang="en-US" sz="3500" b="1" dirty="0"/>
              <a:t>j</a:t>
            </a:r>
          </a:p>
        </p:txBody>
      </p:sp>
      <p:sp>
        <p:nvSpPr>
          <p:cNvPr id="33" name="文字方塊 32">
            <a:extLst>
              <a:ext uri="{FF2B5EF4-FFF2-40B4-BE49-F238E27FC236}">
                <a16:creationId xmlns:a16="http://schemas.microsoft.com/office/drawing/2014/main" id="{0009298B-DD74-4A87-A840-3804A6B635C8}"/>
              </a:ext>
            </a:extLst>
          </p:cNvPr>
          <p:cNvSpPr txBox="1"/>
          <p:nvPr/>
        </p:nvSpPr>
        <p:spPr>
          <a:xfrm>
            <a:off x="4693962" y="5707592"/>
            <a:ext cx="300082" cy="630942"/>
          </a:xfrm>
          <a:prstGeom prst="rect">
            <a:avLst/>
          </a:prstGeom>
          <a:noFill/>
        </p:spPr>
        <p:txBody>
          <a:bodyPr wrap="none" rtlCol="0">
            <a:spAutoFit/>
          </a:bodyPr>
          <a:lstStyle/>
          <a:p>
            <a:r>
              <a:rPr lang="en-US" sz="3500" b="1" dirty="0"/>
              <a:t>j</a:t>
            </a:r>
          </a:p>
        </p:txBody>
      </p:sp>
      <p:sp>
        <p:nvSpPr>
          <p:cNvPr id="34" name="文字方塊 33">
            <a:extLst>
              <a:ext uri="{FF2B5EF4-FFF2-40B4-BE49-F238E27FC236}">
                <a16:creationId xmlns:a16="http://schemas.microsoft.com/office/drawing/2014/main" id="{8FFB8FF3-3864-406D-BBA0-03F1D68D2C2E}"/>
              </a:ext>
            </a:extLst>
          </p:cNvPr>
          <p:cNvSpPr txBox="1"/>
          <p:nvPr/>
        </p:nvSpPr>
        <p:spPr>
          <a:xfrm>
            <a:off x="4668650" y="4204254"/>
            <a:ext cx="356923" cy="630942"/>
          </a:xfrm>
          <a:prstGeom prst="rect">
            <a:avLst/>
          </a:prstGeom>
          <a:noFill/>
        </p:spPr>
        <p:txBody>
          <a:bodyPr wrap="square" rtlCol="0">
            <a:spAutoFit/>
          </a:bodyPr>
          <a:lstStyle/>
          <a:p>
            <a:r>
              <a:rPr lang="en-US" sz="3500" b="1" dirty="0"/>
              <a:t>k</a:t>
            </a:r>
          </a:p>
        </p:txBody>
      </p:sp>
      <p:sp>
        <p:nvSpPr>
          <p:cNvPr id="35" name="文字方塊 34">
            <a:extLst>
              <a:ext uri="{FF2B5EF4-FFF2-40B4-BE49-F238E27FC236}">
                <a16:creationId xmlns:a16="http://schemas.microsoft.com/office/drawing/2014/main" id="{CD8E4DB2-D713-47D5-B580-E1E4D54A485E}"/>
              </a:ext>
            </a:extLst>
          </p:cNvPr>
          <p:cNvSpPr txBox="1"/>
          <p:nvPr/>
        </p:nvSpPr>
        <p:spPr>
          <a:xfrm>
            <a:off x="6667759" y="2241275"/>
            <a:ext cx="356923" cy="630942"/>
          </a:xfrm>
          <a:prstGeom prst="rect">
            <a:avLst/>
          </a:prstGeom>
          <a:noFill/>
        </p:spPr>
        <p:txBody>
          <a:bodyPr wrap="square" rtlCol="0">
            <a:spAutoFit/>
          </a:bodyPr>
          <a:lstStyle/>
          <a:p>
            <a:r>
              <a:rPr lang="en-US" sz="3500" b="1" dirty="0"/>
              <a:t>k</a:t>
            </a:r>
          </a:p>
        </p:txBody>
      </p:sp>
      <p:sp>
        <p:nvSpPr>
          <p:cNvPr id="41" name="矩形 40">
            <a:extLst>
              <a:ext uri="{FF2B5EF4-FFF2-40B4-BE49-F238E27FC236}">
                <a16:creationId xmlns:a16="http://schemas.microsoft.com/office/drawing/2014/main" id="{1ECBAED2-A57F-497A-A703-8C2C2F3C4D64}"/>
              </a:ext>
            </a:extLst>
          </p:cNvPr>
          <p:cNvSpPr/>
          <p:nvPr/>
        </p:nvSpPr>
        <p:spPr>
          <a:xfrm>
            <a:off x="781906"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DAF54DDC-B216-40A5-B85D-7140272D47E9}"/>
              </a:ext>
            </a:extLst>
          </p:cNvPr>
          <p:cNvSpPr/>
          <p:nvPr/>
        </p:nvSpPr>
        <p:spPr>
          <a:xfrm>
            <a:off x="1481702" y="1012723"/>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7CEBACF-5DC9-443E-9DF6-5682542229DC}"/>
              </a:ext>
            </a:extLst>
          </p:cNvPr>
          <p:cNvSpPr/>
          <p:nvPr/>
        </p:nvSpPr>
        <p:spPr>
          <a:xfrm>
            <a:off x="2181498"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EC46C1C6-33B3-4B37-A059-A71ADBB43533}"/>
              </a:ext>
            </a:extLst>
          </p:cNvPr>
          <p:cNvSpPr/>
          <p:nvPr/>
        </p:nvSpPr>
        <p:spPr>
          <a:xfrm>
            <a:off x="2881294" y="1012723"/>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41515A01-98E1-4FB1-9ECA-337CFFAEE974}"/>
              </a:ext>
            </a:extLst>
          </p:cNvPr>
          <p:cNvSpPr/>
          <p:nvPr/>
        </p:nvSpPr>
        <p:spPr>
          <a:xfrm>
            <a:off x="3581090" y="1012724"/>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文字方塊 45">
            <a:extLst>
              <a:ext uri="{FF2B5EF4-FFF2-40B4-BE49-F238E27FC236}">
                <a16:creationId xmlns:a16="http://schemas.microsoft.com/office/drawing/2014/main" id="{CD8E4DB2-D713-47D5-B580-E1E4D54A485E}"/>
              </a:ext>
            </a:extLst>
          </p:cNvPr>
          <p:cNvSpPr txBox="1"/>
          <p:nvPr/>
        </p:nvSpPr>
        <p:spPr>
          <a:xfrm>
            <a:off x="2352934" y="260075"/>
            <a:ext cx="356923" cy="630942"/>
          </a:xfrm>
          <a:prstGeom prst="rect">
            <a:avLst/>
          </a:prstGeom>
          <a:noFill/>
        </p:spPr>
        <p:txBody>
          <a:bodyPr wrap="square" rtlCol="0">
            <a:spAutoFit/>
          </a:bodyPr>
          <a:lstStyle/>
          <a:p>
            <a:r>
              <a:rPr lang="en-US" sz="3500" b="1" dirty="0"/>
              <a:t>k</a:t>
            </a:r>
          </a:p>
        </p:txBody>
      </p:sp>
      <p:sp>
        <p:nvSpPr>
          <p:cNvPr id="47" name="文字方塊 46">
            <a:extLst>
              <a:ext uri="{FF2B5EF4-FFF2-40B4-BE49-F238E27FC236}">
                <a16:creationId xmlns:a16="http://schemas.microsoft.com/office/drawing/2014/main" id="{08C6066F-EF25-4CF3-8123-8A0720190AA9}"/>
              </a:ext>
            </a:extLst>
          </p:cNvPr>
          <p:cNvSpPr txBox="1"/>
          <p:nvPr/>
        </p:nvSpPr>
        <p:spPr>
          <a:xfrm>
            <a:off x="3806054" y="241554"/>
            <a:ext cx="249868" cy="649463"/>
          </a:xfrm>
          <a:prstGeom prst="rect">
            <a:avLst/>
          </a:prstGeom>
          <a:noFill/>
        </p:spPr>
        <p:txBody>
          <a:bodyPr wrap="square" rtlCol="0">
            <a:spAutoFit/>
          </a:bodyPr>
          <a:lstStyle/>
          <a:p>
            <a:r>
              <a:rPr lang="en-US" sz="3500" b="1" dirty="0"/>
              <a:t>j</a:t>
            </a:r>
          </a:p>
        </p:txBody>
      </p:sp>
      <p:sp>
        <p:nvSpPr>
          <p:cNvPr id="48" name="向右箭號 47"/>
          <p:cNvSpPr/>
          <p:nvPr/>
        </p:nvSpPr>
        <p:spPr>
          <a:xfrm rot="2914160">
            <a:off x="3864869" y="2142722"/>
            <a:ext cx="1064133" cy="576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99567C4F-A29A-4221-88BA-B02656CD794C}"/>
              </a:ext>
            </a:extLst>
          </p:cNvPr>
          <p:cNvCxnSpPr>
            <a:cxnSpLocks/>
          </p:cNvCxnSpPr>
          <p:nvPr/>
        </p:nvCxnSpPr>
        <p:spPr>
          <a:xfrm flipV="1">
            <a:off x="2881294" y="600075"/>
            <a:ext cx="0" cy="151447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303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en-US" altLang="zh-TW" sz="2600" b="1" dirty="0">
                    <a:solidFill>
                      <a:schemeClr val="tx1"/>
                    </a:solidFill>
                  </a:rPr>
                  <a:t>dp[</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前 </a:t>
                </a:r>
                <a:r>
                  <a:rPr lang="en-US" altLang="zh-TW" sz="2600" b="1" dirty="0">
                    <a:solidFill>
                      <a:schemeClr val="tx1"/>
                    </a:solidFill>
                  </a:rPr>
                  <a:t>j</a:t>
                </a:r>
                <a:r>
                  <a:rPr lang="zh-TW" altLang="en-US" sz="2600" b="1" dirty="0">
                    <a:solidFill>
                      <a:schemeClr val="tx1"/>
                    </a:solidFill>
                  </a:rPr>
                  <a:t> 人切 </a:t>
                </a:r>
                <a:r>
                  <a:rPr lang="en-US" altLang="zh-TW" sz="2600" b="1" dirty="0" err="1">
                    <a:solidFill>
                      <a:schemeClr val="tx1"/>
                    </a:solidFill>
                  </a:rPr>
                  <a:t>i</a:t>
                </a:r>
                <a:r>
                  <a:rPr lang="zh-TW" altLang="en-US" sz="2600" b="1" dirty="0">
                    <a:solidFill>
                      <a:schemeClr val="tx1"/>
                    </a:solidFill>
                  </a:rPr>
                  <a:t> 塊的最小花費</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枚舉最後一個切點 </a:t>
                </a:r>
                <a:r>
                  <a:rPr lang="en-US" altLang="zh-TW" sz="2600" b="1" dirty="0">
                    <a:solidFill>
                      <a:schemeClr val="tx1"/>
                    </a:solidFill>
                  </a:rPr>
                  <a:t>k, </a:t>
                </a:r>
                <a:r>
                  <a:rPr lang="zh-TW" altLang="en-US" sz="2600" b="1" dirty="0">
                    <a:solidFill>
                      <a:schemeClr val="tx1"/>
                    </a:solidFill>
                  </a:rPr>
                  <a:t>左邊遞迴</a:t>
                </a:r>
                <a:r>
                  <a:rPr lang="en-US" altLang="zh-TW" sz="2600" b="1" dirty="0">
                    <a:solidFill>
                      <a:schemeClr val="tx1"/>
                    </a:solidFill>
                  </a:rPr>
                  <a:t>, </a:t>
                </a:r>
                <a:r>
                  <a:rPr lang="zh-TW" altLang="en-US" sz="2600" b="1" dirty="0">
                    <a:solidFill>
                      <a:schemeClr val="tx1"/>
                    </a:solidFill>
                  </a:rPr>
                  <a:t>右邊花費已給定</a:t>
                </a:r>
                <a:endParaRPr lang="en-US" altLang="zh-TW" sz="2600" b="1" dirty="0">
                  <a:solidFill>
                    <a:schemeClr val="tx1"/>
                  </a:solidFill>
                </a:endParaRPr>
              </a:p>
              <a:p>
                <a:pPr marL="0" indent="0">
                  <a:buNone/>
                </a:pPr>
                <a:r>
                  <a:rPr lang="en-US" altLang="zh-TW" sz="2600" b="1" dirty="0">
                    <a:solidFill>
                      <a:schemeClr val="tx1"/>
                    </a:solidFill>
                  </a:rPr>
                  <a:t>                = </a:t>
                </a:r>
                <a14:m>
                  <m:oMath xmlns:m="http://schemas.openxmlformats.org/officeDocument/2006/math">
                    <m:r>
                      <a:rPr lang="en-US" altLang="zh-TW" sz="2600" b="1" i="0" smtClean="0">
                        <a:solidFill>
                          <a:schemeClr val="tx1"/>
                        </a:solidFill>
                        <a:latin typeface="Cambria Math" panose="02040503050406030204" pitchFamily="18" charset="0"/>
                      </a:rPr>
                      <m:t>𝐦𝐚𝐱</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𝐝𝐩</m:t>
                    </m:r>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𝐢</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𝟏</m:t>
                        </m:r>
                      </m:e>
                    </m:d>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𝐤</m:t>
                        </m:r>
                      </m:e>
                    </m:d>
                    <m:r>
                      <a:rPr lang="en-US" altLang="zh-TW" sz="2600" b="1" i="0" smtClean="0">
                        <a:solidFill>
                          <a:schemeClr val="tx1"/>
                        </a:solidFill>
                        <a:latin typeface="Cambria Math" panose="02040503050406030204" pitchFamily="18" charset="0"/>
                      </a:rPr>
                      <m:t> + </m:t>
                    </m:r>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𝒙</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&lt;</m:t>
                        </m:r>
                        <m:r>
                          <a:rPr lang="en-US" altLang="zh-TW" sz="2600" b="1" i="1" smtClean="0">
                            <a:solidFill>
                              <a:schemeClr val="tx1"/>
                            </a:solidFill>
                            <a:latin typeface="Cambria Math" panose="02040503050406030204" pitchFamily="18" charset="0"/>
                          </a:rPr>
                          <m:t>𝒋</m:t>
                        </m:r>
                      </m:e>
                    </m:nary>
                    <m:r>
                      <a:rPr lang="en-US" altLang="zh-TW" sz="2600" b="1" i="0" smtClean="0">
                        <a:solidFill>
                          <a:schemeClr val="tx1"/>
                        </a:solidFill>
                        <a:latin typeface="Cambria Math" panose="02040503050406030204" pitchFamily="18" charset="0"/>
                      </a:rPr>
                      <m:t>}</m:t>
                    </m:r>
                  </m:oMath>
                </a14:m>
                <a:endParaRPr lang="en-US" altLang="zh-TW" sz="2600" b="1" dirty="0">
                  <a:solidFill>
                    <a:schemeClr val="tx1"/>
                  </a:solidFill>
                </a:endParaRPr>
              </a:p>
              <a:p>
                <a:pPr marL="0" indent="0">
                  <a:buNone/>
                </a:pPr>
                <a:endParaRPr lang="en-US" altLang="zh-TW" sz="2600" b="1" dirty="0">
                  <a:solidFill>
                    <a:schemeClr val="tx1"/>
                  </a:solidFill>
                </a:endParaRPr>
              </a:p>
              <a:p>
                <a:r>
                  <a:rPr lang="zh-TW" altLang="en-US" sz="2600" b="1" dirty="0">
                    <a:solidFill>
                      <a:schemeClr val="tx1"/>
                    </a:solidFill>
                  </a:rPr>
                  <a:t>給定</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j],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e>
                    </m:nary>
                  </m:oMath>
                </a14:m>
                <a:r>
                  <a:rPr lang="zh-TW" altLang="en-US" sz="2600" b="1" dirty="0">
                    <a:solidFill>
                      <a:schemeClr val="tx1"/>
                    </a:solidFill>
                  </a:rPr>
                  <a:t>可以利用二維前綴和 </a:t>
                </a:r>
                <a:r>
                  <a:rPr lang="en-US" altLang="zh-TW" sz="2600" b="1" dirty="0">
                    <a:solidFill>
                      <a:schemeClr val="tx1"/>
                    </a:solidFill>
                  </a:rPr>
                  <a:t>O(1)</a:t>
                </a:r>
                <a:r>
                  <a:rPr lang="zh-TW" altLang="en-US" sz="2600" b="1" dirty="0">
                    <a:solidFill>
                      <a:schemeClr val="tx1"/>
                    </a:solidFill>
                  </a:rPr>
                  <a:t> 算出。</a:t>
                </a:r>
                <a:endParaRPr lang="en-US" altLang="zh-TW" sz="2600" b="1" dirty="0">
                  <a:solidFill>
                    <a:schemeClr val="tx1"/>
                  </a:solidFill>
                </a:endParaRPr>
              </a:p>
              <a:p>
                <a14:m>
                  <m:oMath xmlns:m="http://schemas.openxmlformats.org/officeDocument/2006/math">
                    <m:r>
                      <m:rPr>
                        <m:sty m:val="p"/>
                      </m:rPr>
                      <a:rPr lang="en-US" altLang="zh-TW" sz="2600" b="1" i="1" dirty="0">
                        <a:solidFill>
                          <a:schemeClr val="tx1"/>
                        </a:solidFill>
                        <a:latin typeface="Cambria Math" panose="02040503050406030204" pitchFamily="18" charset="0"/>
                      </a:rPr>
                      <m:t>O</m:t>
                    </m:r>
                    <m:r>
                      <a:rPr lang="en-US" altLang="zh-TW" sz="2600" b="1" i="1" dirty="0" smtClean="0">
                        <a:solidFill>
                          <a:schemeClr val="tx1"/>
                        </a:solidFill>
                        <a:latin typeface="Cambria Math" panose="02040503050406030204" pitchFamily="18" charset="0"/>
                      </a:rPr>
                      <m:t>(</m:t>
                    </m:r>
                    <m:sSup>
                      <m:sSupPr>
                        <m:ctrlPr>
                          <a:rPr lang="en-US" altLang="zh-TW" sz="2600" b="1" i="1" dirty="0" smtClean="0">
                            <a:solidFill>
                              <a:schemeClr val="tx1"/>
                            </a:solidFill>
                            <a:latin typeface="Cambria Math" panose="02040503050406030204" pitchFamily="18" charset="0"/>
                          </a:rPr>
                        </m:ctrlPr>
                      </m:sSupPr>
                      <m:e>
                        <m:r>
                          <a:rPr lang="en-US" altLang="zh-TW" sz="2600" b="1" i="1" dirty="0" smtClean="0">
                            <a:solidFill>
                              <a:schemeClr val="tx1"/>
                            </a:solidFill>
                            <a:latin typeface="Cambria Math" panose="02040503050406030204" pitchFamily="18" charset="0"/>
                          </a:rPr>
                          <m:t>𝑵</m:t>
                        </m:r>
                      </m:e>
                      <m:sup>
                        <m:r>
                          <a:rPr lang="en-US" altLang="zh-TW" sz="2600" b="1" i="1" dirty="0" smtClean="0">
                            <a:solidFill>
                              <a:schemeClr val="tx1"/>
                            </a:solidFill>
                            <a:latin typeface="Cambria Math" panose="02040503050406030204" pitchFamily="18" charset="0"/>
                          </a:rPr>
                          <m:t>𝟐</m:t>
                        </m:r>
                      </m:sup>
                    </m:sSup>
                    <m:r>
                      <a:rPr lang="en-US" altLang="zh-TW" sz="2600" b="1" i="1" dirty="0" smtClean="0">
                        <a:solidFill>
                          <a:schemeClr val="tx1"/>
                        </a:solidFill>
                        <a:latin typeface="Cambria Math" panose="02040503050406030204" pitchFamily="18" charset="0"/>
                      </a:rPr>
                      <m:t>𝑲</m:t>
                    </m:r>
                    <m:r>
                      <a:rPr lang="en-US" altLang="zh-TW" sz="2600" b="1" i="1" dirty="0">
                        <a:solidFill>
                          <a:schemeClr val="tx1"/>
                        </a:solidFill>
                        <a:latin typeface="Cambria Math" panose="02040503050406030204" pitchFamily="18" charset="0"/>
                      </a:rPr>
                      <m:t>)</m:t>
                    </m:r>
                  </m:oMath>
                </a14:m>
                <a:r>
                  <a:rPr lang="en-US" altLang="zh-TW" sz="2600" b="1" dirty="0">
                    <a:solidFill>
                      <a:schemeClr val="tx1"/>
                    </a:solidFill>
                  </a:rPr>
                  <a:t>,</a:t>
                </a:r>
                <a:r>
                  <a:rPr lang="en-US" altLang="zh-TW" sz="2600" b="1" dirty="0"/>
                  <a:t> </a:t>
                </a:r>
                <a:r>
                  <a:rPr lang="en-US" altLang="zh-TW" sz="2600" b="1" dirty="0">
                    <a:solidFill>
                      <a:srgbClr val="0070C0"/>
                    </a:solidFill>
                  </a:rPr>
                  <a:t>TLE</a:t>
                </a:r>
              </a:p>
              <a:p>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t="-1572"/>
                </a:stretch>
              </a:blipFill>
            </p:spPr>
            <p:txBody>
              <a:bodyPr/>
              <a:lstStyle/>
              <a:p>
                <a:r>
                  <a:rPr lang="en-US">
                    <a:noFill/>
                  </a:rPr>
                  <a:t> </a:t>
                </a:r>
              </a:p>
            </p:txBody>
          </p:sp>
        </mc:Fallback>
      </mc:AlternateContent>
    </p:spTree>
    <p:extLst>
      <p:ext uri="{BB962C8B-B14F-4D97-AF65-F5344CB8AC3E}">
        <p14:creationId xmlns:p14="http://schemas.microsoft.com/office/powerpoint/2010/main" val="35077518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r>
                  <a:rPr lang="zh-TW" altLang="en-US" sz="2600" b="1" dirty="0">
                    <a:solidFill>
                      <a:schemeClr val="tx1"/>
                    </a:solidFill>
                  </a:rPr>
                  <a:t>花費成長非常快</a:t>
                </a:r>
                <a:r>
                  <a:rPr lang="en-US" altLang="zh-TW" sz="2600" b="1" dirty="0">
                    <a:solidFill>
                      <a:schemeClr val="tx1"/>
                    </a:solidFill>
                  </a:rPr>
                  <a:t>, </a:t>
                </a:r>
                <a:r>
                  <a:rPr lang="zh-TW" altLang="en-US" sz="2600" b="1" dirty="0">
                    <a:solidFill>
                      <a:schemeClr val="tx1"/>
                    </a:solidFill>
                  </a:rPr>
                  <a:t>切塊時應該切的越平均越好。</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可以猜測當人數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a:t>
                </a:r>
                <a:r>
                  <a:rPr lang="zh-TW" altLang="en-US" sz="2600" b="1" dirty="0">
                    <a:solidFill>
                      <a:schemeClr val="tx1"/>
                    </a:solidFill>
                  </a:rPr>
                  <a:t>最佳切點 </a:t>
                </a:r>
                <a:r>
                  <a:rPr lang="en-US" altLang="zh-TW" sz="2600" b="1" dirty="0">
                    <a:solidFill>
                      <a:schemeClr val="tx1"/>
                    </a:solidFill>
                  </a:rPr>
                  <a:t>k </a:t>
                </a:r>
                <a:r>
                  <a:rPr lang="zh-TW" altLang="en-US" sz="2600" b="1" dirty="0">
                    <a:solidFill>
                      <a:schemeClr val="tx1"/>
                    </a:solidFill>
                  </a:rPr>
                  <a:t>也應該增加。</a:t>
                </a:r>
                <a:endParaRPr lang="en-US" altLang="zh-TW" sz="2600" b="1" dirty="0">
                  <a:solidFill>
                    <a:schemeClr val="tx1"/>
                  </a:solidFill>
                </a:endParaRPr>
              </a:p>
              <a:p>
                <a:pPr marL="0" indent="0">
                  <a:buNone/>
                </a:pPr>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4" name="向右箭號 3"/>
          <p:cNvSpPr/>
          <p:nvPr/>
        </p:nvSpPr>
        <p:spPr>
          <a:xfrm>
            <a:off x="854978" y="4217041"/>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565560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p:sp>
        <p:nvSpPr>
          <p:cNvPr id="5" name="文字方塊 4">
            <a:extLst>
              <a:ext uri="{FF2B5EF4-FFF2-40B4-BE49-F238E27FC236}">
                <a16:creationId xmlns:a16="http://schemas.microsoft.com/office/drawing/2014/main" id="{EB4D569E-5D0E-434D-A020-BF6B4D0CFA1D}"/>
              </a:ext>
            </a:extLst>
          </p:cNvPr>
          <p:cNvSpPr txBox="1"/>
          <p:nvPr/>
        </p:nvSpPr>
        <p:spPr>
          <a:xfrm>
            <a:off x="1494530" y="4089220"/>
            <a:ext cx="2509020" cy="430887"/>
          </a:xfrm>
          <a:prstGeom prst="rect">
            <a:avLst/>
          </a:prstGeom>
          <a:noFill/>
        </p:spPr>
        <p:txBody>
          <a:bodyPr wrap="none" rtlCol="0">
            <a:spAutoFit/>
          </a:bodyPr>
          <a:lstStyle/>
          <a:p>
            <a:r>
              <a:rPr lang="en-US" altLang="zh-TW" sz="2200" b="1" dirty="0"/>
              <a:t>j=5</a:t>
            </a:r>
            <a:r>
              <a:rPr lang="zh-TW" altLang="en-US" sz="2200" b="1" dirty="0"/>
              <a:t>時的最佳切點</a:t>
            </a:r>
            <a:r>
              <a:rPr lang="en-US" sz="2200" b="1" dirty="0"/>
              <a:t>k</a:t>
            </a:r>
            <a:r>
              <a:rPr lang="zh-TW" altLang="en-US" sz="2200" b="1" dirty="0"/>
              <a:t>*</a:t>
            </a:r>
            <a:endParaRPr lang="en-US" sz="2200" b="1" dirty="0"/>
          </a:p>
        </p:txBody>
      </p:sp>
      <p:sp>
        <p:nvSpPr>
          <p:cNvPr id="6" name="箭號: 向右 6">
            <a:extLst>
              <a:ext uri="{FF2B5EF4-FFF2-40B4-BE49-F238E27FC236}">
                <a16:creationId xmlns:a16="http://schemas.microsoft.com/office/drawing/2014/main" id="{09ACCE86-C578-40C7-89B0-C3E34FFCD5C6}"/>
              </a:ext>
            </a:extLst>
          </p:cNvPr>
          <p:cNvSpPr/>
          <p:nvPr/>
        </p:nvSpPr>
        <p:spPr>
          <a:xfrm rot="16200000">
            <a:off x="2437917" y="3665182"/>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31FE056E-C4B6-42CC-9692-0BCD809BC2EF}"/>
              </a:ext>
            </a:extLst>
          </p:cNvPr>
          <p:cNvSpPr/>
          <p:nvPr/>
        </p:nvSpPr>
        <p:spPr>
          <a:xfrm>
            <a:off x="887962" y="27414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1587758"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2287554"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2987350"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3687146"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箭號: 向右 13">
            <a:extLst>
              <a:ext uri="{FF2B5EF4-FFF2-40B4-BE49-F238E27FC236}">
                <a16:creationId xmlns:a16="http://schemas.microsoft.com/office/drawing/2014/main" id="{CEB51734-0E1E-411D-9B07-857F09F58F52}"/>
              </a:ext>
            </a:extLst>
          </p:cNvPr>
          <p:cNvSpPr/>
          <p:nvPr/>
        </p:nvSpPr>
        <p:spPr>
          <a:xfrm>
            <a:off x="3219543" y="2048950"/>
            <a:ext cx="4694369"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字方塊 13">
            <a:extLst>
              <a:ext uri="{FF2B5EF4-FFF2-40B4-BE49-F238E27FC236}">
                <a16:creationId xmlns:a16="http://schemas.microsoft.com/office/drawing/2014/main" id="{9F6C178E-3F14-452C-97C4-0E70F1D3CF7C}"/>
              </a:ext>
            </a:extLst>
          </p:cNvPr>
          <p:cNvSpPr txBox="1"/>
          <p:nvPr/>
        </p:nvSpPr>
        <p:spPr>
          <a:xfrm>
            <a:off x="3219543" y="1587283"/>
            <a:ext cx="4879862" cy="461665"/>
          </a:xfrm>
          <a:prstGeom prst="rect">
            <a:avLst/>
          </a:prstGeom>
          <a:noFill/>
        </p:spPr>
        <p:txBody>
          <a:bodyPr wrap="none" rtlCol="0">
            <a:spAutoFit/>
          </a:bodyPr>
          <a:lstStyle/>
          <a:p>
            <a:r>
              <a:rPr lang="en-US" altLang="zh-TW" sz="2400" b="1" dirty="0"/>
              <a:t>j</a:t>
            </a:r>
            <a:r>
              <a:rPr lang="zh-TW" altLang="en-US" sz="2400" b="1" dirty="0"/>
              <a:t>遞增，切點不變，最後一塊的範圍</a:t>
            </a:r>
            <a:endParaRPr lang="en-US" sz="2400" b="1" dirty="0"/>
          </a:p>
        </p:txBody>
      </p:sp>
      <p:sp>
        <p:nvSpPr>
          <p:cNvPr id="15" name="矩形 14">
            <a:extLst>
              <a:ext uri="{FF2B5EF4-FFF2-40B4-BE49-F238E27FC236}">
                <a16:creationId xmlns:a16="http://schemas.microsoft.com/office/drawing/2014/main" id="{32736A88-1DAF-49FD-B49D-228304B5B007}"/>
              </a:ext>
            </a:extLst>
          </p:cNvPr>
          <p:cNvSpPr/>
          <p:nvPr/>
        </p:nvSpPr>
        <p:spPr>
          <a:xfrm>
            <a:off x="4386942" y="2741448"/>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24BEF68E-A432-4312-AC6E-B529056697E5}"/>
              </a:ext>
            </a:extLst>
          </p:cNvPr>
          <p:cNvSpPr/>
          <p:nvPr/>
        </p:nvSpPr>
        <p:spPr>
          <a:xfrm>
            <a:off x="5086738" y="2741448"/>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直線接點 16">
            <a:extLst>
              <a:ext uri="{FF2B5EF4-FFF2-40B4-BE49-F238E27FC236}">
                <a16:creationId xmlns:a16="http://schemas.microsoft.com/office/drawing/2014/main" id="{7F4C58B6-4D5B-4F99-9FB8-BEF72356A277}"/>
              </a:ext>
            </a:extLst>
          </p:cNvPr>
          <p:cNvCxnSpPr>
            <a:cxnSpLocks/>
          </p:cNvCxnSpPr>
          <p:nvPr/>
        </p:nvCxnSpPr>
        <p:spPr>
          <a:xfrm>
            <a:off x="2987350" y="1873704"/>
            <a:ext cx="0" cy="2108719"/>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E45510C-97C5-4A44-8057-2E5FEF719823}"/>
              </a:ext>
            </a:extLst>
          </p:cNvPr>
          <p:cNvSpPr/>
          <p:nvPr/>
        </p:nvSpPr>
        <p:spPr>
          <a:xfrm>
            <a:off x="5786533" y="2741447"/>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0CBAF48A-0B62-49A9-99D8-AB849617FEF6}"/>
              </a:ext>
            </a:extLst>
          </p:cNvPr>
          <p:cNvSpPr/>
          <p:nvPr/>
        </p:nvSpPr>
        <p:spPr>
          <a:xfrm>
            <a:off x="6486328" y="2741446"/>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BD153C4B-F564-443F-9694-63074D8769A6}"/>
              </a:ext>
            </a:extLst>
          </p:cNvPr>
          <p:cNvSpPr/>
          <p:nvPr/>
        </p:nvSpPr>
        <p:spPr>
          <a:xfrm>
            <a:off x="7214116" y="274144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64">
            <a:extLst>
              <a:ext uri="{FF2B5EF4-FFF2-40B4-BE49-F238E27FC236}">
                <a16:creationId xmlns:a16="http://schemas.microsoft.com/office/drawing/2014/main" id="{C988A124-FAFA-41FA-8FFD-C29336973222}"/>
              </a:ext>
            </a:extLst>
          </p:cNvPr>
          <p:cNvSpPr/>
          <p:nvPr/>
        </p:nvSpPr>
        <p:spPr>
          <a:xfrm>
            <a:off x="2458818" y="2914553"/>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p:cNvSpPr/>
          <p:nvPr/>
        </p:nvSpPr>
        <p:spPr>
          <a:xfrm>
            <a:off x="887962" y="5358884"/>
            <a:ext cx="6853158" cy="892552"/>
          </a:xfrm>
          <a:prstGeom prst="rect">
            <a:avLst/>
          </a:prstGeom>
        </p:spPr>
        <p:txBody>
          <a:bodyPr wrap="none">
            <a:spAutoFit/>
          </a:bodyPr>
          <a:lstStyle/>
          <a:p>
            <a:r>
              <a:rPr lang="zh-TW" altLang="en-US" sz="2600" b="1" dirty="0"/>
              <a:t>當人數 </a:t>
            </a:r>
            <a:r>
              <a:rPr lang="en-US" altLang="zh-TW" sz="2600" b="1" dirty="0"/>
              <a:t>j</a:t>
            </a:r>
            <a:r>
              <a:rPr lang="zh-TW" altLang="en-US" sz="2600" b="1" dirty="0"/>
              <a:t> 增加時</a:t>
            </a:r>
            <a:r>
              <a:rPr lang="en-US" altLang="zh-TW" sz="2600" b="1" dirty="0"/>
              <a:t>, </a:t>
            </a:r>
            <a:r>
              <a:rPr lang="zh-TW" altLang="en-US" sz="2600" b="1" dirty="0"/>
              <a:t>最佳切點 </a:t>
            </a:r>
            <a:r>
              <a:rPr lang="en-US" altLang="zh-TW" sz="2600" b="1" dirty="0"/>
              <a:t>k</a:t>
            </a:r>
            <a:r>
              <a:rPr lang="zh-TW" altLang="en-US" sz="2600" b="1" dirty="0"/>
              <a:t>*</a:t>
            </a:r>
            <a:r>
              <a:rPr lang="en-US" altLang="zh-TW" sz="2600" b="1" dirty="0"/>
              <a:t> </a:t>
            </a:r>
            <a:r>
              <a:rPr lang="zh-TW" altLang="en-US" sz="2600" b="1" dirty="0"/>
              <a:t>若不動或變小</a:t>
            </a:r>
            <a:endParaRPr lang="en-US" altLang="zh-TW" sz="2600" b="1" dirty="0"/>
          </a:p>
          <a:p>
            <a:r>
              <a:rPr lang="zh-TW" altLang="en-US" sz="2600" b="1" dirty="0"/>
              <a:t>最後一塊佔的比例將越來越大</a:t>
            </a:r>
            <a:r>
              <a:rPr lang="en-US" altLang="zh-TW" sz="2600" b="1" dirty="0"/>
              <a:t>, </a:t>
            </a:r>
            <a:r>
              <a:rPr lang="zh-TW" altLang="en-US" sz="2600" b="1" dirty="0"/>
              <a:t>感覺不太好</a:t>
            </a:r>
            <a:endParaRPr lang="en-US" altLang="zh-TW" sz="2600" b="1" dirty="0"/>
          </a:p>
        </p:txBody>
      </p:sp>
    </p:spTree>
    <p:extLst>
      <p:ext uri="{BB962C8B-B14F-4D97-AF65-F5344CB8AC3E}">
        <p14:creationId xmlns:p14="http://schemas.microsoft.com/office/powerpoint/2010/main" val="4789163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14:m>
                  <m:oMath xmlns:m="http://schemas.openxmlformats.org/officeDocument/2006/math">
                    <m:r>
                      <a:rPr lang="en-US" altLang="zh-TW" sz="2400" b="1" i="0" smtClean="0">
                        <a:solidFill>
                          <a:schemeClr val="tx1"/>
                        </a:solidFill>
                        <a:latin typeface="Cambria Math" panose="02040503050406030204" pitchFamily="18" charset="0"/>
                      </a:rPr>
                      <m:t>𝐝𝐩</m:t>
                    </m:r>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𝐢</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𝐣</m:t>
                        </m:r>
                      </m:e>
                    </m:d>
                    <m:r>
                      <a:rPr lang="en-US" altLang="zh-TW" sz="2400" b="1" i="0" smtClean="0">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𝐦𝐚𝐱</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跟著直覺走</a:t>
                </a:r>
                <a:r>
                  <a:rPr lang="en-US" altLang="zh-TW" sz="2600" b="1" dirty="0">
                    <a:solidFill>
                      <a:schemeClr val="tx1"/>
                    </a:solidFill>
                  </a:rPr>
                  <a:t>, </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增加成</a:t>
                </a:r>
                <a:r>
                  <a:rPr lang="en-US" altLang="zh-TW" sz="2600" b="1" dirty="0">
                    <a:solidFill>
                      <a:schemeClr val="tx1"/>
                    </a:solidFill>
                  </a:rPr>
                  <a:t>j + 1</a:t>
                </a:r>
                <a:r>
                  <a:rPr lang="zh-TW" altLang="en-US" sz="2600" b="1" dirty="0">
                    <a:solidFill>
                      <a:schemeClr val="tx1"/>
                    </a:solidFill>
                  </a:rPr>
                  <a:t>時</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上一次可能的所有轉移 </a:t>
                </a:r>
                <a:r>
                  <a:rPr lang="en-US" altLang="zh-TW" sz="2600" b="1" dirty="0">
                    <a:solidFill>
                      <a:schemeClr val="tx1"/>
                    </a:solidFill>
                  </a:rPr>
                  <a:t>k</a:t>
                </a:r>
                <a:r>
                  <a:rPr lang="zh-TW" altLang="en-US" sz="2600" b="1" dirty="0">
                    <a:solidFill>
                      <a:schemeClr val="tx1"/>
                    </a:solidFill>
                  </a:rPr>
                  <a:t> 仍然可使用</a:t>
                </a:r>
                <a:r>
                  <a:rPr lang="en-US" altLang="zh-TW" sz="2600" b="1" dirty="0">
                    <a:solidFill>
                      <a:schemeClr val="tx1"/>
                    </a:solidFill>
                  </a:rPr>
                  <a:t>, </a:t>
                </a:r>
                <a:r>
                  <a:rPr lang="zh-TW" altLang="en-US" sz="2600" b="1" dirty="0">
                    <a:solidFill>
                      <a:schemeClr val="tx1"/>
                    </a:solidFill>
                  </a:rPr>
                  <a:t>但花費皆有不同變化。</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在最後面新增了一種可能的轉移</a:t>
                </a:r>
                <a:r>
                  <a:rPr lang="en-US" altLang="zh-TW" sz="2600" b="1" dirty="0">
                    <a:solidFill>
                      <a:schemeClr val="tx1"/>
                    </a:solidFill>
                  </a:rPr>
                  <a:t>, </a:t>
                </a:r>
                <a:r>
                  <a:rPr lang="zh-TW" altLang="en-US" sz="2600" b="1" dirty="0">
                    <a:solidFill>
                      <a:schemeClr val="tx1"/>
                    </a:solidFill>
                  </a:rPr>
                  <a:t>也就是切在</a:t>
                </a:r>
                <a:r>
                  <a:rPr lang="en-US" altLang="zh-TW" sz="2600" b="1" dirty="0">
                    <a:solidFill>
                      <a:schemeClr val="tx1"/>
                    </a:solidFill>
                  </a:rPr>
                  <a:t>k = j</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31FE056E-C4B6-42CC-9692-0BCD809BC2EF}"/>
              </a:ext>
            </a:extLst>
          </p:cNvPr>
          <p:cNvSpPr/>
          <p:nvPr/>
        </p:nvSpPr>
        <p:spPr>
          <a:xfrm>
            <a:off x="2526382" y="4713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3226178"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3925974"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4625770"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5325566"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字方塊 12">
            <a:extLst>
              <a:ext uri="{FF2B5EF4-FFF2-40B4-BE49-F238E27FC236}">
                <a16:creationId xmlns:a16="http://schemas.microsoft.com/office/drawing/2014/main" id="{9F6C178E-3F14-452C-97C4-0E70F1D3CF7C}"/>
              </a:ext>
            </a:extLst>
          </p:cNvPr>
          <p:cNvSpPr txBox="1"/>
          <p:nvPr/>
        </p:nvSpPr>
        <p:spPr>
          <a:xfrm>
            <a:off x="5527026" y="4159033"/>
            <a:ext cx="296876" cy="461665"/>
          </a:xfrm>
          <a:prstGeom prst="rect">
            <a:avLst/>
          </a:prstGeom>
          <a:noFill/>
        </p:spPr>
        <p:txBody>
          <a:bodyPr wrap="none" rtlCol="0">
            <a:spAutoFit/>
          </a:bodyPr>
          <a:lstStyle/>
          <a:p>
            <a:r>
              <a:rPr lang="en-US" altLang="zh-TW" sz="2400" b="1" dirty="0"/>
              <a:t>j</a:t>
            </a:r>
            <a:endParaRPr lang="en-US" sz="2400" b="1" dirty="0"/>
          </a:p>
        </p:txBody>
      </p:sp>
      <p:sp>
        <p:nvSpPr>
          <p:cNvPr id="14" name="矩形 13">
            <a:extLst>
              <a:ext uri="{FF2B5EF4-FFF2-40B4-BE49-F238E27FC236}">
                <a16:creationId xmlns:a16="http://schemas.microsoft.com/office/drawing/2014/main" id="{32736A88-1DAF-49FD-B49D-228304B5B007}"/>
              </a:ext>
            </a:extLst>
          </p:cNvPr>
          <p:cNvSpPr/>
          <p:nvPr/>
        </p:nvSpPr>
        <p:spPr>
          <a:xfrm>
            <a:off x="6025362" y="4713123"/>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6074960" y="4159033"/>
            <a:ext cx="659155" cy="461665"/>
          </a:xfrm>
          <a:prstGeom prst="rect">
            <a:avLst/>
          </a:prstGeom>
          <a:noFill/>
        </p:spPr>
        <p:txBody>
          <a:bodyPr wrap="none" rtlCol="0">
            <a:spAutoFit/>
          </a:bodyPr>
          <a:lstStyle/>
          <a:p>
            <a:r>
              <a:rPr lang="en-US" altLang="zh-TW" sz="2400" b="1" dirty="0"/>
              <a:t>j+1</a:t>
            </a:r>
            <a:endParaRPr lang="en-US" sz="2400" b="1" dirty="0"/>
          </a:p>
        </p:txBody>
      </p:sp>
      <p:sp>
        <p:nvSpPr>
          <p:cNvPr id="24" name="星形: 五角 64">
            <a:extLst>
              <a:ext uri="{FF2B5EF4-FFF2-40B4-BE49-F238E27FC236}">
                <a16:creationId xmlns:a16="http://schemas.microsoft.com/office/drawing/2014/main" id="{C988A124-FAFA-41FA-8FFD-C29336973222}"/>
              </a:ext>
            </a:extLst>
          </p:cNvPr>
          <p:cNvSpPr/>
          <p:nvPr/>
        </p:nvSpPr>
        <p:spPr>
          <a:xfrm>
            <a:off x="6200218" y="490410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82027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一些觀察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 越小的轉移</a:t>
                </a:r>
                <a:r>
                  <a:rPr lang="en-US" altLang="zh-TW" sz="2600" b="1" dirty="0">
                    <a:solidFill>
                      <a:schemeClr val="tx1"/>
                    </a:solidFill>
                  </a:rPr>
                  <a:t>,</a:t>
                </a:r>
                <a:r>
                  <a:rPr lang="zh-TW" altLang="en-US" sz="2600" b="1" dirty="0">
                    <a:solidFill>
                      <a:schemeClr val="tx1"/>
                    </a:solidFill>
                  </a:rPr>
                  <a:t> 花費增加越多。</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15" name="向右箭號 14"/>
          <p:cNvSpPr/>
          <p:nvPr/>
        </p:nvSpPr>
        <p:spPr>
          <a:xfrm>
            <a:off x="876300" y="3661236"/>
            <a:ext cx="885825"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9052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A71550-CE19-4C36-BDD4-124A046F863A}"/>
              </a:ext>
            </a:extLst>
          </p:cNvPr>
          <p:cNvSpPr/>
          <p:nvPr/>
        </p:nvSpPr>
        <p:spPr>
          <a:xfrm>
            <a:off x="804622"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D48BFB67-ECE5-4256-B590-BBDBED04F0E8}"/>
              </a:ext>
            </a:extLst>
          </p:cNvPr>
          <p:cNvSpPr/>
          <p:nvPr/>
        </p:nvSpPr>
        <p:spPr>
          <a:xfrm>
            <a:off x="1504418" y="230570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7D6138B-5859-4834-9474-BB7F9E10C45B}"/>
              </a:ext>
            </a:extLst>
          </p:cNvPr>
          <p:cNvSpPr/>
          <p:nvPr/>
        </p:nvSpPr>
        <p:spPr>
          <a:xfrm>
            <a:off x="2904010" y="230570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5DA9DC7A-E786-462F-865D-89EFA96F45FD}"/>
              </a:ext>
            </a:extLst>
          </p:cNvPr>
          <p:cNvSpPr/>
          <p:nvPr/>
        </p:nvSpPr>
        <p:spPr>
          <a:xfrm>
            <a:off x="2204214" y="23057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156C81D-8C6C-4F47-81F8-F3857ED9E956}"/>
              </a:ext>
            </a:extLst>
          </p:cNvPr>
          <p:cNvSpPr/>
          <p:nvPr/>
        </p:nvSpPr>
        <p:spPr>
          <a:xfrm>
            <a:off x="804622"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864BAD22-8C0F-45AA-A7A8-FEBAC699896D}"/>
              </a:ext>
            </a:extLst>
          </p:cNvPr>
          <p:cNvSpPr/>
          <p:nvPr/>
        </p:nvSpPr>
        <p:spPr>
          <a:xfrm>
            <a:off x="1504418" y="301483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BC9BD5F3-6869-4310-BFFC-AE0ABE471989}"/>
              </a:ext>
            </a:extLst>
          </p:cNvPr>
          <p:cNvSpPr/>
          <p:nvPr/>
        </p:nvSpPr>
        <p:spPr>
          <a:xfrm>
            <a:off x="2904010" y="301482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1F51702A-682A-46D4-908C-D0BD22C140B9}"/>
              </a:ext>
            </a:extLst>
          </p:cNvPr>
          <p:cNvSpPr/>
          <p:nvPr/>
        </p:nvSpPr>
        <p:spPr>
          <a:xfrm>
            <a:off x="2204214" y="301483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C83B87B8-DE96-4293-ABCB-07FB35BB5CF9}"/>
              </a:ext>
            </a:extLst>
          </p:cNvPr>
          <p:cNvSpPr/>
          <p:nvPr/>
        </p:nvSpPr>
        <p:spPr>
          <a:xfrm>
            <a:off x="804622"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EA5CEB66-8663-4441-A44D-41FB324A450E}"/>
              </a:ext>
            </a:extLst>
          </p:cNvPr>
          <p:cNvSpPr/>
          <p:nvPr/>
        </p:nvSpPr>
        <p:spPr>
          <a:xfrm>
            <a:off x="1504418" y="372395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3C3D41C2-762B-40C0-8D95-C96AE218F377}"/>
              </a:ext>
            </a:extLst>
          </p:cNvPr>
          <p:cNvSpPr/>
          <p:nvPr/>
        </p:nvSpPr>
        <p:spPr>
          <a:xfrm>
            <a:off x="2904010" y="372395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3472AFDB-DD9C-40FA-B1C5-5EF12CF58FB5}"/>
              </a:ext>
            </a:extLst>
          </p:cNvPr>
          <p:cNvSpPr/>
          <p:nvPr/>
        </p:nvSpPr>
        <p:spPr>
          <a:xfrm>
            <a:off x="2204214" y="372395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A9901E34-73EF-4E61-A309-57142A046024}"/>
              </a:ext>
            </a:extLst>
          </p:cNvPr>
          <p:cNvSpPr/>
          <p:nvPr/>
        </p:nvSpPr>
        <p:spPr>
          <a:xfrm>
            <a:off x="804622"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1D17B932-3ADF-4ED2-95F5-62EA715BC5AC}"/>
              </a:ext>
            </a:extLst>
          </p:cNvPr>
          <p:cNvSpPr/>
          <p:nvPr/>
        </p:nvSpPr>
        <p:spPr>
          <a:xfrm>
            <a:off x="1504418" y="443308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759BFE50-722F-4452-B854-4376A73203BC}"/>
              </a:ext>
            </a:extLst>
          </p:cNvPr>
          <p:cNvSpPr/>
          <p:nvPr/>
        </p:nvSpPr>
        <p:spPr>
          <a:xfrm>
            <a:off x="2904010" y="443308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407F2866-F8A2-49D7-9E18-2A03D347AEE6}"/>
              </a:ext>
            </a:extLst>
          </p:cNvPr>
          <p:cNvSpPr/>
          <p:nvPr/>
        </p:nvSpPr>
        <p:spPr>
          <a:xfrm>
            <a:off x="2204214" y="4433084"/>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直線接點 23">
            <a:extLst>
              <a:ext uri="{FF2B5EF4-FFF2-40B4-BE49-F238E27FC236}">
                <a16:creationId xmlns:a16="http://schemas.microsoft.com/office/drawing/2014/main" id="{7FD13EBD-1457-4B5B-BD9A-28C74A98AC8B}"/>
              </a:ext>
            </a:extLst>
          </p:cNvPr>
          <p:cNvCxnSpPr>
            <a:cxnSpLocks/>
          </p:cNvCxnSpPr>
          <p:nvPr/>
        </p:nvCxnSpPr>
        <p:spPr>
          <a:xfrm>
            <a:off x="301883" y="3723954"/>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DAD8125B-7B25-4A6F-B3EA-45E9B17A9F63}"/>
              </a:ext>
            </a:extLst>
          </p:cNvPr>
          <p:cNvCxnSpPr>
            <a:cxnSpLocks/>
          </p:cNvCxnSpPr>
          <p:nvPr/>
        </p:nvCxnSpPr>
        <p:spPr>
          <a:xfrm flipV="1">
            <a:off x="2204214" y="2015335"/>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44531DD7-8A7A-4E0A-A61D-9321E48460A5}"/>
              </a:ext>
            </a:extLst>
          </p:cNvPr>
          <p:cNvSpPr txBox="1"/>
          <p:nvPr/>
        </p:nvSpPr>
        <p:spPr>
          <a:xfrm>
            <a:off x="276263" y="3014824"/>
            <a:ext cx="356923" cy="630942"/>
          </a:xfrm>
          <a:prstGeom prst="rect">
            <a:avLst/>
          </a:prstGeom>
          <a:noFill/>
        </p:spPr>
        <p:txBody>
          <a:bodyPr wrap="square" rtlCol="0">
            <a:spAutoFit/>
          </a:bodyPr>
          <a:lstStyle/>
          <a:p>
            <a:r>
              <a:rPr lang="en-US" sz="3500" b="1" dirty="0"/>
              <a:t>k</a:t>
            </a:r>
          </a:p>
        </p:txBody>
      </p:sp>
      <p:sp>
        <p:nvSpPr>
          <p:cNvPr id="27" name="文字方塊 26">
            <a:extLst>
              <a:ext uri="{FF2B5EF4-FFF2-40B4-BE49-F238E27FC236}">
                <a16:creationId xmlns:a16="http://schemas.microsoft.com/office/drawing/2014/main" id="{A8CB764D-5122-4BAA-84FD-FB1D7CB6EA60}"/>
              </a:ext>
            </a:extLst>
          </p:cNvPr>
          <p:cNvSpPr txBox="1"/>
          <p:nvPr/>
        </p:nvSpPr>
        <p:spPr>
          <a:xfrm>
            <a:off x="992857" y="1345299"/>
            <a:ext cx="1655829" cy="630942"/>
          </a:xfrm>
          <a:prstGeom prst="rect">
            <a:avLst/>
          </a:prstGeom>
          <a:noFill/>
        </p:spPr>
        <p:txBody>
          <a:bodyPr wrap="square" rtlCol="0">
            <a:spAutoFit/>
          </a:bodyPr>
          <a:lstStyle/>
          <a:p>
            <a:r>
              <a:rPr lang="en-US" sz="3500" b="1" dirty="0"/>
              <a:t>k=2</a:t>
            </a:r>
          </a:p>
        </p:txBody>
      </p:sp>
      <p:sp>
        <p:nvSpPr>
          <p:cNvPr id="28" name="箭號: 向右 28">
            <a:extLst>
              <a:ext uri="{FF2B5EF4-FFF2-40B4-BE49-F238E27FC236}">
                <a16:creationId xmlns:a16="http://schemas.microsoft.com/office/drawing/2014/main" id="{186AA62A-3CA3-4C77-A77E-BAD174834F11}"/>
              </a:ext>
            </a:extLst>
          </p:cNvPr>
          <p:cNvSpPr/>
          <p:nvPr/>
        </p:nvSpPr>
        <p:spPr>
          <a:xfrm>
            <a:off x="4381587" y="330394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61CDE539-D292-404A-A906-2EC8EF5A2443}"/>
              </a:ext>
            </a:extLst>
          </p:cNvPr>
          <p:cNvSpPr/>
          <p:nvPr/>
        </p:nvSpPr>
        <p:spPr>
          <a:xfrm>
            <a:off x="6664086"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2F84138B-E81B-4602-8D46-666FC3CDE50A}"/>
              </a:ext>
            </a:extLst>
          </p:cNvPr>
          <p:cNvSpPr/>
          <p:nvPr/>
        </p:nvSpPr>
        <p:spPr>
          <a:xfrm>
            <a:off x="7363882" y="230570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491A524B-DA30-4A01-908B-BFA17A83CD62}"/>
              </a:ext>
            </a:extLst>
          </p:cNvPr>
          <p:cNvSpPr/>
          <p:nvPr/>
        </p:nvSpPr>
        <p:spPr>
          <a:xfrm>
            <a:off x="8763474"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C6D96FA7-EF90-4B58-A5FA-17840D1CFBCA}"/>
              </a:ext>
            </a:extLst>
          </p:cNvPr>
          <p:cNvSpPr/>
          <p:nvPr/>
        </p:nvSpPr>
        <p:spPr>
          <a:xfrm>
            <a:off x="8063678" y="23056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7025B63E-E07A-46E1-A9D3-74DAD29B16C1}"/>
              </a:ext>
            </a:extLst>
          </p:cNvPr>
          <p:cNvSpPr/>
          <p:nvPr/>
        </p:nvSpPr>
        <p:spPr>
          <a:xfrm>
            <a:off x="6664086"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4974746-4A2F-4AF0-8C7A-B6DF4665DFCF}"/>
              </a:ext>
            </a:extLst>
          </p:cNvPr>
          <p:cNvSpPr/>
          <p:nvPr/>
        </p:nvSpPr>
        <p:spPr>
          <a:xfrm>
            <a:off x="7363882" y="301482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3161D741-CC46-456E-AA3C-D5831214C426}"/>
              </a:ext>
            </a:extLst>
          </p:cNvPr>
          <p:cNvSpPr/>
          <p:nvPr/>
        </p:nvSpPr>
        <p:spPr>
          <a:xfrm>
            <a:off x="8763474"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B139F083-B595-432F-A280-D26EBD4B752F}"/>
              </a:ext>
            </a:extLst>
          </p:cNvPr>
          <p:cNvSpPr/>
          <p:nvPr/>
        </p:nvSpPr>
        <p:spPr>
          <a:xfrm>
            <a:off x="8063678" y="30148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74CEB285-FF3E-4E85-BAF8-E5DB20BE7FF4}"/>
              </a:ext>
            </a:extLst>
          </p:cNvPr>
          <p:cNvSpPr/>
          <p:nvPr/>
        </p:nvSpPr>
        <p:spPr>
          <a:xfrm>
            <a:off x="6664086"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97B6EE48-F6CB-438B-9FE3-E8120AEA8B6C}"/>
              </a:ext>
            </a:extLst>
          </p:cNvPr>
          <p:cNvSpPr/>
          <p:nvPr/>
        </p:nvSpPr>
        <p:spPr>
          <a:xfrm>
            <a:off x="7363882" y="37239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AF3B7A63-3CBE-40EB-9BDD-AFD0F1B82986}"/>
              </a:ext>
            </a:extLst>
          </p:cNvPr>
          <p:cNvSpPr/>
          <p:nvPr/>
        </p:nvSpPr>
        <p:spPr>
          <a:xfrm>
            <a:off x="8763474"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3A1B9EE5-88D2-45B6-8D1D-B324AAE9FEB4}"/>
              </a:ext>
            </a:extLst>
          </p:cNvPr>
          <p:cNvSpPr/>
          <p:nvPr/>
        </p:nvSpPr>
        <p:spPr>
          <a:xfrm>
            <a:off x="8063678" y="372395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F97BDF6C-4C49-4577-BE69-E54F63B008FD}"/>
              </a:ext>
            </a:extLst>
          </p:cNvPr>
          <p:cNvSpPr/>
          <p:nvPr/>
        </p:nvSpPr>
        <p:spPr>
          <a:xfrm>
            <a:off x="6664086"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F238B23A-FC1D-4711-9822-70D3755ACD9D}"/>
              </a:ext>
            </a:extLst>
          </p:cNvPr>
          <p:cNvSpPr/>
          <p:nvPr/>
        </p:nvSpPr>
        <p:spPr>
          <a:xfrm>
            <a:off x="7363882" y="443308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F3CF68-DC42-4931-AA91-20FC90745B9C}"/>
              </a:ext>
            </a:extLst>
          </p:cNvPr>
          <p:cNvSpPr/>
          <p:nvPr/>
        </p:nvSpPr>
        <p:spPr>
          <a:xfrm>
            <a:off x="8763474"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850887DF-9E2C-4A60-9ABD-2EED8BE5F815}"/>
              </a:ext>
            </a:extLst>
          </p:cNvPr>
          <p:cNvSpPr/>
          <p:nvPr/>
        </p:nvSpPr>
        <p:spPr>
          <a:xfrm>
            <a:off x="8063678" y="443308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DAD0527F-7CD7-48F7-A0FC-A96D5F9A3249}"/>
              </a:ext>
            </a:extLst>
          </p:cNvPr>
          <p:cNvSpPr txBox="1"/>
          <p:nvPr/>
        </p:nvSpPr>
        <p:spPr>
          <a:xfrm>
            <a:off x="6161347" y="3723952"/>
            <a:ext cx="356923" cy="630942"/>
          </a:xfrm>
          <a:prstGeom prst="rect">
            <a:avLst/>
          </a:prstGeom>
          <a:noFill/>
        </p:spPr>
        <p:txBody>
          <a:bodyPr wrap="square" rtlCol="0">
            <a:spAutoFit/>
          </a:bodyPr>
          <a:lstStyle/>
          <a:p>
            <a:r>
              <a:rPr lang="en-US" sz="3500" b="1" dirty="0"/>
              <a:t>k</a:t>
            </a:r>
          </a:p>
        </p:txBody>
      </p:sp>
      <p:sp>
        <p:nvSpPr>
          <p:cNvPr id="46" name="矩形 45">
            <a:extLst>
              <a:ext uri="{FF2B5EF4-FFF2-40B4-BE49-F238E27FC236}">
                <a16:creationId xmlns:a16="http://schemas.microsoft.com/office/drawing/2014/main" id="{F86C5963-441B-4698-A7CF-8194727B3986}"/>
              </a:ext>
            </a:extLst>
          </p:cNvPr>
          <p:cNvSpPr/>
          <p:nvPr/>
        </p:nvSpPr>
        <p:spPr>
          <a:xfrm>
            <a:off x="9455878" y="23056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D2E60981-7388-47A6-A244-A78955994C4E}"/>
              </a:ext>
            </a:extLst>
          </p:cNvPr>
          <p:cNvSpPr/>
          <p:nvPr/>
        </p:nvSpPr>
        <p:spPr>
          <a:xfrm>
            <a:off x="9455878" y="30148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D0BBA470-A3F8-4550-B420-719A03696181}"/>
              </a:ext>
            </a:extLst>
          </p:cNvPr>
          <p:cNvSpPr/>
          <p:nvPr/>
        </p:nvSpPr>
        <p:spPr>
          <a:xfrm>
            <a:off x="9455878" y="372395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D4E249C5-2A41-4E14-AFDA-14975DCB74D7}"/>
              </a:ext>
            </a:extLst>
          </p:cNvPr>
          <p:cNvSpPr/>
          <p:nvPr/>
        </p:nvSpPr>
        <p:spPr>
          <a:xfrm>
            <a:off x="9455878" y="443307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ECF2099E-5DE7-4666-95BB-89E6E67DF740}"/>
              </a:ext>
            </a:extLst>
          </p:cNvPr>
          <p:cNvSpPr/>
          <p:nvPr/>
        </p:nvSpPr>
        <p:spPr>
          <a:xfrm>
            <a:off x="6664086"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C12AF92C-E921-401C-807E-1841B03F850F}"/>
              </a:ext>
            </a:extLst>
          </p:cNvPr>
          <p:cNvSpPr/>
          <p:nvPr/>
        </p:nvSpPr>
        <p:spPr>
          <a:xfrm>
            <a:off x="7363882" y="514220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59205C3F-EECD-4A57-A4D5-1E07643CB6EC}"/>
              </a:ext>
            </a:extLst>
          </p:cNvPr>
          <p:cNvSpPr/>
          <p:nvPr/>
        </p:nvSpPr>
        <p:spPr>
          <a:xfrm>
            <a:off x="8763474"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7D7CB2C1-61BE-4C5A-BC0D-1E5218C013C7}"/>
              </a:ext>
            </a:extLst>
          </p:cNvPr>
          <p:cNvSpPr/>
          <p:nvPr/>
        </p:nvSpPr>
        <p:spPr>
          <a:xfrm>
            <a:off x="8063678" y="514220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F08B0F9F-FE0E-4702-B18D-FFE91EDA2FE6}"/>
              </a:ext>
            </a:extLst>
          </p:cNvPr>
          <p:cNvSpPr/>
          <p:nvPr/>
        </p:nvSpPr>
        <p:spPr>
          <a:xfrm>
            <a:off x="9455878" y="514220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接點 54">
            <a:extLst>
              <a:ext uri="{FF2B5EF4-FFF2-40B4-BE49-F238E27FC236}">
                <a16:creationId xmlns:a16="http://schemas.microsoft.com/office/drawing/2014/main" id="{89B11B05-AE32-4174-B232-DC47A64986D9}"/>
              </a:ext>
            </a:extLst>
          </p:cNvPr>
          <p:cNvCxnSpPr>
            <a:cxnSpLocks/>
          </p:cNvCxnSpPr>
          <p:nvPr/>
        </p:nvCxnSpPr>
        <p:spPr>
          <a:xfrm>
            <a:off x="6083206" y="3723952"/>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CE5F5E53-F602-423C-9ED6-6C4879A14D68}"/>
              </a:ext>
            </a:extLst>
          </p:cNvPr>
          <p:cNvCxnSpPr>
            <a:cxnSpLocks/>
          </p:cNvCxnSpPr>
          <p:nvPr/>
        </p:nvCxnSpPr>
        <p:spPr>
          <a:xfrm flipV="1">
            <a:off x="8063678" y="1868017"/>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59" name="星形: 五角 64">
            <a:extLst>
              <a:ext uri="{FF2B5EF4-FFF2-40B4-BE49-F238E27FC236}">
                <a16:creationId xmlns:a16="http://schemas.microsoft.com/office/drawing/2014/main" id="{C988A124-FAFA-41FA-8FFD-C29336973222}"/>
              </a:ext>
            </a:extLst>
          </p:cNvPr>
          <p:cNvSpPr/>
          <p:nvPr/>
        </p:nvSpPr>
        <p:spPr>
          <a:xfrm>
            <a:off x="9641731" y="462405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星形: 五角 65">
            <a:extLst>
              <a:ext uri="{FF2B5EF4-FFF2-40B4-BE49-F238E27FC236}">
                <a16:creationId xmlns:a16="http://schemas.microsoft.com/office/drawing/2014/main" id="{7FBEA51A-6C6F-4906-AD91-AA9EFFBE53F5}"/>
              </a:ext>
            </a:extLst>
          </p:cNvPr>
          <p:cNvSpPr/>
          <p:nvPr/>
        </p:nvSpPr>
        <p:spPr>
          <a:xfrm>
            <a:off x="9641731"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星形: 五角 66">
            <a:extLst>
              <a:ext uri="{FF2B5EF4-FFF2-40B4-BE49-F238E27FC236}">
                <a16:creationId xmlns:a16="http://schemas.microsoft.com/office/drawing/2014/main" id="{7A7FA46F-2F23-4AFC-8A71-BD16F3E148D0}"/>
              </a:ext>
            </a:extLst>
          </p:cNvPr>
          <p:cNvSpPr/>
          <p:nvPr/>
        </p:nvSpPr>
        <p:spPr>
          <a:xfrm>
            <a:off x="8938330" y="533318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文字方塊 61">
            <a:extLst>
              <a:ext uri="{FF2B5EF4-FFF2-40B4-BE49-F238E27FC236}">
                <a16:creationId xmlns:a16="http://schemas.microsoft.com/office/drawing/2014/main" id="{9CCBD4F1-171F-41BC-A3D2-5C42FBB1441E}"/>
              </a:ext>
            </a:extLst>
          </p:cNvPr>
          <p:cNvSpPr txBox="1"/>
          <p:nvPr/>
        </p:nvSpPr>
        <p:spPr>
          <a:xfrm>
            <a:off x="7282501" y="1654180"/>
            <a:ext cx="1655829" cy="630942"/>
          </a:xfrm>
          <a:prstGeom prst="rect">
            <a:avLst/>
          </a:prstGeom>
          <a:noFill/>
        </p:spPr>
        <p:txBody>
          <a:bodyPr wrap="square" rtlCol="0">
            <a:spAutoFit/>
          </a:bodyPr>
          <a:lstStyle/>
          <a:p>
            <a:r>
              <a:rPr lang="en-US" sz="3500" b="1" dirty="0"/>
              <a:t>k=2</a:t>
            </a:r>
          </a:p>
        </p:txBody>
      </p:sp>
      <p:sp>
        <p:nvSpPr>
          <p:cNvPr id="63" name="星形: 五角 60">
            <a:extLst>
              <a:ext uri="{FF2B5EF4-FFF2-40B4-BE49-F238E27FC236}">
                <a16:creationId xmlns:a16="http://schemas.microsoft.com/office/drawing/2014/main" id="{92375446-629E-4ED5-B672-5F8E6E1615B1}"/>
              </a:ext>
            </a:extLst>
          </p:cNvPr>
          <p:cNvSpPr/>
          <p:nvPr/>
        </p:nvSpPr>
        <p:spPr>
          <a:xfrm>
            <a:off x="9634430" y="3923654"/>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星形: 五角 61">
            <a:extLst>
              <a:ext uri="{FF2B5EF4-FFF2-40B4-BE49-F238E27FC236}">
                <a16:creationId xmlns:a16="http://schemas.microsoft.com/office/drawing/2014/main" id="{0FDA8583-3C17-47B5-A140-049501561033}"/>
              </a:ext>
            </a:extLst>
          </p:cNvPr>
          <p:cNvSpPr/>
          <p:nvPr/>
        </p:nvSpPr>
        <p:spPr>
          <a:xfrm>
            <a:off x="8245703" y="5333519"/>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354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7593379" y="315471"/>
            <a:ext cx="1304647" cy="630942"/>
          </a:xfrm>
          <a:prstGeom prst="rect">
            <a:avLst/>
          </a:prstGeom>
          <a:noFill/>
        </p:spPr>
        <p:txBody>
          <a:bodyPr wrap="square" rtlCol="0">
            <a:spAutoFit/>
          </a:bodyPr>
          <a:lstStyle/>
          <a:p>
            <a:r>
              <a:rPr lang="en-US" sz="3500" b="1" dirty="0"/>
              <a:t>j = 5</a:t>
            </a:r>
          </a:p>
        </p:txBody>
      </p:sp>
      <p:sp>
        <p:nvSpPr>
          <p:cNvPr id="65" name="矩形 64">
            <a:extLst>
              <a:ext uri="{FF2B5EF4-FFF2-40B4-BE49-F238E27FC236}">
                <a16:creationId xmlns:a16="http://schemas.microsoft.com/office/drawing/2014/main" id="{2AA71550-CE19-4C36-BDD4-124A046F863A}"/>
              </a:ext>
            </a:extLst>
          </p:cNvPr>
          <p:cNvSpPr/>
          <p:nvPr/>
        </p:nvSpPr>
        <p:spPr>
          <a:xfrm>
            <a:off x="681835"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D48BFB67-ECE5-4256-B590-BBDBED04F0E8}"/>
              </a:ext>
            </a:extLst>
          </p:cNvPr>
          <p:cNvSpPr/>
          <p:nvPr/>
        </p:nvSpPr>
        <p:spPr>
          <a:xfrm>
            <a:off x="1381631" y="241053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97D6138B-5859-4834-9474-BB7F9E10C45B}"/>
              </a:ext>
            </a:extLst>
          </p:cNvPr>
          <p:cNvSpPr/>
          <p:nvPr/>
        </p:nvSpPr>
        <p:spPr>
          <a:xfrm>
            <a:off x="2781223" y="241053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5DA9DC7A-E786-462F-865D-89EFA96F45FD}"/>
              </a:ext>
            </a:extLst>
          </p:cNvPr>
          <p:cNvSpPr/>
          <p:nvPr/>
        </p:nvSpPr>
        <p:spPr>
          <a:xfrm>
            <a:off x="2081427" y="241053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A156C81D-8C6C-4F47-81F8-F3857ED9E956}"/>
              </a:ext>
            </a:extLst>
          </p:cNvPr>
          <p:cNvSpPr/>
          <p:nvPr/>
        </p:nvSpPr>
        <p:spPr>
          <a:xfrm>
            <a:off x="681835"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864BAD22-8C0F-45AA-A7A8-FEBAC699896D}"/>
              </a:ext>
            </a:extLst>
          </p:cNvPr>
          <p:cNvSpPr/>
          <p:nvPr/>
        </p:nvSpPr>
        <p:spPr>
          <a:xfrm>
            <a:off x="1381631" y="311966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C9BD5F3-6869-4310-BFFC-AE0ABE471989}"/>
              </a:ext>
            </a:extLst>
          </p:cNvPr>
          <p:cNvSpPr/>
          <p:nvPr/>
        </p:nvSpPr>
        <p:spPr>
          <a:xfrm>
            <a:off x="2781223" y="311966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矩形 71">
            <a:extLst>
              <a:ext uri="{FF2B5EF4-FFF2-40B4-BE49-F238E27FC236}">
                <a16:creationId xmlns:a16="http://schemas.microsoft.com/office/drawing/2014/main" id="{1F51702A-682A-46D4-908C-D0BD22C140B9}"/>
              </a:ext>
            </a:extLst>
          </p:cNvPr>
          <p:cNvSpPr/>
          <p:nvPr/>
        </p:nvSpPr>
        <p:spPr>
          <a:xfrm>
            <a:off x="2081427" y="311966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C83B87B8-DE96-4293-ABCB-07FB35BB5CF9}"/>
              </a:ext>
            </a:extLst>
          </p:cNvPr>
          <p:cNvSpPr/>
          <p:nvPr/>
        </p:nvSpPr>
        <p:spPr>
          <a:xfrm>
            <a:off x="681835"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EA5CEB66-8663-4441-A44D-41FB324A450E}"/>
              </a:ext>
            </a:extLst>
          </p:cNvPr>
          <p:cNvSpPr/>
          <p:nvPr/>
        </p:nvSpPr>
        <p:spPr>
          <a:xfrm>
            <a:off x="1381631" y="382879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3C3D41C2-762B-40C0-8D95-C96AE218F377}"/>
              </a:ext>
            </a:extLst>
          </p:cNvPr>
          <p:cNvSpPr/>
          <p:nvPr/>
        </p:nvSpPr>
        <p:spPr>
          <a:xfrm>
            <a:off x="2781223" y="382879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3472AFDB-DD9C-40FA-B1C5-5EF12CF58FB5}"/>
              </a:ext>
            </a:extLst>
          </p:cNvPr>
          <p:cNvSpPr/>
          <p:nvPr/>
        </p:nvSpPr>
        <p:spPr>
          <a:xfrm>
            <a:off x="2081427" y="382879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矩形 76">
            <a:extLst>
              <a:ext uri="{FF2B5EF4-FFF2-40B4-BE49-F238E27FC236}">
                <a16:creationId xmlns:a16="http://schemas.microsoft.com/office/drawing/2014/main" id="{A9901E34-73EF-4E61-A309-57142A046024}"/>
              </a:ext>
            </a:extLst>
          </p:cNvPr>
          <p:cNvSpPr/>
          <p:nvPr/>
        </p:nvSpPr>
        <p:spPr>
          <a:xfrm>
            <a:off x="681835"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矩形 77">
            <a:extLst>
              <a:ext uri="{FF2B5EF4-FFF2-40B4-BE49-F238E27FC236}">
                <a16:creationId xmlns:a16="http://schemas.microsoft.com/office/drawing/2014/main" id="{1D17B932-3ADF-4ED2-95F5-62EA715BC5AC}"/>
              </a:ext>
            </a:extLst>
          </p:cNvPr>
          <p:cNvSpPr/>
          <p:nvPr/>
        </p:nvSpPr>
        <p:spPr>
          <a:xfrm>
            <a:off x="1381631" y="453792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759BFE50-722F-4452-B854-4376A73203BC}"/>
              </a:ext>
            </a:extLst>
          </p:cNvPr>
          <p:cNvSpPr/>
          <p:nvPr/>
        </p:nvSpPr>
        <p:spPr>
          <a:xfrm>
            <a:off x="2781223" y="4537918"/>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407F2866-F8A2-49D7-9E18-2A03D347AEE6}"/>
              </a:ext>
            </a:extLst>
          </p:cNvPr>
          <p:cNvSpPr/>
          <p:nvPr/>
        </p:nvSpPr>
        <p:spPr>
          <a:xfrm>
            <a:off x="2081427" y="453791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直線接點 80">
            <a:extLst>
              <a:ext uri="{FF2B5EF4-FFF2-40B4-BE49-F238E27FC236}">
                <a16:creationId xmlns:a16="http://schemas.microsoft.com/office/drawing/2014/main" id="{7FD13EBD-1457-4B5B-BD9A-28C74A98AC8B}"/>
              </a:ext>
            </a:extLst>
          </p:cNvPr>
          <p:cNvCxnSpPr>
            <a:cxnSpLocks/>
          </p:cNvCxnSpPr>
          <p:nvPr/>
        </p:nvCxnSpPr>
        <p:spPr>
          <a:xfrm>
            <a:off x="179096" y="4537918"/>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DAD8125B-7B25-4A6F-B3EA-45E9B17A9F63}"/>
              </a:ext>
            </a:extLst>
          </p:cNvPr>
          <p:cNvCxnSpPr>
            <a:cxnSpLocks/>
          </p:cNvCxnSpPr>
          <p:nvPr/>
        </p:nvCxnSpPr>
        <p:spPr>
          <a:xfrm flipV="1">
            <a:off x="2781223" y="2146971"/>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44531DD7-8A7A-4E0A-A61D-9321E48460A5}"/>
              </a:ext>
            </a:extLst>
          </p:cNvPr>
          <p:cNvSpPr txBox="1"/>
          <p:nvPr/>
        </p:nvSpPr>
        <p:spPr>
          <a:xfrm>
            <a:off x="179096" y="3828791"/>
            <a:ext cx="356923" cy="630942"/>
          </a:xfrm>
          <a:prstGeom prst="rect">
            <a:avLst/>
          </a:prstGeom>
          <a:noFill/>
        </p:spPr>
        <p:txBody>
          <a:bodyPr wrap="square" rtlCol="0">
            <a:spAutoFit/>
          </a:bodyPr>
          <a:lstStyle/>
          <a:p>
            <a:r>
              <a:rPr lang="en-US" sz="3500" b="1" dirty="0"/>
              <a:t>k</a:t>
            </a:r>
          </a:p>
        </p:txBody>
      </p:sp>
      <p:sp>
        <p:nvSpPr>
          <p:cNvPr id="84" name="文字方塊 83">
            <a:extLst>
              <a:ext uri="{FF2B5EF4-FFF2-40B4-BE49-F238E27FC236}">
                <a16:creationId xmlns:a16="http://schemas.microsoft.com/office/drawing/2014/main" id="{A8CB764D-5122-4BAA-84FD-FB1D7CB6EA60}"/>
              </a:ext>
            </a:extLst>
          </p:cNvPr>
          <p:cNvSpPr txBox="1"/>
          <p:nvPr/>
        </p:nvSpPr>
        <p:spPr>
          <a:xfrm>
            <a:off x="2010630" y="1733199"/>
            <a:ext cx="1655829" cy="630942"/>
          </a:xfrm>
          <a:prstGeom prst="rect">
            <a:avLst/>
          </a:prstGeom>
          <a:noFill/>
        </p:spPr>
        <p:txBody>
          <a:bodyPr wrap="square" rtlCol="0">
            <a:spAutoFit/>
          </a:bodyPr>
          <a:lstStyle/>
          <a:p>
            <a:r>
              <a:rPr lang="en-US" sz="3500" b="1" dirty="0"/>
              <a:t>k=3</a:t>
            </a:r>
          </a:p>
        </p:txBody>
      </p:sp>
      <p:sp>
        <p:nvSpPr>
          <p:cNvPr id="85" name="箭號: 向右 28">
            <a:extLst>
              <a:ext uri="{FF2B5EF4-FFF2-40B4-BE49-F238E27FC236}">
                <a16:creationId xmlns:a16="http://schemas.microsoft.com/office/drawing/2014/main" id="{186AA62A-3CA3-4C77-A77E-BAD174834F11}"/>
              </a:ext>
            </a:extLst>
          </p:cNvPr>
          <p:cNvSpPr/>
          <p:nvPr/>
        </p:nvSpPr>
        <p:spPr>
          <a:xfrm>
            <a:off x="4343487" y="3486639"/>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61CDE539-D292-404A-A906-2EC8EF5A2443}"/>
              </a:ext>
            </a:extLst>
          </p:cNvPr>
          <p:cNvSpPr/>
          <p:nvPr/>
        </p:nvSpPr>
        <p:spPr>
          <a:xfrm>
            <a:off x="6968886"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矩形 86">
            <a:extLst>
              <a:ext uri="{FF2B5EF4-FFF2-40B4-BE49-F238E27FC236}">
                <a16:creationId xmlns:a16="http://schemas.microsoft.com/office/drawing/2014/main" id="{2F84138B-E81B-4602-8D46-666FC3CDE50A}"/>
              </a:ext>
            </a:extLst>
          </p:cNvPr>
          <p:cNvSpPr/>
          <p:nvPr/>
        </p:nvSpPr>
        <p:spPr>
          <a:xfrm>
            <a:off x="7668682" y="241053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矩形 87">
            <a:extLst>
              <a:ext uri="{FF2B5EF4-FFF2-40B4-BE49-F238E27FC236}">
                <a16:creationId xmlns:a16="http://schemas.microsoft.com/office/drawing/2014/main" id="{491A524B-DA30-4A01-908B-BFA17A83CD62}"/>
              </a:ext>
            </a:extLst>
          </p:cNvPr>
          <p:cNvSpPr/>
          <p:nvPr/>
        </p:nvSpPr>
        <p:spPr>
          <a:xfrm>
            <a:off x="9068274"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矩形 88">
            <a:extLst>
              <a:ext uri="{FF2B5EF4-FFF2-40B4-BE49-F238E27FC236}">
                <a16:creationId xmlns:a16="http://schemas.microsoft.com/office/drawing/2014/main" id="{C6D96FA7-EF90-4B58-A5FA-17840D1CFBCA}"/>
              </a:ext>
            </a:extLst>
          </p:cNvPr>
          <p:cNvSpPr/>
          <p:nvPr/>
        </p:nvSpPr>
        <p:spPr>
          <a:xfrm>
            <a:off x="8368478" y="241053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矩形 89">
            <a:extLst>
              <a:ext uri="{FF2B5EF4-FFF2-40B4-BE49-F238E27FC236}">
                <a16:creationId xmlns:a16="http://schemas.microsoft.com/office/drawing/2014/main" id="{7025B63E-E07A-46E1-A9D3-74DAD29B16C1}"/>
              </a:ext>
            </a:extLst>
          </p:cNvPr>
          <p:cNvSpPr/>
          <p:nvPr/>
        </p:nvSpPr>
        <p:spPr>
          <a:xfrm>
            <a:off x="6968886"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矩形 90">
            <a:extLst>
              <a:ext uri="{FF2B5EF4-FFF2-40B4-BE49-F238E27FC236}">
                <a16:creationId xmlns:a16="http://schemas.microsoft.com/office/drawing/2014/main" id="{F4974746-4A2F-4AF0-8C7A-B6DF4665DFCF}"/>
              </a:ext>
            </a:extLst>
          </p:cNvPr>
          <p:cNvSpPr/>
          <p:nvPr/>
        </p:nvSpPr>
        <p:spPr>
          <a:xfrm>
            <a:off x="7668682" y="311966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矩形 91">
            <a:extLst>
              <a:ext uri="{FF2B5EF4-FFF2-40B4-BE49-F238E27FC236}">
                <a16:creationId xmlns:a16="http://schemas.microsoft.com/office/drawing/2014/main" id="{3161D741-CC46-456E-AA3C-D5831214C426}"/>
              </a:ext>
            </a:extLst>
          </p:cNvPr>
          <p:cNvSpPr/>
          <p:nvPr/>
        </p:nvSpPr>
        <p:spPr>
          <a:xfrm>
            <a:off x="9068274"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矩形 92">
            <a:extLst>
              <a:ext uri="{FF2B5EF4-FFF2-40B4-BE49-F238E27FC236}">
                <a16:creationId xmlns:a16="http://schemas.microsoft.com/office/drawing/2014/main" id="{B139F083-B595-432F-A280-D26EBD4B752F}"/>
              </a:ext>
            </a:extLst>
          </p:cNvPr>
          <p:cNvSpPr/>
          <p:nvPr/>
        </p:nvSpPr>
        <p:spPr>
          <a:xfrm>
            <a:off x="8368478" y="3119663"/>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74CEB285-FF3E-4E85-BAF8-E5DB20BE7FF4}"/>
              </a:ext>
            </a:extLst>
          </p:cNvPr>
          <p:cNvSpPr/>
          <p:nvPr/>
        </p:nvSpPr>
        <p:spPr>
          <a:xfrm>
            <a:off x="6968886"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97B6EE48-F6CB-438B-9FE3-E8120AEA8B6C}"/>
              </a:ext>
            </a:extLst>
          </p:cNvPr>
          <p:cNvSpPr/>
          <p:nvPr/>
        </p:nvSpPr>
        <p:spPr>
          <a:xfrm>
            <a:off x="7668682" y="382879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矩形 95">
            <a:extLst>
              <a:ext uri="{FF2B5EF4-FFF2-40B4-BE49-F238E27FC236}">
                <a16:creationId xmlns:a16="http://schemas.microsoft.com/office/drawing/2014/main" id="{AF3B7A63-3CBE-40EB-9BDD-AFD0F1B82986}"/>
              </a:ext>
            </a:extLst>
          </p:cNvPr>
          <p:cNvSpPr/>
          <p:nvPr/>
        </p:nvSpPr>
        <p:spPr>
          <a:xfrm>
            <a:off x="9068274"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矩形 96">
            <a:extLst>
              <a:ext uri="{FF2B5EF4-FFF2-40B4-BE49-F238E27FC236}">
                <a16:creationId xmlns:a16="http://schemas.microsoft.com/office/drawing/2014/main" id="{3A1B9EE5-88D2-45B6-8D1D-B324AAE9FEB4}"/>
              </a:ext>
            </a:extLst>
          </p:cNvPr>
          <p:cNvSpPr/>
          <p:nvPr/>
        </p:nvSpPr>
        <p:spPr>
          <a:xfrm>
            <a:off x="8368478" y="382879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矩形 97">
            <a:extLst>
              <a:ext uri="{FF2B5EF4-FFF2-40B4-BE49-F238E27FC236}">
                <a16:creationId xmlns:a16="http://schemas.microsoft.com/office/drawing/2014/main" id="{F97BDF6C-4C49-4577-BE69-E54F63B008FD}"/>
              </a:ext>
            </a:extLst>
          </p:cNvPr>
          <p:cNvSpPr/>
          <p:nvPr/>
        </p:nvSpPr>
        <p:spPr>
          <a:xfrm>
            <a:off x="6968886"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矩形 98">
            <a:extLst>
              <a:ext uri="{FF2B5EF4-FFF2-40B4-BE49-F238E27FC236}">
                <a16:creationId xmlns:a16="http://schemas.microsoft.com/office/drawing/2014/main" id="{F238B23A-FC1D-4711-9822-70D3755ACD9D}"/>
              </a:ext>
            </a:extLst>
          </p:cNvPr>
          <p:cNvSpPr/>
          <p:nvPr/>
        </p:nvSpPr>
        <p:spPr>
          <a:xfrm>
            <a:off x="7668682" y="453791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矩形 99">
            <a:extLst>
              <a:ext uri="{FF2B5EF4-FFF2-40B4-BE49-F238E27FC236}">
                <a16:creationId xmlns:a16="http://schemas.microsoft.com/office/drawing/2014/main" id="{98F3CF68-DC42-4931-AA91-20FC90745B9C}"/>
              </a:ext>
            </a:extLst>
          </p:cNvPr>
          <p:cNvSpPr/>
          <p:nvPr/>
        </p:nvSpPr>
        <p:spPr>
          <a:xfrm>
            <a:off x="9068274"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矩形 100">
            <a:extLst>
              <a:ext uri="{FF2B5EF4-FFF2-40B4-BE49-F238E27FC236}">
                <a16:creationId xmlns:a16="http://schemas.microsoft.com/office/drawing/2014/main" id="{850887DF-9E2C-4A60-9ABD-2EED8BE5F815}"/>
              </a:ext>
            </a:extLst>
          </p:cNvPr>
          <p:cNvSpPr/>
          <p:nvPr/>
        </p:nvSpPr>
        <p:spPr>
          <a:xfrm>
            <a:off x="8368478" y="453791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文字方塊 101">
            <a:extLst>
              <a:ext uri="{FF2B5EF4-FFF2-40B4-BE49-F238E27FC236}">
                <a16:creationId xmlns:a16="http://schemas.microsoft.com/office/drawing/2014/main" id="{DAD0527F-7CD7-48F7-A0FC-A96D5F9A3249}"/>
              </a:ext>
            </a:extLst>
          </p:cNvPr>
          <p:cNvSpPr txBox="1"/>
          <p:nvPr/>
        </p:nvSpPr>
        <p:spPr>
          <a:xfrm>
            <a:off x="6466147" y="3828789"/>
            <a:ext cx="356923" cy="630942"/>
          </a:xfrm>
          <a:prstGeom prst="rect">
            <a:avLst/>
          </a:prstGeom>
          <a:noFill/>
        </p:spPr>
        <p:txBody>
          <a:bodyPr wrap="square" rtlCol="0">
            <a:spAutoFit/>
          </a:bodyPr>
          <a:lstStyle/>
          <a:p>
            <a:r>
              <a:rPr lang="en-US" sz="3500" b="1" dirty="0"/>
              <a:t>k</a:t>
            </a:r>
          </a:p>
        </p:txBody>
      </p:sp>
      <p:sp>
        <p:nvSpPr>
          <p:cNvPr id="103" name="矩形 102">
            <a:extLst>
              <a:ext uri="{FF2B5EF4-FFF2-40B4-BE49-F238E27FC236}">
                <a16:creationId xmlns:a16="http://schemas.microsoft.com/office/drawing/2014/main" id="{F86C5963-441B-4698-A7CF-8194727B3986}"/>
              </a:ext>
            </a:extLst>
          </p:cNvPr>
          <p:cNvSpPr/>
          <p:nvPr/>
        </p:nvSpPr>
        <p:spPr>
          <a:xfrm>
            <a:off x="9760678" y="24105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矩形 103">
            <a:extLst>
              <a:ext uri="{FF2B5EF4-FFF2-40B4-BE49-F238E27FC236}">
                <a16:creationId xmlns:a16="http://schemas.microsoft.com/office/drawing/2014/main" id="{D2E60981-7388-47A6-A244-A78955994C4E}"/>
              </a:ext>
            </a:extLst>
          </p:cNvPr>
          <p:cNvSpPr/>
          <p:nvPr/>
        </p:nvSpPr>
        <p:spPr>
          <a:xfrm>
            <a:off x="9760678" y="311966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矩形 104">
            <a:extLst>
              <a:ext uri="{FF2B5EF4-FFF2-40B4-BE49-F238E27FC236}">
                <a16:creationId xmlns:a16="http://schemas.microsoft.com/office/drawing/2014/main" id="{D0BBA470-A3F8-4550-B420-719A03696181}"/>
              </a:ext>
            </a:extLst>
          </p:cNvPr>
          <p:cNvSpPr/>
          <p:nvPr/>
        </p:nvSpPr>
        <p:spPr>
          <a:xfrm>
            <a:off x="9760678" y="38287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矩形 105">
            <a:extLst>
              <a:ext uri="{FF2B5EF4-FFF2-40B4-BE49-F238E27FC236}">
                <a16:creationId xmlns:a16="http://schemas.microsoft.com/office/drawing/2014/main" id="{D4E249C5-2A41-4E14-AFDA-14975DCB74D7}"/>
              </a:ext>
            </a:extLst>
          </p:cNvPr>
          <p:cNvSpPr/>
          <p:nvPr/>
        </p:nvSpPr>
        <p:spPr>
          <a:xfrm>
            <a:off x="9760678" y="4537916"/>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矩形 106">
            <a:extLst>
              <a:ext uri="{FF2B5EF4-FFF2-40B4-BE49-F238E27FC236}">
                <a16:creationId xmlns:a16="http://schemas.microsoft.com/office/drawing/2014/main" id="{ECF2099E-5DE7-4666-95BB-89E6E67DF740}"/>
              </a:ext>
            </a:extLst>
          </p:cNvPr>
          <p:cNvSpPr/>
          <p:nvPr/>
        </p:nvSpPr>
        <p:spPr>
          <a:xfrm>
            <a:off x="6968886"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矩形 107">
            <a:extLst>
              <a:ext uri="{FF2B5EF4-FFF2-40B4-BE49-F238E27FC236}">
                <a16:creationId xmlns:a16="http://schemas.microsoft.com/office/drawing/2014/main" id="{C12AF92C-E921-401C-807E-1841B03F850F}"/>
              </a:ext>
            </a:extLst>
          </p:cNvPr>
          <p:cNvSpPr/>
          <p:nvPr/>
        </p:nvSpPr>
        <p:spPr>
          <a:xfrm>
            <a:off x="7668682" y="52470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矩形 108">
            <a:extLst>
              <a:ext uri="{FF2B5EF4-FFF2-40B4-BE49-F238E27FC236}">
                <a16:creationId xmlns:a16="http://schemas.microsoft.com/office/drawing/2014/main" id="{59205C3F-EECD-4A57-A4D5-1E07643CB6EC}"/>
              </a:ext>
            </a:extLst>
          </p:cNvPr>
          <p:cNvSpPr/>
          <p:nvPr/>
        </p:nvSpPr>
        <p:spPr>
          <a:xfrm>
            <a:off x="9068274"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矩形 109">
            <a:extLst>
              <a:ext uri="{FF2B5EF4-FFF2-40B4-BE49-F238E27FC236}">
                <a16:creationId xmlns:a16="http://schemas.microsoft.com/office/drawing/2014/main" id="{7D7CB2C1-61BE-4C5A-BC0D-1E5218C013C7}"/>
              </a:ext>
            </a:extLst>
          </p:cNvPr>
          <p:cNvSpPr/>
          <p:nvPr/>
        </p:nvSpPr>
        <p:spPr>
          <a:xfrm>
            <a:off x="8368478" y="52470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矩形 110">
            <a:extLst>
              <a:ext uri="{FF2B5EF4-FFF2-40B4-BE49-F238E27FC236}">
                <a16:creationId xmlns:a16="http://schemas.microsoft.com/office/drawing/2014/main" id="{F08B0F9F-FE0E-4702-B18D-FFE91EDA2FE6}"/>
              </a:ext>
            </a:extLst>
          </p:cNvPr>
          <p:cNvSpPr/>
          <p:nvPr/>
        </p:nvSpPr>
        <p:spPr>
          <a:xfrm>
            <a:off x="9760678" y="524703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線接點 111">
            <a:extLst>
              <a:ext uri="{FF2B5EF4-FFF2-40B4-BE49-F238E27FC236}">
                <a16:creationId xmlns:a16="http://schemas.microsoft.com/office/drawing/2014/main" id="{89B11B05-AE32-4174-B232-DC47A64986D9}"/>
              </a:ext>
            </a:extLst>
          </p:cNvPr>
          <p:cNvCxnSpPr>
            <a:cxnSpLocks/>
          </p:cNvCxnSpPr>
          <p:nvPr/>
        </p:nvCxnSpPr>
        <p:spPr>
          <a:xfrm>
            <a:off x="6466147" y="4537916"/>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CE5F5E53-F602-423C-9ED6-6C4879A14D68}"/>
              </a:ext>
            </a:extLst>
          </p:cNvPr>
          <p:cNvCxnSpPr>
            <a:cxnSpLocks/>
          </p:cNvCxnSpPr>
          <p:nvPr/>
        </p:nvCxnSpPr>
        <p:spPr>
          <a:xfrm flipV="1">
            <a:off x="9068274" y="2146971"/>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14" name="星形: 五角 64">
            <a:extLst>
              <a:ext uri="{FF2B5EF4-FFF2-40B4-BE49-F238E27FC236}">
                <a16:creationId xmlns:a16="http://schemas.microsoft.com/office/drawing/2014/main" id="{C988A124-FAFA-41FA-8FFD-C29336973222}"/>
              </a:ext>
            </a:extLst>
          </p:cNvPr>
          <p:cNvSpPr/>
          <p:nvPr/>
        </p:nvSpPr>
        <p:spPr>
          <a:xfrm>
            <a:off x="9946531" y="4728895"/>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星形: 五角 65">
            <a:extLst>
              <a:ext uri="{FF2B5EF4-FFF2-40B4-BE49-F238E27FC236}">
                <a16:creationId xmlns:a16="http://schemas.microsoft.com/office/drawing/2014/main" id="{7FBEA51A-6C6F-4906-AD91-AA9EFFBE53F5}"/>
              </a:ext>
            </a:extLst>
          </p:cNvPr>
          <p:cNvSpPr/>
          <p:nvPr/>
        </p:nvSpPr>
        <p:spPr>
          <a:xfrm>
            <a:off x="9946531"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星形: 五角 66">
            <a:extLst>
              <a:ext uri="{FF2B5EF4-FFF2-40B4-BE49-F238E27FC236}">
                <a16:creationId xmlns:a16="http://schemas.microsoft.com/office/drawing/2014/main" id="{7A7FA46F-2F23-4AFC-8A71-BD16F3E148D0}"/>
              </a:ext>
            </a:extLst>
          </p:cNvPr>
          <p:cNvSpPr/>
          <p:nvPr/>
        </p:nvSpPr>
        <p:spPr>
          <a:xfrm>
            <a:off x="9243130" y="5438017"/>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文字方塊 116">
            <a:extLst>
              <a:ext uri="{FF2B5EF4-FFF2-40B4-BE49-F238E27FC236}">
                <a16:creationId xmlns:a16="http://schemas.microsoft.com/office/drawing/2014/main" id="{9CCBD4F1-171F-41BC-A3D2-5C42FBB1441E}"/>
              </a:ext>
            </a:extLst>
          </p:cNvPr>
          <p:cNvSpPr txBox="1"/>
          <p:nvPr/>
        </p:nvSpPr>
        <p:spPr>
          <a:xfrm>
            <a:off x="8290702" y="1740501"/>
            <a:ext cx="1655829" cy="630942"/>
          </a:xfrm>
          <a:prstGeom prst="rect">
            <a:avLst/>
          </a:prstGeom>
          <a:noFill/>
        </p:spPr>
        <p:txBody>
          <a:bodyPr wrap="square" rtlCol="0">
            <a:spAutoFit/>
          </a:bodyPr>
          <a:lstStyle/>
          <a:p>
            <a:r>
              <a:rPr lang="en-US" sz="3500" b="1" dirty="0"/>
              <a:t>k=3</a:t>
            </a:r>
          </a:p>
        </p:txBody>
      </p:sp>
    </p:spTree>
    <p:extLst>
      <p:ext uri="{BB962C8B-B14F-4D97-AF65-F5344CB8AC3E}">
        <p14:creationId xmlns:p14="http://schemas.microsoft.com/office/powerpoint/2010/main" val="12592227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234814"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1635703"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036592"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437481"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237684"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1638573"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039462"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440351"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234814"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1635703"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036592"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437481"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234814"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1635703"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036592"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437481"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312674"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1713563"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114452"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515341" y="42884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315544"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1716433"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117322"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518211" y="47225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312674"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1713563"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114452"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515341" y="515669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312674"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1713563"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114452"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515341" y="559082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19279" y="1652313"/>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0" y="4959885"/>
            <a:ext cx="1655829" cy="630942"/>
          </a:xfrm>
          <a:prstGeom prst="rect">
            <a:avLst/>
          </a:prstGeom>
          <a:noFill/>
        </p:spPr>
        <p:txBody>
          <a:bodyPr wrap="square" rtlCol="0">
            <a:spAutoFit/>
          </a:bodyPr>
          <a:lstStyle/>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7532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證明</a:t>
            </a:r>
          </a:p>
        </p:txBody>
      </p:sp>
      <p:sp>
        <p:nvSpPr>
          <p:cNvPr id="3" name="內容版面配置區 2"/>
          <p:cNvSpPr>
            <a:spLocks noGrp="1"/>
          </p:cNvSpPr>
          <p:nvPr>
            <p:ph idx="1"/>
          </p:nvPr>
        </p:nvSpPr>
        <p:spPr>
          <a:xfrm>
            <a:off x="677333" y="1930400"/>
            <a:ext cx="8904817" cy="3880773"/>
          </a:xfrm>
        </p:spPr>
        <p:txBody>
          <a:bodyPr>
            <a:noAutofit/>
          </a:bodyPr>
          <a:lstStyle/>
          <a:p>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越小的轉移花費增加越多。</a:t>
            </a:r>
            <a:endParaRPr lang="en-US" altLang="zh-TW" sz="2600" b="1" dirty="0">
              <a:solidFill>
                <a:schemeClr val="tx1"/>
              </a:solidFill>
            </a:endParaRPr>
          </a:p>
          <a:p>
            <a:r>
              <a:rPr lang="zh-TW" altLang="en-US" sz="2600" b="1" dirty="0">
                <a:solidFill>
                  <a:schemeClr val="tx1"/>
                </a:solidFill>
              </a:rPr>
              <a:t>若已知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的最佳解</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則</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的轉移原本就比切在</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來的差</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 增加後</a:t>
            </a:r>
            <a:r>
              <a:rPr lang="en-US" altLang="zh-TW" sz="2600" b="1" dirty="0">
                <a:solidFill>
                  <a:schemeClr val="tx1"/>
                </a:solidFill>
              </a:rPr>
              <a:t>,</a:t>
            </a:r>
            <a:r>
              <a:rPr lang="zh-TW" altLang="en-US" sz="2600" b="1" dirty="0">
                <a:solidFill>
                  <a:schemeClr val="tx1"/>
                </a:solidFill>
              </a:rPr>
              <a:t> 它增加的花費又比切在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更大！</a:t>
            </a:r>
            <a:endParaRPr lang="en-US" altLang="zh-TW" sz="2600" b="1" dirty="0">
              <a:solidFill>
                <a:schemeClr val="tx1"/>
              </a:solidFill>
            </a:endParaRPr>
          </a:p>
          <a:p>
            <a:endParaRPr lang="en-US" altLang="zh-TW" sz="2600" b="1" dirty="0"/>
          </a:p>
          <a:p>
            <a:pPr marL="0" indent="0">
              <a:buNone/>
            </a:pPr>
            <a:r>
              <a:rPr lang="zh-TW" altLang="en-US" sz="2600" b="1" dirty="0">
                <a:solidFill>
                  <a:srgbClr val="FF0000"/>
                </a:solidFill>
              </a:rPr>
              <a:t>    所有的</a:t>
            </a:r>
            <a:r>
              <a:rPr lang="en-US" altLang="zh-TW" sz="2600" b="1" dirty="0">
                <a:solidFill>
                  <a:srgbClr val="FF0000"/>
                </a:solidFill>
              </a:rPr>
              <a:t>k &lt; opt(</a:t>
            </a:r>
            <a:r>
              <a:rPr lang="en-US" altLang="zh-TW" sz="2600" b="1" dirty="0" err="1">
                <a:solidFill>
                  <a:srgbClr val="FF0000"/>
                </a:solidFill>
              </a:rPr>
              <a:t>i</a:t>
            </a:r>
            <a:r>
              <a:rPr lang="en-US" altLang="zh-TW" sz="2600" b="1" dirty="0">
                <a:solidFill>
                  <a:srgbClr val="FF0000"/>
                </a:solidFill>
              </a:rPr>
              <a:t>, j)</a:t>
            </a:r>
            <a:r>
              <a:rPr lang="zh-TW" altLang="en-US" sz="2600" b="1" dirty="0">
                <a:solidFill>
                  <a:srgbClr val="FF0000"/>
                </a:solidFill>
              </a:rPr>
              <a:t>都絕不可能成為</a:t>
            </a:r>
            <a:r>
              <a:rPr lang="en-US" altLang="zh-TW" sz="2600" b="1" dirty="0" err="1">
                <a:solidFill>
                  <a:srgbClr val="FF0000"/>
                </a:solidFill>
              </a:rPr>
              <a:t>dp</a:t>
            </a:r>
            <a:r>
              <a:rPr lang="en-US" altLang="zh-TW" sz="2600" b="1" dirty="0">
                <a:solidFill>
                  <a:srgbClr val="FF0000"/>
                </a:solidFill>
              </a:rPr>
              <a:t>[</a:t>
            </a:r>
            <a:r>
              <a:rPr lang="en-US" altLang="zh-TW" sz="2600" b="1" dirty="0" err="1">
                <a:solidFill>
                  <a:srgbClr val="FF0000"/>
                </a:solidFill>
              </a:rPr>
              <a:t>i</a:t>
            </a:r>
            <a:r>
              <a:rPr lang="en-US" altLang="zh-TW" sz="2600" b="1" dirty="0">
                <a:solidFill>
                  <a:srgbClr val="FF0000"/>
                </a:solidFill>
              </a:rPr>
              <a:t>][j+1]</a:t>
            </a:r>
            <a:r>
              <a:rPr lang="zh-TW" altLang="en-US" sz="2600" b="1" dirty="0">
                <a:solidFill>
                  <a:srgbClr val="FF0000"/>
                </a:solidFill>
              </a:rPr>
              <a:t>的最佳解。</a:t>
            </a:r>
            <a:endParaRPr lang="en-US" altLang="zh-TW" sz="2600" b="1" dirty="0">
              <a:solidFill>
                <a:srgbClr val="FF0000"/>
              </a:solidFill>
            </a:endParaRPr>
          </a:p>
          <a:p>
            <a:pPr marL="0" indent="0">
              <a:buNone/>
            </a:pPr>
            <a:r>
              <a:rPr lang="zh-TW" altLang="en-US" sz="2600" b="1" dirty="0">
                <a:solidFill>
                  <a:srgbClr val="FF0000"/>
                </a:solidFill>
              </a:rPr>
              <a:t>    </a:t>
            </a:r>
            <a:r>
              <a:rPr lang="en-US" altLang="zh-TW" sz="2600" b="1" dirty="0">
                <a:solidFill>
                  <a:srgbClr val="FF0000"/>
                </a:solidFill>
              </a:rPr>
              <a:t>opt(</a:t>
            </a:r>
            <a:r>
              <a:rPr lang="en-US" altLang="zh-TW" sz="2600" b="1" dirty="0" err="1">
                <a:solidFill>
                  <a:srgbClr val="FF0000"/>
                </a:solidFill>
              </a:rPr>
              <a:t>i</a:t>
            </a:r>
            <a:r>
              <a:rPr lang="en-US" altLang="zh-TW" sz="2600" b="1" dirty="0">
                <a:solidFill>
                  <a:srgbClr val="FF0000"/>
                </a:solidFill>
              </a:rPr>
              <a:t>, j) &lt;= opt(</a:t>
            </a:r>
            <a:r>
              <a:rPr lang="en-US" altLang="zh-TW" sz="2600" b="1" dirty="0" err="1">
                <a:solidFill>
                  <a:srgbClr val="FF0000"/>
                </a:solidFill>
              </a:rPr>
              <a:t>i</a:t>
            </a:r>
            <a:r>
              <a:rPr lang="en-US" altLang="zh-TW" sz="2600" b="1" dirty="0">
                <a:solidFill>
                  <a:srgbClr val="FF0000"/>
                </a:solidFill>
              </a:rPr>
              <a:t>, j + 1), monotonicity holds</a:t>
            </a:r>
            <a:r>
              <a:rPr lang="zh-TW" altLang="en-US" sz="2600" b="1" dirty="0">
                <a:solidFill>
                  <a:srgbClr val="FF0000"/>
                </a:solidFill>
              </a:rPr>
              <a:t> </a:t>
            </a:r>
            <a:r>
              <a:rPr lang="en-US" altLang="zh-TW" sz="2600" b="1" dirty="0">
                <a:solidFill>
                  <a:srgbClr val="FF0000"/>
                </a:solidFill>
              </a:rPr>
              <a:t>!</a:t>
            </a:r>
          </a:p>
        </p:txBody>
      </p:sp>
      <p:sp>
        <p:nvSpPr>
          <p:cNvPr id="15" name="向右箭號 14"/>
          <p:cNvSpPr/>
          <p:nvPr/>
        </p:nvSpPr>
        <p:spPr>
          <a:xfrm>
            <a:off x="493448" y="4591453"/>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493448" y="5125987"/>
            <a:ext cx="520169" cy="4191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163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在</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與</a:t>
            </a:r>
            <a:r>
              <a:rPr lang="en-US" altLang="zh-TW" sz="2400" b="1" dirty="0">
                <a:solidFill>
                  <a:schemeClr val="tx1"/>
                </a:solidFill>
              </a:rPr>
              <a:t>B[j]</a:t>
            </a:r>
            <a:r>
              <a:rPr lang="zh-TW" altLang="en-US" sz="2400" b="1" dirty="0">
                <a:solidFill>
                  <a:schemeClr val="tx1"/>
                </a:solidFill>
              </a:rPr>
              <a:t>配對的情況下</a:t>
            </a:r>
            <a:r>
              <a:rPr lang="en-US" altLang="zh-TW" sz="2400" b="1" dirty="0">
                <a:solidFill>
                  <a:schemeClr val="tx1"/>
                </a:solidFill>
              </a:rPr>
              <a:t>, S(</a:t>
            </a:r>
            <a:r>
              <a:rPr lang="en-US" altLang="zh-TW" sz="2400" b="1" dirty="0" err="1">
                <a:solidFill>
                  <a:schemeClr val="tx1"/>
                </a:solidFill>
              </a:rPr>
              <a:t>i</a:t>
            </a:r>
            <a:r>
              <a:rPr lang="en-US" altLang="zh-TW" sz="2400" b="1" dirty="0">
                <a:solidFill>
                  <a:schemeClr val="tx1"/>
                </a:solidFill>
              </a:rPr>
              <a:t>, j)</a:t>
            </a:r>
            <a:r>
              <a:rPr lang="zh-TW" altLang="en-US" sz="2400" b="1" dirty="0">
                <a:solidFill>
                  <a:schemeClr val="tx1"/>
                </a:solidFill>
              </a:rPr>
              <a:t>和</a:t>
            </a:r>
            <a:r>
              <a:rPr lang="en-US" altLang="zh-TW" sz="2400" b="1" dirty="0">
                <a:solidFill>
                  <a:schemeClr val="tx1"/>
                </a:solidFill>
              </a:rPr>
              <a:t>S(i-1,j-1)</a:t>
            </a:r>
            <a:r>
              <a:rPr lang="zh-TW" altLang="en-US" sz="2400" b="1" dirty="0">
                <a:solidFill>
                  <a:schemeClr val="tx1"/>
                </a:solidFill>
              </a:rPr>
              <a:t>的共同子序列互相對應</a:t>
            </a:r>
            <a:r>
              <a:rPr lang="en-US" altLang="zh-TW" sz="2400" b="1" dirty="0">
                <a:solidFill>
                  <a:schemeClr val="tx1"/>
                </a:solidFill>
              </a:rPr>
              <a:t>, </a:t>
            </a:r>
            <a:r>
              <a:rPr lang="zh-TW" altLang="en-US" sz="2400" b="1" dirty="0">
                <a:solidFill>
                  <a:schemeClr val="tx1"/>
                </a:solidFill>
              </a:rPr>
              <a:t>選最長的那個非常合理</a:t>
            </a:r>
            <a:r>
              <a:rPr lang="en-US" altLang="zh-TW" sz="2400" b="1" dirty="0">
                <a:solidFill>
                  <a:schemeClr val="tx1"/>
                </a:solidFill>
              </a:rPr>
              <a:t>, </a:t>
            </a:r>
            <a:r>
              <a:rPr lang="zh-TW" altLang="en-US" sz="2400" b="1" dirty="0">
                <a:solidFill>
                  <a:schemeClr val="tx1"/>
                </a:solidFill>
              </a:rPr>
              <a:t>但如何證明 </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若是取</a:t>
            </a:r>
            <a:r>
              <a:rPr lang="en-US" altLang="zh-TW" sz="2400" b="1" dirty="0">
                <a:solidFill>
                  <a:schemeClr val="tx1"/>
                </a:solidFill>
              </a:rPr>
              <a:t>S(i-1, j-1)</a:t>
            </a:r>
            <a:r>
              <a:rPr lang="zh-TW" altLang="en-US" sz="2400" b="1" dirty="0">
                <a:solidFill>
                  <a:schemeClr val="tx1"/>
                </a:solidFill>
              </a:rPr>
              <a:t>中的最長者 </a:t>
            </a:r>
            <a:r>
              <a:rPr lang="en-US" altLang="zh-TW" sz="2400" b="1" dirty="0">
                <a:solidFill>
                  <a:schemeClr val="tx1"/>
                </a:solidFill>
              </a:rPr>
              <a:t>L </a:t>
            </a:r>
            <a:r>
              <a:rPr lang="zh-TW" altLang="en-US" sz="2400" b="1" dirty="0">
                <a:solidFill>
                  <a:schemeClr val="tx1"/>
                </a:solidFill>
              </a:rPr>
              <a:t>無法達到最佳解</a:t>
            </a:r>
            <a:r>
              <a:rPr lang="en-US" altLang="zh-TW" sz="2400" b="1" dirty="0">
                <a:solidFill>
                  <a:schemeClr val="tx1"/>
                </a:solidFill>
              </a:rPr>
              <a:t>, </a:t>
            </a:r>
            <a:r>
              <a:rPr lang="zh-TW" altLang="en-US" sz="2400" b="1" dirty="0">
                <a:solidFill>
                  <a:schemeClr val="tx1"/>
                </a:solidFill>
              </a:rPr>
              <a:t>我們可以把最佳解除了開頭以外的部分換成 </a:t>
            </a:r>
            <a:r>
              <a:rPr lang="en-US" altLang="zh-TW" sz="2400" b="1" dirty="0">
                <a:solidFill>
                  <a:schemeClr val="tx1"/>
                </a:solidFill>
              </a:rPr>
              <a:t>L, </a:t>
            </a:r>
            <a:r>
              <a:rPr lang="zh-TW" altLang="en-US" sz="2400" b="1" dirty="0">
                <a:solidFill>
                  <a:schemeClr val="tx1"/>
                </a:solidFill>
              </a:rPr>
              <a:t>換完的序列仍是一個共同子序列</a:t>
            </a:r>
            <a:r>
              <a:rPr lang="en-US" altLang="zh-TW" sz="2400" b="1" dirty="0">
                <a:solidFill>
                  <a:schemeClr val="tx1"/>
                </a:solidFill>
              </a:rPr>
              <a:t>, </a:t>
            </a:r>
            <a:r>
              <a:rPr lang="zh-TW" altLang="en-US" sz="2400" b="1" dirty="0">
                <a:solidFill>
                  <a:schemeClr val="tx1"/>
                </a:solidFill>
              </a:rPr>
              <a:t>並且不可能變短。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這產生了矛盾</a:t>
            </a:r>
            <a:r>
              <a:rPr lang="en-US" altLang="zh-TW" sz="2400" b="1" dirty="0">
                <a:solidFill>
                  <a:schemeClr val="tx1"/>
                </a:solidFill>
              </a:rPr>
              <a:t>, </a:t>
            </a:r>
            <a:r>
              <a:rPr lang="zh-TW" altLang="en-US" sz="2400" b="1" dirty="0">
                <a:solidFill>
                  <a:schemeClr val="tx1"/>
                </a:solidFill>
              </a:rPr>
              <a:t>前提不可能為真</a:t>
            </a:r>
            <a:r>
              <a:rPr lang="en-US" altLang="zh-TW" sz="2400" b="1" dirty="0">
                <a:solidFill>
                  <a:schemeClr val="tx1"/>
                </a:solidFill>
              </a:rPr>
              <a:t>, </a:t>
            </a:r>
            <a:r>
              <a:rPr lang="zh-TW" altLang="en-US" sz="2400" b="1" dirty="0">
                <a:solidFill>
                  <a:schemeClr val="tx1"/>
                </a:solidFill>
              </a:rPr>
              <a:t>其中一種最佳解一定可藉由選擇子問題的最佳解找到。</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5177720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686617"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2087506"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488395"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889284"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689487"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2090376"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491265"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892154"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686617"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2087506"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488395"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889284"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686617"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2087506"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488395"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889284"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699592"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2100481"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501370"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902259" y="431577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702462"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2103351"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504240"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905129" y="474990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699592"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2100481"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501370"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902259" y="51840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699592"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2100481"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501370"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902259" y="561816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244733" y="1623864"/>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10461" y="4282396"/>
            <a:ext cx="1655829" cy="1169551"/>
          </a:xfrm>
          <a:prstGeom prst="rect">
            <a:avLst/>
          </a:prstGeom>
          <a:noFill/>
        </p:spPr>
        <p:txBody>
          <a:bodyPr wrap="square" rtlCol="0">
            <a:spAutoFit/>
          </a:bodyPr>
          <a:lstStyle/>
          <a:p>
            <a:r>
              <a:rPr lang="zh-TW" altLang="en-US" sz="3500" b="1" dirty="0"/>
              <a:t>最佳解</a:t>
            </a:r>
            <a:endParaRPr lang="en-US" sz="3500" b="1" dirty="0"/>
          </a:p>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95573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相對於 </a:t>
            </a:r>
            <a:r>
              <a:rPr lang="en-US" altLang="zh-TW" sz="2800" b="1" dirty="0">
                <a:solidFill>
                  <a:schemeClr val="tx1"/>
                </a:solidFill>
              </a:rPr>
              <a:t>j</a:t>
            </a:r>
            <a:r>
              <a:rPr lang="zh-TW" altLang="en-US" sz="2800" b="1" dirty="0">
                <a:solidFill>
                  <a:schemeClr val="tx1"/>
                </a:solidFill>
              </a:rPr>
              <a:t> 是一個非嚴格遞增的數列。</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圖像化來說，若我們將</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這個陣列第 </a:t>
            </a:r>
            <a:r>
              <a:rPr lang="en-US" altLang="zh-TW" sz="2800" b="1" dirty="0">
                <a:solidFill>
                  <a:schemeClr val="tx1"/>
                </a:solidFill>
              </a:rPr>
              <a:t>j</a:t>
            </a:r>
            <a:r>
              <a:rPr lang="zh-TW" altLang="en-US" sz="2800" b="1" dirty="0">
                <a:solidFill>
                  <a:schemeClr val="tx1"/>
                </a:solidFill>
              </a:rPr>
              <a:t> 個位置</a:t>
            </a:r>
            <a:r>
              <a:rPr lang="en-US" altLang="zh-TW" sz="2800" b="1" dirty="0">
                <a:solidFill>
                  <a:schemeClr val="tx1"/>
                </a:solidFill>
              </a:rPr>
              <a:t>, </a:t>
            </a:r>
            <a:r>
              <a:rPr lang="zh-TW" altLang="en-US" sz="2800" b="1" dirty="0">
                <a:solidFill>
                  <a:schemeClr val="tx1"/>
                </a:solidFill>
              </a:rPr>
              <a:t>指向它在</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-1]</a:t>
            </a:r>
            <a:r>
              <a:rPr lang="zh-TW" altLang="en-US" sz="2800" b="1" dirty="0">
                <a:solidFill>
                  <a:schemeClr val="tx1"/>
                </a:solidFill>
              </a:rPr>
              <a:t>發生最佳解的切點 </a:t>
            </a:r>
            <a:r>
              <a:rPr lang="en-US" altLang="zh-TW" sz="2800" b="1" dirty="0">
                <a:solidFill>
                  <a:schemeClr val="tx1"/>
                </a:solidFill>
              </a:rPr>
              <a:t>k = 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則這些箭頭不會在中途相交。</a:t>
            </a:r>
            <a:endParaRPr lang="en-US" altLang="zh-TW" sz="2800" b="1" dirty="0">
              <a:solidFill>
                <a:schemeClr val="tx1"/>
              </a:solidFill>
            </a:endParaRPr>
          </a:p>
        </p:txBody>
      </p:sp>
    </p:spTree>
    <p:extLst>
      <p:ext uri="{BB962C8B-B14F-4D97-AF65-F5344CB8AC3E}">
        <p14:creationId xmlns:p14="http://schemas.microsoft.com/office/powerpoint/2010/main" val="15138509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5093855"/>
            <a:ext cx="8010524" cy="954107"/>
          </a:xfrm>
          <a:prstGeom prst="rect">
            <a:avLst/>
          </a:prstGeom>
        </p:spPr>
        <p:txBody>
          <a:bodyPr wrap="square">
            <a:spAutoFit/>
          </a:bodyPr>
          <a:lstStyle/>
          <a:p>
            <a:r>
              <a:rPr lang="en-US" altLang="zh-TW" sz="2700" b="1" dirty="0" err="1"/>
              <a:t>dp</a:t>
            </a:r>
            <a:r>
              <a:rPr lang="en-US" altLang="zh-TW" sz="2700" b="1" dirty="0"/>
              <a:t>[</a:t>
            </a:r>
            <a:r>
              <a:rPr lang="en-US" altLang="zh-TW" sz="2700" b="1" dirty="0" err="1"/>
              <a:t>i</a:t>
            </a:r>
            <a:r>
              <a:rPr lang="en-US" altLang="zh-TW" sz="2700" b="1" dirty="0"/>
              <a:t>][j]</a:t>
            </a:r>
            <a:r>
              <a:rPr lang="zh-TW" altLang="en-US" sz="2700" b="1" dirty="0"/>
              <a:t>指向</a:t>
            </a:r>
            <a:r>
              <a:rPr lang="en-US" altLang="zh-TW" sz="2700" b="1" dirty="0" err="1"/>
              <a:t>dp</a:t>
            </a:r>
            <a:r>
              <a:rPr lang="en-US" altLang="zh-TW" sz="2700" b="1" dirty="0"/>
              <a:t>[i-1][opt(</a:t>
            </a:r>
            <a:r>
              <a:rPr lang="en-US" altLang="zh-TW" sz="2700" b="1" dirty="0" err="1"/>
              <a:t>i</a:t>
            </a:r>
            <a:r>
              <a:rPr lang="en-US" altLang="zh-TW" sz="2700" b="1" dirty="0"/>
              <a:t>,</a:t>
            </a:r>
            <a:r>
              <a:rPr lang="zh-TW" altLang="en-US" sz="2700" b="1" dirty="0"/>
              <a:t> </a:t>
            </a:r>
            <a:r>
              <a:rPr lang="en-US" altLang="zh-TW" sz="2700" b="1" dirty="0"/>
              <a:t>j)], </a:t>
            </a:r>
            <a:r>
              <a:rPr lang="zh-TW" altLang="en-US" sz="2700" b="1" dirty="0"/>
              <a:t>這些箭頭不會相交</a:t>
            </a:r>
            <a:endParaRPr lang="en-US" altLang="zh-TW" sz="2700" b="1" dirty="0"/>
          </a:p>
          <a:p>
            <a:r>
              <a:rPr lang="zh-TW" altLang="en-US" sz="2700" b="1" dirty="0"/>
              <a:t>因為相交的箭頭代表較後面的 </a:t>
            </a:r>
            <a:r>
              <a:rPr lang="en-US" altLang="zh-TW" sz="2700" b="1" dirty="0"/>
              <a:t>j</a:t>
            </a:r>
            <a:r>
              <a:rPr lang="zh-TW" altLang="en-US" sz="2700" b="1" dirty="0"/>
              <a:t> 指向的位置較前面</a:t>
            </a:r>
          </a:p>
        </p:txBody>
      </p:sp>
    </p:spTree>
    <p:extLst>
      <p:ext uri="{BB962C8B-B14F-4D97-AF65-F5344CB8AC3E}">
        <p14:creationId xmlns:p14="http://schemas.microsoft.com/office/powerpoint/2010/main" val="36579613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矩形 35"/>
              <p:cNvSpPr/>
              <p:nvPr/>
            </p:nvSpPr>
            <p:spPr>
              <a:xfrm>
                <a:off x="1284792" y="5093855"/>
                <a:ext cx="8010524" cy="958917"/>
              </a:xfrm>
              <a:prstGeom prst="rect">
                <a:avLst/>
              </a:prstGeom>
            </p:spPr>
            <p:txBody>
              <a:bodyPr wrap="square">
                <a:spAutoFit/>
              </a:bodyPr>
              <a:lstStyle/>
              <a:p>
                <a:r>
                  <a:rPr lang="zh-TW" altLang="en-US" sz="2700" b="1" dirty="0"/>
                  <a:t>原本的作法</a:t>
                </a:r>
                <a:r>
                  <a:rPr lang="en-US" altLang="zh-TW" sz="2700" b="1" dirty="0"/>
                  <a:t>: </a:t>
                </a:r>
                <a:r>
                  <a:rPr lang="zh-TW" altLang="en-US" sz="2700" b="1" dirty="0"/>
                  <a:t>暴力找出所有箭頭</a:t>
                </a:r>
                <a:r>
                  <a:rPr lang="en-US" altLang="zh-TW" sz="2700" b="1" dirty="0"/>
                  <a:t>, </a:t>
                </a:r>
                <a:r>
                  <a:rPr lang="zh-TW" altLang="en-US" sz="2700" b="1" dirty="0"/>
                  <a:t>每找一個就掃過一次</a:t>
                </a:r>
                <a:r>
                  <a:rPr lang="en-US" altLang="zh-TW" sz="2700" b="1" dirty="0" err="1"/>
                  <a:t>dp</a:t>
                </a:r>
                <a:r>
                  <a:rPr lang="en-US" altLang="zh-TW" sz="2700" b="1" dirty="0"/>
                  <a:t>[</a:t>
                </a:r>
                <a:r>
                  <a:rPr lang="en-US" altLang="zh-TW" sz="2700" b="1" dirty="0" err="1"/>
                  <a:t>i</a:t>
                </a:r>
                <a:r>
                  <a:rPr lang="en-US" altLang="zh-TW" sz="2700" b="1" dirty="0"/>
                  <a:t> – 1], </a:t>
                </a:r>
                <a:r>
                  <a:rPr lang="zh-TW" altLang="en-US" sz="2700" b="1" dirty="0"/>
                  <a:t>顯然會得到一個 </a:t>
                </a:r>
                <a14:m>
                  <m:oMath xmlns:m="http://schemas.openxmlformats.org/officeDocument/2006/math">
                    <m:sSup>
                      <m:sSupPr>
                        <m:ctrlPr>
                          <a:rPr lang="en-US" altLang="zh-TW" sz="2700" b="1" i="1" smtClean="0">
                            <a:latin typeface="Cambria Math" panose="02040503050406030204" pitchFamily="18" charset="0"/>
                          </a:rPr>
                        </m:ctrlPr>
                      </m:sSupPr>
                      <m:e>
                        <m:r>
                          <m:rPr>
                            <m:sty m:val="p"/>
                          </m:rPr>
                          <a:rPr lang="en-US" altLang="zh-TW" sz="2700" b="1" i="1">
                            <a:latin typeface="Cambria Math" panose="02040503050406030204" pitchFamily="18" charset="0"/>
                          </a:rPr>
                          <m:t>O</m:t>
                        </m:r>
                        <m:r>
                          <a:rPr lang="en-US" altLang="zh-TW" sz="2700" b="1" i="1" smtClean="0">
                            <a:latin typeface="Cambria Math" panose="02040503050406030204" pitchFamily="18" charset="0"/>
                          </a:rPr>
                          <m:t>(</m:t>
                        </m:r>
                        <m:r>
                          <m:rPr>
                            <m:sty m:val="p"/>
                          </m:rPr>
                          <a:rPr lang="en-US" altLang="zh-TW" sz="2700" b="1" i="1">
                            <a:latin typeface="Cambria Math" panose="02040503050406030204" pitchFamily="18" charset="0"/>
                          </a:rPr>
                          <m:t>N</m:t>
                        </m:r>
                      </m:e>
                      <m:sup>
                        <m:r>
                          <a:rPr lang="en-US" altLang="zh-TW" sz="2700" b="1" i="1">
                            <a:latin typeface="Cambria Math" panose="02040503050406030204" pitchFamily="18" charset="0"/>
                          </a:rPr>
                          <m:t>2</m:t>
                        </m:r>
                      </m:sup>
                    </m:sSup>
                    <m:r>
                      <a:rPr lang="en-US" altLang="zh-TW" sz="2700" b="1" i="1">
                        <a:latin typeface="Cambria Math" panose="02040503050406030204" pitchFamily="18" charset="0"/>
                      </a:rPr>
                      <m:t>)</m:t>
                    </m:r>
                    <m:r>
                      <a:rPr lang="zh-TW" altLang="en-US" sz="2700" b="1" i="1" smtClean="0">
                        <a:latin typeface="Cambria Math" panose="02040503050406030204" pitchFamily="18" charset="0"/>
                      </a:rPr>
                      <m:t> </m:t>
                    </m:r>
                  </m:oMath>
                </a14:m>
                <a:r>
                  <a:rPr lang="zh-TW" altLang="en-US" sz="2700" b="1" dirty="0"/>
                  <a:t>的做法。</a:t>
                </a:r>
              </a:p>
            </p:txBody>
          </p:sp>
        </mc:Choice>
        <mc:Fallback xmlns="">
          <p:sp>
            <p:nvSpPr>
              <p:cNvPr id="36" name="矩形 35"/>
              <p:cNvSpPr>
                <a:spLocks noRot="1" noChangeAspect="1" noMove="1" noResize="1" noEditPoints="1" noAdjustHandles="1" noChangeArrowheads="1" noChangeShapeType="1" noTextEdit="1"/>
              </p:cNvSpPr>
              <p:nvPr/>
            </p:nvSpPr>
            <p:spPr>
              <a:xfrm>
                <a:off x="1284792" y="5093855"/>
                <a:ext cx="8010524" cy="958917"/>
              </a:xfrm>
              <a:prstGeom prst="rect">
                <a:avLst/>
              </a:prstGeom>
              <a:blipFill>
                <a:blip r:embed="rId2"/>
                <a:stretch>
                  <a:fillRect l="-1446" t="-6369" b="-12102"/>
                </a:stretch>
              </a:blipFill>
            </p:spPr>
            <p:txBody>
              <a:bodyPr/>
              <a:lstStyle/>
              <a:p>
                <a:r>
                  <a:rPr lang="en-US">
                    <a:noFill/>
                  </a:rPr>
                  <a:t> </a:t>
                </a:r>
              </a:p>
            </p:txBody>
          </p:sp>
        </mc:Fallback>
      </mc:AlternateContent>
    </p:spTree>
    <p:extLst>
      <p:ext uri="{BB962C8B-B14F-4D97-AF65-F5344CB8AC3E}">
        <p14:creationId xmlns:p14="http://schemas.microsoft.com/office/powerpoint/2010/main" val="313389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B589A54-0E4A-4195-90ED-866945F7772C}"/>
              </a:ext>
            </a:extLst>
          </p:cNvPr>
          <p:cNvSpPr/>
          <p:nvPr/>
        </p:nvSpPr>
        <p:spPr>
          <a:xfrm>
            <a:off x="2147970"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A1EC6D4B-1FDF-44F3-84B5-353731D74A56}"/>
              </a:ext>
            </a:extLst>
          </p:cNvPr>
          <p:cNvSpPr/>
          <p:nvPr/>
        </p:nvSpPr>
        <p:spPr>
          <a:xfrm>
            <a:off x="284776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7CE3F1DC-F146-427C-815B-87D7A63C4BFA}"/>
              </a:ext>
            </a:extLst>
          </p:cNvPr>
          <p:cNvSpPr/>
          <p:nvPr/>
        </p:nvSpPr>
        <p:spPr>
          <a:xfrm>
            <a:off x="3547562"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E29288AA-E453-4AF5-9EC2-523791C1BBF5}"/>
              </a:ext>
            </a:extLst>
          </p:cNvPr>
          <p:cNvSpPr/>
          <p:nvPr/>
        </p:nvSpPr>
        <p:spPr>
          <a:xfrm>
            <a:off x="4247358"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F5C2224-7778-4D71-BE56-42582F17B06E}"/>
              </a:ext>
            </a:extLst>
          </p:cNvPr>
          <p:cNvSpPr/>
          <p:nvPr/>
        </p:nvSpPr>
        <p:spPr>
          <a:xfrm>
            <a:off x="4947154"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232ACFB4-965B-4FA4-9E61-DB9F582E3620}"/>
              </a:ext>
            </a:extLst>
          </p:cNvPr>
          <p:cNvSpPr/>
          <p:nvPr/>
        </p:nvSpPr>
        <p:spPr>
          <a:xfrm>
            <a:off x="5646950"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E0B70261-E211-4127-BA8E-FCEB067F6EED}"/>
              </a:ext>
            </a:extLst>
          </p:cNvPr>
          <p:cNvSpPr/>
          <p:nvPr/>
        </p:nvSpPr>
        <p:spPr>
          <a:xfrm>
            <a:off x="634674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B4815804-0259-4452-8072-C453261F2062}"/>
              </a:ext>
            </a:extLst>
          </p:cNvPr>
          <p:cNvSpPr/>
          <p:nvPr/>
        </p:nvSpPr>
        <p:spPr>
          <a:xfrm>
            <a:off x="7046542"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28825594-A287-49DE-A777-76914B8D4EDE}"/>
              </a:ext>
            </a:extLst>
          </p:cNvPr>
          <p:cNvSpPr txBox="1"/>
          <p:nvPr/>
        </p:nvSpPr>
        <p:spPr>
          <a:xfrm>
            <a:off x="206543" y="1903776"/>
            <a:ext cx="2343979" cy="630942"/>
          </a:xfrm>
          <a:prstGeom prst="rect">
            <a:avLst/>
          </a:prstGeom>
          <a:noFill/>
        </p:spPr>
        <p:txBody>
          <a:bodyPr wrap="square" rtlCol="0">
            <a:spAutoFit/>
          </a:bodyPr>
          <a:lstStyle/>
          <a:p>
            <a:r>
              <a:rPr lang="en-US" sz="3500" b="1" dirty="0"/>
              <a:t>dp[i – 1]</a:t>
            </a:r>
          </a:p>
        </p:txBody>
      </p:sp>
      <p:sp>
        <p:nvSpPr>
          <p:cNvPr id="46" name="文字方塊 45">
            <a:extLst>
              <a:ext uri="{FF2B5EF4-FFF2-40B4-BE49-F238E27FC236}">
                <a16:creationId xmlns:a16="http://schemas.microsoft.com/office/drawing/2014/main" id="{1402A5FE-934A-4256-87A3-DCAC6C9877E7}"/>
              </a:ext>
            </a:extLst>
          </p:cNvPr>
          <p:cNvSpPr txBox="1"/>
          <p:nvPr/>
        </p:nvSpPr>
        <p:spPr>
          <a:xfrm>
            <a:off x="677672" y="4261867"/>
            <a:ext cx="2343979" cy="630942"/>
          </a:xfrm>
          <a:prstGeom prst="rect">
            <a:avLst/>
          </a:prstGeom>
          <a:noFill/>
        </p:spPr>
        <p:txBody>
          <a:bodyPr wrap="square" rtlCol="0">
            <a:spAutoFit/>
          </a:bodyPr>
          <a:lstStyle/>
          <a:p>
            <a:r>
              <a:rPr lang="en-US" sz="3500" b="1" dirty="0"/>
              <a:t>dp[i]</a:t>
            </a:r>
          </a:p>
        </p:txBody>
      </p:sp>
      <p:sp>
        <p:nvSpPr>
          <p:cNvPr id="47" name="矩形 46">
            <a:extLst>
              <a:ext uri="{FF2B5EF4-FFF2-40B4-BE49-F238E27FC236}">
                <a16:creationId xmlns:a16="http://schemas.microsoft.com/office/drawing/2014/main" id="{A08EFE9E-8FA6-453D-80DD-8393B7CF82AA}"/>
              </a:ext>
            </a:extLst>
          </p:cNvPr>
          <p:cNvSpPr/>
          <p:nvPr/>
        </p:nvSpPr>
        <p:spPr>
          <a:xfrm>
            <a:off x="2147970"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43A341F-6BF9-4298-9AA9-E136CD5F432D}"/>
              </a:ext>
            </a:extLst>
          </p:cNvPr>
          <p:cNvSpPr/>
          <p:nvPr/>
        </p:nvSpPr>
        <p:spPr>
          <a:xfrm>
            <a:off x="284776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1216051-D8C1-4631-9ADC-07112977043C}"/>
              </a:ext>
            </a:extLst>
          </p:cNvPr>
          <p:cNvSpPr/>
          <p:nvPr/>
        </p:nvSpPr>
        <p:spPr>
          <a:xfrm>
            <a:off x="3547562"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B5E4EFE4-2E51-4B14-AB5B-09F022214802}"/>
              </a:ext>
            </a:extLst>
          </p:cNvPr>
          <p:cNvSpPr/>
          <p:nvPr/>
        </p:nvSpPr>
        <p:spPr>
          <a:xfrm>
            <a:off x="4247358"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382C468-7522-46F7-8906-D478D73965F4}"/>
              </a:ext>
            </a:extLst>
          </p:cNvPr>
          <p:cNvSpPr/>
          <p:nvPr/>
        </p:nvSpPr>
        <p:spPr>
          <a:xfrm>
            <a:off x="4947154"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D760CFD6-BCE8-40E2-BFD3-9D37D89BC702}"/>
              </a:ext>
            </a:extLst>
          </p:cNvPr>
          <p:cNvSpPr/>
          <p:nvPr/>
        </p:nvSpPr>
        <p:spPr>
          <a:xfrm>
            <a:off x="5646950"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0C4325A-E08F-48E3-B9DF-AE70844BCD81}"/>
              </a:ext>
            </a:extLst>
          </p:cNvPr>
          <p:cNvSpPr/>
          <p:nvPr/>
        </p:nvSpPr>
        <p:spPr>
          <a:xfrm>
            <a:off x="634674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45AD45B6-C214-4163-9CA4-7E84932A5D76}"/>
              </a:ext>
            </a:extLst>
          </p:cNvPr>
          <p:cNvSpPr/>
          <p:nvPr/>
        </p:nvSpPr>
        <p:spPr>
          <a:xfrm>
            <a:off x="7046542"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單箭頭接點 54">
            <a:extLst>
              <a:ext uri="{FF2B5EF4-FFF2-40B4-BE49-F238E27FC236}">
                <a16:creationId xmlns:a16="http://schemas.microsoft.com/office/drawing/2014/main" id="{2CCB72EB-169A-4CCE-B9CF-B131E3C0A4F2}"/>
              </a:ext>
            </a:extLst>
          </p:cNvPr>
          <p:cNvCxnSpPr>
            <a:cxnSpLocks/>
          </p:cNvCxnSpPr>
          <p:nvPr/>
        </p:nvCxnSpPr>
        <p:spPr>
          <a:xfrm flipV="1">
            <a:off x="5372338" y="2629065"/>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EE68D0E-BDE5-43D5-8863-415E37B58D51}"/>
              </a:ext>
            </a:extLst>
          </p:cNvPr>
          <p:cNvCxnSpPr>
            <a:cxnSpLocks/>
          </p:cNvCxnSpPr>
          <p:nvPr/>
        </p:nvCxnSpPr>
        <p:spPr>
          <a:xfrm flipH="1" flipV="1">
            <a:off x="2625987" y="2629065"/>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5603A67F-B759-4950-85BE-872B917099DB}"/>
              </a:ext>
            </a:extLst>
          </p:cNvPr>
          <p:cNvCxnSpPr>
            <a:cxnSpLocks/>
            <a:endCxn id="38" idx="2"/>
          </p:cNvCxnSpPr>
          <p:nvPr/>
        </p:nvCxnSpPr>
        <p:spPr>
          <a:xfrm flipH="1" flipV="1">
            <a:off x="3197664" y="2629068"/>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7548D45-7CB8-4CD7-8B31-3B6BA8CD9C32}"/>
              </a:ext>
            </a:extLst>
          </p:cNvPr>
          <p:cNvCxnSpPr>
            <a:cxnSpLocks/>
            <a:endCxn id="40" idx="2"/>
          </p:cNvCxnSpPr>
          <p:nvPr/>
        </p:nvCxnSpPr>
        <p:spPr>
          <a:xfrm flipV="1">
            <a:off x="4582590" y="2629068"/>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52AC28C7-13F3-4B19-BC34-A5593B92D8F7}"/>
              </a:ext>
            </a:extLst>
          </p:cNvPr>
          <p:cNvCxnSpPr>
            <a:cxnSpLocks/>
            <a:stCxn id="52" idx="0"/>
            <a:endCxn id="44" idx="2"/>
          </p:cNvCxnSpPr>
          <p:nvPr/>
        </p:nvCxnSpPr>
        <p:spPr>
          <a:xfrm flipV="1">
            <a:off x="5996848" y="2629067"/>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275DB8AD-9147-4092-85D1-8A048BA26FE0}"/>
              </a:ext>
            </a:extLst>
          </p:cNvPr>
          <p:cNvCxnSpPr>
            <a:cxnSpLocks/>
          </p:cNvCxnSpPr>
          <p:nvPr/>
        </p:nvCxnSpPr>
        <p:spPr>
          <a:xfrm flipV="1">
            <a:off x="2497868" y="2629069"/>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AED17D85-4666-4911-9292-4E28A462A39C}"/>
              </a:ext>
            </a:extLst>
          </p:cNvPr>
          <p:cNvCxnSpPr>
            <a:cxnSpLocks/>
            <a:endCxn id="63" idx="2"/>
          </p:cNvCxnSpPr>
          <p:nvPr/>
        </p:nvCxnSpPr>
        <p:spPr>
          <a:xfrm flipV="1">
            <a:off x="7396440" y="2629065"/>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03B2580B-BE27-4F83-961C-1246EFBD189B}"/>
              </a:ext>
            </a:extLst>
          </p:cNvPr>
          <p:cNvCxnSpPr>
            <a:cxnSpLocks/>
          </p:cNvCxnSpPr>
          <p:nvPr/>
        </p:nvCxnSpPr>
        <p:spPr>
          <a:xfrm flipV="1">
            <a:off x="6707923" y="2629065"/>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FBF051C-B7E2-440C-9AD1-EE205ACCAC42}"/>
              </a:ext>
            </a:extLst>
          </p:cNvPr>
          <p:cNvSpPr/>
          <p:nvPr/>
        </p:nvSpPr>
        <p:spPr>
          <a:xfrm>
            <a:off x="7746338" y="191993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69DCFE22-E45F-40C3-8B5D-D5FACA520A4D}"/>
              </a:ext>
            </a:extLst>
          </p:cNvPr>
          <p:cNvSpPr/>
          <p:nvPr/>
        </p:nvSpPr>
        <p:spPr>
          <a:xfrm>
            <a:off x="7746338" y="418367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星形: 五角 31">
            <a:extLst>
              <a:ext uri="{FF2B5EF4-FFF2-40B4-BE49-F238E27FC236}">
                <a16:creationId xmlns:a16="http://schemas.microsoft.com/office/drawing/2014/main" id="{C1F255DC-0A8F-4C54-860B-C5E3E8E8EC71}"/>
              </a:ext>
            </a:extLst>
          </p:cNvPr>
          <p:cNvSpPr/>
          <p:nvPr/>
        </p:nvSpPr>
        <p:spPr>
          <a:xfrm>
            <a:off x="5121824" y="435936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文字方塊 71">
            <a:extLst>
              <a:ext uri="{FF2B5EF4-FFF2-40B4-BE49-F238E27FC236}">
                <a16:creationId xmlns:a16="http://schemas.microsoft.com/office/drawing/2014/main" id="{AABB77CE-69D9-4F7C-A980-31C79DECFF6A}"/>
              </a:ext>
            </a:extLst>
          </p:cNvPr>
          <p:cNvSpPr txBox="1"/>
          <p:nvPr/>
        </p:nvSpPr>
        <p:spPr>
          <a:xfrm>
            <a:off x="4288834" y="4970992"/>
            <a:ext cx="2815144" cy="477054"/>
          </a:xfrm>
          <a:prstGeom prst="rect">
            <a:avLst/>
          </a:prstGeom>
          <a:noFill/>
        </p:spPr>
        <p:txBody>
          <a:bodyPr wrap="square" rtlCol="0">
            <a:spAutoFit/>
          </a:bodyPr>
          <a:lstStyle/>
          <a:p>
            <a:r>
              <a:rPr lang="en-US" sz="2500" b="1" dirty="0"/>
              <a:t>M = (L + R) / 2</a:t>
            </a:r>
          </a:p>
        </p:txBody>
      </p:sp>
      <p:sp>
        <p:nvSpPr>
          <p:cNvPr id="73" name="文字方塊 72">
            <a:extLst>
              <a:ext uri="{FF2B5EF4-FFF2-40B4-BE49-F238E27FC236}">
                <a16:creationId xmlns:a16="http://schemas.microsoft.com/office/drawing/2014/main" id="{F110DD32-BB7F-4C49-B571-0D2EF6CCACDA}"/>
              </a:ext>
            </a:extLst>
          </p:cNvPr>
          <p:cNvSpPr txBox="1"/>
          <p:nvPr/>
        </p:nvSpPr>
        <p:spPr>
          <a:xfrm>
            <a:off x="2248494" y="4855125"/>
            <a:ext cx="1304647" cy="630942"/>
          </a:xfrm>
          <a:prstGeom prst="rect">
            <a:avLst/>
          </a:prstGeom>
          <a:noFill/>
        </p:spPr>
        <p:txBody>
          <a:bodyPr wrap="square" rtlCol="0">
            <a:spAutoFit/>
          </a:bodyPr>
          <a:lstStyle/>
          <a:p>
            <a:r>
              <a:rPr lang="en-US" sz="3500" b="1" dirty="0"/>
              <a:t>L</a:t>
            </a:r>
          </a:p>
        </p:txBody>
      </p:sp>
      <p:sp>
        <p:nvSpPr>
          <p:cNvPr id="74" name="文字方塊 73">
            <a:extLst>
              <a:ext uri="{FF2B5EF4-FFF2-40B4-BE49-F238E27FC236}">
                <a16:creationId xmlns:a16="http://schemas.microsoft.com/office/drawing/2014/main" id="{33513357-1678-43A8-8FDF-20A7FAF99C35}"/>
              </a:ext>
            </a:extLst>
          </p:cNvPr>
          <p:cNvSpPr txBox="1"/>
          <p:nvPr/>
        </p:nvSpPr>
        <p:spPr>
          <a:xfrm>
            <a:off x="7839671" y="4927625"/>
            <a:ext cx="1304647" cy="630942"/>
          </a:xfrm>
          <a:prstGeom prst="rect">
            <a:avLst/>
          </a:prstGeom>
          <a:noFill/>
        </p:spPr>
        <p:txBody>
          <a:bodyPr wrap="square" rtlCol="0">
            <a:spAutoFit/>
          </a:bodyPr>
          <a:lstStyle/>
          <a:p>
            <a:r>
              <a:rPr lang="en-US" sz="3500" b="1" dirty="0"/>
              <a:t>R</a:t>
            </a:r>
          </a:p>
        </p:txBody>
      </p:sp>
      <p:sp>
        <p:nvSpPr>
          <p:cNvPr id="77" name="矩形 76"/>
          <p:cNvSpPr/>
          <p:nvPr/>
        </p:nvSpPr>
        <p:spPr>
          <a:xfrm>
            <a:off x="2497868" y="5636749"/>
            <a:ext cx="8010524" cy="538609"/>
          </a:xfrm>
          <a:prstGeom prst="rect">
            <a:avLst/>
          </a:prstGeom>
        </p:spPr>
        <p:txBody>
          <a:bodyPr wrap="square">
            <a:spAutoFit/>
          </a:bodyPr>
          <a:lstStyle/>
          <a:p>
            <a:r>
              <a:rPr lang="zh-TW" altLang="en-US" sz="2900" b="1" dirty="0"/>
              <a:t>直覺</a:t>
            </a:r>
            <a:r>
              <a:rPr lang="en-US" altLang="zh-TW" sz="2900" b="1" dirty="0"/>
              <a:t>:</a:t>
            </a:r>
            <a:r>
              <a:rPr lang="zh-TW" altLang="en-US" sz="2900" b="1" dirty="0"/>
              <a:t> 先花 </a:t>
            </a:r>
            <a:r>
              <a:rPr lang="en-US" altLang="zh-TW" sz="2900" b="1" dirty="0"/>
              <a:t>O(N)</a:t>
            </a:r>
            <a:r>
              <a:rPr lang="zh-TW" altLang="en-US" sz="2900" b="1" dirty="0"/>
              <a:t> 暴力找出中間的箭頭</a:t>
            </a:r>
            <a:r>
              <a:rPr lang="en-US" altLang="zh-TW" sz="2900" b="1" dirty="0"/>
              <a:t>!</a:t>
            </a:r>
            <a:endParaRPr lang="zh-TW" altLang="en-US" sz="2900" b="1" dirty="0"/>
          </a:p>
        </p:txBody>
      </p:sp>
    </p:spTree>
    <p:extLst>
      <p:ext uri="{BB962C8B-B14F-4D97-AF65-F5344CB8AC3E}">
        <p14:creationId xmlns:p14="http://schemas.microsoft.com/office/powerpoint/2010/main" val="273914535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28825594-A287-49DE-A777-76914B8D4EDE}"/>
              </a:ext>
            </a:extLst>
          </p:cNvPr>
          <p:cNvSpPr txBox="1"/>
          <p:nvPr/>
        </p:nvSpPr>
        <p:spPr>
          <a:xfrm>
            <a:off x="128019" y="1805640"/>
            <a:ext cx="2343979" cy="630942"/>
          </a:xfrm>
          <a:prstGeom prst="rect">
            <a:avLst/>
          </a:prstGeom>
          <a:noFill/>
        </p:spPr>
        <p:txBody>
          <a:bodyPr wrap="square" rtlCol="0">
            <a:spAutoFit/>
          </a:bodyPr>
          <a:lstStyle/>
          <a:p>
            <a:r>
              <a:rPr lang="en-US" sz="3500" b="1" dirty="0"/>
              <a:t>dp[i – 1]</a:t>
            </a:r>
          </a:p>
        </p:txBody>
      </p:sp>
      <p:sp>
        <p:nvSpPr>
          <p:cNvPr id="77" name="矩形 76"/>
          <p:cNvSpPr/>
          <p:nvPr/>
        </p:nvSpPr>
        <p:spPr>
          <a:xfrm>
            <a:off x="682004" y="5573628"/>
            <a:ext cx="8783020" cy="984885"/>
          </a:xfrm>
          <a:prstGeom prst="rect">
            <a:avLst/>
          </a:prstGeom>
        </p:spPr>
        <p:txBody>
          <a:bodyPr wrap="square">
            <a:spAutoFit/>
          </a:bodyPr>
          <a:lstStyle/>
          <a:p>
            <a:r>
              <a:rPr lang="zh-TW" altLang="en-US" sz="2900" b="1" dirty="0"/>
              <a:t>由於箭頭不會相交，最佳解區域被切成了兩塊</a:t>
            </a:r>
            <a:endParaRPr lang="en-US" altLang="zh-TW" sz="2900" b="1" dirty="0"/>
          </a:p>
          <a:p>
            <a:r>
              <a:rPr lang="zh-TW" altLang="en-US" sz="2900" b="1" dirty="0"/>
              <a:t>左邊的箭頭只會發生在左半塊</a:t>
            </a:r>
            <a:r>
              <a:rPr lang="en-US" altLang="zh-TW" sz="2900" b="1" dirty="0"/>
              <a:t>, </a:t>
            </a:r>
            <a:r>
              <a:rPr lang="zh-TW" altLang="en-US" sz="2900" b="1" dirty="0"/>
              <a:t>右邊只發生在右半塊</a:t>
            </a:r>
          </a:p>
        </p:txBody>
      </p:sp>
      <p:sp>
        <p:nvSpPr>
          <p:cNvPr id="35" name="矩形 34">
            <a:extLst>
              <a:ext uri="{FF2B5EF4-FFF2-40B4-BE49-F238E27FC236}">
                <a16:creationId xmlns:a16="http://schemas.microsoft.com/office/drawing/2014/main" id="{3B589A54-0E4A-4195-90ED-866945F7772C}"/>
              </a:ext>
            </a:extLst>
          </p:cNvPr>
          <p:cNvSpPr/>
          <p:nvPr/>
        </p:nvSpPr>
        <p:spPr>
          <a:xfrm>
            <a:off x="2014620"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A1EC6D4B-1FDF-44F3-84B5-353731D74A56}"/>
              </a:ext>
            </a:extLst>
          </p:cNvPr>
          <p:cNvSpPr/>
          <p:nvPr/>
        </p:nvSpPr>
        <p:spPr>
          <a:xfrm>
            <a:off x="271441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7CE3F1DC-F146-427C-815B-87D7A63C4BFA}"/>
              </a:ext>
            </a:extLst>
          </p:cNvPr>
          <p:cNvSpPr/>
          <p:nvPr/>
        </p:nvSpPr>
        <p:spPr>
          <a:xfrm>
            <a:off x="3414212"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29288AA-E453-4AF5-9EC2-523791C1BBF5}"/>
              </a:ext>
            </a:extLst>
          </p:cNvPr>
          <p:cNvSpPr/>
          <p:nvPr/>
        </p:nvSpPr>
        <p:spPr>
          <a:xfrm>
            <a:off x="4114008"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1F5C2224-7778-4D71-BE56-42582F17B06E}"/>
              </a:ext>
            </a:extLst>
          </p:cNvPr>
          <p:cNvSpPr/>
          <p:nvPr/>
        </p:nvSpPr>
        <p:spPr>
          <a:xfrm>
            <a:off x="4813804"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232ACFB4-965B-4FA4-9E61-DB9F582E3620}"/>
              </a:ext>
            </a:extLst>
          </p:cNvPr>
          <p:cNvSpPr/>
          <p:nvPr/>
        </p:nvSpPr>
        <p:spPr>
          <a:xfrm>
            <a:off x="5513600"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E0B70261-E211-4127-BA8E-FCEB067F6EED}"/>
              </a:ext>
            </a:extLst>
          </p:cNvPr>
          <p:cNvSpPr/>
          <p:nvPr/>
        </p:nvSpPr>
        <p:spPr>
          <a:xfrm>
            <a:off x="621339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4815804-0259-4452-8072-C453261F2062}"/>
              </a:ext>
            </a:extLst>
          </p:cNvPr>
          <p:cNvSpPr/>
          <p:nvPr/>
        </p:nvSpPr>
        <p:spPr>
          <a:xfrm>
            <a:off x="6913192"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文字方塊 75">
            <a:extLst>
              <a:ext uri="{FF2B5EF4-FFF2-40B4-BE49-F238E27FC236}">
                <a16:creationId xmlns:a16="http://schemas.microsoft.com/office/drawing/2014/main" id="{1402A5FE-934A-4256-87A3-DCAC6C9877E7}"/>
              </a:ext>
            </a:extLst>
          </p:cNvPr>
          <p:cNvSpPr txBox="1"/>
          <p:nvPr/>
        </p:nvSpPr>
        <p:spPr>
          <a:xfrm>
            <a:off x="544322" y="4069381"/>
            <a:ext cx="2343979" cy="630942"/>
          </a:xfrm>
          <a:prstGeom prst="rect">
            <a:avLst/>
          </a:prstGeom>
          <a:noFill/>
        </p:spPr>
        <p:txBody>
          <a:bodyPr wrap="square" rtlCol="0">
            <a:spAutoFit/>
          </a:bodyPr>
          <a:lstStyle/>
          <a:p>
            <a:r>
              <a:rPr lang="en-US" sz="3500" b="1" dirty="0"/>
              <a:t>dp[i]</a:t>
            </a:r>
          </a:p>
        </p:txBody>
      </p:sp>
      <p:sp>
        <p:nvSpPr>
          <p:cNvPr id="78" name="矩形 77">
            <a:extLst>
              <a:ext uri="{FF2B5EF4-FFF2-40B4-BE49-F238E27FC236}">
                <a16:creationId xmlns:a16="http://schemas.microsoft.com/office/drawing/2014/main" id="{A08EFE9E-8FA6-453D-80DD-8393B7CF82AA}"/>
              </a:ext>
            </a:extLst>
          </p:cNvPr>
          <p:cNvSpPr/>
          <p:nvPr/>
        </p:nvSpPr>
        <p:spPr>
          <a:xfrm>
            <a:off x="2014620"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943A341F-6BF9-4298-9AA9-E136CD5F432D}"/>
              </a:ext>
            </a:extLst>
          </p:cNvPr>
          <p:cNvSpPr/>
          <p:nvPr/>
        </p:nvSpPr>
        <p:spPr>
          <a:xfrm>
            <a:off x="271441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F1216051-D8C1-4631-9ADC-07112977043C}"/>
              </a:ext>
            </a:extLst>
          </p:cNvPr>
          <p:cNvSpPr/>
          <p:nvPr/>
        </p:nvSpPr>
        <p:spPr>
          <a:xfrm>
            <a:off x="3414212"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矩形 80">
            <a:extLst>
              <a:ext uri="{FF2B5EF4-FFF2-40B4-BE49-F238E27FC236}">
                <a16:creationId xmlns:a16="http://schemas.microsoft.com/office/drawing/2014/main" id="{B5E4EFE4-2E51-4B14-AB5B-09F022214802}"/>
              </a:ext>
            </a:extLst>
          </p:cNvPr>
          <p:cNvSpPr/>
          <p:nvPr/>
        </p:nvSpPr>
        <p:spPr>
          <a:xfrm>
            <a:off x="4114008"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矩形 81">
            <a:extLst>
              <a:ext uri="{FF2B5EF4-FFF2-40B4-BE49-F238E27FC236}">
                <a16:creationId xmlns:a16="http://schemas.microsoft.com/office/drawing/2014/main" id="{5382C468-7522-46F7-8906-D478D73965F4}"/>
              </a:ext>
            </a:extLst>
          </p:cNvPr>
          <p:cNvSpPr/>
          <p:nvPr/>
        </p:nvSpPr>
        <p:spPr>
          <a:xfrm>
            <a:off x="4813804"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矩形 82">
            <a:extLst>
              <a:ext uri="{FF2B5EF4-FFF2-40B4-BE49-F238E27FC236}">
                <a16:creationId xmlns:a16="http://schemas.microsoft.com/office/drawing/2014/main" id="{D760CFD6-BCE8-40E2-BFD3-9D37D89BC702}"/>
              </a:ext>
            </a:extLst>
          </p:cNvPr>
          <p:cNvSpPr/>
          <p:nvPr/>
        </p:nvSpPr>
        <p:spPr>
          <a:xfrm>
            <a:off x="5513600"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C0C4325A-E08F-48E3-B9DF-AE70844BCD81}"/>
              </a:ext>
            </a:extLst>
          </p:cNvPr>
          <p:cNvSpPr/>
          <p:nvPr/>
        </p:nvSpPr>
        <p:spPr>
          <a:xfrm>
            <a:off x="621339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45AD45B6-C214-4163-9CA4-7E84932A5D76}"/>
              </a:ext>
            </a:extLst>
          </p:cNvPr>
          <p:cNvSpPr/>
          <p:nvPr/>
        </p:nvSpPr>
        <p:spPr>
          <a:xfrm>
            <a:off x="6913192"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直線單箭頭接點 85">
            <a:extLst>
              <a:ext uri="{FF2B5EF4-FFF2-40B4-BE49-F238E27FC236}">
                <a16:creationId xmlns:a16="http://schemas.microsoft.com/office/drawing/2014/main" id="{2CCB72EB-169A-4CCE-B9CF-B131E3C0A4F2}"/>
              </a:ext>
            </a:extLst>
          </p:cNvPr>
          <p:cNvCxnSpPr>
            <a:cxnSpLocks/>
          </p:cNvCxnSpPr>
          <p:nvPr/>
        </p:nvCxnSpPr>
        <p:spPr>
          <a:xfrm flipV="1">
            <a:off x="5238988" y="2436579"/>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EE68D0E-BDE5-43D5-8863-415E37B58D51}"/>
              </a:ext>
            </a:extLst>
          </p:cNvPr>
          <p:cNvCxnSpPr>
            <a:cxnSpLocks/>
          </p:cNvCxnSpPr>
          <p:nvPr/>
        </p:nvCxnSpPr>
        <p:spPr>
          <a:xfrm flipH="1" flipV="1">
            <a:off x="2492637" y="2436579"/>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5603A67F-B759-4950-85BE-872B917099DB}"/>
              </a:ext>
            </a:extLst>
          </p:cNvPr>
          <p:cNvCxnSpPr>
            <a:cxnSpLocks/>
            <a:endCxn id="36" idx="2"/>
          </p:cNvCxnSpPr>
          <p:nvPr/>
        </p:nvCxnSpPr>
        <p:spPr>
          <a:xfrm flipH="1" flipV="1">
            <a:off x="3064314" y="2436582"/>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37548D45-7CB8-4CD7-8B31-3B6BA8CD9C32}"/>
              </a:ext>
            </a:extLst>
          </p:cNvPr>
          <p:cNvCxnSpPr>
            <a:cxnSpLocks/>
            <a:endCxn id="67" idx="2"/>
          </p:cNvCxnSpPr>
          <p:nvPr/>
        </p:nvCxnSpPr>
        <p:spPr>
          <a:xfrm flipV="1">
            <a:off x="4449240" y="2436582"/>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52AC28C7-13F3-4B19-BC34-A5593B92D8F7}"/>
              </a:ext>
            </a:extLst>
          </p:cNvPr>
          <p:cNvCxnSpPr>
            <a:cxnSpLocks/>
            <a:stCxn id="83" idx="0"/>
            <a:endCxn id="71" idx="2"/>
          </p:cNvCxnSpPr>
          <p:nvPr/>
        </p:nvCxnSpPr>
        <p:spPr>
          <a:xfrm flipV="1">
            <a:off x="5863498" y="2436581"/>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275DB8AD-9147-4092-85D1-8A048BA26FE0}"/>
              </a:ext>
            </a:extLst>
          </p:cNvPr>
          <p:cNvCxnSpPr>
            <a:cxnSpLocks/>
          </p:cNvCxnSpPr>
          <p:nvPr/>
        </p:nvCxnSpPr>
        <p:spPr>
          <a:xfrm flipV="1">
            <a:off x="2364518" y="2436583"/>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ED17D85-4666-4911-9292-4E28A462A39C}"/>
              </a:ext>
            </a:extLst>
          </p:cNvPr>
          <p:cNvCxnSpPr>
            <a:cxnSpLocks/>
            <a:endCxn id="94" idx="2"/>
          </p:cNvCxnSpPr>
          <p:nvPr/>
        </p:nvCxnSpPr>
        <p:spPr>
          <a:xfrm flipV="1">
            <a:off x="7263090" y="2436579"/>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03B2580B-BE27-4F83-961C-1246EFBD189B}"/>
              </a:ext>
            </a:extLst>
          </p:cNvPr>
          <p:cNvCxnSpPr>
            <a:cxnSpLocks/>
          </p:cNvCxnSpPr>
          <p:nvPr/>
        </p:nvCxnSpPr>
        <p:spPr>
          <a:xfrm flipV="1">
            <a:off x="6574573" y="2436579"/>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DFBF051C-B7E2-440C-9AD1-EE205ACCAC42}"/>
              </a:ext>
            </a:extLst>
          </p:cNvPr>
          <p:cNvSpPr/>
          <p:nvPr/>
        </p:nvSpPr>
        <p:spPr>
          <a:xfrm>
            <a:off x="7612988" y="1727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69DCFE22-E45F-40C3-8B5D-D5FACA520A4D}"/>
              </a:ext>
            </a:extLst>
          </p:cNvPr>
          <p:cNvSpPr/>
          <p:nvPr/>
        </p:nvSpPr>
        <p:spPr>
          <a:xfrm>
            <a:off x="7612988" y="39911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星形: 五角 31">
            <a:extLst>
              <a:ext uri="{FF2B5EF4-FFF2-40B4-BE49-F238E27FC236}">
                <a16:creationId xmlns:a16="http://schemas.microsoft.com/office/drawing/2014/main" id="{C1F255DC-0A8F-4C54-860B-C5E3E8E8EC71}"/>
              </a:ext>
            </a:extLst>
          </p:cNvPr>
          <p:cNvSpPr/>
          <p:nvPr/>
        </p:nvSpPr>
        <p:spPr>
          <a:xfrm>
            <a:off x="4988474" y="416688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直線單箭頭接點 96">
            <a:extLst>
              <a:ext uri="{FF2B5EF4-FFF2-40B4-BE49-F238E27FC236}">
                <a16:creationId xmlns:a16="http://schemas.microsoft.com/office/drawing/2014/main" id="{CA5A4B4F-7589-490A-AF7A-44BCF9D60977}"/>
              </a:ext>
            </a:extLst>
          </p:cNvPr>
          <p:cNvCxnSpPr>
            <a:cxnSpLocks/>
          </p:cNvCxnSpPr>
          <p:nvPr/>
        </p:nvCxnSpPr>
        <p:spPr>
          <a:xfrm flipV="1">
            <a:off x="2364518" y="1435293"/>
            <a:ext cx="4898572" cy="167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508E6291-B66B-44FD-A6D8-73849386F442}"/>
              </a:ext>
            </a:extLst>
          </p:cNvPr>
          <p:cNvCxnSpPr>
            <a:cxnSpLocks/>
          </p:cNvCxnSpPr>
          <p:nvPr/>
        </p:nvCxnSpPr>
        <p:spPr>
          <a:xfrm>
            <a:off x="2336357" y="1249197"/>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單箭頭接點 98">
            <a:extLst>
              <a:ext uri="{FF2B5EF4-FFF2-40B4-BE49-F238E27FC236}">
                <a16:creationId xmlns:a16="http://schemas.microsoft.com/office/drawing/2014/main" id="{6054A647-5D43-4B79-8F3B-A32062FFA9E3}"/>
              </a:ext>
            </a:extLst>
          </p:cNvPr>
          <p:cNvCxnSpPr>
            <a:cxnSpLocks/>
          </p:cNvCxnSpPr>
          <p:nvPr/>
        </p:nvCxnSpPr>
        <p:spPr>
          <a:xfrm>
            <a:off x="7263090"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單箭頭接點 99">
            <a:extLst>
              <a:ext uri="{FF2B5EF4-FFF2-40B4-BE49-F238E27FC236}">
                <a16:creationId xmlns:a16="http://schemas.microsoft.com/office/drawing/2014/main" id="{ED2EEC2B-A6AB-4337-B322-0597CDDD6FBF}"/>
              </a:ext>
            </a:extLst>
          </p:cNvPr>
          <p:cNvCxnSpPr>
            <a:cxnSpLocks/>
          </p:cNvCxnSpPr>
          <p:nvPr/>
        </p:nvCxnSpPr>
        <p:spPr>
          <a:xfrm>
            <a:off x="7268784" y="1435293"/>
            <a:ext cx="886234" cy="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D1892A88-36EB-4AF3-ADD6-FF9150827110}"/>
              </a:ext>
            </a:extLst>
          </p:cNvPr>
          <p:cNvCxnSpPr>
            <a:cxnSpLocks/>
          </p:cNvCxnSpPr>
          <p:nvPr/>
        </p:nvCxnSpPr>
        <p:spPr>
          <a:xfrm>
            <a:off x="7268784"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單箭頭接點 101">
            <a:extLst>
              <a:ext uri="{FF2B5EF4-FFF2-40B4-BE49-F238E27FC236}">
                <a16:creationId xmlns:a16="http://schemas.microsoft.com/office/drawing/2014/main" id="{7F9A77F3-F3D5-4122-B0E4-2F653E068527}"/>
              </a:ext>
            </a:extLst>
          </p:cNvPr>
          <p:cNvCxnSpPr>
            <a:cxnSpLocks/>
          </p:cNvCxnSpPr>
          <p:nvPr/>
        </p:nvCxnSpPr>
        <p:spPr>
          <a:xfrm>
            <a:off x="8155018"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AABB77CE-69D9-4F7C-A980-31C79DECFF6A}"/>
              </a:ext>
            </a:extLst>
          </p:cNvPr>
          <p:cNvSpPr txBox="1"/>
          <p:nvPr/>
        </p:nvSpPr>
        <p:spPr>
          <a:xfrm>
            <a:off x="4155484" y="4778506"/>
            <a:ext cx="2815144" cy="477054"/>
          </a:xfrm>
          <a:prstGeom prst="rect">
            <a:avLst/>
          </a:prstGeom>
          <a:noFill/>
        </p:spPr>
        <p:txBody>
          <a:bodyPr wrap="square" rtlCol="0">
            <a:spAutoFit/>
          </a:bodyPr>
          <a:lstStyle/>
          <a:p>
            <a:r>
              <a:rPr lang="en-US" sz="2500" b="1" dirty="0"/>
              <a:t>M = (L + R) / 2</a:t>
            </a:r>
          </a:p>
        </p:txBody>
      </p:sp>
      <p:sp>
        <p:nvSpPr>
          <p:cNvPr id="104" name="文字方塊 103">
            <a:extLst>
              <a:ext uri="{FF2B5EF4-FFF2-40B4-BE49-F238E27FC236}">
                <a16:creationId xmlns:a16="http://schemas.microsoft.com/office/drawing/2014/main" id="{F110DD32-BB7F-4C49-B571-0D2EF6CCACDA}"/>
              </a:ext>
            </a:extLst>
          </p:cNvPr>
          <p:cNvSpPr txBox="1"/>
          <p:nvPr/>
        </p:nvSpPr>
        <p:spPr>
          <a:xfrm>
            <a:off x="2109565" y="4778506"/>
            <a:ext cx="1304647" cy="630942"/>
          </a:xfrm>
          <a:prstGeom prst="rect">
            <a:avLst/>
          </a:prstGeom>
          <a:noFill/>
        </p:spPr>
        <p:txBody>
          <a:bodyPr wrap="square" rtlCol="0">
            <a:spAutoFit/>
          </a:bodyPr>
          <a:lstStyle/>
          <a:p>
            <a:r>
              <a:rPr lang="en-US" sz="3500" b="1" dirty="0"/>
              <a:t>L</a:t>
            </a:r>
          </a:p>
        </p:txBody>
      </p:sp>
      <p:sp>
        <p:nvSpPr>
          <p:cNvPr id="105" name="文字方塊 104">
            <a:extLst>
              <a:ext uri="{FF2B5EF4-FFF2-40B4-BE49-F238E27FC236}">
                <a16:creationId xmlns:a16="http://schemas.microsoft.com/office/drawing/2014/main" id="{33513357-1678-43A8-8FDF-20A7FAF99C35}"/>
              </a:ext>
            </a:extLst>
          </p:cNvPr>
          <p:cNvSpPr txBox="1"/>
          <p:nvPr/>
        </p:nvSpPr>
        <p:spPr>
          <a:xfrm>
            <a:off x="7711901" y="4778506"/>
            <a:ext cx="1304647" cy="630942"/>
          </a:xfrm>
          <a:prstGeom prst="rect">
            <a:avLst/>
          </a:prstGeom>
          <a:noFill/>
        </p:spPr>
        <p:txBody>
          <a:bodyPr wrap="square" rtlCol="0">
            <a:spAutoFit/>
          </a:bodyPr>
          <a:lstStyle/>
          <a:p>
            <a:r>
              <a:rPr lang="en-US" sz="3500" b="1" dirty="0"/>
              <a:t>R</a:t>
            </a:r>
          </a:p>
        </p:txBody>
      </p:sp>
      <p:sp>
        <p:nvSpPr>
          <p:cNvPr id="106" name="文字方塊 105">
            <a:extLst>
              <a:ext uri="{FF2B5EF4-FFF2-40B4-BE49-F238E27FC236}">
                <a16:creationId xmlns:a16="http://schemas.microsoft.com/office/drawing/2014/main" id="{EC5F34B2-0A5B-4F13-88F5-2A6EC12AE367}"/>
              </a:ext>
            </a:extLst>
          </p:cNvPr>
          <p:cNvSpPr txBox="1"/>
          <p:nvPr/>
        </p:nvSpPr>
        <p:spPr>
          <a:xfrm>
            <a:off x="2685031" y="528124"/>
            <a:ext cx="3050142" cy="769441"/>
          </a:xfrm>
          <a:prstGeom prst="rect">
            <a:avLst/>
          </a:prstGeom>
          <a:noFill/>
        </p:spPr>
        <p:txBody>
          <a:bodyPr wrap="square" rtlCol="0">
            <a:spAutoFit/>
          </a:bodyPr>
          <a:lstStyle/>
          <a:p>
            <a:r>
              <a:rPr lang="en-US" sz="2200" b="1" dirty="0"/>
              <a:t>dp[i][L … M-1]</a:t>
            </a:r>
            <a:r>
              <a:rPr lang="zh-TW" altLang="en-US" sz="2200" b="1" dirty="0"/>
              <a:t>可能發</a:t>
            </a:r>
            <a:endParaRPr lang="en-US" altLang="zh-TW" sz="2200" b="1" dirty="0"/>
          </a:p>
          <a:p>
            <a:r>
              <a:rPr lang="zh-TW" altLang="en-US" sz="2200" b="1" dirty="0"/>
              <a:t>生最佳解的區域</a:t>
            </a:r>
            <a:endParaRPr lang="en-US" sz="2200" b="1" dirty="0"/>
          </a:p>
        </p:txBody>
      </p:sp>
      <p:sp>
        <p:nvSpPr>
          <p:cNvPr id="107" name="文字方塊 106">
            <a:extLst>
              <a:ext uri="{FF2B5EF4-FFF2-40B4-BE49-F238E27FC236}">
                <a16:creationId xmlns:a16="http://schemas.microsoft.com/office/drawing/2014/main" id="{CA8CB1A0-37E6-4A57-9BFC-1DC0A6594FD9}"/>
              </a:ext>
            </a:extLst>
          </p:cNvPr>
          <p:cNvSpPr txBox="1"/>
          <p:nvPr/>
        </p:nvSpPr>
        <p:spPr>
          <a:xfrm>
            <a:off x="6684293" y="460314"/>
            <a:ext cx="3256981" cy="769441"/>
          </a:xfrm>
          <a:prstGeom prst="rect">
            <a:avLst/>
          </a:prstGeom>
          <a:noFill/>
        </p:spPr>
        <p:txBody>
          <a:bodyPr wrap="square" rtlCol="0">
            <a:spAutoFit/>
          </a:bodyPr>
          <a:lstStyle/>
          <a:p>
            <a:r>
              <a:rPr lang="en-US" sz="2200" b="1" dirty="0"/>
              <a:t>dp[i][</a:t>
            </a:r>
            <a:r>
              <a:rPr lang="en-US" altLang="zh-TW" sz="2200" b="1" dirty="0"/>
              <a:t>M+1</a:t>
            </a:r>
            <a:r>
              <a:rPr lang="en-US" sz="2200" b="1" dirty="0"/>
              <a:t> … R]</a:t>
            </a:r>
            <a:r>
              <a:rPr lang="zh-TW" altLang="en-US" sz="2200" b="1" dirty="0"/>
              <a:t>可能發</a:t>
            </a:r>
            <a:endParaRPr lang="en-US" altLang="zh-TW" sz="2200" b="1" dirty="0"/>
          </a:p>
          <a:p>
            <a:r>
              <a:rPr lang="zh-TW" altLang="en-US" sz="2200" b="1" dirty="0"/>
              <a:t>生最佳解的區域</a:t>
            </a:r>
            <a:endParaRPr lang="en-US" sz="2200" b="1" dirty="0"/>
          </a:p>
        </p:txBody>
      </p:sp>
    </p:spTree>
    <p:extLst>
      <p:ext uri="{BB962C8B-B14F-4D97-AF65-F5344CB8AC3E}">
        <p14:creationId xmlns:p14="http://schemas.microsoft.com/office/powerpoint/2010/main" val="364352979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R,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r>
              <a:rPr lang="zh-TW" altLang="en-US" sz="2800" b="1" dirty="0">
                <a:solidFill>
                  <a:schemeClr val="tx1"/>
                </a:solidFill>
              </a:rPr>
              <a:t>計算</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][L</a:t>
            </a:r>
            <a:r>
              <a:rPr lang="zh-TW" altLang="en-US" sz="2800" b="1" dirty="0">
                <a:solidFill>
                  <a:schemeClr val="tx1"/>
                </a:solidFill>
              </a:rPr>
              <a:t> </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R] ,</a:t>
            </a:r>
          </a:p>
          <a:p>
            <a:pPr marL="0" indent="0">
              <a:buNone/>
            </a:pPr>
            <a:r>
              <a:rPr lang="zh-TW" altLang="en-US" sz="2800" b="1" dirty="0">
                <a:solidFill>
                  <a:schemeClr val="tx1"/>
                </a:solidFill>
              </a:rPr>
              <a:t>   已知最佳解只發生在</a:t>
            </a:r>
            <a:r>
              <a:rPr lang="en-US" altLang="zh-TW" sz="2800" b="1" dirty="0">
                <a:solidFill>
                  <a:schemeClr val="tx1"/>
                </a:solidFill>
              </a:rPr>
              <a:t>k =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pPr marL="0" indent="0">
              <a:buNone/>
            </a:pPr>
            <a:endParaRPr lang="en-US" altLang="zh-TW" sz="2800" b="1" dirty="0">
              <a:solidFill>
                <a:schemeClr val="tx1"/>
              </a:solidFill>
            </a:endParaRPr>
          </a:p>
          <a:p>
            <a:pPr marL="514350" indent="-514350">
              <a:buAutoNum type="arabicPeriod"/>
            </a:pPr>
            <a:r>
              <a:rPr lang="en-US" altLang="zh-TW" sz="2800" b="1" dirty="0">
                <a:solidFill>
                  <a:schemeClr val="tx1"/>
                </a:solidFill>
              </a:rPr>
              <a:t>M = (L + R) / 2, </a:t>
            </a:r>
            <a:r>
              <a:rPr lang="zh-TW" altLang="en-US" sz="2800" b="1" dirty="0">
                <a:solidFill>
                  <a:schemeClr val="tx1"/>
                </a:solidFill>
              </a:rPr>
              <a:t>暴力找出</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][M]</a:t>
            </a:r>
            <a:r>
              <a:rPr lang="zh-TW" altLang="en-US" sz="2800" b="1" dirty="0">
                <a:solidFill>
                  <a:schemeClr val="tx1"/>
                </a:solidFill>
              </a:rPr>
              <a:t>及</a:t>
            </a:r>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M)</a:t>
            </a:r>
          </a:p>
          <a:p>
            <a:pPr marL="514350" indent="-514350">
              <a:buAutoNum type="arabicPeriod"/>
            </a:pPr>
            <a:r>
              <a:rPr lang="zh-TW" altLang="en-US" sz="2800" b="1" dirty="0">
                <a:solidFill>
                  <a:schemeClr val="tx1"/>
                </a:solidFill>
              </a:rPr>
              <a:t>遞迴求左邊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M-1, </a:t>
            </a:r>
            <a:r>
              <a:rPr lang="en-US" altLang="zh-TW" sz="2800" b="1" dirty="0" err="1">
                <a:solidFill>
                  <a:schemeClr val="tx1"/>
                </a:solidFill>
              </a:rPr>
              <a:t>opt_L</a:t>
            </a:r>
            <a:r>
              <a:rPr lang="en-US" altLang="zh-TW" sz="2800" b="1" dirty="0">
                <a:solidFill>
                  <a:schemeClr val="tx1"/>
                </a:solidFill>
              </a:rPr>
              <a:t>, opt(</a:t>
            </a:r>
            <a:r>
              <a:rPr lang="en-US" altLang="zh-TW" sz="2800" b="1" dirty="0" err="1">
                <a:solidFill>
                  <a:schemeClr val="tx1"/>
                </a:solidFill>
              </a:rPr>
              <a:t>i</a:t>
            </a:r>
            <a:r>
              <a:rPr lang="en-US" altLang="zh-TW" sz="2800" b="1" dirty="0">
                <a:solidFill>
                  <a:schemeClr val="tx1"/>
                </a:solidFill>
              </a:rPr>
              <a:t>, M))</a:t>
            </a:r>
          </a:p>
          <a:p>
            <a:pPr marL="514350" indent="-514350">
              <a:buFont typeface="Wingdings 3" charset="2"/>
              <a:buAutoNum type="arabicPeriod"/>
            </a:pPr>
            <a:r>
              <a:rPr lang="zh-TW" altLang="en-US" sz="2800" b="1" dirty="0">
                <a:solidFill>
                  <a:schemeClr val="tx1"/>
                </a:solidFill>
              </a:rPr>
              <a:t>遞迴求右邊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M+1, R, opt(</a:t>
            </a:r>
            <a:r>
              <a:rPr lang="en-US" altLang="zh-TW" sz="2800" b="1" dirty="0" err="1">
                <a:solidFill>
                  <a:schemeClr val="tx1"/>
                </a:solidFill>
              </a:rPr>
              <a:t>i</a:t>
            </a:r>
            <a:r>
              <a:rPr lang="en-US" altLang="zh-TW" sz="2800" b="1" dirty="0">
                <a:solidFill>
                  <a:schemeClr val="tx1"/>
                </a:solidFill>
              </a:rPr>
              <a:t>, M), </a:t>
            </a:r>
            <a:r>
              <a:rPr lang="en-US" altLang="zh-TW" sz="2800" b="1" dirty="0" err="1">
                <a:solidFill>
                  <a:schemeClr val="tx1"/>
                </a:solidFill>
              </a:rPr>
              <a:t>opt_R</a:t>
            </a:r>
            <a:r>
              <a:rPr lang="en-US" altLang="zh-TW" sz="2800" b="1" dirty="0">
                <a:solidFill>
                  <a:schemeClr val="tx1"/>
                </a:solidFill>
              </a:rPr>
              <a:t>)</a:t>
            </a:r>
          </a:p>
        </p:txBody>
      </p:sp>
    </p:spTree>
    <p:extLst>
      <p:ext uri="{BB962C8B-B14F-4D97-AF65-F5344CB8AC3E}">
        <p14:creationId xmlns:p14="http://schemas.microsoft.com/office/powerpoint/2010/main" val="29900152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每次都把</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切兩半</a:t>
            </a:r>
            <a:r>
              <a:rPr lang="en-US" altLang="zh-TW" sz="2800" b="1" dirty="0">
                <a:solidFill>
                  <a:schemeClr val="tx1"/>
                </a:solidFill>
              </a:rPr>
              <a:t>, </a:t>
            </a:r>
            <a:r>
              <a:rPr lang="zh-TW" altLang="en-US" sz="2800" b="1" dirty="0">
                <a:solidFill>
                  <a:schemeClr val="tx1"/>
                </a:solidFill>
              </a:rPr>
              <a:t>遞迴樹樹高</a:t>
            </a:r>
            <a:r>
              <a:rPr lang="en-US" altLang="zh-TW" sz="2800" b="1" dirty="0">
                <a:solidFill>
                  <a:schemeClr val="tx1"/>
                </a:solidFill>
              </a:rPr>
              <a:t>O(</a:t>
            </a:r>
            <a:r>
              <a:rPr lang="en-US" altLang="zh-TW" sz="2800" b="1" dirty="0" err="1">
                <a:solidFill>
                  <a:schemeClr val="tx1"/>
                </a:solidFill>
              </a:rPr>
              <a:t>logN</a:t>
            </a:r>
            <a:r>
              <a:rPr lang="en-US" altLang="zh-TW" sz="2800" b="1" dirty="0">
                <a:solidFill>
                  <a:schemeClr val="tx1"/>
                </a:solidFill>
              </a:rPr>
              <a:t>).</a:t>
            </a:r>
          </a:p>
          <a:p>
            <a:r>
              <a:rPr lang="zh-TW" altLang="en-US" sz="2800" b="1" dirty="0">
                <a:solidFill>
                  <a:schemeClr val="tx1"/>
                </a:solidFill>
              </a:rPr>
              <a:t>遞迴樹同一層的節點掃過的最佳解區域</a:t>
            </a:r>
            <a:r>
              <a:rPr lang="zh-TW" altLang="en-US" sz="2800" b="1" dirty="0">
                <a:solidFill>
                  <a:srgbClr val="FF0000"/>
                </a:solidFill>
              </a:rPr>
              <a:t>幾乎</a:t>
            </a:r>
            <a:r>
              <a:rPr lang="zh-TW" altLang="en-US" sz="2800" b="1" dirty="0">
                <a:solidFill>
                  <a:schemeClr val="tx1"/>
                </a:solidFill>
              </a:rPr>
              <a:t>不會相交。因此每一層為</a:t>
            </a:r>
            <a:r>
              <a:rPr lang="en-US" altLang="zh-TW" sz="2800" b="1" dirty="0">
                <a:solidFill>
                  <a:schemeClr val="tx1"/>
                </a:solidFill>
              </a:rPr>
              <a:t>O(N)</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總時間</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p:txBody>
      </p:sp>
    </p:spTree>
    <p:extLst>
      <p:ext uri="{BB962C8B-B14F-4D97-AF65-F5344CB8AC3E}">
        <p14:creationId xmlns:p14="http://schemas.microsoft.com/office/powerpoint/2010/main" val="25353721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從</a:t>
            </a:r>
            <a:r>
              <a:rPr lang="en-US" altLang="zh-TW" sz="2800" b="1" dirty="0" err="1">
                <a:solidFill>
                  <a:schemeClr val="tx1"/>
                </a:solidFill>
              </a:rPr>
              <a:t>dp</a:t>
            </a:r>
            <a:r>
              <a:rPr lang="en-US" altLang="zh-TW" sz="2800" b="1" dirty="0">
                <a:solidFill>
                  <a:schemeClr val="tx1"/>
                </a:solidFill>
              </a:rPr>
              <a:t>[i-1]</a:t>
            </a:r>
            <a:r>
              <a:rPr lang="zh-TW" altLang="en-US" sz="2800" b="1" dirty="0">
                <a:solidFill>
                  <a:schemeClr val="tx1"/>
                </a:solidFill>
              </a:rPr>
              <a:t>轉移到</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只需</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a:p>
            <a:r>
              <a:rPr lang="zh-TW" altLang="en-US" sz="2800" b="1" dirty="0">
                <a:solidFill>
                  <a:schemeClr val="tx1"/>
                </a:solidFill>
              </a:rPr>
              <a:t>總複雜度</a:t>
            </a:r>
            <a:r>
              <a:rPr lang="en-US" altLang="zh-TW" sz="2800" b="1" dirty="0">
                <a:solidFill>
                  <a:schemeClr val="tx1"/>
                </a:solidFill>
              </a:rPr>
              <a:t>O(</a:t>
            </a:r>
            <a:r>
              <a:rPr lang="en-US" altLang="zh-TW" sz="2800" b="1" dirty="0" err="1">
                <a:solidFill>
                  <a:schemeClr val="tx1"/>
                </a:solidFill>
              </a:rPr>
              <a:t>KNlogN</a:t>
            </a:r>
            <a:r>
              <a:rPr lang="en-US" altLang="zh-TW" sz="2800" b="1" dirty="0">
                <a:solidFill>
                  <a:schemeClr val="tx1"/>
                </a:solidFill>
              </a:rPr>
              <a:t>). </a:t>
            </a:r>
            <a:r>
              <a:rPr lang="en-US" altLang="zh-TW" sz="2800" b="1" dirty="0">
                <a:solidFill>
                  <a:schemeClr val="accent2"/>
                </a:solidFill>
              </a:rPr>
              <a:t>AC</a:t>
            </a:r>
            <a:r>
              <a:rPr lang="en-US" altLang="zh-TW" sz="2800" b="1" dirty="0">
                <a:solidFill>
                  <a:schemeClr val="tx1"/>
                </a:solidFill>
              </a:rPr>
              <a:t>!</a:t>
            </a:r>
          </a:p>
        </p:txBody>
      </p:sp>
    </p:spTree>
    <p:extLst>
      <p:ext uri="{BB962C8B-B14F-4D97-AF65-F5344CB8AC3E}">
        <p14:creationId xmlns:p14="http://schemas.microsoft.com/office/powerpoint/2010/main" val="206602059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回顧</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2160589"/>
                <a:ext cx="9381066" cy="3880773"/>
              </a:xfrm>
            </p:spPr>
            <p:txBody>
              <a:bodyPr>
                <a:normAutofit/>
              </a:bodyPr>
              <a:lstStyle/>
              <a:p>
                <a14:m>
                  <m:oMath xmlns:m="http://schemas.openxmlformats.org/officeDocument/2006/math">
                    <m:r>
                      <a:rPr lang="en-US" altLang="zh-TW" sz="2800" b="1" smtClean="0">
                        <a:solidFill>
                          <a:schemeClr val="tx1"/>
                        </a:solidFill>
                        <a:latin typeface="Cambria Math" panose="02040503050406030204" pitchFamily="18" charset="0"/>
                      </a:rPr>
                      <m:t>𝐦𝐚𝐱</m:t>
                    </m:r>
                    <m:r>
                      <a:rPr lang="en-US" altLang="zh-TW" sz="2800" b="1" smtClean="0">
                        <a:solidFill>
                          <a:schemeClr val="tx1"/>
                        </a:solidFill>
                        <a:latin typeface="Cambria Math" panose="02040503050406030204" pitchFamily="18" charset="0"/>
                      </a:rPr>
                      <m:t>{</m:t>
                    </m:r>
                    <m:r>
                      <a:rPr lang="en-US" altLang="zh-TW" sz="2800" b="1" smtClean="0">
                        <a:solidFill>
                          <a:schemeClr val="tx1"/>
                        </a:solidFill>
                        <a:latin typeface="Cambria Math" panose="02040503050406030204" pitchFamily="18" charset="0"/>
                      </a:rPr>
                      <m:t>𝐝𝐩</m:t>
                    </m:r>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𝐢</m:t>
                        </m:r>
                        <m:r>
                          <a:rPr lang="en-US" altLang="zh-TW" sz="2800" b="1">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𝟏</m:t>
                        </m:r>
                      </m:e>
                    </m:d>
                    <m:d>
                      <m:dPr>
                        <m:begChr m:val="["/>
                        <m:endChr m:val="]"/>
                        <m:ctrlPr>
                          <a:rPr lang="en-US" altLang="zh-TW" sz="2800" b="1" i="1">
                            <a:solidFill>
                              <a:schemeClr val="tx1"/>
                            </a:solidFill>
                            <a:latin typeface="Cambria Math" panose="02040503050406030204" pitchFamily="18" charset="0"/>
                          </a:rPr>
                        </m:ctrlPr>
                      </m:dPr>
                      <m:e>
                        <m:r>
                          <a:rPr lang="en-US" altLang="zh-TW" sz="2800" b="1">
                            <a:solidFill>
                              <a:schemeClr val="tx1"/>
                            </a:solidFill>
                            <a:latin typeface="Cambria Math" panose="02040503050406030204" pitchFamily="18" charset="0"/>
                          </a:rPr>
                          <m:t>𝐤</m:t>
                        </m:r>
                      </m:e>
                    </m:d>
                    <m:r>
                      <a:rPr lang="en-US" altLang="zh-TW" sz="2800" b="1">
                        <a:solidFill>
                          <a:schemeClr val="tx1"/>
                        </a:solidFill>
                        <a:latin typeface="Cambria Math" panose="02040503050406030204" pitchFamily="18" charset="0"/>
                      </a:rPr>
                      <m:t> </m:t>
                    </m:r>
                    <m:r>
                      <a:rPr lang="en-US" altLang="zh-TW" sz="2800" b="1" smtClean="0">
                        <a:solidFill>
                          <a:schemeClr val="tx1"/>
                        </a:solidFill>
                        <a:latin typeface="Cambria Math" panose="02040503050406030204" pitchFamily="18" charset="0"/>
                      </a:rPr>
                      <m:t>+</m:t>
                    </m:r>
                    <m:r>
                      <a:rPr lang="en-US" altLang="zh-TW" sz="2800" b="1">
                        <a:solidFill>
                          <a:schemeClr val="tx1"/>
                        </a:solidFill>
                        <a:latin typeface="Cambria Math" panose="02040503050406030204" pitchFamily="18" charset="0"/>
                      </a:rPr>
                      <m:t> </m:t>
                    </m:r>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nary>
                          <m:naryPr>
                            <m:chr m:val="∑"/>
                            <m:ctrlPr>
                              <a:rPr lang="zh-TW" altLang="en-US" sz="2800" b="1" i="1">
                                <a:solidFill>
                                  <a:schemeClr val="tx1"/>
                                </a:solidFill>
                                <a:latin typeface="Cambria Math" panose="02040503050406030204" pitchFamily="18" charset="0"/>
                              </a:rPr>
                            </m:ctrlPr>
                          </m:naryPr>
                          <m:sub>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𝒙</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𝟏</m:t>
                            </m:r>
                          </m:sub>
                          <m:sup>
                            <m:r>
                              <a:rPr lang="en-US" altLang="zh-TW" sz="2800" b="1" i="1">
                                <a:solidFill>
                                  <a:schemeClr val="tx1"/>
                                </a:solidFill>
                                <a:latin typeface="Cambria Math" panose="02040503050406030204" pitchFamily="18" charset="0"/>
                              </a:rPr>
                              <m:t>𝒚</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𝒋</m:t>
                            </m:r>
                          </m:sup>
                          <m:e>
                            <m:r>
                              <a:rPr lang="en-US" altLang="zh-TW" sz="2800" b="1" i="1">
                                <a:solidFill>
                                  <a:schemeClr val="tx1"/>
                                </a:solidFill>
                                <a:latin typeface="Cambria Math" panose="02040503050406030204" pitchFamily="18" charset="0"/>
                              </a:rPr>
                              <m:t>𝑼</m:t>
                            </m:r>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𝒙</m:t>
                                </m:r>
                              </m:e>
                            </m:d>
                            <m:d>
                              <m:dPr>
                                <m:begChr m:val="["/>
                                <m:endChr m:val="]"/>
                                <m:ctrlPr>
                                  <a:rPr lang="en-US" altLang="zh-TW" sz="2800" b="1" i="1">
                                    <a:solidFill>
                                      <a:schemeClr val="tx1"/>
                                    </a:solidFill>
                                    <a:latin typeface="Cambria Math" panose="02040503050406030204" pitchFamily="18" charset="0"/>
                                  </a:rPr>
                                </m:ctrlPr>
                              </m:dPr>
                              <m:e>
                                <m:r>
                                  <a:rPr lang="en-US" altLang="zh-TW" sz="2800" b="1" i="1">
                                    <a:solidFill>
                                      <a:schemeClr val="tx1"/>
                                    </a:solidFill>
                                    <a:latin typeface="Cambria Math" panose="02040503050406030204" pitchFamily="18" charset="0"/>
                                  </a:rPr>
                                  <m:t>𝒚</m:t>
                                </m:r>
                              </m:e>
                            </m:d>
                          </m:e>
                        </m:nary>
                        <m:r>
                          <a:rPr lang="en-US" altLang="zh-TW" sz="2800" b="1" i="1">
                            <a:solidFill>
                              <a:schemeClr val="tx1"/>
                            </a:solidFill>
                            <a:latin typeface="Cambria Math" panose="02040503050406030204" pitchFamily="18" charset="0"/>
                          </a:rPr>
                          <m:t> :</m:t>
                        </m:r>
                        <m:r>
                          <a:rPr lang="en-US" altLang="zh-TW" sz="2800" b="1" i="1">
                            <a:solidFill>
                              <a:schemeClr val="tx1"/>
                            </a:solidFill>
                            <a:latin typeface="Cambria Math" panose="02040503050406030204" pitchFamily="18" charset="0"/>
                          </a:rPr>
                          <m:t>𝒊</m:t>
                        </m:r>
                        <m:r>
                          <a:rPr lang="en-US" altLang="zh-TW" sz="2800" b="1" i="1">
                            <a:solidFill>
                              <a:schemeClr val="tx1"/>
                            </a:solidFill>
                            <a:latin typeface="Cambria Math" panose="02040503050406030204" pitchFamily="18" charset="0"/>
                          </a:rPr>
                          <m:t>≤</m:t>
                        </m:r>
                        <m:r>
                          <a:rPr lang="en-US" altLang="zh-TW" sz="2800" b="1" i="1">
                            <a:solidFill>
                              <a:schemeClr val="tx1"/>
                            </a:solidFill>
                            <a:latin typeface="Cambria Math" panose="02040503050406030204" pitchFamily="18" charset="0"/>
                          </a:rPr>
                          <m:t>𝒌</m:t>
                        </m:r>
                        <m:r>
                          <a:rPr lang="en-US" altLang="zh-TW" sz="2800" b="1" i="1">
                            <a:solidFill>
                              <a:schemeClr val="tx1"/>
                            </a:solidFill>
                            <a:latin typeface="Cambria Math" panose="02040503050406030204" pitchFamily="18" charset="0"/>
                          </a:rPr>
                          <m:t>&lt;</m:t>
                        </m:r>
                        <m:r>
                          <a:rPr lang="en-US" altLang="zh-TW" sz="2800" b="1" i="1">
                            <a:solidFill>
                              <a:schemeClr val="tx1"/>
                            </a:solidFill>
                            <a:latin typeface="Cambria Math" panose="02040503050406030204" pitchFamily="18" charset="0"/>
                          </a:rPr>
                          <m:t>𝒋</m:t>
                        </m:r>
                      </m:e>
                    </m:nary>
                    <m:r>
                      <a:rPr lang="en-US" altLang="zh-TW" sz="2800" b="1">
                        <a:solidFill>
                          <a:schemeClr val="tx1"/>
                        </a:solidFill>
                        <a:latin typeface="Cambria Math" panose="02040503050406030204" pitchFamily="18" charset="0"/>
                      </a:rPr>
                      <m:t>}</m:t>
                    </m:r>
                  </m:oMath>
                </a14:m>
                <a:endParaRPr lang="en-US" altLang="zh-TW" sz="2800" b="1" dirty="0">
                  <a:solidFill>
                    <a:schemeClr val="tx1"/>
                  </a:solidFill>
                </a:endParaRPr>
              </a:p>
              <a:p>
                <a:r>
                  <a:rPr lang="zh-TW" altLang="en-US" sz="2800" b="1" dirty="0">
                    <a:solidFill>
                      <a:schemeClr val="tx1"/>
                    </a:solidFill>
                  </a:rPr>
                  <a:t>如果改變計算順序</a:t>
                </a:r>
                <a:r>
                  <a:rPr lang="en-US" altLang="zh-TW" sz="2800" b="1" dirty="0">
                    <a:solidFill>
                      <a:schemeClr val="tx1"/>
                    </a:solidFill>
                  </a:rPr>
                  <a:t>,</a:t>
                </a:r>
                <a:r>
                  <a:rPr lang="zh-TW" altLang="en-US" sz="2800" b="1" dirty="0">
                    <a:solidFill>
                      <a:schemeClr val="tx1"/>
                    </a:solidFill>
                  </a:rPr>
                  <a:t>改成外層迴圈固定 </a:t>
                </a:r>
                <a:r>
                  <a:rPr lang="en-US" altLang="zh-TW" sz="2800" b="1" dirty="0">
                    <a:solidFill>
                      <a:schemeClr val="tx1"/>
                    </a:solidFill>
                  </a:rPr>
                  <a:t>j, </a:t>
                </a:r>
                <a:r>
                  <a:rPr lang="zh-TW" altLang="en-US" sz="2800" b="1" dirty="0">
                    <a:solidFill>
                      <a:schemeClr val="tx1"/>
                    </a:solidFill>
                  </a:rPr>
                  <a:t>那麼</a:t>
                </a:r>
                <a:r>
                  <a:rPr lang="en-US" altLang="zh-TW" sz="2800" b="1" dirty="0">
                    <a:solidFill>
                      <a:schemeClr val="tx1"/>
                    </a:solidFill>
                  </a:rPr>
                  <a:t>:</a:t>
                </a:r>
              </a:p>
              <a:p>
                <a:r>
                  <a:rPr lang="zh-TW" altLang="en-US" sz="2800" b="1" dirty="0">
                    <a:solidFill>
                      <a:schemeClr val="tx1"/>
                    </a:solidFill>
                  </a:rPr>
                  <a:t>當 </a:t>
                </a:r>
                <a:r>
                  <a:rPr lang="en-US" altLang="zh-TW" sz="2800" b="1" dirty="0" err="1">
                    <a:solidFill>
                      <a:schemeClr val="tx1"/>
                    </a:solidFill>
                  </a:rPr>
                  <a:t>i</a:t>
                </a:r>
                <a:r>
                  <a:rPr lang="zh-TW" altLang="en-US" sz="2800" b="1" dirty="0">
                    <a:solidFill>
                      <a:schemeClr val="tx1"/>
                    </a:solidFill>
                  </a:rPr>
                  <a:t> 變動時</a:t>
                </a:r>
                <a:r>
                  <a:rPr lang="en-US" altLang="zh-TW" sz="2800" b="1" dirty="0">
                    <a:solidFill>
                      <a:schemeClr val="tx1"/>
                    </a:solidFill>
                  </a:rPr>
                  <a:t>,</a:t>
                </a:r>
                <a:r>
                  <a:rPr lang="zh-TW" altLang="en-US" sz="2800" b="1" dirty="0">
                    <a:solidFill>
                      <a:schemeClr val="tx1"/>
                    </a:solidFill>
                  </a:rPr>
                  <a:t> 對每個切點</a:t>
                </a:r>
                <a:r>
                  <a:rPr lang="en-US" altLang="zh-TW" sz="2800" b="1" dirty="0">
                    <a:solidFill>
                      <a:schemeClr val="tx1"/>
                    </a:solidFill>
                  </a:rPr>
                  <a:t>k, </a:t>
                </a:r>
                <a:r>
                  <a:rPr lang="zh-TW" altLang="en-US" sz="2800" b="1" dirty="0">
                    <a:solidFill>
                      <a:schemeClr val="tx1"/>
                    </a:solidFill>
                  </a:rPr>
                  <a:t>跟著變動的函數是</a:t>
                </a:r>
                <a:r>
                  <a:rPr lang="en-US" altLang="zh-TW" sz="2800" b="1" dirty="0" err="1">
                    <a:solidFill>
                      <a:schemeClr val="tx1"/>
                    </a:solidFill>
                  </a:rPr>
                  <a:t>dp</a:t>
                </a:r>
                <a:r>
                  <a:rPr lang="en-US" altLang="zh-TW" sz="2800" b="1" dirty="0">
                    <a:solidFill>
                      <a:schemeClr val="tx1"/>
                    </a:solidFill>
                  </a:rPr>
                  <a:t>[i-1][k]</a:t>
                </a:r>
              </a:p>
              <a:p>
                <a:r>
                  <a:rPr lang="en-US" altLang="zh-TW" sz="2800" b="1" dirty="0" err="1">
                    <a:solidFill>
                      <a:schemeClr val="tx1"/>
                    </a:solidFill>
                  </a:rPr>
                  <a:t>dp</a:t>
                </a:r>
                <a:r>
                  <a:rPr lang="en-US" altLang="zh-TW" sz="2800" b="1" dirty="0">
                    <a:solidFill>
                      <a:schemeClr val="tx1"/>
                    </a:solidFill>
                  </a:rPr>
                  <a:t>[i-1][k]</a:t>
                </a:r>
                <a:r>
                  <a:rPr lang="zh-TW" altLang="en-US" sz="2800" b="1" dirty="0">
                    <a:solidFill>
                      <a:schemeClr val="tx1"/>
                    </a:solidFill>
                  </a:rPr>
                  <a:t>這個函數的變化遠比花費函數複雜</a:t>
                </a:r>
                <a:r>
                  <a:rPr lang="en-US" altLang="zh-TW" sz="2800" b="1" dirty="0">
                    <a:solidFill>
                      <a:schemeClr val="tx1"/>
                    </a:solidFill>
                  </a:rPr>
                  <a:t>, </a:t>
                </a:r>
                <a:r>
                  <a:rPr lang="zh-TW" altLang="en-US" sz="2800" b="1" dirty="0">
                    <a:solidFill>
                      <a:schemeClr val="tx1"/>
                    </a:solidFill>
                  </a:rPr>
                  <a:t>難以證出性質</a:t>
                </a:r>
                <a:r>
                  <a:rPr lang="en-US" altLang="zh-TW" sz="2800" b="1" dirty="0">
                    <a:solidFill>
                      <a:schemeClr val="tx1"/>
                    </a:solidFill>
                  </a:rPr>
                  <a:t>!</a:t>
                </a:r>
              </a:p>
              <a:p>
                <a:r>
                  <a:rPr lang="zh-TW" altLang="en-US" sz="2800" b="1" dirty="0">
                    <a:solidFill>
                      <a:schemeClr val="tx1"/>
                    </a:solidFill>
                  </a:rPr>
                  <a:t>在</a:t>
                </a:r>
                <a:r>
                  <a:rPr lang="en-US" altLang="zh-TW" sz="2800" b="1" dirty="0">
                    <a:solidFill>
                      <a:schemeClr val="tx1"/>
                    </a:solidFill>
                  </a:rPr>
                  <a:t>DP</a:t>
                </a:r>
                <a:r>
                  <a:rPr lang="zh-TW" altLang="en-US" sz="2800" b="1" dirty="0">
                    <a:solidFill>
                      <a:schemeClr val="tx1"/>
                    </a:solidFill>
                  </a:rPr>
                  <a:t>優化時</a:t>
                </a:r>
                <a:r>
                  <a:rPr lang="en-US" altLang="zh-TW" sz="2800" b="1" dirty="0">
                    <a:solidFill>
                      <a:schemeClr val="tx1"/>
                    </a:solidFill>
                  </a:rPr>
                  <a:t>,</a:t>
                </a:r>
                <a:r>
                  <a:rPr lang="zh-TW" altLang="en-US" sz="2800" b="1" dirty="0">
                    <a:solidFill>
                      <a:schemeClr val="tx1"/>
                    </a:solidFill>
                  </a:rPr>
                  <a:t> 決定好的計算順序非常重要</a:t>
                </a:r>
                <a:r>
                  <a:rPr lang="en-US" altLang="zh-TW" sz="2800" b="1" dirty="0">
                    <a:solidFill>
                      <a:schemeClr val="tx1"/>
                    </a:solidFill>
                  </a:rPr>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2160589"/>
                <a:ext cx="9381066" cy="3880773"/>
              </a:xfrm>
              <a:blipFill>
                <a:blip r:embed="rId2"/>
                <a:stretch>
                  <a:fillRect l="-780"/>
                </a:stretch>
              </a:blipFill>
            </p:spPr>
            <p:txBody>
              <a:bodyPr/>
              <a:lstStyle/>
              <a:p>
                <a:r>
                  <a:rPr lang="en-US">
                    <a:noFill/>
                  </a:rPr>
                  <a:t> </a:t>
                </a:r>
              </a:p>
            </p:txBody>
          </p:sp>
        </mc:Fallback>
      </mc:AlternateContent>
    </p:spTree>
    <p:extLst>
      <p:ext uri="{BB962C8B-B14F-4D97-AF65-F5344CB8AC3E}">
        <p14:creationId xmlns:p14="http://schemas.microsoft.com/office/powerpoint/2010/main" val="227042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CFB28D9-D4C7-4A79-BE47-C0FFBC26DB63}"/>
              </a:ext>
            </a:extLst>
          </p:cNvPr>
          <p:cNvSpPr txBox="1"/>
          <p:nvPr/>
        </p:nvSpPr>
        <p:spPr>
          <a:xfrm>
            <a:off x="830205" y="386657"/>
            <a:ext cx="5178021" cy="1169551"/>
          </a:xfrm>
          <a:prstGeom prst="rect">
            <a:avLst/>
          </a:prstGeom>
          <a:noFill/>
          <a:ln>
            <a:noFill/>
          </a:ln>
        </p:spPr>
        <p:txBody>
          <a:bodyPr wrap="none" rtlCol="0">
            <a:spAutoFit/>
          </a:bodyPr>
          <a:lstStyle/>
          <a:p>
            <a:r>
              <a:rPr lang="en-US" sz="7000" b="1" dirty="0"/>
              <a:t>a </a:t>
            </a:r>
            <a:r>
              <a:rPr lang="en-US" altLang="zh-TW" sz="7000" b="1" dirty="0"/>
              <a:t>d</a:t>
            </a:r>
            <a:r>
              <a:rPr lang="en-US" sz="7000" b="1" dirty="0"/>
              <a:t> </a:t>
            </a:r>
            <a:r>
              <a:rPr lang="en-US" altLang="zh-TW" sz="7000" b="1" dirty="0">
                <a:solidFill>
                  <a:srgbClr val="FF0000"/>
                </a:solidFill>
              </a:rPr>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830205" y="2124577"/>
            <a:ext cx="6037230" cy="1169551"/>
          </a:xfrm>
          <a:prstGeom prst="rect">
            <a:avLst/>
          </a:prstGeom>
          <a:noFill/>
        </p:spPr>
        <p:txBody>
          <a:bodyPr wrap="none" rtlCol="0">
            <a:spAutoFit/>
          </a:bodyPr>
          <a:lstStyle/>
          <a:p>
            <a:r>
              <a:rPr lang="en-US" altLang="zh-TW" sz="7000" b="1" dirty="0">
                <a:solidFill>
                  <a:srgbClr val="FF0000"/>
                </a:solidFill>
              </a:rPr>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3354758" y="1332262"/>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3940504" y="386657"/>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5486433" y="2201763"/>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向右箭號 6"/>
          <p:cNvSpPr/>
          <p:nvPr/>
        </p:nvSpPr>
        <p:spPr>
          <a:xfrm>
            <a:off x="469584" y="4726609"/>
            <a:ext cx="1783166" cy="1001115"/>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5" name="直線單箭頭接點 14">
            <a:extLst>
              <a:ext uri="{FF2B5EF4-FFF2-40B4-BE49-F238E27FC236}">
                <a16:creationId xmlns:a16="http://schemas.microsoft.com/office/drawing/2014/main" id="{E11571B0-1025-4DAC-BCB3-D7F99AB61F2B}"/>
              </a:ext>
            </a:extLst>
          </p:cNvPr>
          <p:cNvCxnSpPr>
            <a:cxnSpLocks/>
          </p:cNvCxnSpPr>
          <p:nvPr/>
        </p:nvCxnSpPr>
        <p:spPr>
          <a:xfrm flipH="1">
            <a:off x="1263535" y="1475160"/>
            <a:ext cx="1446414" cy="89836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55009" y="4321943"/>
            <a:ext cx="933269" cy="477054"/>
          </a:xfrm>
          <a:prstGeom prst="rect">
            <a:avLst/>
          </a:prstGeom>
          <a:noFill/>
        </p:spPr>
        <p:txBody>
          <a:bodyPr wrap="none" rtlCol="0">
            <a:spAutoFit/>
          </a:bodyPr>
          <a:lstStyle/>
          <a:p>
            <a:r>
              <a:rPr lang="en-US" altLang="zh-TW" sz="2500" b="1" dirty="0"/>
              <a:t>swap</a:t>
            </a:r>
            <a:endParaRPr lang="zh-TW" altLang="en-US" sz="2500" b="1" dirty="0"/>
          </a:p>
        </p:txBody>
      </p:sp>
      <p:sp>
        <p:nvSpPr>
          <p:cNvPr id="32" name="文字方塊 31">
            <a:extLst>
              <a:ext uri="{FF2B5EF4-FFF2-40B4-BE49-F238E27FC236}">
                <a16:creationId xmlns:a16="http://schemas.microsoft.com/office/drawing/2014/main" id="{BCFB28D9-D4C7-4A79-BE47-C0FFBC26DB63}"/>
              </a:ext>
            </a:extLst>
          </p:cNvPr>
          <p:cNvSpPr txBox="1"/>
          <p:nvPr/>
        </p:nvSpPr>
        <p:spPr>
          <a:xfrm>
            <a:off x="2537085" y="3462029"/>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2537085" y="5199949"/>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5061638" y="4407634"/>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5647384" y="346202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7193313" y="5277135"/>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3667025" y="4538749"/>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2827551" y="4473192"/>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92054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a:t>
            </a:r>
          </a:p>
        </p:txBody>
      </p:sp>
      <p:sp>
        <p:nvSpPr>
          <p:cNvPr id="3" name="內容版面配置區 2"/>
          <p:cNvSpPr>
            <a:spLocks noGrp="1"/>
          </p:cNvSpPr>
          <p:nvPr>
            <p:ph idx="1"/>
          </p:nvPr>
        </p:nvSpPr>
        <p:spPr>
          <a:xfrm>
            <a:off x="677334" y="2160589"/>
            <a:ext cx="9381066" cy="3880773"/>
          </a:xfrm>
        </p:spPr>
        <p:txBody>
          <a:bodyPr>
            <a:normAutofit fontScale="92500" lnSpcReduction="10000"/>
          </a:bodyPr>
          <a:lstStyle/>
          <a:p>
            <a:r>
              <a:rPr lang="zh-TW" altLang="en-US" sz="2800" b="1" dirty="0">
                <a:solidFill>
                  <a:schemeClr val="tx1"/>
                </a:solidFill>
              </a:rPr>
              <a:t>如果要把一個陣列切 </a:t>
            </a:r>
            <a:r>
              <a:rPr lang="en-US" altLang="zh-TW" sz="2800" b="1" dirty="0">
                <a:solidFill>
                  <a:schemeClr val="tx1"/>
                </a:solidFill>
              </a:rPr>
              <a:t>k</a:t>
            </a:r>
            <a:r>
              <a:rPr lang="zh-TW" altLang="en-US" sz="2800" b="1" dirty="0">
                <a:solidFill>
                  <a:schemeClr val="tx1"/>
                </a:solidFill>
              </a:rPr>
              <a:t> 塊</a:t>
            </a:r>
            <a:r>
              <a:rPr lang="en-US" altLang="zh-TW" sz="2800" b="1" dirty="0">
                <a:solidFill>
                  <a:schemeClr val="tx1"/>
                </a:solidFill>
              </a:rPr>
              <a:t>, </a:t>
            </a:r>
            <a:r>
              <a:rPr lang="zh-TW" altLang="en-US" sz="2800" b="1" dirty="0">
                <a:solidFill>
                  <a:schemeClr val="tx1"/>
                </a:solidFill>
              </a:rPr>
              <a:t>而且直覺上要切比較平均會比較好的問題</a:t>
            </a:r>
            <a:r>
              <a:rPr lang="en-US" altLang="zh-TW" sz="2800" b="1" dirty="0">
                <a:solidFill>
                  <a:schemeClr val="tx1"/>
                </a:solidFill>
              </a:rPr>
              <a:t>, </a:t>
            </a:r>
            <a:r>
              <a:rPr lang="zh-TW" altLang="en-US" sz="2800" b="1" dirty="0">
                <a:solidFill>
                  <a:schemeClr val="tx1"/>
                </a:solidFill>
              </a:rPr>
              <a:t>常常不小心就證出有切點遞增的性質。</a:t>
            </a:r>
            <a:r>
              <a:rPr lang="en-US" altLang="zh-TW" sz="2800" b="1" dirty="0">
                <a:solidFill>
                  <a:schemeClr val="tx1"/>
                </a:solidFill>
              </a:rPr>
              <a:t>E.g. GY</a:t>
            </a:r>
            <a:r>
              <a:rPr lang="zh-TW" altLang="en-US" sz="2800" b="1" dirty="0">
                <a:solidFill>
                  <a:schemeClr val="tx1"/>
                </a:solidFill>
              </a:rPr>
              <a:t>採香蕉。</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跟直線最大值有關的常常也可證出類似的性質</a:t>
            </a:r>
            <a:r>
              <a:rPr lang="en-US" altLang="zh-TW" sz="2800" b="1" dirty="0">
                <a:solidFill>
                  <a:schemeClr val="tx1"/>
                </a:solidFill>
              </a:rPr>
              <a:t>, </a:t>
            </a:r>
            <a:r>
              <a:rPr lang="zh-TW" altLang="en-US" sz="2800" b="1" dirty="0">
                <a:solidFill>
                  <a:schemeClr val="tx1"/>
                </a:solidFill>
              </a:rPr>
              <a:t>因為斜率大的直線花費成長比較快</a:t>
            </a:r>
            <a:r>
              <a:rPr lang="en-US" altLang="zh-TW" sz="2800" b="1" dirty="0">
                <a:solidFill>
                  <a:schemeClr val="tx1"/>
                </a:solidFill>
              </a:rPr>
              <a:t>, </a:t>
            </a:r>
            <a:r>
              <a:rPr lang="zh-TW" altLang="en-US" sz="2800" b="1" dirty="0">
                <a:solidFill>
                  <a:schemeClr val="tx1"/>
                </a:solidFill>
              </a:rPr>
              <a:t>學過凸包優化者應該更清楚。若轉移式可視為直線</a:t>
            </a:r>
            <a:r>
              <a:rPr lang="en-US" altLang="zh-TW" sz="2800" b="1" dirty="0">
                <a:solidFill>
                  <a:schemeClr val="tx1"/>
                </a:solidFill>
              </a:rPr>
              <a:t>,</a:t>
            </a:r>
            <a:r>
              <a:rPr lang="zh-TW" altLang="en-US" sz="2800" b="1" dirty="0">
                <a:solidFill>
                  <a:schemeClr val="tx1"/>
                </a:solidFill>
              </a:rPr>
              <a:t> 有時也可以</a:t>
            </a:r>
            <a:r>
              <a:rPr lang="en-US" altLang="zh-TW" sz="2800" b="1" dirty="0">
                <a:solidFill>
                  <a:schemeClr val="tx1"/>
                </a:solidFill>
                <a:latin typeface="Arial Rounded MT Bold" panose="020F0704030504030204" pitchFamily="34" charset="0"/>
              </a:rPr>
              <a:t>D&amp;C</a:t>
            </a:r>
            <a:r>
              <a:rPr lang="zh-TW" altLang="en-US" sz="2800" b="1" dirty="0">
                <a:solidFill>
                  <a:schemeClr val="tx1"/>
                </a:solidFill>
              </a:rPr>
              <a:t>解</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也會出現在其他情況</a:t>
            </a:r>
            <a:r>
              <a:rPr lang="en-US" altLang="zh-TW" sz="2800" b="1" dirty="0">
                <a:solidFill>
                  <a:schemeClr val="tx1"/>
                </a:solidFill>
              </a:rPr>
              <a:t>, </a:t>
            </a:r>
            <a:r>
              <a:rPr lang="zh-TW" altLang="en-US" sz="2800" b="1" dirty="0">
                <a:solidFill>
                  <a:schemeClr val="tx1"/>
                </a:solidFill>
              </a:rPr>
              <a:t>晚上可能就有一題。</a:t>
            </a:r>
            <a:endParaRPr lang="en-US" altLang="zh-TW" sz="2800" b="1" dirty="0">
              <a:solidFill>
                <a:schemeClr val="tx1"/>
              </a:solidFill>
            </a:endParaRPr>
          </a:p>
        </p:txBody>
      </p:sp>
    </p:spTree>
    <p:extLst>
      <p:ext uri="{BB962C8B-B14F-4D97-AF65-F5344CB8AC3E}">
        <p14:creationId xmlns:p14="http://schemas.microsoft.com/office/powerpoint/2010/main" val="35424481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直線最大值</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flipV="1">
            <a:off x="947956" y="3757338"/>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14080C2B-2F1A-42B7-B898-1A875600D8D3}"/>
              </a:ext>
            </a:extLst>
          </p:cNvPr>
          <p:cNvCxnSpPr/>
          <p:nvPr/>
        </p:nvCxnSpPr>
        <p:spPr>
          <a:xfrm>
            <a:off x="3558330"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5290126" y="4288369"/>
            <a:ext cx="5578771" cy="1938992"/>
          </a:xfrm>
          <a:prstGeom prst="rect">
            <a:avLst/>
          </a:prstGeom>
          <a:noFill/>
        </p:spPr>
        <p:txBody>
          <a:bodyPr wrap="none" rtlCol="0">
            <a:spAutoFit/>
          </a:bodyPr>
          <a:lstStyle/>
          <a:p>
            <a:r>
              <a:rPr lang="zh-TW" altLang="en-US" sz="2400" b="1" dirty="0"/>
              <a:t>在</a:t>
            </a:r>
            <a:r>
              <a:rPr lang="en-US" altLang="zh-TW" sz="2400" b="1" dirty="0"/>
              <a:t>x</a:t>
            </a:r>
            <a:r>
              <a:rPr lang="zh-TW" altLang="en-US" sz="2400" b="1" dirty="0"/>
              <a:t> </a:t>
            </a:r>
            <a:r>
              <a:rPr lang="en-US" altLang="zh-TW" sz="2400" b="1" dirty="0"/>
              <a:t>=</a:t>
            </a:r>
            <a:r>
              <a:rPr lang="zh-TW" altLang="en-US" sz="2400" b="1" dirty="0"/>
              <a:t> </a:t>
            </a:r>
            <a:r>
              <a:rPr lang="en-US" altLang="zh-TW" sz="2400" b="1" dirty="0"/>
              <a:t>x2</a:t>
            </a:r>
            <a:r>
              <a:rPr lang="zh-TW" altLang="en-US" sz="2400" b="1" dirty="0"/>
              <a:t>時</a:t>
            </a:r>
            <a:r>
              <a:rPr lang="en-US" altLang="zh-TW" sz="2400" b="1" dirty="0"/>
              <a:t>,</a:t>
            </a:r>
            <a:r>
              <a:rPr lang="zh-TW" altLang="en-US" sz="2400" b="1" dirty="0"/>
              <a:t> 綠線的</a:t>
            </a:r>
            <a:r>
              <a:rPr lang="en-US" altLang="zh-TW" sz="2400" b="1" dirty="0"/>
              <a:t>y</a:t>
            </a:r>
            <a:r>
              <a:rPr lang="zh-TW" altLang="en-US" sz="2400" b="1" dirty="0"/>
              <a:t>值已比紅線小</a:t>
            </a:r>
            <a:endParaRPr lang="en-US" altLang="zh-TW" sz="2400" b="1" dirty="0"/>
          </a:p>
          <a:p>
            <a:r>
              <a:rPr lang="zh-TW" altLang="en-US" sz="2400" b="1" dirty="0"/>
              <a:t>它的斜率</a:t>
            </a:r>
            <a:r>
              <a:rPr lang="en-US" altLang="zh-TW" sz="2400" b="1" dirty="0"/>
              <a:t>(y</a:t>
            </a:r>
            <a:r>
              <a:rPr lang="zh-TW" altLang="en-US" sz="2400" b="1" dirty="0"/>
              <a:t>值增加的速率</a:t>
            </a:r>
            <a:r>
              <a:rPr lang="en-US" altLang="zh-TW" sz="2400" b="1" dirty="0"/>
              <a:t>)</a:t>
            </a:r>
            <a:r>
              <a:rPr lang="zh-TW" altLang="en-US" sz="2400" b="1" dirty="0"/>
              <a:t>也比紅線小</a:t>
            </a:r>
            <a:endParaRPr lang="en-US" altLang="zh-TW" sz="2400" b="1" dirty="0"/>
          </a:p>
          <a:p>
            <a:r>
              <a:rPr lang="zh-TW" altLang="en-US" sz="2400" b="1" dirty="0"/>
              <a:t>因此在往後都不可能成為最佳解</a:t>
            </a:r>
            <a:endParaRPr lang="en-US" altLang="zh-TW" sz="2400" b="1" dirty="0"/>
          </a:p>
          <a:p>
            <a:r>
              <a:rPr lang="zh-TW" altLang="en-US" sz="2400" dirty="0"/>
              <a:t>→ </a:t>
            </a:r>
            <a:r>
              <a:rPr lang="zh-TW" altLang="en-US" sz="2400" b="1" dirty="0"/>
              <a:t>當查詢的</a:t>
            </a:r>
            <a:r>
              <a:rPr lang="en-US" altLang="zh-TW" sz="2400" b="1" dirty="0"/>
              <a:t>x</a:t>
            </a:r>
            <a:r>
              <a:rPr lang="zh-TW" altLang="en-US" sz="2400" b="1" dirty="0"/>
              <a:t>遞增時</a:t>
            </a:r>
            <a:r>
              <a:rPr lang="en-US" altLang="zh-TW" sz="2400" b="1" dirty="0"/>
              <a:t>,</a:t>
            </a:r>
            <a:r>
              <a:rPr lang="zh-TW" altLang="en-US" sz="2400" b="1" dirty="0"/>
              <a:t> 發生最佳解的直線</a:t>
            </a:r>
            <a:endParaRPr lang="en-US" altLang="zh-TW" sz="2400" b="1" dirty="0"/>
          </a:p>
          <a:p>
            <a:r>
              <a:rPr lang="zh-TW" altLang="en-US" sz="2400" b="1" dirty="0"/>
              <a:t>斜率必遞增</a:t>
            </a:r>
            <a:r>
              <a:rPr lang="en-US" altLang="zh-TW" sz="2400" b="1" dirty="0"/>
              <a:t>, </a:t>
            </a:r>
            <a:r>
              <a:rPr lang="zh-TW" altLang="en-US" sz="2400" b="1" dirty="0"/>
              <a:t>可以</a:t>
            </a:r>
            <a:r>
              <a:rPr lang="en-US" altLang="zh-TW" sz="2400" b="1" dirty="0">
                <a:latin typeface="Arial Rounded MT Bold" panose="020F0704030504030204" pitchFamily="34" charset="0"/>
              </a:rPr>
              <a:t>divide</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&amp;</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conquer</a:t>
            </a:r>
            <a:endParaRPr lang="en-US" sz="2400" b="1" dirty="0">
              <a:latin typeface="Arial Rounded MT Bold" panose="020F0704030504030204" pitchFamily="34" charset="0"/>
            </a:endParaRPr>
          </a:p>
        </p:txBody>
      </p: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t>x1</a:t>
            </a:r>
          </a:p>
        </p:txBody>
      </p:sp>
      <p:cxnSp>
        <p:nvCxnSpPr>
          <p:cNvPr id="16" name="直線接點 15">
            <a:extLst>
              <a:ext uri="{FF2B5EF4-FFF2-40B4-BE49-F238E27FC236}">
                <a16:creationId xmlns:a16="http://schemas.microsoft.com/office/drawing/2014/main" id="{9B9188E7-3C12-48C5-99C4-6C3FB68493C0}"/>
              </a:ext>
            </a:extLst>
          </p:cNvPr>
          <p:cNvCxnSpPr/>
          <p:nvPr/>
        </p:nvCxnSpPr>
        <p:spPr>
          <a:xfrm>
            <a:off x="2527882"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2CE136C5-4E52-41A8-AE93-647E9B9346C3}"/>
              </a:ext>
            </a:extLst>
          </p:cNvPr>
          <p:cNvSpPr txBox="1"/>
          <p:nvPr/>
        </p:nvSpPr>
        <p:spPr>
          <a:xfrm>
            <a:off x="3235354" y="6252126"/>
            <a:ext cx="645951" cy="461665"/>
          </a:xfrm>
          <a:prstGeom prst="rect">
            <a:avLst/>
          </a:prstGeom>
          <a:noFill/>
        </p:spPr>
        <p:txBody>
          <a:bodyPr wrap="square" rtlCol="0">
            <a:spAutoFit/>
          </a:bodyPr>
          <a:lstStyle/>
          <a:p>
            <a:r>
              <a:rPr lang="en-US" sz="2400" b="1" dirty="0"/>
              <a:t>x2</a:t>
            </a:r>
          </a:p>
        </p:txBody>
      </p:sp>
      <p:cxnSp>
        <p:nvCxnSpPr>
          <p:cNvPr id="18" name="直線接點 17">
            <a:extLst>
              <a:ext uri="{FF2B5EF4-FFF2-40B4-BE49-F238E27FC236}">
                <a16:creationId xmlns:a16="http://schemas.microsoft.com/office/drawing/2014/main" id="{A4679856-A0D6-49EB-8EB6-558F1E899866}"/>
              </a:ext>
            </a:extLst>
          </p:cNvPr>
          <p:cNvCxnSpPr/>
          <p:nvPr/>
        </p:nvCxnSpPr>
        <p:spPr>
          <a:xfrm>
            <a:off x="5086524" y="1716016"/>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4823672" y="6265041"/>
            <a:ext cx="645951" cy="461665"/>
          </a:xfrm>
          <a:prstGeom prst="rect">
            <a:avLst/>
          </a:prstGeom>
          <a:noFill/>
        </p:spPr>
        <p:txBody>
          <a:bodyPr wrap="square" rtlCol="0">
            <a:spAutoFit/>
          </a:bodyPr>
          <a:lstStyle/>
          <a:p>
            <a:r>
              <a:rPr lang="en-US" sz="2400" b="1" dirty="0"/>
              <a:t>x3</a:t>
            </a:r>
          </a:p>
        </p:txBody>
      </p:sp>
      <p:sp>
        <p:nvSpPr>
          <p:cNvPr id="20" name="星形: 五角 31">
            <a:extLst>
              <a:ext uri="{FF2B5EF4-FFF2-40B4-BE49-F238E27FC236}">
                <a16:creationId xmlns:a16="http://schemas.microsoft.com/office/drawing/2014/main" id="{B2844B2F-38FD-414B-BDD6-5506A594BD7E}"/>
              </a:ext>
            </a:extLst>
          </p:cNvPr>
          <p:cNvSpPr/>
          <p:nvPr/>
        </p:nvSpPr>
        <p:spPr>
          <a:xfrm>
            <a:off x="2352839" y="3429000"/>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31">
            <a:extLst>
              <a:ext uri="{FF2B5EF4-FFF2-40B4-BE49-F238E27FC236}">
                <a16:creationId xmlns:a16="http://schemas.microsoft.com/office/drawing/2014/main" id="{43FA3F73-A15B-4851-805C-6A18C1AC131A}"/>
              </a:ext>
            </a:extLst>
          </p:cNvPr>
          <p:cNvSpPr/>
          <p:nvPr/>
        </p:nvSpPr>
        <p:spPr>
          <a:xfrm>
            <a:off x="3383287" y="412478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星形: 五角 31">
            <a:extLst>
              <a:ext uri="{FF2B5EF4-FFF2-40B4-BE49-F238E27FC236}">
                <a16:creationId xmlns:a16="http://schemas.microsoft.com/office/drawing/2014/main" id="{F66037C2-2FFB-4E1B-9180-D647E7534ACF}"/>
              </a:ext>
            </a:extLst>
          </p:cNvPr>
          <p:cNvSpPr/>
          <p:nvPr/>
        </p:nvSpPr>
        <p:spPr>
          <a:xfrm>
            <a:off x="4912316" y="3756168"/>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480442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5885657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latin typeface="Arial Black" panose="020B0A04020102020204" pitchFamily="34" charset="0"/>
              </a:rPr>
              <a:t>題外話</a:t>
            </a:r>
          </a:p>
        </p:txBody>
      </p:sp>
      <p:sp>
        <p:nvSpPr>
          <p:cNvPr id="5" name="副標題 4"/>
          <p:cNvSpPr>
            <a:spLocks noGrp="1"/>
          </p:cNvSpPr>
          <p:nvPr>
            <p:ph type="subTitle" idx="1"/>
          </p:nvPr>
        </p:nvSpPr>
        <p:spPr/>
        <p:txBody>
          <a:bodyPr>
            <a:normAutofit/>
          </a:bodyPr>
          <a:lstStyle/>
          <a:p>
            <a:r>
              <a:rPr lang="zh-TW" altLang="en-US" sz="3000" b="1" dirty="0"/>
              <a:t>幾何小預習</a:t>
            </a:r>
          </a:p>
        </p:txBody>
      </p:sp>
    </p:spTree>
    <p:extLst>
      <p:ext uri="{BB962C8B-B14F-4D97-AF65-F5344CB8AC3E}">
        <p14:creationId xmlns:p14="http://schemas.microsoft.com/office/powerpoint/2010/main" val="296518691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2776756" y="2796331"/>
            <a:ext cx="2743199" cy="830997"/>
          </a:xfrm>
          <a:prstGeom prst="rect">
            <a:avLst/>
          </a:prstGeom>
          <a:noFill/>
        </p:spPr>
        <p:txBody>
          <a:bodyPr wrap="square" rtlCol="0">
            <a:spAutoFit/>
          </a:bodyPr>
          <a:lstStyle/>
          <a:p>
            <a:r>
              <a:rPr lang="zh-TW" altLang="en-US" sz="2400" b="1" dirty="0"/>
              <a:t>直線最大值形成的函數稱為上包絡線</a:t>
            </a:r>
            <a:endParaRPr lang="en-US" sz="2400" b="1" dirty="0"/>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B8F8AC08-DCBB-44B8-B46B-92F0BD39C307}"/>
              </a:ext>
            </a:extLst>
          </p:cNvPr>
          <p:cNvSpPr txBox="1"/>
          <p:nvPr/>
        </p:nvSpPr>
        <p:spPr>
          <a:xfrm>
            <a:off x="4610526" y="4433582"/>
            <a:ext cx="5651387" cy="1200329"/>
          </a:xfrm>
          <a:prstGeom prst="rect">
            <a:avLst/>
          </a:prstGeom>
          <a:noFill/>
        </p:spPr>
        <p:txBody>
          <a:bodyPr wrap="square" rtlCol="0">
            <a:spAutoFit/>
          </a:bodyPr>
          <a:lstStyle/>
          <a:p>
            <a:r>
              <a:rPr lang="zh-TW" altLang="en-US" sz="2400" b="1" dirty="0"/>
              <a:t>上包絡線上的直線依</a:t>
            </a:r>
            <a:r>
              <a:rPr lang="en-US" altLang="zh-TW" sz="2400" b="1" dirty="0"/>
              <a:t>x</a:t>
            </a:r>
            <a:r>
              <a:rPr lang="zh-TW" altLang="en-US" sz="2400" b="1" dirty="0"/>
              <a:t>出現順序斜率遞增</a:t>
            </a:r>
            <a:endParaRPr lang="en-US" altLang="zh-TW" sz="2400" b="1" dirty="0"/>
          </a:p>
          <a:p>
            <a:r>
              <a:rPr lang="zh-TW" altLang="en-US" sz="2400" b="1" dirty="0"/>
              <a:t>下包絡線上的直線依</a:t>
            </a:r>
            <a:r>
              <a:rPr lang="en-US" altLang="zh-TW" sz="2400" b="1" dirty="0"/>
              <a:t>x</a:t>
            </a:r>
            <a:r>
              <a:rPr lang="zh-TW" altLang="en-US" sz="2400" b="1" dirty="0"/>
              <a:t>出現順序斜率遞減 </a:t>
            </a:r>
            <a:r>
              <a:rPr lang="en-US" altLang="zh-TW" sz="2400" b="1" dirty="0"/>
              <a:t>why?</a:t>
            </a:r>
            <a:endParaRPr lang="en-US" sz="2400" b="1" dirty="0"/>
          </a:p>
        </p:txBody>
      </p:sp>
    </p:spTree>
    <p:extLst>
      <p:ext uri="{BB962C8B-B14F-4D97-AF65-F5344CB8AC3E}">
        <p14:creationId xmlns:p14="http://schemas.microsoft.com/office/powerpoint/2010/main" val="29721087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solidFill>
                  <a:srgbClr val="0070C0"/>
                </a:solidFill>
              </a:rPr>
              <a:t>x1</a:t>
            </a:r>
          </a:p>
        </p:txBody>
      </p:sp>
      <p:cxnSp>
        <p:nvCxnSpPr>
          <p:cNvPr id="16" name="直線接點 15">
            <a:extLst>
              <a:ext uri="{FF2B5EF4-FFF2-40B4-BE49-F238E27FC236}">
                <a16:creationId xmlns:a16="http://schemas.microsoft.com/office/drawing/2014/main" id="{9B9188E7-3C12-48C5-99C4-6C3FB68493C0}"/>
              </a:ext>
            </a:extLst>
          </p:cNvPr>
          <p:cNvCxnSpPr>
            <a:cxnSpLocks/>
            <a:endCxn id="15" idx="0"/>
          </p:cNvCxnSpPr>
          <p:nvPr/>
        </p:nvCxnSpPr>
        <p:spPr>
          <a:xfrm flipH="1">
            <a:off x="2527882" y="1841851"/>
            <a:ext cx="41946" cy="4423191"/>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4679856-A0D6-49EB-8EB6-558F1E899866}"/>
              </a:ext>
            </a:extLst>
          </p:cNvPr>
          <p:cNvCxnSpPr>
            <a:cxnSpLocks/>
          </p:cNvCxnSpPr>
          <p:nvPr/>
        </p:nvCxnSpPr>
        <p:spPr>
          <a:xfrm flipH="1">
            <a:off x="3864528" y="1841851"/>
            <a:ext cx="36351" cy="4406549"/>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3608661" y="6230883"/>
            <a:ext cx="645951" cy="461665"/>
          </a:xfrm>
          <a:prstGeom prst="rect">
            <a:avLst/>
          </a:prstGeom>
          <a:noFill/>
        </p:spPr>
        <p:txBody>
          <a:bodyPr wrap="square" rtlCol="0">
            <a:spAutoFit/>
          </a:bodyPr>
          <a:lstStyle/>
          <a:p>
            <a:r>
              <a:rPr lang="en-US" sz="2400" b="1" dirty="0">
                <a:solidFill>
                  <a:srgbClr val="0070C0"/>
                </a:solidFill>
              </a:rPr>
              <a:t>x2</a:t>
            </a:r>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1761AA5E-9F97-431E-8A75-1CB9233D69E9}"/>
              </a:ext>
            </a:extLst>
          </p:cNvPr>
          <p:cNvCxnSpPr/>
          <p:nvPr/>
        </p:nvCxnSpPr>
        <p:spPr>
          <a:xfrm>
            <a:off x="2650921" y="5805182"/>
            <a:ext cx="1115736" cy="0"/>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C649D25B-B7DB-4892-8D85-B97EA4AB55EC}"/>
              </a:ext>
            </a:extLst>
          </p:cNvPr>
          <p:cNvSpPr txBox="1"/>
          <p:nvPr/>
        </p:nvSpPr>
        <p:spPr>
          <a:xfrm>
            <a:off x="2971099" y="5308700"/>
            <a:ext cx="645951" cy="461665"/>
          </a:xfrm>
          <a:prstGeom prst="rect">
            <a:avLst/>
          </a:prstGeom>
          <a:noFill/>
        </p:spPr>
        <p:txBody>
          <a:bodyPr wrap="square" rtlCol="0">
            <a:spAutoFit/>
          </a:bodyPr>
          <a:lstStyle/>
          <a:p>
            <a:r>
              <a:rPr lang="el-GR" sz="2400" b="1" dirty="0">
                <a:solidFill>
                  <a:srgbClr val="0070C0"/>
                </a:solidFill>
              </a:rPr>
              <a:t>Δ</a:t>
            </a:r>
            <a:r>
              <a:rPr lang="en-US" sz="2400" b="1" dirty="0">
                <a:solidFill>
                  <a:srgbClr val="0070C0"/>
                </a:solidFill>
              </a:rPr>
              <a:t>x</a:t>
            </a:r>
          </a:p>
        </p:txBody>
      </p:sp>
      <p:sp>
        <p:nvSpPr>
          <p:cNvPr id="21" name="文字方塊 20">
            <a:extLst>
              <a:ext uri="{FF2B5EF4-FFF2-40B4-BE49-F238E27FC236}">
                <a16:creationId xmlns:a16="http://schemas.microsoft.com/office/drawing/2014/main" id="{79856817-BD44-4141-AC5D-3E5A77A49C8B}"/>
              </a:ext>
            </a:extLst>
          </p:cNvPr>
          <p:cNvSpPr txBox="1"/>
          <p:nvPr/>
        </p:nvSpPr>
        <p:spPr>
          <a:xfrm>
            <a:off x="4770535" y="4367444"/>
            <a:ext cx="5651387" cy="1200329"/>
          </a:xfrm>
          <a:prstGeom prst="rect">
            <a:avLst/>
          </a:prstGeom>
          <a:noFill/>
        </p:spPr>
        <p:txBody>
          <a:bodyPr wrap="square" rtlCol="0">
            <a:spAutoFit/>
          </a:bodyPr>
          <a:lstStyle/>
          <a:p>
            <a:r>
              <a:rPr lang="zh-TW" altLang="en-US" sz="2400" b="1" dirty="0"/>
              <a:t>上包絡線發生兩條直線「接手」時</a:t>
            </a:r>
            <a:endParaRPr lang="en-US" altLang="zh-TW" sz="2400" b="1" dirty="0"/>
          </a:p>
          <a:p>
            <a:r>
              <a:rPr lang="zh-TW" altLang="en-US" sz="2400" b="1" dirty="0"/>
              <a:t>代表這兩條直線的上下關係發生改變</a:t>
            </a:r>
            <a:endParaRPr lang="en-US" altLang="zh-TW" sz="2400" b="1" dirty="0"/>
          </a:p>
          <a:p>
            <a:r>
              <a:rPr lang="zh-TW" altLang="en-US" sz="2400" b="1" dirty="0"/>
              <a:t>換句話說</a:t>
            </a:r>
            <a:r>
              <a:rPr lang="en-US" altLang="zh-TW" sz="2400" b="1" dirty="0"/>
              <a:t>,</a:t>
            </a:r>
            <a:r>
              <a:rPr lang="zh-TW" altLang="en-US" sz="2400" b="1" dirty="0"/>
              <a:t> 同樣</a:t>
            </a:r>
            <a:r>
              <a:rPr lang="el-GR" sz="2400" b="1" dirty="0"/>
              <a:t>Δ</a:t>
            </a:r>
            <a:r>
              <a:rPr lang="en-US" sz="2400" b="1" dirty="0"/>
              <a:t>x</a:t>
            </a:r>
            <a:r>
              <a:rPr lang="zh-TW" altLang="en-US" sz="2400" b="1" dirty="0"/>
              <a:t>下</a:t>
            </a:r>
            <a:r>
              <a:rPr lang="en-US" altLang="zh-TW" sz="2400" b="1" dirty="0"/>
              <a:t>, </a:t>
            </a:r>
            <a:r>
              <a:rPr lang="zh-TW" altLang="en-US" sz="2400" b="1" dirty="0"/>
              <a:t>後出現者增加較多</a:t>
            </a:r>
            <a:endParaRPr lang="en-US" sz="2400" b="1" dirty="0"/>
          </a:p>
        </p:txBody>
      </p:sp>
    </p:spTree>
    <p:extLst>
      <p:ext uri="{BB962C8B-B14F-4D97-AF65-F5344CB8AC3E}">
        <p14:creationId xmlns:p14="http://schemas.microsoft.com/office/powerpoint/2010/main" val="37376683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3FA2E81-515C-43A0-9F18-CBB0E85C3950}"/>
              </a:ext>
            </a:extLst>
          </p:cNvPr>
          <p:cNvSpPr txBox="1"/>
          <p:nvPr/>
        </p:nvSpPr>
        <p:spPr>
          <a:xfrm>
            <a:off x="872456" y="1350629"/>
            <a:ext cx="8179266" cy="1015663"/>
          </a:xfrm>
          <a:prstGeom prst="rect">
            <a:avLst/>
          </a:prstGeom>
          <a:noFill/>
        </p:spPr>
        <p:txBody>
          <a:bodyPr wrap="square" rtlCol="0">
            <a:spAutoFit/>
          </a:bodyPr>
          <a:lstStyle/>
          <a:p>
            <a:r>
              <a:rPr lang="en-US" altLang="zh-TW" sz="6000" b="1" dirty="0"/>
              <a:t>DP Convex Hull Trick</a:t>
            </a:r>
            <a:r>
              <a:rPr lang="zh-TW" altLang="en-US" sz="6000" b="1" dirty="0"/>
              <a:t> </a:t>
            </a:r>
            <a:r>
              <a:rPr lang="en-US" altLang="zh-TW" sz="6000" b="1" dirty="0"/>
              <a:t>!</a:t>
            </a:r>
            <a:endParaRPr lang="en-US" sz="6000" b="1" dirty="0"/>
          </a:p>
        </p:txBody>
      </p:sp>
      <p:sp>
        <p:nvSpPr>
          <p:cNvPr id="22" name="文字方塊 21">
            <a:extLst>
              <a:ext uri="{FF2B5EF4-FFF2-40B4-BE49-F238E27FC236}">
                <a16:creationId xmlns:a16="http://schemas.microsoft.com/office/drawing/2014/main" id="{32A02B53-667F-4171-94D1-A7F150E09D45}"/>
              </a:ext>
            </a:extLst>
          </p:cNvPr>
          <p:cNvSpPr txBox="1"/>
          <p:nvPr/>
        </p:nvSpPr>
        <p:spPr>
          <a:xfrm>
            <a:off x="872456" y="2997874"/>
            <a:ext cx="7467601" cy="2062103"/>
          </a:xfrm>
          <a:prstGeom prst="rect">
            <a:avLst/>
          </a:prstGeom>
          <a:noFill/>
        </p:spPr>
        <p:txBody>
          <a:bodyPr wrap="square" rtlCol="0">
            <a:spAutoFit/>
          </a:bodyPr>
          <a:lstStyle/>
          <a:p>
            <a:r>
              <a:rPr lang="zh-TW" altLang="en-US" sz="3200" b="1" dirty="0"/>
              <a:t>如何在</a:t>
            </a:r>
            <a:r>
              <a:rPr lang="en-US" altLang="zh-TW" sz="3200" b="1" dirty="0"/>
              <a:t>DP</a:t>
            </a:r>
            <a:r>
              <a:rPr lang="zh-TW" altLang="en-US" sz="3200" b="1" dirty="0"/>
              <a:t>轉移式為直線時有效率地維護上下包絡線</a:t>
            </a:r>
            <a:r>
              <a:rPr lang="en-US" altLang="zh-TW" sz="3200" b="1" dirty="0"/>
              <a:t>?</a:t>
            </a:r>
          </a:p>
          <a:p>
            <a:endParaRPr lang="en-US" altLang="zh-TW" sz="3200" b="1" dirty="0"/>
          </a:p>
          <a:p>
            <a:r>
              <a:rPr lang="zh-TW" altLang="en-US" sz="3200" b="1" dirty="0"/>
              <a:t>敬請期待 </a:t>
            </a:r>
            <a:r>
              <a:rPr lang="en-US" altLang="zh-TW" sz="3200" b="1" dirty="0"/>
              <a:t>ION</a:t>
            </a:r>
            <a:r>
              <a:rPr lang="zh-TW" altLang="en-US" sz="3200" b="1" dirty="0"/>
              <a:t> </a:t>
            </a:r>
            <a:r>
              <a:rPr lang="en-US" altLang="zh-TW" sz="3200" b="1" dirty="0"/>
              <a:t>camp</a:t>
            </a:r>
            <a:r>
              <a:rPr lang="zh-TW" altLang="en-US" sz="3200" b="1" dirty="0"/>
              <a:t> 計算幾何課程</a:t>
            </a:r>
            <a:r>
              <a:rPr lang="en-US" altLang="zh-TW" sz="3200" b="1" dirty="0"/>
              <a:t>!</a:t>
            </a:r>
            <a:endParaRPr lang="en-US" sz="3200" b="1" dirty="0"/>
          </a:p>
        </p:txBody>
      </p:sp>
    </p:spTree>
    <p:extLst>
      <p:ext uri="{BB962C8B-B14F-4D97-AF65-F5344CB8AC3E}">
        <p14:creationId xmlns:p14="http://schemas.microsoft.com/office/powerpoint/2010/main" val="26060383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0863" y="1041400"/>
            <a:ext cx="7257934" cy="2387600"/>
          </a:xfrm>
        </p:spPr>
        <p:txBody>
          <a:bodyPr>
            <a:normAutofit/>
          </a:bodyPr>
          <a:lstStyle/>
          <a:p>
            <a:pPr algn="ctr"/>
            <a:r>
              <a:rPr lang="zh-TW" altLang="en-US" sz="4000" b="1" dirty="0">
                <a:solidFill>
                  <a:schemeClr val="tx1"/>
                </a:solidFill>
              </a:rPr>
              <a:t>進階動態規劃課程到此結束</a:t>
            </a:r>
          </a:p>
        </p:txBody>
      </p:sp>
      <p:sp>
        <p:nvSpPr>
          <p:cNvPr id="9" name="標題 1">
            <a:extLst>
              <a:ext uri="{FF2B5EF4-FFF2-40B4-BE49-F238E27FC236}">
                <a16:creationId xmlns:a16="http://schemas.microsoft.com/office/drawing/2014/main" id="{3D010D75-8A86-444D-8E74-6CAB949E9BC9}"/>
              </a:ext>
            </a:extLst>
          </p:cNvPr>
          <p:cNvSpPr txBox="1">
            <a:spLocks/>
          </p:cNvSpPr>
          <p:nvPr/>
        </p:nvSpPr>
        <p:spPr>
          <a:xfrm>
            <a:off x="996426" y="2588098"/>
            <a:ext cx="7257934" cy="23876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TW" altLang="en-US" sz="7000" b="1" dirty="0">
                <a:solidFill>
                  <a:schemeClr val="tx1"/>
                </a:solidFill>
              </a:rPr>
              <a:t>感謝聆聽</a:t>
            </a:r>
          </a:p>
        </p:txBody>
      </p:sp>
    </p:spTree>
    <p:extLst>
      <p:ext uri="{BB962C8B-B14F-4D97-AF65-F5344CB8AC3E}">
        <p14:creationId xmlns:p14="http://schemas.microsoft.com/office/powerpoint/2010/main" val="231601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為何</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 / </a:t>
            </a:r>
            <a:r>
              <a:rPr lang="en-US" altLang="zh-TW" sz="2400" b="1" dirty="0" err="1">
                <a:solidFill>
                  <a:schemeClr val="tx1"/>
                </a:solidFill>
              </a:rPr>
              <a:t>dp</a:t>
            </a:r>
            <a:r>
              <a:rPr lang="en-US" altLang="zh-TW" sz="2400" b="1" dirty="0">
                <a:solidFill>
                  <a:schemeClr val="tx1"/>
                </a:solidFill>
              </a:rPr>
              <a:t>[i-1][j] /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三種策略中</a:t>
            </a:r>
            <a:r>
              <a:rPr lang="en-US" altLang="zh-TW" sz="2400" b="1" dirty="0">
                <a:solidFill>
                  <a:schemeClr val="tx1"/>
                </a:solidFill>
              </a:rPr>
              <a:t>,</a:t>
            </a:r>
            <a:r>
              <a:rPr lang="zh-TW" altLang="en-US" sz="2400" b="1" dirty="0">
                <a:solidFill>
                  <a:schemeClr val="tx1"/>
                </a:solidFill>
              </a:rPr>
              <a:t> 可以只枚舉 </a:t>
            </a:r>
            <a:r>
              <a:rPr lang="en-US" altLang="zh-TW" sz="2400" b="1" dirty="0" err="1">
                <a:solidFill>
                  <a:schemeClr val="tx1"/>
                </a:solidFill>
              </a:rPr>
              <a:t>dp</a:t>
            </a:r>
            <a:r>
              <a:rPr lang="en-US" altLang="zh-TW" sz="2400" b="1" dirty="0">
                <a:solidFill>
                  <a:schemeClr val="tx1"/>
                </a:solidFill>
              </a:rPr>
              <a:t>[i-1][j-1]+1</a:t>
            </a:r>
            <a:r>
              <a:rPr lang="zh-TW" altLang="en-US" sz="2400" b="1" dirty="0">
                <a:solidFill>
                  <a:schemeClr val="tx1"/>
                </a:solidFill>
              </a:rPr>
              <a:t> 當作最終答案</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同樣使用交換手法</a:t>
            </a:r>
            <a:r>
              <a:rPr lang="en-US" altLang="zh-TW" sz="2400" b="1" dirty="0">
                <a:solidFill>
                  <a:schemeClr val="tx1"/>
                </a:solidFill>
              </a:rPr>
              <a:t>, </a:t>
            </a:r>
            <a:r>
              <a:rPr lang="zh-TW" altLang="en-US" sz="2400" b="1" dirty="0">
                <a:solidFill>
                  <a:schemeClr val="tx1"/>
                </a:solidFill>
              </a:rPr>
              <a:t>我們至多只需拆散一組配對</a:t>
            </a:r>
            <a:r>
              <a:rPr lang="en-US" altLang="zh-TW" sz="2400" b="1" dirty="0">
                <a:solidFill>
                  <a:schemeClr val="tx1"/>
                </a:solidFill>
              </a:rPr>
              <a:t>,</a:t>
            </a:r>
            <a:r>
              <a:rPr lang="zh-TW" altLang="en-US" sz="2400" b="1" dirty="0">
                <a:solidFill>
                  <a:schemeClr val="tx1"/>
                </a:solidFill>
              </a:rPr>
              <a:t> 就可替最佳解新增</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]---B[j]</a:t>
            </a:r>
            <a:r>
              <a:rPr lang="zh-TW" altLang="en-US" sz="2400" b="1" dirty="0">
                <a:solidFill>
                  <a:schemeClr val="tx1"/>
                </a:solidFill>
              </a:rPr>
              <a:t>這組配對</a:t>
            </a:r>
            <a:r>
              <a:rPr lang="en-US" altLang="zh-TW" sz="2400" b="1" dirty="0">
                <a:solidFill>
                  <a:schemeClr val="tx1"/>
                </a:solidFill>
              </a:rPr>
              <a:t>,</a:t>
            </a:r>
            <a:r>
              <a:rPr lang="zh-TW" altLang="en-US" sz="2400" b="1" dirty="0">
                <a:solidFill>
                  <a:schemeClr val="tx1"/>
                </a:solidFill>
              </a:rPr>
              <a:t> 一增一減</a:t>
            </a:r>
            <a:r>
              <a:rPr lang="en-US" altLang="zh-TW" sz="2400" b="1" dirty="0">
                <a:solidFill>
                  <a:schemeClr val="tx1"/>
                </a:solidFill>
              </a:rPr>
              <a:t>, </a:t>
            </a:r>
            <a:r>
              <a:rPr lang="zh-TW" altLang="en-US" sz="2400" b="1" dirty="0">
                <a:solidFill>
                  <a:schemeClr val="tx1"/>
                </a:solidFill>
              </a:rPr>
              <a:t>答案不會變差。</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26688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en-US" b="1" dirty="0" err="1"/>
              <a:t>dp</a:t>
            </a:r>
            <a:r>
              <a:rPr lang="en-US" b="1" dirty="0"/>
              <a:t>[</a:t>
            </a:r>
            <a:r>
              <a:rPr lang="en-US" b="1" dirty="0" err="1"/>
              <a:t>i</a:t>
            </a:r>
            <a:r>
              <a:rPr lang="en-US" b="1" dirty="0"/>
              <a:t>][j]</a:t>
            </a:r>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178021" cy="1169551"/>
          </a:xfrm>
          <a:prstGeom prst="rect">
            <a:avLst/>
          </a:prstGeom>
          <a:noFill/>
        </p:spPr>
        <p:txBody>
          <a:bodyPr wrap="none" rtlCol="0">
            <a:spAutoFit/>
          </a:bodyPr>
          <a:lstStyle/>
          <a:p>
            <a:r>
              <a:rPr lang="en-US" sz="7000" b="1" dirty="0"/>
              <a:t>a</a:t>
            </a:r>
            <a:r>
              <a:rPr lang="zh-TW" altLang="en-US" sz="7000" b="1" dirty="0"/>
              <a:t> </a:t>
            </a:r>
            <a:r>
              <a:rPr lang="en-US" altLang="zh-TW" sz="7000" b="1" dirty="0"/>
              <a:t>d</a:t>
            </a:r>
            <a:r>
              <a:rPr lang="zh-TW" altLang="en-US" sz="7000" b="1" dirty="0"/>
              <a:t> </a:t>
            </a:r>
            <a:r>
              <a:rPr lang="en-US" altLang="zh-TW" sz="7000" b="1" dirty="0"/>
              <a:t>e</a:t>
            </a:r>
            <a:r>
              <a:rPr lang="zh-TW" altLang="en-US" sz="7000" b="1" dirty="0"/>
              <a:t> </a:t>
            </a:r>
            <a:r>
              <a:rPr lang="en-US" sz="7000" b="1" dirty="0">
                <a:solidFill>
                  <a:srgbClr val="FF0000"/>
                </a:solidFill>
              </a:rPr>
              <a:t>d</a:t>
            </a:r>
            <a:r>
              <a:rPr lang="en-US" sz="7000" b="1" dirty="0"/>
              <a:t> </a:t>
            </a:r>
            <a:r>
              <a:rPr lang="en-US" altLang="zh-TW" sz="7000" b="1" dirty="0"/>
              <a:t>a b 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3" y="4036503"/>
            <a:ext cx="6152487" cy="1169551"/>
          </a:xfrm>
          <a:prstGeom prst="rect">
            <a:avLst/>
          </a:prstGeom>
          <a:noFill/>
        </p:spPr>
        <p:txBody>
          <a:bodyPr wrap="square" rtlCol="0">
            <a:spAutoFit/>
          </a:bodyPr>
          <a:lstStyle/>
          <a:p>
            <a:r>
              <a:rPr lang="en-US" altLang="zh-TW" sz="7000" b="1" dirty="0"/>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FF0000"/>
                </a:solidFill>
              </a:rPr>
              <a:t>d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4505498" y="3310997"/>
            <a:ext cx="1271847" cy="101993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4884833" y="220607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6292278" y="4113689"/>
            <a:ext cx="1463498"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39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909714" cy="3880773"/>
          </a:xfrm>
        </p:spPr>
        <p:txBody>
          <a:bodyPr>
            <a:normAutofit/>
          </a:bodyPr>
          <a:lstStyle/>
          <a:p>
            <a:r>
              <a:rPr lang="zh-TW" altLang="en-US" sz="2400" b="1" dirty="0">
                <a:solidFill>
                  <a:schemeClr val="tx1"/>
                </a:solidFill>
              </a:rPr>
              <a:t>此證法不保證所有最佳解都包含我的第一步策略。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但是保證至少存在一種最佳解包含了我的第一步策略。</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去除我的第一步</a:t>
            </a:r>
            <a:r>
              <a:rPr lang="en-US" altLang="zh-TW" sz="2400" b="1" dirty="0">
                <a:solidFill>
                  <a:schemeClr val="tx1"/>
                </a:solidFill>
              </a:rPr>
              <a:t>,</a:t>
            </a:r>
            <a:r>
              <a:rPr lang="zh-TW" altLang="en-US" sz="2400" b="1" dirty="0">
                <a:solidFill>
                  <a:schemeClr val="tx1"/>
                </a:solidFill>
              </a:rPr>
              <a:t> 最佳解剩餘的部分必定可以由子問題的最佳解得到。</a:t>
            </a:r>
            <a:endParaRPr lang="en-US" altLang="zh-TW" sz="2400" b="1" dirty="0">
              <a:solidFill>
                <a:schemeClr val="tx1"/>
              </a:solidFill>
            </a:endParaRPr>
          </a:p>
          <a:p>
            <a:pPr marL="0" indent="0">
              <a:buNone/>
            </a:pP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56248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244695" cy="3880773"/>
          </a:xfrm>
        </p:spPr>
        <p:txBody>
          <a:bodyPr>
            <a:normAutofit/>
          </a:bodyPr>
          <a:lstStyle/>
          <a:p>
            <a:r>
              <a:rPr lang="zh-TW" altLang="en-US" sz="2400" b="1" dirty="0">
                <a:solidFill>
                  <a:schemeClr val="tx1"/>
                </a:solidFill>
              </a:rPr>
              <a:t>此種交換手法在</a:t>
            </a:r>
            <a:r>
              <a:rPr lang="en-US" altLang="zh-TW" sz="2400" b="1" dirty="0">
                <a:solidFill>
                  <a:schemeClr val="tx1"/>
                </a:solidFill>
              </a:rPr>
              <a:t>greedy</a:t>
            </a:r>
            <a:r>
              <a:rPr lang="zh-TW" altLang="en-US" sz="2400" b="1" dirty="0">
                <a:solidFill>
                  <a:schemeClr val="tx1"/>
                </a:solidFill>
              </a:rPr>
              <a:t>和</a:t>
            </a:r>
            <a:r>
              <a:rPr lang="en-US" altLang="zh-TW" sz="2400" b="1" dirty="0">
                <a:solidFill>
                  <a:schemeClr val="tx1"/>
                </a:solidFill>
              </a:rPr>
              <a:t>DP</a:t>
            </a:r>
            <a:r>
              <a:rPr lang="zh-TW" altLang="en-US" sz="2400" b="1" dirty="0">
                <a:solidFill>
                  <a:schemeClr val="tx1"/>
                </a:solidFill>
              </a:rPr>
              <a:t>的證明中經常使用。</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最困難的部分就是給出一種交換的方法。</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378917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講師自我介紹</a:t>
            </a:r>
          </a:p>
        </p:txBody>
      </p:sp>
      <p:sp>
        <p:nvSpPr>
          <p:cNvPr id="3" name="內容版面配置區 2"/>
          <p:cNvSpPr>
            <a:spLocks noGrp="1"/>
          </p:cNvSpPr>
          <p:nvPr>
            <p:ph idx="1"/>
          </p:nvPr>
        </p:nvSpPr>
        <p:spPr>
          <a:xfrm>
            <a:off x="677334" y="2118644"/>
            <a:ext cx="9246843" cy="3880773"/>
          </a:xfrm>
        </p:spPr>
        <p:txBody>
          <a:bodyPr>
            <a:normAutofit/>
          </a:bodyPr>
          <a:lstStyle/>
          <a:p>
            <a:pPr marL="0" indent="0">
              <a:buNone/>
            </a:pPr>
            <a:r>
              <a:rPr lang="zh-TW" altLang="en-US" sz="2800" b="1" dirty="0">
                <a:solidFill>
                  <a:schemeClr val="tx1"/>
                </a:solidFill>
              </a:rPr>
              <a:t>名字</a:t>
            </a:r>
            <a:r>
              <a:rPr lang="en-US" altLang="zh-TW" sz="2800" b="1" dirty="0">
                <a:solidFill>
                  <a:schemeClr val="tx1"/>
                </a:solidFill>
              </a:rPr>
              <a:t>:</a:t>
            </a:r>
            <a:r>
              <a:rPr lang="zh-TW" altLang="en-US" sz="2800" b="1" dirty="0">
                <a:solidFill>
                  <a:schemeClr val="tx1"/>
                </a:solidFill>
              </a:rPr>
              <a:t> 許文弘</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身分</a:t>
            </a:r>
            <a:r>
              <a:rPr lang="en-US" altLang="zh-TW" sz="2800" b="1" dirty="0">
                <a:solidFill>
                  <a:schemeClr val="tx1"/>
                </a:solidFill>
              </a:rPr>
              <a:t>:</a:t>
            </a:r>
            <a:r>
              <a:rPr lang="zh-TW" altLang="en-US" sz="2800" b="1" dirty="0">
                <a:solidFill>
                  <a:schemeClr val="tx1"/>
                </a:solidFill>
              </a:rPr>
              <a:t> 清大資工畢業生兼演算法準研究生</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特色</a:t>
            </a:r>
            <a:r>
              <a:rPr lang="en-US" altLang="zh-TW" sz="2800" b="1" dirty="0">
                <a:solidFill>
                  <a:schemeClr val="tx1"/>
                </a:solidFill>
              </a:rPr>
              <a:t>:</a:t>
            </a:r>
            <a:r>
              <a:rPr lang="zh-TW" altLang="en-US" sz="2800" b="1" dirty="0">
                <a:solidFill>
                  <a:schemeClr val="tx1"/>
                </a:solidFill>
              </a:rPr>
              <a:t> 熱愛演算法</a:t>
            </a:r>
            <a:r>
              <a:rPr lang="zh-TW" altLang="en-US" sz="2800" b="1" dirty="0">
                <a:solidFill>
                  <a:srgbClr val="F2F2F2"/>
                </a:solidFill>
              </a:rPr>
              <a:t>以及每次比賽出現</a:t>
            </a:r>
            <a:r>
              <a:rPr lang="en-US" altLang="zh-TW" sz="2800" b="1" dirty="0">
                <a:solidFill>
                  <a:srgbClr val="F2F2F2"/>
                </a:solidFill>
              </a:rPr>
              <a:t>DP</a:t>
            </a:r>
            <a:r>
              <a:rPr lang="zh-TW" altLang="en-US" sz="2800" b="1" dirty="0">
                <a:solidFill>
                  <a:srgbClr val="F2F2F2"/>
                </a:solidFill>
              </a:rPr>
              <a:t>都解不出來</a:t>
            </a:r>
            <a:endParaRPr lang="en-US" altLang="zh-TW" sz="2800" b="1" dirty="0">
              <a:solidFill>
                <a:srgbClr val="F2F2F2"/>
              </a:solidFill>
            </a:endParaRPr>
          </a:p>
        </p:txBody>
      </p:sp>
    </p:spTree>
    <p:extLst>
      <p:ext uri="{BB962C8B-B14F-4D97-AF65-F5344CB8AC3E}">
        <p14:creationId xmlns:p14="http://schemas.microsoft.com/office/powerpoint/2010/main" val="203131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266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圖論觀點</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51472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latin typeface="Cambria Math" panose="02040503050406030204" pitchFamily="18" charset="0"/>
                  </a:rPr>
                  <a:t>使用</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時</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決定用甚麼順序填表常常令人頭痛</a:t>
                </a:r>
                <a:endParaRPr lang="en-US" altLang="zh-TW" sz="2400" b="1" i="1" dirty="0">
                  <a:solidFill>
                    <a:schemeClr val="tx1"/>
                  </a:solidFill>
                  <a:latin typeface="Cambria Math" panose="02040503050406030204" pitchFamily="18" charset="0"/>
                </a:endParaRPr>
              </a:p>
              <a:p>
                <a14:m>
                  <m:oMath xmlns:m="http://schemas.openxmlformats.org/officeDocument/2006/math">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r>
                      <a:rPr lang="en-US" altLang="zh-TW" sz="2400" b="1" i="1">
                        <a:solidFill>
                          <a:schemeClr val="tx1"/>
                        </a:solidFill>
                        <a:latin typeface="Cambria Math" panose="02040503050406030204" pitchFamily="18" charset="0"/>
                      </a:rPr>
                      <m:t>=</m:t>
                    </m:r>
                    <m:d>
                      <m:dPr>
                        <m:begChr m:val="{"/>
                        <m:endChr m:val=""/>
                        <m:ctrlPr>
                          <a:rPr lang="en-US" altLang="zh-TW" sz="2400" b="1" i="1">
                            <a:solidFill>
                              <a:schemeClr val="tx1"/>
                            </a:solidFill>
                            <a:latin typeface="Cambria Math" panose="02040503050406030204" pitchFamily="18" charset="0"/>
                          </a:rPr>
                        </m:ctrlPr>
                      </m:dPr>
                      <m:e>
                        <m:eqArr>
                          <m:eqArrPr>
                            <m:ctrlPr>
                              <a:rPr lang="en-US" altLang="zh-TW" sz="2400" b="1" i="1">
                                <a:solidFill>
                                  <a:schemeClr val="tx1"/>
                                </a:solidFill>
                                <a:latin typeface="Cambria Math" panose="02040503050406030204" pitchFamily="18" charset="0"/>
                              </a:rPr>
                            </m:ctrlPr>
                          </m:eqArr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𝑨</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𝑩</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r>
                              <a:rPr lang="en-US" altLang="zh-TW" sz="2400" b="1" i="1">
                                <a:solidFill>
                                  <a:schemeClr val="tx1"/>
                                </a:solidFill>
                                <a:latin typeface="Cambria Math" panose="02040503050406030204" pitchFamily="18" charset="0"/>
                              </a:rPr>
                              <m:t>]</m:t>
                            </m:r>
                          </m:e>
                          <m:e>
                            <m:func>
                              <m:funcPr>
                                <m:ctrlPr>
                                  <a:rPr lang="en-US" altLang="zh-TW" sz="2400" b="1" i="1">
                                    <a:solidFill>
                                      <a:schemeClr val="tx1"/>
                                    </a:solidFill>
                                    <a:latin typeface="Cambria Math" panose="02040503050406030204" pitchFamily="18" charset="0"/>
                                  </a:rPr>
                                </m:ctrlPr>
                              </m:funcPr>
                              <m:fName>
                                <m:r>
                                  <a:rPr lang="en-US" altLang="zh-TW" sz="2400" b="1">
                                    <a:solidFill>
                                      <a:schemeClr val="tx1"/>
                                    </a:solidFill>
                                    <a:latin typeface="Cambria Math" panose="02040503050406030204" pitchFamily="18" charset="0"/>
                                  </a:rPr>
                                  <m:t>𝐦𝐚𝐱</m:t>
                                </m:r>
                              </m:fName>
                              <m:e>
                                <m:d>
                                  <m:dPr>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e>
                                </m:d>
                              </m:e>
                            </m:func>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𝒐𝒕𝒉𝒆𝒓𝒘𝒊𝒔𝒆</m:t>
                            </m:r>
                          </m:e>
                        </m:eqArr>
                      </m:e>
                    </m:d>
                  </m:oMath>
                </a14:m>
                <a:endParaRPr lang="en-US" altLang="zh-TW" sz="2400" b="1" dirty="0">
                  <a:solidFill>
                    <a:schemeClr val="tx1"/>
                  </a:solidFill>
                </a:endParaRPr>
              </a:p>
              <a:p>
                <a:endParaRPr lang="en-US" sz="2400" b="1" dirty="0"/>
              </a:p>
              <a:p>
                <a:r>
                  <a:rPr lang="zh-TW" altLang="en-US" sz="2400" b="1" dirty="0">
                    <a:solidFill>
                      <a:schemeClr val="tx1"/>
                    </a:solidFill>
                  </a:rPr>
                  <a:t>將</a:t>
                </a:r>
                <a:r>
                  <a:rPr lang="en-US" altLang="zh-TW" sz="2400" b="1" dirty="0" err="1">
                    <a:solidFill>
                      <a:schemeClr val="tx1"/>
                    </a:solidFill>
                  </a:rPr>
                  <a:t>dp</a:t>
                </a:r>
                <a:r>
                  <a:rPr lang="zh-TW" altLang="en-US" sz="2400" b="1" dirty="0">
                    <a:solidFill>
                      <a:schemeClr val="tx1"/>
                    </a:solidFill>
                  </a:rPr>
                  <a:t>當成一個二維表格</a:t>
                </a:r>
                <a:r>
                  <a:rPr lang="en-US" altLang="zh-TW" sz="2400" b="1" dirty="0">
                    <a:solidFill>
                      <a:schemeClr val="tx1"/>
                    </a:solidFill>
                  </a:rPr>
                  <a: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需要</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的資訊才可被計算。</a:t>
                </a:r>
                <a:endParaRPr lang="en-US" altLang="zh-TW" sz="2400" b="1" dirty="0">
                  <a:solidFill>
                    <a:schemeClr val="tx1"/>
                  </a:solidFill>
                </a:endParaRPr>
              </a:p>
              <a:p>
                <a:r>
                  <a:rPr lang="zh-TW" altLang="en-US" sz="2400" b="1" dirty="0">
                    <a:solidFill>
                      <a:srgbClr val="FF0000"/>
                    </a:solidFill>
                  </a:rPr>
                  <a:t>計算順序必須滿足</a:t>
                </a:r>
                <a:r>
                  <a:rPr lang="en-US" altLang="zh-TW" sz="2400" b="1" dirty="0">
                    <a:solidFill>
                      <a:srgbClr val="FF0000"/>
                    </a:solidFill>
                  </a:rPr>
                  <a:t>:</a:t>
                </a:r>
                <a:r>
                  <a:rPr lang="zh-TW" altLang="en-US" sz="2400" b="1" dirty="0">
                    <a:solidFill>
                      <a:srgbClr val="FF0000"/>
                    </a:solidFill>
                  </a:rPr>
                  <a:t> 當</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a:t>
                </a:r>
                <a:r>
                  <a:rPr lang="zh-TW" altLang="en-US" sz="2400" b="1" dirty="0">
                    <a:solidFill>
                      <a:srgbClr val="FF0000"/>
                    </a:solidFill>
                  </a:rPr>
                  <a:t>準備要被計算時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[i-1][j]</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][j-1]</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[i-1][j-1]</a:t>
                </a:r>
                <a:r>
                  <a:rPr lang="zh-TW" altLang="en-US" sz="2400" b="1" dirty="0">
                    <a:solidFill>
                      <a:srgbClr val="FF0000"/>
                    </a:solidFill>
                  </a:rPr>
                  <a:t>已經算完了。</a:t>
                </a:r>
                <a:endParaRPr lang="en-US" altLang="zh-TW" sz="2400" b="1" dirty="0">
                  <a:solidFill>
                    <a:srgbClr val="FF0000"/>
                  </a:solidFill>
                </a:endParaRPr>
              </a:p>
              <a:p>
                <a:r>
                  <a:rPr lang="zh-TW" altLang="en-US" sz="2400" b="1">
                    <a:solidFill>
                      <a:schemeClr val="tx1"/>
                    </a:solidFill>
                  </a:rPr>
                  <a:t>同學</a:t>
                </a:r>
                <a:r>
                  <a:rPr lang="zh-TW" altLang="en-US" sz="2400" b="1" dirty="0">
                    <a:solidFill>
                      <a:schemeClr val="tx1"/>
                    </a:solidFill>
                  </a:rPr>
                  <a:t>們</a:t>
                </a:r>
                <a:r>
                  <a:rPr lang="zh-TW" altLang="en-US" sz="2400" b="1">
                    <a:solidFill>
                      <a:schemeClr val="tx1"/>
                    </a:solidFill>
                  </a:rPr>
                  <a:t>能</a:t>
                </a:r>
                <a:r>
                  <a:rPr lang="zh-TW" altLang="en-US" sz="2400" b="1" dirty="0">
                    <a:solidFill>
                      <a:schemeClr val="tx1"/>
                    </a:solidFill>
                  </a:rPr>
                  <a:t>找到這麼一個順序來算</a:t>
                </a:r>
                <a:r>
                  <a:rPr lang="en-US" altLang="zh-TW" sz="2400" b="1" dirty="0">
                    <a:solidFill>
                      <a:schemeClr val="tx1"/>
                    </a:solidFill>
                  </a:rPr>
                  <a:t>DP</a:t>
                </a:r>
                <a:r>
                  <a:rPr lang="zh-TW" altLang="en-US" sz="2400" b="1" dirty="0">
                    <a:solidFill>
                      <a:schemeClr val="tx1"/>
                    </a:solidFill>
                  </a:rPr>
                  <a:t>表嗎？</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2198" r="-4113" b="-282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153695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小複習。</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圖</a:t>
            </a:r>
            <a:r>
              <a:rPr lang="en-US" altLang="zh-TW" sz="2400" b="1" dirty="0">
                <a:solidFill>
                  <a:schemeClr val="tx1"/>
                </a:solidFill>
                <a:latin typeface="Cambria Math" panose="02040503050406030204" pitchFamily="18" charset="0"/>
              </a:rPr>
              <a:t>(graph)</a:t>
            </a:r>
            <a:r>
              <a:rPr lang="zh-TW" altLang="en-US" sz="2400" b="1" dirty="0">
                <a:solidFill>
                  <a:schemeClr val="tx1"/>
                </a:solidFill>
                <a:latin typeface="Cambria Math" panose="02040503050406030204" pitchFamily="18" charset="0"/>
              </a:rPr>
              <a:t>可以用來將抽象概念圖像化。</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兩兩間的關係可以用圖上的邊可以代表。</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點和邊代表的意義通常和應用有關</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由設計演算法者自行賦予。</a:t>
            </a:r>
            <a:endParaRPr lang="en-US" sz="2400" b="1" dirty="0">
              <a:solidFill>
                <a:schemeClr val="tx1"/>
              </a:solidFill>
              <a:latin typeface="Cambria Math" panose="02040503050406030204" pitchFamily="18" charset="0"/>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895797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試著構造一張圖表達我們心中想要的順序</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DP</a:t>
            </a:r>
            <a:r>
              <a:rPr lang="zh-TW" altLang="en-US" sz="2400" b="1" dirty="0">
                <a:solidFill>
                  <a:schemeClr val="tx1"/>
                </a:solidFill>
              </a:rPr>
              <a:t>表格的格子</a:t>
            </a:r>
            <a:r>
              <a:rPr lang="en-US" altLang="zh-TW" sz="2400" b="1" dirty="0">
                <a:solidFill>
                  <a:schemeClr val="tx1"/>
                </a:solidFill>
              </a:rPr>
              <a:t>,</a:t>
            </a:r>
            <a:r>
              <a:rPr lang="zh-TW" altLang="en-US" sz="2400" b="1" dirty="0">
                <a:solidFill>
                  <a:schemeClr val="tx1"/>
                </a:solidFill>
              </a:rPr>
              <a:t> 可以視為一個點</a:t>
            </a:r>
            <a:endParaRPr lang="en-US" altLang="zh-TW" sz="2400" b="1" dirty="0">
              <a:solidFill>
                <a:schemeClr val="tx1"/>
              </a:solidFill>
            </a:endParaRP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要求</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三點先被算完</a:t>
            </a:r>
            <a:r>
              <a:rPr lang="en-US" altLang="zh-TW" sz="2400" b="1" dirty="0">
                <a:solidFill>
                  <a:schemeClr val="tx1"/>
                </a:solidFill>
              </a:rPr>
              <a:t>,</a:t>
            </a:r>
            <a:r>
              <a:rPr lang="zh-TW" altLang="en-US" sz="2400" b="1" dirty="0">
                <a:solidFill>
                  <a:schemeClr val="tx1"/>
                </a:solidFill>
              </a:rPr>
              <a:t> 這樣</a:t>
            </a:r>
            <a:r>
              <a:rPr lang="zh-TW" altLang="en-US" sz="2400" b="1" dirty="0">
                <a:solidFill>
                  <a:srgbClr val="FF0000"/>
                </a:solidFill>
              </a:rPr>
              <a:t>不對等</a:t>
            </a:r>
            <a:r>
              <a:rPr lang="zh-TW" altLang="en-US" sz="2400" b="1" dirty="0">
                <a:solidFill>
                  <a:schemeClr val="tx1"/>
                </a:solidFill>
              </a:rPr>
              <a:t>的關係非常適合用無向邊表達。</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331810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a:extLst>
              <a:ext uri="{FF2B5EF4-FFF2-40B4-BE49-F238E27FC236}">
                <a16:creationId xmlns:a16="http://schemas.microsoft.com/office/drawing/2014/main" id="{B70606EC-5B3B-4FA1-A5AB-9CDD4C91DEA7}"/>
              </a:ext>
            </a:extLst>
          </p:cNvPr>
          <p:cNvSpPr/>
          <p:nvPr/>
        </p:nvSpPr>
        <p:spPr>
          <a:xfrm>
            <a:off x="6602136"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56CF0813-727E-4B9D-B2DB-D0C25B80B810}"/>
              </a:ext>
            </a:extLst>
          </p:cNvPr>
          <p:cNvSpPr/>
          <p:nvPr/>
        </p:nvSpPr>
        <p:spPr>
          <a:xfrm>
            <a:off x="6602136" y="5312152"/>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F64BB5DC-B2D1-4BC6-8917-D92B1C1083AC}"/>
              </a:ext>
            </a:extLst>
          </p:cNvPr>
          <p:cNvSpPr/>
          <p:nvPr/>
        </p:nvSpPr>
        <p:spPr>
          <a:xfrm>
            <a:off x="4723002"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98EB730-6040-4F41-9E20-FA3A9C05DCAB}"/>
              </a:ext>
            </a:extLst>
          </p:cNvPr>
          <p:cNvSpPr/>
          <p:nvPr/>
        </p:nvSpPr>
        <p:spPr>
          <a:xfrm>
            <a:off x="4723002"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sp>
        <p:nvSpPr>
          <p:cNvPr id="9" name="橢圓 8">
            <a:extLst>
              <a:ext uri="{FF2B5EF4-FFF2-40B4-BE49-F238E27FC236}">
                <a16:creationId xmlns:a16="http://schemas.microsoft.com/office/drawing/2014/main" id="{0F8388B5-988B-4C44-9DF0-1A34F218FD2C}"/>
              </a:ext>
            </a:extLst>
          </p:cNvPr>
          <p:cNvSpPr/>
          <p:nvPr/>
        </p:nvSpPr>
        <p:spPr>
          <a:xfrm>
            <a:off x="6602136"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a:t>
            </a:r>
          </a:p>
        </p:txBody>
      </p:sp>
      <p:sp>
        <p:nvSpPr>
          <p:cNvPr id="10" name="橢圓 9">
            <a:extLst>
              <a:ext uri="{FF2B5EF4-FFF2-40B4-BE49-F238E27FC236}">
                <a16:creationId xmlns:a16="http://schemas.microsoft.com/office/drawing/2014/main" id="{AFAE4E47-B186-4E49-80F5-9E592E1AC90D}"/>
              </a:ext>
            </a:extLst>
          </p:cNvPr>
          <p:cNvSpPr/>
          <p:nvPr/>
        </p:nvSpPr>
        <p:spPr>
          <a:xfrm>
            <a:off x="4723002"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j-1</a:t>
            </a:r>
          </a:p>
        </p:txBody>
      </p:sp>
      <p:sp>
        <p:nvSpPr>
          <p:cNvPr id="11" name="橢圓 10">
            <a:extLst>
              <a:ext uri="{FF2B5EF4-FFF2-40B4-BE49-F238E27FC236}">
                <a16:creationId xmlns:a16="http://schemas.microsoft.com/office/drawing/2014/main" id="{6DC7ED64-13AB-4E09-96B8-F875711AB562}"/>
              </a:ext>
            </a:extLst>
          </p:cNvPr>
          <p:cNvSpPr/>
          <p:nvPr/>
        </p:nvSpPr>
        <p:spPr>
          <a:xfrm>
            <a:off x="2843868"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j-2</a:t>
            </a:r>
          </a:p>
        </p:txBody>
      </p:sp>
      <p:sp>
        <p:nvSpPr>
          <p:cNvPr id="12" name="橢圓 11">
            <a:extLst>
              <a:ext uri="{FF2B5EF4-FFF2-40B4-BE49-F238E27FC236}">
                <a16:creationId xmlns:a16="http://schemas.microsoft.com/office/drawing/2014/main" id="{D32F8F55-71F4-45CA-9D9D-A2F47E136C6D}"/>
              </a:ext>
            </a:extLst>
          </p:cNvPr>
          <p:cNvSpPr/>
          <p:nvPr/>
        </p:nvSpPr>
        <p:spPr>
          <a:xfrm>
            <a:off x="2843868"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j-2</a:t>
            </a:r>
          </a:p>
        </p:txBody>
      </p:sp>
      <p:sp>
        <p:nvSpPr>
          <p:cNvPr id="13" name="橢圓 12">
            <a:extLst>
              <a:ext uri="{FF2B5EF4-FFF2-40B4-BE49-F238E27FC236}">
                <a16:creationId xmlns:a16="http://schemas.microsoft.com/office/drawing/2014/main" id="{A88FA7EA-5FA2-4E64-A878-04D130A2A42C}"/>
              </a:ext>
            </a:extLst>
          </p:cNvPr>
          <p:cNvSpPr/>
          <p:nvPr/>
        </p:nvSpPr>
        <p:spPr>
          <a:xfrm>
            <a:off x="2843868"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j-2</a:t>
            </a:r>
          </a:p>
        </p:txBody>
      </p:sp>
      <p:cxnSp>
        <p:nvCxnSpPr>
          <p:cNvPr id="14" name="直線單箭頭接點 13">
            <a:extLst>
              <a:ext uri="{FF2B5EF4-FFF2-40B4-BE49-F238E27FC236}">
                <a16:creationId xmlns:a16="http://schemas.microsoft.com/office/drawing/2014/main" id="{0373C4C6-4945-4658-9246-BEC15CBA7A26}"/>
              </a:ext>
            </a:extLst>
          </p:cNvPr>
          <p:cNvCxnSpPr>
            <a:cxnSpLocks/>
          </p:cNvCxnSpPr>
          <p:nvPr/>
        </p:nvCxnSpPr>
        <p:spPr>
          <a:xfrm flipV="1">
            <a:off x="7284441" y="310375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0F560DD-5643-46BC-91BB-87728A86F44C}"/>
              </a:ext>
            </a:extLst>
          </p:cNvPr>
          <p:cNvCxnSpPr>
            <a:cxnSpLocks/>
          </p:cNvCxnSpPr>
          <p:nvPr/>
        </p:nvCxnSpPr>
        <p:spPr>
          <a:xfrm flipV="1">
            <a:off x="5405307" y="3103751"/>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6CAE656-FFF6-418A-935A-361A01D474D4}"/>
              </a:ext>
            </a:extLst>
          </p:cNvPr>
          <p:cNvCxnSpPr>
            <a:cxnSpLocks/>
          </p:cNvCxnSpPr>
          <p:nvPr/>
        </p:nvCxnSpPr>
        <p:spPr>
          <a:xfrm flipV="1">
            <a:off x="3505201" y="308732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670187A-7AB8-41CE-A18F-3C54C830E94C}"/>
              </a:ext>
            </a:extLst>
          </p:cNvPr>
          <p:cNvCxnSpPr>
            <a:cxnSpLocks/>
          </p:cNvCxnSpPr>
          <p:nvPr/>
        </p:nvCxnSpPr>
        <p:spPr>
          <a:xfrm flipV="1">
            <a:off x="7284441" y="4892005"/>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4FF2A18-E051-4C44-99A7-261DF0D5A10A}"/>
              </a:ext>
            </a:extLst>
          </p:cNvPr>
          <p:cNvCxnSpPr>
            <a:cxnSpLocks/>
          </p:cNvCxnSpPr>
          <p:nvPr/>
        </p:nvCxnSpPr>
        <p:spPr>
          <a:xfrm flipV="1">
            <a:off x="5405307" y="4892005"/>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B544885-AA88-4DBD-8E51-AF998C2244BA}"/>
              </a:ext>
            </a:extLst>
          </p:cNvPr>
          <p:cNvCxnSpPr>
            <a:cxnSpLocks/>
          </p:cNvCxnSpPr>
          <p:nvPr/>
        </p:nvCxnSpPr>
        <p:spPr>
          <a:xfrm flipV="1">
            <a:off x="3526173" y="4892004"/>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058E190-B60F-4B53-B549-697795CE4AE0}"/>
              </a:ext>
            </a:extLst>
          </p:cNvPr>
          <p:cNvCxnSpPr>
            <a:cxnSpLocks/>
            <a:stCxn id="5" idx="2"/>
            <a:endCxn id="8" idx="6"/>
          </p:cNvCxnSpPr>
          <p:nvPr/>
        </p:nvCxnSpPr>
        <p:spPr>
          <a:xfrm flipH="1">
            <a:off x="6087612"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150A2A3-E3C5-4F86-942F-9B9C0C61426C}"/>
              </a:ext>
            </a:extLst>
          </p:cNvPr>
          <p:cNvCxnSpPr>
            <a:cxnSpLocks/>
          </p:cNvCxnSpPr>
          <p:nvPr/>
        </p:nvCxnSpPr>
        <p:spPr>
          <a:xfrm flipH="1">
            <a:off x="6087612" y="5996205"/>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55E4AEC8-4BC9-45FB-8619-0131F10DE26D}"/>
              </a:ext>
            </a:extLst>
          </p:cNvPr>
          <p:cNvCxnSpPr>
            <a:cxnSpLocks/>
          </p:cNvCxnSpPr>
          <p:nvPr/>
        </p:nvCxnSpPr>
        <p:spPr>
          <a:xfrm flipH="1">
            <a:off x="4208478" y="5996205"/>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A5E3565-2435-4089-85A5-E1398425594F}"/>
              </a:ext>
            </a:extLst>
          </p:cNvPr>
          <p:cNvCxnSpPr>
            <a:cxnSpLocks/>
          </p:cNvCxnSpPr>
          <p:nvPr/>
        </p:nvCxnSpPr>
        <p:spPr>
          <a:xfrm flipH="1">
            <a:off x="4208478"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A200B35-F131-4804-897C-2A0E4E79ADAD}"/>
              </a:ext>
            </a:extLst>
          </p:cNvPr>
          <p:cNvCxnSpPr>
            <a:cxnSpLocks/>
          </p:cNvCxnSpPr>
          <p:nvPr/>
        </p:nvCxnSpPr>
        <p:spPr>
          <a:xfrm flipH="1">
            <a:off x="6087612"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45E47B2-8530-4DD4-9A3D-64830CA9AD50}"/>
              </a:ext>
            </a:extLst>
          </p:cNvPr>
          <p:cNvCxnSpPr>
            <a:cxnSpLocks/>
          </p:cNvCxnSpPr>
          <p:nvPr/>
        </p:nvCxnSpPr>
        <p:spPr>
          <a:xfrm flipH="1">
            <a:off x="4208478"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74FBDF6-7513-4EB2-9E90-F175083E64CB}"/>
              </a:ext>
            </a:extLst>
          </p:cNvPr>
          <p:cNvCxnSpPr>
            <a:cxnSpLocks/>
            <a:stCxn id="6" idx="1"/>
            <a:endCxn id="8" idx="5"/>
          </p:cNvCxnSpPr>
          <p:nvPr/>
        </p:nvCxnSpPr>
        <p:spPr>
          <a:xfrm flipH="1" flipV="1">
            <a:off x="5887769" y="4691651"/>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E9F701DB-870D-4A73-B3AB-C41A70C6965D}"/>
              </a:ext>
            </a:extLst>
          </p:cNvPr>
          <p:cNvCxnSpPr>
            <a:cxnSpLocks/>
            <a:stCxn id="5" idx="1"/>
          </p:cNvCxnSpPr>
          <p:nvPr/>
        </p:nvCxnSpPr>
        <p:spPr>
          <a:xfrm flipH="1" flipV="1">
            <a:off x="5914429" y="2863931"/>
            <a:ext cx="887550" cy="86032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a:stCxn id="8" idx="1"/>
            <a:endCxn id="13" idx="5"/>
          </p:cNvCxnSpPr>
          <p:nvPr/>
        </p:nvCxnSpPr>
        <p:spPr>
          <a:xfrm flipH="1" flipV="1">
            <a:off x="4008635" y="2903398"/>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D0036F7-D47F-4EDB-A028-4D25B91A990A}"/>
              </a:ext>
            </a:extLst>
          </p:cNvPr>
          <p:cNvCxnSpPr>
            <a:cxnSpLocks/>
            <a:stCxn id="7" idx="1"/>
            <a:endCxn id="12" idx="5"/>
          </p:cNvCxnSpPr>
          <p:nvPr/>
        </p:nvCxnSpPr>
        <p:spPr>
          <a:xfrm flipH="1" flipV="1">
            <a:off x="4008635" y="4691651"/>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CC6BF41-B244-4074-9509-EC23CF094797}"/>
              </a:ext>
            </a:extLst>
          </p:cNvPr>
          <p:cNvCxnSpPr>
            <a:cxnSpLocks/>
          </p:cNvCxnSpPr>
          <p:nvPr/>
        </p:nvCxnSpPr>
        <p:spPr>
          <a:xfrm flipH="1">
            <a:off x="2329344"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61B75D5-13C2-4C8E-BAFB-F17BB6449330}"/>
              </a:ext>
            </a:extLst>
          </p:cNvPr>
          <p:cNvCxnSpPr>
            <a:cxnSpLocks/>
            <a:stCxn id="13" idx="2"/>
          </p:cNvCxnSpPr>
          <p:nvPr/>
        </p:nvCxnSpPr>
        <p:spPr>
          <a:xfrm flipH="1" flipV="1">
            <a:off x="2329344" y="2405369"/>
            <a:ext cx="514524" cy="1433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05E3B6A-929E-4C9E-B80D-1211F0032308}"/>
              </a:ext>
            </a:extLst>
          </p:cNvPr>
          <p:cNvCxnSpPr>
            <a:cxnSpLocks/>
          </p:cNvCxnSpPr>
          <p:nvPr/>
        </p:nvCxnSpPr>
        <p:spPr>
          <a:xfrm flipH="1">
            <a:off x="2329344" y="6033606"/>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77AFF20-3335-4001-8250-6385EE3B701C}"/>
              </a:ext>
            </a:extLst>
          </p:cNvPr>
          <p:cNvCxnSpPr>
            <a:cxnSpLocks/>
          </p:cNvCxnSpPr>
          <p:nvPr/>
        </p:nvCxnSpPr>
        <p:spPr>
          <a:xfrm flipV="1">
            <a:off x="3505201"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A26389F-8106-4C08-B89A-95DBF29B5B32}"/>
              </a:ext>
            </a:extLst>
          </p:cNvPr>
          <p:cNvCxnSpPr>
            <a:cxnSpLocks/>
          </p:cNvCxnSpPr>
          <p:nvPr/>
        </p:nvCxnSpPr>
        <p:spPr>
          <a:xfrm flipV="1">
            <a:off x="5392724"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7D7BBCA-365B-4319-8DBF-553D456C0F7B}"/>
              </a:ext>
            </a:extLst>
          </p:cNvPr>
          <p:cNvCxnSpPr>
            <a:cxnSpLocks/>
          </p:cNvCxnSpPr>
          <p:nvPr/>
        </p:nvCxnSpPr>
        <p:spPr>
          <a:xfrm flipV="1">
            <a:off x="7271858"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A9BDAA53-9319-4C10-9348-CBC64633232F}"/>
              </a:ext>
            </a:extLst>
          </p:cNvPr>
          <p:cNvSpPr txBox="1"/>
          <p:nvPr/>
        </p:nvSpPr>
        <p:spPr>
          <a:xfrm>
            <a:off x="1081713" y="3576975"/>
            <a:ext cx="987771" cy="861774"/>
          </a:xfrm>
          <a:prstGeom prst="rect">
            <a:avLst/>
          </a:prstGeom>
          <a:noFill/>
        </p:spPr>
        <p:txBody>
          <a:bodyPr wrap="none" rtlCol="0">
            <a:spAutoFit/>
          </a:bodyPr>
          <a:lstStyle/>
          <a:p>
            <a:r>
              <a:rPr lang="en-US" sz="5000" b="1" dirty="0"/>
              <a:t>. . .</a:t>
            </a:r>
          </a:p>
        </p:txBody>
      </p:sp>
      <p:sp>
        <p:nvSpPr>
          <p:cNvPr id="37" name="文字方塊 36">
            <a:extLst>
              <a:ext uri="{FF2B5EF4-FFF2-40B4-BE49-F238E27FC236}">
                <a16:creationId xmlns:a16="http://schemas.microsoft.com/office/drawing/2014/main" id="{ECFF7074-0BDA-491E-9DC9-EC0265952A3C}"/>
              </a:ext>
            </a:extLst>
          </p:cNvPr>
          <p:cNvSpPr txBox="1"/>
          <p:nvPr/>
        </p:nvSpPr>
        <p:spPr>
          <a:xfrm>
            <a:off x="1137772" y="1957255"/>
            <a:ext cx="987771" cy="861774"/>
          </a:xfrm>
          <a:prstGeom prst="rect">
            <a:avLst/>
          </a:prstGeom>
          <a:noFill/>
        </p:spPr>
        <p:txBody>
          <a:bodyPr wrap="none" rtlCol="0">
            <a:spAutoFit/>
          </a:bodyPr>
          <a:lstStyle/>
          <a:p>
            <a:r>
              <a:rPr lang="en-US" sz="5000" b="1" dirty="0"/>
              <a:t>. . .</a:t>
            </a:r>
          </a:p>
        </p:txBody>
      </p:sp>
      <p:sp>
        <p:nvSpPr>
          <p:cNvPr id="38" name="文字方塊 37">
            <a:extLst>
              <a:ext uri="{FF2B5EF4-FFF2-40B4-BE49-F238E27FC236}">
                <a16:creationId xmlns:a16="http://schemas.microsoft.com/office/drawing/2014/main" id="{1B5774F8-9026-4C35-A19C-BFC1CD07FC48}"/>
              </a:ext>
            </a:extLst>
          </p:cNvPr>
          <p:cNvSpPr txBox="1"/>
          <p:nvPr/>
        </p:nvSpPr>
        <p:spPr>
          <a:xfrm>
            <a:off x="1081712" y="5386954"/>
            <a:ext cx="987771" cy="861774"/>
          </a:xfrm>
          <a:prstGeom prst="rect">
            <a:avLst/>
          </a:prstGeom>
          <a:noFill/>
        </p:spPr>
        <p:txBody>
          <a:bodyPr wrap="none" rtlCol="0">
            <a:spAutoFit/>
          </a:bodyPr>
          <a:lstStyle/>
          <a:p>
            <a:r>
              <a:rPr lang="en-US" sz="5000" b="1" dirty="0"/>
              <a:t>. . .</a:t>
            </a:r>
          </a:p>
        </p:txBody>
      </p:sp>
      <p:sp>
        <p:nvSpPr>
          <p:cNvPr id="39" name="文字方塊 38">
            <a:extLst>
              <a:ext uri="{FF2B5EF4-FFF2-40B4-BE49-F238E27FC236}">
                <a16:creationId xmlns:a16="http://schemas.microsoft.com/office/drawing/2014/main" id="{57F50708-3C94-4655-9984-527E4156E017}"/>
              </a:ext>
            </a:extLst>
          </p:cNvPr>
          <p:cNvSpPr txBox="1"/>
          <p:nvPr/>
        </p:nvSpPr>
        <p:spPr>
          <a:xfrm rot="5400000">
            <a:off x="3199408" y="148878"/>
            <a:ext cx="987771" cy="861774"/>
          </a:xfrm>
          <a:prstGeom prst="rect">
            <a:avLst/>
          </a:prstGeom>
          <a:noFill/>
        </p:spPr>
        <p:txBody>
          <a:bodyPr wrap="none" rtlCol="0">
            <a:spAutoFit/>
          </a:bodyPr>
          <a:lstStyle/>
          <a:p>
            <a:r>
              <a:rPr lang="en-US" sz="5000" b="1" dirty="0"/>
              <a:t>. . .</a:t>
            </a:r>
          </a:p>
        </p:txBody>
      </p:sp>
      <p:sp>
        <p:nvSpPr>
          <p:cNvPr id="40" name="文字方塊 39">
            <a:extLst>
              <a:ext uri="{FF2B5EF4-FFF2-40B4-BE49-F238E27FC236}">
                <a16:creationId xmlns:a16="http://schemas.microsoft.com/office/drawing/2014/main" id="{A6D5B1F1-6E29-4CAC-9863-4D8EDD114A85}"/>
              </a:ext>
            </a:extLst>
          </p:cNvPr>
          <p:cNvSpPr txBox="1"/>
          <p:nvPr/>
        </p:nvSpPr>
        <p:spPr>
          <a:xfrm rot="5400000">
            <a:off x="5066036" y="162171"/>
            <a:ext cx="987771" cy="861774"/>
          </a:xfrm>
          <a:prstGeom prst="rect">
            <a:avLst/>
          </a:prstGeom>
          <a:noFill/>
        </p:spPr>
        <p:txBody>
          <a:bodyPr wrap="none" rtlCol="0">
            <a:spAutoFit/>
          </a:bodyPr>
          <a:lstStyle/>
          <a:p>
            <a:r>
              <a:rPr lang="en-US" sz="5000" b="1" dirty="0"/>
              <a:t>. . .</a:t>
            </a:r>
          </a:p>
        </p:txBody>
      </p:sp>
      <p:sp>
        <p:nvSpPr>
          <p:cNvPr id="41" name="文字方塊 40">
            <a:extLst>
              <a:ext uri="{FF2B5EF4-FFF2-40B4-BE49-F238E27FC236}">
                <a16:creationId xmlns:a16="http://schemas.microsoft.com/office/drawing/2014/main" id="{C04E2204-84DC-4CFC-8BAF-7214C44B393E}"/>
              </a:ext>
            </a:extLst>
          </p:cNvPr>
          <p:cNvSpPr txBox="1"/>
          <p:nvPr/>
        </p:nvSpPr>
        <p:spPr>
          <a:xfrm rot="5400000">
            <a:off x="6932663" y="148879"/>
            <a:ext cx="987771" cy="861774"/>
          </a:xfrm>
          <a:prstGeom prst="rect">
            <a:avLst/>
          </a:prstGeom>
          <a:noFill/>
        </p:spPr>
        <p:txBody>
          <a:bodyPr wrap="none" rtlCol="0">
            <a:spAutoFit/>
          </a:bodyPr>
          <a:lstStyle/>
          <a:p>
            <a:r>
              <a:rPr lang="en-US" sz="5000" b="1" dirty="0"/>
              <a:t>. . .</a:t>
            </a:r>
          </a:p>
        </p:txBody>
      </p:sp>
      <p:sp>
        <p:nvSpPr>
          <p:cNvPr id="42" name="文字方塊 41">
            <a:extLst>
              <a:ext uri="{FF2B5EF4-FFF2-40B4-BE49-F238E27FC236}">
                <a16:creationId xmlns:a16="http://schemas.microsoft.com/office/drawing/2014/main" id="{B518CA4B-3DFF-4F6D-A4C5-2FA359AAE718}"/>
              </a:ext>
            </a:extLst>
          </p:cNvPr>
          <p:cNvSpPr txBox="1"/>
          <p:nvPr/>
        </p:nvSpPr>
        <p:spPr>
          <a:xfrm rot="3001472">
            <a:off x="1424479" y="224415"/>
            <a:ext cx="987771" cy="861774"/>
          </a:xfrm>
          <a:prstGeom prst="rect">
            <a:avLst/>
          </a:prstGeom>
          <a:noFill/>
        </p:spPr>
        <p:txBody>
          <a:bodyPr wrap="none" rtlCol="0">
            <a:spAutoFit/>
          </a:bodyPr>
          <a:lstStyle/>
          <a:p>
            <a:r>
              <a:rPr lang="en-US" sz="5000" b="1" dirty="0"/>
              <a:t>. . .</a:t>
            </a:r>
          </a:p>
        </p:txBody>
      </p:sp>
      <p:cxnSp>
        <p:nvCxnSpPr>
          <p:cNvPr id="43" name="直線單箭頭接點 42">
            <a:extLst>
              <a:ext uri="{FF2B5EF4-FFF2-40B4-BE49-F238E27FC236}">
                <a16:creationId xmlns:a16="http://schemas.microsoft.com/office/drawing/2014/main" id="{9061446C-4777-44D6-B414-68BD3B5DCAC6}"/>
              </a:ext>
            </a:extLst>
          </p:cNvPr>
          <p:cNvCxnSpPr>
            <a:cxnSpLocks/>
            <a:stCxn id="13" idx="1"/>
          </p:cNvCxnSpPr>
          <p:nvPr/>
        </p:nvCxnSpPr>
        <p:spPr>
          <a:xfrm flipH="1" flipV="1">
            <a:off x="2329344" y="1232891"/>
            <a:ext cx="714367" cy="70310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4364310F-42B2-4403-AB7A-9A1009D02C35}"/>
              </a:ext>
            </a:extLst>
          </p:cNvPr>
          <p:cNvCxnSpPr>
            <a:cxnSpLocks/>
            <a:stCxn id="10" idx="1"/>
          </p:cNvCxnSpPr>
          <p:nvPr/>
        </p:nvCxnSpPr>
        <p:spPr>
          <a:xfrm flipH="1" flipV="1">
            <a:off x="4110325" y="1224504"/>
            <a:ext cx="812520" cy="7114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8B9976D1-4A4B-4782-BC8F-C44D9641C7BE}"/>
              </a:ext>
            </a:extLst>
          </p:cNvPr>
          <p:cNvCxnSpPr>
            <a:cxnSpLocks/>
            <a:stCxn id="9" idx="1"/>
          </p:cNvCxnSpPr>
          <p:nvPr/>
        </p:nvCxnSpPr>
        <p:spPr>
          <a:xfrm flipH="1" flipV="1">
            <a:off x="5978806" y="1225510"/>
            <a:ext cx="823173" cy="71049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BAC06EBA-720C-40B5-AD54-0DA5A2095E8A}"/>
              </a:ext>
            </a:extLst>
          </p:cNvPr>
          <p:cNvCxnSpPr>
            <a:cxnSpLocks/>
            <a:stCxn id="12" idx="1"/>
          </p:cNvCxnSpPr>
          <p:nvPr/>
        </p:nvCxnSpPr>
        <p:spPr>
          <a:xfrm flipH="1" flipV="1">
            <a:off x="2161564" y="3020792"/>
            <a:ext cx="882147" cy="70346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F686552-1965-4297-B195-C2481DBB7CD5}"/>
              </a:ext>
            </a:extLst>
          </p:cNvPr>
          <p:cNvCxnSpPr>
            <a:cxnSpLocks/>
            <a:stCxn id="11" idx="1"/>
          </p:cNvCxnSpPr>
          <p:nvPr/>
        </p:nvCxnSpPr>
        <p:spPr>
          <a:xfrm flipH="1" flipV="1">
            <a:off x="2125543" y="4785154"/>
            <a:ext cx="918168" cy="7273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192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第一個應該關注的問題</a:t>
            </a:r>
            <a:r>
              <a:rPr lang="en-US" altLang="zh-TW" sz="2400" b="1" dirty="0">
                <a:solidFill>
                  <a:schemeClr val="tx1"/>
                </a:solidFill>
              </a:rPr>
              <a:t>:</a:t>
            </a:r>
            <a:r>
              <a:rPr lang="zh-TW" altLang="en-US" sz="2400" b="1" dirty="0">
                <a:solidFill>
                  <a:schemeClr val="tx1"/>
                </a:solidFill>
              </a:rPr>
              <a:t> 這張圖上有環嗎</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答案是不會</a:t>
            </a:r>
            <a:r>
              <a:rPr lang="en-US" altLang="zh-TW" sz="2400" b="1" dirty="0">
                <a:solidFill>
                  <a:schemeClr val="tx1"/>
                </a:solidFill>
              </a:rPr>
              <a:t>,</a:t>
            </a:r>
            <a:r>
              <a:rPr lang="zh-TW" altLang="en-US" sz="2400" b="1" dirty="0">
                <a:solidFill>
                  <a:schemeClr val="tx1"/>
                </a:solidFill>
              </a:rPr>
              <a:t> 因為我們沿著任何一條邊走一步</a:t>
            </a:r>
            <a:r>
              <a:rPr lang="en-US" altLang="zh-TW" sz="2400" b="1" dirty="0">
                <a:solidFill>
                  <a:schemeClr val="tx1"/>
                </a:solidFill>
              </a:rPr>
              <a:t>,</a:t>
            </a:r>
            <a:r>
              <a:rPr lang="zh-TW" altLang="en-US" sz="2400" b="1" dirty="0">
                <a:solidFill>
                  <a:schemeClr val="tx1"/>
                </a:solidFill>
              </a:rPr>
              <a:t> 必定有一個維度座標減少</a:t>
            </a:r>
            <a:r>
              <a:rPr lang="en-US" altLang="zh-TW" sz="2400" b="1" dirty="0">
                <a:solidFill>
                  <a:schemeClr val="tx1"/>
                </a:solidFill>
              </a:rPr>
              <a:t>,</a:t>
            </a:r>
            <a:r>
              <a:rPr lang="zh-TW" altLang="en-US" sz="2400" b="1" dirty="0">
                <a:solidFill>
                  <a:schemeClr val="tx1"/>
                </a:solidFill>
              </a:rPr>
              <a:t> 如果能夠走一些邊到回自己則產生矛盾。</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這是一張</a:t>
            </a:r>
            <a:r>
              <a:rPr lang="zh-TW" altLang="en-US" sz="2400" b="1" dirty="0">
                <a:solidFill>
                  <a:srgbClr val="FF0000"/>
                </a:solidFill>
              </a:rPr>
              <a:t>有向無環圖 </a:t>
            </a:r>
            <a:r>
              <a:rPr lang="en-US" altLang="zh-TW" sz="2400" b="1" dirty="0">
                <a:solidFill>
                  <a:schemeClr val="tx1"/>
                </a:solidFill>
              </a:rPr>
              <a:t>(Directed</a:t>
            </a:r>
            <a:r>
              <a:rPr lang="zh-TW" altLang="en-US" sz="2400" b="1" dirty="0">
                <a:solidFill>
                  <a:schemeClr val="tx1"/>
                </a:solidFill>
              </a:rPr>
              <a:t> </a:t>
            </a:r>
            <a:r>
              <a:rPr lang="en-US" altLang="zh-TW" sz="2400" b="1" dirty="0">
                <a:solidFill>
                  <a:schemeClr val="tx1"/>
                </a:solidFill>
              </a:rPr>
              <a:t>Acyclic</a:t>
            </a:r>
            <a:r>
              <a:rPr lang="zh-TW" altLang="en-US" sz="2400" b="1" dirty="0">
                <a:solidFill>
                  <a:schemeClr val="tx1"/>
                </a:solidFill>
              </a:rPr>
              <a:t> </a:t>
            </a:r>
            <a:r>
              <a:rPr lang="en-US" altLang="zh-TW" sz="2400" b="1" dirty="0">
                <a:solidFill>
                  <a:schemeClr val="tx1"/>
                </a:solidFill>
              </a:rPr>
              <a:t>Graph,</a:t>
            </a:r>
            <a:r>
              <a:rPr lang="zh-TW" altLang="en-US" sz="2400" b="1" dirty="0">
                <a:solidFill>
                  <a:schemeClr val="tx1"/>
                </a:solidFill>
              </a:rPr>
              <a:t> </a:t>
            </a:r>
            <a:r>
              <a:rPr lang="en-US" altLang="zh-TW" sz="2400" b="1" dirty="0">
                <a:solidFill>
                  <a:schemeClr val="tx1"/>
                </a:solidFill>
              </a:rPr>
              <a:t>DAG)</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根據圖論的研究</a:t>
            </a:r>
            <a:r>
              <a:rPr lang="en-US" altLang="zh-TW" sz="2400" b="1" dirty="0">
                <a:solidFill>
                  <a:schemeClr val="tx1"/>
                </a:solidFill>
              </a:rPr>
              <a:t>,</a:t>
            </a:r>
            <a:r>
              <a:rPr lang="zh-TW" altLang="en-US" sz="2400" b="1" dirty="0">
                <a:solidFill>
                  <a:schemeClr val="tx1"/>
                </a:solidFill>
              </a:rPr>
              <a:t> 任何一個反向的</a:t>
            </a:r>
            <a:r>
              <a:rPr lang="zh-TW" altLang="en-US" sz="2400" b="1" dirty="0">
                <a:solidFill>
                  <a:srgbClr val="FF0000"/>
                </a:solidFill>
              </a:rPr>
              <a:t>拓樸排序 </a:t>
            </a:r>
            <a:r>
              <a:rPr lang="en-US" altLang="zh-TW" sz="2400" b="1" dirty="0">
                <a:solidFill>
                  <a:srgbClr val="FF0000"/>
                </a:solidFill>
              </a:rPr>
              <a:t>(Topological</a:t>
            </a:r>
            <a:r>
              <a:rPr lang="zh-TW" altLang="en-US" sz="2400" b="1" dirty="0">
                <a:solidFill>
                  <a:srgbClr val="FF0000"/>
                </a:solidFill>
              </a:rPr>
              <a:t> </a:t>
            </a:r>
            <a:r>
              <a:rPr lang="en-US" altLang="zh-TW" sz="2400" b="1" dirty="0">
                <a:solidFill>
                  <a:srgbClr val="FF0000"/>
                </a:solidFill>
              </a:rPr>
              <a:t>Order)</a:t>
            </a:r>
            <a:r>
              <a:rPr lang="zh-TW" altLang="en-US" sz="2400" b="1" dirty="0">
                <a:solidFill>
                  <a:srgbClr val="FF0000"/>
                </a:solidFill>
              </a:rPr>
              <a:t> </a:t>
            </a:r>
            <a:r>
              <a:rPr lang="zh-TW" altLang="en-US" sz="2400" b="1" dirty="0">
                <a:solidFill>
                  <a:schemeClr val="tx1"/>
                </a:solidFill>
              </a:rPr>
              <a:t>都滿足條件。</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418360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這個</a:t>
            </a:r>
            <a:r>
              <a:rPr lang="en-US" altLang="zh-TW" sz="2400" b="1" dirty="0">
                <a:solidFill>
                  <a:schemeClr val="tx1"/>
                </a:solidFill>
              </a:rPr>
              <a:t>DP</a:t>
            </a:r>
            <a:r>
              <a:rPr lang="zh-TW" altLang="en-US" sz="2400" b="1" dirty="0">
                <a:solidFill>
                  <a:schemeClr val="tx1"/>
                </a:solidFill>
              </a:rPr>
              <a:t>求的東西跟最長路徑好像</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是的</a:t>
            </a:r>
            <a:r>
              <a:rPr lang="en-US" altLang="zh-TW" sz="2400" b="1" dirty="0">
                <a:solidFill>
                  <a:schemeClr val="tx1"/>
                </a:solidFill>
              </a:rPr>
              <a:t>,</a:t>
            </a:r>
            <a:r>
              <a:rPr lang="zh-TW" altLang="en-US" sz="2400" b="1" dirty="0">
                <a:solidFill>
                  <a:schemeClr val="tx1"/>
                </a:solidFill>
              </a:rPr>
              <a:t> 只要考慮轉移的可能性</a:t>
            </a:r>
            <a:r>
              <a:rPr lang="en-US" altLang="zh-TW" sz="2400" b="1" dirty="0">
                <a:solidFill>
                  <a:schemeClr val="tx1"/>
                </a:solidFill>
              </a:rPr>
              <a:t>,</a:t>
            </a:r>
            <a:r>
              <a:rPr lang="zh-TW" altLang="en-US" sz="2400" b="1" dirty="0">
                <a:solidFill>
                  <a:schemeClr val="tx1"/>
                </a:solidFill>
              </a:rPr>
              <a:t> 並賦予邊權</a:t>
            </a:r>
            <a:r>
              <a:rPr lang="en-US" altLang="zh-TW" sz="2400" b="1" dirty="0">
                <a:solidFill>
                  <a:schemeClr val="tx1"/>
                </a:solidFill>
              </a:rPr>
              <a:t>,</a:t>
            </a:r>
            <a:r>
              <a:rPr lang="zh-TW" altLang="en-US" sz="2400" b="1" dirty="0">
                <a:solidFill>
                  <a:schemeClr val="tx1"/>
                </a:solidFill>
              </a:rPr>
              <a:t> 這張圖上</a:t>
            </a:r>
            <a:r>
              <a:rPr lang="en-US" altLang="zh-TW" sz="2400" b="1" dirty="0">
                <a:solidFill>
                  <a:schemeClr val="tx1"/>
                </a:solidFill>
              </a:rPr>
              <a:t>(N, M)</a:t>
            </a:r>
            <a:r>
              <a:rPr lang="zh-TW" altLang="en-US" sz="2400" b="1" dirty="0">
                <a:solidFill>
                  <a:schemeClr val="tx1"/>
                </a:solidFill>
              </a:rPr>
              <a:t>走到任意邊界點的最長路徑即為所求。</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若將狀態的意義賦予給點</a:t>
            </a:r>
            <a:r>
              <a:rPr lang="en-US" altLang="zh-TW" sz="2400" b="1" dirty="0">
                <a:solidFill>
                  <a:schemeClr val="tx1"/>
                </a:solidFill>
              </a:rPr>
              <a:t>,</a:t>
            </a:r>
            <a:r>
              <a:rPr lang="zh-TW" altLang="en-US" sz="2400" b="1" dirty="0">
                <a:solidFill>
                  <a:schemeClr val="tx1"/>
                </a:solidFill>
              </a:rPr>
              <a:t> 轉移的意義賦予給邊</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通常可以視為</a:t>
            </a:r>
            <a:r>
              <a:rPr lang="en-US" altLang="zh-TW" sz="2400" b="1" dirty="0">
                <a:solidFill>
                  <a:schemeClr val="tx1"/>
                </a:solidFill>
              </a:rPr>
              <a:t>DAG</a:t>
            </a:r>
            <a:r>
              <a:rPr lang="zh-TW" altLang="en-US" sz="2400" b="1" dirty="0">
                <a:solidFill>
                  <a:schemeClr val="tx1"/>
                </a:solidFill>
              </a:rPr>
              <a:t>上最短或最長路</a:t>
            </a:r>
            <a:r>
              <a:rPr lang="en-US" altLang="zh-TW" sz="2400" b="1" dirty="0">
                <a:solidFill>
                  <a:schemeClr val="tx1"/>
                </a:solidFill>
              </a:rPr>
              <a:t>, </a:t>
            </a:r>
            <a:r>
              <a:rPr lang="zh-TW" altLang="en-US" sz="2400" b="1" dirty="0">
                <a:solidFill>
                  <a:schemeClr val="tx1"/>
                </a:solidFill>
              </a:rPr>
              <a:t>但是思考問題時通常不會以這樣的觀點切入。</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1386702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通常只要畫出</a:t>
            </a:r>
            <a:r>
              <a:rPr lang="en-US" altLang="zh-TW" sz="2400" b="1" dirty="0">
                <a:solidFill>
                  <a:schemeClr val="tx1"/>
                </a:solidFill>
              </a:rPr>
              <a:t>DP</a:t>
            </a:r>
            <a:r>
              <a:rPr lang="zh-TW" altLang="en-US" sz="2400" b="1" dirty="0">
                <a:solidFill>
                  <a:schemeClr val="tx1"/>
                </a:solidFill>
              </a:rPr>
              <a:t>計算順序的關係圖</a:t>
            </a:r>
            <a:r>
              <a:rPr lang="en-US" altLang="zh-TW" sz="2400" b="1" dirty="0">
                <a:solidFill>
                  <a:schemeClr val="tx1"/>
                </a:solidFill>
              </a:rPr>
              <a:t>,</a:t>
            </a:r>
            <a:r>
              <a:rPr lang="zh-TW" altLang="en-US" sz="2400" b="1" dirty="0">
                <a:solidFill>
                  <a:schemeClr val="tx1"/>
                </a:solidFill>
              </a:rPr>
              <a:t> 就可以輕易找出計算順序</a:t>
            </a:r>
            <a:r>
              <a:rPr lang="en-US" altLang="zh-TW" sz="2400" b="1" dirty="0">
                <a:solidFill>
                  <a:schemeClr val="tx1"/>
                </a:solidFill>
              </a:rPr>
              <a:t>,</a:t>
            </a:r>
            <a:r>
              <a:rPr lang="zh-TW" altLang="en-US" sz="2400" b="1" dirty="0">
                <a:solidFill>
                  <a:schemeClr val="tx1"/>
                </a:solidFill>
              </a:rPr>
              <a:t> 以及是否可以壓低記憶體用量 </a:t>
            </a:r>
            <a:r>
              <a:rPr lang="en-US" altLang="zh-TW" sz="2400" b="1" dirty="0">
                <a:solidFill>
                  <a:schemeClr val="tx1"/>
                </a:solidFill>
              </a:rPr>
              <a:t>(</a:t>
            </a:r>
            <a:r>
              <a:rPr lang="zh-TW" altLang="en-US" sz="2400" b="1" dirty="0">
                <a:solidFill>
                  <a:schemeClr val="tx1"/>
                </a:solidFill>
              </a:rPr>
              <a:t>滾動數組</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如果高維</a:t>
            </a:r>
            <a:r>
              <a:rPr lang="en-US" altLang="zh-TW" sz="2400" b="1" dirty="0">
                <a:solidFill>
                  <a:schemeClr val="tx1"/>
                </a:solidFill>
              </a:rPr>
              <a:t>DP</a:t>
            </a:r>
            <a:r>
              <a:rPr lang="zh-TW" altLang="en-US" sz="2400" b="1" dirty="0">
                <a:solidFill>
                  <a:schemeClr val="tx1"/>
                </a:solidFill>
              </a:rPr>
              <a:t>不好畫</a:t>
            </a:r>
            <a:r>
              <a:rPr lang="en-US" altLang="zh-TW" sz="2400" b="1" dirty="0">
                <a:solidFill>
                  <a:schemeClr val="tx1"/>
                </a:solidFill>
              </a:rPr>
              <a:t>,</a:t>
            </a:r>
            <a:r>
              <a:rPr lang="zh-TW" altLang="en-US" sz="2400" b="1" dirty="0">
                <a:solidFill>
                  <a:schemeClr val="tx1"/>
                </a:solidFill>
              </a:rPr>
              <a:t> 也可以先列出轉移式</a:t>
            </a:r>
            <a:r>
              <a:rPr lang="en-US" altLang="zh-TW" sz="2400" b="1" dirty="0">
                <a:solidFill>
                  <a:schemeClr val="tx1"/>
                </a:solidFill>
              </a:rPr>
              <a:t>,</a:t>
            </a:r>
            <a:r>
              <a:rPr lang="zh-TW" altLang="en-US" sz="2400" b="1" dirty="0">
                <a:solidFill>
                  <a:schemeClr val="tx1"/>
                </a:solidFill>
              </a:rPr>
              <a:t> 仔細觀察式中嚴格遞增或遞減的值。</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和圖的關聯</a:t>
            </a:r>
            <a:endParaRPr lang="en-US" b="1" dirty="0"/>
          </a:p>
        </p:txBody>
      </p:sp>
    </p:spTree>
    <p:extLst>
      <p:ext uri="{BB962C8B-B14F-4D97-AF65-F5344CB8AC3E}">
        <p14:creationId xmlns:p14="http://schemas.microsoft.com/office/powerpoint/2010/main" val="2898691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44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課程介紹</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進階</a:t>
            </a:r>
            <a:r>
              <a:rPr lang="en-US" altLang="zh-TW" sz="2800" b="1" dirty="0">
                <a:solidFill>
                  <a:schemeClr val="tx1"/>
                </a:solidFill>
              </a:rPr>
              <a:t>DP</a:t>
            </a:r>
          </a:p>
          <a:p>
            <a:r>
              <a:rPr lang="zh-TW" altLang="en-US" sz="2800" b="1" dirty="0">
                <a:solidFill>
                  <a:schemeClr val="tx1"/>
                </a:solidFill>
              </a:rPr>
              <a:t>課程主要講優化</a:t>
            </a:r>
            <a:r>
              <a:rPr lang="en-US" altLang="zh-TW" sz="2800" b="1" dirty="0">
                <a:solidFill>
                  <a:schemeClr val="tx1"/>
                </a:solidFill>
              </a:rPr>
              <a:t>DP</a:t>
            </a:r>
            <a:r>
              <a:rPr lang="zh-TW" altLang="en-US" sz="2800" b="1" dirty="0">
                <a:solidFill>
                  <a:schemeClr val="tx1"/>
                </a:solidFill>
              </a:rPr>
              <a:t>轉移的方法</a:t>
            </a:r>
            <a:r>
              <a:rPr lang="en-US" altLang="zh-TW" sz="2800" b="1" dirty="0">
                <a:solidFill>
                  <a:schemeClr val="tx1"/>
                </a:solidFill>
              </a:rPr>
              <a:t>, </a:t>
            </a:r>
            <a:r>
              <a:rPr lang="zh-TW" altLang="en-US" sz="2800" b="1" dirty="0">
                <a:solidFill>
                  <a:schemeClr val="tx1"/>
                </a:solidFill>
              </a:rPr>
              <a:t>想出</a:t>
            </a:r>
            <a:r>
              <a:rPr lang="en-US" altLang="zh-TW" sz="2800" b="1" dirty="0">
                <a:solidFill>
                  <a:schemeClr val="tx1"/>
                </a:solidFill>
              </a:rPr>
              <a:t>DP</a:t>
            </a:r>
            <a:r>
              <a:rPr lang="zh-TW" altLang="en-US" sz="2800" b="1" dirty="0">
                <a:solidFill>
                  <a:schemeClr val="tx1"/>
                </a:solidFill>
              </a:rPr>
              <a:t>狀態的能力還是需要自行花時間去磨去內化。</a:t>
            </a:r>
            <a:endParaRPr lang="en-US" altLang="zh-TW" sz="2800" b="1" dirty="0">
              <a:solidFill>
                <a:schemeClr val="tx1"/>
              </a:solidFill>
            </a:endParaRPr>
          </a:p>
          <a:p>
            <a:r>
              <a:rPr lang="zh-TW" altLang="en-US" sz="2800" b="1" dirty="0">
                <a:solidFill>
                  <a:schemeClr val="tx1"/>
                </a:solidFill>
              </a:rPr>
              <a:t>由於高中沒接觸演算法競賽</a:t>
            </a:r>
            <a:r>
              <a:rPr lang="en-US" altLang="zh-TW" sz="2800" b="1" dirty="0">
                <a:solidFill>
                  <a:schemeClr val="tx1"/>
                </a:solidFill>
              </a:rPr>
              <a:t>,</a:t>
            </a:r>
            <a:r>
              <a:rPr lang="zh-TW" altLang="en-US" sz="2800" b="1" dirty="0">
                <a:solidFill>
                  <a:schemeClr val="tx1"/>
                </a:solidFill>
              </a:rPr>
              <a:t> 講師本身接受的是比較正規的演算法教育</a:t>
            </a:r>
            <a:r>
              <a:rPr lang="en-US" altLang="zh-TW" sz="2800" b="1" dirty="0">
                <a:solidFill>
                  <a:schemeClr val="tx1"/>
                </a:solidFill>
              </a:rPr>
              <a:t>, </a:t>
            </a:r>
            <a:r>
              <a:rPr lang="zh-TW" altLang="en-US" sz="2800" b="1" dirty="0">
                <a:solidFill>
                  <a:schemeClr val="tx1"/>
                </a:solidFill>
              </a:rPr>
              <a:t>可能相對著重證明。</a:t>
            </a:r>
            <a:endParaRPr lang="en-US" altLang="zh-TW" sz="2800" b="1" dirty="0">
              <a:solidFill>
                <a:schemeClr val="tx1"/>
              </a:solidFill>
            </a:endParaRPr>
          </a:p>
          <a:p>
            <a:r>
              <a:rPr lang="zh-TW" altLang="en-US" sz="2800" b="1" dirty="0">
                <a:solidFill>
                  <a:schemeClr val="tx1"/>
                </a:solidFill>
              </a:rPr>
              <a:t>假設學員已有</a:t>
            </a:r>
            <a:r>
              <a:rPr lang="en-US" altLang="zh-TW" sz="2800" b="1" dirty="0">
                <a:solidFill>
                  <a:schemeClr val="tx1"/>
                </a:solidFill>
              </a:rPr>
              <a:t>DP</a:t>
            </a:r>
            <a:r>
              <a:rPr lang="zh-TW" altLang="en-US" sz="2800" b="1" dirty="0">
                <a:solidFill>
                  <a:schemeClr val="tx1"/>
                </a:solidFill>
              </a:rPr>
              <a:t>、圖論、資料結構的基礎</a:t>
            </a:r>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1427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你先算你的答案</a:t>
            </a:r>
            <a:r>
              <a:rPr lang="en-US" altLang="zh-TW" b="1" dirty="0">
                <a:solidFill>
                  <a:schemeClr val="tx1"/>
                </a:solidFill>
              </a:rPr>
              <a:t>,</a:t>
            </a:r>
            <a:r>
              <a:rPr lang="zh-TW" altLang="en-US" b="1" dirty="0">
                <a:solidFill>
                  <a:schemeClr val="tx1"/>
                </a:solidFill>
              </a:rPr>
              <a:t> 你算完我就可以算</a:t>
            </a:r>
          </a:p>
        </p:txBody>
      </p:sp>
    </p:spTree>
    <p:extLst>
      <p:ext uri="{BB962C8B-B14F-4D97-AF65-F5344CB8AC3E}">
        <p14:creationId xmlns:p14="http://schemas.microsoft.com/office/powerpoint/2010/main" val="270053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a:off x="3453318" y="3366700"/>
            <a:ext cx="428726" cy="287828"/>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043353" y="3742882"/>
            <a:ext cx="359278" cy="36209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2009249" y="4003190"/>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好啊</a:t>
            </a:r>
            <a:r>
              <a:rPr lang="en-US" altLang="zh-TW" b="1" dirty="0">
                <a:solidFill>
                  <a:schemeClr val="tx1"/>
                </a:solidFill>
              </a:rPr>
              <a:t>,</a:t>
            </a:r>
            <a:r>
              <a:rPr lang="zh-TW" altLang="en-US" b="1" dirty="0">
                <a:solidFill>
                  <a:schemeClr val="tx1"/>
                </a:solidFill>
              </a:rPr>
              <a:t> 不過我需要先知道你的答案</a:t>
            </a:r>
          </a:p>
        </p:txBody>
      </p:sp>
    </p:spTree>
    <p:extLst>
      <p:ext uri="{BB962C8B-B14F-4D97-AF65-F5344CB8AC3E}">
        <p14:creationId xmlns:p14="http://schemas.microsoft.com/office/powerpoint/2010/main" val="2381722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a:off x="5780873" y="3032476"/>
            <a:ext cx="625623" cy="48747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651050" y="3856185"/>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橢圓形圖說文字 1"/>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rPr>
              <a:t>是可以</a:t>
            </a:r>
            <a:r>
              <a:rPr lang="en-US" altLang="zh-TW" b="1" dirty="0">
                <a:solidFill>
                  <a:schemeClr val="tx1"/>
                </a:solidFill>
              </a:rPr>
              <a:t>,</a:t>
            </a:r>
            <a:r>
              <a:rPr lang="zh-TW" altLang="en-US" b="1" dirty="0">
                <a:solidFill>
                  <a:schemeClr val="tx1"/>
                </a:solidFill>
              </a:rPr>
              <a:t> 不過我要知道你的答案才會算</a:t>
            </a: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3825133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有環會怎樣 </a:t>
            </a:r>
            <a:r>
              <a:rPr lang="en-US" altLang="zh-TW" b="1" dirty="0"/>
              <a:t>?</a:t>
            </a:r>
            <a:endParaRPr lang="en-US" b="1" dirty="0"/>
          </a:p>
        </p:txBody>
      </p:sp>
      <p:sp>
        <p:nvSpPr>
          <p:cNvPr id="5" name="橢圓 4">
            <a:extLst>
              <a:ext uri="{FF2B5EF4-FFF2-40B4-BE49-F238E27FC236}">
                <a16:creationId xmlns:a16="http://schemas.microsoft.com/office/drawing/2014/main" id="{56CF0813-727E-4B9D-B2DB-D0C25B80B810}"/>
              </a:ext>
            </a:extLst>
          </p:cNvPr>
          <p:cNvSpPr/>
          <p:nvPr/>
        </p:nvSpPr>
        <p:spPr>
          <a:xfrm>
            <a:off x="6402631"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6" name="橢圓 5">
            <a:extLst>
              <a:ext uri="{FF2B5EF4-FFF2-40B4-BE49-F238E27FC236}">
                <a16:creationId xmlns:a16="http://schemas.microsoft.com/office/drawing/2014/main" id="{56CF0813-727E-4B9D-B2DB-D0C25B80B810}"/>
              </a:ext>
            </a:extLst>
          </p:cNvPr>
          <p:cNvSpPr/>
          <p:nvPr/>
        </p:nvSpPr>
        <p:spPr>
          <a:xfrm>
            <a:off x="2041219" y="293722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r>
              <a:rPr lang="zh-TW" altLang="en-US" b="1" dirty="0">
                <a:solidFill>
                  <a:schemeClr val="tx1"/>
                </a:solidFill>
              </a:rPr>
              <a:t> </a:t>
            </a:r>
            <a:r>
              <a:rPr lang="en-US" altLang="zh-TW" b="1" dirty="0">
                <a:solidFill>
                  <a:schemeClr val="tx1"/>
                </a:solidFill>
              </a:rPr>
              <a:t>-</a:t>
            </a:r>
            <a:r>
              <a:rPr lang="zh-TW" altLang="en-US" b="1" dirty="0">
                <a:solidFill>
                  <a:schemeClr val="tx1"/>
                </a:solidFill>
              </a:rPr>
              <a:t> </a:t>
            </a:r>
            <a:r>
              <a:rPr lang="en-US" altLang="zh-TW" b="1" dirty="0">
                <a:solidFill>
                  <a:schemeClr val="tx1"/>
                </a:solidFill>
              </a:rPr>
              <a:t>1</a:t>
            </a:r>
            <a:endParaRPr lang="en-US" b="1" dirty="0">
              <a:solidFill>
                <a:schemeClr val="tx1"/>
              </a:solidFill>
            </a:endParaRPr>
          </a:p>
        </p:txBody>
      </p:sp>
      <p:cxnSp>
        <p:nvCxnSpPr>
          <p:cNvPr id="7" name="直線單箭頭接點 6">
            <a:extLst>
              <a:ext uri="{FF2B5EF4-FFF2-40B4-BE49-F238E27FC236}">
                <a16:creationId xmlns:a16="http://schemas.microsoft.com/office/drawing/2014/main" id="{D8699C0D-19F2-44CE-B585-577E6E5CC16D}"/>
              </a:ext>
            </a:extLst>
          </p:cNvPr>
          <p:cNvCxnSpPr>
            <a:cxnSpLocks/>
          </p:cNvCxnSpPr>
          <p:nvPr/>
        </p:nvCxnSpPr>
        <p:spPr>
          <a:xfrm flipH="1" flipV="1">
            <a:off x="3004091" y="4246292"/>
            <a:ext cx="279436"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8699C0D-19F2-44CE-B585-577E6E5CC16D}"/>
              </a:ext>
            </a:extLst>
          </p:cNvPr>
          <p:cNvCxnSpPr>
            <a:cxnSpLocks/>
          </p:cNvCxnSpPr>
          <p:nvPr/>
        </p:nvCxnSpPr>
        <p:spPr>
          <a:xfrm flipV="1">
            <a:off x="2360815" y="4275811"/>
            <a:ext cx="141316" cy="42919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8699C0D-19F2-44CE-B585-577E6E5CC16D}"/>
              </a:ext>
            </a:extLst>
          </p:cNvPr>
          <p:cNvCxnSpPr>
            <a:cxnSpLocks/>
          </p:cNvCxnSpPr>
          <p:nvPr/>
        </p:nvCxnSpPr>
        <p:spPr>
          <a:xfrm flipH="1" flipV="1">
            <a:off x="3453317" y="3654527"/>
            <a:ext cx="295723" cy="368833"/>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D8699C0D-19F2-44CE-B585-577E6E5CC16D}"/>
              </a:ext>
            </a:extLst>
          </p:cNvPr>
          <p:cNvCxnSpPr>
            <a:cxnSpLocks/>
          </p:cNvCxnSpPr>
          <p:nvPr/>
        </p:nvCxnSpPr>
        <p:spPr>
          <a:xfrm flipV="1">
            <a:off x="6504983" y="4275811"/>
            <a:ext cx="322145" cy="600029"/>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8699C0D-19F2-44CE-B585-577E6E5CC16D}"/>
              </a:ext>
            </a:extLst>
          </p:cNvPr>
          <p:cNvCxnSpPr>
            <a:cxnSpLocks/>
          </p:cNvCxnSpPr>
          <p:nvPr/>
        </p:nvCxnSpPr>
        <p:spPr>
          <a:xfrm flipV="1">
            <a:off x="6189461" y="3704127"/>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8699C0D-19F2-44CE-B585-577E6E5CC16D}"/>
              </a:ext>
            </a:extLst>
          </p:cNvPr>
          <p:cNvCxnSpPr>
            <a:cxnSpLocks/>
          </p:cNvCxnSpPr>
          <p:nvPr/>
        </p:nvCxnSpPr>
        <p:spPr>
          <a:xfrm flipH="1" flipV="1">
            <a:off x="7451207" y="4246292"/>
            <a:ext cx="316034" cy="45871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8699C0D-19F2-44CE-B585-577E6E5CC16D}"/>
              </a:ext>
            </a:extLst>
          </p:cNvPr>
          <p:cNvCxnSpPr>
            <a:cxnSpLocks/>
          </p:cNvCxnSpPr>
          <p:nvPr/>
        </p:nvCxnSpPr>
        <p:spPr>
          <a:xfrm flipV="1">
            <a:off x="1959455" y="3888543"/>
            <a:ext cx="213170" cy="36883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99C0D-19F2-44CE-B585-577E6E5CC16D}"/>
              </a:ext>
            </a:extLst>
          </p:cNvPr>
          <p:cNvCxnSpPr>
            <a:cxnSpLocks/>
          </p:cNvCxnSpPr>
          <p:nvPr/>
        </p:nvCxnSpPr>
        <p:spPr>
          <a:xfrm flipH="1" flipV="1">
            <a:off x="7455424" y="3883207"/>
            <a:ext cx="414169" cy="567225"/>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8699C0D-19F2-44CE-B585-577E6E5CC16D}"/>
              </a:ext>
            </a:extLst>
          </p:cNvPr>
          <p:cNvCxnSpPr>
            <a:cxnSpLocks/>
          </p:cNvCxnSpPr>
          <p:nvPr/>
        </p:nvCxnSpPr>
        <p:spPr>
          <a:xfrm flipV="1">
            <a:off x="2616939" y="2537548"/>
            <a:ext cx="34821" cy="400546"/>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p:cNvCxnSpPr>
          <p:nvPr/>
        </p:nvCxnSpPr>
        <p:spPr>
          <a:xfrm flipV="1">
            <a:off x="2758345" y="2576371"/>
            <a:ext cx="213170" cy="36883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8699C0D-19F2-44CE-B585-577E6E5CC16D}"/>
              </a:ext>
            </a:extLst>
          </p:cNvPr>
          <p:cNvCxnSpPr>
            <a:cxnSpLocks/>
          </p:cNvCxnSpPr>
          <p:nvPr/>
        </p:nvCxnSpPr>
        <p:spPr>
          <a:xfrm flipH="1" flipV="1">
            <a:off x="2378305" y="2537548"/>
            <a:ext cx="132049" cy="39967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弧形接點 34"/>
          <p:cNvCxnSpPr>
            <a:stCxn id="6" idx="7"/>
            <a:endCxn id="5" idx="1"/>
          </p:cNvCxnSpPr>
          <p:nvPr/>
        </p:nvCxnSpPr>
        <p:spPr>
          <a:xfrm rot="5400000" flipH="1" flipV="1">
            <a:off x="4904230" y="1439333"/>
            <a:ext cx="12700" cy="3396488"/>
          </a:xfrm>
          <a:prstGeom prst="curvedConnector3">
            <a:avLst>
              <a:gd name="adj1" fmla="val 337759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弧形接點 40"/>
          <p:cNvCxnSpPr>
            <a:stCxn id="5" idx="3"/>
          </p:cNvCxnSpPr>
          <p:nvPr/>
        </p:nvCxnSpPr>
        <p:spPr>
          <a:xfrm rot="5400000" flipH="1">
            <a:off x="4902194" y="2404696"/>
            <a:ext cx="81615" cy="3318945"/>
          </a:xfrm>
          <a:prstGeom prst="curvedConnector4">
            <a:avLst>
              <a:gd name="adj1" fmla="val -280096"/>
              <a:gd name="adj2" fmla="val 9759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橢圓形圖說文字 17"/>
          <p:cNvSpPr/>
          <p:nvPr/>
        </p:nvSpPr>
        <p:spPr>
          <a:xfrm>
            <a:off x="7207135" y="1812175"/>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
        <p:nvSpPr>
          <p:cNvPr id="20" name="橢圓形圖說文字 19"/>
          <p:cNvSpPr/>
          <p:nvPr/>
        </p:nvSpPr>
        <p:spPr>
          <a:xfrm>
            <a:off x="2634349" y="1362218"/>
            <a:ext cx="2280037" cy="1125048"/>
          </a:xfrm>
          <a:prstGeom prst="wedgeEllipseCallo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a:t>
            </a:r>
            <a:endParaRPr lang="zh-TW" altLang="en-US" b="1" dirty="0">
              <a:solidFill>
                <a:schemeClr val="tx1"/>
              </a:solidFill>
            </a:endParaRPr>
          </a:p>
        </p:txBody>
      </p:sp>
    </p:spTree>
    <p:extLst>
      <p:ext uri="{BB962C8B-B14F-4D97-AF65-F5344CB8AC3E}">
        <p14:creationId xmlns:p14="http://schemas.microsoft.com/office/powerpoint/2010/main" val="1184742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遞迴關係存在環的時候我們無法找到好的順序</a:t>
            </a:r>
            <a:r>
              <a:rPr lang="zh-TW" altLang="en-US" sz="2400" b="1" dirty="0">
                <a:solidFill>
                  <a:srgbClr val="FF0000"/>
                </a:solidFill>
              </a:rPr>
              <a:t>直接</a:t>
            </a:r>
            <a:r>
              <a:rPr lang="zh-TW" altLang="en-US" sz="2400" b="1" dirty="0">
                <a:solidFill>
                  <a:schemeClr val="tx1"/>
                </a:solidFill>
              </a:rPr>
              <a:t>計算目標函數。</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這並不代表無解</a:t>
            </a:r>
            <a:r>
              <a:rPr lang="en-US" altLang="zh-TW" sz="2400" b="1" dirty="0">
                <a:solidFill>
                  <a:schemeClr val="tx1"/>
                </a:solidFill>
              </a:rPr>
              <a:t>,</a:t>
            </a:r>
            <a:r>
              <a:rPr lang="zh-TW" altLang="en-US" sz="2400" b="1" dirty="0">
                <a:solidFill>
                  <a:schemeClr val="tx1"/>
                </a:solidFill>
              </a:rPr>
              <a:t> 只是可能需要遞迴式本身有更好的性質</a:t>
            </a:r>
            <a:r>
              <a:rPr lang="en-US" altLang="zh-TW" sz="2400" b="1" dirty="0">
                <a:solidFill>
                  <a:schemeClr val="tx1"/>
                </a:solidFill>
              </a:rPr>
              <a:t>,</a:t>
            </a:r>
            <a:r>
              <a:rPr lang="zh-TW" altLang="en-US" sz="2400" b="1" dirty="0">
                <a:solidFill>
                  <a:schemeClr val="tx1"/>
                </a:solidFill>
              </a:rPr>
              <a:t> 或用上圖論或數學上更強的方法。</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E.g.</a:t>
            </a:r>
            <a:r>
              <a:rPr lang="zh-TW" altLang="en-US" sz="2400" b="1" dirty="0">
                <a:solidFill>
                  <a:schemeClr val="tx1"/>
                </a:solidFill>
              </a:rPr>
              <a:t> 最短路徑演算法</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SCC, Z-transform</a:t>
            </a:r>
          </a:p>
          <a:p>
            <a:pPr marL="0" indent="0">
              <a:buNone/>
            </a:pPr>
            <a:r>
              <a:rPr lang="en-US" altLang="zh-TW" sz="2400" b="1" dirty="0">
                <a:solidFill>
                  <a:schemeClr val="tx1"/>
                </a:solidFill>
              </a:rPr>
              <a:t>(</a:t>
            </a:r>
            <a:r>
              <a:rPr lang="zh-TW" altLang="en-US" sz="2400" b="1" dirty="0">
                <a:solidFill>
                  <a:schemeClr val="tx1"/>
                </a:solidFill>
              </a:rPr>
              <a:t>註</a:t>
            </a:r>
            <a:r>
              <a:rPr lang="en-US" altLang="zh-TW" sz="2400" b="1" dirty="0">
                <a:solidFill>
                  <a:schemeClr val="tx1"/>
                </a:solidFill>
              </a:rPr>
              <a:t>: Z-transform</a:t>
            </a:r>
            <a:r>
              <a:rPr lang="zh-TW" altLang="en-US" sz="2400" b="1" dirty="0">
                <a:solidFill>
                  <a:schemeClr val="tx1"/>
                </a:solidFill>
              </a:rPr>
              <a:t>是數學方法</a:t>
            </a:r>
            <a:r>
              <a:rPr lang="en-US" altLang="zh-TW" sz="2400" b="1" dirty="0">
                <a:solidFill>
                  <a:schemeClr val="tx1"/>
                </a:solidFill>
              </a:rPr>
              <a:t>, </a:t>
            </a:r>
            <a:r>
              <a:rPr lang="zh-TW" altLang="en-US" sz="2400" b="1" dirty="0">
                <a:solidFill>
                  <a:schemeClr val="tx1"/>
                </a:solidFill>
              </a:rPr>
              <a:t>並不是競技程式會出現的東西</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和環</a:t>
            </a:r>
            <a:endParaRPr lang="en-US" b="1" dirty="0"/>
          </a:p>
        </p:txBody>
      </p:sp>
    </p:spTree>
    <p:extLst>
      <p:ext uri="{BB962C8B-B14F-4D97-AF65-F5344CB8AC3E}">
        <p14:creationId xmlns:p14="http://schemas.microsoft.com/office/powerpoint/2010/main" val="7239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4130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樹上</a:t>
            </a:r>
            <a:r>
              <a:rPr lang="en-US" altLang="zh-TW" dirty="0"/>
              <a:t>DP</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35179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樹</a:t>
            </a:r>
            <a:r>
              <a:rPr lang="en-US" altLang="zh-TW" sz="2400" b="1" dirty="0">
                <a:solidFill>
                  <a:schemeClr val="tx1"/>
                </a:solidFill>
              </a:rPr>
              <a:t>(tree),</a:t>
            </a:r>
            <a:r>
              <a:rPr lang="zh-TW" altLang="en-US" sz="2400" b="1" dirty="0">
                <a:solidFill>
                  <a:schemeClr val="tx1"/>
                </a:solidFill>
              </a:rPr>
              <a:t> 即無向無環連通圖。</a:t>
            </a:r>
            <a:endParaRPr lang="en-US" sz="2400" b="1" dirty="0">
              <a:solidFill>
                <a:schemeClr val="tx1"/>
              </a:solidFill>
            </a:endParaRPr>
          </a:p>
          <a:p>
            <a:r>
              <a:rPr lang="zh-TW" altLang="en-US" sz="2400" b="1" dirty="0">
                <a:solidFill>
                  <a:schemeClr val="tx1"/>
                </a:solidFill>
              </a:rPr>
              <a:t>如果一個點的答案只跟他的子孫有關係</a:t>
            </a:r>
            <a:r>
              <a:rPr lang="en-US" altLang="zh-TW" sz="2400" b="1" dirty="0">
                <a:solidFill>
                  <a:schemeClr val="tx1"/>
                </a:solidFill>
              </a:rPr>
              <a:t>,</a:t>
            </a:r>
            <a:r>
              <a:rPr lang="zh-TW" altLang="en-US" sz="2400" b="1" dirty="0">
                <a:solidFill>
                  <a:schemeClr val="tx1"/>
                </a:solidFill>
              </a:rPr>
              <a:t> 可以想見會有</a:t>
            </a:r>
            <a:r>
              <a:rPr lang="en-US" altLang="zh-TW" sz="2400" b="1" dirty="0">
                <a:solidFill>
                  <a:schemeClr val="tx1"/>
                </a:solidFill>
              </a:rPr>
              <a:t>DP</a:t>
            </a:r>
            <a:r>
              <a:rPr lang="zh-TW" altLang="en-US" sz="2400" b="1" dirty="0">
                <a:solidFill>
                  <a:schemeClr val="tx1"/>
                </a:solidFill>
              </a:rPr>
              <a:t>解。</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樹</a:t>
            </a:r>
            <a:endParaRPr lang="en-US" sz="5000" b="1" dirty="0"/>
          </a:p>
        </p:txBody>
      </p:sp>
      <p:sp>
        <p:nvSpPr>
          <p:cNvPr id="2" name="橢圓 1"/>
          <p:cNvSpPr/>
          <p:nvPr/>
        </p:nvSpPr>
        <p:spPr>
          <a:xfrm>
            <a:off x="1729047"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2" idx="5"/>
          </p:cNvCxnSpPr>
          <p:nvPr/>
        </p:nvCxnSpPr>
        <p:spPr>
          <a:xfrm>
            <a:off x="2438583" y="4600900"/>
            <a:ext cx="645439" cy="7774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2973368" y="52443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592575" y="4516777"/>
            <a:ext cx="447410" cy="77743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4013998" y="384879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234647" y="560078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782286" y="54636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p:cNvCxnSpPr>
            <a:stCxn id="8" idx="2"/>
            <a:endCxn id="12" idx="6"/>
          </p:cNvCxnSpPr>
          <p:nvPr/>
        </p:nvCxnSpPr>
        <p:spPr>
          <a:xfrm flipH="1">
            <a:off x="2065920" y="5684911"/>
            <a:ext cx="907448" cy="3564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endCxn id="13" idx="1"/>
          </p:cNvCxnSpPr>
          <p:nvPr/>
        </p:nvCxnSpPr>
        <p:spPr>
          <a:xfrm>
            <a:off x="4584195" y="4719637"/>
            <a:ext cx="319828" cy="8730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向右箭號 20"/>
          <p:cNvSpPr/>
          <p:nvPr/>
        </p:nvSpPr>
        <p:spPr>
          <a:xfrm>
            <a:off x="5968538" y="4364182"/>
            <a:ext cx="748146" cy="590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7922212" y="341652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7606254" y="416863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8693915" y="414261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8797497" y="498961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958864" y="48890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a:off x="7737971" y="5579410"/>
            <a:ext cx="137429" cy="409202"/>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6751217" y="559266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772580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041681" y="586313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7473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但是任兩個黑色點之間必須要有只經過黑色點的路徑。請問點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a:t>
            </a:r>
          </a:p>
          <a:p>
            <a:r>
              <a:rPr lang="zh-TW" altLang="en-US" sz="2400" b="1" dirty="0">
                <a:solidFill>
                  <a:schemeClr val="tx1"/>
                </a:solidFill>
              </a:rPr>
              <a:t>答案可能很大</a:t>
            </a:r>
            <a:r>
              <a:rPr lang="en-US" altLang="zh-TW" sz="2400" b="1" dirty="0">
                <a:solidFill>
                  <a:schemeClr val="tx1"/>
                </a:solidFill>
              </a:rPr>
              <a:t>, </a:t>
            </a:r>
            <a:r>
              <a:rPr lang="zh-TW" altLang="en-US" sz="2400" b="1" dirty="0">
                <a:solidFill>
                  <a:schemeClr val="tx1"/>
                </a:solidFill>
              </a:rPr>
              <a:t>請將輸出答案模一數</a:t>
            </a:r>
            <a:r>
              <a:rPr lang="en-US" altLang="zh-TW" sz="2400" b="1" dirty="0">
                <a:solidFill>
                  <a:schemeClr val="tx1"/>
                </a:solidFill>
              </a:rPr>
              <a:t>M</a:t>
            </a:r>
            <a:r>
              <a:rPr lang="zh-TW" altLang="en-US" sz="2400" b="1" dirty="0">
                <a:solidFill>
                  <a:schemeClr val="tx1"/>
                </a:solidFill>
              </a:rPr>
              <a:t>的結果。</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以點 </a:t>
            </a:r>
            <a:r>
              <a:rPr lang="en-US" altLang="zh-TW" sz="2400" b="1" dirty="0">
                <a:solidFill>
                  <a:schemeClr val="tx1"/>
                </a:solidFill>
              </a:rPr>
              <a:t>r</a:t>
            </a:r>
            <a:r>
              <a:rPr lang="zh-TW" altLang="en-US" sz="2400" b="1" dirty="0">
                <a:solidFill>
                  <a:schemeClr val="tx1"/>
                </a:solidFill>
              </a:rPr>
              <a:t> 為根觀看整棵樹。</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err="1"/>
              <a:t>AtCoder</a:t>
            </a:r>
            <a:r>
              <a:rPr lang="en-US" altLang="zh-TW" b="1" dirty="0"/>
              <a:t> Educational  DP Contest – Subtree </a:t>
            </a:r>
            <a:r>
              <a:rPr lang="zh-TW" altLang="en-US" b="1" dirty="0"/>
              <a:t>簡化版</a:t>
            </a:r>
            <a:endParaRPr lang="en-US" b="1" dirty="0"/>
          </a:p>
        </p:txBody>
      </p:sp>
    </p:spTree>
    <p:extLst>
      <p:ext uri="{BB962C8B-B14F-4D97-AF65-F5344CB8AC3E}">
        <p14:creationId xmlns:p14="http://schemas.microsoft.com/office/powerpoint/2010/main" val="1693171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spTree>
    <p:extLst>
      <p:ext uri="{BB962C8B-B14F-4D97-AF65-F5344CB8AC3E}">
        <p14:creationId xmlns:p14="http://schemas.microsoft.com/office/powerpoint/2010/main" val="19792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的證明方法與圖論觀點</a:t>
            </a:r>
            <a:endParaRPr lang="en-US" altLang="zh-TW" sz="3200" b="1" dirty="0">
              <a:solidFill>
                <a:srgbClr val="FF0000"/>
              </a:solidFill>
            </a:endParaRPr>
          </a:p>
          <a:p>
            <a:pPr lvl="1" indent="-342900">
              <a:buFont typeface="Wingdings" panose="05000000000000000000" pitchFamily="2" charset="2"/>
              <a:buChar char="v"/>
            </a:pPr>
            <a:r>
              <a:rPr lang="en-US" altLang="zh-TW" sz="2500" b="1" dirty="0">
                <a:solidFill>
                  <a:srgbClr val="FF0000"/>
                </a:solidFill>
              </a:rPr>
              <a:t>DP</a:t>
            </a:r>
            <a:r>
              <a:rPr lang="zh-TW" altLang="en-US" sz="2500" b="1" dirty="0">
                <a:solidFill>
                  <a:srgbClr val="FF0000"/>
                </a:solidFill>
              </a:rPr>
              <a:t>的正確性證明</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圖論觀點</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樹上</a:t>
            </a:r>
            <a:r>
              <a:rPr lang="en-US" altLang="zh-TW" sz="2500" b="1" dirty="0">
                <a:solidFill>
                  <a:srgbClr val="FF0000"/>
                </a:solidFill>
              </a:rPr>
              <a:t>DP</a:t>
            </a:r>
            <a:endParaRPr lang="en-US" altLang="zh-TW" sz="25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進階轉移優化</a:t>
            </a:r>
          </a:p>
        </p:txBody>
      </p:sp>
    </p:spTree>
    <p:extLst>
      <p:ext uri="{BB962C8B-B14F-4D97-AF65-F5344CB8AC3E}">
        <p14:creationId xmlns:p14="http://schemas.microsoft.com/office/powerpoint/2010/main" val="367542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不合法</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59249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同學們能列出合適的</a:t>
            </a:r>
            <a:r>
              <a:rPr lang="en-US" altLang="zh-TW" sz="2400" b="1" dirty="0">
                <a:solidFill>
                  <a:schemeClr val="tx1"/>
                </a:solidFill>
              </a:rPr>
              <a:t>DP</a:t>
            </a:r>
            <a:r>
              <a:rPr lang="zh-TW" altLang="en-US" sz="2400" b="1" dirty="0">
                <a:solidFill>
                  <a:schemeClr val="tx1"/>
                </a:solidFill>
              </a:rPr>
              <a:t>式嗎</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41821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白的</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1098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黑的</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4845123" y="237200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4948705" y="321900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10072" y="3118454"/>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880051" y="1369208"/>
            <a:ext cx="349776" cy="553998"/>
          </a:xfrm>
          <a:prstGeom prst="rect">
            <a:avLst/>
          </a:prstGeom>
          <a:noFill/>
        </p:spPr>
        <p:txBody>
          <a:bodyPr wrap="none" rtlCol="0">
            <a:spAutoFit/>
          </a:bodyPr>
          <a:lstStyle/>
          <a:p>
            <a:r>
              <a:rPr lang="en-US" altLang="zh-TW" sz="3000" b="1" dirty="0"/>
              <a:t>r</a:t>
            </a:r>
            <a:endParaRPr lang="zh-TW" altLang="en-US" sz="3000" b="1" dirty="0"/>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a:stCxn id="29" idx="5"/>
          </p:cNvCxnSpPr>
          <p:nvPr/>
        </p:nvCxnSpPr>
        <p:spPr>
          <a:xfrm>
            <a:off x="5658241" y="3971115"/>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5827228" y="481860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15953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err="1"/>
              <a:t>dp</a:t>
            </a:r>
            <a:r>
              <a:rPr lang="en-US" altLang="zh-TW" sz="5000" b="1" dirty="0"/>
              <a:t>[v]</a:t>
            </a:r>
            <a:endParaRPr lang="en-US" sz="5000" b="1" dirty="0"/>
          </a:p>
        </p:txBody>
      </p:sp>
      <p:sp>
        <p:nvSpPr>
          <p:cNvPr id="24" name="橢圓 23"/>
          <p:cNvSpPr/>
          <p:nvPr/>
        </p:nvSpPr>
        <p:spPr>
          <a:xfrm>
            <a:off x="4073420" y="1645919"/>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p:cNvCxnSpPr>
            <a:stCxn id="24" idx="3"/>
          </p:cNvCxnSpPr>
          <p:nvPr/>
        </p:nvCxnSpPr>
        <p:spPr>
          <a:xfrm flipH="1">
            <a:off x="3757462" y="2398027"/>
            <a:ext cx="437695" cy="82098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dirty="0">
                <a:solidFill>
                  <a:schemeClr val="tx1"/>
                </a:solidFill>
              </a:rPr>
              <a:t>?</a:t>
            </a:r>
            <a:endParaRPr lang="zh-TW" altLang="en-US" sz="3000" b="1" dirty="0">
              <a:solidFill>
                <a:schemeClr val="tx1"/>
              </a:solidFill>
            </a:endParaRPr>
          </a:p>
        </p:txBody>
      </p:sp>
      <p:cxnSp>
        <p:nvCxnSpPr>
          <p:cNvPr id="31" name="直線接點 30"/>
          <p:cNvCxnSpPr>
            <a:endCxn id="35" idx="1"/>
          </p:cNvCxnSpPr>
          <p:nvPr/>
        </p:nvCxnSpPr>
        <p:spPr>
          <a:xfrm>
            <a:off x="3889179" y="3808800"/>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接點 31"/>
          <p:cNvCxnSpPr>
            <a:endCxn id="36" idx="7"/>
          </p:cNvCxnSpPr>
          <p:nvPr/>
        </p:nvCxnSpPr>
        <p:spPr>
          <a:xfrm flipH="1">
            <a:off x="2902425" y="3822057"/>
            <a:ext cx="237363" cy="39951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3889179" y="4279455"/>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36" name="橢圓 35"/>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
        <p:nvSpPr>
          <p:cNvPr id="27" name="文字方塊 26"/>
          <p:cNvSpPr txBox="1"/>
          <p:nvPr/>
        </p:nvSpPr>
        <p:spPr>
          <a:xfrm>
            <a:off x="2850107" y="2688003"/>
            <a:ext cx="388248" cy="553998"/>
          </a:xfrm>
          <a:prstGeom prst="rect">
            <a:avLst/>
          </a:prstGeom>
          <a:noFill/>
        </p:spPr>
        <p:txBody>
          <a:bodyPr wrap="none" rtlCol="0">
            <a:spAutoFit/>
          </a:bodyPr>
          <a:lstStyle/>
          <a:p>
            <a:r>
              <a:rPr lang="en-US" altLang="zh-TW" sz="3000" b="1" dirty="0"/>
              <a:t>v</a:t>
            </a:r>
            <a:endParaRPr lang="zh-TW" altLang="en-US" sz="3000" b="1" dirty="0"/>
          </a:p>
        </p:txBody>
      </p:sp>
      <p:cxnSp>
        <p:nvCxnSpPr>
          <p:cNvPr id="28" name="直線接點 27"/>
          <p:cNvCxnSpPr/>
          <p:nvPr/>
        </p:nvCxnSpPr>
        <p:spPr>
          <a:xfrm>
            <a:off x="4650614" y="4933472"/>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754196" y="578047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4" name="直線接點 33"/>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38" name="直線接點 37"/>
          <p:cNvCxnSpPr>
            <a:stCxn id="36"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cxnSp>
        <p:nvCxnSpPr>
          <p:cNvPr id="40" name="直線接點 39"/>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000" b="1">
                <a:solidFill>
                  <a:schemeClr val="tx1"/>
                </a:solidFill>
              </a:rPr>
              <a:t>?</a:t>
            </a:r>
            <a:endParaRPr lang="zh-TW" altLang="en-US" sz="3000" b="1" dirty="0">
              <a:solidFill>
                <a:schemeClr val="tx1"/>
              </a:solidFill>
            </a:endParaRPr>
          </a:p>
        </p:txBody>
      </p:sp>
    </p:spTree>
    <p:extLst>
      <p:ext uri="{BB962C8B-B14F-4D97-AF65-F5344CB8AC3E}">
        <p14:creationId xmlns:p14="http://schemas.microsoft.com/office/powerpoint/2010/main" val="3096651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v</a:t>
                </a:r>
                <a:r>
                  <a:rPr lang="zh-TW" altLang="en-US" sz="2400" b="1" dirty="0">
                    <a:solidFill>
                      <a:schemeClr val="tx1"/>
                    </a:solidFill>
                  </a:rPr>
                  <a:t>塗白 </a:t>
                </a:r>
                <a:r>
                  <a:rPr lang="en-US" altLang="zh-TW" sz="2400" b="1" dirty="0">
                    <a:solidFill>
                      <a:schemeClr val="tx1"/>
                    </a:solidFill>
                  </a:rPr>
                  <a:t>-&gt; </a:t>
                </a:r>
                <a:r>
                  <a:rPr lang="zh-TW" altLang="en-US" sz="2400" b="1" dirty="0">
                    <a:solidFill>
                      <a:schemeClr val="tx1"/>
                    </a:solidFill>
                  </a:rPr>
                  <a:t>整棵子樹都必須是白的</a:t>
                </a:r>
                <a:r>
                  <a:rPr lang="en-US" altLang="zh-TW" sz="2400" b="1" dirty="0">
                    <a:solidFill>
                      <a:schemeClr val="tx1"/>
                    </a:solidFill>
                  </a:rPr>
                  <a:t>, </a:t>
                </a:r>
                <a:r>
                  <a:rPr lang="zh-TW" altLang="en-US" sz="2400" b="1" dirty="0">
                    <a:solidFill>
                      <a:schemeClr val="tx1"/>
                    </a:solidFill>
                  </a:rPr>
                  <a:t>一種方法</a:t>
                </a:r>
                <a:endParaRPr lang="en-US" sz="2400" b="1" dirty="0">
                  <a:solidFill>
                    <a:schemeClr val="tx1"/>
                  </a:solidFill>
                </a:endParaRPr>
              </a:p>
              <a:p>
                <a:r>
                  <a:rPr lang="en-US" sz="2400" b="1" dirty="0">
                    <a:solidFill>
                      <a:schemeClr val="tx1"/>
                    </a:solidFill>
                  </a:rPr>
                  <a:t>v</a:t>
                </a:r>
                <a:r>
                  <a:rPr lang="zh-TW" altLang="en-US" sz="2400" b="1" dirty="0">
                    <a:solidFill>
                      <a:schemeClr val="tx1"/>
                    </a:solidFill>
                  </a:rPr>
                  <a:t>塗黑 </a:t>
                </a:r>
                <a:r>
                  <a:rPr lang="en-US" altLang="zh-TW" sz="2400" b="1" dirty="0">
                    <a:solidFill>
                      <a:schemeClr val="tx1"/>
                    </a:solidFill>
                  </a:rPr>
                  <a:t>-&gt;</a:t>
                </a:r>
                <a:r>
                  <a:rPr lang="zh-TW" altLang="en-US" sz="2400" b="1" dirty="0">
                    <a:solidFill>
                      <a:schemeClr val="tx1"/>
                    </a:solidFill>
                  </a:rPr>
                  <a:t> </a:t>
                </a:r>
                <a:r>
                  <a:rPr lang="en-US" altLang="zh-TW" sz="2400" b="1" dirty="0">
                    <a:solidFill>
                      <a:schemeClr val="tx1"/>
                    </a:solidFill>
                  </a:rPr>
                  <a:t>v</a:t>
                </a:r>
                <a:r>
                  <a:rPr lang="zh-TW" altLang="en-US" sz="2400" b="1" dirty="0">
                    <a:solidFill>
                      <a:schemeClr val="tx1"/>
                    </a:solidFill>
                  </a:rPr>
                  <a:t> 的小孩陷入跟 </a:t>
                </a:r>
                <a:r>
                  <a:rPr lang="en-US" altLang="zh-TW" sz="2400" b="1" dirty="0">
                    <a:solidFill>
                      <a:schemeClr val="tx1"/>
                    </a:solidFill>
                  </a:rPr>
                  <a:t>v </a:t>
                </a:r>
                <a:r>
                  <a:rPr lang="zh-TW" altLang="en-US" sz="2400" b="1" dirty="0">
                    <a:solidFill>
                      <a:schemeClr val="tx1"/>
                    </a:solidFill>
                  </a:rPr>
                  <a:t>相似的情形</a:t>
                </a:r>
                <a:endParaRPr lang="en-US" altLang="zh-TW" sz="2400" b="1" dirty="0">
                  <a:solidFill>
                    <a:schemeClr val="tx1"/>
                  </a:solidFill>
                </a:endParaRPr>
              </a:p>
              <a:p>
                <a:endParaRPr lang="en-US" sz="2400" b="1" dirty="0">
                  <a:solidFill>
                    <a:schemeClr val="tx1"/>
                  </a:solidFill>
                </a:endParaRPr>
              </a:p>
              <a:p>
                <a:r>
                  <a:rPr lang="en-US" sz="2400" b="1" dirty="0" err="1">
                    <a:solidFill>
                      <a:schemeClr val="tx1"/>
                    </a:solidFill>
                  </a:rPr>
                  <a:t>dp</a:t>
                </a:r>
                <a:r>
                  <a:rPr lang="en-US" sz="2400" b="1" dirty="0">
                    <a:solidFill>
                      <a:schemeClr val="tx1"/>
                    </a:solidFill>
                  </a:rPr>
                  <a:t>[v] = </a:t>
                </a:r>
                <a:r>
                  <a:rPr lang="zh-TW" altLang="en-US" sz="2400" b="1" dirty="0">
                    <a:solidFill>
                      <a:schemeClr val="tx1"/>
                    </a:solidFill>
                  </a:rPr>
                  <a:t>將</a:t>
                </a:r>
                <a:r>
                  <a:rPr lang="en-US" altLang="zh-TW" sz="2400" b="1" dirty="0">
                    <a:solidFill>
                      <a:schemeClr val="tx1"/>
                    </a:solidFill>
                  </a:rPr>
                  <a:t>v</a:t>
                </a:r>
                <a:r>
                  <a:rPr lang="zh-TW" altLang="en-US" sz="2400" b="1" dirty="0">
                    <a:solidFill>
                      <a:schemeClr val="tx1"/>
                    </a:solidFill>
                  </a:rPr>
                  <a:t>的子樹塗色的方法數</a:t>
                </a:r>
                <a:r>
                  <a:rPr lang="en-US" altLang="zh-TW" sz="2400" b="1" dirty="0">
                    <a:solidFill>
                      <a:schemeClr val="tx1"/>
                    </a:solidFill>
                  </a:rPr>
                  <a:t>,</a:t>
                </a:r>
                <a:r>
                  <a:rPr lang="zh-TW" altLang="en-US" sz="2400" b="1" dirty="0">
                    <a:solidFill>
                      <a:schemeClr val="tx1"/>
                    </a:solidFill>
                  </a:rPr>
                  <a:t> 假設 </a:t>
                </a:r>
                <a:r>
                  <a:rPr lang="en-US" altLang="zh-TW" sz="2400" b="1" dirty="0">
                    <a:solidFill>
                      <a:schemeClr val="tx1"/>
                    </a:solidFill>
                  </a:rPr>
                  <a:t>v</a:t>
                </a:r>
                <a:r>
                  <a:rPr lang="zh-TW" altLang="en-US" sz="2400" b="1" dirty="0">
                    <a:solidFill>
                      <a:schemeClr val="tx1"/>
                    </a:solidFill>
                  </a:rPr>
                  <a:t> 的父親已經被塗黑。</a:t>
                </a:r>
                <a:endParaRPr lang="en-US"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256" r="-3050"/>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3054591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每次遞迴時</a:t>
            </a:r>
            <a:r>
              <a:rPr lang="en-US" altLang="zh-TW" sz="2400" b="1" dirty="0">
                <a:solidFill>
                  <a:schemeClr val="tx1"/>
                </a:solidFill>
              </a:rPr>
              <a:t>,</a:t>
            </a:r>
            <a:r>
              <a:rPr lang="zh-TW" altLang="en-US" sz="2400" b="1" dirty="0">
                <a:solidFill>
                  <a:schemeClr val="tx1"/>
                </a:solidFill>
              </a:rPr>
              <a:t> 在樹上的深度都增加</a:t>
            </a:r>
            <a:r>
              <a:rPr lang="en-US" altLang="zh-TW" sz="2400" b="1" dirty="0">
                <a:solidFill>
                  <a:schemeClr val="tx1"/>
                </a:solidFill>
              </a:rPr>
              <a:t>,</a:t>
            </a:r>
            <a:r>
              <a:rPr lang="zh-TW" altLang="en-US" sz="2400" b="1" dirty="0">
                <a:solidFill>
                  <a:schemeClr val="tx1"/>
                </a:solidFill>
              </a:rPr>
              <a:t> 明顯是</a:t>
            </a:r>
            <a:r>
              <a:rPr lang="en-US" altLang="zh-TW" sz="2400" b="1" dirty="0">
                <a:solidFill>
                  <a:schemeClr val="tx1"/>
                </a:solidFill>
              </a:rPr>
              <a:t>DAG</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通常會使用</a:t>
            </a:r>
            <a:r>
              <a:rPr lang="en-US" altLang="zh-TW" sz="2400" b="1" dirty="0">
                <a:solidFill>
                  <a:schemeClr val="tx1"/>
                </a:solidFill>
              </a:rPr>
              <a:t>DFS</a:t>
            </a:r>
            <a:r>
              <a:rPr lang="zh-TW" altLang="en-US" sz="2400" b="1" dirty="0">
                <a:solidFill>
                  <a:schemeClr val="tx1"/>
                </a:solidFill>
              </a:rPr>
              <a:t>順序填表</a:t>
            </a:r>
            <a:r>
              <a:rPr lang="en-US" altLang="zh-TW" sz="2400" b="1" dirty="0">
                <a:solidFill>
                  <a:schemeClr val="tx1"/>
                </a:solidFill>
              </a:rPr>
              <a:t>,</a:t>
            </a:r>
            <a:r>
              <a:rPr lang="zh-TW" altLang="en-US" sz="2400" b="1" dirty="0">
                <a:solidFill>
                  <a:schemeClr val="tx1"/>
                </a:solidFill>
              </a:rPr>
              <a:t> 或說後序走訪 </a:t>
            </a:r>
            <a:r>
              <a:rPr lang="en-US" altLang="zh-TW" sz="2400" b="1" dirty="0">
                <a:solidFill>
                  <a:schemeClr val="tx1"/>
                </a:solidFill>
              </a:rPr>
              <a:t>(</a:t>
            </a:r>
            <a:r>
              <a:rPr lang="zh-TW" altLang="en-US" sz="2400" b="1" dirty="0">
                <a:solidFill>
                  <a:schemeClr val="tx1"/>
                </a:solidFill>
              </a:rPr>
              <a:t>我的小孩都算完了</a:t>
            </a:r>
            <a:r>
              <a:rPr lang="en-US" altLang="zh-TW" sz="2400" b="1" dirty="0">
                <a:solidFill>
                  <a:schemeClr val="tx1"/>
                </a:solidFill>
              </a:rPr>
              <a:t>,</a:t>
            </a:r>
            <a:r>
              <a:rPr lang="zh-TW" altLang="en-US" sz="2400" b="1" dirty="0">
                <a:solidFill>
                  <a:schemeClr val="tx1"/>
                </a:solidFill>
              </a:rPr>
              <a:t> 我就可以算了</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1572816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14:m>
                  <m:oMath xmlns:m="http://schemas.openxmlformats.org/officeDocument/2006/math">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𝒅𝒑</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𝒄</m:t>
                                </m:r>
                              </m:e>
                            </m:d>
                            <m:r>
                              <a:rPr lang="en-US" altLang="zh-TW" sz="2400" b="1" i="1" smtClean="0">
                                <a:solidFill>
                                  <a:schemeClr val="tx1"/>
                                </a:solidFill>
                                <a:latin typeface="Cambria Math" panose="02040503050406030204" pitchFamily="18" charset="0"/>
                              </a:rPr>
                              <m:t>  </m:t>
                            </m:r>
                          </m:e>
                        </m:d>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𝒊𝒔</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𝒄𝒉𝒊𝒍𝒅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𝒐𝒇</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e>
                    </m:nary>
                  </m:oMath>
                </a14:m>
                <a:endParaRPr lang="en-US" sz="2400" b="1" dirty="0">
                  <a:solidFill>
                    <a:schemeClr val="tx1"/>
                  </a:solidFill>
                </a:endParaRPr>
              </a:p>
              <a:p>
                <a14:m>
                  <m:oMath xmlns:m="http://schemas.openxmlformats.org/officeDocument/2006/math">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𝒓</m:t>
                        </m:r>
                        <m:r>
                          <a:rPr lang="en-US" altLang="zh-TW" sz="2400" b="1" i="1">
                            <a:solidFill>
                              <a:schemeClr val="tx1"/>
                            </a:solidFill>
                            <a:latin typeface="Cambria Math" panose="02040503050406030204" pitchFamily="18" charset="0"/>
                          </a:rPr>
                          <m:t>}</m:t>
                        </m:r>
                      </m:e>
                    </m:nary>
                    <m:r>
                      <a:rPr lang="zh-TW" altLang="en-US" sz="2400" b="1" i="1" smtClean="0">
                        <a:solidFill>
                          <a:schemeClr val="tx1"/>
                        </a:solidFill>
                        <a:latin typeface="Cambria Math" panose="02040503050406030204" pitchFamily="18" charset="0"/>
                      </a:rPr>
                      <m:t> </m:t>
                    </m:r>
                  </m:oMath>
                </a14:m>
                <a:r>
                  <a:rPr lang="zh-TW" altLang="en-US" sz="2400" b="1" dirty="0">
                    <a:solidFill>
                      <a:schemeClr val="tx1"/>
                    </a:solidFill>
                  </a:rPr>
                  <a:t>即為所求。</a:t>
                </a:r>
                <a:endParaRPr lang="en-US" altLang="zh-TW" sz="2400" b="1" dirty="0">
                  <a:solidFill>
                    <a:schemeClr val="tx1"/>
                  </a:solidFill>
                </a:endParaRPr>
              </a:p>
              <a:p>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複雜度</a:t>
                </a:r>
                <a:r>
                  <a:rPr lang="en-US" altLang="zh-TW" sz="2400" b="1" dirty="0">
                    <a:solidFill>
                      <a:schemeClr val="tx1"/>
                    </a:solidFill>
                  </a:rPr>
                  <a:t>:</a:t>
                </a:r>
                <a:r>
                  <a:rPr lang="zh-TW" altLang="en-US" sz="2400" b="1" dirty="0">
                    <a:solidFill>
                      <a:schemeClr val="tx1"/>
                    </a:solidFill>
                  </a:rPr>
                  <a:t> 狀態數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a:t>
                </a:r>
                <a:r>
                  <a:rPr lang="zh-TW" altLang="en-US" sz="2400" b="1" dirty="0">
                    <a:solidFill>
                      <a:schemeClr val="tx1"/>
                    </a:solidFill>
                  </a:rPr>
                  <a:t>轉移次數 </a:t>
                </a:r>
                <a:r>
                  <a:rPr lang="en-US" altLang="zh-TW" sz="2400" b="1" dirty="0">
                    <a:solidFill>
                      <a:schemeClr val="tx1"/>
                    </a:solidFill>
                  </a:rPr>
                  <a:t>=</a:t>
                </a:r>
                <a:r>
                  <a:rPr lang="zh-TW" altLang="en-US" sz="2400" b="1" dirty="0">
                    <a:solidFill>
                      <a:schemeClr val="tx1"/>
                    </a:solidFill>
                  </a:rPr>
                  <a:t> 邊的總數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N – 1</a:t>
                </a:r>
              </a:p>
              <a:p>
                <a:r>
                  <a:rPr lang="zh-TW" altLang="en-US" sz="2400" b="1" dirty="0">
                    <a:solidFill>
                      <a:schemeClr val="tx1"/>
                    </a:solidFill>
                  </a:rPr>
                  <a:t>時間</a:t>
                </a:r>
                <a:r>
                  <a:rPr lang="en-US" altLang="zh-TW" sz="2400" b="1" dirty="0">
                    <a:solidFill>
                      <a:schemeClr val="tx1"/>
                    </a:solidFill>
                  </a:rPr>
                  <a:t>O(N), </a:t>
                </a:r>
                <a:r>
                  <a:rPr lang="zh-TW" altLang="en-US" sz="2400" b="1" dirty="0">
                    <a:solidFill>
                      <a:schemeClr val="tx1"/>
                    </a:solidFill>
                  </a:rPr>
                  <a:t>空間</a:t>
                </a:r>
                <a:r>
                  <a:rPr lang="en-US" altLang="zh-TW" sz="2400" b="1" dirty="0">
                    <a:solidFill>
                      <a:schemeClr val="tx1"/>
                    </a:solidFill>
                  </a:rPr>
                  <a:t>O(N)</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1489" t="-15228"/>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endParaRPr lang="en-US" sz="5000" b="1" dirty="0"/>
          </a:p>
        </p:txBody>
      </p:sp>
    </p:spTree>
    <p:extLst>
      <p:ext uri="{BB962C8B-B14F-4D97-AF65-F5344CB8AC3E}">
        <p14:creationId xmlns:p14="http://schemas.microsoft.com/office/powerpoint/2010/main" val="2447745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pPr marL="0" indent="0">
              <a:buNone/>
            </a:pPr>
            <a:endParaRPr lang="en-US" sz="2400" b="1" dirty="0">
              <a:solidFill>
                <a:schemeClr val="tx1"/>
              </a:solidFill>
            </a:endParaRPr>
          </a:p>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909000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Q1:</a:t>
            </a:r>
            <a:r>
              <a:rPr lang="zh-TW" altLang="en-US" sz="2400" b="1" dirty="0">
                <a:solidFill>
                  <a:schemeClr val="tx1"/>
                </a:solidFill>
              </a:rPr>
              <a:t> 這個問題有最佳子結構性質嗎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這個問題雖然不是最佳化問題</a:t>
            </a:r>
            <a:r>
              <a:rPr lang="en-US" altLang="zh-TW" sz="2400" b="1" dirty="0">
                <a:solidFill>
                  <a:schemeClr val="tx1"/>
                </a:solidFill>
              </a:rPr>
              <a:t>, </a:t>
            </a:r>
            <a:r>
              <a:rPr lang="zh-TW" altLang="en-US" sz="2400" b="1" dirty="0">
                <a:solidFill>
                  <a:schemeClr val="tx1"/>
                </a:solidFill>
              </a:rPr>
              <a:t>但是原問題的解確實和子問題的解直接相關</a:t>
            </a:r>
            <a:r>
              <a:rPr lang="en-US" altLang="zh-TW" sz="2400" b="1" dirty="0">
                <a:solidFill>
                  <a:schemeClr val="tx1"/>
                </a:solidFill>
              </a:rPr>
              <a:t>,</a:t>
            </a:r>
            <a:r>
              <a:rPr lang="zh-TW" altLang="en-US" sz="2400" b="1" dirty="0">
                <a:solidFill>
                  <a:schemeClr val="tx1"/>
                </a:solidFill>
              </a:rPr>
              <a:t> 不要太執著定義的話</a:t>
            </a:r>
            <a:r>
              <a:rPr lang="en-US" altLang="zh-TW" sz="2400" b="1" dirty="0">
                <a:solidFill>
                  <a:schemeClr val="tx1"/>
                </a:solidFill>
              </a:rPr>
              <a:t>,</a:t>
            </a:r>
            <a:r>
              <a:rPr lang="zh-TW" altLang="en-US" sz="2400" b="1" dirty="0">
                <a:solidFill>
                  <a:schemeClr val="tx1"/>
                </a:solidFill>
              </a:rPr>
              <a:t> 可以說它有。</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388106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DP</a:t>
            </a:r>
            <a:r>
              <a:rPr lang="zh-TW" altLang="en-US" dirty="0"/>
              <a:t>的正確性證明</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41199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Q2: </a:t>
            </a:r>
            <a:r>
              <a:rPr lang="zh-TW" altLang="en-US" sz="2400" b="1" dirty="0">
                <a:solidFill>
                  <a:schemeClr val="tx1"/>
                </a:solidFill>
              </a:rPr>
              <a:t>這個問題有重複子問題性質嗎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A2: </a:t>
            </a:r>
            <a:r>
              <a:rPr lang="zh-TW" altLang="en-US" sz="2400" b="1" dirty="0">
                <a:solidFill>
                  <a:srgbClr val="FF0000"/>
                </a:solidFill>
              </a:rPr>
              <a:t>還真的沒有</a:t>
            </a:r>
            <a:r>
              <a:rPr lang="en-US" altLang="zh-TW" sz="2400" b="1" dirty="0">
                <a:solidFill>
                  <a:schemeClr val="tx1"/>
                </a:solidFill>
              </a:rPr>
              <a:t>,</a:t>
            </a:r>
            <a:r>
              <a:rPr lang="zh-TW" altLang="en-US" sz="2400" b="1" dirty="0">
                <a:solidFill>
                  <a:schemeClr val="tx1"/>
                </a:solidFill>
              </a:rPr>
              <a:t> 因為樹上任兩點只有唯一的簡單路徑</a:t>
            </a:r>
            <a:r>
              <a:rPr lang="en-US" altLang="zh-TW" sz="2400" b="1" dirty="0">
                <a:solidFill>
                  <a:schemeClr val="tx1"/>
                </a:solidFill>
              </a:rPr>
              <a:t>(simple</a:t>
            </a:r>
            <a:r>
              <a:rPr lang="zh-TW" altLang="en-US" sz="2400" b="1" dirty="0">
                <a:solidFill>
                  <a:schemeClr val="tx1"/>
                </a:solidFill>
              </a:rPr>
              <a:t> </a:t>
            </a:r>
            <a:r>
              <a:rPr lang="en-US" altLang="zh-TW" sz="2400" b="1" dirty="0">
                <a:solidFill>
                  <a:schemeClr val="tx1"/>
                </a:solidFill>
              </a:rPr>
              <a:t>path), </a:t>
            </a:r>
            <a:r>
              <a:rPr lang="zh-TW" altLang="en-US" sz="2400" b="1" dirty="0">
                <a:solidFill>
                  <a:schemeClr val="tx1"/>
                </a:solidFill>
              </a:rPr>
              <a:t>就算直接</a:t>
            </a:r>
            <a:r>
              <a:rPr lang="en-US" altLang="zh-TW" sz="2400" b="1" dirty="0">
                <a:solidFill>
                  <a:schemeClr val="tx1"/>
                </a:solidFill>
              </a:rPr>
              <a:t>DFS</a:t>
            </a:r>
            <a:r>
              <a:rPr lang="zh-TW" altLang="en-US" sz="2400" b="1" dirty="0">
                <a:solidFill>
                  <a:schemeClr val="tx1"/>
                </a:solidFill>
              </a:rPr>
              <a:t>不記憶化也是</a:t>
            </a:r>
            <a:r>
              <a:rPr lang="en-US" altLang="zh-TW" sz="2400" b="1" dirty="0">
                <a:solidFill>
                  <a:schemeClr val="tx1"/>
                </a:solidFill>
              </a:rPr>
              <a:t>O(N)</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遺憾的是</a:t>
            </a:r>
            <a:r>
              <a:rPr lang="en-US" altLang="zh-TW" sz="2400" b="1" dirty="0">
                <a:solidFill>
                  <a:schemeClr val="tx1"/>
                </a:solidFill>
              </a:rPr>
              <a:t>, </a:t>
            </a:r>
            <a:r>
              <a:rPr lang="zh-TW" altLang="en-US" sz="2400" b="1" dirty="0">
                <a:solidFill>
                  <a:schemeClr val="tx1"/>
                </a:solidFill>
              </a:rPr>
              <a:t>即使不記憶化</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DFS</a:t>
            </a:r>
            <a:r>
              <a:rPr lang="zh-TW" altLang="en-US" sz="2400" b="1" dirty="0">
                <a:solidFill>
                  <a:schemeClr val="tx1"/>
                </a:solidFill>
              </a:rPr>
              <a:t>過程和樹本身的結構仍然會用到</a:t>
            </a:r>
            <a:r>
              <a:rPr lang="en-US" altLang="zh-TW" sz="2400" b="1" dirty="0">
                <a:solidFill>
                  <a:schemeClr val="tx1"/>
                </a:solidFill>
              </a:rPr>
              <a:t>O(N)</a:t>
            </a:r>
            <a:r>
              <a:rPr lang="zh-TW" altLang="en-US" sz="2400" b="1" dirty="0">
                <a:solidFill>
                  <a:schemeClr val="tx1"/>
                </a:solidFill>
              </a:rPr>
              <a:t>的空間。</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4080752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en-US" altLang="zh-TW" sz="2400" b="1" dirty="0">
                <a:solidFill>
                  <a:schemeClr val="tx1"/>
                </a:solidFill>
              </a:rPr>
              <a:t>Q3: </a:t>
            </a:r>
            <a:r>
              <a:rPr lang="zh-TW" altLang="en-US" sz="2400" b="1" dirty="0">
                <a:solidFill>
                  <a:schemeClr val="tx1"/>
                </a:solidFill>
              </a:rPr>
              <a:t>這真的是</a:t>
            </a:r>
            <a:r>
              <a:rPr lang="en-US" altLang="zh-TW" sz="2400" b="1" dirty="0">
                <a:solidFill>
                  <a:schemeClr val="tx1"/>
                </a:solidFill>
              </a:rPr>
              <a:t>DP</a:t>
            </a:r>
            <a:r>
              <a:rPr lang="zh-TW" altLang="en-US" sz="2400" b="1" dirty="0">
                <a:solidFill>
                  <a:schemeClr val="tx1"/>
                </a:solidFill>
              </a:rPr>
              <a:t>嗎</a:t>
            </a:r>
            <a:r>
              <a:rPr lang="en-US" altLang="zh-TW" sz="2400" b="1" dirty="0">
                <a:solidFill>
                  <a:schemeClr val="tx1"/>
                </a:solidFill>
              </a:rPr>
              <a:t>?</a:t>
            </a:r>
          </a:p>
          <a:p>
            <a:endParaRPr lang="en-US" altLang="zh-TW" sz="2400" b="1" dirty="0">
              <a:solidFill>
                <a:schemeClr val="tx1"/>
              </a:solidFill>
            </a:endParaRPr>
          </a:p>
          <a:p>
            <a:r>
              <a:rPr lang="en-US" altLang="zh-TW" sz="2400" b="1" dirty="0">
                <a:solidFill>
                  <a:schemeClr val="tx1"/>
                </a:solidFill>
              </a:rPr>
              <a:t>A3:</a:t>
            </a:r>
            <a:r>
              <a:rPr lang="zh-TW" altLang="en-US" sz="2400" b="1" dirty="0">
                <a:solidFill>
                  <a:schemeClr val="tx1"/>
                </a:solidFill>
              </a:rPr>
              <a:t> 如果去翻翻定義</a:t>
            </a:r>
            <a:r>
              <a:rPr lang="en-US" altLang="zh-TW" sz="2400" b="1" dirty="0">
                <a:solidFill>
                  <a:schemeClr val="tx1"/>
                </a:solidFill>
              </a:rPr>
              <a:t>,</a:t>
            </a:r>
            <a:r>
              <a:rPr lang="zh-TW" altLang="en-US" sz="2400" b="1" dirty="0">
                <a:solidFill>
                  <a:schemeClr val="tx1"/>
                </a:solidFill>
              </a:rPr>
              <a:t> 可能會發現它比較像分治。但是習慣上大家都叫它樹上</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(DP</a:t>
            </a:r>
            <a:r>
              <a:rPr lang="zh-TW" altLang="en-US" sz="2400" b="1" dirty="0">
                <a:solidFill>
                  <a:schemeClr val="tx1"/>
                </a:solidFill>
              </a:rPr>
              <a:t> </a:t>
            </a:r>
            <a:r>
              <a:rPr lang="en-US" altLang="zh-TW" sz="2400" b="1" dirty="0">
                <a:solidFill>
                  <a:schemeClr val="tx1"/>
                </a:solidFill>
              </a:rPr>
              <a:t>on tree), </a:t>
            </a:r>
            <a:r>
              <a:rPr lang="zh-TW" altLang="en-US" sz="2400" b="1" dirty="0">
                <a:solidFill>
                  <a:schemeClr val="tx1"/>
                </a:solidFill>
              </a:rPr>
              <a:t>樹分治指的則是某個更加困難的技巧。</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解</a:t>
            </a:r>
            <a:r>
              <a:rPr lang="en-US" altLang="zh-TW" sz="5000" b="1" dirty="0"/>
              <a:t>….?</a:t>
            </a:r>
            <a:endParaRPr lang="en-US" sz="5000" b="1" dirty="0"/>
          </a:p>
        </p:txBody>
      </p:sp>
    </p:spTree>
    <p:extLst>
      <p:ext uri="{BB962C8B-B14F-4D97-AF65-F5344CB8AC3E}">
        <p14:creationId xmlns:p14="http://schemas.microsoft.com/office/powerpoint/2010/main" val="2402084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91951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記錄前綴和</a:t>
            </a:r>
            <a:endParaRPr lang="en-US" altLang="zh-TW" sz="27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線段樹</a:t>
            </a:r>
            <a:r>
              <a:rPr lang="en-US" altLang="zh-TW" sz="2700" b="1" dirty="0">
                <a:solidFill>
                  <a:srgbClr val="FF0000"/>
                </a:solidFill>
              </a:rPr>
              <a:t>DP</a:t>
            </a:r>
          </a:p>
          <a:p>
            <a:pPr marL="914400" lvl="1" indent="-514350">
              <a:buFont typeface="Wingdings" panose="05000000000000000000" pitchFamily="2" charset="2"/>
              <a:buChar char="v"/>
            </a:pPr>
            <a:r>
              <a:rPr lang="zh-TW" altLang="en-US" sz="2700" b="1" dirty="0">
                <a:solidFill>
                  <a:srgbClr val="FF0000"/>
                </a:solidFill>
              </a:rPr>
              <a:t>單調佇列</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48503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lnSpcReduction="10000"/>
          </a:bodyPr>
          <a:lstStyle/>
          <a:p>
            <a:r>
              <a:rPr lang="zh-TW" altLang="en-US" sz="2400" b="1" dirty="0">
                <a:solidFill>
                  <a:schemeClr val="tx1"/>
                </a:solidFill>
              </a:rPr>
              <a:t>使用</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常常會出現複雜度過高的問題。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如果複雜度是卡在狀態數量太多的話</a:t>
            </a:r>
            <a:r>
              <a:rPr lang="en-US" altLang="zh-TW" sz="2400" b="1" dirty="0">
                <a:solidFill>
                  <a:schemeClr val="tx1"/>
                </a:solidFill>
              </a:rPr>
              <a:t>,</a:t>
            </a:r>
            <a:r>
              <a:rPr lang="zh-TW" altLang="en-US" sz="2400" b="1" dirty="0">
                <a:solidFill>
                  <a:schemeClr val="tx1"/>
                </a:solidFill>
              </a:rPr>
              <a:t> 比較沒有通用的優化方向。只能思考看看有沒有別的定義方法更簡潔</a:t>
            </a:r>
            <a:r>
              <a:rPr lang="en-US" altLang="zh-TW" sz="2400" b="1" dirty="0">
                <a:solidFill>
                  <a:schemeClr val="tx1"/>
                </a:solidFill>
              </a:rPr>
              <a:t>,</a:t>
            </a:r>
            <a:r>
              <a:rPr lang="zh-TW" altLang="en-US" sz="2400" b="1" dirty="0">
                <a:solidFill>
                  <a:schemeClr val="tx1"/>
                </a:solidFill>
              </a:rPr>
              <a:t> 更能利用問題的性質</a:t>
            </a:r>
            <a:r>
              <a:rPr lang="en-US" altLang="zh-TW" sz="2400" b="1" dirty="0">
                <a:solidFill>
                  <a:schemeClr val="tx1"/>
                </a:solidFill>
              </a:rPr>
              <a:t>, </a:t>
            </a:r>
            <a:r>
              <a:rPr lang="zh-TW" altLang="en-US" sz="2400" b="1" dirty="0">
                <a:solidFill>
                  <a:schemeClr val="tx1"/>
                </a:solidFill>
              </a:rPr>
              <a:t>或是思考其他解法。</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但是如果複雜度卡在轉移上</a:t>
            </a:r>
            <a:r>
              <a:rPr lang="en-US" altLang="zh-TW" sz="2400" b="1" dirty="0">
                <a:solidFill>
                  <a:schemeClr val="tx1"/>
                </a:solidFill>
              </a:rPr>
              <a:t>,</a:t>
            </a:r>
            <a:r>
              <a:rPr lang="zh-TW" altLang="en-US" sz="2400" b="1" dirty="0">
                <a:solidFill>
                  <a:schemeClr val="tx1"/>
                </a:solidFill>
              </a:rPr>
              <a:t> 就有不少標準技巧可以利用。</a:t>
            </a:r>
            <a:endParaRPr lang="en-US" altLang="zh-TW" sz="2400" b="1" dirty="0">
              <a:solidFill>
                <a:schemeClr val="tx1"/>
              </a:solidFill>
            </a:endParaRPr>
          </a:p>
          <a:p>
            <a:r>
              <a:rPr lang="zh-TW" altLang="en-US" sz="2400" b="1" dirty="0">
                <a:solidFill>
                  <a:schemeClr val="tx1"/>
                </a:solidFill>
              </a:rPr>
              <a:t>求解</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轉移常常具有相似性</a:t>
            </a:r>
            <a:r>
              <a:rPr lang="en-US" altLang="zh-TW" sz="2400" b="1" dirty="0">
                <a:solidFill>
                  <a:schemeClr val="tx1"/>
                </a:solidFill>
              </a:rPr>
              <a:t>,</a:t>
            </a:r>
            <a:r>
              <a:rPr lang="zh-TW" altLang="en-US" sz="2400" b="1" dirty="0">
                <a:solidFill>
                  <a:schemeClr val="tx1"/>
                </a:solidFill>
              </a:rPr>
              <a:t> 此章節主要談如何利用這些相似性。</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270885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記錄前綴和</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25492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最基本的優化技巧。</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使用時機相當多</a:t>
            </a:r>
            <a:r>
              <a:rPr lang="en-US" altLang="zh-TW" sz="2400" b="1" dirty="0">
                <a:solidFill>
                  <a:schemeClr val="tx1"/>
                </a:solidFill>
              </a:rPr>
              <a:t>,</a:t>
            </a:r>
            <a:r>
              <a:rPr lang="zh-TW" altLang="en-US" sz="2400" b="1" dirty="0">
                <a:solidFill>
                  <a:schemeClr val="tx1"/>
                </a:solidFill>
              </a:rPr>
              <a:t> 大體上就是某些狀態轉移有相似性</a:t>
            </a:r>
            <a:r>
              <a:rPr lang="en-US" altLang="zh-TW" sz="2400" b="1" dirty="0">
                <a:solidFill>
                  <a:schemeClr val="tx1"/>
                </a:solidFill>
              </a:rPr>
              <a:t>, </a:t>
            </a:r>
            <a:r>
              <a:rPr lang="zh-TW" altLang="en-US" sz="2400" b="1" dirty="0">
                <a:solidFill>
                  <a:schemeClr val="tx1"/>
                </a:solidFill>
              </a:rPr>
              <a:t>維護一些總和或乘積</a:t>
            </a:r>
            <a:r>
              <a:rPr lang="en-US" altLang="zh-TW" sz="2400" b="1" dirty="0">
                <a:solidFill>
                  <a:schemeClr val="tx1"/>
                </a:solidFill>
              </a:rPr>
              <a:t>, </a:t>
            </a:r>
            <a:r>
              <a:rPr lang="zh-TW" altLang="en-US" sz="2400" b="1" dirty="0">
                <a:solidFill>
                  <a:schemeClr val="tx1"/>
                </a:solidFill>
              </a:rPr>
              <a:t>而不是每次都重算。</a:t>
            </a:r>
            <a:endParaRPr lang="en-US" altLang="zh-TW"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2523339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有一棵 </a:t>
            </a:r>
            <a:r>
              <a:rPr lang="en-US" altLang="zh-TW" sz="2400" b="1" dirty="0">
                <a:solidFill>
                  <a:schemeClr val="tx1"/>
                </a:solidFill>
              </a:rPr>
              <a:t>N</a:t>
            </a:r>
            <a:r>
              <a:rPr lang="zh-TW" altLang="en-US" sz="2400" b="1" dirty="0">
                <a:solidFill>
                  <a:schemeClr val="tx1"/>
                </a:solidFill>
              </a:rPr>
              <a:t> 個點的樹</a:t>
            </a:r>
            <a:r>
              <a:rPr lang="en-US" altLang="zh-TW" sz="2400" b="1" dirty="0">
                <a:solidFill>
                  <a:schemeClr val="tx1"/>
                </a:solidFill>
              </a:rPr>
              <a:t>, </a:t>
            </a:r>
            <a:r>
              <a:rPr lang="zh-TW" altLang="en-US" sz="2400" b="1" dirty="0">
                <a:solidFill>
                  <a:schemeClr val="tx1"/>
                </a:solidFill>
              </a:rPr>
              <a:t>現在想把這些點塗成黑色或白色</a:t>
            </a:r>
            <a:r>
              <a:rPr lang="en-US" altLang="zh-TW" sz="2400" b="1" dirty="0">
                <a:solidFill>
                  <a:schemeClr val="tx1"/>
                </a:solidFill>
              </a:rPr>
              <a:t>,</a:t>
            </a:r>
            <a:r>
              <a:rPr lang="zh-TW" altLang="en-US" sz="2400" b="1" dirty="0">
                <a:solidFill>
                  <a:schemeClr val="tx1"/>
                </a:solidFill>
              </a:rPr>
              <a:t> 但是任兩個黑色點之間必須要有只經過黑色點的路徑。</a:t>
            </a:r>
            <a:r>
              <a:rPr lang="zh-TW" altLang="en-US" sz="2400" b="1" dirty="0">
                <a:solidFill>
                  <a:srgbClr val="FF0000"/>
                </a:solidFill>
              </a:rPr>
              <a:t>對於所有的 </a:t>
            </a:r>
            <a:r>
              <a:rPr lang="en-US" altLang="zh-TW" sz="2400" b="1" dirty="0">
                <a:solidFill>
                  <a:srgbClr val="FF0000"/>
                </a:solidFill>
              </a:rPr>
              <a:t>r</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 2, 3, …, N</a:t>
            </a:r>
            <a:r>
              <a:rPr lang="en-US" altLang="zh-TW" sz="2400" b="1" dirty="0">
                <a:solidFill>
                  <a:schemeClr val="tx1"/>
                </a:solidFill>
              </a:rPr>
              <a:t>, </a:t>
            </a:r>
            <a:r>
              <a:rPr lang="zh-TW" altLang="en-US" sz="2400" b="1" dirty="0">
                <a:solidFill>
                  <a:schemeClr val="tx1"/>
                </a:solidFill>
              </a:rPr>
              <a:t>請求出點 </a:t>
            </a:r>
            <a:r>
              <a:rPr lang="en-US" altLang="zh-TW" sz="2400" b="1" dirty="0">
                <a:solidFill>
                  <a:schemeClr val="tx1"/>
                </a:solidFill>
              </a:rPr>
              <a:t>r </a:t>
            </a:r>
            <a:r>
              <a:rPr lang="zh-TW" altLang="en-US" sz="2400" b="1" dirty="0">
                <a:solidFill>
                  <a:schemeClr val="tx1"/>
                </a:solidFill>
              </a:rPr>
              <a:t>被塗黑的方法數有幾種</a:t>
            </a:r>
            <a:r>
              <a:rPr lang="en-US" altLang="zh-TW" sz="2400" b="1" dirty="0">
                <a:solidFill>
                  <a:schemeClr val="tx1"/>
                </a:solidFill>
              </a:rPr>
              <a:t>, </a:t>
            </a:r>
            <a:r>
              <a:rPr lang="zh-TW" altLang="en-US" sz="2400" b="1" dirty="0">
                <a:solidFill>
                  <a:schemeClr val="tx1"/>
                </a:solidFill>
              </a:rPr>
              <a:t>請輸出此數模一數</a:t>
            </a:r>
            <a:r>
              <a:rPr lang="en-US" altLang="zh-TW" sz="2400" b="1" dirty="0">
                <a:solidFill>
                  <a:schemeClr val="tx1"/>
                </a:solidFill>
              </a:rPr>
              <a:t>M</a:t>
            </a: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3036515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枚舉所有的 </a:t>
                </a:r>
                <a:r>
                  <a:rPr lang="en-US" altLang="zh-TW" sz="2400" b="1" dirty="0">
                    <a:solidFill>
                      <a:schemeClr val="tx1"/>
                    </a:solidFill>
                  </a:rPr>
                  <a:t>r = 1, 2, 3, …, N, </a:t>
                </a:r>
                <a:r>
                  <a:rPr lang="zh-TW" altLang="en-US" sz="2400" b="1" dirty="0">
                    <a:solidFill>
                      <a:schemeClr val="tx1"/>
                    </a:solidFill>
                  </a:rPr>
                  <a:t>每個 </a:t>
                </a:r>
                <a:r>
                  <a:rPr lang="en-US" altLang="zh-TW" sz="2400" b="1" dirty="0">
                    <a:solidFill>
                      <a:schemeClr val="tx1"/>
                    </a:solidFill>
                  </a:rPr>
                  <a:t>r</a:t>
                </a:r>
                <a:r>
                  <a:rPr lang="zh-TW" altLang="en-US" sz="2400" b="1" dirty="0">
                    <a:solidFill>
                      <a:schemeClr val="tx1"/>
                    </a:solidFill>
                  </a:rPr>
                  <a:t> 都做一次上個版本的</a:t>
                </a:r>
                <a:r>
                  <a:rPr lang="en-US" altLang="zh-TW" sz="2400" b="1" dirty="0">
                    <a:solidFill>
                      <a:schemeClr val="tx1"/>
                    </a:solidFill>
                  </a:rPr>
                  <a:t>DP, </a:t>
                </a:r>
                <a:r>
                  <a:rPr lang="zh-TW" altLang="en-US" sz="2400" b="1" dirty="0">
                    <a:solidFill>
                      <a:schemeClr val="tx1"/>
                    </a:solidFill>
                  </a:rPr>
                  <a:t>必定可以得到答案。</a:t>
                </a:r>
                <a:endParaRPr lang="en-US" altLang="zh-TW" sz="2400" b="1" dirty="0">
                  <a:solidFill>
                    <a:schemeClr val="tx1"/>
                  </a:solidFill>
                </a:endParaRPr>
              </a:p>
              <a:p>
                <a:endParaRPr lang="en-US" altLang="zh-TW" sz="2400" b="1" dirty="0">
                  <a:solidFill>
                    <a:schemeClr val="tx1"/>
                  </a:solidFill>
                </a:endParaRPr>
              </a:p>
              <a:p>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smtClean="0">
                        <a:solidFill>
                          <a:schemeClr val="tx1"/>
                        </a:solidFill>
                        <a:latin typeface="Cambria Math" panose="02040503050406030204" pitchFamily="18" charset="0"/>
                      </a:rPr>
                      <m:t>(</m:t>
                    </m:r>
                    <m:sSup>
                      <m:sSupPr>
                        <m:ctrlPr>
                          <a:rPr lang="en-US" altLang="zh-TW" sz="2400" b="1" i="1" dirty="0" smtClean="0">
                            <a:solidFill>
                              <a:schemeClr val="tx1"/>
                            </a:solidFill>
                            <a:latin typeface="Cambria Math" panose="02040503050406030204" pitchFamily="18" charset="0"/>
                          </a:rPr>
                        </m:ctrlPr>
                      </m:sSupPr>
                      <m:e>
                        <m:r>
                          <a:rPr lang="en-US" altLang="zh-TW" sz="2400" b="1" i="1" dirty="0" smtClean="0">
                            <a:solidFill>
                              <a:schemeClr val="tx1"/>
                            </a:solidFill>
                            <a:latin typeface="Cambria Math" panose="02040503050406030204" pitchFamily="18" charset="0"/>
                          </a:rPr>
                          <m:t>𝑵</m:t>
                        </m:r>
                      </m:e>
                      <m:sup>
                        <m:r>
                          <a:rPr lang="en-US" altLang="zh-TW" sz="2400" b="1" i="1" dirty="0" smtClean="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1892735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真的需要全部重算嗎</a:t>
            </a:r>
            <a:r>
              <a:rPr lang="en-US" altLang="zh-TW" sz="5000" b="1" dirty="0"/>
              <a:t>?</a:t>
            </a:r>
            <a:endParaRPr lang="en-US" sz="5000" b="1"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A98904A-90D5-4ED8-B63A-ECDEC4ED4E42}"/>
                  </a:ext>
                </a:extLst>
              </p:cNvPr>
              <p:cNvSpPr/>
              <p:nvPr/>
            </p:nvSpPr>
            <p:spPr>
              <a:xfrm>
                <a:off x="5001330" y="3443743"/>
                <a:ext cx="4659096" cy="430887"/>
              </a:xfrm>
              <a:prstGeom prst="rect">
                <a:avLst/>
              </a:prstGeom>
            </p:spPr>
            <p:txBody>
              <a:bodyPr wrap="none">
                <a:spAutoFit/>
              </a:bodyPr>
              <a:lstStyle/>
              <a:p>
                <a:r>
                  <a:rPr lang="zh-TW" altLang="en-US" sz="2200" b="1" dirty="0"/>
                  <a:t>目標</a:t>
                </a:r>
                <a:r>
                  <a:rPr lang="en-US" altLang="zh-TW" sz="2200" b="1" dirty="0"/>
                  <a:t>:</a:t>
                </a:r>
                <a14:m>
                  <m:oMath xmlns:m="http://schemas.openxmlformats.org/officeDocument/2006/math">
                    <m:r>
                      <a:rPr lang="zh-TW" altLang="en-US" sz="2200" b="1" i="1" smtClean="0">
                        <a:latin typeface="Cambria Math" panose="02040503050406030204" pitchFamily="18" charset="0"/>
                      </a:rPr>
                      <m:t> </m:t>
                    </m:r>
                    <m:nary>
                      <m:naryPr>
                        <m:chr m:val="∏"/>
                        <m:subHide m:val="on"/>
                        <m:supHide m:val="on"/>
                        <m:ctrlPr>
                          <a:rPr lang="en-US" altLang="zh-TW" sz="2200" b="1" i="1" smtClean="0">
                            <a:latin typeface="Cambria Math" panose="02040503050406030204" pitchFamily="18" charset="0"/>
                          </a:rPr>
                        </m:ctrlPr>
                      </m:naryPr>
                      <m:sub/>
                      <m:sup/>
                      <m:e>
                        <m:r>
                          <a:rPr lang="en-US" altLang="zh-TW" sz="2200" b="1" i="1">
                            <a:latin typeface="Cambria Math" panose="02040503050406030204" pitchFamily="18" charset="0"/>
                          </a:rPr>
                          <m:t> </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𝒅𝒑</m:t>
                            </m:r>
                            <m:d>
                              <m:dPr>
                                <m:begChr m:val="["/>
                                <m:endChr m:val="]"/>
                                <m:ctrlPr>
                                  <a:rPr lang="en-US" altLang="zh-TW" sz="2200" b="1" i="1">
                                    <a:latin typeface="Cambria Math" panose="02040503050406030204" pitchFamily="18" charset="0"/>
                                  </a:rPr>
                                </m:ctrlPr>
                              </m:dPr>
                              <m:e>
                                <m:r>
                                  <a:rPr lang="en-US" altLang="zh-TW" sz="2200" b="1" i="1">
                                    <a:latin typeface="Cambria Math" panose="02040503050406030204" pitchFamily="18" charset="0"/>
                                  </a:rPr>
                                  <m:t>𝒄</m:t>
                                </m:r>
                              </m:e>
                            </m:d>
                            <m:r>
                              <a:rPr lang="en-US" altLang="zh-TW" sz="2200" b="1" i="1">
                                <a:latin typeface="Cambria Math" panose="02040503050406030204" pitchFamily="18" charset="0"/>
                              </a:rPr>
                              <m:t>  </m:t>
                            </m:r>
                          </m:e>
                        </m:d>
                        <m:r>
                          <a:rPr lang="en-US" altLang="zh-TW" sz="2200" b="1" i="1">
                            <a:latin typeface="Cambria Math" panose="02040503050406030204" pitchFamily="18" charset="0"/>
                          </a:rPr>
                          <m:t>  </m:t>
                        </m:r>
                        <m:r>
                          <a:rPr lang="en-US" altLang="zh-TW" sz="2200" b="1" i="1">
                            <a:latin typeface="Cambria Math" panose="02040503050406030204" pitchFamily="18" charset="0"/>
                          </a:rPr>
                          <m:t>𝒄</m:t>
                        </m:r>
                        <m:r>
                          <a:rPr lang="en-US" altLang="zh-TW" sz="2200" b="1" i="1">
                            <a:latin typeface="Cambria Math" panose="02040503050406030204" pitchFamily="18" charset="0"/>
                          </a:rPr>
                          <m:t>  </m:t>
                        </m:r>
                        <m:r>
                          <a:rPr lang="en-US" altLang="zh-TW" sz="2200" b="1" i="1">
                            <a:latin typeface="Cambria Math" panose="02040503050406030204" pitchFamily="18" charset="0"/>
                          </a:rPr>
                          <m:t>𝒊𝒔</m:t>
                        </m:r>
                        <m:r>
                          <a:rPr lang="en-US" altLang="zh-TW" sz="2200" b="1" i="1">
                            <a:latin typeface="Cambria Math" panose="02040503050406030204" pitchFamily="18" charset="0"/>
                          </a:rPr>
                          <m:t>  </m:t>
                        </m:r>
                        <m:r>
                          <a:rPr lang="en-US" altLang="zh-TW" sz="2200" b="1" i="1">
                            <a:latin typeface="Cambria Math" panose="02040503050406030204" pitchFamily="18" charset="0"/>
                          </a:rPr>
                          <m:t>𝒄𝒉𝒊𝒍𝒅</m:t>
                        </m:r>
                        <m:r>
                          <a:rPr lang="en-US" altLang="zh-TW" sz="2200" b="1" i="1">
                            <a:latin typeface="Cambria Math" panose="02040503050406030204" pitchFamily="18" charset="0"/>
                          </a:rPr>
                          <m:t>  </m:t>
                        </m:r>
                        <m:r>
                          <a:rPr lang="en-US" altLang="zh-TW" sz="2200" b="1" i="1">
                            <a:latin typeface="Cambria Math" panose="02040503050406030204" pitchFamily="18" charset="0"/>
                          </a:rPr>
                          <m:t>𝒐𝒇</m:t>
                        </m:r>
                        <m:r>
                          <a:rPr lang="en-US" altLang="zh-TW" sz="2200" b="1" i="1">
                            <a:latin typeface="Cambria Math" panose="02040503050406030204" pitchFamily="18" charset="0"/>
                          </a:rPr>
                          <m:t>  </m:t>
                        </m:r>
                        <m:r>
                          <a:rPr lang="en-US" altLang="zh-TW" sz="2200" b="1" i="1" smtClean="0">
                            <a:latin typeface="Cambria Math" panose="02040503050406030204" pitchFamily="18" charset="0"/>
                          </a:rPr>
                          <m:t>𝒗</m:t>
                        </m:r>
                        <m:r>
                          <a:rPr lang="en-US" altLang="zh-TW" sz="2200" b="1" i="1">
                            <a:latin typeface="Cambria Math" panose="02040503050406030204" pitchFamily="18" charset="0"/>
                          </a:rPr>
                          <m:t>}</m:t>
                        </m:r>
                      </m:e>
                    </m:nary>
                    <m:r>
                      <a:rPr lang="zh-TW" altLang="en-US" sz="2200" b="1" i="1">
                        <a:latin typeface="Cambria Math" panose="02040503050406030204" pitchFamily="18" charset="0"/>
                      </a:rPr>
                      <m:t> </m:t>
                    </m:r>
                  </m:oMath>
                </a14:m>
                <a:endParaRPr lang="en-US" altLang="zh-TW" sz="2200" b="1" dirty="0"/>
              </a:p>
            </p:txBody>
          </p:sp>
        </mc:Choice>
        <mc:Fallback xmlns="">
          <p:sp>
            <p:nvSpPr>
              <p:cNvPr id="2" name="矩形 1">
                <a:extLst>
                  <a:ext uri="{FF2B5EF4-FFF2-40B4-BE49-F238E27FC236}">
                    <a16:creationId xmlns:a16="http://schemas.microsoft.com/office/drawing/2014/main" id="{5A98904A-90D5-4ED8-B63A-ECDEC4ED4E42}"/>
                  </a:ext>
                </a:extLst>
              </p:cNvPr>
              <p:cNvSpPr>
                <a:spLocks noRot="1" noChangeAspect="1" noMove="1" noResize="1" noEditPoints="1" noAdjustHandles="1" noChangeArrowheads="1" noChangeShapeType="1" noTextEdit="1"/>
              </p:cNvSpPr>
              <p:nvPr/>
            </p:nvSpPr>
            <p:spPr>
              <a:xfrm>
                <a:off x="5001330" y="3443743"/>
                <a:ext cx="4659096" cy="430887"/>
              </a:xfrm>
              <a:prstGeom prst="rect">
                <a:avLst/>
              </a:prstGeom>
              <a:blipFill>
                <a:blip r:embed="rId2"/>
                <a:stretch>
                  <a:fillRect l="-1699" t="-125352" b="-190141"/>
                </a:stretch>
              </a:blipFill>
            </p:spPr>
            <p:txBody>
              <a:bodyPr/>
              <a:lstStyle/>
              <a:p>
                <a:r>
                  <a:rPr lang="en-US">
                    <a:noFill/>
                  </a:rPr>
                  <a:t> </a:t>
                </a:r>
              </a:p>
            </p:txBody>
          </p:sp>
        </mc:Fallback>
      </mc:AlternateContent>
      <p:sp>
        <p:nvSpPr>
          <p:cNvPr id="62" name="橢圓 61">
            <a:extLst>
              <a:ext uri="{FF2B5EF4-FFF2-40B4-BE49-F238E27FC236}">
                <a16:creationId xmlns:a16="http://schemas.microsoft.com/office/drawing/2014/main" id="{44C4B934-B3F8-4029-9723-2622230F583B}"/>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3" name="直線接點 62">
            <a:extLst>
              <a:ext uri="{FF2B5EF4-FFF2-40B4-BE49-F238E27FC236}">
                <a16:creationId xmlns:a16="http://schemas.microsoft.com/office/drawing/2014/main" id="{90EAA33A-5D22-49F6-9365-C43539A59C1F}"/>
              </a:ext>
            </a:extLst>
          </p:cNvPr>
          <p:cNvCxnSpPr>
            <a:stCxn id="62"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D3987BA7-092F-4167-BEBA-E2F5ECAD00BA}"/>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橢圓 64">
            <a:extLst>
              <a:ext uri="{FF2B5EF4-FFF2-40B4-BE49-F238E27FC236}">
                <a16:creationId xmlns:a16="http://schemas.microsoft.com/office/drawing/2014/main" id="{EB72FA63-ACE9-41BA-9CB5-B569ED675A93}"/>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4A285FD3-B0CA-497B-BBD6-681E0673481F}"/>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B334799-B37A-4841-B884-2A70F36A70F1}"/>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76D315E6-9066-4614-974C-3FF1B5F2FA15}"/>
              </a:ext>
            </a:extLst>
          </p:cNvPr>
          <p:cNvCxnSpPr>
            <a:endCxn id="70"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橢圓 68">
            <a:extLst>
              <a:ext uri="{FF2B5EF4-FFF2-40B4-BE49-F238E27FC236}">
                <a16:creationId xmlns:a16="http://schemas.microsoft.com/office/drawing/2014/main" id="{FF1ACAB4-0D5D-4154-A12B-63005937A2FD}"/>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3ADCB658-6957-4854-9A31-AFCDF811A4BA}"/>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a:extLst>
              <a:ext uri="{FF2B5EF4-FFF2-40B4-BE49-F238E27FC236}">
                <a16:creationId xmlns:a16="http://schemas.microsoft.com/office/drawing/2014/main" id="{53009D81-933B-4D53-B9F5-292D23AEEBCD}"/>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72" name="直線接點 71">
            <a:extLst>
              <a:ext uri="{FF2B5EF4-FFF2-40B4-BE49-F238E27FC236}">
                <a16:creationId xmlns:a16="http://schemas.microsoft.com/office/drawing/2014/main" id="{E0F83BD1-2DBF-47D0-AC39-E6C670EB9158}"/>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橢圓 72">
            <a:extLst>
              <a:ext uri="{FF2B5EF4-FFF2-40B4-BE49-F238E27FC236}">
                <a16:creationId xmlns:a16="http://schemas.microsoft.com/office/drawing/2014/main" id="{A39968AC-F4DD-46B5-97AD-A7891C5DE6D3}"/>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4" name="直線接點 73">
            <a:extLst>
              <a:ext uri="{FF2B5EF4-FFF2-40B4-BE49-F238E27FC236}">
                <a16:creationId xmlns:a16="http://schemas.microsoft.com/office/drawing/2014/main" id="{E093274A-C844-407F-9892-70B2074FC149}"/>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橢圓 74">
            <a:extLst>
              <a:ext uri="{FF2B5EF4-FFF2-40B4-BE49-F238E27FC236}">
                <a16:creationId xmlns:a16="http://schemas.microsoft.com/office/drawing/2014/main" id="{743C21DA-4CC3-45F2-A36B-70D0E855EFF9}"/>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6" name="直線接點 75">
            <a:extLst>
              <a:ext uri="{FF2B5EF4-FFF2-40B4-BE49-F238E27FC236}">
                <a16:creationId xmlns:a16="http://schemas.microsoft.com/office/drawing/2014/main" id="{E4E06855-3559-4D52-994D-864317DE5350}"/>
              </a:ext>
            </a:extLst>
          </p:cNvPr>
          <p:cNvCxnSpPr>
            <a:stCxn id="70"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橢圓 76">
            <a:extLst>
              <a:ext uri="{FF2B5EF4-FFF2-40B4-BE49-F238E27FC236}">
                <a16:creationId xmlns:a16="http://schemas.microsoft.com/office/drawing/2014/main" id="{2A558182-1772-4C41-AC42-1AEAA4D72A08}"/>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8" name="直線接點 77">
            <a:extLst>
              <a:ext uri="{FF2B5EF4-FFF2-40B4-BE49-F238E27FC236}">
                <a16:creationId xmlns:a16="http://schemas.microsoft.com/office/drawing/2014/main" id="{F53B4BBD-71B5-4C8A-8E37-95CC0165801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橢圓 78">
            <a:extLst>
              <a:ext uri="{FF2B5EF4-FFF2-40B4-BE49-F238E27FC236}">
                <a16:creationId xmlns:a16="http://schemas.microsoft.com/office/drawing/2014/main" id="{055C88B9-B0AA-44E3-B970-4A0F601A2DAC}"/>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0" name="直線接點 79">
            <a:extLst>
              <a:ext uri="{FF2B5EF4-FFF2-40B4-BE49-F238E27FC236}">
                <a16:creationId xmlns:a16="http://schemas.microsoft.com/office/drawing/2014/main" id="{74E4CC93-E28B-4DDE-AE93-2BBB1B7C4BE3}"/>
              </a:ext>
            </a:extLst>
          </p:cNvPr>
          <p:cNvCxnSpPr>
            <a:stCxn id="65"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橢圓 80">
            <a:extLst>
              <a:ext uri="{FF2B5EF4-FFF2-40B4-BE49-F238E27FC236}">
                <a16:creationId xmlns:a16="http://schemas.microsoft.com/office/drawing/2014/main" id="{2434E7EC-02B6-4B7D-B1F8-A50B5D91C17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文字方塊 81">
            <a:extLst>
              <a:ext uri="{FF2B5EF4-FFF2-40B4-BE49-F238E27FC236}">
                <a16:creationId xmlns:a16="http://schemas.microsoft.com/office/drawing/2014/main" id="{41932AD3-4B7D-4E22-9F7E-55131E9A4AAE}"/>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83" name="橢圓 82">
            <a:extLst>
              <a:ext uri="{FF2B5EF4-FFF2-40B4-BE49-F238E27FC236}">
                <a16:creationId xmlns:a16="http://schemas.microsoft.com/office/drawing/2014/main" id="{59CB65AB-A8AC-4B32-AF2D-C0F4132AFB3C}"/>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4" name="直線接點 83">
            <a:extLst>
              <a:ext uri="{FF2B5EF4-FFF2-40B4-BE49-F238E27FC236}">
                <a16:creationId xmlns:a16="http://schemas.microsoft.com/office/drawing/2014/main" id="{3C6A1813-01DE-422D-B8E0-DF92C9BA2391}"/>
              </a:ext>
            </a:extLst>
          </p:cNvPr>
          <p:cNvCxnSpPr>
            <a:cxnSpLocks/>
            <a:stCxn id="62" idx="6"/>
            <a:endCxn id="83"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橢圓 84">
            <a:extLst>
              <a:ext uri="{FF2B5EF4-FFF2-40B4-BE49-F238E27FC236}">
                <a16:creationId xmlns:a16="http://schemas.microsoft.com/office/drawing/2014/main" id="{6CE77B71-CE7F-4DB0-94E7-5DDE230A82FE}"/>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6" name="直線接點 85">
            <a:extLst>
              <a:ext uri="{FF2B5EF4-FFF2-40B4-BE49-F238E27FC236}">
                <a16:creationId xmlns:a16="http://schemas.microsoft.com/office/drawing/2014/main" id="{0A0D3510-3309-4061-B35E-1C71B6B177FC}"/>
              </a:ext>
            </a:extLst>
          </p:cNvPr>
          <p:cNvCxnSpPr>
            <a:cxnSpLocks/>
            <a:endCxn id="85"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字方塊 87">
            <a:extLst>
              <a:ext uri="{FF2B5EF4-FFF2-40B4-BE49-F238E27FC236}">
                <a16:creationId xmlns:a16="http://schemas.microsoft.com/office/drawing/2014/main" id="{E539E6BF-A74C-4BA7-AECC-39DA9F17095E}"/>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49723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的證明</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複習</a:t>
            </a:r>
            <a:r>
              <a:rPr lang="en-US" altLang="zh-TW" sz="2800" b="1" dirty="0">
                <a:solidFill>
                  <a:schemeClr val="tx1"/>
                </a:solidFill>
              </a:rPr>
              <a:t>DP</a:t>
            </a:r>
          </a:p>
          <a:p>
            <a:r>
              <a:rPr lang="zh-TW" altLang="en-US" sz="2800" b="1" dirty="0">
                <a:solidFill>
                  <a:schemeClr val="tx1"/>
                </a:solidFill>
              </a:rPr>
              <a:t>動態規劃</a:t>
            </a:r>
            <a:r>
              <a:rPr lang="en-US" altLang="zh-TW" sz="2800" b="1" dirty="0">
                <a:solidFill>
                  <a:schemeClr val="tx1"/>
                </a:solidFill>
              </a:rPr>
              <a:t>(Dynamic Programming, </a:t>
            </a:r>
            <a:r>
              <a:rPr lang="zh-TW" altLang="en-US" sz="2800" b="1" dirty="0">
                <a:solidFill>
                  <a:schemeClr val="tx1"/>
                </a:solidFill>
              </a:rPr>
              <a:t>簡稱為</a:t>
            </a:r>
            <a:r>
              <a:rPr lang="en-US" altLang="zh-TW" sz="2800" b="1" dirty="0">
                <a:solidFill>
                  <a:schemeClr val="tx1"/>
                </a:solidFill>
              </a:rPr>
              <a:t>DP)</a:t>
            </a:r>
            <a:r>
              <a:rPr lang="zh-TW" altLang="en-US" sz="2800" b="1" dirty="0">
                <a:solidFill>
                  <a:schemeClr val="tx1"/>
                </a:solidFill>
              </a:rPr>
              <a:t>是演算法設計中的一個重要概念</a:t>
            </a:r>
            <a:r>
              <a:rPr lang="en-US" altLang="zh-TW" sz="2800" b="1" dirty="0">
                <a:solidFill>
                  <a:schemeClr val="tx1"/>
                </a:solidFill>
              </a:rPr>
              <a:t>,</a:t>
            </a:r>
            <a:r>
              <a:rPr lang="zh-TW" altLang="en-US" sz="2800" b="1" dirty="0">
                <a:solidFill>
                  <a:schemeClr val="tx1"/>
                </a:solidFill>
              </a:rPr>
              <a:t> 大體上可以說是找出原問題跟一些較小子問題的關聯</a:t>
            </a:r>
            <a:r>
              <a:rPr lang="en-US" altLang="zh-TW" sz="2800" b="1" dirty="0">
                <a:solidFill>
                  <a:schemeClr val="tx1"/>
                </a:solidFill>
              </a:rPr>
              <a:t>, </a:t>
            </a:r>
            <a:r>
              <a:rPr lang="zh-TW" altLang="en-US" sz="2800" b="1" dirty="0">
                <a:solidFill>
                  <a:schemeClr val="tx1"/>
                </a:solidFill>
              </a:rPr>
              <a:t>由較小問題一步步解出大問題。</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能夠</a:t>
            </a:r>
            <a:r>
              <a:rPr lang="en-US" altLang="zh-TW" sz="2800" b="1" dirty="0">
                <a:solidFill>
                  <a:schemeClr val="tx1"/>
                </a:solidFill>
              </a:rPr>
              <a:t>DP</a:t>
            </a:r>
            <a:r>
              <a:rPr lang="zh-TW" altLang="en-US" sz="2800" b="1" dirty="0">
                <a:solidFill>
                  <a:schemeClr val="tx1"/>
                </a:solidFill>
              </a:rPr>
              <a:t>解的問題符合</a:t>
            </a:r>
            <a:r>
              <a:rPr lang="zh-TW" altLang="en-US" sz="2800" b="1" dirty="0">
                <a:solidFill>
                  <a:srgbClr val="FF0000"/>
                </a:solidFill>
              </a:rPr>
              <a:t>最佳子結構</a:t>
            </a:r>
            <a:r>
              <a:rPr lang="zh-TW" altLang="en-US" sz="2800" b="1" dirty="0">
                <a:solidFill>
                  <a:schemeClr val="tx1"/>
                </a:solidFill>
              </a:rPr>
              <a:t>與</a:t>
            </a:r>
            <a:r>
              <a:rPr lang="zh-TW" altLang="en-US" sz="2800" b="1" dirty="0">
                <a:solidFill>
                  <a:srgbClr val="FF0000"/>
                </a:solidFill>
              </a:rPr>
              <a:t>重複子問題</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14551254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只缺了這塊</a:t>
            </a:r>
            <a:endParaRPr lang="en-US" sz="5000" b="1" dirty="0"/>
          </a:p>
        </p:txBody>
      </p:sp>
      <p:sp>
        <p:nvSpPr>
          <p:cNvPr id="2" name="橢圓 1">
            <a:extLst>
              <a:ext uri="{FF2B5EF4-FFF2-40B4-BE49-F238E27FC236}">
                <a16:creationId xmlns:a16="http://schemas.microsoft.com/office/drawing/2014/main" id="{FA033AD7-3F28-4912-BD03-1FCCF9045CBA}"/>
              </a:ext>
            </a:extLst>
          </p:cNvPr>
          <p:cNvSpPr/>
          <p:nvPr/>
        </p:nvSpPr>
        <p:spPr>
          <a:xfrm rot="3365956">
            <a:off x="2264809" y="1970881"/>
            <a:ext cx="5689508" cy="40531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橢圓 37">
            <a:extLst>
              <a:ext uri="{FF2B5EF4-FFF2-40B4-BE49-F238E27FC236}">
                <a16:creationId xmlns:a16="http://schemas.microsoft.com/office/drawing/2014/main" id="{8CF571FE-808D-4A7E-B972-34F5CD3735F6}"/>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線接點 38">
            <a:extLst>
              <a:ext uri="{FF2B5EF4-FFF2-40B4-BE49-F238E27FC236}">
                <a16:creationId xmlns:a16="http://schemas.microsoft.com/office/drawing/2014/main" id="{72841CF7-1DD4-427F-AE2C-0B936DA53E04}"/>
              </a:ext>
            </a:extLst>
          </p:cNvPr>
          <p:cNvCxnSpPr>
            <a:stCxn id="38" idx="3"/>
          </p:cNvCxnSpPr>
          <p:nvPr/>
        </p:nvCxnSpPr>
        <p:spPr>
          <a:xfrm flipH="1">
            <a:off x="3757462" y="2398027"/>
            <a:ext cx="437695" cy="82098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66360FB8-105E-4FC2-8384-D6B202A3F87E}"/>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橢圓 40">
            <a:extLst>
              <a:ext uri="{FF2B5EF4-FFF2-40B4-BE49-F238E27FC236}">
                <a16:creationId xmlns:a16="http://schemas.microsoft.com/office/drawing/2014/main" id="{5CC31B67-28A3-4FBD-BFF2-E74032B605EF}"/>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AF3AA30D-A28C-4AE3-B188-F0551D65AAF9}"/>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2E04346E-DA5D-4FDF-9061-3DBD7D03F00D}"/>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C6ED8E26-1405-4768-9161-2F054591FDF3}"/>
              </a:ext>
            </a:extLst>
          </p:cNvPr>
          <p:cNvCxnSpPr>
            <a:endCxn id="61" idx="7"/>
          </p:cNvCxnSpPr>
          <p:nvPr/>
        </p:nvCxnSpPr>
        <p:spPr>
          <a:xfrm flipH="1">
            <a:off x="2902425" y="3822057"/>
            <a:ext cx="237363" cy="399510"/>
          </a:xfrm>
          <a:prstGeom prst="line">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橢圓 59">
            <a:extLst>
              <a:ext uri="{FF2B5EF4-FFF2-40B4-BE49-F238E27FC236}">
                <a16:creationId xmlns:a16="http://schemas.microsoft.com/office/drawing/2014/main" id="{0A682F9D-72EF-4596-B326-C62BCA9D6D41}"/>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A58112B2-7BB9-456A-B5EF-14A10AA1501E}"/>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95EE422B-17CB-4659-A72A-997DE4CA1BDE}"/>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63" name="直線接點 62">
            <a:extLst>
              <a:ext uri="{FF2B5EF4-FFF2-40B4-BE49-F238E27FC236}">
                <a16:creationId xmlns:a16="http://schemas.microsoft.com/office/drawing/2014/main" id="{5412A955-F4A3-4DF4-933A-52C4C6437534}"/>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橢圓 63">
            <a:extLst>
              <a:ext uri="{FF2B5EF4-FFF2-40B4-BE49-F238E27FC236}">
                <a16:creationId xmlns:a16="http://schemas.microsoft.com/office/drawing/2014/main" id="{EB83D925-6C88-44C7-98F5-5C128DD82255}"/>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5" name="直線接點 64">
            <a:extLst>
              <a:ext uri="{FF2B5EF4-FFF2-40B4-BE49-F238E27FC236}">
                <a16:creationId xmlns:a16="http://schemas.microsoft.com/office/drawing/2014/main" id="{952489A9-C967-4D0E-96A1-F790D42D170B}"/>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橢圓 65">
            <a:extLst>
              <a:ext uri="{FF2B5EF4-FFF2-40B4-BE49-F238E27FC236}">
                <a16:creationId xmlns:a16="http://schemas.microsoft.com/office/drawing/2014/main" id="{187BA4FE-116B-433A-A0CC-C7126459ECDE}"/>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接點 66">
            <a:extLst>
              <a:ext uri="{FF2B5EF4-FFF2-40B4-BE49-F238E27FC236}">
                <a16:creationId xmlns:a16="http://schemas.microsoft.com/office/drawing/2014/main" id="{B6C228F3-6198-478E-8056-08F7CC69DF46}"/>
              </a:ext>
            </a:extLst>
          </p:cNvPr>
          <p:cNvCxnSpPr>
            <a:stCxn id="61"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橢圓 67">
            <a:extLst>
              <a:ext uri="{FF2B5EF4-FFF2-40B4-BE49-F238E27FC236}">
                <a16:creationId xmlns:a16="http://schemas.microsoft.com/office/drawing/2014/main" id="{9F18F0F5-EE1D-4D5B-B569-868B1B688C2D}"/>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9" name="直線接點 68">
            <a:extLst>
              <a:ext uri="{FF2B5EF4-FFF2-40B4-BE49-F238E27FC236}">
                <a16:creationId xmlns:a16="http://schemas.microsoft.com/office/drawing/2014/main" id="{1BB377B1-ADBF-41A1-A4EB-3A1B6344EA24}"/>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橢圓 69">
            <a:extLst>
              <a:ext uri="{FF2B5EF4-FFF2-40B4-BE49-F238E27FC236}">
                <a16:creationId xmlns:a16="http://schemas.microsoft.com/office/drawing/2014/main" id="{15D286B8-620D-4E6D-A621-5776BEFA3B01}"/>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a:extLst>
              <a:ext uri="{FF2B5EF4-FFF2-40B4-BE49-F238E27FC236}">
                <a16:creationId xmlns:a16="http://schemas.microsoft.com/office/drawing/2014/main" id="{4F1988F6-4F25-41E6-8475-44F0245A2505}"/>
              </a:ext>
            </a:extLst>
          </p:cNvPr>
          <p:cNvCxnSpPr>
            <a:stCxn id="41"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橢圓 71">
            <a:extLst>
              <a:ext uri="{FF2B5EF4-FFF2-40B4-BE49-F238E27FC236}">
                <a16:creationId xmlns:a16="http://schemas.microsoft.com/office/drawing/2014/main" id="{03C07803-94EE-40E9-B92E-165D6DFAFD22}"/>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a:extLst>
              <a:ext uri="{FF2B5EF4-FFF2-40B4-BE49-F238E27FC236}">
                <a16:creationId xmlns:a16="http://schemas.microsoft.com/office/drawing/2014/main" id="{C1592C1E-2D6E-40F4-AA2D-57E7E04931C4}"/>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74" name="橢圓 73">
            <a:extLst>
              <a:ext uri="{FF2B5EF4-FFF2-40B4-BE49-F238E27FC236}">
                <a16:creationId xmlns:a16="http://schemas.microsoft.com/office/drawing/2014/main" id="{9E06CAFF-A961-4DBC-9AAD-A2862657535D}"/>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5" name="直線接點 74">
            <a:extLst>
              <a:ext uri="{FF2B5EF4-FFF2-40B4-BE49-F238E27FC236}">
                <a16:creationId xmlns:a16="http://schemas.microsoft.com/office/drawing/2014/main" id="{745D806A-A1CD-4E71-8558-455C72E76D23}"/>
              </a:ext>
            </a:extLst>
          </p:cNvPr>
          <p:cNvCxnSpPr>
            <a:cxnSpLocks/>
            <a:stCxn id="38" idx="6"/>
            <a:endCxn id="74"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589A85CD-2A40-4736-AE71-14B85F5ECE25}"/>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7" name="直線接點 76">
            <a:extLst>
              <a:ext uri="{FF2B5EF4-FFF2-40B4-BE49-F238E27FC236}">
                <a16:creationId xmlns:a16="http://schemas.microsoft.com/office/drawing/2014/main" id="{9C5677C0-E0D5-4205-B4D3-D9ACB32042FA}"/>
              </a:ext>
            </a:extLst>
          </p:cNvPr>
          <p:cNvCxnSpPr>
            <a:cxnSpLocks/>
            <a:endCxn id="76"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A4A55ACA-CB19-4E1D-A1F2-7449F36F496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759331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令</a:t>
                </a:r>
                <a:r>
                  <a:rPr lang="en-US" altLang="zh-TW" sz="2400" b="1" dirty="0">
                    <a:solidFill>
                      <a:schemeClr val="tx1"/>
                    </a:solidFill>
                  </a:rPr>
                  <a:t>par[v] = r </a:t>
                </a:r>
                <a:r>
                  <a:rPr lang="zh-TW" altLang="en-US" sz="2400" b="1" dirty="0">
                    <a:solidFill>
                      <a:schemeClr val="tx1"/>
                    </a:solidFill>
                  </a:rPr>
                  <a:t>為根時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v </a:t>
                </a:r>
                <a:r>
                  <a:rPr lang="zh-TW" altLang="en-US" sz="2400" b="1" dirty="0">
                    <a:solidFill>
                      <a:schemeClr val="tx1"/>
                    </a:solidFill>
                  </a:rPr>
                  <a:t>的父親</a:t>
                </a:r>
                <a:endParaRPr lang="en-US" altLang="zh-TW" sz="2400" b="1" dirty="0">
                  <a:solidFill>
                    <a:schemeClr val="tx1"/>
                  </a:solidFill>
                </a:endParaRPr>
              </a:p>
              <a:p>
                <a:r>
                  <a:rPr lang="zh-TW" altLang="en-US" sz="2400" b="1" dirty="0">
                    <a:solidFill>
                      <a:schemeClr val="tx1"/>
                    </a:solidFill>
                  </a:rPr>
                  <a:t>令</a:t>
                </a:r>
                <a:r>
                  <a:rPr lang="en-US" altLang="zh-TW" sz="2400" b="1" dirty="0" err="1">
                    <a:solidFill>
                      <a:schemeClr val="tx1"/>
                    </a:solidFill>
                  </a:rPr>
                  <a:t>up_dp</a:t>
                </a:r>
                <a:r>
                  <a:rPr lang="en-US" altLang="zh-TW" sz="2400" b="1" dirty="0">
                    <a:solidFill>
                      <a:schemeClr val="tx1"/>
                    </a:solidFill>
                  </a:rPr>
                  <a:t>[v]</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選定的根使得</a:t>
                </a:r>
                <a:r>
                  <a:rPr lang="en-US" altLang="zh-TW" sz="2400" b="1" dirty="0">
                    <a:solidFill>
                      <a:schemeClr val="tx1"/>
                    </a:solidFill>
                  </a:rPr>
                  <a:t>v</a:t>
                </a:r>
                <a:r>
                  <a:rPr lang="zh-TW" altLang="en-US" sz="2400" b="1" dirty="0">
                    <a:solidFill>
                      <a:schemeClr val="tx1"/>
                    </a:solidFill>
                  </a:rPr>
                  <a:t>為</a:t>
                </a:r>
                <a:r>
                  <a:rPr lang="en-US" altLang="zh-TW" sz="2400" b="1" dirty="0">
                    <a:solidFill>
                      <a:schemeClr val="tx1"/>
                    </a:solidFill>
                  </a:rPr>
                  <a:t>par[v]</a:t>
                </a:r>
                <a:r>
                  <a:rPr lang="zh-TW" altLang="en-US" sz="2400" b="1" dirty="0">
                    <a:solidFill>
                      <a:schemeClr val="tx1"/>
                    </a:solidFill>
                  </a:rPr>
                  <a:t>的父親時</a:t>
                </a:r>
                <a:r>
                  <a:rPr lang="en-US" altLang="zh-TW" sz="2400" b="1" dirty="0">
                    <a:solidFill>
                      <a:schemeClr val="tx1"/>
                    </a:solidFill>
                  </a:rPr>
                  <a:t>, </a:t>
                </a:r>
                <a:r>
                  <a:rPr lang="zh-TW" altLang="en-US" sz="2400" b="1" dirty="0">
                    <a:solidFill>
                      <a:schemeClr val="tx1"/>
                    </a:solidFill>
                  </a:rPr>
                  <a:t>且</a:t>
                </a:r>
                <a:r>
                  <a:rPr lang="en-US" altLang="zh-TW" sz="2400" b="1" dirty="0">
                    <a:solidFill>
                      <a:schemeClr val="tx1"/>
                    </a:solidFill>
                  </a:rPr>
                  <a:t>v</a:t>
                </a:r>
                <a:r>
                  <a:rPr lang="zh-TW" altLang="en-US" sz="2400" b="1" dirty="0">
                    <a:solidFill>
                      <a:schemeClr val="tx1"/>
                    </a:solidFill>
                  </a:rPr>
                  <a:t>塗黑時</a:t>
                </a:r>
                <a:r>
                  <a:rPr lang="en-US" altLang="zh-TW" sz="2400" b="1" dirty="0">
                    <a:solidFill>
                      <a:schemeClr val="tx1"/>
                    </a:solidFill>
                  </a:rPr>
                  <a:t>,</a:t>
                </a:r>
                <a:r>
                  <a:rPr lang="zh-TW" altLang="en-US" sz="2400" b="1" dirty="0">
                    <a:solidFill>
                      <a:schemeClr val="tx1"/>
                    </a:solidFill>
                  </a:rPr>
                  <a:t> 將</a:t>
                </a:r>
                <a:r>
                  <a:rPr lang="en-US" altLang="zh-TW" sz="2400" b="1" dirty="0">
                    <a:solidFill>
                      <a:schemeClr val="tx1"/>
                    </a:solidFill>
                  </a:rPr>
                  <a:t>par[v]</a:t>
                </a:r>
                <a:r>
                  <a:rPr lang="zh-TW" altLang="en-US" sz="2400" b="1" dirty="0">
                    <a:solidFill>
                      <a:schemeClr val="tx1"/>
                    </a:solidFill>
                  </a:rPr>
                  <a:t>的子樹合法塗色的方法數。</a:t>
                </a:r>
                <a:endParaRPr lang="en-US" altLang="zh-TW" sz="2400" b="1" dirty="0">
                  <a:solidFill>
                    <a:schemeClr val="tx1"/>
                  </a:solidFill>
                </a:endParaRPr>
              </a:p>
              <a:p>
                <a14:m>
                  <m:oMath xmlns:m="http://schemas.openxmlformats.org/officeDocument/2006/math">
                    <m:r>
                      <a:rPr lang="en-US" altLang="zh-TW" sz="2400" b="1" i="1" smtClean="0">
                        <a:solidFill>
                          <a:schemeClr val="tx1"/>
                        </a:solidFill>
                        <a:latin typeface="Cambria Math" panose="02040503050406030204" pitchFamily="18" charset="0"/>
                      </a:rPr>
                      <m:t>𝒖</m:t>
                    </m:r>
                    <m:sSub>
                      <m:sSubPr>
                        <m:ctrlPr>
                          <a:rPr lang="en-US" altLang="zh-TW" sz="2400" b="1" i="1" smtClean="0">
                            <a:solidFill>
                              <a:schemeClr val="tx1"/>
                            </a:solidFill>
                            <a:latin typeface="Cambria Math" panose="02040503050406030204" pitchFamily="18" charset="0"/>
                          </a:rPr>
                        </m:ctrlPr>
                      </m:sSubPr>
                      <m:e>
                        <m:r>
                          <a:rPr lang="en-US" altLang="zh-TW" sz="2400" b="1" i="1" smtClean="0">
                            <a:solidFill>
                              <a:schemeClr val="tx1"/>
                            </a:solidFill>
                            <a:latin typeface="Cambria Math" panose="02040503050406030204" pitchFamily="18" charset="0"/>
                          </a:rPr>
                          <m:t>𝒑</m:t>
                        </m:r>
                      </m:e>
                      <m:sub>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𝒗</m:t>
                            </m:r>
                          </m:e>
                        </m:d>
                      </m:sub>
                    </m:sSub>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𝒖𝒑</m:t>
                    </m:r>
                    <m:r>
                      <a:rPr lang="en-US" altLang="zh-TW" sz="2400" b="1" i="1" smtClean="0">
                        <a:solidFill>
                          <a:schemeClr val="tx1"/>
                        </a:solidFill>
                        <a:latin typeface="Cambria Math" panose="02040503050406030204" pitchFamily="18" charset="0"/>
                      </a:rPr>
                      <m:t>_</m:t>
                    </m:r>
                    <m:r>
                      <a:rPr lang="en-US" altLang="zh-TW" sz="2400" b="1" i="1" smtClean="0">
                        <a:solidFill>
                          <a:schemeClr val="tx1"/>
                        </a:solidFill>
                        <a:latin typeface="Cambria Math" panose="02040503050406030204" pitchFamily="18" charset="0"/>
                      </a:rPr>
                      <m:t>𝒅𝒑</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a:solidFill>
                              <a:schemeClr val="tx1"/>
                            </a:solidFill>
                            <a:latin typeface="Cambria Math" panose="02040503050406030204" pitchFamily="18" charset="0"/>
                          </a:rPr>
                          <m:t> </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𝒄</m:t>
                                </m:r>
                              </m:e>
                            </m:d>
                            <m:r>
                              <a:rPr lang="en-US" altLang="zh-TW" sz="2400" b="1" i="1">
                                <a:solidFill>
                                  <a:schemeClr val="tx1"/>
                                </a:solidFill>
                                <a:latin typeface="Cambria Math" panose="02040503050406030204" pitchFamily="18" charset="0"/>
                              </a:rPr>
                              <m:t>  </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𝒊𝒔</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𝒄𝒉𝒊𝒍𝒅</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𝒐𝒇</m:t>
                        </m:r>
                        <m:r>
                          <a:rPr lang="en-US" altLang="zh-TW"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𝒑𝒂𝒓</m:t>
                        </m:r>
                        <m:r>
                          <a:rPr lang="en-US" altLang="zh-TW" sz="2400" b="1" i="1" smtClean="0">
                            <a:solidFill>
                              <a:schemeClr val="tx1"/>
                            </a:solidFill>
                            <a:latin typeface="Cambria Math" panose="02040503050406030204" pitchFamily="18" charset="0"/>
                          </a:rPr>
                          <m:t>[</m:t>
                        </m:r>
                        <m:r>
                          <a:rPr lang="en-US" altLang="zh-TW" sz="2400" b="1" i="1" smtClean="0">
                            <a:solidFill>
                              <a:schemeClr val="tx1"/>
                            </a:solidFill>
                            <a:latin typeface="Cambria Math" panose="02040503050406030204" pitchFamily="18" charset="0"/>
                          </a:rPr>
                          <m:t>𝒗</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𝒂𝒏𝒅</m:t>
                        </m:r>
                        <m:r>
                          <a:rPr lang="en-US" altLang="zh-TW" sz="2400" b="1" i="1" smtClean="0">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𝒄</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1" smtClean="0">
                            <a:solidFill>
                              <a:schemeClr val="tx1"/>
                            </a:solidFill>
                            <a:latin typeface="Cambria Math" panose="02040503050406030204" pitchFamily="18" charset="0"/>
                            <a:ea typeface="Cambria Math" panose="02040503050406030204" pitchFamily="18" charset="0"/>
                          </a:rPr>
                          <m:t>𝒗</m:t>
                        </m:r>
                        <m:r>
                          <a:rPr lang="en-US" altLang="zh-TW" sz="2400" b="1" i="1">
                            <a:solidFill>
                              <a:schemeClr val="tx1"/>
                            </a:solidFill>
                            <a:latin typeface="Cambria Math" panose="02040503050406030204" pitchFamily="18" charset="0"/>
                          </a:rPr>
                          <m:t>}</m:t>
                        </m:r>
                      </m:e>
                    </m:nary>
                  </m:oMath>
                </a14:m>
                <a:endParaRPr lang="en-US" altLang="zh-TW" sz="2400" b="1" dirty="0">
                  <a:solidFill>
                    <a:schemeClr val="tx1"/>
                  </a:solidFill>
                </a:endParaRPr>
              </a:p>
              <a:p>
                <a:pPr marL="0" indent="0">
                  <a:buNone/>
                </a:pP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例題 </a:t>
            </a:r>
            <a:r>
              <a:rPr lang="en-US" altLang="zh-TW" b="1" dirty="0"/>
              <a:t>-</a:t>
            </a:r>
            <a:r>
              <a:rPr lang="zh-TW" altLang="en-US" b="1" dirty="0"/>
              <a:t> 真正的 </a:t>
            </a:r>
            <a:r>
              <a:rPr lang="en-US" altLang="zh-TW" b="1" dirty="0"/>
              <a:t>Subtree</a:t>
            </a:r>
            <a:endParaRPr lang="en-US" b="1" dirty="0"/>
          </a:p>
        </p:txBody>
      </p:sp>
    </p:spTree>
    <p:extLst>
      <p:ext uri="{BB962C8B-B14F-4D97-AF65-F5344CB8AC3E}">
        <p14:creationId xmlns:p14="http://schemas.microsoft.com/office/powerpoint/2010/main" val="2527242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把這邊乘起來</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1975826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3" y="2160589"/>
                <a:ext cx="9154563" cy="3880773"/>
              </a:xfrm>
            </p:spPr>
            <p:txBody>
              <a:bodyPr>
                <a:normAutofit/>
              </a:bodyPr>
              <a:lstStyle/>
              <a:p>
                <a:r>
                  <a:rPr lang="zh-TW" altLang="en-US" sz="2400" b="1" dirty="0">
                    <a:solidFill>
                      <a:schemeClr val="tx1"/>
                    </a:solidFill>
                  </a:rPr>
                  <a:t>當</a:t>
                </a:r>
                <a:r>
                  <a:rPr lang="en-US" altLang="zh-TW" sz="2400" b="1" dirty="0">
                    <a:solidFill>
                      <a:schemeClr val="tx1"/>
                    </a:solidFill>
                  </a:rPr>
                  <a:t>degree</a:t>
                </a:r>
                <a:r>
                  <a:rPr lang="zh-TW" altLang="en-US" sz="2400" b="1" dirty="0">
                    <a:solidFill>
                      <a:schemeClr val="tx1"/>
                    </a:solidFill>
                  </a:rPr>
                  <a:t>集中在某些點時</a:t>
                </a:r>
                <a:r>
                  <a:rPr lang="en-US" altLang="zh-TW" sz="2400" b="1" dirty="0">
                    <a:solidFill>
                      <a:schemeClr val="tx1"/>
                    </a:solidFill>
                  </a:rPr>
                  <a:t>,</a:t>
                </a:r>
                <a:r>
                  <a:rPr lang="zh-TW" altLang="en-US" sz="2400" b="1" dirty="0">
                    <a:solidFill>
                      <a:schemeClr val="tx1"/>
                    </a:solidFill>
                  </a:rPr>
                  <a:t> 仍然是</a:t>
                </a:r>
                <a14:m>
                  <m:oMath xmlns:m="http://schemas.openxmlformats.org/officeDocument/2006/math">
                    <m:r>
                      <m:rPr>
                        <m:sty m:val="p"/>
                      </m:rPr>
                      <a:rPr lang="en-US" altLang="zh-TW" sz="2400" b="1" i="1" dirty="0">
                        <a:solidFill>
                          <a:schemeClr val="tx1"/>
                        </a:solidFill>
                        <a:latin typeface="Cambria Math" panose="02040503050406030204" pitchFamily="18" charset="0"/>
                      </a:rPr>
                      <m:t>O</m:t>
                    </m:r>
                    <m:r>
                      <a:rPr lang="en-US" altLang="zh-TW" sz="2400" b="1" i="1" dirty="0">
                        <a:solidFill>
                          <a:schemeClr val="tx1"/>
                        </a:solidFill>
                        <a:latin typeface="Cambria Math" panose="02040503050406030204" pitchFamily="18" charset="0"/>
                      </a:rPr>
                      <m:t>(</m:t>
                    </m:r>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𝑵</m:t>
                        </m:r>
                      </m:e>
                      <m:sup>
                        <m:r>
                          <a:rPr lang="en-US" altLang="zh-TW" sz="2400" b="1" i="1" dirty="0">
                            <a:solidFill>
                              <a:schemeClr val="tx1"/>
                            </a:solidFill>
                            <a:latin typeface="Cambria Math" panose="02040503050406030204" pitchFamily="18" charset="0"/>
                          </a:rPr>
                          <m:t>𝟐</m:t>
                        </m:r>
                      </m:sup>
                    </m:sSup>
                    <m:r>
                      <a:rPr lang="en-US" altLang="zh-TW" sz="2400" b="1" i="1" dirty="0">
                        <a:solidFill>
                          <a:schemeClr val="tx1"/>
                        </a:solidFill>
                        <a:latin typeface="Cambria Math" panose="02040503050406030204" pitchFamily="18" charset="0"/>
                      </a:rPr>
                      <m:t>)</m:t>
                    </m:r>
                  </m:oMath>
                </a14:m>
                <a:r>
                  <a:rPr lang="en-US" sz="2400" b="1" dirty="0">
                    <a:solidFill>
                      <a:schemeClr val="tx1"/>
                    </a:solidFill>
                  </a:rPr>
                  <a:t>, </a:t>
                </a:r>
                <a:r>
                  <a:rPr lang="en-US" sz="2400" b="1" dirty="0">
                    <a:solidFill>
                      <a:srgbClr val="0070C0"/>
                    </a:solidFill>
                  </a:rPr>
                  <a:t>TLE</a:t>
                </a:r>
              </a:p>
              <a:p>
                <a:endParaRPr lang="en-US" sz="2400" b="1" dirty="0">
                  <a:solidFill>
                    <a:srgbClr val="0070C0"/>
                  </a:solidFill>
                </a:endParaRPr>
              </a:p>
              <a:p>
                <a:r>
                  <a:rPr lang="zh-TW" altLang="en-US" sz="2400" b="1" dirty="0">
                    <a:solidFill>
                      <a:schemeClr val="tx1"/>
                    </a:solidFill>
                  </a:rPr>
                  <a:t>如果有模逆元可以用的話</a:t>
                </a:r>
                <a:r>
                  <a:rPr lang="en-US" altLang="zh-TW" sz="2400" b="1" dirty="0">
                    <a:solidFill>
                      <a:schemeClr val="tx1"/>
                    </a:solidFill>
                  </a:rPr>
                  <a:t>, </a:t>
                </a:r>
                <a:r>
                  <a:rPr lang="zh-TW" altLang="en-US" sz="2400" b="1" dirty="0">
                    <a:solidFill>
                      <a:schemeClr val="tx1"/>
                    </a:solidFill>
                  </a:rPr>
                  <a:t>只要先算好乘積</a:t>
                </a:r>
                <a:r>
                  <a:rPr lang="en-US" altLang="zh-TW" sz="2400" b="1" dirty="0">
                    <a:solidFill>
                      <a:schemeClr val="tx1"/>
                    </a:solidFill>
                  </a:rPr>
                  <a:t>,</a:t>
                </a:r>
                <a:r>
                  <a:rPr lang="zh-TW" altLang="en-US" sz="2400" b="1" dirty="0">
                    <a:solidFill>
                      <a:schemeClr val="tx1"/>
                    </a:solidFill>
                  </a:rPr>
                  <a:t> 要把 </a:t>
                </a:r>
                <a:r>
                  <a:rPr lang="en-US" altLang="zh-TW" sz="2400" b="1" dirty="0" err="1">
                    <a:solidFill>
                      <a:schemeClr val="tx1"/>
                    </a:solidFill>
                  </a:rPr>
                  <a:t>dp</a:t>
                </a:r>
                <a:r>
                  <a:rPr lang="en-US" altLang="zh-TW" sz="2400" b="1" dirty="0">
                    <a:solidFill>
                      <a:schemeClr val="tx1"/>
                    </a:solidFill>
                  </a:rPr>
                  <a:t>[v]</a:t>
                </a:r>
                <a:r>
                  <a:rPr lang="zh-TW" altLang="en-US" sz="2400" b="1" dirty="0">
                    <a:solidFill>
                      <a:schemeClr val="tx1"/>
                    </a:solidFill>
                  </a:rPr>
                  <a:t> 挑掉只需</a:t>
                </a:r>
                <a:r>
                  <a:rPr lang="en-US" altLang="zh-TW" sz="2400" b="1" dirty="0">
                    <a:solidFill>
                      <a:schemeClr val="tx1"/>
                    </a:solidFill>
                  </a:rPr>
                  <a:t>O(</a:t>
                </a:r>
                <a:r>
                  <a:rPr lang="en-US" altLang="zh-TW" sz="2400" b="1" dirty="0" err="1">
                    <a:solidFill>
                      <a:schemeClr val="tx1"/>
                    </a:solidFill>
                  </a:rPr>
                  <a:t>logM</a:t>
                </a:r>
                <a:r>
                  <a:rPr lang="en-US" altLang="zh-TW" sz="2400" b="1" dirty="0">
                    <a:solidFill>
                      <a:schemeClr val="tx1"/>
                    </a:solidFill>
                  </a:rPr>
                  <a:t>)</a:t>
                </a:r>
                <a:r>
                  <a:rPr lang="zh-TW" altLang="en-US" sz="2400" b="1" dirty="0">
                    <a:solidFill>
                      <a:schemeClr val="tx1"/>
                    </a:solidFill>
                  </a:rPr>
                  <a:t> </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但是不一定有</a:t>
                </a:r>
                <a:r>
                  <a:rPr lang="en-US" altLang="zh-TW" sz="2400" b="1" dirty="0">
                    <a:solidFill>
                      <a:schemeClr val="tx1"/>
                    </a:solidFill>
                  </a:rPr>
                  <a:t>,</a:t>
                </a:r>
                <a:r>
                  <a:rPr lang="zh-TW" altLang="en-US" sz="2400" b="1" dirty="0">
                    <a:solidFill>
                      <a:schemeClr val="tx1"/>
                    </a:solidFill>
                  </a:rPr>
                  <a:t> 只好找尋其他優化方法。</a:t>
                </a:r>
                <a:endParaRPr lang="en-US" altLang="zh-TW" sz="2400" b="1" dirty="0">
                  <a:solidFill>
                    <a:schemeClr val="tx1"/>
                  </a:solidFill>
                </a:endParaRPr>
              </a:p>
              <a:p>
                <a:endParaRPr lang="en-US" sz="2400" b="1" dirty="0">
                  <a:solidFill>
                    <a:schemeClr val="tx1"/>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77333" y="2160589"/>
                <a:ext cx="9154563" cy="3880773"/>
              </a:xfrm>
              <a:blipFill>
                <a:blip r:embed="rId2"/>
                <a:stretch>
                  <a:fillRect l="-533" t="-1099"/>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前綴和優化</a:t>
            </a:r>
            <a:endParaRPr lang="en-US" b="1" dirty="0"/>
          </a:p>
        </p:txBody>
      </p:sp>
    </p:spTree>
    <p:extLst>
      <p:ext uri="{BB962C8B-B14F-4D97-AF65-F5344CB8AC3E}">
        <p14:creationId xmlns:p14="http://schemas.microsoft.com/office/powerpoint/2010/main" val="436393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2012288" y="3468001"/>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48484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Tree>
    <p:extLst>
      <p:ext uri="{BB962C8B-B14F-4D97-AF65-F5344CB8AC3E}">
        <p14:creationId xmlns:p14="http://schemas.microsoft.com/office/powerpoint/2010/main" val="3325304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solidFill>
            <a:srgbClr val="0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963130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4393421"/>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10987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觀察轉移的相似性</a:t>
            </a:r>
            <a:endParaRPr lang="en-US" sz="5000" b="1" dirty="0"/>
          </a:p>
        </p:txBody>
      </p:sp>
      <p:sp>
        <p:nvSpPr>
          <p:cNvPr id="19" name="橢圓 18">
            <a:extLst>
              <a:ext uri="{FF2B5EF4-FFF2-40B4-BE49-F238E27FC236}">
                <a16:creationId xmlns:a16="http://schemas.microsoft.com/office/drawing/2014/main" id="{0A8BCAAF-DC41-4AC0-8FAC-A15FBA800183}"/>
              </a:ext>
            </a:extLst>
          </p:cNvPr>
          <p:cNvSpPr/>
          <p:nvPr/>
        </p:nvSpPr>
        <p:spPr>
          <a:xfrm>
            <a:off x="4073420" y="1645919"/>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a:extLst>
              <a:ext uri="{FF2B5EF4-FFF2-40B4-BE49-F238E27FC236}">
                <a16:creationId xmlns:a16="http://schemas.microsoft.com/office/drawing/2014/main" id="{272F71CB-FD08-4431-B41D-FCEB61FAA09A}"/>
              </a:ext>
            </a:extLst>
          </p:cNvPr>
          <p:cNvCxnSpPr>
            <a:stCxn id="19" idx="3"/>
          </p:cNvCxnSpPr>
          <p:nvPr/>
        </p:nvCxnSpPr>
        <p:spPr>
          <a:xfrm flipH="1">
            <a:off x="3757462" y="2398027"/>
            <a:ext cx="437695" cy="82098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D10E0894-2F09-45B9-8632-AB471691143B}"/>
              </a:ext>
            </a:extLst>
          </p:cNvPr>
          <p:cNvCxnSpPr>
            <a:cxnSpLocks/>
          </p:cNvCxnSpPr>
          <p:nvPr/>
        </p:nvCxnSpPr>
        <p:spPr>
          <a:xfrm>
            <a:off x="3908337" y="3745000"/>
            <a:ext cx="417838" cy="71332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8FD878C8-85A9-46A1-BB02-FD210FA7BBD2}"/>
              </a:ext>
            </a:extLst>
          </p:cNvPr>
          <p:cNvSpPr/>
          <p:nvPr/>
        </p:nvSpPr>
        <p:spPr>
          <a:xfrm>
            <a:off x="4291794" y="4163973"/>
            <a:ext cx="831273" cy="881149"/>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BBE58284-6D1B-4428-87C5-BE78DC18D78B}"/>
              </a:ext>
            </a:extLst>
          </p:cNvPr>
          <p:cNvSpPr/>
          <p:nvPr/>
        </p:nvSpPr>
        <p:spPr>
          <a:xfrm>
            <a:off x="3110072" y="311845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a:extLst>
              <a:ext uri="{FF2B5EF4-FFF2-40B4-BE49-F238E27FC236}">
                <a16:creationId xmlns:a16="http://schemas.microsoft.com/office/drawing/2014/main" id="{97A06734-F921-49EA-AE81-49B663943597}"/>
              </a:ext>
            </a:extLst>
          </p:cNvPr>
          <p:cNvCxnSpPr>
            <a:cxnSpLocks/>
          </p:cNvCxnSpPr>
          <p:nvPr/>
        </p:nvCxnSpPr>
        <p:spPr>
          <a:xfrm>
            <a:off x="3561632" y="4021812"/>
            <a:ext cx="121737" cy="599696"/>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D3FD7374-A702-4AE9-B48A-8C83B5D24684}"/>
              </a:ext>
            </a:extLst>
          </p:cNvPr>
          <p:cNvCxnSpPr>
            <a:endCxn id="43" idx="7"/>
          </p:cNvCxnSpPr>
          <p:nvPr/>
        </p:nvCxnSpPr>
        <p:spPr>
          <a:xfrm flipH="1">
            <a:off x="2902425" y="3822057"/>
            <a:ext cx="237363" cy="39951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橢圓 41">
            <a:extLst>
              <a:ext uri="{FF2B5EF4-FFF2-40B4-BE49-F238E27FC236}">
                <a16:creationId xmlns:a16="http://schemas.microsoft.com/office/drawing/2014/main" id="{6302B1E7-8DBF-4A26-9F70-FE81054CC787}"/>
              </a:ext>
            </a:extLst>
          </p:cNvPr>
          <p:cNvSpPr/>
          <p:nvPr/>
        </p:nvSpPr>
        <p:spPr>
          <a:xfrm>
            <a:off x="3498939" y="455681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5C2E295-71C9-4C6C-8A69-4C3D38DC3607}"/>
              </a:ext>
            </a:extLst>
          </p:cNvPr>
          <p:cNvSpPr/>
          <p:nvPr/>
        </p:nvSpPr>
        <p:spPr>
          <a:xfrm>
            <a:off x="2192889" y="409252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3B90B6FA-F00E-439E-A923-1C6B70F1A9CB}"/>
              </a:ext>
            </a:extLst>
          </p:cNvPr>
          <p:cNvSpPr txBox="1"/>
          <p:nvPr/>
        </p:nvSpPr>
        <p:spPr>
          <a:xfrm>
            <a:off x="3723644" y="1529380"/>
            <a:ext cx="349776" cy="553998"/>
          </a:xfrm>
          <a:prstGeom prst="rect">
            <a:avLst/>
          </a:prstGeom>
          <a:noFill/>
        </p:spPr>
        <p:txBody>
          <a:bodyPr wrap="none" rtlCol="0">
            <a:spAutoFit/>
          </a:bodyPr>
          <a:lstStyle/>
          <a:p>
            <a:r>
              <a:rPr lang="en-US" altLang="zh-TW" sz="3000" b="1" dirty="0"/>
              <a:t>r</a:t>
            </a:r>
            <a:endParaRPr lang="zh-TW" altLang="en-US" sz="3000" b="1" dirty="0"/>
          </a:p>
        </p:txBody>
      </p:sp>
      <p:cxnSp>
        <p:nvCxnSpPr>
          <p:cNvPr id="45" name="直線接點 44">
            <a:extLst>
              <a:ext uri="{FF2B5EF4-FFF2-40B4-BE49-F238E27FC236}">
                <a16:creationId xmlns:a16="http://schemas.microsoft.com/office/drawing/2014/main" id="{7EBC62FD-E081-478B-8D68-C2386460B129}"/>
              </a:ext>
            </a:extLst>
          </p:cNvPr>
          <p:cNvCxnSpPr/>
          <p:nvPr/>
        </p:nvCxnSpPr>
        <p:spPr>
          <a:xfrm>
            <a:off x="4139169" y="5369986"/>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橢圓 45">
            <a:extLst>
              <a:ext uri="{FF2B5EF4-FFF2-40B4-BE49-F238E27FC236}">
                <a16:creationId xmlns:a16="http://schemas.microsoft.com/office/drawing/2014/main" id="{A2987450-10BB-47B4-8C6F-953FBAD43ACF}"/>
              </a:ext>
            </a:extLst>
          </p:cNvPr>
          <p:cNvSpPr/>
          <p:nvPr/>
        </p:nvSpPr>
        <p:spPr>
          <a:xfrm>
            <a:off x="4458997" y="5889533"/>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接點 46">
            <a:extLst>
              <a:ext uri="{FF2B5EF4-FFF2-40B4-BE49-F238E27FC236}">
                <a16:creationId xmlns:a16="http://schemas.microsoft.com/office/drawing/2014/main" id="{868E901C-05E6-4D10-B03D-C2584E5B3F45}"/>
              </a:ext>
            </a:extLst>
          </p:cNvPr>
          <p:cNvCxnSpPr/>
          <p:nvPr/>
        </p:nvCxnSpPr>
        <p:spPr>
          <a:xfrm>
            <a:off x="2901060" y="4866709"/>
            <a:ext cx="319828" cy="87303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36A46620-E231-4F97-8141-EEAFD8DD7977}"/>
              </a:ext>
            </a:extLst>
          </p:cNvPr>
          <p:cNvSpPr/>
          <p:nvPr/>
        </p:nvSpPr>
        <p:spPr>
          <a:xfrm>
            <a:off x="3004642" y="571371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B46558BF-0D0B-4CB2-BC91-4DD671255FCA}"/>
              </a:ext>
            </a:extLst>
          </p:cNvPr>
          <p:cNvCxnSpPr>
            <a:stCxn id="43" idx="3"/>
          </p:cNvCxnSpPr>
          <p:nvPr/>
        </p:nvCxnSpPr>
        <p:spPr>
          <a:xfrm flipH="1">
            <a:off x="1671006" y="4844634"/>
            <a:ext cx="643620" cy="805547"/>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橢圓 49">
            <a:extLst>
              <a:ext uri="{FF2B5EF4-FFF2-40B4-BE49-F238E27FC236}">
                <a16:creationId xmlns:a16="http://schemas.microsoft.com/office/drawing/2014/main" id="{3AF133FA-4C83-44E6-BF9F-9E19C25C2AB1}"/>
              </a:ext>
            </a:extLst>
          </p:cNvPr>
          <p:cNvSpPr/>
          <p:nvPr/>
        </p:nvSpPr>
        <p:spPr>
          <a:xfrm>
            <a:off x="1454760" y="5624156"/>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F09055CF-3DE2-449C-8AD0-398E6F4BA78A}"/>
              </a:ext>
            </a:extLst>
          </p:cNvPr>
          <p:cNvCxnSpPr/>
          <p:nvPr/>
        </p:nvCxnSpPr>
        <p:spPr>
          <a:xfrm flipH="1">
            <a:off x="587078" y="4688378"/>
            <a:ext cx="1645691" cy="703574"/>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橢圓 51">
            <a:extLst>
              <a:ext uri="{FF2B5EF4-FFF2-40B4-BE49-F238E27FC236}">
                <a16:creationId xmlns:a16="http://schemas.microsoft.com/office/drawing/2014/main" id="{2ECF2D30-C5B3-4589-AF32-2959C64C0EA0}"/>
              </a:ext>
            </a:extLst>
          </p:cNvPr>
          <p:cNvSpPr/>
          <p:nvPr/>
        </p:nvSpPr>
        <p:spPr>
          <a:xfrm>
            <a:off x="370832" y="53659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38AD4BF8-859C-4F6A-886A-9DF7DF57A1B0}"/>
              </a:ext>
            </a:extLst>
          </p:cNvPr>
          <p:cNvCxnSpPr>
            <a:stCxn id="22" idx="5"/>
          </p:cNvCxnSpPr>
          <p:nvPr/>
        </p:nvCxnSpPr>
        <p:spPr>
          <a:xfrm>
            <a:off x="5001330" y="4916081"/>
            <a:ext cx="385233" cy="87351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CE65D0FE-BF1E-473C-B592-1B33F0F83CC8}"/>
              </a:ext>
            </a:extLst>
          </p:cNvPr>
          <p:cNvSpPr/>
          <p:nvPr/>
        </p:nvSpPr>
        <p:spPr>
          <a:xfrm>
            <a:off x="5314271" y="5521827"/>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31ABA3B0-102B-49B1-9444-F3F5BF4E889F}"/>
              </a:ext>
            </a:extLst>
          </p:cNvPr>
          <p:cNvSpPr txBox="1"/>
          <p:nvPr/>
        </p:nvSpPr>
        <p:spPr>
          <a:xfrm>
            <a:off x="3198204" y="4431722"/>
            <a:ext cx="388248" cy="553998"/>
          </a:xfrm>
          <a:prstGeom prst="rect">
            <a:avLst/>
          </a:prstGeom>
          <a:noFill/>
        </p:spPr>
        <p:txBody>
          <a:bodyPr wrap="none" rtlCol="0">
            <a:spAutoFit/>
          </a:bodyPr>
          <a:lstStyle/>
          <a:p>
            <a:r>
              <a:rPr lang="en-US" altLang="zh-TW" sz="3000" b="1" dirty="0"/>
              <a:t>v</a:t>
            </a:r>
            <a:endParaRPr lang="zh-TW" altLang="en-US" sz="3000" b="1" dirty="0"/>
          </a:p>
        </p:txBody>
      </p:sp>
      <p:sp>
        <p:nvSpPr>
          <p:cNvPr id="27" name="橢圓 26">
            <a:extLst>
              <a:ext uri="{FF2B5EF4-FFF2-40B4-BE49-F238E27FC236}">
                <a16:creationId xmlns:a16="http://schemas.microsoft.com/office/drawing/2014/main" id="{7FEEC249-90F8-4280-A998-BD887D7182B1}"/>
              </a:ext>
            </a:extLst>
          </p:cNvPr>
          <p:cNvSpPr/>
          <p:nvPr/>
        </p:nvSpPr>
        <p:spPr>
          <a:xfrm>
            <a:off x="5996387" y="2549832"/>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id="{E9AC3885-24EF-4618-9E8A-63D665A7FE12}"/>
              </a:ext>
            </a:extLst>
          </p:cNvPr>
          <p:cNvCxnSpPr>
            <a:cxnSpLocks/>
            <a:stCxn id="19" idx="6"/>
            <a:endCxn id="27" idx="1"/>
          </p:cNvCxnSpPr>
          <p:nvPr/>
        </p:nvCxnSpPr>
        <p:spPr>
          <a:xfrm>
            <a:off x="4904693" y="2086494"/>
            <a:ext cx="1213431" cy="592379"/>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C536082D-E56A-48DD-B649-2BC1B771C110}"/>
              </a:ext>
            </a:extLst>
          </p:cNvPr>
          <p:cNvSpPr/>
          <p:nvPr/>
        </p:nvSpPr>
        <p:spPr>
          <a:xfrm>
            <a:off x="6714892" y="4173664"/>
            <a:ext cx="831273" cy="88114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a:extLst>
              <a:ext uri="{FF2B5EF4-FFF2-40B4-BE49-F238E27FC236}">
                <a16:creationId xmlns:a16="http://schemas.microsoft.com/office/drawing/2014/main" id="{BFFC65CD-F48E-464F-B9D5-531A5E2336E0}"/>
              </a:ext>
            </a:extLst>
          </p:cNvPr>
          <p:cNvCxnSpPr>
            <a:cxnSpLocks/>
            <a:endCxn id="34" idx="1"/>
          </p:cNvCxnSpPr>
          <p:nvPr/>
        </p:nvCxnSpPr>
        <p:spPr>
          <a:xfrm>
            <a:off x="3941345" y="3446555"/>
            <a:ext cx="2895284" cy="85615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弧形 2">
            <a:extLst>
              <a:ext uri="{FF2B5EF4-FFF2-40B4-BE49-F238E27FC236}">
                <a16:creationId xmlns:a16="http://schemas.microsoft.com/office/drawing/2014/main" id="{BFB44646-075C-47B9-9CE2-705BD676C226}"/>
              </a:ext>
            </a:extLst>
          </p:cNvPr>
          <p:cNvSpPr/>
          <p:nvPr/>
        </p:nvSpPr>
        <p:spPr>
          <a:xfrm rot="5645081">
            <a:off x="2804284" y="3021556"/>
            <a:ext cx="1712474" cy="931676"/>
          </a:xfrm>
          <a:prstGeom prst="arc">
            <a:avLst>
              <a:gd name="adj1" fmla="val 14393421"/>
              <a:gd name="adj2" fmla="val 17248873"/>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字方塊 29">
            <a:extLst>
              <a:ext uri="{FF2B5EF4-FFF2-40B4-BE49-F238E27FC236}">
                <a16:creationId xmlns:a16="http://schemas.microsoft.com/office/drawing/2014/main" id="{FC6D1C61-0722-4348-8BC0-3C4CA8ABEB17}"/>
              </a:ext>
            </a:extLst>
          </p:cNvPr>
          <p:cNvSpPr txBox="1"/>
          <p:nvPr/>
        </p:nvSpPr>
        <p:spPr>
          <a:xfrm>
            <a:off x="2901060" y="2650406"/>
            <a:ext cx="409086" cy="553998"/>
          </a:xfrm>
          <a:prstGeom prst="rect">
            <a:avLst/>
          </a:prstGeom>
          <a:noFill/>
        </p:spPr>
        <p:txBody>
          <a:bodyPr wrap="none" rtlCol="0">
            <a:spAutoFit/>
          </a:bodyPr>
          <a:lstStyle/>
          <a:p>
            <a:r>
              <a:rPr lang="en-US" altLang="zh-TW" sz="3000" b="1" dirty="0"/>
              <a:t>p</a:t>
            </a:r>
            <a:endParaRPr lang="zh-TW" altLang="en-US" sz="3000" b="1" dirty="0"/>
          </a:p>
        </p:txBody>
      </p:sp>
      <p:sp>
        <p:nvSpPr>
          <p:cNvPr id="31" name="弧形 30">
            <a:extLst>
              <a:ext uri="{FF2B5EF4-FFF2-40B4-BE49-F238E27FC236}">
                <a16:creationId xmlns:a16="http://schemas.microsoft.com/office/drawing/2014/main" id="{824E60B0-0827-47C9-BEE7-6A499F72B748}"/>
              </a:ext>
            </a:extLst>
          </p:cNvPr>
          <p:cNvSpPr/>
          <p:nvPr/>
        </p:nvSpPr>
        <p:spPr>
          <a:xfrm rot="12497395">
            <a:off x="2225979" y="3149886"/>
            <a:ext cx="1712474" cy="931676"/>
          </a:xfrm>
          <a:prstGeom prst="arc">
            <a:avLst>
              <a:gd name="adj1" fmla="val 11409153"/>
              <a:gd name="adj2" fmla="val 171326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5678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對每個點</a:t>
                </a:r>
                <a:r>
                  <a:rPr lang="en-US" altLang="zh-TW" sz="2400" b="1" dirty="0">
                    <a:solidFill>
                      <a:schemeClr val="tx1"/>
                    </a:solidFill>
                  </a:rPr>
                  <a:t>,</a:t>
                </a:r>
                <a:r>
                  <a:rPr lang="zh-TW" altLang="en-US" sz="2400" b="1" dirty="0">
                    <a:solidFill>
                      <a:schemeClr val="tx1"/>
                    </a:solidFill>
                  </a:rPr>
                  <a:t> 將他的小孩們任意給定一個順序</a:t>
                </a:r>
                <a:r>
                  <a:rPr lang="en-US" altLang="zh-TW" sz="2400" b="1" dirty="0">
                    <a:solidFill>
                      <a:schemeClr val="tx1"/>
                    </a:solidFill>
                  </a:rPr>
                  <a:t>,</a:t>
                </a:r>
                <a:r>
                  <a:rPr lang="zh-TW" altLang="en-US" sz="2400" b="1" dirty="0">
                    <a:solidFill>
                      <a:schemeClr val="tx1"/>
                    </a:solidFill>
                  </a:rPr>
                  <a:t> 接著維護一個前綴積和一個後綴積。</a:t>
                </a:r>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𝐩𝐫𝐞𝐟</m:t>
                    </m:r>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smtClean="0">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r>
                      <a:rPr lang="en-US" altLang="zh-TW" sz="2400" b="1" i="1"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e>
                    </m:d>
                    <m:r>
                      <a:rPr lang="en-US" altLang="zh-TW" sz="2400" b="1">
                        <a:solidFill>
                          <a:schemeClr val="tx1"/>
                        </a:solidFill>
                        <a:latin typeface="Cambria Math" panose="02040503050406030204" pitchFamily="18" charset="0"/>
                      </a:rPr>
                      <m:t> :</m:t>
                    </m:r>
                    <m:sSub>
                      <m:sSubPr>
                        <m:ctrlPr>
                          <a:rPr lang="en-US" altLang="zh-TW" sz="2400" b="1" i="1">
                            <a:solidFill>
                              <a:schemeClr val="tx1"/>
                            </a:solidFill>
                            <a:latin typeface="Cambria Math" panose="02040503050406030204" pitchFamily="18" charset="0"/>
                          </a:rPr>
                        </m:ctrlPr>
                      </m:sSubPr>
                      <m:e>
                        <m:r>
                          <a:rPr lang="en-US" altLang="zh-TW" sz="2400" b="1">
                            <a:solidFill>
                              <a:schemeClr val="tx1"/>
                            </a:solidFill>
                            <a:latin typeface="Cambria Math" panose="02040503050406030204" pitchFamily="18" charset="0"/>
                          </a:rPr>
                          <m:t>𝐜</m:t>
                        </m:r>
                      </m:e>
                      <m:sub>
                        <m:r>
                          <a:rPr lang="en-US" altLang="zh-TW" sz="2400" b="1">
                            <a:solidFill>
                              <a:schemeClr val="tx1"/>
                            </a:solidFill>
                            <a:latin typeface="Cambria Math" panose="02040503050406030204" pitchFamily="18" charset="0"/>
                          </a:rPr>
                          <m:t>𝐣</m:t>
                        </m:r>
                      </m:sub>
                    </m:sSub>
                    <m:r>
                      <a:rPr lang="zh-TW" altLang="en-US" sz="2400" b="1" i="1">
                        <a:solidFill>
                          <a:schemeClr val="tx1"/>
                        </a:solidFill>
                        <a:latin typeface="Cambria Math" panose="02040503050406030204" pitchFamily="18" charset="0"/>
                      </a:rPr>
                      <m:t>是</m:t>
                    </m:r>
                    <m:r>
                      <a:rPr lang="en-US" altLang="zh-TW" sz="2400" b="1" i="1">
                        <a:solidFill>
                          <a:schemeClr val="tx1"/>
                        </a:solidFill>
                        <a:latin typeface="Cambria Math" panose="02040503050406030204" pitchFamily="18" charset="0"/>
                      </a:rPr>
                      <m:t>𝒗</m:t>
                    </m:r>
                    <m:r>
                      <a:rPr lang="zh-TW" altLang="en-US" sz="2400" b="1" i="1">
                        <a:solidFill>
                          <a:schemeClr val="tx1"/>
                        </a:solidFill>
                        <a:latin typeface="Cambria Math" panose="02040503050406030204" pitchFamily="18" charset="0"/>
                      </a:rPr>
                      <m:t>的第</m:t>
                    </m:r>
                    <m:r>
                      <a:rPr lang="en-US" altLang="zh-TW" sz="2400" b="1" i="1">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𝐣</m:t>
                    </m:r>
                    <m:r>
                      <a:rPr lang="en-US" altLang="zh-TW" sz="2400" b="1" i="1">
                        <a:solidFill>
                          <a:schemeClr val="tx1"/>
                        </a:solidFill>
                        <a:latin typeface="Cambria Math" panose="02040503050406030204" pitchFamily="18" charset="0"/>
                      </a:rPr>
                      <m:t> </m:t>
                    </m:r>
                    <m:r>
                      <a:rPr lang="zh-TW" altLang="en-US" sz="2400" b="1" i="1">
                        <a:solidFill>
                          <a:schemeClr val="tx1"/>
                        </a:solidFill>
                        <a:latin typeface="Cambria Math" panose="02040503050406030204" pitchFamily="18" charset="0"/>
                      </a:rPr>
                      <m:t>個小孩且</m:t>
                    </m:r>
                    <m:r>
                      <a:rPr lang="en-US" altLang="zh-TW" sz="2400" b="1" i="1">
                        <a:solidFill>
                          <a:schemeClr val="tx1"/>
                        </a:solidFill>
                        <a:latin typeface="Cambria Math" panose="02040503050406030204" pitchFamily="18" charset="0"/>
                      </a:rPr>
                      <m:t>𝒋</m:t>
                    </m:r>
                    <m:r>
                      <a:rPr lang="en-US" altLang="zh-TW" sz="2400" b="1" i="0"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ea typeface="Cambria Math" panose="02040503050406030204" pitchFamily="18" charset="0"/>
                      </a:rPr>
                      <m:t>𝐢</m:t>
                    </m:r>
                    <m:r>
                      <a:rPr lang="en-US" altLang="zh-TW" sz="2400" b="1" i="0" smtClean="0">
                        <a:solidFill>
                          <a:schemeClr val="tx1"/>
                        </a:solidFill>
                        <a:latin typeface="Cambria Math" panose="02040503050406030204" pitchFamily="18" charset="0"/>
                      </a:rPr>
                      <m:t>}</m:t>
                    </m:r>
                  </m:oMath>
                </a14:m>
                <a:r>
                  <a:rPr lang="en-US" sz="2400" b="1" dirty="0">
                    <a:solidFill>
                      <a:schemeClr val="tx1"/>
                    </a:solidFill>
                  </a:rPr>
                  <a:t> </a:t>
                </a:r>
              </a:p>
              <a:p>
                <a14:m>
                  <m:oMath xmlns:m="http://schemas.openxmlformats.org/officeDocument/2006/math">
                    <m:r>
                      <a:rPr lang="en-US" altLang="zh-TW" sz="2400" b="1" i="0" smtClean="0">
                        <a:solidFill>
                          <a:schemeClr val="tx1"/>
                        </a:solidFill>
                        <a:latin typeface="Cambria Math" panose="02040503050406030204" pitchFamily="18" charset="0"/>
                      </a:rPr>
                      <m:t>𝐬𝐮𝐟𝐟</m:t>
                    </m:r>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𝒗</m:t>
                        </m:r>
                      </m:e>
                    </m:d>
                    <m:d>
                      <m:dPr>
                        <m:begChr m:val="["/>
                        <m:endChr m:val="]"/>
                        <m:ctrlPr>
                          <a:rPr lang="en-US" altLang="zh-TW" sz="2400" b="1" i="1">
                            <a:solidFill>
                              <a:schemeClr val="tx1"/>
                            </a:solidFill>
                            <a:latin typeface="Cambria Math" panose="02040503050406030204" pitchFamily="18" charset="0"/>
                          </a:rPr>
                        </m:ctrlPr>
                      </m:dPr>
                      <m:e>
                        <m:r>
                          <a:rPr lang="en-US" altLang="zh-TW" sz="2400" b="1" i="1" smtClean="0">
                            <a:solidFill>
                              <a:schemeClr val="tx1"/>
                            </a:solidFill>
                            <a:latin typeface="Cambria Math" panose="02040503050406030204" pitchFamily="18" charset="0"/>
                          </a:rPr>
                          <m:t>𝒊</m:t>
                        </m:r>
                      </m:e>
                    </m:d>
                    <m:r>
                      <a:rPr lang="en-US" altLang="zh-TW" sz="2400" b="1" i="1" smtClean="0">
                        <a:solidFill>
                          <a:schemeClr val="tx1"/>
                        </a:solidFill>
                        <a:latin typeface="Cambria Math" panose="02040503050406030204" pitchFamily="18" charset="0"/>
                      </a:rPr>
                      <m:t>= </m:t>
                    </m:r>
                    <m:nary>
                      <m:naryPr>
                        <m:chr m:val="∏"/>
                        <m:subHide m:val="on"/>
                        <m:supHide m:val="on"/>
                        <m:ctrlPr>
                          <a:rPr lang="en-US" altLang="zh-TW" sz="2400" b="1" i="1">
                            <a:solidFill>
                              <a:schemeClr val="tx1"/>
                            </a:solidFill>
                            <a:latin typeface="Cambria Math" panose="02040503050406030204" pitchFamily="18" charset="0"/>
                          </a:rPr>
                        </m:ctrlPr>
                      </m:naryPr>
                      <m:sub/>
                      <m:sup/>
                      <m:e>
                        <m:r>
                          <a:rPr lang="en-US" altLang="zh-TW" sz="2400" b="1" i="1" smtClean="0">
                            <a:solidFill>
                              <a:schemeClr val="tx1"/>
                            </a:solidFill>
                            <a:latin typeface="Cambria Math" panose="02040503050406030204" pitchFamily="18" charset="0"/>
                          </a:rPr>
                          <m:t> </m:t>
                        </m:r>
                      </m:e>
                    </m:nary>
                    <m:d>
                      <m:dPr>
                        <m:begChr m:val="{"/>
                        <m:endChr m:val="}"/>
                        <m:ctrlPr>
                          <a:rPr lang="en-US" altLang="zh-TW" sz="2400" b="1" i="1">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sSub>
                              <m:sSubPr>
                                <m:ctrlPr>
                                  <a:rPr lang="en-US" altLang="zh-TW" sz="2400" b="1" i="1">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e>
                        </m:d>
                        <m:r>
                          <a:rPr lang="en-US" altLang="zh-TW" sz="2400" b="1" i="0" smtClean="0">
                            <a:solidFill>
                              <a:schemeClr val="tx1"/>
                            </a:solidFill>
                            <a:latin typeface="Cambria Math" panose="02040503050406030204" pitchFamily="18" charset="0"/>
                          </a:rPr>
                          <m:t> :</m:t>
                        </m:r>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zh-TW" altLang="en-US" sz="2400" b="1" i="1" smtClean="0">
                            <a:solidFill>
                              <a:schemeClr val="tx1"/>
                            </a:solidFill>
                            <a:latin typeface="Cambria Math" panose="02040503050406030204" pitchFamily="18" charset="0"/>
                          </a:rPr>
                          <m:t>是</m:t>
                        </m:r>
                        <m:r>
                          <a:rPr lang="en-US" altLang="zh-TW" sz="2400" b="1" i="1" smtClean="0">
                            <a:solidFill>
                              <a:schemeClr val="tx1"/>
                            </a:solidFill>
                            <a:latin typeface="Cambria Math" panose="02040503050406030204" pitchFamily="18" charset="0"/>
                          </a:rPr>
                          <m:t>𝒗</m:t>
                        </m:r>
                        <m:r>
                          <a:rPr lang="zh-TW" altLang="en-US" sz="2400" b="1" i="1" smtClean="0">
                            <a:solidFill>
                              <a:schemeClr val="tx1"/>
                            </a:solidFill>
                            <a:latin typeface="Cambria Math" panose="02040503050406030204" pitchFamily="18" charset="0"/>
                          </a:rPr>
                          <m:t>的第</m:t>
                        </m:r>
                        <m:r>
                          <a:rPr lang="en-US" altLang="zh-TW" sz="2400" b="1" i="1" smtClean="0">
                            <a:solidFill>
                              <a:schemeClr val="tx1"/>
                            </a:solidFill>
                            <a:latin typeface="Cambria Math" panose="02040503050406030204" pitchFamily="18" charset="0"/>
                          </a:rPr>
                          <m:t> </m:t>
                        </m:r>
                        <m:r>
                          <a:rPr lang="en-US" altLang="zh-TW" sz="2400" b="1" i="0" smtClean="0">
                            <a:solidFill>
                              <a:schemeClr val="tx1"/>
                            </a:solidFill>
                            <a:latin typeface="Cambria Math" panose="02040503050406030204" pitchFamily="18" charset="0"/>
                          </a:rPr>
                          <m:t>𝐣</m:t>
                        </m:r>
                        <m:r>
                          <a:rPr lang="en-US" altLang="zh-TW" sz="2400" b="1" i="1" smtClean="0">
                            <a:solidFill>
                              <a:schemeClr val="tx1"/>
                            </a:solidFill>
                            <a:latin typeface="Cambria Math" panose="02040503050406030204" pitchFamily="18" charset="0"/>
                          </a:rPr>
                          <m:t> </m:t>
                        </m:r>
                        <m:r>
                          <a:rPr lang="zh-TW" altLang="en-US" sz="2400" b="1" i="1" smtClean="0">
                            <a:solidFill>
                              <a:schemeClr val="tx1"/>
                            </a:solidFill>
                            <a:latin typeface="Cambria Math" panose="02040503050406030204" pitchFamily="18" charset="0"/>
                          </a:rPr>
                          <m:t>個小孩且</m:t>
                        </m:r>
                        <m:r>
                          <a:rPr lang="en-US" altLang="zh-TW" sz="2400" b="1" i="1" smtClean="0">
                            <a:solidFill>
                              <a:schemeClr val="tx1"/>
                            </a:solidFill>
                            <a:latin typeface="Cambria Math" panose="02040503050406030204" pitchFamily="18" charset="0"/>
                          </a:rPr>
                          <m:t>𝒋</m:t>
                        </m:r>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0" smtClean="0">
                            <a:solidFill>
                              <a:schemeClr val="tx1"/>
                            </a:solidFill>
                            <a:latin typeface="Cambria Math" panose="02040503050406030204" pitchFamily="18" charset="0"/>
                            <a:ea typeface="Cambria Math" panose="02040503050406030204" pitchFamily="18" charset="0"/>
                          </a:rPr>
                          <m:t>𝐢</m:t>
                        </m:r>
                      </m:e>
                    </m:d>
                  </m:oMath>
                </a14:m>
                <a:endParaRPr lang="en-US" altLang="zh-TW" sz="2400" b="1" dirty="0">
                  <a:solidFill>
                    <a:schemeClr val="tx1"/>
                  </a:solidFill>
                </a:endParaRPr>
              </a:p>
              <a:p>
                <a14:m>
                  <m:oMath xmlns:m="http://schemas.openxmlformats.org/officeDocument/2006/math">
                    <m:r>
                      <a:rPr lang="en-US" altLang="zh-TW" sz="2400" b="1" i="0" smtClean="0">
                        <a:solidFill>
                          <a:schemeClr val="tx1"/>
                        </a:solidFill>
                        <a:latin typeface="Cambria Math" panose="02040503050406030204" pitchFamily="18" charset="0"/>
                      </a:rPr>
                      <m:t>𝐮𝐩</m:t>
                    </m:r>
                    <m:r>
                      <a:rPr lang="en-US" altLang="zh-TW" sz="2400" b="1" i="0" smtClean="0">
                        <a:solidFill>
                          <a:schemeClr val="tx1"/>
                        </a:solidFill>
                        <a:latin typeface="Cambria Math" panose="02040503050406030204" pitchFamily="18" charset="0"/>
                      </a:rPr>
                      <m:t>_</m:t>
                    </m:r>
                    <m:r>
                      <a:rPr lang="en-US" altLang="zh-TW" sz="2400" b="1" i="0" smtClean="0">
                        <a:solidFill>
                          <a:schemeClr val="tx1"/>
                        </a:solidFill>
                        <a:latin typeface="Cambria Math" panose="02040503050406030204" pitchFamily="18" charset="0"/>
                      </a:rPr>
                      <m:t>𝐝𝐩</m:t>
                    </m:r>
                    <m:r>
                      <a:rPr lang="en-US" altLang="zh-TW" sz="2400" b="1" i="0" smtClean="0">
                        <a:solidFill>
                          <a:schemeClr val="tx1"/>
                        </a:solidFill>
                        <a:latin typeface="Cambria Math" panose="02040503050406030204" pitchFamily="18" charset="0"/>
                      </a:rPr>
                      <m:t>[</m:t>
                    </m:r>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sub>
                    </m:sSub>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𝐩𝐫𝐞𝐟</m:t>
                    </m:r>
                    <m:d>
                      <m:dPr>
                        <m:begChr m:val="["/>
                        <m:endChr m:val="]"/>
                        <m:ctrlPr>
                          <a:rPr lang="en-US" altLang="zh-TW" sz="2400" b="1" i="1" smtClean="0">
                            <a:solidFill>
                              <a:schemeClr val="tx1"/>
                            </a:solidFill>
                            <a:latin typeface="Cambria Math" panose="02040503050406030204" pitchFamily="18" charset="0"/>
                          </a:rPr>
                        </m:ctrlPr>
                      </m:dPr>
                      <m:e>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𝐬𝐮𝐟𝐟</m:t>
                    </m:r>
                    <m:d>
                      <m:dPr>
                        <m:begChr m:val="["/>
                        <m:endChr m:val="]"/>
                        <m:ctrlPr>
                          <a:rPr lang="en-US" altLang="zh-TW" sz="2400" b="1" i="1" smtClean="0">
                            <a:solidFill>
                              <a:schemeClr val="tx1"/>
                            </a:solidFill>
                            <a:latin typeface="Cambria Math" panose="02040503050406030204" pitchFamily="18" charset="0"/>
                          </a:rPr>
                        </m:ctrlPr>
                      </m:dPr>
                      <m:e>
                        <m:sSub>
                          <m:sSubPr>
                            <m:ctrlPr>
                              <a:rPr lang="en-US" altLang="zh-TW" sz="2400" b="1" i="1" smtClean="0">
                                <a:solidFill>
                                  <a:schemeClr val="tx1"/>
                                </a:solidFill>
                                <a:latin typeface="Cambria Math" panose="02040503050406030204" pitchFamily="18" charset="0"/>
                              </a:rPr>
                            </m:ctrlPr>
                          </m:sSubPr>
                          <m:e>
                            <m:r>
                              <a:rPr lang="en-US" altLang="zh-TW" sz="2400" b="1" i="0" smtClean="0">
                                <a:solidFill>
                                  <a:schemeClr val="tx1"/>
                                </a:solidFill>
                                <a:latin typeface="Cambria Math" panose="02040503050406030204" pitchFamily="18" charset="0"/>
                              </a:rPr>
                              <m:t>𝐜</m:t>
                            </m:r>
                          </m:e>
                          <m:sub>
                            <m:r>
                              <a:rPr lang="en-US" altLang="zh-TW" sz="2400" b="1" i="0" smtClean="0">
                                <a:solidFill>
                                  <a:schemeClr val="tx1"/>
                                </a:solidFill>
                                <a:latin typeface="Cambria Math" panose="02040503050406030204" pitchFamily="18" charset="0"/>
                              </a:rPr>
                              <m:t>𝐣</m:t>
                            </m:r>
                            <m:r>
                              <a:rPr lang="en-US" altLang="zh-TW" sz="2400" b="1" i="0" smtClean="0">
                                <a:solidFill>
                                  <a:schemeClr val="tx1"/>
                                </a:solidFill>
                                <a:latin typeface="Cambria Math" panose="02040503050406030204" pitchFamily="18" charset="0"/>
                              </a:rPr>
                              <m:t>+</m:t>
                            </m:r>
                            <m:r>
                              <a:rPr lang="en-US" altLang="zh-TW" sz="2400" b="1" i="0" smtClean="0">
                                <a:solidFill>
                                  <a:schemeClr val="tx1"/>
                                </a:solidFill>
                                <a:latin typeface="Cambria Math" panose="02040503050406030204" pitchFamily="18" charset="0"/>
                              </a:rPr>
                              <m:t>𝟏</m:t>
                            </m:r>
                          </m:sub>
                        </m:sSub>
                      </m:e>
                    </m:d>
                  </m:oMath>
                </a14:m>
                <a:r>
                  <a:rPr lang="zh-TW" altLang="en-US" sz="2400" b="1" dirty="0">
                    <a:solidFill>
                      <a:schemeClr val="tx1"/>
                    </a:solidFill>
                  </a:rPr>
                  <a:t> </a:t>
                </a:r>
                <a:endParaRPr lang="en-US" sz="2400" b="1" dirty="0">
                  <a:solidFill>
                    <a:schemeClr val="tx1"/>
                  </a:solidFill>
                </a:endParaRPr>
              </a:p>
              <a:p>
                <a:r>
                  <a:rPr lang="zh-TW" altLang="en-US" sz="2400" b="1" dirty="0">
                    <a:solidFill>
                      <a:schemeClr val="tx1"/>
                    </a:solidFill>
                  </a:rPr>
                  <a:t>接下來所有轉移都是</a:t>
                </a:r>
                <a:r>
                  <a:rPr lang="en-US" altLang="zh-TW" sz="2400" b="1" dirty="0">
                    <a:solidFill>
                      <a:schemeClr val="tx1"/>
                    </a:solidFill>
                  </a:rPr>
                  <a:t>O(1), </a:t>
                </a:r>
                <a:r>
                  <a:rPr lang="zh-TW" altLang="en-US" sz="2400" b="1" dirty="0">
                    <a:solidFill>
                      <a:schemeClr val="tx1"/>
                    </a:solidFill>
                  </a:rPr>
                  <a:t>建造這些前後綴積的時間跟</a:t>
                </a:r>
                <a:r>
                  <a:rPr lang="en-US" altLang="zh-TW" sz="2400" b="1" dirty="0">
                    <a:solidFill>
                      <a:schemeClr val="tx1"/>
                    </a:solidFill>
                  </a:rPr>
                  <a:t>degree</a:t>
                </a:r>
                <a:r>
                  <a:rPr lang="zh-TW" altLang="en-US" sz="2400" b="1" dirty="0">
                    <a:solidFill>
                      <a:schemeClr val="tx1"/>
                    </a:solidFill>
                  </a:rPr>
                  <a:t>總和成正比。總共</a:t>
                </a:r>
                <a:r>
                  <a:rPr lang="en-US" altLang="zh-TW" sz="2400" b="1" dirty="0">
                    <a:solidFill>
                      <a:schemeClr val="tx1"/>
                    </a:solidFill>
                  </a:rPr>
                  <a:t>O(N), </a:t>
                </a:r>
                <a:r>
                  <a:rPr lang="en-US" altLang="zh-TW" sz="2400" b="1" dirty="0">
                    <a:solidFill>
                      <a:schemeClr val="accent2"/>
                    </a:solidFill>
                  </a:rPr>
                  <a:t>AC</a:t>
                </a:r>
                <a:r>
                  <a:rPr lang="en-US" altLang="zh-TW" sz="2400" b="1" dirty="0">
                    <a:solidFill>
                      <a:schemeClr val="tx1"/>
                    </a:solidFill>
                  </a:rPr>
                  <a:t>!</a:t>
                </a:r>
                <a:endParaRPr lang="en-US" sz="2400" b="1" dirty="0">
                  <a:solidFill>
                    <a:schemeClr val="accent2"/>
                  </a:solidFill>
                </a:endParaRPr>
              </a:p>
              <a:p>
                <a:endParaRPr lang="en-US" sz="2400" b="1" dirty="0">
                  <a:solidFill>
                    <a:srgbClr val="0070C0"/>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xfrm>
                <a:off x="668455" y="2160589"/>
                <a:ext cx="9154563" cy="3880773"/>
              </a:xfrm>
              <a:blipFill>
                <a:blip r:embed="rId2"/>
                <a:stretch>
                  <a:fillRect l="-533" t="-1256"/>
                </a:stretch>
              </a:blipFill>
            </p:spPr>
            <p:txBody>
              <a:bodyPr/>
              <a:lstStyle/>
              <a:p>
                <a:r>
                  <a:rPr 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記錄前綴和</a:t>
            </a:r>
            <a:endParaRPr lang="en-US" b="1" dirty="0"/>
          </a:p>
        </p:txBody>
      </p:sp>
    </p:spTree>
    <p:extLst>
      <p:ext uri="{BB962C8B-B14F-4D97-AF65-F5344CB8AC3E}">
        <p14:creationId xmlns:p14="http://schemas.microsoft.com/office/powerpoint/2010/main" val="13608649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使用時機很多</a:t>
            </a:r>
            <a:r>
              <a:rPr lang="en-US" altLang="zh-TW" sz="2400" b="1" dirty="0">
                <a:solidFill>
                  <a:schemeClr val="tx1"/>
                </a:solidFill>
              </a:rPr>
              <a:t>,</a:t>
            </a:r>
            <a:r>
              <a:rPr lang="zh-TW" altLang="en-US" sz="2400" b="1" dirty="0">
                <a:solidFill>
                  <a:schemeClr val="tx1"/>
                </a:solidFill>
              </a:rPr>
              <a:t> 但精神都差不多。</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只要會細心的觀察狀態間轉移的相似性即可。</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記錄前綴和</a:t>
            </a:r>
            <a:endParaRPr lang="en-US" sz="5000" b="1" dirty="0"/>
          </a:p>
        </p:txBody>
      </p:sp>
    </p:spTree>
    <p:extLst>
      <p:ext uri="{BB962C8B-B14F-4D97-AF65-F5344CB8AC3E}">
        <p14:creationId xmlns:p14="http://schemas.microsoft.com/office/powerpoint/2010/main" val="1600065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315281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最佳子結構</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rgbClr val="FF0000"/>
                </a:solidFill>
              </a:rPr>
              <a:t>最佳子結構 </a:t>
            </a:r>
            <a:r>
              <a:rPr lang="en-US" altLang="zh-TW" sz="2800" b="1" dirty="0">
                <a:solidFill>
                  <a:srgbClr val="FF0000"/>
                </a:solidFill>
              </a:rPr>
              <a:t>(Optimal Substructure) </a:t>
            </a:r>
            <a:r>
              <a:rPr lang="zh-TW" altLang="en-US" sz="2800" b="1" dirty="0">
                <a:solidFill>
                  <a:schemeClr val="tx1"/>
                </a:solidFill>
              </a:rPr>
              <a:t>是</a:t>
            </a:r>
            <a:r>
              <a:rPr lang="en-US" altLang="zh-TW" sz="2800" b="1" dirty="0">
                <a:solidFill>
                  <a:schemeClr val="tx1"/>
                </a:solidFill>
              </a:rPr>
              <a:t>DP</a:t>
            </a:r>
            <a:r>
              <a:rPr lang="zh-TW" altLang="en-US" sz="2800" b="1" dirty="0">
                <a:solidFill>
                  <a:schemeClr val="tx1"/>
                </a:solidFill>
              </a:rPr>
              <a:t>最重要的性質</a:t>
            </a:r>
            <a:r>
              <a:rPr lang="en-US" altLang="zh-TW" sz="2800" b="1" dirty="0">
                <a:solidFill>
                  <a:schemeClr val="tx1"/>
                </a:solidFill>
              </a:rPr>
              <a:t>, </a:t>
            </a:r>
            <a:r>
              <a:rPr lang="zh-TW" altLang="en-US" sz="2800" b="1" dirty="0">
                <a:solidFill>
                  <a:schemeClr val="tx1"/>
                </a:solidFill>
              </a:rPr>
              <a:t>與轉移式的正確性直接相關。</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最佳子結構</a:t>
            </a:r>
            <a:r>
              <a:rPr lang="en-US" altLang="zh-TW" sz="2800" b="1" dirty="0">
                <a:solidFill>
                  <a:schemeClr val="tx1"/>
                </a:solidFill>
              </a:rPr>
              <a:t>:</a:t>
            </a:r>
            <a:r>
              <a:rPr lang="zh-TW" altLang="en-US" sz="2800" b="1" dirty="0">
                <a:solidFill>
                  <a:schemeClr val="tx1"/>
                </a:solidFill>
              </a:rPr>
              <a:t> 一個最佳化問題的最佳解</a:t>
            </a:r>
            <a:r>
              <a:rPr lang="zh-TW" altLang="en-US" sz="2800" b="1" dirty="0">
                <a:solidFill>
                  <a:srgbClr val="FF0000"/>
                </a:solidFill>
              </a:rPr>
              <a:t>被子問題的最佳解所決定</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最佳解總是只和最佳解相關</a:t>
            </a:r>
            <a:r>
              <a:rPr lang="en-US" altLang="zh-TW" sz="2800" b="1" dirty="0">
                <a:solidFill>
                  <a:schemeClr val="tx1"/>
                </a:solidFill>
              </a:rPr>
              <a:t>, </a:t>
            </a:r>
            <a:r>
              <a:rPr lang="zh-TW" altLang="en-US" sz="2800" b="1" dirty="0">
                <a:solidFill>
                  <a:schemeClr val="tx1"/>
                </a:solidFill>
              </a:rPr>
              <a:t>因此在求解子問題時</a:t>
            </a:r>
            <a:r>
              <a:rPr lang="en-US" altLang="zh-TW" sz="2800" b="1" dirty="0">
                <a:solidFill>
                  <a:schemeClr val="tx1"/>
                </a:solidFill>
              </a:rPr>
              <a:t>,</a:t>
            </a:r>
            <a:r>
              <a:rPr lang="zh-TW" altLang="en-US" sz="2800" b="1" dirty="0">
                <a:solidFill>
                  <a:schemeClr val="tx1"/>
                </a:solidFill>
              </a:rPr>
              <a:t> 我們同樣可以只關注最佳解</a:t>
            </a:r>
            <a:r>
              <a:rPr lang="en-US" altLang="zh-TW" sz="2800" b="1" dirty="0">
                <a:solidFill>
                  <a:schemeClr val="tx1"/>
                </a:solidFill>
              </a:rPr>
              <a:t>, </a:t>
            </a:r>
            <a:r>
              <a:rPr lang="zh-TW" altLang="en-US" sz="2800" b="1" dirty="0">
                <a:solidFill>
                  <a:srgbClr val="FF0000"/>
                </a:solidFill>
              </a:rPr>
              <a:t>這使得子問題的求解跟原問題具有一模一樣的結構</a:t>
            </a:r>
            <a:r>
              <a:rPr lang="en-US" altLang="zh-TW" sz="2800" b="1" dirty="0">
                <a:solidFill>
                  <a:srgbClr val="FF0000"/>
                </a:solidFill>
              </a:rPr>
              <a:t>, </a:t>
            </a:r>
            <a:r>
              <a:rPr lang="zh-TW" altLang="en-US" sz="2800" b="1" dirty="0">
                <a:solidFill>
                  <a:srgbClr val="FF0000"/>
                </a:solidFill>
              </a:rPr>
              <a:t>但是參數變小了</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4008684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線段樹</a:t>
            </a:r>
            <a:r>
              <a:rPr lang="en-US" altLang="zh-TW" b="1" dirty="0"/>
              <a:t>DP</a:t>
            </a:r>
            <a:endParaRPr lang="zh-TW" altLang="en-US" b="1"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3395691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跟記錄前綴和非常像</a:t>
            </a:r>
            <a:r>
              <a:rPr lang="en-US" altLang="zh-TW" sz="2400" b="1" dirty="0">
                <a:solidFill>
                  <a:schemeClr val="tx1"/>
                </a:solidFill>
              </a:rPr>
              <a:t>,</a:t>
            </a:r>
            <a:r>
              <a:rPr lang="zh-TW" altLang="en-US" sz="2400" b="1" dirty="0">
                <a:solidFill>
                  <a:schemeClr val="tx1"/>
                </a:solidFill>
              </a:rPr>
              <a:t> 但是線段樹有區間求最大值</a:t>
            </a:r>
            <a:r>
              <a:rPr lang="en-US" altLang="zh-TW" sz="2400" b="1" dirty="0">
                <a:solidFill>
                  <a:schemeClr val="tx1"/>
                </a:solidFill>
              </a:rPr>
              <a:t>(Range Minimum Query, RMQ)</a:t>
            </a:r>
            <a:r>
              <a:rPr lang="zh-TW" altLang="en-US" sz="2400" b="1" dirty="0">
                <a:solidFill>
                  <a:schemeClr val="tx1"/>
                </a:solidFill>
              </a:rPr>
              <a:t>、單點修改、區間修改等操作</a:t>
            </a:r>
            <a:r>
              <a:rPr lang="en-US" altLang="zh-TW" sz="2400" b="1" dirty="0">
                <a:solidFill>
                  <a:schemeClr val="tx1"/>
                </a:solidFill>
              </a:rPr>
              <a:t>,</a:t>
            </a:r>
            <a:r>
              <a:rPr lang="zh-TW" altLang="en-US" sz="2400" b="1" dirty="0">
                <a:solidFill>
                  <a:schemeClr val="tx1"/>
                </a:solidFill>
              </a:rPr>
              <a:t> 使用上更靈活。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由於是</a:t>
            </a:r>
            <a:r>
              <a:rPr lang="en-US" altLang="zh-TW" sz="2400" b="1" dirty="0">
                <a:solidFill>
                  <a:schemeClr val="tx1"/>
                </a:solidFill>
              </a:rPr>
              <a:t>DP</a:t>
            </a:r>
            <a:r>
              <a:rPr lang="zh-TW" altLang="en-US" sz="2400" b="1" dirty="0">
                <a:solidFill>
                  <a:schemeClr val="tx1"/>
                </a:solidFill>
              </a:rPr>
              <a:t>課程</a:t>
            </a:r>
            <a:r>
              <a:rPr lang="en-US" altLang="zh-TW" sz="2400" b="1" dirty="0">
                <a:solidFill>
                  <a:schemeClr val="tx1"/>
                </a:solidFill>
              </a:rPr>
              <a:t>, </a:t>
            </a:r>
            <a:r>
              <a:rPr lang="zh-TW" altLang="en-US" sz="2400" b="1" dirty="0">
                <a:solidFill>
                  <a:schemeClr val="tx1"/>
                </a:solidFill>
              </a:rPr>
              <a:t>所以假設學員都是線段樹大師</a:t>
            </a:r>
            <a:r>
              <a:rPr lang="en-US" altLang="zh-TW" sz="2400" b="1" dirty="0">
                <a:solidFill>
                  <a:schemeClr val="tx1"/>
                </a:solidFill>
              </a:rPr>
              <a:t>, </a:t>
            </a:r>
            <a:r>
              <a:rPr lang="zh-TW" altLang="en-US" sz="2400" b="1" dirty="0">
                <a:solidFill>
                  <a:schemeClr val="tx1"/>
                </a:solidFill>
              </a:rPr>
              <a:t>所有操作都了然於心。</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我們直接看例題。</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線段樹</a:t>
            </a:r>
            <a:r>
              <a:rPr lang="en-US" altLang="zh-TW" sz="5000" b="1" dirty="0"/>
              <a:t>DP</a:t>
            </a:r>
            <a:endParaRPr lang="en-US" sz="5000" b="1" dirty="0"/>
          </a:p>
        </p:txBody>
      </p:sp>
    </p:spTree>
    <p:extLst>
      <p:ext uri="{BB962C8B-B14F-4D97-AF65-F5344CB8AC3E}">
        <p14:creationId xmlns:p14="http://schemas.microsoft.com/office/powerpoint/2010/main" val="30587512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a:t>
            </a:r>
            <a:r>
              <a:rPr lang="en-US" altLang="zh-TW" sz="2400" b="1" dirty="0">
                <a:solidFill>
                  <a:schemeClr val="tx1"/>
                </a:solidFill>
              </a:rPr>
              <a:t>N</a:t>
            </a:r>
            <a:r>
              <a:rPr lang="zh-TW" altLang="en-US" sz="2400" b="1" dirty="0">
                <a:solidFill>
                  <a:schemeClr val="tx1"/>
                </a:solidFill>
              </a:rPr>
              <a:t>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也就是說</a:t>
            </a:r>
            <a:r>
              <a:rPr lang="en-US" altLang="zh-TW" sz="2400" b="1" dirty="0">
                <a:solidFill>
                  <a:schemeClr val="tx1"/>
                </a:solidFill>
              </a:rPr>
              <a:t>, </a:t>
            </a:r>
            <a:r>
              <a:rPr lang="zh-TW" altLang="en-US" sz="2400" b="1" dirty="0">
                <a:solidFill>
                  <a:schemeClr val="tx1"/>
                </a:solidFill>
              </a:rPr>
              <a:t>找出最大權重遞增子序列。</a:t>
            </a:r>
            <a:endParaRPr lang="en-US" altLang="zh-TW" sz="2400" b="1" dirty="0">
              <a:solidFill>
                <a:schemeClr val="tx1"/>
              </a:solidFill>
            </a:endParaRPr>
          </a:p>
          <a:p>
            <a:r>
              <a:rPr lang="zh-TW" altLang="en-US" sz="2400" b="1" dirty="0">
                <a:solidFill>
                  <a:schemeClr val="tx1"/>
                </a:solidFill>
              </a:rPr>
              <a:t>這個問題無法套用最長遞增子序列的二分搜解。</a:t>
            </a:r>
            <a:r>
              <a:rPr lang="en-US" altLang="zh-TW" sz="2400" b="1" dirty="0">
                <a:solidFill>
                  <a:schemeClr val="tx1"/>
                </a:solidFill>
              </a:rPr>
              <a:t>(why?)</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br>
              <a:rPr lang="en-US" altLang="zh-TW" b="1" dirty="0"/>
            </a:br>
            <a:r>
              <a:rPr lang="en-US" altLang="zh-TW" b="1" dirty="0" err="1"/>
              <a:t>AtCoder</a:t>
            </a:r>
            <a:r>
              <a:rPr lang="en-US" altLang="zh-TW" b="1" dirty="0"/>
              <a:t> Educational Contest</a:t>
            </a:r>
            <a:endParaRPr lang="en-US" b="1" dirty="0"/>
          </a:p>
        </p:txBody>
      </p:sp>
    </p:spTree>
    <p:extLst>
      <p:ext uri="{BB962C8B-B14F-4D97-AF65-F5344CB8AC3E}">
        <p14:creationId xmlns:p14="http://schemas.microsoft.com/office/powerpoint/2010/main" val="2281738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這看起來是對一個連續範圍求最大值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150490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err="1">
                <a:solidFill>
                  <a:schemeClr val="tx1"/>
                </a:solidFill>
              </a:rPr>
              <a:t>i</a:t>
            </a:r>
            <a:r>
              <a:rPr lang="zh-TW" altLang="en-US" sz="2400" b="1" dirty="0">
                <a:solidFill>
                  <a:schemeClr val="tx1"/>
                </a:solidFill>
              </a:rPr>
              <a:t> 遞增填表。</a:t>
            </a:r>
            <a:endParaRPr lang="en-US" altLang="zh-TW" sz="2400" b="1" dirty="0">
              <a:solidFill>
                <a:schemeClr val="tx1"/>
              </a:solidFill>
            </a:endParaRPr>
          </a:p>
          <a:p>
            <a:r>
              <a:rPr lang="zh-TW" altLang="en-US" sz="2400" b="1" dirty="0">
                <a:solidFill>
                  <a:schemeClr val="tx1"/>
                </a:solidFill>
              </a:rPr>
              <a:t>轉移是對一個連續範圍</a:t>
            </a:r>
            <a:r>
              <a:rPr lang="en-US" altLang="zh-TW" sz="2400" b="1" dirty="0">
                <a:solidFill>
                  <a:schemeClr val="tx1"/>
                </a:solidFill>
              </a:rPr>
              <a:t>[1, i-1]</a:t>
            </a:r>
            <a:r>
              <a:rPr lang="zh-TW" altLang="en-US" sz="2400" b="1" dirty="0">
                <a:solidFill>
                  <a:schemeClr val="tx1"/>
                </a:solidFill>
              </a:rPr>
              <a:t>求最大值</a:t>
            </a:r>
            <a:r>
              <a:rPr lang="en-US" altLang="zh-TW" sz="2400" b="1" dirty="0">
                <a:solidFill>
                  <a:schemeClr val="tx1"/>
                </a:solidFill>
              </a:rPr>
              <a:t>, </a:t>
            </a:r>
            <a:r>
              <a:rPr lang="zh-TW" altLang="en-US" sz="2400" b="1" dirty="0">
                <a:solidFill>
                  <a:schemeClr val="tx1"/>
                </a:solidFill>
              </a:rPr>
              <a:t>是線段樹可以有效率做到的事。但是</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這個條件卻不知讓人從何下手。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145793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787727"/>
            <a:ext cx="8596668" cy="3880773"/>
          </a:xfrm>
        </p:spPr>
        <p:txBody>
          <a:bodyPr>
            <a:normAutofit lnSpcReduction="10000"/>
          </a:bodyPr>
          <a:lstStyle/>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我們以 </a:t>
            </a:r>
            <a:r>
              <a:rPr lang="en-US" altLang="zh-TW" sz="2400" b="1" dirty="0">
                <a:solidFill>
                  <a:schemeClr val="tx1"/>
                </a:solidFill>
              </a:rPr>
              <a:t>j</a:t>
            </a:r>
            <a:r>
              <a:rPr lang="zh-TW" altLang="en-US" sz="2400" b="1" dirty="0">
                <a:solidFill>
                  <a:schemeClr val="tx1"/>
                </a:solidFill>
              </a:rPr>
              <a:t> 遞增填表算到</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根本還沒算出來</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這個條件感覺形同虛設。</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轉換一下思路</a:t>
            </a:r>
            <a:r>
              <a:rPr lang="en-US" altLang="zh-TW" sz="2400" b="1" dirty="0">
                <a:solidFill>
                  <a:schemeClr val="tx1"/>
                </a:solidFill>
              </a:rPr>
              <a:t>,</a:t>
            </a:r>
            <a:r>
              <a:rPr lang="zh-TW" altLang="en-US" sz="2400" b="1" dirty="0">
                <a:solidFill>
                  <a:schemeClr val="tx1"/>
                </a:solidFill>
              </a:rPr>
              <a:t> 將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放入樹中 </a:t>
            </a:r>
            <a:r>
              <a:rPr lang="en-US" altLang="zh-TW" sz="2400" b="1" dirty="0">
                <a:solidFill>
                  <a:schemeClr val="tx1"/>
                </a:solidFill>
              </a:rPr>
              <a:t>h[j] </a:t>
            </a:r>
            <a:r>
              <a:rPr lang="zh-TW" altLang="en-US" sz="2400" b="1" dirty="0">
                <a:solidFill>
                  <a:schemeClr val="tx1"/>
                </a:solidFill>
              </a:rPr>
              <a:t>的位置</a:t>
            </a:r>
            <a:r>
              <a:rPr lang="en-US" altLang="zh-TW" sz="2400" b="1" dirty="0">
                <a:solidFill>
                  <a:schemeClr val="tx1"/>
                </a:solidFill>
              </a:rPr>
              <a:t>, </a:t>
            </a:r>
            <a:r>
              <a:rPr lang="zh-TW" altLang="en-US" sz="2400" b="1" dirty="0">
                <a:solidFill>
                  <a:schemeClr val="tx1"/>
                </a:solidFill>
              </a:rPr>
              <a:t>計算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根本還沒放入樹中。</a:t>
            </a:r>
            <a:endParaRPr lang="en-US" altLang="zh-TW" sz="2400" b="1" dirty="0">
              <a:solidFill>
                <a:schemeClr val="tx1"/>
              </a:solidFill>
            </a:endParaRPr>
          </a:p>
          <a:p>
            <a:r>
              <a:rPr lang="zh-TW" altLang="en-US" sz="2400" b="1" dirty="0">
                <a:solidFill>
                  <a:schemeClr val="tx1"/>
                </a:solidFill>
              </a:rPr>
              <a:t>對區間 </a:t>
            </a:r>
            <a:r>
              <a:rPr lang="en-US" altLang="zh-TW" sz="2400" b="1" dirty="0">
                <a:solidFill>
                  <a:schemeClr val="tx1"/>
                </a:solidFill>
              </a:rPr>
              <a:t>[1, h[</a:t>
            </a:r>
            <a:r>
              <a:rPr lang="en-US" altLang="zh-TW" sz="2400" b="1" dirty="0" err="1">
                <a:solidFill>
                  <a:schemeClr val="tx1"/>
                </a:solidFill>
              </a:rPr>
              <a:t>i</a:t>
            </a:r>
            <a:r>
              <a:rPr lang="en-US" altLang="zh-TW" sz="2400" b="1" dirty="0">
                <a:solidFill>
                  <a:schemeClr val="tx1"/>
                </a:solidFill>
              </a:rPr>
              <a:t>] – 1]</a:t>
            </a:r>
            <a:r>
              <a:rPr lang="zh-TW" altLang="en-US" sz="2400" b="1" dirty="0">
                <a:solidFill>
                  <a:schemeClr val="tx1"/>
                </a:solidFill>
              </a:rPr>
              <a:t> 求最大值即為所求。</a:t>
            </a:r>
            <a:endParaRPr lang="en-US" altLang="zh-TW" sz="2400" b="1" dirty="0">
              <a:solidFill>
                <a:schemeClr val="tx1"/>
              </a:solidFill>
            </a:endParaRPr>
          </a:p>
          <a:p>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853461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en-US" altLang="zh-TW" sz="4000" dirty="0"/>
              <a:t>Pseudo code</a:t>
            </a:r>
            <a:endParaRPr lang="en-US" sz="4000"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p:txBody>
          <a:bodyPr>
            <a:normAutofit/>
          </a:bodyPr>
          <a:lstStyle/>
          <a:p>
            <a:r>
              <a:rPr lang="zh-TW" altLang="en-US" sz="2400" b="1" dirty="0">
                <a:solidFill>
                  <a:schemeClr val="tx1"/>
                </a:solidFill>
              </a:rPr>
              <a:t>輸入</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h[1 … N], a[1 … N]</a:t>
            </a:r>
          </a:p>
          <a:p>
            <a:r>
              <a:rPr lang="zh-TW" altLang="en-US" sz="2400" b="1" dirty="0">
                <a:solidFill>
                  <a:schemeClr val="tx1"/>
                </a:solidFill>
              </a:rPr>
              <a:t>開一棵線段樹</a:t>
            </a:r>
            <a:r>
              <a:rPr lang="en-US" altLang="zh-TW" sz="2400" b="1" dirty="0">
                <a:solidFill>
                  <a:schemeClr val="tx1"/>
                </a:solidFill>
              </a:rPr>
              <a:t>Tree, </a:t>
            </a:r>
            <a:r>
              <a:rPr lang="zh-TW" altLang="en-US" sz="2400" b="1" dirty="0">
                <a:solidFill>
                  <a:schemeClr val="tx1"/>
                </a:solidFill>
              </a:rPr>
              <a:t>所有位置初始值為</a:t>
            </a:r>
            <a:r>
              <a:rPr lang="en-US" altLang="zh-TW" sz="2400" b="1" dirty="0">
                <a:solidFill>
                  <a:schemeClr val="tx1"/>
                </a:solidFill>
              </a:rPr>
              <a:t>0</a:t>
            </a:r>
          </a:p>
          <a:p>
            <a:r>
              <a:rPr lang="en-US" sz="2400" b="1" dirty="0">
                <a:solidFill>
                  <a:schemeClr val="tx1"/>
                </a:solidFill>
              </a:rPr>
              <a:t>For</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 in [1, N]:</a:t>
            </a:r>
          </a:p>
          <a:p>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a:t>
            </a:r>
            <a:r>
              <a:rPr lang="en-US" sz="2400" b="1" dirty="0" err="1">
                <a:solidFill>
                  <a:schemeClr val="tx1"/>
                </a:solidFill>
              </a:rPr>
              <a:t>Tree.RMQ</a:t>
            </a:r>
            <a:r>
              <a:rPr lang="en-US" sz="2400" b="1" dirty="0">
                <a:solidFill>
                  <a:schemeClr val="tx1"/>
                </a:solidFill>
              </a:rPr>
              <a:t>(1, h[</a:t>
            </a:r>
            <a:r>
              <a:rPr lang="en-US" sz="2400" b="1" dirty="0" err="1">
                <a:solidFill>
                  <a:schemeClr val="tx1"/>
                </a:solidFill>
              </a:rPr>
              <a:t>i</a:t>
            </a:r>
            <a:r>
              <a:rPr lang="en-US" sz="2400" b="1" dirty="0">
                <a:solidFill>
                  <a:schemeClr val="tx1"/>
                </a:solidFill>
              </a:rPr>
              <a:t>] - 1) + a[</a:t>
            </a:r>
            <a:r>
              <a:rPr lang="en-US" sz="2400" b="1" dirty="0" err="1">
                <a:solidFill>
                  <a:schemeClr val="tx1"/>
                </a:solidFill>
              </a:rPr>
              <a:t>i</a:t>
            </a:r>
            <a:r>
              <a:rPr lang="en-US" sz="2400" b="1" dirty="0">
                <a:solidFill>
                  <a:schemeClr val="tx1"/>
                </a:solidFill>
              </a:rPr>
              <a:t>];</a:t>
            </a:r>
          </a:p>
          <a:p>
            <a:r>
              <a:rPr lang="en-US" sz="2400" b="1" dirty="0">
                <a:solidFill>
                  <a:schemeClr val="tx1"/>
                </a:solidFill>
              </a:rPr>
              <a:t>    </a:t>
            </a:r>
            <a:r>
              <a:rPr lang="en-US" sz="2400" b="1" dirty="0" err="1">
                <a:solidFill>
                  <a:schemeClr val="tx1"/>
                </a:solidFill>
              </a:rPr>
              <a:t>Tree.set_value</a:t>
            </a:r>
            <a:r>
              <a:rPr lang="en-US" sz="2400" b="1" dirty="0">
                <a:solidFill>
                  <a:schemeClr val="tx1"/>
                </a:solidFill>
              </a:rPr>
              <a:t>(h[</a:t>
            </a:r>
            <a:r>
              <a:rPr lang="en-US" sz="2400" b="1" dirty="0" err="1">
                <a:solidFill>
                  <a:schemeClr val="tx1"/>
                </a:solidFill>
              </a:rPr>
              <a:t>i</a:t>
            </a:r>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a:t>
            </a:r>
          </a:p>
          <a:p>
            <a:r>
              <a:rPr lang="zh-TW" altLang="en-US" sz="2400" b="1" dirty="0">
                <a:solidFill>
                  <a:schemeClr val="tx1"/>
                </a:solidFill>
              </a:rPr>
              <a:t>輸出</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 &lt;= </a:t>
            </a:r>
            <a:r>
              <a:rPr lang="en-US" altLang="zh-TW" sz="2400" b="1" dirty="0" err="1">
                <a:solidFill>
                  <a:schemeClr val="tx1"/>
                </a:solidFill>
              </a:rPr>
              <a:t>i</a:t>
            </a:r>
            <a:r>
              <a:rPr lang="en-US" altLang="zh-TW" sz="2400" b="1" dirty="0">
                <a:solidFill>
                  <a:schemeClr val="tx1"/>
                </a:solidFill>
              </a:rPr>
              <a:t> &lt;= N}</a:t>
            </a:r>
            <a:endParaRPr lang="en-US" sz="2400" b="1" dirty="0">
              <a:solidFill>
                <a:schemeClr val="tx1"/>
              </a:solidFill>
            </a:endParaRPr>
          </a:p>
        </p:txBody>
      </p:sp>
    </p:spTree>
    <p:extLst>
      <p:ext uri="{BB962C8B-B14F-4D97-AF65-F5344CB8AC3E}">
        <p14:creationId xmlns:p14="http://schemas.microsoft.com/office/powerpoint/2010/main" val="9535854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lnSpcReduction="10000"/>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3131889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因為</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如此轉移不會使答案過大或過小。</a:t>
            </a:r>
            <a:endParaRPr lang="en-US" sz="2400" b="1" dirty="0">
              <a:solidFill>
                <a:schemeClr val="tx1"/>
              </a:solidFill>
            </a:endParaRPr>
          </a:p>
        </p:txBody>
      </p:sp>
    </p:spTree>
    <p:extLst>
      <p:ext uri="{BB962C8B-B14F-4D97-AF65-F5344CB8AC3E}">
        <p14:creationId xmlns:p14="http://schemas.microsoft.com/office/powerpoint/2010/main" val="1783082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Q2.</a:t>
            </a:r>
            <a:r>
              <a:rPr lang="zh-TW" altLang="en-US" sz="2400" b="1" dirty="0">
                <a:solidFill>
                  <a:schemeClr val="tx1"/>
                </a:solidFill>
              </a:rPr>
              <a:t>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前面可以不放任何人</a:t>
            </a:r>
            <a:r>
              <a:rPr lang="en-US" altLang="zh-TW" sz="2400" b="1" dirty="0">
                <a:solidFill>
                  <a:schemeClr val="tx1"/>
                </a:solidFill>
              </a:rPr>
              <a:t>,</a:t>
            </a:r>
            <a:r>
              <a:rPr lang="zh-TW" altLang="en-US" sz="2400" b="1" dirty="0">
                <a:solidFill>
                  <a:schemeClr val="tx1"/>
                </a:solidFill>
              </a:rPr>
              <a:t> 此做法有考慮到這種情形嗎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A2: </a:t>
            </a:r>
            <a:r>
              <a:rPr lang="zh-TW" altLang="en-US" sz="2400" b="1" dirty="0">
                <a:solidFill>
                  <a:schemeClr val="tx1"/>
                </a:solidFill>
              </a:rPr>
              <a:t>承上題</a:t>
            </a:r>
            <a:r>
              <a:rPr lang="en-US" altLang="zh-TW" sz="2400" b="1" dirty="0">
                <a:solidFill>
                  <a:schemeClr val="tx1"/>
                </a:solidFill>
              </a:rPr>
              <a:t>, </a:t>
            </a:r>
            <a:r>
              <a:rPr lang="zh-TW" altLang="en-US" sz="2400" b="1" dirty="0">
                <a:solidFill>
                  <a:schemeClr val="tx1"/>
                </a:solidFill>
              </a:rPr>
              <a:t>樹中有不存在的轉移時會枚舉到。當詢問範圍的所有位置都被佔據的時候</a:t>
            </a:r>
            <a:r>
              <a:rPr lang="en-US" altLang="zh-TW" sz="2400" b="1" dirty="0">
                <a:solidFill>
                  <a:schemeClr val="tx1"/>
                </a:solidFill>
              </a:rPr>
              <a:t>, </a:t>
            </a:r>
            <a:r>
              <a:rPr lang="zh-TW" altLang="en-US" sz="2400" b="1" dirty="0">
                <a:solidFill>
                  <a:schemeClr val="tx1"/>
                </a:solidFill>
              </a:rPr>
              <a:t>樹中每個位置的答案必定都比 </a:t>
            </a:r>
            <a:r>
              <a:rPr lang="en-US" altLang="zh-TW" sz="2400" b="1" dirty="0">
                <a:solidFill>
                  <a:schemeClr val="tx1"/>
                </a:solidFill>
              </a:rPr>
              <a:t>0</a:t>
            </a:r>
            <a:r>
              <a:rPr lang="zh-TW" altLang="en-US" sz="2400" b="1" dirty="0">
                <a:solidFill>
                  <a:schemeClr val="tx1"/>
                </a:solidFill>
              </a:rPr>
              <a:t> 更好</a:t>
            </a:r>
            <a:r>
              <a:rPr lang="en-US" altLang="zh-TW" sz="2400" b="1" dirty="0">
                <a:solidFill>
                  <a:schemeClr val="tx1"/>
                </a:solidFill>
              </a:rPr>
              <a:t>, </a:t>
            </a:r>
            <a:r>
              <a:rPr lang="zh-TW" altLang="en-US" sz="2400" b="1" dirty="0">
                <a:solidFill>
                  <a:schemeClr val="tx1"/>
                </a:solidFill>
              </a:rPr>
              <a:t>即使沒有枚舉到也沒關係。</a:t>
            </a:r>
            <a:endParaRPr lang="en-US" sz="2400" b="1" dirty="0">
              <a:solidFill>
                <a:schemeClr val="tx1"/>
              </a:solidFill>
            </a:endParaRPr>
          </a:p>
        </p:txBody>
      </p:sp>
    </p:spTree>
    <p:extLst>
      <p:ext uri="{BB962C8B-B14F-4D97-AF65-F5344CB8AC3E}">
        <p14:creationId xmlns:p14="http://schemas.microsoft.com/office/powerpoint/2010/main" val="187747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範例</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最長共同子序列</a:t>
            </a:r>
            <a:r>
              <a:rPr lang="en-US" altLang="zh-TW" sz="2800" b="1" dirty="0">
                <a:solidFill>
                  <a:schemeClr val="tx1"/>
                </a:solidFill>
              </a:rPr>
              <a:t>(Longest Common Subsequence, LCS)</a:t>
            </a:r>
            <a:r>
              <a:rPr lang="zh-TW" altLang="en-US" sz="2800" b="1" dirty="0">
                <a:solidFill>
                  <a:schemeClr val="tx1"/>
                </a:solidFill>
              </a:rPr>
              <a:t>問題</a:t>
            </a:r>
            <a:r>
              <a:rPr lang="en-US" altLang="zh-TW" sz="2800" b="1" dirty="0">
                <a:solidFill>
                  <a:schemeClr val="tx1"/>
                </a:solidFill>
              </a:rPr>
              <a:t>:</a:t>
            </a:r>
            <a:r>
              <a:rPr lang="zh-TW" altLang="en-US" sz="2800" b="1" dirty="0">
                <a:solidFill>
                  <a:schemeClr val="tx1"/>
                </a:solidFill>
              </a:rPr>
              <a:t> 給定兩個字串</a:t>
            </a:r>
            <a:r>
              <a:rPr lang="en-US" altLang="zh-TW" sz="2800" b="1" dirty="0">
                <a:solidFill>
                  <a:schemeClr val="tx1"/>
                </a:solidFill>
              </a:rPr>
              <a:t>, </a:t>
            </a:r>
            <a:r>
              <a:rPr lang="zh-TW" altLang="en-US" sz="2800" b="1" dirty="0">
                <a:solidFill>
                  <a:schemeClr val="tx1"/>
                </a:solidFill>
              </a:rPr>
              <a:t>找出它們的</a:t>
            </a:r>
            <a:r>
              <a:rPr lang="en-US" altLang="zh-TW" sz="2800" b="1" dirty="0">
                <a:solidFill>
                  <a:schemeClr val="tx1"/>
                </a:solidFill>
              </a:rPr>
              <a:t>LCS</a:t>
            </a:r>
            <a:r>
              <a:rPr lang="zh-TW" altLang="en-US" sz="2800" b="1" dirty="0">
                <a:solidFill>
                  <a:schemeClr val="tx1"/>
                </a:solidFill>
              </a:rPr>
              <a:t>有多長。</a:t>
            </a:r>
            <a:endParaRPr lang="en-US" altLang="zh-TW" sz="2800" b="1" dirty="0">
              <a:solidFill>
                <a:schemeClr val="tx1"/>
              </a:solidFill>
            </a:endParaRPr>
          </a:p>
          <a:p>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26576936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Q3.</a:t>
            </a:r>
            <a:r>
              <a:rPr lang="zh-TW" altLang="en-US" sz="2400" b="1" dirty="0">
                <a:solidFill>
                  <a:schemeClr val="tx1"/>
                </a:solidFill>
              </a:rPr>
              <a:t> 這個作法有點像是「用時間順序解決</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a:t>
            </a:r>
            <a:r>
              <a:rPr lang="en-US" altLang="zh-TW" sz="2400" b="1" dirty="0">
                <a:solidFill>
                  <a:schemeClr val="tx1"/>
                </a:solidFill>
              </a:rPr>
              <a:t>RMQ</a:t>
            </a:r>
            <a:r>
              <a:rPr lang="zh-TW" altLang="en-US" sz="2400" b="1" dirty="0">
                <a:solidFill>
                  <a:schemeClr val="tx1"/>
                </a:solidFill>
              </a:rPr>
              <a:t>範圍解決</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A3: </a:t>
            </a:r>
            <a:r>
              <a:rPr lang="zh-TW" altLang="en-US" sz="2400" b="1" dirty="0">
                <a:solidFill>
                  <a:schemeClr val="tx1"/>
                </a:solidFill>
              </a:rPr>
              <a:t>可以</a:t>
            </a:r>
            <a:r>
              <a:rPr lang="en-US" altLang="zh-TW" sz="2400" b="1" dirty="0">
                <a:solidFill>
                  <a:schemeClr val="tx1"/>
                </a:solidFill>
              </a:rPr>
              <a:t>, </a:t>
            </a:r>
            <a:r>
              <a:rPr lang="zh-TW" altLang="en-US" sz="2400" b="1" dirty="0">
                <a:solidFill>
                  <a:schemeClr val="tx1"/>
                </a:solidFill>
              </a:rPr>
              <a:t>只要</a:t>
            </a:r>
            <a:r>
              <a:rPr lang="zh-TW" altLang="en-US" sz="2400" b="1" dirty="0">
                <a:solidFill>
                  <a:srgbClr val="FF0000"/>
                </a:solidFill>
              </a:rPr>
              <a:t>依照</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遞增的順序填表</a:t>
            </a:r>
            <a:r>
              <a:rPr lang="en-US" altLang="zh-TW" sz="2400" b="1" dirty="0">
                <a:solidFill>
                  <a:srgbClr val="FF0000"/>
                </a:solidFill>
              </a:rPr>
              <a:t>,</a:t>
            </a:r>
            <a:r>
              <a:rPr lang="zh-TW" altLang="en-US" sz="2400" b="1" dirty="0">
                <a:solidFill>
                  <a:srgbClr val="FF0000"/>
                </a:solidFill>
              </a:rPr>
              <a:t> 並且</a:t>
            </a:r>
            <a:r>
              <a:rPr lang="en-US" altLang="zh-TW" sz="2400" b="1" dirty="0">
                <a:solidFill>
                  <a:srgbClr val="FF0000"/>
                </a:solidFill>
              </a:rPr>
              <a:t>RMQ(1,</a:t>
            </a:r>
            <a:r>
              <a:rPr lang="zh-TW" altLang="en-US" sz="2400" b="1" dirty="0">
                <a:solidFill>
                  <a:srgbClr val="FF0000"/>
                </a:solidFill>
              </a:rPr>
              <a:t> </a:t>
            </a:r>
            <a:r>
              <a:rPr lang="en-US" altLang="zh-TW" sz="2400" b="1" dirty="0" err="1">
                <a:solidFill>
                  <a:srgbClr val="FF0000"/>
                </a:solidFill>
              </a:rPr>
              <a:t>i</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a:t>
            </a:r>
            <a:r>
              <a:rPr lang="zh-TW" altLang="en-US" sz="2400" b="1" dirty="0">
                <a:solidFill>
                  <a:schemeClr val="tx1"/>
                </a:solidFill>
              </a:rPr>
              <a:t>即可。</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計算</a:t>
            </a:r>
            <a:r>
              <a:rPr lang="en-US" altLang="zh-TW" sz="2400" b="1" dirty="0" err="1">
                <a:solidFill>
                  <a:schemeClr val="tx1"/>
                </a:solidFill>
              </a:rPr>
              <a:t>dp</a:t>
            </a:r>
            <a:r>
              <a:rPr lang="zh-TW" altLang="en-US" sz="2400" b="1" dirty="0">
                <a:solidFill>
                  <a:schemeClr val="tx1"/>
                </a:solidFill>
              </a:rPr>
              <a:t>的順序是非常重要的。</a:t>
            </a:r>
            <a:endParaRPr lang="en-US" sz="2400" b="1" dirty="0">
              <a:solidFill>
                <a:schemeClr val="tx1"/>
              </a:solidFill>
            </a:endParaRPr>
          </a:p>
        </p:txBody>
      </p:sp>
    </p:spTree>
    <p:extLst>
      <p:ext uri="{BB962C8B-B14F-4D97-AF65-F5344CB8AC3E}">
        <p14:creationId xmlns:p14="http://schemas.microsoft.com/office/powerpoint/2010/main" val="3105757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小問題</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a:t>
            </a:r>
            <a:r>
              <a:rPr lang="en-US" altLang="zh-TW" sz="2400" b="1" dirty="0">
                <a:solidFill>
                  <a:schemeClr val="tx1"/>
                </a:solidFill>
              </a:rPr>
              <a:t>BIT</a:t>
            </a:r>
            <a:r>
              <a:rPr lang="zh-TW" altLang="en-US" sz="2400" b="1" dirty="0">
                <a:solidFill>
                  <a:schemeClr val="tx1"/>
                </a:solidFill>
              </a:rPr>
              <a:t>就可以維護了 </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A4: </a:t>
            </a:r>
            <a:r>
              <a:rPr lang="zh-TW" altLang="en-US" sz="2400" b="1" dirty="0">
                <a:solidFill>
                  <a:schemeClr val="tx1"/>
                </a:solidFill>
              </a:rPr>
              <a:t>沒錯</a:t>
            </a:r>
            <a:r>
              <a:rPr lang="en-US" altLang="zh-TW" sz="2400" b="1" dirty="0">
                <a:solidFill>
                  <a:schemeClr val="tx1"/>
                </a:solidFill>
              </a:rPr>
              <a:t>,</a:t>
            </a:r>
            <a:r>
              <a:rPr lang="zh-TW" altLang="en-US" sz="2400" b="1" dirty="0">
                <a:solidFill>
                  <a:schemeClr val="tx1"/>
                </a:solidFill>
              </a:rPr>
              <a:t> 不過這堂課不是資料結構課程</a:t>
            </a:r>
            <a:r>
              <a:rPr lang="en-US" altLang="zh-TW" sz="2400" b="1" dirty="0">
                <a:solidFill>
                  <a:schemeClr val="tx1"/>
                </a:solidFill>
              </a:rPr>
              <a:t>,</a:t>
            </a:r>
            <a:r>
              <a:rPr lang="zh-TW" altLang="en-US" sz="2400" b="1" dirty="0">
                <a:solidFill>
                  <a:schemeClr val="tx1"/>
                </a:solidFill>
              </a:rPr>
              <a:t> 就不多講了</a:t>
            </a:r>
            <a:r>
              <a:rPr lang="en-US" altLang="zh-TW" sz="2400" b="1" dirty="0">
                <a:solidFill>
                  <a:schemeClr val="tx1"/>
                </a:solidFill>
              </a:rPr>
              <a:t>, </a:t>
            </a:r>
            <a:r>
              <a:rPr lang="zh-TW" altLang="en-US" sz="2400" b="1" dirty="0">
                <a:solidFill>
                  <a:schemeClr val="tx1"/>
                </a:solidFill>
              </a:rPr>
              <a:t>講義中有使用</a:t>
            </a:r>
            <a:r>
              <a:rPr lang="en-US" altLang="zh-TW" sz="2400" b="1" dirty="0">
                <a:solidFill>
                  <a:schemeClr val="tx1"/>
                </a:solidFill>
              </a:rPr>
              <a:t>BIT</a:t>
            </a:r>
            <a:r>
              <a:rPr lang="zh-TW" altLang="en-US" sz="2400" b="1" dirty="0">
                <a:solidFill>
                  <a:schemeClr val="tx1"/>
                </a:solidFill>
              </a:rPr>
              <a:t>的</a:t>
            </a:r>
            <a:r>
              <a:rPr lang="en-US" altLang="zh-TW" sz="2400" b="1" dirty="0">
                <a:solidFill>
                  <a:schemeClr val="tx1"/>
                </a:solidFill>
              </a:rPr>
              <a:t>code</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此外</a:t>
            </a:r>
            <a:r>
              <a:rPr lang="en-US" altLang="zh-TW" sz="2400" b="1" dirty="0">
                <a:solidFill>
                  <a:schemeClr val="tx1"/>
                </a:solidFill>
              </a:rPr>
              <a:t>,</a:t>
            </a:r>
            <a:r>
              <a:rPr lang="zh-TW" altLang="en-US" sz="2400" b="1" dirty="0">
                <a:solidFill>
                  <a:schemeClr val="tx1"/>
                </a:solidFill>
              </a:rPr>
              <a:t> 講義中還有其他一些較不重要的小問題。請學員自行查看。</a:t>
            </a:r>
            <a:endParaRPr lang="en-US" sz="2400" b="1" dirty="0">
              <a:solidFill>
                <a:schemeClr val="tx1"/>
              </a:solidFill>
            </a:endParaRPr>
          </a:p>
        </p:txBody>
      </p:sp>
    </p:spTree>
    <p:extLst>
      <p:ext uri="{BB962C8B-B14F-4D97-AF65-F5344CB8AC3E}">
        <p14:creationId xmlns:p14="http://schemas.microsoft.com/office/powerpoint/2010/main" val="11290889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85303-376C-465D-8D97-C808397AE1DE}"/>
              </a:ext>
            </a:extLst>
          </p:cNvPr>
          <p:cNvSpPr>
            <a:spLocks noGrp="1"/>
          </p:cNvSpPr>
          <p:nvPr>
            <p:ph type="title"/>
          </p:nvPr>
        </p:nvSpPr>
        <p:spPr>
          <a:xfrm>
            <a:off x="677334" y="609600"/>
            <a:ext cx="8596668" cy="739806"/>
          </a:xfrm>
        </p:spPr>
        <p:txBody>
          <a:bodyPr/>
          <a:lstStyle/>
          <a:p>
            <a:r>
              <a:rPr lang="zh-TW" altLang="en-US" b="1" dirty="0"/>
              <a:t>例題</a:t>
            </a:r>
            <a:r>
              <a:rPr lang="en-US" altLang="zh-TW" b="1" dirty="0"/>
              <a:t>2</a:t>
            </a:r>
            <a:r>
              <a:rPr lang="zh-TW" altLang="en-US" b="1" dirty="0"/>
              <a:t> </a:t>
            </a:r>
            <a:r>
              <a:rPr lang="en-US" altLang="zh-TW" b="1" dirty="0"/>
              <a:t>ARC</a:t>
            </a:r>
            <a:r>
              <a:rPr lang="zh-TW" altLang="en-US" b="1" dirty="0"/>
              <a:t> </a:t>
            </a:r>
            <a:r>
              <a:rPr lang="en-US" altLang="zh-TW" b="1" dirty="0"/>
              <a:t>073 -</a:t>
            </a:r>
            <a:r>
              <a:rPr lang="zh-TW" altLang="en-US" b="1" dirty="0"/>
              <a:t> </a:t>
            </a:r>
            <a:r>
              <a:rPr lang="en-US" altLang="zh-TW" b="1" dirty="0"/>
              <a:t>Many Moves</a:t>
            </a:r>
            <a:endParaRPr 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EBA0C9B-FBEF-4093-B4AF-3D5259526469}"/>
                  </a:ext>
                </a:extLst>
              </p:cNvPr>
              <p:cNvSpPr>
                <a:spLocks noGrp="1"/>
              </p:cNvSpPr>
              <p:nvPr>
                <p:ph idx="1"/>
              </p:nvPr>
            </p:nvSpPr>
            <p:spPr>
              <a:xfrm>
                <a:off x="677334" y="1606858"/>
                <a:ext cx="8596668" cy="4434505"/>
              </a:xfrm>
            </p:spPr>
            <p:txBody>
              <a:bodyPr>
                <a:normAutofit/>
              </a:bodyPr>
              <a:lstStyle/>
              <a:p>
                <a:r>
                  <a:rPr lang="zh-TW" altLang="en-US" sz="2400" b="1" dirty="0">
                    <a:solidFill>
                      <a:schemeClr val="tx1"/>
                    </a:solidFill>
                  </a:rPr>
                  <a:t>有兩個棋子擺在一個</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x N</a:t>
                </a:r>
                <a:r>
                  <a:rPr lang="zh-TW" altLang="en-US" sz="2400" b="1" dirty="0">
                    <a:solidFill>
                      <a:schemeClr val="tx1"/>
                    </a:solidFill>
                  </a:rPr>
                  <a:t>的棋盤上</a:t>
                </a:r>
                <a:endParaRPr lang="en-US" altLang="zh-TW" sz="2400" b="1" dirty="0">
                  <a:solidFill>
                    <a:schemeClr val="tx1"/>
                  </a:solidFill>
                </a:endParaRPr>
              </a:p>
              <a:p>
                <a:r>
                  <a:rPr lang="zh-TW" altLang="en-US" sz="2400" b="1" dirty="0">
                    <a:solidFill>
                      <a:schemeClr val="tx1"/>
                    </a:solidFill>
                  </a:rPr>
                  <a:t>一個開始一個在位置</a:t>
                </a:r>
                <a:r>
                  <a:rPr lang="en-US" altLang="zh-TW" sz="2400" b="1" dirty="0">
                    <a:solidFill>
                      <a:schemeClr val="tx1"/>
                    </a:solidFill>
                  </a:rPr>
                  <a:t>A, </a:t>
                </a:r>
                <a:r>
                  <a:rPr lang="zh-TW" altLang="en-US" sz="2400" b="1" dirty="0">
                    <a:solidFill>
                      <a:schemeClr val="tx1"/>
                    </a:solidFill>
                  </a:rPr>
                  <a:t>另一個則在位置</a:t>
                </a:r>
                <a:r>
                  <a:rPr lang="en-US" altLang="zh-TW" sz="2400" b="1" dirty="0">
                    <a:solidFill>
                      <a:schemeClr val="tx1"/>
                    </a:solidFill>
                  </a:rPr>
                  <a:t>B</a:t>
                </a:r>
              </a:p>
              <a:p>
                <a:r>
                  <a:rPr lang="zh-TW" altLang="en-US" sz="2400" b="1" dirty="0">
                    <a:solidFill>
                      <a:schemeClr val="tx1"/>
                    </a:solidFill>
                  </a:rPr>
                  <a:t>有</a:t>
                </a:r>
                <a:r>
                  <a:rPr lang="en-US" altLang="zh-TW" sz="2400" b="1" dirty="0">
                    <a:solidFill>
                      <a:schemeClr val="tx1"/>
                    </a:solidFill>
                  </a:rPr>
                  <a:t>Q</a:t>
                </a:r>
                <a:r>
                  <a:rPr lang="zh-TW" altLang="en-US" sz="2400" b="1" dirty="0">
                    <a:solidFill>
                      <a:schemeClr val="tx1"/>
                    </a:solidFill>
                  </a:rPr>
                  <a:t>筆指令</a:t>
                </a:r>
                <a:r>
                  <a:rPr lang="en-US" altLang="zh-TW" sz="2400" b="1" dirty="0">
                    <a:solidFill>
                      <a:schemeClr val="tx1"/>
                    </a:solidFill>
                  </a:rPr>
                  <a:t>, </a:t>
                </a:r>
                <a:r>
                  <a:rPr lang="zh-TW" altLang="en-US" sz="2400" b="1" dirty="0">
                    <a:solidFill>
                      <a:schemeClr val="tx1"/>
                    </a:solidFill>
                  </a:rPr>
                  <a:t>第 </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筆指令要求將其中一個棋子移動到 </a:t>
                </a:r>
                <a14:m>
                  <m:oMath xmlns:m="http://schemas.openxmlformats.org/officeDocument/2006/math">
                    <m:sSub>
                      <m:sSubPr>
                        <m:ctrlPr>
                          <a:rPr lang="en-US" sz="2500" b="1" i="1" dirty="0">
                            <a:solidFill>
                              <a:schemeClr val="tx1"/>
                            </a:solidFill>
                            <a:latin typeface="Cambria Math" panose="02040503050406030204" pitchFamily="18" charset="0"/>
                          </a:rPr>
                        </m:ctrlPr>
                      </m:sSubPr>
                      <m:e>
                        <m:r>
                          <a:rPr lang="en-US" sz="2500" b="1" i="1" dirty="0">
                            <a:solidFill>
                              <a:schemeClr val="tx1"/>
                            </a:solidFill>
                            <a:latin typeface="Cambria Math" panose="02040503050406030204" pitchFamily="18" charset="0"/>
                          </a:rPr>
                          <m:t>𝒙</m:t>
                        </m:r>
                      </m:e>
                      <m:sub>
                        <m:r>
                          <a:rPr lang="en-US" sz="2500" b="1" i="1" dirty="0">
                            <a:solidFill>
                              <a:schemeClr val="tx1"/>
                            </a:solidFill>
                            <a:latin typeface="Cambria Math" panose="02040503050406030204" pitchFamily="18" charset="0"/>
                          </a:rPr>
                          <m:t>𝒊</m:t>
                        </m:r>
                      </m:sub>
                    </m:sSub>
                    <m:r>
                      <a:rPr lang="en-US" sz="2500" b="1" i="1" dirty="0">
                        <a:solidFill>
                          <a:schemeClr val="tx1"/>
                        </a:solidFill>
                        <a:latin typeface="Cambria Math" panose="02040503050406030204" pitchFamily="18" charset="0"/>
                      </a:rPr>
                      <m:t> </m:t>
                    </m:r>
                  </m:oMath>
                </a14:m>
                <a:endParaRPr lang="en-US" altLang="zh-TW" sz="2500" b="1" dirty="0">
                  <a:solidFill>
                    <a:schemeClr val="tx1"/>
                  </a:solidFill>
                </a:endParaRPr>
              </a:p>
              <a:p>
                <a:r>
                  <a:rPr lang="zh-TW" altLang="en-US" sz="2400" b="1" dirty="0">
                    <a:solidFill>
                      <a:schemeClr val="tx1"/>
                    </a:solidFill>
                  </a:rPr>
                  <a:t>指令只指定位置</a:t>
                </a:r>
                <a:r>
                  <a:rPr lang="en-US" altLang="zh-TW" sz="2400" b="1" dirty="0">
                    <a:solidFill>
                      <a:schemeClr val="tx1"/>
                    </a:solidFill>
                  </a:rPr>
                  <a:t>, </a:t>
                </a:r>
                <a:r>
                  <a:rPr lang="zh-TW" altLang="en-US" sz="2400" b="1" dirty="0">
                    <a:solidFill>
                      <a:schemeClr val="tx1"/>
                    </a:solidFill>
                  </a:rPr>
                  <a:t>要移動哪一個棋子皆可</a:t>
                </a:r>
                <a:endParaRPr lang="en-US" altLang="zh-TW" sz="2400" b="1" dirty="0">
                  <a:solidFill>
                    <a:schemeClr val="tx1"/>
                  </a:solidFill>
                </a:endParaRPr>
              </a:p>
              <a:p>
                <a:r>
                  <a:rPr lang="zh-TW" altLang="en-US" sz="2400" b="1" dirty="0">
                    <a:solidFill>
                      <a:schemeClr val="tx1"/>
                    </a:solidFill>
                  </a:rPr>
                  <a:t>將棋子由 </a:t>
                </a:r>
                <a:r>
                  <a:rPr lang="en-US" altLang="zh-TW" sz="2400" b="1" dirty="0">
                    <a:solidFill>
                      <a:schemeClr val="tx1"/>
                    </a:solidFill>
                  </a:rPr>
                  <a:t>p1 </a:t>
                </a:r>
                <a:r>
                  <a:rPr lang="zh-TW" altLang="en-US" sz="2400" b="1" dirty="0">
                    <a:solidFill>
                      <a:schemeClr val="tx1"/>
                    </a:solidFill>
                  </a:rPr>
                  <a:t>移動 </a:t>
                </a:r>
                <a:r>
                  <a:rPr lang="en-US" altLang="zh-TW" sz="2400" b="1" dirty="0">
                    <a:solidFill>
                      <a:schemeClr val="tx1"/>
                    </a:solidFill>
                  </a:rPr>
                  <a:t>p2 </a:t>
                </a:r>
                <a:r>
                  <a:rPr lang="zh-TW" altLang="en-US" sz="2400" b="1" dirty="0">
                    <a:solidFill>
                      <a:schemeClr val="tx1"/>
                    </a:solidFill>
                  </a:rPr>
                  <a:t>需要花費</a:t>
                </a:r>
                <a:r>
                  <a:rPr lang="en-US" altLang="zh-TW" sz="2400" b="1" dirty="0">
                    <a:solidFill>
                      <a:schemeClr val="tx1"/>
                    </a:solidFill>
                  </a:rPr>
                  <a:t>|p1 – p2|</a:t>
                </a:r>
                <a:r>
                  <a:rPr lang="zh-TW" altLang="en-US" sz="2400" b="1" dirty="0">
                    <a:solidFill>
                      <a:schemeClr val="tx1"/>
                    </a:solidFill>
                  </a:rPr>
                  <a:t>秒，兩個棋子可以同時站在同一格，請問執行完所有指令最少需要多少時間？</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每次指令除了將一個棋子移動到</a:t>
                </a:r>
                <a:r>
                  <a:rPr lang="en-US" altLang="zh-TW" sz="2400" b="1" dirty="0">
                    <a:solidFill>
                      <a:schemeClr val="tx1"/>
                    </a:solidFill>
                  </a:rPr>
                  <a:t> </a:t>
                </a:r>
                <a14:m>
                  <m:oMath xmlns:m="http://schemas.openxmlformats.org/officeDocument/2006/math">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𝒊</m:t>
                        </m:r>
                      </m:sub>
                    </m:sSub>
                  </m:oMath>
                </a14:m>
                <a:r>
                  <a:rPr lang="zh-TW" altLang="en-US" sz="2400" b="1" dirty="0">
                    <a:solidFill>
                      <a:schemeClr val="tx1"/>
                    </a:solidFill>
                  </a:rPr>
                  <a:t> 外不能做其他任何事</a:t>
                </a:r>
                <a:endParaRPr lang="en-US" altLang="zh-TW" sz="2400" b="1" dirty="0">
                  <a:solidFill>
                    <a:schemeClr val="tx1"/>
                  </a:solidFill>
                </a:endParaRPr>
              </a:p>
              <a:p>
                <a:r>
                  <a:rPr lang="en-US" altLang="zh-TW" sz="2400" b="1" dirty="0">
                    <a:solidFill>
                      <a:schemeClr val="tx1"/>
                    </a:solidFill>
                  </a:rPr>
                  <a:t>N, Q &lt;= </a:t>
                </a:r>
                <a14:m>
                  <m:oMath xmlns:m="http://schemas.openxmlformats.org/officeDocument/2006/math">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10</m:t>
                        </m:r>
                      </m:e>
                      <m:sup>
                        <m:r>
                          <a:rPr lang="en-US" altLang="zh-TW" sz="2400" b="1" i="1" dirty="0">
                            <a:solidFill>
                              <a:schemeClr val="tx1"/>
                            </a:solidFill>
                            <a:latin typeface="Cambria Math" panose="02040503050406030204" pitchFamily="18" charset="0"/>
                          </a:rPr>
                          <m:t>5</m:t>
                        </m:r>
                      </m:sup>
                    </m:sSup>
                  </m:oMath>
                </a14:m>
                <a:endParaRPr lang="en-US" altLang="zh-TW"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6EBA0C9B-FBEF-4093-B4AF-3D5259526469}"/>
                  </a:ext>
                </a:extLst>
              </p:cNvPr>
              <p:cNvSpPr>
                <a:spLocks noGrp="1" noRot="1" noChangeAspect="1" noMove="1" noResize="1" noEditPoints="1" noAdjustHandles="1" noChangeArrowheads="1" noChangeShapeType="1" noTextEdit="1"/>
              </p:cNvSpPr>
              <p:nvPr>
                <p:ph idx="1"/>
              </p:nvPr>
            </p:nvSpPr>
            <p:spPr>
              <a:xfrm>
                <a:off x="677334" y="1606858"/>
                <a:ext cx="8596668" cy="4434505"/>
              </a:xfrm>
              <a:blipFill>
                <a:blip r:embed="rId2"/>
                <a:stretch>
                  <a:fillRect l="-567" t="-1100"/>
                </a:stretch>
              </a:blipFill>
            </p:spPr>
            <p:txBody>
              <a:bodyPr/>
              <a:lstStyle/>
              <a:p>
                <a:r>
                  <a:rPr lang="en-US">
                    <a:noFill/>
                  </a:rPr>
                  <a:t> </a:t>
                </a:r>
              </a:p>
            </p:txBody>
          </p:sp>
        </mc:Fallback>
      </mc:AlternateContent>
    </p:spTree>
    <p:extLst>
      <p:ext uri="{BB962C8B-B14F-4D97-AF65-F5344CB8AC3E}">
        <p14:creationId xmlns:p14="http://schemas.microsoft.com/office/powerpoint/2010/main" val="36778258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777479" y="174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901012" y="186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784411"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791944"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798876"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805808"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812740"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820273"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827205" y="174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月亮 34">
            <a:extLst>
              <a:ext uri="{FF2B5EF4-FFF2-40B4-BE49-F238E27FC236}">
                <a16:creationId xmlns:a16="http://schemas.microsoft.com/office/drawing/2014/main" id="{3D90335B-4CAB-4B05-A39A-A8263986D062}"/>
              </a:ext>
            </a:extLst>
          </p:cNvPr>
          <p:cNvSpPr/>
          <p:nvPr/>
        </p:nvSpPr>
        <p:spPr>
          <a:xfrm>
            <a:off x="7092450" y="190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788459" y="650467"/>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788459" y="650467"/>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8" name="矩形 37">
            <a:extLst>
              <a:ext uri="{FF2B5EF4-FFF2-40B4-BE49-F238E27FC236}">
                <a16:creationId xmlns:a16="http://schemas.microsoft.com/office/drawing/2014/main" id="{E2677F73-2B10-454A-BF58-155BD8DE622B}"/>
              </a:ext>
            </a:extLst>
          </p:cNvPr>
          <p:cNvSpPr/>
          <p:nvPr/>
        </p:nvSpPr>
        <p:spPr>
          <a:xfrm>
            <a:off x="3566547" y="37252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太陽 38">
            <a:extLst>
              <a:ext uri="{FF2B5EF4-FFF2-40B4-BE49-F238E27FC236}">
                <a16:creationId xmlns:a16="http://schemas.microsoft.com/office/drawing/2014/main" id="{EAB670E1-B9D8-4B1B-A71C-E62231ADEEC3}"/>
              </a:ext>
            </a:extLst>
          </p:cNvPr>
          <p:cNvSpPr/>
          <p:nvPr/>
        </p:nvSpPr>
        <p:spPr>
          <a:xfrm>
            <a:off x="7707268" y="38493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6DB8DDED-B0B9-4A07-8C3D-DB9860B7C04A}"/>
              </a:ext>
            </a:extLst>
          </p:cNvPr>
          <p:cNvSpPr/>
          <p:nvPr/>
        </p:nvSpPr>
        <p:spPr>
          <a:xfrm>
            <a:off x="4573479"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4946AD4-FC91-4B2D-97A0-1C048FD65E17}"/>
              </a:ext>
            </a:extLst>
          </p:cNvPr>
          <p:cNvSpPr/>
          <p:nvPr/>
        </p:nvSpPr>
        <p:spPr>
          <a:xfrm>
            <a:off x="5581012"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983C7212-996B-43C1-92B4-049480333B1E}"/>
              </a:ext>
            </a:extLst>
          </p:cNvPr>
          <p:cNvSpPr/>
          <p:nvPr/>
        </p:nvSpPr>
        <p:spPr>
          <a:xfrm>
            <a:off x="6587944"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4830171-9CEE-4E1D-B3DC-7E78E73A43BC}"/>
              </a:ext>
            </a:extLst>
          </p:cNvPr>
          <p:cNvSpPr/>
          <p:nvPr/>
        </p:nvSpPr>
        <p:spPr>
          <a:xfrm>
            <a:off x="7594876"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33D7A4BC-7FF6-4E42-B73D-10B938ACB0DA}"/>
              </a:ext>
            </a:extLst>
          </p:cNvPr>
          <p:cNvSpPr/>
          <p:nvPr/>
        </p:nvSpPr>
        <p:spPr>
          <a:xfrm>
            <a:off x="8601808"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6FF802F4-B10C-4852-872A-1A496DC0414E}"/>
              </a:ext>
            </a:extLst>
          </p:cNvPr>
          <p:cNvSpPr/>
          <p:nvPr/>
        </p:nvSpPr>
        <p:spPr>
          <a:xfrm>
            <a:off x="9609341"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C88AE922-8C28-4047-A098-0601FD9A6DE8}"/>
              </a:ext>
            </a:extLst>
          </p:cNvPr>
          <p:cNvSpPr/>
          <p:nvPr/>
        </p:nvSpPr>
        <p:spPr>
          <a:xfrm>
            <a:off x="10616273" y="37252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月亮 46">
            <a:extLst>
              <a:ext uri="{FF2B5EF4-FFF2-40B4-BE49-F238E27FC236}">
                <a16:creationId xmlns:a16="http://schemas.microsoft.com/office/drawing/2014/main" id="{AE659DD7-DA8B-42C1-B47F-F8E2EA6EEA8C}"/>
              </a:ext>
            </a:extLst>
          </p:cNvPr>
          <p:cNvSpPr/>
          <p:nvPr/>
        </p:nvSpPr>
        <p:spPr>
          <a:xfrm>
            <a:off x="9881518" y="38887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828E1D6E-7A39-4F39-BEA7-D117A82FBD07}"/>
              </a:ext>
            </a:extLst>
          </p:cNvPr>
          <p:cNvSpPr/>
          <p:nvPr/>
        </p:nvSpPr>
        <p:spPr>
          <a:xfrm>
            <a:off x="274013" y="555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太陽 48">
            <a:extLst>
              <a:ext uri="{FF2B5EF4-FFF2-40B4-BE49-F238E27FC236}">
                <a16:creationId xmlns:a16="http://schemas.microsoft.com/office/drawing/2014/main" id="{11A0F780-B7CF-4493-B184-1EBBF5FD82DD}"/>
              </a:ext>
            </a:extLst>
          </p:cNvPr>
          <p:cNvSpPr/>
          <p:nvPr/>
        </p:nvSpPr>
        <p:spPr>
          <a:xfrm>
            <a:off x="1397546" y="567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2B7B2D1E-6A50-4A12-A79A-A2D493DD3AD2}"/>
              </a:ext>
            </a:extLst>
          </p:cNvPr>
          <p:cNvSpPr/>
          <p:nvPr/>
        </p:nvSpPr>
        <p:spPr>
          <a:xfrm>
            <a:off x="1280945"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01C2D69C-E261-4F12-BEF8-8603CE555B95}"/>
              </a:ext>
            </a:extLst>
          </p:cNvPr>
          <p:cNvSpPr/>
          <p:nvPr/>
        </p:nvSpPr>
        <p:spPr>
          <a:xfrm>
            <a:off x="2288478"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FE1766DE-9B84-4425-8116-A629C216FF76}"/>
              </a:ext>
            </a:extLst>
          </p:cNvPr>
          <p:cNvSpPr/>
          <p:nvPr/>
        </p:nvSpPr>
        <p:spPr>
          <a:xfrm>
            <a:off x="3295410"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B93B6DD1-668F-48C8-A5B9-17D7DAAE4BBD}"/>
              </a:ext>
            </a:extLst>
          </p:cNvPr>
          <p:cNvSpPr/>
          <p:nvPr/>
        </p:nvSpPr>
        <p:spPr>
          <a:xfrm>
            <a:off x="4302342"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8AC06DF0-5F3F-41B1-A195-112BDA3C7E34}"/>
              </a:ext>
            </a:extLst>
          </p:cNvPr>
          <p:cNvSpPr/>
          <p:nvPr/>
        </p:nvSpPr>
        <p:spPr>
          <a:xfrm>
            <a:off x="5309274"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矩形 54">
            <a:extLst>
              <a:ext uri="{FF2B5EF4-FFF2-40B4-BE49-F238E27FC236}">
                <a16:creationId xmlns:a16="http://schemas.microsoft.com/office/drawing/2014/main" id="{AF9E6E2D-38A8-4107-B74C-EC0FED197274}"/>
              </a:ext>
            </a:extLst>
          </p:cNvPr>
          <p:cNvSpPr/>
          <p:nvPr/>
        </p:nvSpPr>
        <p:spPr>
          <a:xfrm>
            <a:off x="6316807"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矩形 55">
            <a:extLst>
              <a:ext uri="{FF2B5EF4-FFF2-40B4-BE49-F238E27FC236}">
                <a16:creationId xmlns:a16="http://schemas.microsoft.com/office/drawing/2014/main" id="{4FE8B548-8648-4E47-BA47-3786448521C5}"/>
              </a:ext>
            </a:extLst>
          </p:cNvPr>
          <p:cNvSpPr/>
          <p:nvPr/>
        </p:nvSpPr>
        <p:spPr>
          <a:xfrm>
            <a:off x="7323739" y="555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月亮 56">
            <a:extLst>
              <a:ext uri="{FF2B5EF4-FFF2-40B4-BE49-F238E27FC236}">
                <a16:creationId xmlns:a16="http://schemas.microsoft.com/office/drawing/2014/main" id="{4D4717F3-9F01-4A53-B77F-1E32F887838E}"/>
              </a:ext>
            </a:extLst>
          </p:cNvPr>
          <p:cNvSpPr/>
          <p:nvPr/>
        </p:nvSpPr>
        <p:spPr>
          <a:xfrm>
            <a:off x="4614367" y="571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箭號: 向右 57">
            <a:extLst>
              <a:ext uri="{FF2B5EF4-FFF2-40B4-BE49-F238E27FC236}">
                <a16:creationId xmlns:a16="http://schemas.microsoft.com/office/drawing/2014/main" id="{B8972C23-FB9E-4ABF-AA2A-E737DB048D42}"/>
              </a:ext>
            </a:extLst>
          </p:cNvPr>
          <p:cNvSpPr/>
          <p:nvPr/>
        </p:nvSpPr>
        <p:spPr>
          <a:xfrm>
            <a:off x="5049029" y="4071694"/>
            <a:ext cx="2459245"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字方塊 58">
            <a:extLst>
              <a:ext uri="{FF2B5EF4-FFF2-40B4-BE49-F238E27FC236}">
                <a16:creationId xmlns:a16="http://schemas.microsoft.com/office/drawing/2014/main" id="{E85036F9-FDAA-48ED-BE2F-521286221FD7}"/>
              </a:ext>
            </a:extLst>
          </p:cNvPr>
          <p:cNvSpPr txBox="1"/>
          <p:nvPr/>
        </p:nvSpPr>
        <p:spPr>
          <a:xfrm>
            <a:off x="4513130" y="3101844"/>
            <a:ext cx="1180131" cy="553998"/>
          </a:xfrm>
          <a:prstGeom prst="rect">
            <a:avLst/>
          </a:prstGeom>
          <a:noFill/>
        </p:spPr>
        <p:txBody>
          <a:bodyPr wrap="none" rtlCol="0">
            <a:spAutoFit/>
          </a:bodyPr>
          <a:lstStyle/>
          <a:p>
            <a:r>
              <a:rPr lang="zh-TW" altLang="en-US" sz="3000" b="1" dirty="0"/>
              <a:t>策略</a:t>
            </a:r>
            <a:r>
              <a:rPr lang="en-US" altLang="zh-TW" sz="3000" b="1" dirty="0"/>
              <a:t>1</a:t>
            </a:r>
            <a:endParaRPr lang="en-US" sz="3000" b="1" dirty="0"/>
          </a:p>
        </p:txBody>
      </p:sp>
      <p:sp>
        <p:nvSpPr>
          <p:cNvPr id="60" name="文字方塊 59">
            <a:extLst>
              <a:ext uri="{FF2B5EF4-FFF2-40B4-BE49-F238E27FC236}">
                <a16:creationId xmlns:a16="http://schemas.microsoft.com/office/drawing/2014/main" id="{65C4C050-0749-438B-9C05-7F384C52FABD}"/>
              </a:ext>
            </a:extLst>
          </p:cNvPr>
          <p:cNvSpPr txBox="1"/>
          <p:nvPr/>
        </p:nvSpPr>
        <p:spPr>
          <a:xfrm>
            <a:off x="1109993" y="4862486"/>
            <a:ext cx="1180131" cy="553998"/>
          </a:xfrm>
          <a:prstGeom prst="rect">
            <a:avLst/>
          </a:prstGeom>
          <a:noFill/>
        </p:spPr>
        <p:txBody>
          <a:bodyPr wrap="none" rtlCol="0">
            <a:spAutoFit/>
          </a:bodyPr>
          <a:lstStyle/>
          <a:p>
            <a:r>
              <a:rPr lang="zh-TW" altLang="en-US" sz="3000" b="1" dirty="0"/>
              <a:t>策略</a:t>
            </a:r>
            <a:r>
              <a:rPr lang="en-US" altLang="zh-TW" sz="3000" b="1" dirty="0"/>
              <a:t>2</a:t>
            </a:r>
            <a:endParaRPr lang="en-US" sz="3000" b="1" dirty="0"/>
          </a:p>
        </p:txBody>
      </p:sp>
      <p:sp>
        <p:nvSpPr>
          <p:cNvPr id="61" name="箭號: 向右 60">
            <a:extLst>
              <a:ext uri="{FF2B5EF4-FFF2-40B4-BE49-F238E27FC236}">
                <a16:creationId xmlns:a16="http://schemas.microsoft.com/office/drawing/2014/main" id="{B773C4AC-AB12-49D8-8409-692C868E7C8C}"/>
              </a:ext>
            </a:extLst>
          </p:cNvPr>
          <p:cNvSpPr/>
          <p:nvPr/>
        </p:nvSpPr>
        <p:spPr>
          <a:xfrm rot="10800000">
            <a:off x="5388970" y="5880110"/>
            <a:ext cx="1430702"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895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顯然解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每次操作都可以選擇要移動哪一個棋子</a:t>
                </a:r>
                <a:r>
                  <a:rPr lang="en-US" altLang="zh-TW" sz="2600" b="1" dirty="0">
                    <a:solidFill>
                      <a:schemeClr val="tx1"/>
                    </a:solidFill>
                  </a:rPr>
                  <a:t>, </a:t>
                </a:r>
                <a:r>
                  <a:rPr lang="zh-TW" altLang="en-US" sz="2600" b="1" dirty="0">
                    <a:solidFill>
                      <a:schemeClr val="tx1"/>
                    </a:solidFill>
                  </a:rPr>
                  <a:t>總共有</a:t>
                </a:r>
                <a14:m>
                  <m:oMath xmlns:m="http://schemas.openxmlformats.org/officeDocument/2006/math">
                    <m:sSup>
                      <m:sSupPr>
                        <m:ctrlPr>
                          <a:rPr lang="en-US" altLang="zh-TW" sz="2800" b="1" i="1" dirty="0">
                            <a:solidFill>
                              <a:schemeClr val="tx1"/>
                            </a:solidFill>
                            <a:latin typeface="Cambria Math" panose="02040503050406030204" pitchFamily="18" charset="0"/>
                          </a:rPr>
                        </m:ctrlPr>
                      </m:sSupPr>
                      <m:e>
                        <m:r>
                          <a:rPr lang="en-US" altLang="zh-TW" sz="2800" b="1" i="1" dirty="0" smtClean="0">
                            <a:solidFill>
                              <a:schemeClr val="tx1"/>
                            </a:solidFill>
                            <a:latin typeface="Cambria Math" panose="02040503050406030204" pitchFamily="18" charset="0"/>
                          </a:rPr>
                          <m:t>𝟐</m:t>
                        </m:r>
                      </m:e>
                      <m:sup>
                        <m:r>
                          <m:rPr>
                            <m:sty m:val="p"/>
                          </m:rPr>
                          <a:rPr lang="en-US" altLang="zh-TW" sz="2800" b="1" i="1" dirty="0">
                            <a:solidFill>
                              <a:schemeClr val="tx1"/>
                            </a:solidFill>
                            <a:latin typeface="Cambria Math" panose="02040503050406030204" pitchFamily="18" charset="0"/>
                          </a:rPr>
                          <m:t>Q</m:t>
                        </m:r>
                      </m:sup>
                    </m:sSup>
                  </m:oMath>
                </a14:m>
                <a:r>
                  <a:rPr lang="zh-TW" altLang="en-US" sz="2600" b="1" dirty="0">
                    <a:solidFill>
                      <a:schemeClr val="tx1"/>
                    </a:solidFill>
                  </a:rPr>
                  <a:t>種可能的移動法。 </a:t>
                </a:r>
                <a:r>
                  <a:rPr lang="en-US" altLang="zh-TW" sz="2600" b="1" dirty="0">
                    <a:solidFill>
                      <a:srgbClr val="0070C0"/>
                    </a:solidFill>
                  </a:rPr>
                  <a:t>TLE</a:t>
                </a: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][j][k]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一個棋子停在 </a:t>
                </a:r>
                <a:r>
                  <a:rPr lang="en-US" altLang="zh-TW" sz="2600" b="1" dirty="0">
                    <a:solidFill>
                      <a:schemeClr val="tx1"/>
                    </a:solidFill>
                  </a:rPr>
                  <a:t>j, </a:t>
                </a:r>
                <a:r>
                  <a:rPr lang="zh-TW" altLang="en-US" sz="2600" b="1" dirty="0">
                    <a:solidFill>
                      <a:schemeClr val="tx1"/>
                    </a:solidFill>
                  </a:rPr>
                  <a:t>另一個停在 </a:t>
                </a:r>
                <a:r>
                  <a:rPr lang="en-US" altLang="zh-TW" sz="2600" b="1" dirty="0">
                    <a:solidFill>
                      <a:schemeClr val="tx1"/>
                    </a:solidFill>
                  </a:rPr>
                  <a:t>k</a:t>
                </a:r>
                <a:r>
                  <a:rPr lang="zh-TW" altLang="en-US" sz="2600" b="1" dirty="0">
                    <a:solidFill>
                      <a:schemeClr val="tx1"/>
                    </a:solidFill>
                  </a:rPr>
                  <a:t> 的最小花費。 </a:t>
                </a:r>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p>
              <a:p>
                <a:endParaRPr lang="en-US" sz="2600" b="1" dirty="0">
                  <a:solidFill>
                    <a:srgbClr val="7030A0"/>
                  </a:solidFill>
                </a:endParaRPr>
              </a:p>
              <a:p>
                <a:r>
                  <a:rPr lang="zh-TW" altLang="en-US" sz="2600" b="1" dirty="0">
                    <a:solidFill>
                      <a:schemeClr val="tx1"/>
                    </a:solidFill>
                  </a:rPr>
                  <a:t>同學們能想到更好的狀態嗎 </a:t>
                </a:r>
                <a:r>
                  <a:rPr lang="en-US" altLang="zh-TW" sz="2600" b="1" dirty="0">
                    <a:solidFill>
                      <a:schemeClr val="tx1"/>
                    </a:solidFill>
                  </a:rPr>
                  <a:t>?</a:t>
                </a:r>
                <a:r>
                  <a:rPr lang="zh-TW" altLang="en-US" sz="2600" b="1" dirty="0">
                    <a:solidFill>
                      <a:schemeClr val="tx1"/>
                    </a:solidFill>
                  </a:rPr>
                  <a:t> 只要比上面好都可以。</a:t>
                </a:r>
                <a:endParaRPr lang="en-US" sz="2600" b="1" dirty="0">
                  <a:solidFill>
                    <a:srgbClr val="7030A0"/>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471"/>
                </a:stretch>
              </a:blipFill>
            </p:spPr>
            <p:txBody>
              <a:bodyPr/>
              <a:lstStyle/>
              <a:p>
                <a:r>
                  <a:rPr lang="en-US">
                    <a:noFill/>
                  </a:rPr>
                  <a:t> </a:t>
                </a:r>
              </a:p>
            </p:txBody>
          </p:sp>
        </mc:Fallback>
      </mc:AlternateContent>
    </p:spTree>
    <p:extLst>
      <p:ext uri="{BB962C8B-B14F-4D97-AF65-F5344CB8AC3E}">
        <p14:creationId xmlns:p14="http://schemas.microsoft.com/office/powerpoint/2010/main" val="20944876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觀察到做完 </a:t>
            </a:r>
            <a:r>
              <a:rPr lang="en-US" altLang="zh-TW" sz="2600" b="1" dirty="0" err="1">
                <a:solidFill>
                  <a:schemeClr val="tx1"/>
                </a:solidFill>
              </a:rPr>
              <a:t>i</a:t>
            </a:r>
            <a:r>
              <a:rPr lang="zh-TW" altLang="en-US" sz="2600" b="1" dirty="0">
                <a:solidFill>
                  <a:schemeClr val="tx1"/>
                </a:solidFill>
              </a:rPr>
              <a:t> 筆指令後</a:t>
            </a:r>
            <a:r>
              <a:rPr lang="en-US" altLang="zh-TW" sz="2600" b="1" dirty="0">
                <a:solidFill>
                  <a:schemeClr val="tx1"/>
                </a:solidFill>
              </a:rPr>
              <a:t>,</a:t>
            </a:r>
            <a:r>
              <a:rPr lang="zh-TW" altLang="en-US" sz="2600" b="1" dirty="0">
                <a:solidFill>
                  <a:schemeClr val="tx1"/>
                </a:solidFill>
              </a:rPr>
              <a:t> 必定有一個棋子位在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endParaRPr lang="en-US" sz="2600" b="1" dirty="0">
              <a:solidFill>
                <a:schemeClr val="tx1"/>
              </a:solidFill>
            </a:endParaRP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a:t>
            </a:r>
            <a:r>
              <a:rPr lang="zh-TW" altLang="en-US" sz="2600" b="1" dirty="0">
                <a:solidFill>
                  <a:srgbClr val="FF0000"/>
                </a:solidFill>
              </a:rPr>
              <a:t>這次被移動的棋子</a:t>
            </a:r>
            <a:r>
              <a:rPr lang="zh-TW" altLang="en-US" sz="2600" b="1" dirty="0">
                <a:solidFill>
                  <a:schemeClr val="tx1"/>
                </a:solidFill>
              </a:rPr>
              <a:t>停在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另一個停在 </a:t>
            </a:r>
            <a:r>
              <a:rPr lang="en-US" altLang="zh-TW" sz="2600" b="1" dirty="0">
                <a:solidFill>
                  <a:schemeClr val="tx1"/>
                </a:solidFill>
              </a:rPr>
              <a:t>j</a:t>
            </a:r>
            <a:r>
              <a:rPr lang="zh-TW" altLang="en-US" sz="2600" b="1" dirty="0">
                <a:solidFill>
                  <a:schemeClr val="tx1"/>
                </a:solidFill>
              </a:rPr>
              <a:t> 的最小花費。</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r>
              <a:rPr lang="zh-TW" altLang="en-US" sz="2600" b="1" dirty="0">
                <a:solidFill>
                  <a:srgbClr val="7030A0"/>
                </a:solidFill>
              </a:rPr>
              <a:t> </a:t>
            </a:r>
            <a:r>
              <a:rPr lang="en-US" altLang="zh-TW" sz="2600" b="1" dirty="0">
                <a:solidFill>
                  <a:schemeClr val="tx1"/>
                </a:solidFill>
              </a:rPr>
              <a:t>…?</a:t>
            </a:r>
            <a:endParaRPr lang="en-US" sz="2600" b="1" dirty="0">
              <a:solidFill>
                <a:srgbClr val="7030A0"/>
              </a:solidFill>
            </a:endParaRPr>
          </a:p>
        </p:txBody>
      </p:sp>
    </p:spTree>
    <p:extLst>
      <p:ext uri="{BB962C8B-B14F-4D97-AF65-F5344CB8AC3E}">
        <p14:creationId xmlns:p14="http://schemas.microsoft.com/office/powerpoint/2010/main" val="1285268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總之是個進展</a:t>
                </a:r>
                <a:r>
                  <a:rPr lang="en-US" altLang="zh-TW" sz="2600" b="1" dirty="0">
                    <a:solidFill>
                      <a:schemeClr val="tx1"/>
                    </a:solidFill>
                  </a:rPr>
                  <a:t>,</a:t>
                </a:r>
                <a:r>
                  <a:rPr lang="zh-TW" altLang="en-US" sz="2600" b="1" dirty="0">
                    <a:solidFill>
                      <a:schemeClr val="tx1"/>
                    </a:solidFill>
                  </a:rPr>
                  <a:t> 就試試看吧</a:t>
                </a:r>
                <a:endParaRPr lang="en-US" altLang="zh-TW" sz="2600" b="1" dirty="0">
                  <a:solidFill>
                    <a:schemeClr val="tx1"/>
                  </a:solidFill>
                </a:endParaRPr>
              </a:p>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20280366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01497429-BDC5-44A3-90EC-5E62BCFC76E6}"/>
                  </a:ext>
                </a:extLst>
              </p:cNvPr>
              <p:cNvSpPr txBox="1"/>
              <p:nvPr/>
            </p:nvSpPr>
            <p:spPr>
              <a:xfrm>
                <a:off x="4441735" y="4334295"/>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41735" y="4334295"/>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FD695AC2-6380-4086-B612-8DA64010C9D6}"/>
                  </a:ext>
                </a:extLst>
              </p:cNvPr>
              <p:cNvSpPr txBox="1"/>
              <p:nvPr/>
            </p:nvSpPr>
            <p:spPr>
              <a:xfrm>
                <a:off x="6278647" y="4300776"/>
                <a:ext cx="250213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𝟕</m:t>
                      </m:r>
                    </m:oMath>
                  </m:oMathPara>
                </a14:m>
                <a:endParaRPr lang="en-US" sz="4000" b="1" dirty="0"/>
              </a:p>
            </p:txBody>
          </p:sp>
        </mc:Choice>
        <mc:Fallback xmlns="">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6278647" y="430077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6711602"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4000" b="1" dirty="0"/>
                        <m:t>j</m:t>
                      </m:r>
                      <m:r>
                        <m:rPr>
                          <m:nor/>
                        </m:rPr>
                        <a:rPr lang="en-US" sz="4000" b="1" dirty="0"/>
                        <m:t> </m:t>
                      </m:r>
                      <m:r>
                        <a:rPr lang="en-US" sz="4000" b="1" i="1">
                          <a:latin typeface="Cambria Math" panose="02040503050406030204" pitchFamily="18" charset="0"/>
                          <a:ea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xmlns="">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4598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557017" y="242825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680550" y="255236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563949"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571482" y="242825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578414"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585346" y="242824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592278"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599811" y="242824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606743" y="242824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1579745" y="3549161"/>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r>
                          <a:rPr lang="en-US" sz="4000" b="1" i="1" dirty="0" smtClean="0">
                            <a:latin typeface="Cambria Math" panose="02040503050406030204" pitchFamily="18" charset="0"/>
                          </a:rPr>
                          <m:t>−</m:t>
                        </m:r>
                        <m:r>
                          <a:rPr lang="en-US" sz="4000" b="1" i="1" dirty="0" smtClean="0">
                            <a:latin typeface="Cambria Math" panose="02040503050406030204" pitchFamily="18" charset="0"/>
                          </a:rPr>
                          <m:t>𝟏</m:t>
                        </m:r>
                      </m:sub>
                    </m:sSub>
                    <m:r>
                      <a:rPr lang="en-US" sz="4000" b="1" i="1" dirty="0" smtClean="0">
                        <a:latin typeface="Cambria Math" panose="02040503050406030204" pitchFamily="18" charset="0"/>
                      </a:rPr>
                      <m:t> </m:t>
                    </m:r>
                  </m:oMath>
                </a14:m>
                <a:r>
                  <a:rPr lang="en-US" sz="4000" b="1" dirty="0"/>
                  <a:t>= 2</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1579745" y="3549161"/>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7" name="矩形 36">
            <a:extLst>
              <a:ext uri="{FF2B5EF4-FFF2-40B4-BE49-F238E27FC236}">
                <a16:creationId xmlns:a16="http://schemas.microsoft.com/office/drawing/2014/main" id="{3010B82B-9370-489D-BE12-E68B663C0530}"/>
              </a:ext>
            </a:extLst>
          </p:cNvPr>
          <p:cNvSpPr/>
          <p:nvPr/>
        </p:nvSpPr>
        <p:spPr>
          <a:xfrm>
            <a:off x="557017" y="53143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697738"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563949"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571482" y="53143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578414"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585346" y="531437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592278"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599811" y="53143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06743" y="53143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01497429-BDC5-44A3-90EC-5E62BCFC76E6}"/>
                  </a:ext>
                </a:extLst>
              </p:cNvPr>
              <p:cNvSpPr txBox="1"/>
              <p:nvPr/>
            </p:nvSpPr>
            <p:spPr>
              <a:xfrm>
                <a:off x="4423980" y="4433744"/>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85" name="文字方塊 84">
                <a:extLst>
                  <a:ext uri="{FF2B5EF4-FFF2-40B4-BE49-F238E27FC236}">
                    <a16:creationId xmlns:a16="http://schemas.microsoft.com/office/drawing/2014/main" id="{01497429-BDC5-44A3-90EC-5E62BCFC76E6}"/>
                  </a:ext>
                </a:extLst>
              </p:cNvPr>
              <p:cNvSpPr txBox="1">
                <a:spLocks noRot="1" noChangeAspect="1" noMove="1" noResize="1" noEditPoints="1" noAdjustHandles="1" noChangeArrowheads="1" noChangeShapeType="1" noTextEdit="1"/>
              </p:cNvSpPr>
              <p:nvPr/>
            </p:nvSpPr>
            <p:spPr>
              <a:xfrm>
                <a:off x="4423980" y="4433744"/>
                <a:ext cx="2502135" cy="707886"/>
              </a:xfrm>
              <a:prstGeom prst="rect">
                <a:avLst/>
              </a:prstGeom>
              <a:blipFill>
                <a:blip r:embed="rId3"/>
                <a:stretch>
                  <a:fillRect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FD695AC2-6380-4086-B612-8DA64010C9D6}"/>
                  </a:ext>
                </a:extLst>
              </p:cNvPr>
              <p:cNvSpPr txBox="1"/>
              <p:nvPr/>
            </p:nvSpPr>
            <p:spPr>
              <a:xfrm>
                <a:off x="960923" y="4418816"/>
                <a:ext cx="250213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panose="02040503050406030204" pitchFamily="18" charset="0"/>
                        </a:rPr>
                        <m:t>𝒋</m:t>
                      </m:r>
                      <m:r>
                        <a:rPr lang="en-US" sz="4000" b="1" i="1" dirty="0" smtClean="0">
                          <a:latin typeface="Cambria Math" panose="02040503050406030204" pitchFamily="18" charset="0"/>
                        </a:rPr>
                        <m:t>=</m:t>
                      </m:r>
                      <m:r>
                        <a:rPr lang="en-US" sz="4000" b="1" i="1" dirty="0" smtClean="0">
                          <a:latin typeface="Cambria Math" panose="02040503050406030204" pitchFamily="18" charset="0"/>
                        </a:rPr>
                        <m:t>𝟐</m:t>
                      </m:r>
                    </m:oMath>
                  </m:oMathPara>
                </a14:m>
                <a:endParaRPr lang="en-US" sz="4000" b="1" dirty="0"/>
              </a:p>
            </p:txBody>
          </p:sp>
        </mc:Choice>
        <mc:Fallback xmlns="">
          <p:sp>
            <p:nvSpPr>
              <p:cNvPr id="88" name="文字方塊 87">
                <a:extLst>
                  <a:ext uri="{FF2B5EF4-FFF2-40B4-BE49-F238E27FC236}">
                    <a16:creationId xmlns:a16="http://schemas.microsoft.com/office/drawing/2014/main" id="{FD695AC2-6380-4086-B612-8DA64010C9D6}"/>
                  </a:ext>
                </a:extLst>
              </p:cNvPr>
              <p:cNvSpPr txBox="1">
                <a:spLocks noRot="1" noChangeAspect="1" noMove="1" noResize="1" noEditPoints="1" noAdjustHandles="1" noChangeArrowheads="1" noChangeShapeType="1" noTextEdit="1"/>
              </p:cNvSpPr>
              <p:nvPr/>
            </p:nvSpPr>
            <p:spPr>
              <a:xfrm>
                <a:off x="960923" y="4418816"/>
                <a:ext cx="2502135" cy="707886"/>
              </a:xfrm>
              <a:prstGeom prst="rect">
                <a:avLst/>
              </a:prstGeom>
              <a:blipFill>
                <a:blip r:embed="rId4"/>
                <a:stretch>
                  <a:fillRect/>
                </a:stretch>
              </a:blipFill>
            </p:spPr>
            <p:txBody>
              <a:bodyPr/>
              <a:lstStyle/>
              <a:p>
                <a:r>
                  <a:rPr lang="en-US">
                    <a:noFill/>
                  </a:rPr>
                  <a:t> </a:t>
                </a:r>
              </a:p>
            </p:txBody>
          </p:sp>
        </mc:Fallback>
      </mc:AlternateContent>
      <p:sp>
        <p:nvSpPr>
          <p:cNvPr id="89" name="太陽 88">
            <a:extLst>
              <a:ext uri="{FF2B5EF4-FFF2-40B4-BE49-F238E27FC236}">
                <a16:creationId xmlns:a16="http://schemas.microsoft.com/office/drawing/2014/main" id="{45F1AA58-476C-4841-BC34-C10DCCB77A01}"/>
              </a:ext>
            </a:extLst>
          </p:cNvPr>
          <p:cNvSpPr/>
          <p:nvPr/>
        </p:nvSpPr>
        <p:spPr>
          <a:xfrm>
            <a:off x="6711602" y="2543983"/>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太陽 89">
            <a:extLst>
              <a:ext uri="{FF2B5EF4-FFF2-40B4-BE49-F238E27FC236}">
                <a16:creationId xmlns:a16="http://schemas.microsoft.com/office/drawing/2014/main" id="{AD78153D-7B7C-499C-8163-7DB8E1DB9663}"/>
              </a:ext>
            </a:extLst>
          </p:cNvPr>
          <p:cNvSpPr/>
          <p:nvPr/>
        </p:nvSpPr>
        <p:spPr>
          <a:xfrm>
            <a:off x="1676341" y="543848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60F068E7-1055-474E-88D3-333C7A870221}"/>
                  </a:ext>
                </a:extLst>
              </p:cNvPr>
              <p:cNvSpPr txBox="1"/>
              <p:nvPr/>
            </p:nvSpPr>
            <p:spPr>
              <a:xfrm>
                <a:off x="-692144" y="245540"/>
                <a:ext cx="527749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4000" b="1" dirty="0" smtClean="0"/>
                        <m:t>j</m:t>
                      </m:r>
                      <m:r>
                        <m:rPr>
                          <m:nor/>
                        </m:rPr>
                        <a:rPr lang="en-US" sz="4000" b="1" dirty="0" smtClean="0"/>
                        <m:t> </m:t>
                      </m:r>
                      <m:r>
                        <a:rPr lang="en-US" sz="4000" b="1" i="1" dirty="0" smtClean="0">
                          <a:latin typeface="Cambria Math" panose="02040503050406030204" pitchFamily="18" charset="0"/>
                        </a:rPr>
                        <m:t>=</m:t>
                      </m:r>
                      <m:r>
                        <m:rPr>
                          <m:nor/>
                        </m:rPr>
                        <a:rPr lang="en-US" sz="4000" b="1" dirty="0"/>
                        <m:t> </m:t>
                      </m:r>
                      <m:r>
                        <m:rPr>
                          <m:nor/>
                        </m:rPr>
                        <a:rPr lang="en-US" sz="4000" b="1" dirty="0"/>
                        <m:t>x</m:t>
                      </m:r>
                      <m:r>
                        <m:rPr>
                          <m:nor/>
                        </m:rPr>
                        <a:rPr lang="en-US" sz="4000" b="1" dirty="0"/>
                        <m:t>[</m:t>
                      </m:r>
                      <m:r>
                        <m:rPr>
                          <m:nor/>
                        </m:rPr>
                        <a:rPr lang="en-US" sz="4000" b="1" dirty="0"/>
                        <m:t>i</m:t>
                      </m:r>
                      <m:r>
                        <m:rPr>
                          <m:nor/>
                        </m:rPr>
                        <a:rPr lang="en-US" sz="4000" b="1" dirty="0"/>
                        <m:t>−1].</m:t>
                      </m:r>
                    </m:oMath>
                  </m:oMathPara>
                </a14:m>
                <a:endParaRPr lang="en-US" sz="4000" b="1" dirty="0"/>
              </a:p>
            </p:txBody>
          </p:sp>
        </mc:Choice>
        <mc:Fallback xmlns="">
          <p:sp>
            <p:nvSpPr>
              <p:cNvPr id="91" name="文字方塊 90">
                <a:extLst>
                  <a:ext uri="{FF2B5EF4-FFF2-40B4-BE49-F238E27FC236}">
                    <a16:creationId xmlns:a16="http://schemas.microsoft.com/office/drawing/2014/main" id="{60F068E7-1055-474E-88D3-333C7A870221}"/>
                  </a:ext>
                </a:extLst>
              </p:cNvPr>
              <p:cNvSpPr txBox="1">
                <a:spLocks noRot="1" noChangeAspect="1" noMove="1" noResize="1" noEditPoints="1" noAdjustHandles="1" noChangeArrowheads="1" noChangeShapeType="1" noTextEdit="1"/>
              </p:cNvSpPr>
              <p:nvPr/>
            </p:nvSpPr>
            <p:spPr>
              <a:xfrm>
                <a:off x="-692144" y="245540"/>
                <a:ext cx="5277490" cy="70788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08175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lnSpcReduction="10000"/>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600" b="1" dirty="0">
                    <a:solidFill>
                      <a:schemeClr val="tx1"/>
                    </a:solidFill>
                  </a:rPr>
                  <a:t>盯著它看</a:t>
                </a:r>
                <a:r>
                  <a:rPr lang="en-US" altLang="zh-TW" sz="2600" b="1" dirty="0">
                    <a:solidFill>
                      <a:schemeClr val="tx1"/>
                    </a:solidFill>
                  </a:rPr>
                  <a:t>, </a:t>
                </a:r>
                <a:r>
                  <a:rPr lang="zh-TW" altLang="en-US" sz="2600" b="1" dirty="0">
                    <a:solidFill>
                      <a:schemeClr val="tx1"/>
                    </a:solidFill>
                  </a:rPr>
                  <a:t>發現第一條式子只是一次區間加值</a:t>
                </a:r>
                <a:r>
                  <a:rPr lang="en-US" altLang="zh-TW" sz="2600" b="1" dirty="0">
                    <a:solidFill>
                      <a:schemeClr val="tx1"/>
                    </a:solidFill>
                  </a:rPr>
                  <a:t>, </a:t>
                </a:r>
                <a:r>
                  <a:rPr lang="zh-TW" altLang="en-US" sz="2600" b="1" dirty="0">
                    <a:solidFill>
                      <a:schemeClr val="tx1"/>
                    </a:solidFill>
                  </a:rPr>
                  <a:t>加的範圍是所有人。</a:t>
                </a:r>
                <a:endParaRPr lang="en-US" altLang="zh-TW" sz="2600" b="1" dirty="0">
                  <a:solidFill>
                    <a:schemeClr val="tx1"/>
                  </a:solidFill>
                </a:endParaRPr>
              </a:p>
              <a:p>
                <a:pPr marL="514350" indent="-457200"/>
                <a:r>
                  <a:rPr lang="zh-TW" altLang="en-US" sz="2600" b="1" dirty="0">
                    <a:solidFill>
                      <a:schemeClr val="tx1"/>
                    </a:solidFill>
                  </a:rPr>
                  <a:t>再盯一下</a:t>
                </a:r>
                <a:r>
                  <a:rPr lang="en-US" altLang="zh-TW" sz="2600" b="1" dirty="0">
                    <a:solidFill>
                      <a:schemeClr val="tx1"/>
                    </a:solidFill>
                  </a:rPr>
                  <a:t>,</a:t>
                </a:r>
                <a:r>
                  <a:rPr lang="zh-TW" altLang="en-US" sz="2600" b="1" dirty="0">
                    <a:solidFill>
                      <a:schemeClr val="tx1"/>
                    </a:solidFill>
                  </a:rPr>
                  <a:t> 第二條式子只會改到一個位置。</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2512"/>
                </a:stretch>
              </a:blipFill>
            </p:spPr>
            <p:txBody>
              <a:bodyPr/>
              <a:lstStyle/>
              <a:p>
                <a:r>
                  <a:rPr lang="en-US">
                    <a:noFill/>
                  </a:rPr>
                  <a:t> </a:t>
                </a:r>
              </a:p>
            </p:txBody>
          </p:sp>
        </mc:Fallback>
      </mc:AlternateContent>
    </p:spTree>
    <p:extLst>
      <p:ext uri="{BB962C8B-B14F-4D97-AF65-F5344CB8AC3E}">
        <p14:creationId xmlns:p14="http://schemas.microsoft.com/office/powerpoint/2010/main" val="17360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zh-TW" altLang="en-US" b="1" dirty="0"/>
              <a:t>共同子序列其實就是不交錯的匹配 </a:t>
            </a:r>
            <a:r>
              <a:rPr lang="en-US" altLang="zh-TW" b="1" dirty="0"/>
              <a:t>(why?)</a:t>
            </a:r>
            <a:endParaRPr lang="en-US" b="1" dirty="0"/>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1354" y="2298583"/>
            <a:ext cx="5306261" cy="1169551"/>
          </a:xfrm>
          <a:prstGeom prst="rect">
            <a:avLst/>
          </a:prstGeom>
          <a:noFill/>
        </p:spPr>
        <p:txBody>
          <a:bodyPr wrap="none" rtlCol="0">
            <a:spAutoFit/>
          </a:bodyPr>
          <a:lstStyle/>
          <a:p>
            <a:r>
              <a:rPr lang="en-US" sz="7000" b="1" dirty="0">
                <a:solidFill>
                  <a:srgbClr val="FF0000"/>
                </a:solidFill>
              </a:rPr>
              <a:t>a</a:t>
            </a:r>
            <a:r>
              <a:rPr lang="en-US" sz="7000" b="1" dirty="0"/>
              <a:t> b f </a:t>
            </a:r>
            <a:r>
              <a:rPr lang="en-US" sz="7000" b="1" dirty="0">
                <a:solidFill>
                  <a:srgbClr val="FF0000"/>
                </a:solidFill>
              </a:rPr>
              <a:t>d</a:t>
            </a:r>
            <a:r>
              <a:rPr lang="en-US" sz="7000" b="1" dirty="0"/>
              <a:t> a </a:t>
            </a:r>
            <a:r>
              <a:rPr lang="en-US" sz="7000" b="1" dirty="0">
                <a:solidFill>
                  <a:srgbClr val="FF0000"/>
                </a:solidFill>
              </a:rPr>
              <a:t>d e</a:t>
            </a:r>
          </a:p>
        </p:txBody>
      </p:sp>
      <p:sp>
        <p:nvSpPr>
          <p:cNvPr id="5" name="文字方塊 4">
            <a:extLst>
              <a:ext uri="{FF2B5EF4-FFF2-40B4-BE49-F238E27FC236}">
                <a16:creationId xmlns:a16="http://schemas.microsoft.com/office/drawing/2014/main" id="{809E2E69-CE0D-4675-AF88-44C607BEE5DB}"/>
              </a:ext>
            </a:extLst>
          </p:cNvPr>
          <p:cNvSpPr txBox="1"/>
          <p:nvPr/>
        </p:nvSpPr>
        <p:spPr>
          <a:xfrm>
            <a:off x="1711354" y="4036503"/>
            <a:ext cx="5288627" cy="1169551"/>
          </a:xfrm>
          <a:prstGeom prst="rect">
            <a:avLst/>
          </a:prstGeom>
          <a:noFill/>
        </p:spPr>
        <p:txBody>
          <a:bodyPr wrap="none" rtlCol="0">
            <a:spAutoFit/>
          </a:bodyPr>
          <a:lstStyle/>
          <a:p>
            <a:r>
              <a:rPr lang="en-US" sz="7000" b="1" dirty="0">
                <a:solidFill>
                  <a:srgbClr val="FF0000"/>
                </a:solidFill>
              </a:rPr>
              <a:t>a</a:t>
            </a:r>
            <a:r>
              <a:rPr lang="en-US" sz="7000" b="1" dirty="0"/>
              <a:t> c</a:t>
            </a:r>
            <a:r>
              <a:rPr lang="en-US" sz="7000" b="1" dirty="0">
                <a:solidFill>
                  <a:srgbClr val="FF0000"/>
                </a:solidFill>
              </a:rPr>
              <a:t> d d</a:t>
            </a:r>
            <a:r>
              <a:rPr lang="en-US" sz="7000" b="1" dirty="0"/>
              <a:t> b </a:t>
            </a:r>
            <a:r>
              <a:rPr lang="en-US" sz="7000" b="1" dirty="0">
                <a:solidFill>
                  <a:srgbClr val="FF0000"/>
                </a:solidFill>
              </a:rPr>
              <a:t>e</a:t>
            </a:r>
            <a:r>
              <a:rPr lang="en-US" sz="7000" b="1" dirty="0"/>
              <a:t> c</a:t>
            </a:r>
          </a:p>
        </p:txBody>
      </p:sp>
      <p:cxnSp>
        <p:nvCxnSpPr>
          <p:cNvPr id="7" name="直線單箭頭接點 6">
            <a:extLst>
              <a:ext uri="{FF2B5EF4-FFF2-40B4-BE49-F238E27FC236}">
                <a16:creationId xmlns:a16="http://schemas.microsoft.com/office/drawing/2014/main" id="{F1C175E4-C25E-41EC-B725-FE716F08D154}"/>
              </a:ext>
            </a:extLst>
          </p:cNvPr>
          <p:cNvCxnSpPr>
            <a:cxnSpLocks/>
          </p:cNvCxnSpPr>
          <p:nvPr/>
        </p:nvCxnSpPr>
        <p:spPr>
          <a:xfrm flipH="1">
            <a:off x="2004969" y="3363985"/>
            <a:ext cx="159391" cy="93117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flipH="1">
            <a:off x="3607266" y="3248102"/>
            <a:ext cx="570451" cy="104706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B2C971F-CD80-4BDB-9639-47F75B310D8F}"/>
              </a:ext>
            </a:extLst>
          </p:cNvPr>
          <p:cNvCxnSpPr>
            <a:cxnSpLocks/>
          </p:cNvCxnSpPr>
          <p:nvPr/>
        </p:nvCxnSpPr>
        <p:spPr>
          <a:xfrm flipH="1">
            <a:off x="4471332" y="3286730"/>
            <a:ext cx="1277834" cy="92454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AEE31BF-0848-4DE4-BD50-9E6E05A5CC17}"/>
              </a:ext>
            </a:extLst>
          </p:cNvPr>
          <p:cNvCxnSpPr>
            <a:cxnSpLocks/>
          </p:cNvCxnSpPr>
          <p:nvPr/>
        </p:nvCxnSpPr>
        <p:spPr>
          <a:xfrm flipH="1">
            <a:off x="5923624" y="3286730"/>
            <a:ext cx="689608" cy="10151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16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en-US" altLang="zh-TW" sz="2800" b="1" dirty="0">
                    <a:solidFill>
                      <a:schemeClr val="tx1"/>
                    </a:solidFill>
                  </a:rPr>
                  <a:t>How to find </a:t>
                </a:r>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1413"/>
                </a:stretch>
              </a:blipFill>
            </p:spPr>
            <p:txBody>
              <a:bodyPr/>
              <a:lstStyle/>
              <a:p>
                <a:r>
                  <a:rPr lang="en-US">
                    <a:noFill/>
                  </a:rPr>
                  <a:t> </a:t>
                </a:r>
              </a:p>
            </p:txBody>
          </p:sp>
        </mc:Fallback>
      </mc:AlternateContent>
    </p:spTree>
    <p:extLst>
      <p:ext uri="{BB962C8B-B14F-4D97-AF65-F5344CB8AC3E}">
        <p14:creationId xmlns:p14="http://schemas.microsoft.com/office/powerpoint/2010/main" val="5986634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1045289" y="38495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63" name="矩形 62">
            <a:extLst>
              <a:ext uri="{FF2B5EF4-FFF2-40B4-BE49-F238E27FC236}">
                <a16:creationId xmlns:a16="http://schemas.microsoft.com/office/drawing/2014/main" id="{DCF57F18-C9E9-4DDB-89D2-7082F462C644}"/>
              </a:ext>
            </a:extLst>
          </p:cNvPr>
          <p:cNvSpPr/>
          <p:nvPr/>
        </p:nvSpPr>
        <p:spPr>
          <a:xfrm>
            <a:off x="2052221"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64" name="矩形 63">
            <a:extLst>
              <a:ext uri="{FF2B5EF4-FFF2-40B4-BE49-F238E27FC236}">
                <a16:creationId xmlns:a16="http://schemas.microsoft.com/office/drawing/2014/main" id="{AE78658B-CA56-450B-AE5A-29D417DEAAE8}"/>
              </a:ext>
            </a:extLst>
          </p:cNvPr>
          <p:cNvSpPr/>
          <p:nvPr/>
        </p:nvSpPr>
        <p:spPr>
          <a:xfrm>
            <a:off x="3059754"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+2</a:t>
            </a:r>
          </a:p>
        </p:txBody>
      </p:sp>
      <p:sp>
        <p:nvSpPr>
          <p:cNvPr id="65" name="矩形 64">
            <a:extLst>
              <a:ext uri="{FF2B5EF4-FFF2-40B4-BE49-F238E27FC236}">
                <a16:creationId xmlns:a16="http://schemas.microsoft.com/office/drawing/2014/main" id="{DEAC7B2A-44C3-4126-A9BF-F6BAFB4964D1}"/>
              </a:ext>
            </a:extLst>
          </p:cNvPr>
          <p:cNvSpPr/>
          <p:nvPr/>
        </p:nvSpPr>
        <p:spPr>
          <a:xfrm>
            <a:off x="4066686"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+1</a:t>
            </a:r>
          </a:p>
        </p:txBody>
      </p:sp>
      <p:sp>
        <p:nvSpPr>
          <p:cNvPr id="66" name="矩形 65">
            <a:extLst>
              <a:ext uri="{FF2B5EF4-FFF2-40B4-BE49-F238E27FC236}">
                <a16:creationId xmlns:a16="http://schemas.microsoft.com/office/drawing/2014/main" id="{A55E2BBE-7BC3-4BB3-B24E-537D7B1108FE}"/>
              </a:ext>
            </a:extLst>
          </p:cNvPr>
          <p:cNvSpPr/>
          <p:nvPr/>
        </p:nvSpPr>
        <p:spPr>
          <a:xfrm>
            <a:off x="5073618"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+0</a:t>
            </a:r>
          </a:p>
        </p:txBody>
      </p:sp>
      <p:sp>
        <p:nvSpPr>
          <p:cNvPr id="67" name="矩形 66">
            <a:extLst>
              <a:ext uri="{FF2B5EF4-FFF2-40B4-BE49-F238E27FC236}">
                <a16:creationId xmlns:a16="http://schemas.microsoft.com/office/drawing/2014/main" id="{E1358DDA-1E54-4F27-A0CF-69E7E1AB6B3D}"/>
              </a:ext>
            </a:extLst>
          </p:cNvPr>
          <p:cNvSpPr/>
          <p:nvPr/>
        </p:nvSpPr>
        <p:spPr>
          <a:xfrm>
            <a:off x="6080550"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68" name="矩形 67">
            <a:extLst>
              <a:ext uri="{FF2B5EF4-FFF2-40B4-BE49-F238E27FC236}">
                <a16:creationId xmlns:a16="http://schemas.microsoft.com/office/drawing/2014/main" id="{AD248F50-4426-4AF8-9E43-9BA81C075AF3}"/>
              </a:ext>
            </a:extLst>
          </p:cNvPr>
          <p:cNvSpPr/>
          <p:nvPr/>
        </p:nvSpPr>
        <p:spPr>
          <a:xfrm>
            <a:off x="7088083"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69" name="矩形 68">
            <a:extLst>
              <a:ext uri="{FF2B5EF4-FFF2-40B4-BE49-F238E27FC236}">
                <a16:creationId xmlns:a16="http://schemas.microsoft.com/office/drawing/2014/main" id="{788B1064-FFA4-480E-901C-9D708FF2E183}"/>
              </a:ext>
            </a:extLst>
          </p:cNvPr>
          <p:cNvSpPr/>
          <p:nvPr/>
        </p:nvSpPr>
        <p:spPr>
          <a:xfrm>
            <a:off x="8095015" y="384955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4829482" y="3008441"/>
            <a:ext cx="2502135" cy="707886"/>
          </a:xfrm>
          <a:prstGeom prst="rect">
            <a:avLst/>
          </a:prstGeom>
          <a:noFill/>
        </p:spPr>
        <p:txBody>
          <a:bodyPr wrap="square" rtlCol="0">
            <a:spAutoFit/>
          </a:bodyPr>
          <a:lstStyle/>
          <a:p>
            <a:r>
              <a:rPr lang="en-US" sz="4000" b="1" dirty="0"/>
              <a:t>x[</a:t>
            </a:r>
            <a:r>
              <a:rPr lang="en-US" sz="4000" b="1" dirty="0" err="1"/>
              <a:t>i</a:t>
            </a:r>
            <a:r>
              <a:rPr lang="en-US" sz="4000" b="1" dirty="0"/>
              <a:t>]=5</a:t>
            </a:r>
          </a:p>
        </p:txBody>
      </p:sp>
      <p:sp>
        <p:nvSpPr>
          <p:cNvPr id="26" name="標題 1">
            <a:extLst>
              <a:ext uri="{FF2B5EF4-FFF2-40B4-BE49-F238E27FC236}">
                <a16:creationId xmlns:a16="http://schemas.microsoft.com/office/drawing/2014/main" id="{0BD75E93-23EA-4FA2-8DFC-E8B69CC9769E}"/>
              </a:ext>
            </a:extLst>
          </p:cNvPr>
          <p:cNvSpPr>
            <a:spLocks noGrp="1"/>
          </p:cNvSpPr>
          <p:nvPr>
            <p:ph type="title"/>
          </p:nvPr>
        </p:nvSpPr>
        <p:spPr>
          <a:xfrm>
            <a:off x="677334" y="609600"/>
            <a:ext cx="8596668" cy="1320800"/>
          </a:xfrm>
        </p:spPr>
        <p:txBody>
          <a:bodyPr>
            <a:normAutofit/>
          </a:bodyPr>
          <a:lstStyle/>
          <a:p>
            <a:r>
              <a:rPr lang="en-US" sz="4000" b="1" dirty="0">
                <a:solidFill>
                  <a:schemeClr val="tx1"/>
                </a:solidFill>
              </a:rPr>
              <a:t>|k – x[</a:t>
            </a:r>
            <a:r>
              <a:rPr lang="en-US" sz="4000" b="1" dirty="0" err="1">
                <a:solidFill>
                  <a:schemeClr val="tx1"/>
                </a:solidFill>
              </a:rPr>
              <a:t>i</a:t>
            </a:r>
            <a:r>
              <a:rPr lang="en-US" sz="4000" b="1" dirty="0">
                <a:solidFill>
                  <a:schemeClr val="tx1"/>
                </a:solidFill>
              </a:rPr>
              <a:t>]|</a:t>
            </a:r>
            <a:endParaRPr lang="en-US" sz="4000" b="1" dirty="0"/>
          </a:p>
        </p:txBody>
      </p:sp>
      <p:sp>
        <p:nvSpPr>
          <p:cNvPr id="2" name="文字方塊 1">
            <a:extLst>
              <a:ext uri="{FF2B5EF4-FFF2-40B4-BE49-F238E27FC236}">
                <a16:creationId xmlns:a16="http://schemas.microsoft.com/office/drawing/2014/main" id="{0B55D622-A274-4B6F-BDC4-A285849D13FB}"/>
              </a:ext>
            </a:extLst>
          </p:cNvPr>
          <p:cNvSpPr txBox="1"/>
          <p:nvPr/>
        </p:nvSpPr>
        <p:spPr>
          <a:xfrm>
            <a:off x="703997" y="5232737"/>
            <a:ext cx="5392003" cy="1015663"/>
          </a:xfrm>
          <a:prstGeom prst="rect">
            <a:avLst/>
          </a:prstGeom>
          <a:noFill/>
        </p:spPr>
        <p:txBody>
          <a:bodyPr wrap="square" rtlCol="0">
            <a:spAutoFit/>
          </a:bodyPr>
          <a:lstStyle/>
          <a:p>
            <a:r>
              <a:rPr lang="zh-TW" altLang="en-US" sz="3000" b="1" dirty="0"/>
              <a:t>對右邊而言</a:t>
            </a:r>
            <a:r>
              <a:rPr lang="en-US" altLang="zh-TW" sz="3000" b="1" dirty="0"/>
              <a:t>, </a:t>
            </a:r>
            <a:r>
              <a:rPr lang="zh-TW" altLang="en-US" sz="3000" b="1" dirty="0"/>
              <a:t>似乎只要位置</a:t>
            </a:r>
            <a:r>
              <a:rPr lang="en-US" altLang="zh-TW" sz="3000" b="1" dirty="0"/>
              <a:t>k</a:t>
            </a:r>
            <a:r>
              <a:rPr lang="zh-TW" altLang="en-US" sz="3000" b="1" dirty="0"/>
              <a:t>額外</a:t>
            </a:r>
            <a:r>
              <a:rPr lang="en-US" altLang="zh-TW" sz="3000" b="1" dirty="0"/>
              <a:t>+k, </a:t>
            </a:r>
            <a:r>
              <a:rPr lang="zh-TW" altLang="en-US" sz="3000" b="1" dirty="0"/>
              <a:t>最後再扣</a:t>
            </a:r>
            <a:r>
              <a:rPr lang="en-US" altLang="zh-TW" sz="3000" b="1" dirty="0"/>
              <a:t>x[</a:t>
            </a:r>
            <a:r>
              <a:rPr lang="en-US" altLang="zh-TW" sz="3000" b="1" dirty="0" err="1"/>
              <a:t>i</a:t>
            </a:r>
            <a:r>
              <a:rPr lang="en-US" altLang="zh-TW" sz="3000" b="1" dirty="0"/>
              <a:t>] ?</a:t>
            </a:r>
            <a:r>
              <a:rPr lang="zh-TW" altLang="en-US" sz="3000" b="1" dirty="0"/>
              <a:t> 左邊呢</a:t>
            </a:r>
            <a:r>
              <a:rPr lang="en-US" altLang="zh-TW" sz="3000" b="1" dirty="0"/>
              <a:t>?</a:t>
            </a:r>
            <a:endParaRPr lang="en-US" sz="3000" b="1" dirty="0"/>
          </a:p>
        </p:txBody>
      </p:sp>
    </p:spTree>
    <p:extLst>
      <p:ext uri="{BB962C8B-B14F-4D97-AF65-F5344CB8AC3E}">
        <p14:creationId xmlns:p14="http://schemas.microsoft.com/office/powerpoint/2010/main" val="24729615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推導</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 = </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&gt;= x[</a:t>
            </a:r>
            <a:r>
              <a:rPr lang="en-US" sz="2400" b="1" dirty="0" err="1">
                <a:solidFill>
                  <a:schemeClr val="tx1"/>
                </a:solidFill>
              </a:rPr>
              <a:t>i</a:t>
            </a:r>
            <a:r>
              <a:rPr lang="en-US" sz="2400" b="1" dirty="0">
                <a:solidFill>
                  <a:schemeClr val="tx1"/>
                </a:solidFill>
              </a:rPr>
              <a:t>]</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k &lt;= x[</a:t>
            </a:r>
            <a:r>
              <a:rPr lang="en-US" sz="2400" b="1" dirty="0" err="1">
                <a:solidFill>
                  <a:schemeClr val="tx1"/>
                </a:solidFill>
              </a:rPr>
              <a:t>i</a:t>
            </a:r>
            <a:r>
              <a:rPr lang="en-US" sz="2400" b="1" dirty="0">
                <a:solidFill>
                  <a:schemeClr val="tx1"/>
                </a:solidFill>
              </a:rPr>
              <a:t>]</a:t>
            </a:r>
          </a:p>
          <a:p>
            <a:endParaRPr lang="en-US" sz="2600" b="1" dirty="0">
              <a:solidFill>
                <a:schemeClr val="tx1"/>
              </a:solidFill>
            </a:endParaRPr>
          </a:p>
          <a:p>
            <a:r>
              <a:rPr lang="zh-TW" altLang="en-US" sz="2600" b="1" dirty="0">
                <a:solidFill>
                  <a:schemeClr val="tx1"/>
                </a:solidFill>
              </a:rPr>
              <a:t>確實</a:t>
            </a:r>
            <a:r>
              <a:rPr lang="en-US" altLang="zh-TW" sz="2600" b="1" dirty="0">
                <a:solidFill>
                  <a:schemeClr val="tx1"/>
                </a:solidFill>
              </a:rPr>
              <a:t>,</a:t>
            </a:r>
            <a:r>
              <a:rPr lang="zh-TW" altLang="en-US" sz="2600" b="1" dirty="0">
                <a:solidFill>
                  <a:schemeClr val="tx1"/>
                </a:solidFill>
              </a:rPr>
              <a:t> 只要位置 </a:t>
            </a:r>
            <a:r>
              <a:rPr lang="en-US" altLang="zh-TW" sz="2600" b="1" dirty="0">
                <a:solidFill>
                  <a:schemeClr val="tx1"/>
                </a:solidFill>
              </a:rPr>
              <a:t>k </a:t>
            </a:r>
            <a:r>
              <a:rPr lang="zh-TW" altLang="en-US" sz="2600" b="1" dirty="0">
                <a:solidFill>
                  <a:schemeClr val="tx1"/>
                </a:solidFill>
              </a:rPr>
              <a:t>額外 </a:t>
            </a:r>
            <a:r>
              <a:rPr lang="en-US" altLang="zh-TW" sz="2600" b="1" dirty="0">
                <a:solidFill>
                  <a:schemeClr val="tx1"/>
                </a:solidFill>
              </a:rPr>
              <a:t>+k, </a:t>
            </a:r>
            <a:r>
              <a:rPr lang="zh-TW" altLang="en-US" sz="2600" b="1" dirty="0">
                <a:solidFill>
                  <a:schemeClr val="tx1"/>
                </a:solidFill>
              </a:rPr>
              <a:t>最後再減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p>
          <a:p>
            <a:r>
              <a:rPr lang="zh-TW" altLang="en-US" sz="2600" b="1" dirty="0">
                <a:solidFill>
                  <a:schemeClr val="tx1"/>
                </a:solidFill>
              </a:rPr>
              <a:t>真正想最小化的其實是</a:t>
            </a:r>
            <a:r>
              <a:rPr lang="en-US" altLang="zh-TW" sz="2600" b="1" dirty="0" err="1">
                <a:solidFill>
                  <a:schemeClr val="tx1"/>
                </a:solidFill>
              </a:rPr>
              <a:t>dp</a:t>
            </a:r>
            <a:r>
              <a:rPr lang="en-US" altLang="zh-TW" sz="2600" b="1" dirty="0">
                <a:solidFill>
                  <a:schemeClr val="tx1"/>
                </a:solidFill>
              </a:rPr>
              <a:t>[i-1][k]+k</a:t>
            </a:r>
            <a:r>
              <a:rPr lang="zh-TW" altLang="en-US" sz="2600" b="1" dirty="0">
                <a:solidFill>
                  <a:schemeClr val="tx1"/>
                </a:solidFill>
              </a:rPr>
              <a:t>和</a:t>
            </a:r>
            <a:r>
              <a:rPr lang="en-US" altLang="zh-TW" sz="2600" b="1" dirty="0" err="1">
                <a:solidFill>
                  <a:schemeClr val="tx1"/>
                </a:solidFill>
              </a:rPr>
              <a:t>dp</a:t>
            </a:r>
            <a:r>
              <a:rPr lang="en-US" altLang="zh-TW" sz="2600" b="1" dirty="0">
                <a:solidFill>
                  <a:schemeClr val="tx1"/>
                </a:solidFill>
              </a:rPr>
              <a:t>[i-1][k]-k</a:t>
            </a:r>
          </a:p>
        </p:txBody>
      </p:sp>
    </p:spTree>
    <p:extLst>
      <p:ext uri="{BB962C8B-B14F-4D97-AF65-F5344CB8AC3E}">
        <p14:creationId xmlns:p14="http://schemas.microsoft.com/office/powerpoint/2010/main" val="27402102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7F543A-6907-4B6C-ACEC-1F24EF4A474F}"/>
              </a:ext>
            </a:extLst>
          </p:cNvPr>
          <p:cNvSpPr>
            <a:spLocks noGrp="1"/>
          </p:cNvSpPr>
          <p:nvPr>
            <p:ph type="title"/>
          </p:nvPr>
        </p:nvSpPr>
        <p:spPr/>
        <p:txBody>
          <a:bodyPr/>
          <a:lstStyle/>
          <a:p>
            <a:r>
              <a:rPr lang="en-US" altLang="zh-TW" b="1" dirty="0"/>
              <a:t>DP</a:t>
            </a:r>
            <a:r>
              <a:rPr lang="zh-TW" altLang="en-US" b="1" dirty="0"/>
              <a:t>解</a:t>
            </a:r>
            <a:endParaRPr lang="en-US" b="1" dirty="0"/>
          </a:p>
        </p:txBody>
      </p:sp>
      <p:sp>
        <p:nvSpPr>
          <p:cNvPr id="3" name="內容版面配置區 2">
            <a:extLst>
              <a:ext uri="{FF2B5EF4-FFF2-40B4-BE49-F238E27FC236}">
                <a16:creationId xmlns:a16="http://schemas.microsoft.com/office/drawing/2014/main" id="{A4CF0BB2-3043-49DA-9628-62F34C2BF706}"/>
              </a:ext>
            </a:extLst>
          </p:cNvPr>
          <p:cNvSpPr>
            <a:spLocks noGrp="1"/>
          </p:cNvSpPr>
          <p:nvPr>
            <p:ph idx="1"/>
          </p:nvPr>
        </p:nvSpPr>
        <p:spPr/>
        <p:txBody>
          <a:bodyPr/>
          <a:lstStyle/>
          <a:p>
            <a:r>
              <a:rPr lang="zh-TW" altLang="en-US" sz="2500" b="1" dirty="0">
                <a:solidFill>
                  <a:schemeClr val="tx1"/>
                </a:solidFill>
              </a:rPr>
              <a:t>在線段樹的位置 </a:t>
            </a:r>
            <a:r>
              <a:rPr lang="en-US" altLang="zh-TW" sz="2500" b="1" dirty="0">
                <a:solidFill>
                  <a:schemeClr val="tx1"/>
                </a:solidFill>
              </a:rPr>
              <a:t>j</a:t>
            </a:r>
            <a:r>
              <a:rPr lang="zh-TW" altLang="en-US" sz="2500" b="1" dirty="0">
                <a:solidFill>
                  <a:schemeClr val="tx1"/>
                </a:solidFill>
              </a:rPr>
              <a:t> 存放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r>
              <a:rPr lang="zh-TW" altLang="en-US" sz="2500" b="1" dirty="0">
                <a:solidFill>
                  <a:schemeClr val="tx1"/>
                </a:solidFill>
              </a:rPr>
              <a:t> 和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][j]-j</a:t>
            </a:r>
          </a:p>
          <a:p>
            <a:r>
              <a:rPr lang="en-US" altLang="zh-TW" sz="2500" b="1" dirty="0" err="1">
                <a:solidFill>
                  <a:schemeClr val="tx1"/>
                </a:solidFill>
              </a:rPr>
              <a:t>i</a:t>
            </a:r>
            <a:r>
              <a:rPr lang="en-US" altLang="zh-TW" sz="2500" b="1" dirty="0">
                <a:solidFill>
                  <a:schemeClr val="tx1"/>
                </a:solidFill>
              </a:rPr>
              <a:t> </a:t>
            </a:r>
            <a:r>
              <a:rPr lang="zh-TW" altLang="en-US" sz="2500" b="1" dirty="0">
                <a:solidFill>
                  <a:schemeClr val="tx1"/>
                </a:solidFill>
              </a:rPr>
              <a:t>轉移到 </a:t>
            </a:r>
            <a:r>
              <a:rPr lang="en-US" altLang="zh-TW" sz="2500" b="1" dirty="0">
                <a:solidFill>
                  <a:schemeClr val="tx1"/>
                </a:solidFill>
              </a:rPr>
              <a:t>i+1 </a:t>
            </a:r>
            <a:r>
              <a:rPr lang="zh-TW" altLang="en-US" sz="2500" b="1" dirty="0">
                <a:solidFill>
                  <a:schemeClr val="tx1"/>
                </a:solidFill>
              </a:rPr>
              <a:t>就是一次區間加值、兩次區間查詢最小值和一次單點修改。</a:t>
            </a:r>
            <a:endParaRPr lang="en-US" altLang="zh-TW" sz="2500" b="1" dirty="0">
              <a:solidFill>
                <a:schemeClr val="tx1"/>
              </a:solidFill>
            </a:endParaRPr>
          </a:p>
          <a:p>
            <a:endParaRPr lang="en-US" altLang="zh-TW" sz="2500" b="1" dirty="0">
              <a:solidFill>
                <a:schemeClr val="tx1"/>
              </a:solidFill>
            </a:endParaRPr>
          </a:p>
          <a:p>
            <a:r>
              <a:rPr lang="en-US" sz="2500" b="1" dirty="0">
                <a:solidFill>
                  <a:schemeClr val="tx1"/>
                </a:solidFill>
              </a:rPr>
              <a:t>O(N + </a:t>
            </a:r>
            <a:r>
              <a:rPr lang="en-US" sz="2500" b="1" dirty="0" err="1">
                <a:solidFill>
                  <a:schemeClr val="tx1"/>
                </a:solidFill>
              </a:rPr>
              <a:t>QlogN</a:t>
            </a:r>
            <a:r>
              <a:rPr lang="en-US" sz="2500" b="1" dirty="0">
                <a:solidFill>
                  <a:schemeClr val="tx1"/>
                </a:solidFill>
              </a:rPr>
              <a:t>)</a:t>
            </a:r>
          </a:p>
          <a:p>
            <a:endParaRPr lang="en-US" dirty="0"/>
          </a:p>
        </p:txBody>
      </p:sp>
    </p:spTree>
    <p:extLst>
      <p:ext uri="{BB962C8B-B14F-4D97-AF65-F5344CB8AC3E}">
        <p14:creationId xmlns:p14="http://schemas.microsoft.com/office/powerpoint/2010/main" val="384492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sz="2600" b="1" dirty="0">
              <a:solidFill>
                <a:schemeClr val="tx1"/>
              </a:solidFill>
            </a:endParaRPr>
          </a:p>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O(NQ)</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endParaRPr lang="en-US" sz="2800" b="1" dirty="0">
              <a:solidFill>
                <a:schemeClr val="tx1"/>
              </a:solidFill>
            </a:endParaRPr>
          </a:p>
        </p:txBody>
      </p:sp>
    </p:spTree>
    <p:extLst>
      <p:ext uri="{BB962C8B-B14F-4D97-AF65-F5344CB8AC3E}">
        <p14:creationId xmlns:p14="http://schemas.microsoft.com/office/powerpoint/2010/main" val="16319071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fontScale="92500" lnSpcReduction="10000"/>
          </a:bodyPr>
          <a:lstStyle/>
          <a:p>
            <a:r>
              <a:rPr lang="en-US" altLang="zh-TW" sz="2600" b="1" dirty="0">
                <a:solidFill>
                  <a:schemeClr val="tx1"/>
                </a:solidFill>
              </a:rPr>
              <a:t>Q1. </a:t>
            </a:r>
            <a:r>
              <a:rPr lang="zh-TW" altLang="en-US" sz="2600" b="1" dirty="0">
                <a:solidFill>
                  <a:schemeClr val="tx1"/>
                </a:solidFill>
              </a:rPr>
              <a:t>為何</a:t>
            </a:r>
            <a:r>
              <a:rPr lang="en-US" altLang="zh-TW" sz="2600" b="1" dirty="0" err="1">
                <a:solidFill>
                  <a:schemeClr val="tx1"/>
                </a:solidFill>
              </a:rPr>
              <a:t>dp</a:t>
            </a:r>
            <a:r>
              <a:rPr lang="zh-TW" altLang="en-US" sz="2600" b="1" dirty="0">
                <a:solidFill>
                  <a:schemeClr val="tx1"/>
                </a:solidFill>
              </a:rPr>
              <a:t>狀態要強調「在這次被移動」和「在這次閒置」這兩個身分？</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chemeClr val="tx1"/>
                </a:solidFill>
              </a:rPr>
              <a:t>A1.</a:t>
            </a:r>
            <a:r>
              <a:rPr lang="zh-TW" altLang="en-US" sz="2600" b="1" dirty="0">
                <a:solidFill>
                  <a:schemeClr val="tx1"/>
                </a:solidFill>
              </a:rPr>
              <a:t> 如果我們定</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做完 </a:t>
            </a:r>
            <a:r>
              <a:rPr lang="en-US" altLang="zh-TW" sz="2600" b="1" dirty="0" err="1">
                <a:solidFill>
                  <a:schemeClr val="tx1"/>
                </a:solidFill>
              </a:rPr>
              <a:t>i</a:t>
            </a:r>
            <a:r>
              <a:rPr lang="zh-TW" altLang="en-US" sz="2600" b="1" dirty="0">
                <a:solidFill>
                  <a:schemeClr val="tx1"/>
                </a:solidFill>
              </a:rPr>
              <a:t> 次操作後</a:t>
            </a:r>
            <a:r>
              <a:rPr lang="en-US" altLang="zh-TW" sz="2600" b="1" dirty="0">
                <a:solidFill>
                  <a:schemeClr val="tx1"/>
                </a:solidFill>
              </a:rPr>
              <a:t>,</a:t>
            </a:r>
            <a:r>
              <a:rPr lang="zh-TW" altLang="en-US" sz="2600" b="1" dirty="0">
                <a:solidFill>
                  <a:schemeClr val="tx1"/>
                </a:solidFill>
              </a:rPr>
              <a:t> 一個棋子在</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另一個在 </a:t>
            </a:r>
            <a:r>
              <a:rPr lang="en-US" altLang="zh-TW" sz="2600" b="1" dirty="0">
                <a:solidFill>
                  <a:schemeClr val="tx1"/>
                </a:solidFill>
              </a:rPr>
              <a:t>j</a:t>
            </a:r>
            <a:r>
              <a:rPr lang="zh-TW" altLang="en-US" sz="2600" b="1" dirty="0">
                <a:solidFill>
                  <a:schemeClr val="tx1"/>
                </a:solidFill>
              </a:rPr>
              <a:t> 的最小花費</a:t>
            </a:r>
            <a:r>
              <a:rPr lang="en-US" altLang="zh-TW" sz="2600" b="1" dirty="0">
                <a:solidFill>
                  <a:schemeClr val="tx1"/>
                </a:solidFill>
              </a:rPr>
              <a:t>, </a:t>
            </a:r>
            <a:r>
              <a:rPr lang="zh-TW" altLang="en-US" sz="2600" b="1" dirty="0">
                <a:solidFill>
                  <a:schemeClr val="tx1"/>
                </a:solidFill>
              </a:rPr>
              <a:t>那麼會多出很多需要考慮的情況。</a:t>
            </a:r>
            <a:endParaRPr lang="en-US" altLang="zh-TW" sz="2600" b="1" dirty="0">
              <a:solidFill>
                <a:schemeClr val="tx1"/>
              </a:solidFill>
            </a:endParaRPr>
          </a:p>
          <a:p>
            <a:r>
              <a:rPr lang="zh-TW" altLang="en-US" sz="2600" b="1" dirty="0">
                <a:solidFill>
                  <a:schemeClr val="tx1"/>
                </a:solidFill>
              </a:rPr>
              <a:t>舉例來說</a:t>
            </a:r>
            <a:r>
              <a:rPr lang="en-US" altLang="zh-TW" sz="2600" b="1" dirty="0">
                <a:solidFill>
                  <a:schemeClr val="tx1"/>
                </a:solidFill>
              </a:rPr>
              <a:t>,</a:t>
            </a:r>
            <a:r>
              <a:rPr lang="zh-TW" altLang="en-US" sz="2600" b="1" dirty="0">
                <a:solidFill>
                  <a:schemeClr val="tx1"/>
                </a:solidFill>
              </a:rPr>
              <a:t> 即使</a:t>
            </a:r>
            <a:r>
              <a:rPr lang="en-US" altLang="zh-TW" sz="2600" b="1" dirty="0">
                <a:solidFill>
                  <a:schemeClr val="tx1"/>
                </a:solidFill>
              </a:rPr>
              <a:t>j != x[i-1], </a:t>
            </a:r>
            <a:r>
              <a:rPr lang="zh-TW" altLang="en-US" sz="2600" b="1" dirty="0">
                <a:solidFill>
                  <a:schemeClr val="tx1"/>
                </a:solidFill>
              </a:rPr>
              <a:t>也無法確定在 </a:t>
            </a:r>
            <a:r>
              <a:rPr lang="en-US" altLang="zh-TW" sz="2600" b="1" dirty="0">
                <a:solidFill>
                  <a:schemeClr val="tx1"/>
                </a:solidFill>
              </a:rPr>
              <a:t>j </a:t>
            </a:r>
            <a:r>
              <a:rPr lang="zh-TW" altLang="en-US" sz="2600" b="1" dirty="0">
                <a:solidFill>
                  <a:schemeClr val="tx1"/>
                </a:solidFill>
              </a:rPr>
              <a:t>的棋子上一輪是哪個棋子</a:t>
            </a:r>
            <a:r>
              <a:rPr lang="en-US" altLang="zh-TW" sz="2600" b="1" dirty="0">
                <a:solidFill>
                  <a:schemeClr val="tx1"/>
                </a:solidFill>
              </a:rPr>
              <a:t>, </a:t>
            </a:r>
            <a:r>
              <a:rPr lang="zh-TW" altLang="en-US" sz="2600" b="1" dirty="0">
                <a:solidFill>
                  <a:schemeClr val="tx1"/>
                </a:solidFill>
              </a:rPr>
              <a:t>因為有</a:t>
            </a:r>
            <a:r>
              <a:rPr lang="en-US" altLang="zh-TW" sz="2600" b="1" dirty="0">
                <a:solidFill>
                  <a:schemeClr val="tx1"/>
                </a:solidFill>
              </a:rPr>
              <a:t>x[i-1]=x[</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的</a:t>
            </a:r>
            <a:r>
              <a:rPr lang="en-US" altLang="zh-TW" sz="2600" b="1" dirty="0">
                <a:solidFill>
                  <a:schemeClr val="tx1"/>
                </a:solidFill>
              </a:rPr>
              <a:t>case</a:t>
            </a:r>
            <a:r>
              <a:rPr lang="zh-TW" altLang="en-US" sz="2600" b="1" dirty="0">
                <a:solidFill>
                  <a:schemeClr val="tx1"/>
                </a:solidFill>
              </a:rPr>
              <a:t>。</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不過化簡後結果是一樣的。</a:t>
            </a:r>
            <a:endParaRPr lang="en-US" sz="2600" b="1" dirty="0">
              <a:solidFill>
                <a:schemeClr val="tx1"/>
              </a:solidFill>
            </a:endParaRPr>
          </a:p>
        </p:txBody>
      </p:sp>
    </p:spTree>
    <p:extLst>
      <p:ext uri="{BB962C8B-B14F-4D97-AF65-F5344CB8AC3E}">
        <p14:creationId xmlns:p14="http://schemas.microsoft.com/office/powerpoint/2010/main" val="27416627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一些問題</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Q2.</a:t>
            </a:r>
            <a:r>
              <a:rPr lang="zh-TW" altLang="en-US" sz="2600" b="1" dirty="0">
                <a:solidFill>
                  <a:schemeClr val="tx1"/>
                </a:solidFill>
              </a:rPr>
              <a:t> 在</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600" b="1" dirty="0">
                <a:solidFill>
                  <a:schemeClr val="tx1"/>
                </a:solidFill>
              </a:rPr>
              <a:t>時間內算完</a:t>
            </a:r>
            <a:r>
              <a:rPr lang="en-US" altLang="zh-TW" sz="2600" b="1" dirty="0">
                <a:solidFill>
                  <a:schemeClr val="tx1"/>
                </a:solidFill>
              </a:rPr>
              <a:t>O(</a:t>
            </a:r>
            <a:r>
              <a:rPr lang="en-US" altLang="zh-TW" sz="2400" b="1" dirty="0">
                <a:solidFill>
                  <a:schemeClr val="tx1"/>
                </a:solidFill>
              </a:rPr>
              <a:t>NQ</a:t>
            </a:r>
            <a:r>
              <a:rPr lang="en-US" altLang="zh-TW" sz="2600" b="1" dirty="0">
                <a:solidFill>
                  <a:schemeClr val="tx1"/>
                </a:solidFill>
              </a:rPr>
              <a:t>)</a:t>
            </a:r>
            <a:r>
              <a:rPr lang="zh-TW" altLang="en-US" sz="2600" b="1" dirty="0">
                <a:solidFill>
                  <a:schemeClr val="tx1"/>
                </a:solidFill>
              </a:rPr>
              <a:t>個狀態</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p>
          <a:p>
            <a:endParaRPr lang="en-US" sz="2600" b="1" dirty="0">
              <a:solidFill>
                <a:schemeClr val="tx1"/>
              </a:solidFill>
            </a:endParaRPr>
          </a:p>
          <a:p>
            <a:r>
              <a:rPr lang="en-US" altLang="zh-TW" sz="2600" b="1" dirty="0">
                <a:solidFill>
                  <a:schemeClr val="tx1"/>
                </a:solidFill>
              </a:rPr>
              <a:t>A2.</a:t>
            </a:r>
            <a:r>
              <a:rPr lang="zh-TW" altLang="en-US" sz="2600" b="1" dirty="0">
                <a:solidFill>
                  <a:schemeClr val="tx1"/>
                </a:solidFill>
              </a:rPr>
              <a:t> 真的</a:t>
            </a:r>
            <a:r>
              <a:rPr lang="en-US" altLang="zh-TW" sz="2600" b="1" dirty="0">
                <a:solidFill>
                  <a:schemeClr val="tx1"/>
                </a:solidFill>
              </a:rPr>
              <a:t>, </a:t>
            </a:r>
            <a:r>
              <a:rPr lang="zh-TW" altLang="en-US" sz="2600" b="1" dirty="0">
                <a:solidFill>
                  <a:schemeClr val="tx1"/>
                </a:solidFill>
              </a:rPr>
              <a:t>因為轉移實在太規律</a:t>
            </a:r>
            <a:r>
              <a:rPr lang="en-US" altLang="zh-TW" sz="2600" b="1" dirty="0">
                <a:solidFill>
                  <a:schemeClr val="tx1"/>
                </a:solidFill>
              </a:rPr>
              <a:t>,</a:t>
            </a:r>
            <a:r>
              <a:rPr lang="zh-TW" altLang="en-US" sz="2600" b="1" dirty="0">
                <a:solidFill>
                  <a:schemeClr val="tx1"/>
                </a:solidFill>
              </a:rPr>
              <a:t> 所有狀態在過程中都曾以直接或不直接的形式出現在記憶體中可供取用。</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當然</a:t>
            </a:r>
            <a:r>
              <a:rPr lang="en-US" altLang="zh-TW" sz="2600" b="1" dirty="0">
                <a:solidFill>
                  <a:schemeClr val="tx1"/>
                </a:solidFill>
              </a:rPr>
              <a:t>,</a:t>
            </a:r>
            <a:r>
              <a:rPr lang="zh-TW" altLang="en-US" sz="2600" b="1" dirty="0">
                <a:solidFill>
                  <a:schemeClr val="tx1"/>
                </a:solidFill>
              </a:rPr>
              <a:t> 全部列出來還是需要</a:t>
            </a:r>
            <a:r>
              <a:rPr lang="en-US" altLang="zh-TW" sz="2800" b="1" dirty="0">
                <a:solidFill>
                  <a:schemeClr val="tx1"/>
                </a:solidFill>
              </a:rPr>
              <a:t>O(NQ)</a:t>
            </a:r>
            <a:r>
              <a:rPr lang="zh-TW" altLang="en-US" sz="2800" b="1" dirty="0">
                <a:solidFill>
                  <a:schemeClr val="tx1"/>
                </a:solidFill>
              </a:rPr>
              <a:t>的時間。</a:t>
            </a:r>
            <a:endParaRPr lang="en-US" sz="2800" b="1" dirty="0">
              <a:solidFill>
                <a:schemeClr val="tx1"/>
              </a:solidFill>
            </a:endParaRPr>
          </a:p>
        </p:txBody>
      </p:sp>
    </p:spTree>
    <p:extLst>
      <p:ext uri="{BB962C8B-B14F-4D97-AF65-F5344CB8AC3E}">
        <p14:creationId xmlns:p14="http://schemas.microsoft.com/office/powerpoint/2010/main" val="21887402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4958505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t>單調佇列</a:t>
            </a:r>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593351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想法仍然差不多</a:t>
            </a:r>
            <a:r>
              <a:rPr lang="en-US" altLang="zh-TW" sz="2400" b="1" dirty="0">
                <a:solidFill>
                  <a:schemeClr val="tx1"/>
                </a:solidFill>
              </a:rPr>
              <a:t>,</a:t>
            </a:r>
            <a:r>
              <a:rPr lang="zh-TW" altLang="en-US" sz="2400" b="1" dirty="0">
                <a:solidFill>
                  <a:schemeClr val="tx1"/>
                </a:solidFill>
              </a:rPr>
              <a:t> 既然有多個狀態的轉移很相似</a:t>
            </a:r>
            <a:r>
              <a:rPr lang="en-US" altLang="zh-TW" sz="2400" b="1" dirty="0">
                <a:solidFill>
                  <a:schemeClr val="tx1"/>
                </a:solidFill>
              </a:rPr>
              <a:t>,</a:t>
            </a:r>
            <a:r>
              <a:rPr lang="zh-TW" altLang="en-US" sz="2400" b="1" dirty="0">
                <a:solidFill>
                  <a:schemeClr val="tx1"/>
                </a:solidFill>
              </a:rPr>
              <a:t> 就使用適合的資料結構維護轉移。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單調佇列 </a:t>
            </a:r>
            <a:r>
              <a:rPr lang="en-US" altLang="zh-TW" sz="2400" b="1" dirty="0">
                <a:solidFill>
                  <a:schemeClr val="tx1"/>
                </a:solidFill>
              </a:rPr>
              <a:t>(Monotonous Queue)</a:t>
            </a:r>
            <a:r>
              <a:rPr lang="zh-TW" altLang="en-US" sz="2400" b="1" dirty="0">
                <a:solidFill>
                  <a:schemeClr val="tx1"/>
                </a:solidFill>
              </a:rPr>
              <a:t>是一種資料結構。</a:t>
            </a:r>
            <a:endParaRPr lang="en-US" altLang="zh-TW" sz="2400" b="1" dirty="0">
              <a:solidFill>
                <a:schemeClr val="tx1"/>
              </a:solidFill>
            </a:endParaRPr>
          </a:p>
          <a:p>
            <a:r>
              <a:rPr lang="zh-TW" altLang="en-US" sz="2400" b="1" dirty="0">
                <a:solidFill>
                  <a:schemeClr val="tx1"/>
                </a:solidFill>
              </a:rPr>
              <a:t>使用在</a:t>
            </a:r>
            <a:r>
              <a:rPr lang="en-US" altLang="zh-TW" sz="2400" b="1" dirty="0">
                <a:solidFill>
                  <a:schemeClr val="tx1"/>
                </a:solidFill>
              </a:rPr>
              <a:t>DP</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它的想法非常簡單</a:t>
            </a:r>
            <a:r>
              <a:rPr lang="en-US" altLang="zh-TW" sz="2400" b="1" dirty="0">
                <a:solidFill>
                  <a:schemeClr val="tx1"/>
                </a:solidFill>
              </a:rPr>
              <a:t>, </a:t>
            </a:r>
            <a:r>
              <a:rPr lang="zh-TW" altLang="en-US" sz="2400" b="1" dirty="0">
                <a:solidFill>
                  <a:schemeClr val="tx1"/>
                </a:solidFill>
              </a:rPr>
              <a:t>就是把明顯沒用的轉移挑掉。</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單調佇列</a:t>
            </a:r>
            <a:endParaRPr lang="en-US" sz="5000" b="1" dirty="0"/>
          </a:p>
        </p:txBody>
      </p:sp>
    </p:spTree>
    <p:extLst>
      <p:ext uri="{BB962C8B-B14F-4D97-AF65-F5344CB8AC3E}">
        <p14:creationId xmlns:p14="http://schemas.microsoft.com/office/powerpoint/2010/main" val="323965211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1454</TotalTime>
  <Words>7910</Words>
  <Application>Microsoft Office PowerPoint</Application>
  <PresentationFormat>寬螢幕</PresentationFormat>
  <Paragraphs>887</Paragraphs>
  <Slides>157</Slides>
  <Notes>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157</vt:i4>
      </vt:variant>
    </vt:vector>
  </HeadingPairs>
  <TitlesOfParts>
    <vt:vector size="168" baseType="lpstr">
      <vt:lpstr>微軟正黑體</vt:lpstr>
      <vt:lpstr>新細明體</vt:lpstr>
      <vt:lpstr>Arial</vt:lpstr>
      <vt:lpstr>Arial Black</vt:lpstr>
      <vt:lpstr>Arial Rounded MT Bold</vt:lpstr>
      <vt:lpstr>Calibri</vt:lpstr>
      <vt:lpstr>Cambria Math</vt:lpstr>
      <vt:lpstr>Trebuchet MS</vt:lpstr>
      <vt:lpstr>Wingdings</vt:lpstr>
      <vt:lpstr>Wingdings 3</vt:lpstr>
      <vt:lpstr>多面向</vt:lpstr>
      <vt:lpstr>進階動態規劃</vt:lpstr>
      <vt:lpstr>講師自我介紹</vt:lpstr>
      <vt:lpstr>課程介紹</vt:lpstr>
      <vt:lpstr>總覽</vt:lpstr>
      <vt:lpstr>DP的正確性證明</vt:lpstr>
      <vt:lpstr>DP的證明</vt:lpstr>
      <vt:lpstr>最佳子結構</vt:lpstr>
      <vt:lpstr>範例</vt:lpstr>
      <vt:lpstr>共同子序列其實就是不交錯的匹配 (why?)</vt:lpstr>
      <vt:lpstr>最長共同子序列</vt:lpstr>
      <vt:lpstr>最長共同子序列</vt:lpstr>
      <vt:lpstr>dp[i][j]</vt:lpstr>
      <vt:lpstr>最長共同子序列</vt:lpstr>
      <vt:lpstr>交換手法</vt:lpstr>
      <vt:lpstr>PowerPoint 簡報</vt:lpstr>
      <vt:lpstr>交換手法</vt:lpstr>
      <vt:lpstr>dp[i][j]</vt:lpstr>
      <vt:lpstr>交換手法</vt:lpstr>
      <vt:lpstr>交換手法</vt:lpstr>
      <vt:lpstr>PowerPoint 簡報</vt:lpstr>
      <vt:lpstr>圖論觀點</vt:lpstr>
      <vt:lpstr>DP和圖的關聯</vt:lpstr>
      <vt:lpstr>DP和圖的關聯</vt:lpstr>
      <vt:lpstr>DP和圖的關聯</vt:lpstr>
      <vt:lpstr>PowerPoint 簡報</vt:lpstr>
      <vt:lpstr>DP和圖的關聯</vt:lpstr>
      <vt:lpstr>DP和圖的關聯</vt:lpstr>
      <vt:lpstr>DP和圖的關聯</vt:lpstr>
      <vt:lpstr>有環會怎樣 ?</vt:lpstr>
      <vt:lpstr>有環會怎樣 ?</vt:lpstr>
      <vt:lpstr>有環會怎樣 ?</vt:lpstr>
      <vt:lpstr>有環會怎樣 ?</vt:lpstr>
      <vt:lpstr>有環會怎樣 ?</vt:lpstr>
      <vt:lpstr>DP和環</vt:lpstr>
      <vt:lpstr>PowerPoint 簡報</vt:lpstr>
      <vt:lpstr>樹上DP</vt:lpstr>
      <vt:lpstr>樹</vt:lpstr>
      <vt:lpstr>例題 AtCoder Educational  DP Contest – Subtree 簡化版</vt:lpstr>
      <vt:lpstr>合法</vt:lpstr>
      <vt:lpstr>不合法</vt:lpstr>
      <vt:lpstr>DP解</vt:lpstr>
      <vt:lpstr>白的</vt:lpstr>
      <vt:lpstr>黑的</vt:lpstr>
      <vt:lpstr>dp[v]</vt:lpstr>
      <vt:lpstr>DP解</vt:lpstr>
      <vt:lpstr>DP解</vt:lpstr>
      <vt:lpstr>DP解</vt:lpstr>
      <vt:lpstr>DP解….?</vt:lpstr>
      <vt:lpstr>DP解….?</vt:lpstr>
      <vt:lpstr>DP解….?</vt:lpstr>
      <vt:lpstr>DP解….?</vt:lpstr>
      <vt:lpstr>PowerPoint 簡報</vt:lpstr>
      <vt:lpstr>總覽</vt:lpstr>
      <vt:lpstr>常見優化 - 前言</vt:lpstr>
      <vt:lpstr>記錄前綴和</vt:lpstr>
      <vt:lpstr>記錄前綴和</vt:lpstr>
      <vt:lpstr>例題 - 真正的 Subtree</vt:lpstr>
      <vt:lpstr>例題 - 真正的 Subtree</vt:lpstr>
      <vt:lpstr>真的需要全部重算嗎?</vt:lpstr>
      <vt:lpstr>只缺了這塊</vt:lpstr>
      <vt:lpstr>例題 - 真正的 Subtree</vt:lpstr>
      <vt:lpstr>把這邊乘起來</vt:lpstr>
      <vt:lpstr>前綴和優化</vt:lpstr>
      <vt:lpstr>觀察轉移的相似性</vt:lpstr>
      <vt:lpstr>觀察轉移的相似性</vt:lpstr>
      <vt:lpstr>觀察轉移的相似性</vt:lpstr>
      <vt:lpstr>記錄前綴和</vt:lpstr>
      <vt:lpstr>記錄前綴和</vt:lpstr>
      <vt:lpstr>PowerPoint 簡報</vt:lpstr>
      <vt:lpstr>線段樹DP</vt:lpstr>
      <vt:lpstr>線段樹DP</vt:lpstr>
      <vt:lpstr>例題 - Flower AtCoder Educational Contest</vt:lpstr>
      <vt:lpstr>例題 - Flower</vt:lpstr>
      <vt:lpstr>例題 - Flower</vt:lpstr>
      <vt:lpstr>例題 - Flower</vt:lpstr>
      <vt:lpstr>Pseudo code</vt:lpstr>
      <vt:lpstr>小問題</vt:lpstr>
      <vt:lpstr>小問題</vt:lpstr>
      <vt:lpstr>小問題</vt:lpstr>
      <vt:lpstr>小問題</vt:lpstr>
      <vt:lpstr>小問題</vt:lpstr>
      <vt:lpstr>例題2 ARC 073 - Many Moves</vt:lpstr>
      <vt:lpstr>PowerPoint 簡報</vt:lpstr>
      <vt:lpstr>顯然解</vt:lpstr>
      <vt:lpstr>DP解</vt:lpstr>
      <vt:lpstr>DP解</vt:lpstr>
      <vt:lpstr>PowerPoint 簡報</vt:lpstr>
      <vt:lpstr>PowerPoint 簡報</vt:lpstr>
      <vt:lpstr>DP解</vt:lpstr>
      <vt:lpstr>DP解</vt:lpstr>
      <vt:lpstr>|k – x[i]|</vt:lpstr>
      <vt:lpstr>推導</vt:lpstr>
      <vt:lpstr>DP解</vt:lpstr>
      <vt:lpstr>一些問題</vt:lpstr>
      <vt:lpstr>一些問題</vt:lpstr>
      <vt:lpstr>一些問題</vt:lpstr>
      <vt:lpstr>PowerPoint 簡報</vt:lpstr>
      <vt:lpstr>單調佇列</vt:lpstr>
      <vt:lpstr>單調佇列</vt:lpstr>
      <vt:lpstr>例題 - Flower</vt:lpstr>
      <vt:lpstr>例題 - Flower</vt:lpstr>
      <vt:lpstr>例題 - Flower</vt:lpstr>
      <vt:lpstr>例題 - Flower</vt:lpstr>
      <vt:lpstr>例題 - Flower</vt:lpstr>
      <vt:lpstr>例題 - Flower</vt:lpstr>
      <vt:lpstr>Example</vt:lpstr>
      <vt:lpstr>Example</vt:lpstr>
      <vt:lpstr>Example</vt:lpstr>
      <vt:lpstr>Example</vt:lpstr>
      <vt:lpstr>Example</vt:lpstr>
      <vt:lpstr>Example</vt:lpstr>
      <vt:lpstr>例題 - Flower</vt:lpstr>
      <vt:lpstr>Code</vt:lpstr>
      <vt:lpstr>PowerPoint 簡報</vt:lpstr>
      <vt:lpstr>總覽</vt:lpstr>
      <vt:lpstr>為何要學習進階DP技巧?</vt:lpstr>
      <vt:lpstr>為何要學習進階DP技巧?</vt:lpstr>
      <vt:lpstr>Divide &amp; Conquer DP Optimization</vt:lpstr>
      <vt:lpstr>簡介</vt:lpstr>
      <vt:lpstr>特色</vt:lpstr>
      <vt:lpstr>技巧概述</vt:lpstr>
      <vt:lpstr>技巧概述</vt:lpstr>
      <vt:lpstr>技巧概述</vt:lpstr>
      <vt:lpstr>PowerPoint 簡報</vt:lpstr>
      <vt:lpstr>注意!</vt:lpstr>
      <vt:lpstr>例題 - Ciel and Gondolas (CF 321E)</vt:lpstr>
      <vt:lpstr>例題 - Ciel and Gondolas (CF 321E)</vt:lpstr>
      <vt:lpstr>小觀察</vt:lpstr>
      <vt:lpstr>小觀察</vt:lpstr>
      <vt:lpstr>PowerPoint 簡報</vt:lpstr>
      <vt:lpstr>例題</vt:lpstr>
      <vt:lpstr>直覺</vt:lpstr>
      <vt:lpstr>直覺</vt:lpstr>
      <vt:lpstr>證明</vt:lpstr>
      <vt:lpstr>一些觀察</vt:lpstr>
      <vt:lpstr>PowerPoint 簡報</vt:lpstr>
      <vt:lpstr>PowerPoint 簡報</vt:lpstr>
      <vt:lpstr>PowerPoint 簡報</vt:lpstr>
      <vt:lpstr>證明</vt:lpstr>
      <vt:lpstr>PowerPoint 簡報</vt:lpstr>
      <vt:lpstr>如何優化</vt:lpstr>
      <vt:lpstr>PowerPoint 簡報</vt:lpstr>
      <vt:lpstr>PowerPoint 簡報</vt:lpstr>
      <vt:lpstr>PowerPoint 簡報</vt:lpstr>
      <vt:lpstr>PowerPoint 簡報</vt:lpstr>
      <vt:lpstr>如何優化</vt:lpstr>
      <vt:lpstr>複雜度</vt:lpstr>
      <vt:lpstr>複雜度</vt:lpstr>
      <vt:lpstr>回顧</vt:lpstr>
      <vt:lpstr>實用面</vt:lpstr>
      <vt:lpstr>直線最大值</vt:lpstr>
      <vt:lpstr>PowerPoint 簡報</vt:lpstr>
      <vt:lpstr>題外話</vt:lpstr>
      <vt:lpstr>題外話 - 上包絡線的斜率遞增</vt:lpstr>
      <vt:lpstr>題外話 - 上包絡線的斜率遞增</vt:lpstr>
      <vt:lpstr>PowerPoint 簡報</vt:lpstr>
      <vt:lpstr>進階動態規劃課程到此結束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進階動態規劃</dc:title>
  <dc:creator>nthu-326</dc:creator>
  <cp:lastModifiedBy>Benjamin</cp:lastModifiedBy>
  <cp:revision>226</cp:revision>
  <dcterms:created xsi:type="dcterms:W3CDTF">2019-07-21T04:06:56Z</dcterms:created>
  <dcterms:modified xsi:type="dcterms:W3CDTF">2019-07-23T03:28:09Z</dcterms:modified>
</cp:coreProperties>
</file>