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267" r:id="rId5"/>
    <p:sldId id="373" r:id="rId6"/>
    <p:sldId id="346" r:id="rId7"/>
    <p:sldId id="348" r:id="rId8"/>
    <p:sldId id="399" r:id="rId9"/>
    <p:sldId id="374" r:id="rId10"/>
    <p:sldId id="377" r:id="rId11"/>
    <p:sldId id="354" r:id="rId12"/>
    <p:sldId id="381" r:id="rId13"/>
    <p:sldId id="347" r:id="rId14"/>
    <p:sldId id="268" r:id="rId15"/>
    <p:sldId id="270" r:id="rId16"/>
    <p:sldId id="273" r:id="rId17"/>
    <p:sldId id="395" r:id="rId18"/>
    <p:sldId id="396" r:id="rId19"/>
    <p:sldId id="397" r:id="rId20"/>
    <p:sldId id="272" r:id="rId21"/>
    <p:sldId id="356" r:id="rId22"/>
    <p:sldId id="325" r:id="rId23"/>
    <p:sldId id="279" r:id="rId24"/>
    <p:sldId id="357" r:id="rId25"/>
    <p:sldId id="282" r:id="rId26"/>
    <p:sldId id="318" r:id="rId27"/>
    <p:sldId id="319" r:id="rId28"/>
    <p:sldId id="280" r:id="rId29"/>
    <p:sldId id="367" r:id="rId30"/>
    <p:sldId id="368" r:id="rId31"/>
    <p:sldId id="283" r:id="rId32"/>
    <p:sldId id="284" r:id="rId33"/>
    <p:sldId id="320" r:id="rId34"/>
    <p:sldId id="372" r:id="rId35"/>
    <p:sldId id="383" r:id="rId36"/>
    <p:sldId id="327" r:id="rId37"/>
    <p:sldId id="382" r:id="rId38"/>
    <p:sldId id="286" r:id="rId39"/>
    <p:sldId id="287" r:id="rId40"/>
    <p:sldId id="329" r:id="rId41"/>
    <p:sldId id="400" r:id="rId42"/>
    <p:sldId id="291" r:id="rId43"/>
    <p:sldId id="292" r:id="rId44"/>
    <p:sldId id="293" r:id="rId45"/>
    <p:sldId id="330" r:id="rId46"/>
    <p:sldId id="294" r:id="rId47"/>
    <p:sldId id="296" r:id="rId48"/>
    <p:sldId id="370" r:id="rId49"/>
    <p:sldId id="358" r:id="rId50"/>
    <p:sldId id="297" r:id="rId51"/>
    <p:sldId id="389" r:id="rId52"/>
    <p:sldId id="390" r:id="rId53"/>
    <p:sldId id="369" r:id="rId54"/>
    <p:sldId id="340" r:id="rId55"/>
    <p:sldId id="401" r:id="rId56"/>
    <p:sldId id="332" r:id="rId57"/>
    <p:sldId id="333" r:id="rId58"/>
    <p:sldId id="359" r:id="rId59"/>
    <p:sldId id="360" r:id="rId60"/>
    <p:sldId id="362" r:id="rId61"/>
    <p:sldId id="363" r:id="rId62"/>
    <p:sldId id="336" r:id="rId63"/>
    <p:sldId id="371" r:id="rId64"/>
    <p:sldId id="299" r:id="rId65"/>
    <p:sldId id="276" r:id="rId66"/>
    <p:sldId id="300" r:id="rId67"/>
    <p:sldId id="306" r:id="rId68"/>
    <p:sldId id="302" r:id="rId69"/>
    <p:sldId id="303" r:id="rId70"/>
    <p:sldId id="392" r:id="rId71"/>
    <p:sldId id="393" r:id="rId72"/>
    <p:sldId id="345" r:id="rId73"/>
    <p:sldId id="304" r:id="rId74"/>
    <p:sldId id="305" r:id="rId75"/>
    <p:sldId id="307" r:id="rId76"/>
    <p:sldId id="308" r:id="rId77"/>
    <p:sldId id="309" r:id="rId78"/>
    <p:sldId id="321" r:id="rId79"/>
    <p:sldId id="311" r:id="rId80"/>
    <p:sldId id="312" r:id="rId81"/>
    <p:sldId id="365" r:id="rId82"/>
    <p:sldId id="386" r:id="rId83"/>
    <p:sldId id="364" r:id="rId84"/>
    <p:sldId id="387" r:id="rId85"/>
    <p:sldId id="388" r:id="rId86"/>
    <p:sldId id="322" r:id="rId87"/>
    <p:sldId id="398" r:id="rId88"/>
    <p:sldId id="323" r:id="rId89"/>
    <p:sldId id="313" r:id="rId90"/>
    <p:sldId id="278" r:id="rId91"/>
    <p:sldId id="391" r:id="rId92"/>
    <p:sldId id="326" r:id="rId93"/>
    <p:sldId id="34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B10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96353" autoAdjust="0"/>
  </p:normalViewPr>
  <p:slideViewPr>
    <p:cSldViewPr snapToGrid="0">
      <p:cViewPr varScale="1">
        <p:scale>
          <a:sx n="95" d="100"/>
          <a:sy n="95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8E5B-266D-4BCA-800A-2A7B7A77C0B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63253-EF6C-4934-94EE-77B18CB8B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5C3AD-94E4-46A2-B433-4F495FB5C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B023C-C5CF-4419-8DE6-09362633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D5A55-487F-4286-A5A3-6472331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D808-BC7D-48FD-98B8-FB6E706F79B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7673DD-A275-4C87-B9E0-4083F2E5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6988-B5FD-498E-9B5A-32A4836E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0E8D6-9118-4453-81C3-465F7CCB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D6382E-3253-45A4-980B-FFF26DDD4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EC6A3C-2D9E-4A1E-AE79-DB29C3E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11A-77E8-4A5F-9154-0DFC63CADC1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9C158E-3FDD-4853-BDA0-9DB52449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EE7102-C5D7-446D-8D89-DED89B17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C74E88-95CB-4294-9B5B-5BE614615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8DD36F-7F68-40FC-8C42-42DDEB9E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476B2-223F-4DF7-B784-2DD74ED6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292-4C14-41C3-B121-AF098C68E519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C5E48-AB91-44EE-BAF2-C638710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D415D-4C6B-4319-9551-A2A1D621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626AE-0245-4B4F-911B-C1A54500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6D86D-23AF-4AF9-A437-76668077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2FDFC-49D3-4D1B-AD41-DEB6A691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ED3-DF51-4CA9-B2B3-ECA23EB0A617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23E59-36DD-43AF-BE53-ED1A00DE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2F81C8-20B6-4198-8A78-6C1CBD3D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26C2B-EB23-420C-AD02-1A5EEF8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E1BB02-D900-4DC6-B9D6-508CCECA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1B65C-DB9B-4455-AF2A-40CCE249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9AF7-63E9-4568-B0D6-A598DB838529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C2F72D-C302-4F92-A1FA-FB1D1E58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F4F30-D387-4C26-B758-C06770EB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8F405-F8E5-4B97-8F52-5BC705AC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F9375-01C0-42F2-8BC8-CAB43506C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C538A-F0FE-4075-9293-8EA416DE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BB1F1D-0232-42A1-87B9-056D3829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DECB-135A-4FBB-8C96-BE65E6224057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A03367-A145-4702-9DC1-459AF37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892617-62F7-4BCC-AF56-D3C3E2D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B813D-4F28-41FA-A4C0-BFDB829B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13CCF5-576A-4377-94E5-45F3D3B0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B5441-BE13-43CC-AE22-9B92FE25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303D91-1153-45D0-8F00-9DD216F02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63517F-0B1B-4582-A02F-A9A04E6F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DB7AB-5217-4A72-8570-6FAF6882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950A-AED5-4459-A29B-3107120F10CF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D0EC35-179F-42B1-BAFA-A8C33A4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4E684-5EBD-42CB-955A-6CB59DC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1AB5C-EBD1-4B2E-B956-2D7EB99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0E4569-3272-4942-99AF-DE6DEE6E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CAC4-CD3C-4135-804B-C49165D68F89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4A971F-956C-4F68-8DF5-33469652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AB1698-9F20-45AC-932B-90E5742F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317A83-FA21-4813-AC7B-4F8F9AD1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5320-7C9C-41C3-B20E-396F3D355F66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13D39B-80CE-420D-BA55-3552EF1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262C8-842B-4A76-953F-8CB6367A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36975-BBE8-4BEC-927B-0937059D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8FF7A-97A0-4DA3-8D65-6741FCE6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843DC-B85D-4C70-BCA0-7391D1502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DFF528-85E2-4C35-BE93-D672FA3D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9106-277C-45DD-943C-446C9F4FEBBB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C062-E9C2-4AB8-A10B-230AD1BD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09230B-65F1-4CBB-87C8-ECDDC611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A064A-6F3D-4BF0-99D7-0CF40016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D24F58-BD24-4474-AA12-83CFD027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178E6-FEE4-4F2F-81C7-F797AA76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AA9CC-D03E-4071-BA41-C11B86C4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0F53-0DD4-4704-8A57-BC3974F60D71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E8BD06-820E-43DC-AB21-033D2317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06203-CA23-4D25-BA29-41BC7D4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A727C-98E9-4F11-9B4C-A4F240B1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BFBF1-3786-4EDA-BAA9-0E035045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0B105-BDF7-42CE-A4FD-E46665C5B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A183-5895-4C0E-A910-6AC0A56B35FC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BC0BAF-3E02-4D56-8FB2-5FB705B4C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BC0CD-D356-4BCC-A9AA-CD8244D4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CD1E-A832-4EEB-8F03-6E698F8B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95848-D831-4F93-83DF-52B95210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991" y="1122363"/>
            <a:ext cx="10654018" cy="2387600"/>
          </a:xfrm>
        </p:spPr>
        <p:txBody>
          <a:bodyPr>
            <a:normAutofit/>
          </a:bodyPr>
          <a:lstStyle/>
          <a:p>
            <a:r>
              <a:rPr lang="en-US" altLang="zh-TW" sz="7500" b="1" dirty="0"/>
              <a:t>Euclidean minimum spanning tree</a:t>
            </a:r>
            <a:endParaRPr lang="en-US" sz="75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BCC08-0505-4118-AA69-8D2AF78F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TW" b="1"/>
              <a:t>Speaker</a:t>
            </a:r>
            <a:r>
              <a:rPr lang="en-US" altLang="zh-TW" b="1" dirty="0"/>
              <a:t>: </a:t>
            </a:r>
            <a:r>
              <a:rPr lang="zh-TW" altLang="en-US" b="1" dirty="0"/>
              <a:t>許文弘</a:t>
            </a:r>
            <a:endParaRPr 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4CB30-6B65-4FD1-A290-A8003F67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AF19-E7C8-4A73-BFD8-869D3F28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Proof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C8AC52-E08F-4107-818F-18583CB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10</a:t>
            </a:fld>
            <a:endParaRPr 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F57DB938-408E-45B8-B184-E2196FDA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77" y="1824818"/>
            <a:ext cx="6200183" cy="4348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 that </a:t>
            </a:r>
            <a:r>
              <a:rPr lang="en-US" i="1" dirty="0"/>
              <a:t>P</a:t>
            </a:r>
            <a:r>
              <a:rPr lang="en-US" dirty="0"/>
              <a:t> starts at a vertex in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 and ends at a vertex in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There must be an edge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connecting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anose="05050102010706020507" pitchFamily="18" charset="2"/>
              </a:rPr>
              <a:t>By replacing (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) with (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), we obtain </a:t>
            </a:r>
            <a:r>
              <a:rPr lang="en-US" dirty="0"/>
              <a:t>an MST</a:t>
            </a:r>
            <a:r>
              <a:rPr lang="zh-TW" altLang="en-US" dirty="0"/>
              <a:t> </a:t>
            </a:r>
            <a:r>
              <a:rPr lang="en-US" altLang="zh-TW" dirty="0"/>
              <a:t>containing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D77613B-DB59-4494-BFDA-A4B3CC07224D}"/>
              </a:ext>
            </a:extLst>
          </p:cNvPr>
          <p:cNvSpPr/>
          <p:nvPr/>
        </p:nvSpPr>
        <p:spPr>
          <a:xfrm>
            <a:off x="7274734" y="2086210"/>
            <a:ext cx="2086452" cy="382538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6600F4C-5060-4826-B92B-3EE753211DAC}"/>
              </a:ext>
            </a:extLst>
          </p:cNvPr>
          <p:cNvSpPr/>
          <p:nvPr/>
        </p:nvSpPr>
        <p:spPr>
          <a:xfrm>
            <a:off x="9834541" y="2086210"/>
            <a:ext cx="2028115" cy="382538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BBB9854-DE82-4433-99C6-47F7EC409ED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8016786" y="5233385"/>
            <a:ext cx="2836736" cy="1261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89313C74-BF6E-4B92-9D26-3B09EAF8F90D}"/>
              </a:ext>
            </a:extLst>
          </p:cNvPr>
          <p:cNvSpPr/>
          <p:nvPr/>
        </p:nvSpPr>
        <p:spPr>
          <a:xfrm>
            <a:off x="8922858" y="3771723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B7DD1C5-EB81-46DC-A7E5-2F707D13A363}"/>
              </a:ext>
            </a:extLst>
          </p:cNvPr>
          <p:cNvSpPr/>
          <p:nvPr/>
        </p:nvSpPr>
        <p:spPr>
          <a:xfrm>
            <a:off x="10007923" y="3998900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609BB5-238B-434E-9B77-16D5B5AAF2F8}"/>
              </a:ext>
            </a:extLst>
          </p:cNvPr>
          <p:cNvSpPr txBox="1"/>
          <p:nvPr/>
        </p:nvSpPr>
        <p:spPr>
          <a:xfrm>
            <a:off x="8594846" y="345084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F7917BD-58D6-4ECB-B640-0A46263A9522}"/>
              </a:ext>
            </a:extLst>
          </p:cNvPr>
          <p:cNvSpPr txBox="1"/>
          <p:nvPr/>
        </p:nvSpPr>
        <p:spPr>
          <a:xfrm>
            <a:off x="10045328" y="3601164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10A24FA-5A6C-46C7-BAF0-E755DD7B1B92}"/>
              </a:ext>
            </a:extLst>
          </p:cNvPr>
          <p:cNvSpPr/>
          <p:nvPr/>
        </p:nvSpPr>
        <p:spPr>
          <a:xfrm>
            <a:off x="8396196" y="4472477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2B74347-22D8-418D-84FD-B10A5F81D508}"/>
              </a:ext>
            </a:extLst>
          </p:cNvPr>
          <p:cNvSpPr/>
          <p:nvPr/>
        </p:nvSpPr>
        <p:spPr>
          <a:xfrm>
            <a:off x="10505653" y="4598380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3F6CB51-F57F-460B-8689-94C5A0D6B211}"/>
              </a:ext>
            </a:extLst>
          </p:cNvPr>
          <p:cNvSpPr/>
          <p:nvPr/>
        </p:nvSpPr>
        <p:spPr>
          <a:xfrm>
            <a:off x="8032841" y="2758863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D9F8243-3BC2-4D44-97B3-D4B5CFCA4B42}"/>
              </a:ext>
            </a:extLst>
          </p:cNvPr>
          <p:cNvSpPr/>
          <p:nvPr/>
        </p:nvSpPr>
        <p:spPr>
          <a:xfrm>
            <a:off x="11300042" y="2758864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1EDC401-41BF-4866-AF3F-2FADA2C93496}"/>
              </a:ext>
            </a:extLst>
          </p:cNvPr>
          <p:cNvSpPr/>
          <p:nvPr/>
        </p:nvSpPr>
        <p:spPr>
          <a:xfrm>
            <a:off x="7773507" y="5104404"/>
            <a:ext cx="243279" cy="25796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2295ED7-0A06-40FA-A1B1-94FC78BD01B5}"/>
              </a:ext>
            </a:extLst>
          </p:cNvPr>
          <p:cNvSpPr/>
          <p:nvPr/>
        </p:nvSpPr>
        <p:spPr>
          <a:xfrm>
            <a:off x="10853522" y="5230534"/>
            <a:ext cx="243279" cy="25796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5D9A92D-DFA7-4DAB-BF56-3787025BD816}"/>
              </a:ext>
            </a:extLst>
          </p:cNvPr>
          <p:cNvCxnSpPr>
            <a:cxnSpLocks/>
            <a:stCxn id="41" idx="6"/>
            <a:endCxn id="47" idx="2"/>
          </p:cNvCxnSpPr>
          <p:nvPr/>
        </p:nvCxnSpPr>
        <p:spPr>
          <a:xfrm>
            <a:off x="8639475" y="4601458"/>
            <a:ext cx="2214047" cy="75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FDAEFE64-DC3A-4936-A6DF-65C0A0DDE1EE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7895147" y="3016824"/>
            <a:ext cx="259334" cy="2087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CB0BF35-52B4-4CCD-84D5-9642C3D0DF5D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8276120" y="2887844"/>
            <a:ext cx="302392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377F47E-EA17-46B4-9EC5-9139D4ADE6C5}"/>
              </a:ext>
            </a:extLst>
          </p:cNvPr>
          <p:cNvSpPr txBox="1"/>
          <p:nvPr/>
        </p:nvSpPr>
        <p:spPr>
          <a:xfrm>
            <a:off x="7274734" y="1824599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</a:t>
            </a:r>
            <a:r>
              <a:rPr lang="en-US" sz="2800" b="1" baseline="-25000" dirty="0"/>
              <a:t>1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DD9096E-614F-44E9-9846-C2C20A7EEBAF}"/>
              </a:ext>
            </a:extLst>
          </p:cNvPr>
          <p:cNvSpPr txBox="1"/>
          <p:nvPr/>
        </p:nvSpPr>
        <p:spPr>
          <a:xfrm>
            <a:off x="9863952" y="1845886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</a:t>
            </a:r>
            <a:r>
              <a:rPr lang="en-US" sz="2800" b="1" baseline="-25000" dirty="0"/>
              <a:t>2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FD3B3C3-FE9B-4207-B9AA-386F523EB8E0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9166137" y="3900704"/>
            <a:ext cx="841786" cy="227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F6AC4EB-301D-4450-9FC2-3F485111372F}"/>
              </a:ext>
            </a:extLst>
          </p:cNvPr>
          <p:cNvSpPr txBox="1"/>
          <p:nvPr/>
        </p:nvSpPr>
        <p:spPr>
          <a:xfrm>
            <a:off x="7557921" y="2837898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</a:t>
            </a:r>
            <a:endParaRPr lang="en-US" sz="2800" b="1" baseline="-25000" dirty="0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35644B7-82EA-468E-ACE5-056A07DA4232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10713305" y="4818563"/>
            <a:ext cx="261857" cy="411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6964A57-ACF9-45A5-B1E4-FC8DC2975451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10215575" y="4219083"/>
            <a:ext cx="325705" cy="417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F00C9BD-6402-44A1-8801-08FD11730147}"/>
              </a:ext>
            </a:extLst>
          </p:cNvPr>
          <p:cNvCxnSpPr>
            <a:cxnSpLocks/>
            <a:stCxn id="43" idx="5"/>
            <a:endCxn id="37" idx="0"/>
          </p:cNvCxnSpPr>
          <p:nvPr/>
        </p:nvCxnSpPr>
        <p:spPr>
          <a:xfrm>
            <a:off x="8240493" y="2979046"/>
            <a:ext cx="804005" cy="792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525B4F2-2427-4052-A3E8-71DE91B914E5}"/>
              </a:ext>
            </a:extLst>
          </p:cNvPr>
          <p:cNvSpPr txBox="1"/>
          <p:nvPr/>
        </p:nvSpPr>
        <p:spPr>
          <a:xfrm>
            <a:off x="7844148" y="525245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ED3A65F-7897-4CC5-B3FE-65654BE9BE81}"/>
              </a:ext>
            </a:extLst>
          </p:cNvPr>
          <p:cNvSpPr txBox="1"/>
          <p:nvPr/>
        </p:nvSpPr>
        <p:spPr>
          <a:xfrm>
            <a:off x="10717302" y="5367053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547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Prim’s</a:t>
            </a:r>
            <a:r>
              <a:rPr lang="zh-TW" altLang="en-US" b="1" dirty="0"/>
              <a:t> </a:t>
            </a:r>
            <a:r>
              <a:rPr lang="en-US" altLang="zh-TW" b="1" dirty="0"/>
              <a:t>algorithm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97" y="1847850"/>
            <a:ext cx="68031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lemma 6.1, we have following MST algorithm </a:t>
            </a:r>
            <a:r>
              <a:rPr lang="en-US" dirty="0">
                <a:solidFill>
                  <a:srgbClr val="FF0000"/>
                </a:solidFill>
              </a:rPr>
              <a:t>for general graphs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altLang="zh-TW" dirty="0"/>
              <a:t>Initially, each vertex is an individual tree</a:t>
            </a:r>
          </a:p>
          <a:p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1 to </a:t>
            </a:r>
            <a:r>
              <a:rPr lang="en-US" i="1" dirty="0" err="1"/>
              <a:t>i</a:t>
            </a:r>
            <a:r>
              <a:rPr lang="en-US" dirty="0"/>
              <a:t> = |</a:t>
            </a:r>
            <a:r>
              <a:rPr lang="en-US" i="1" dirty="0"/>
              <a:t>V</a:t>
            </a:r>
            <a:r>
              <a:rPr lang="en-US" dirty="0"/>
              <a:t>| – 1, do: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en-US" dirty="0"/>
              <a:t>	1) Select any tree </a:t>
            </a:r>
            <a:r>
              <a:rPr lang="en-US" i="1" dirty="0"/>
              <a:t>T</a:t>
            </a:r>
            <a:r>
              <a:rPr lang="en-US" dirty="0"/>
              <a:t> in the forest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en-US" dirty="0"/>
              <a:t>	2) Find the shortest edge </a:t>
            </a:r>
            <a:r>
              <a:rPr lang="en-US" i="1" dirty="0"/>
              <a:t>e</a:t>
            </a:r>
            <a:r>
              <a:rPr lang="en-US" dirty="0"/>
              <a:t> =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),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="1" i="1" dirty="0"/>
              <a:t> </a:t>
            </a:r>
            <a:r>
              <a:rPr lang="en-US" dirty="0"/>
              <a:t>∉ </a:t>
            </a:r>
            <a:r>
              <a:rPr lang="en-US" i="1" dirty="0"/>
              <a:t>T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en-US" dirty="0"/>
              <a:t>	3) If </a:t>
            </a:r>
            <a:r>
              <a:rPr lang="en-US" i="1" dirty="0"/>
              <a:t>T'</a:t>
            </a:r>
            <a:r>
              <a:rPr lang="en-US" dirty="0"/>
              <a:t> is the tree containing </a:t>
            </a:r>
            <a:r>
              <a:rPr lang="en-US" i="1" dirty="0"/>
              <a:t>v</a:t>
            </a:r>
            <a:r>
              <a:rPr lang="en-US" dirty="0"/>
              <a:t>,</a:t>
            </a:r>
          </a:p>
          <a:p>
            <a:pPr marL="0" indent="0">
              <a:buNone/>
              <a:tabLst>
                <a:tab pos="361950" algn="l"/>
                <a:tab pos="712788" algn="l"/>
              </a:tabLst>
            </a:pPr>
            <a:r>
              <a:rPr lang="en-US" dirty="0"/>
              <a:t>		</a:t>
            </a:r>
            <a:r>
              <a:rPr lang="en-US" altLang="zh-TW" dirty="0"/>
              <a:t>merge </a:t>
            </a:r>
            <a:r>
              <a:rPr lang="en-US" altLang="zh-TW" i="1" dirty="0"/>
              <a:t>T</a:t>
            </a:r>
            <a:r>
              <a:rPr lang="en-US" altLang="zh-TW" dirty="0"/>
              <a:t> and </a:t>
            </a:r>
            <a:r>
              <a:rPr lang="en-US" altLang="zh-TW" i="1" dirty="0"/>
              <a:t>T'</a:t>
            </a:r>
            <a:r>
              <a:rPr lang="en-US" altLang="zh-TW" dirty="0"/>
              <a:t> by binding them with </a:t>
            </a:r>
            <a:r>
              <a:rPr lang="en-US" altLang="zh-TW" i="1" dirty="0"/>
              <a:t>e</a:t>
            </a:r>
          </a:p>
          <a:p>
            <a:pPr marL="0" indent="0">
              <a:buNone/>
              <a:tabLst>
                <a:tab pos="361950" algn="l"/>
                <a:tab pos="712788" algn="l"/>
              </a:tabLst>
            </a:pPr>
            <a:endParaRPr lang="en-US" i="1" dirty="0"/>
          </a:p>
          <a:p>
            <a:pPr>
              <a:tabLst>
                <a:tab pos="361950" algn="l"/>
                <a:tab pos="712788" algn="l"/>
              </a:tabLst>
            </a:pPr>
            <a:r>
              <a:rPr lang="en-US" dirty="0"/>
              <a:t>The resulting tree is the MST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D4A27-17CE-41AC-9A2A-DFC6AC4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11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7B1E53-E1A8-4314-ADE7-062E11462C0B}"/>
              </a:ext>
            </a:extLst>
          </p:cNvPr>
          <p:cNvSpPr/>
          <p:nvPr/>
        </p:nvSpPr>
        <p:spPr>
          <a:xfrm>
            <a:off x="7646752" y="2387939"/>
            <a:ext cx="432262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F545B03-E689-448B-A5E4-E44D9EF5C2FC}"/>
              </a:ext>
            </a:extLst>
          </p:cNvPr>
          <p:cNvSpPr/>
          <p:nvPr/>
        </p:nvSpPr>
        <p:spPr>
          <a:xfrm>
            <a:off x="7749276" y="4585270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7A24F0A-4F7A-4AC4-8F5B-477662EF953F}"/>
              </a:ext>
            </a:extLst>
          </p:cNvPr>
          <p:cNvSpPr/>
          <p:nvPr/>
        </p:nvSpPr>
        <p:spPr>
          <a:xfrm>
            <a:off x="9195691" y="3076726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525E8A9-26F1-4BFE-A29A-902533F67EDB}"/>
              </a:ext>
            </a:extLst>
          </p:cNvPr>
          <p:cNvSpPr/>
          <p:nvPr/>
        </p:nvSpPr>
        <p:spPr>
          <a:xfrm>
            <a:off x="10858235" y="2257706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FC589F3-887F-4D3E-A432-2B20F33B6169}"/>
              </a:ext>
            </a:extLst>
          </p:cNvPr>
          <p:cNvSpPr/>
          <p:nvPr/>
        </p:nvSpPr>
        <p:spPr>
          <a:xfrm>
            <a:off x="9436761" y="5133910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CA220ED-7012-46AF-BFCC-9AFEA1E6AC5E}"/>
              </a:ext>
            </a:extLst>
          </p:cNvPr>
          <p:cNvSpPr/>
          <p:nvPr/>
        </p:nvSpPr>
        <p:spPr>
          <a:xfrm>
            <a:off x="11290497" y="4129614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AE2E135-FC20-45EF-9855-B5133DA221CC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8079014" y="2486306"/>
            <a:ext cx="2779221" cy="1302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C94F053-C195-4CCD-BAE4-9D07DFD379D7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862883" y="2845139"/>
            <a:ext cx="102524" cy="17401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F0D169A-DF54-4F88-B07C-FC0E5343D805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8015711" y="2778184"/>
            <a:ext cx="1179980" cy="5271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45C66C5-D545-4891-B679-FFDED7CD15E4}"/>
              </a:ext>
            </a:extLst>
          </p:cNvPr>
          <p:cNvCxnSpPr>
            <a:stCxn id="7" idx="6"/>
            <a:endCxn id="8" idx="4"/>
          </p:cNvCxnSpPr>
          <p:nvPr/>
        </p:nvCxnSpPr>
        <p:spPr>
          <a:xfrm flipV="1">
            <a:off x="9627953" y="2714906"/>
            <a:ext cx="1446413" cy="5904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3E2CF40-96F1-4458-A311-E04634986458}"/>
              </a:ext>
            </a:extLst>
          </p:cNvPr>
          <p:cNvCxnSpPr>
            <a:stCxn id="8" idx="4"/>
            <a:endCxn id="9" idx="7"/>
          </p:cNvCxnSpPr>
          <p:nvPr/>
        </p:nvCxnSpPr>
        <p:spPr>
          <a:xfrm flipH="1">
            <a:off x="9805720" y="2714906"/>
            <a:ext cx="1268646" cy="2485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DFA8096-B980-40E7-AD00-2A976D370619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8181538" y="4813870"/>
            <a:ext cx="1255223" cy="548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1082674-F00D-49CB-AD6A-60C36E88A16F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H="1" flipV="1">
            <a:off x="11074366" y="2714906"/>
            <a:ext cx="432262" cy="14147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349392C-B5BC-49F1-B62F-68028A1EDEFE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9869023" y="4519859"/>
            <a:ext cx="1484777" cy="84265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B69E07-B1AA-4A54-9B63-49DBD5953D93}"/>
              </a:ext>
            </a:extLst>
          </p:cNvPr>
          <p:cNvSpPr txBox="1"/>
          <p:nvPr/>
        </p:nvSpPr>
        <p:spPr>
          <a:xfrm>
            <a:off x="9166938" y="2082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6D9898-D827-4DBB-9451-39E262F7AAA1}"/>
              </a:ext>
            </a:extLst>
          </p:cNvPr>
          <p:cNvSpPr txBox="1"/>
          <p:nvPr/>
        </p:nvSpPr>
        <p:spPr>
          <a:xfrm>
            <a:off x="8699656" y="2786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E693CB-985A-440F-AC74-64F0439A8FC7}"/>
              </a:ext>
            </a:extLst>
          </p:cNvPr>
          <p:cNvSpPr txBox="1"/>
          <p:nvPr/>
        </p:nvSpPr>
        <p:spPr>
          <a:xfrm>
            <a:off x="7561197" y="3345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FB8151-99ED-4063-835D-E2DA1D65A321}"/>
              </a:ext>
            </a:extLst>
          </p:cNvPr>
          <p:cNvSpPr txBox="1"/>
          <p:nvPr/>
        </p:nvSpPr>
        <p:spPr>
          <a:xfrm>
            <a:off x="9758529" y="277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8085C41-C677-44F1-974D-57CB2212976C}"/>
              </a:ext>
            </a:extLst>
          </p:cNvPr>
          <p:cNvSpPr txBox="1"/>
          <p:nvPr/>
        </p:nvSpPr>
        <p:spPr>
          <a:xfrm>
            <a:off x="9954950" y="40349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08DD0D-ED95-4CA7-AAEC-35A88A26C92B}"/>
              </a:ext>
            </a:extLst>
          </p:cNvPr>
          <p:cNvSpPr txBox="1"/>
          <p:nvPr/>
        </p:nvSpPr>
        <p:spPr>
          <a:xfrm>
            <a:off x="8495104" y="5133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77E32E-2B00-46D0-B712-132A8BDF5C34}"/>
              </a:ext>
            </a:extLst>
          </p:cNvPr>
          <p:cNvSpPr txBox="1"/>
          <p:nvPr/>
        </p:nvSpPr>
        <p:spPr>
          <a:xfrm>
            <a:off x="10637103" y="5097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B54AFF-BB5D-4DE2-8584-562D2085DD7C}"/>
              </a:ext>
            </a:extLst>
          </p:cNvPr>
          <p:cNvSpPr txBox="1"/>
          <p:nvPr/>
        </p:nvSpPr>
        <p:spPr>
          <a:xfrm>
            <a:off x="11463851" y="333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ADD6C8-45B8-47B5-8771-1C4DDC27979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9411822" y="3533926"/>
            <a:ext cx="241070" cy="1599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99CFFA8-FAA1-4C5C-879B-A618CB3D6336}"/>
              </a:ext>
            </a:extLst>
          </p:cNvPr>
          <p:cNvSpPr txBox="1"/>
          <p:nvPr/>
        </p:nvSpPr>
        <p:spPr>
          <a:xfrm>
            <a:off x="9066237" y="35885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D5AC337F-3C58-4EAF-B698-E8420C7C41FD}"/>
              </a:ext>
            </a:extLst>
          </p:cNvPr>
          <p:cNvSpPr/>
          <p:nvPr/>
        </p:nvSpPr>
        <p:spPr>
          <a:xfrm rot="1703183">
            <a:off x="8100122" y="1956786"/>
            <a:ext cx="295530" cy="4069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31FDDF8-E3B8-41FA-86FC-2627720818FC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H="1" flipV="1">
            <a:off x="9411822" y="3533926"/>
            <a:ext cx="241070" cy="15999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4CD979C-602D-40AB-B62E-3DB500E14A1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8079014" y="2486306"/>
            <a:ext cx="2779221" cy="1302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A9761F1-874F-445E-A9C7-F2ABD2BA7E36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9627953" y="2714906"/>
            <a:ext cx="1446413" cy="5904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FC844ED-4A80-4F8A-AAED-F4616CB0C36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11074366" y="2714906"/>
            <a:ext cx="432262" cy="1414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011BC5F-C5CA-4416-B62C-D5789AEE8A1C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7862883" y="2845139"/>
            <a:ext cx="102524" cy="17401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14011 0.4099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1 0.40995 L 0.12787 0.253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86 0.25371 L 0.2944 0.256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41 0.25625 L 0.17748 -0.0094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4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Remark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11547"/>
            <a:ext cx="11139916" cy="4348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Lemma 6.1 does not </a:t>
            </a:r>
            <a:r>
              <a:rPr lang="en-US" dirty="0">
                <a:solidFill>
                  <a:srgbClr val="FF0000"/>
                </a:solidFill>
              </a:rPr>
              <a:t>directly </a:t>
            </a:r>
            <a:r>
              <a:rPr lang="en-US" dirty="0"/>
              <a:t>imply the correctness of Prim's algorithm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shows that </a:t>
            </a:r>
            <a:r>
              <a:rPr lang="en-US" dirty="0">
                <a:solidFill>
                  <a:srgbClr val="FF0000"/>
                </a:solidFill>
              </a:rPr>
              <a:t>each individual </a:t>
            </a:r>
            <a:r>
              <a:rPr lang="en-US" dirty="0"/>
              <a:t>selected edge</a:t>
            </a:r>
            <a:r>
              <a:rPr lang="en-US" altLang="zh-TW" dirty="0"/>
              <a:t> </a:t>
            </a:r>
            <a:r>
              <a:rPr lang="en-US" dirty="0"/>
              <a:t>is in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does not imply that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selected edge are in </a:t>
            </a:r>
            <a:r>
              <a:rPr lang="en-US" altLang="zh-TW" dirty="0">
                <a:solidFill>
                  <a:srgbClr val="FF0000"/>
                </a:solidFill>
              </a:rPr>
              <a:t>one </a:t>
            </a:r>
            <a:r>
              <a:rPr lang="en-US" altLang="zh-TW" dirty="0"/>
              <a:t>MST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TW" dirty="0"/>
              <a:t>It is standard to modify Lemma 6.1 to show the latter (</a:t>
            </a:r>
            <a:r>
              <a:rPr lang="en-US" altLang="zh-TW" dirty="0">
                <a:solidFill>
                  <a:srgbClr val="FF0000"/>
                </a:solidFill>
              </a:rPr>
              <a:t>skipped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A61-528C-4C0D-9021-415A710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Review on (generalized)</a:t>
            </a:r>
            <a:r>
              <a:rPr lang="zh-TW" altLang="en-US" sz="3200" dirty="0"/>
              <a:t> </a:t>
            </a:r>
            <a:r>
              <a:rPr lang="en-US" altLang="zh-TW" sz="3200" dirty="0"/>
              <a:t>Prim’s algorithm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altLang="zh-TW" sz="3200" b="1" i="1" dirty="0">
                <a:solidFill>
                  <a:srgbClr val="FF0000"/>
                </a:solidFill>
              </a:rPr>
              <a:t>n</a:t>
            </a:r>
            <a:r>
              <a:rPr lang="zh-TW" alt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log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i="1" dirty="0">
                <a:solidFill>
                  <a:srgbClr val="FF0000"/>
                </a:solidFill>
              </a:rPr>
              <a:t>n</a:t>
            </a:r>
            <a:r>
              <a:rPr lang="en-US" sz="3200" b="1" dirty="0">
                <a:solidFill>
                  <a:srgbClr val="FF0000"/>
                </a:solidFill>
              </a:rPr>
              <a:t>) reduction to </a:t>
            </a:r>
            <a:r>
              <a:rPr lang="en-US" sz="3200" b="1" dirty="0" err="1">
                <a:solidFill>
                  <a:srgbClr val="FF0000"/>
                </a:solidFill>
              </a:rPr>
              <a:t>Voronoi</a:t>
            </a:r>
            <a:r>
              <a:rPr lang="en-US" sz="3200" b="1" dirty="0">
                <a:solidFill>
                  <a:srgbClr val="FF0000"/>
                </a:solidFill>
              </a:rPr>
              <a:t> diagram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Using EMST to approximate ETSP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D7E23-4525-4692-8D76-7E1D225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Observation</a:t>
            </a:r>
            <a:endParaRPr 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093EC-4A34-402D-8796-DBA40715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r>
              <a:rPr lang="en-US" dirty="0"/>
              <a:t>Suppose, in an iteration of Prim's algorithm,</a:t>
            </a:r>
            <a:br>
              <a:rPr lang="en-US" dirty="0"/>
            </a:br>
            <a:r>
              <a:rPr lang="en-US" dirty="0"/>
              <a:t>	we add an edge 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), where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is in the selected tree </a:t>
            </a:r>
            <a:r>
              <a:rPr lang="en-US" i="1" dirty="0">
                <a:sym typeface="Symbol" panose="05050102010706020507" pitchFamily="18" charset="2"/>
              </a:rPr>
              <a:t>T</a:t>
            </a:r>
          </a:p>
          <a:p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dirty="0"/>
              <a:t>, </a:t>
            </a:r>
            <a:r>
              <a:rPr lang="en-US" altLang="zh-TW" i="1" dirty="0"/>
              <a:t>q</a:t>
            </a:r>
            <a:r>
              <a:rPr lang="en-US" altLang="zh-TW" dirty="0"/>
              <a:t>) is the </a:t>
            </a:r>
            <a:r>
              <a:rPr lang="en-US" altLang="zh-TW" dirty="0">
                <a:solidFill>
                  <a:srgbClr val="FF0000"/>
                </a:solidFill>
              </a:rPr>
              <a:t>shortest edge </a:t>
            </a:r>
            <a:r>
              <a:rPr lang="en-US" altLang="zh-TW" dirty="0"/>
              <a:t>leaving </a:t>
            </a:r>
            <a:r>
              <a:rPr lang="en-US" altLang="zh-TW" i="1" dirty="0"/>
              <a:t>T</a:t>
            </a:r>
            <a:endParaRPr lang="en-US" i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B805B15-2015-4EFA-B95B-EDE361C66FC9}"/>
              </a:ext>
            </a:extLst>
          </p:cNvPr>
          <p:cNvSpPr/>
          <p:nvPr/>
        </p:nvSpPr>
        <p:spPr>
          <a:xfrm>
            <a:off x="7542404" y="4250909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BEE194C-6062-4DB5-BBF9-427894DCAD9A}"/>
              </a:ext>
            </a:extLst>
          </p:cNvPr>
          <p:cNvSpPr/>
          <p:nvPr/>
        </p:nvSpPr>
        <p:spPr>
          <a:xfrm>
            <a:off x="7166298" y="3732888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9B38459-0FFD-4342-AD65-6F818AFA8063}"/>
              </a:ext>
            </a:extLst>
          </p:cNvPr>
          <p:cNvSpPr/>
          <p:nvPr/>
        </p:nvSpPr>
        <p:spPr>
          <a:xfrm>
            <a:off x="6897851" y="4527746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0A35E5C-6E40-4D4F-8244-FF11566FED86}"/>
              </a:ext>
            </a:extLst>
          </p:cNvPr>
          <p:cNvSpPr/>
          <p:nvPr/>
        </p:nvSpPr>
        <p:spPr>
          <a:xfrm>
            <a:off x="8115651" y="3594470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E1A5F12-B791-45AC-86F2-EEF8E7F5A3D4}"/>
              </a:ext>
            </a:extLst>
          </p:cNvPr>
          <p:cNvSpPr/>
          <p:nvPr/>
        </p:nvSpPr>
        <p:spPr>
          <a:xfrm>
            <a:off x="8342153" y="4968451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8313298-E5CC-461F-A38A-5C2EFC2C6094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7771538" y="3830765"/>
            <a:ext cx="383426" cy="460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0643BE1-C23A-48B1-91F7-80CA52619A78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7395432" y="3969183"/>
            <a:ext cx="186285" cy="32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FD98392-068B-4317-BC01-A9264E93E79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126985" y="4487204"/>
            <a:ext cx="454732" cy="8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9DC2A70-7405-46CE-89F4-5358CAD486EF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7771538" y="4487204"/>
            <a:ext cx="609928" cy="52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5640F90-700A-44FB-9EDF-627B919B3D93}"/>
              </a:ext>
            </a:extLst>
          </p:cNvPr>
          <p:cNvSpPr/>
          <p:nvPr/>
        </p:nvSpPr>
        <p:spPr>
          <a:xfrm>
            <a:off x="9702568" y="344696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621DCD4-3606-453F-A3FA-233B8B5BE8A1}"/>
              </a:ext>
            </a:extLst>
          </p:cNvPr>
          <p:cNvSpPr/>
          <p:nvPr/>
        </p:nvSpPr>
        <p:spPr>
          <a:xfrm>
            <a:off x="11127648" y="4487204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8BBB188-FC68-4B1F-B65C-F5ECF7052944}"/>
              </a:ext>
            </a:extLst>
          </p:cNvPr>
          <p:cNvSpPr/>
          <p:nvPr/>
        </p:nvSpPr>
        <p:spPr>
          <a:xfrm>
            <a:off x="8113019" y="596771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D06AC4E6-94F7-4139-BAEC-3B69B8BFCCD3}"/>
              </a:ext>
            </a:extLst>
          </p:cNvPr>
          <p:cNvSpPr/>
          <p:nvPr/>
        </p:nvSpPr>
        <p:spPr>
          <a:xfrm>
            <a:off x="10038094" y="5509647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9FC3753-7376-4360-AEC6-6F3457299EDD}"/>
              </a:ext>
            </a:extLst>
          </p:cNvPr>
          <p:cNvSpPr/>
          <p:nvPr/>
        </p:nvSpPr>
        <p:spPr>
          <a:xfrm>
            <a:off x="7694804" y="644463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856E549B-FA91-4B71-A812-A19939B7DFEC}"/>
              </a:ext>
            </a:extLst>
          </p:cNvPr>
          <p:cNvSpPr/>
          <p:nvPr/>
        </p:nvSpPr>
        <p:spPr>
          <a:xfrm>
            <a:off x="10433809" y="4962861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4CD6F4F-B6FD-4273-AB7E-ED062D20A815}"/>
              </a:ext>
            </a:extLst>
          </p:cNvPr>
          <p:cNvSpPr/>
          <p:nvPr/>
        </p:nvSpPr>
        <p:spPr>
          <a:xfrm>
            <a:off x="10418980" y="6066797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5FD142A-4F28-44B3-B304-438C849EC41E}"/>
              </a:ext>
            </a:extLst>
          </p:cNvPr>
          <p:cNvSpPr/>
          <p:nvPr/>
        </p:nvSpPr>
        <p:spPr>
          <a:xfrm>
            <a:off x="10969469" y="5375809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4BDDDDD-B7D2-46E4-8C55-EE35D9B95A39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 flipH="1">
            <a:off x="7829028" y="5204746"/>
            <a:ext cx="552438" cy="123989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3FBC5F5-8CC3-46CD-A479-8E1E49F13E21}"/>
              </a:ext>
            </a:extLst>
          </p:cNvPr>
          <p:cNvCxnSpPr>
            <a:cxnSpLocks/>
            <a:stCxn id="9" idx="6"/>
            <a:endCxn id="30" idx="1"/>
          </p:cNvCxnSpPr>
          <p:nvPr/>
        </p:nvCxnSpPr>
        <p:spPr>
          <a:xfrm>
            <a:off x="8610600" y="5106870"/>
            <a:ext cx="1466807" cy="443319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C0BAAE9-B874-48A8-9D1E-0F9BEE3F6B61}"/>
              </a:ext>
            </a:extLst>
          </p:cNvPr>
          <p:cNvCxnSpPr>
            <a:cxnSpLocks/>
            <a:stCxn id="9" idx="3"/>
            <a:endCxn id="29" idx="0"/>
          </p:cNvCxnSpPr>
          <p:nvPr/>
        </p:nvCxnSpPr>
        <p:spPr>
          <a:xfrm flipH="1">
            <a:off x="8247243" y="5204746"/>
            <a:ext cx="134223" cy="76297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9B94348-6A88-4CDD-97CE-98323466C7AD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 flipV="1">
            <a:off x="8610600" y="5101280"/>
            <a:ext cx="1823209" cy="559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957E099D-206C-4146-B894-9515896527E4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8610600" y="5106870"/>
            <a:ext cx="1808380" cy="109834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2C0C7E6-DA9C-44E7-A699-A68F6A718D10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8610600" y="5106870"/>
            <a:ext cx="2358869" cy="40735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4CA2297-16C5-452F-9643-96A0583BA6F2}"/>
              </a:ext>
            </a:extLst>
          </p:cNvPr>
          <p:cNvCxnSpPr>
            <a:cxnSpLocks/>
            <a:stCxn id="9" idx="6"/>
            <a:endCxn id="28" idx="2"/>
          </p:cNvCxnSpPr>
          <p:nvPr/>
        </p:nvCxnSpPr>
        <p:spPr>
          <a:xfrm flipV="1">
            <a:off x="8610600" y="4625623"/>
            <a:ext cx="2517048" cy="48124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C615AF9-9AF2-435B-BAC6-292CCAEC60A2}"/>
              </a:ext>
            </a:extLst>
          </p:cNvPr>
          <p:cNvCxnSpPr>
            <a:cxnSpLocks/>
            <a:stCxn id="9" idx="7"/>
            <a:endCxn id="27" idx="3"/>
          </p:cNvCxnSpPr>
          <p:nvPr/>
        </p:nvCxnSpPr>
        <p:spPr>
          <a:xfrm flipV="1">
            <a:off x="8571287" y="3683263"/>
            <a:ext cx="1170594" cy="132573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35F265-1F12-4453-84E9-E4FA3771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14</a:t>
            </a:fld>
            <a:endParaRPr 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7D6763B-7C6E-45A8-BE08-23B7170A1D56}"/>
              </a:ext>
            </a:extLst>
          </p:cNvPr>
          <p:cNvSpPr txBox="1"/>
          <p:nvPr/>
        </p:nvSpPr>
        <p:spPr>
          <a:xfrm>
            <a:off x="8457976" y="5124099"/>
            <a:ext cx="35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p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85C61-F7A4-4433-9DCE-2C3A8BD2CB1F}"/>
              </a:ext>
            </a:extLst>
          </p:cNvPr>
          <p:cNvSpPr txBox="1"/>
          <p:nvPr/>
        </p:nvSpPr>
        <p:spPr>
          <a:xfrm>
            <a:off x="6403894" y="3569155"/>
            <a:ext cx="35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T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E189360-1A1C-4F6E-8BEC-583F741D880E}"/>
              </a:ext>
            </a:extLst>
          </p:cNvPr>
          <p:cNvSpPr txBox="1"/>
          <p:nvPr/>
        </p:nvSpPr>
        <p:spPr>
          <a:xfrm>
            <a:off x="8410357" y="5825922"/>
            <a:ext cx="35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q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34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Observation</a:t>
            </a:r>
            <a:endParaRPr lang="en-US" sz="50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C180BEE-E510-4FF2-9EBF-F893C466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the </a:t>
            </a:r>
            <a:r>
              <a:rPr lang="en-US" dirty="0">
                <a:solidFill>
                  <a:srgbClr val="FF0000"/>
                </a:solidFill>
              </a:rPr>
              <a:t>locus</a:t>
            </a:r>
            <a:r>
              <a:rPr lang="en-US" dirty="0"/>
              <a:t> of </a:t>
            </a:r>
            <a:r>
              <a:rPr lang="en-US" i="1" dirty="0"/>
              <a:t>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TW" sz="2800" dirty="0"/>
              <a:t>It seems that </a:t>
            </a:r>
            <a:r>
              <a:rPr lang="en-US" altLang="zh-TW" sz="2800" i="1" dirty="0"/>
              <a:t>q</a:t>
            </a:r>
            <a:r>
              <a:rPr lang="en-US" altLang="zh-TW" sz="2800" dirty="0"/>
              <a:t> must </a:t>
            </a:r>
            <a:r>
              <a:rPr lang="en-US" altLang="zh-TW" sz="2800" dirty="0">
                <a:solidFill>
                  <a:srgbClr val="FF0000"/>
                </a:solidFill>
              </a:rPr>
              <a:t>define an edge </a:t>
            </a:r>
            <a:r>
              <a:rPr lang="en-US" altLang="zh-TW" dirty="0"/>
              <a:t>of </a:t>
            </a:r>
            <a:r>
              <a:rPr lang="en-US" altLang="zh-TW" sz="2800" dirty="0"/>
              <a:t>the locus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(equivalently, (</a:t>
            </a:r>
            <a:r>
              <a:rPr lang="en-US" altLang="zh-TW" i="1" dirty="0"/>
              <a:t>p</a:t>
            </a:r>
            <a:r>
              <a:rPr lang="en-US" altLang="zh-TW" dirty="0"/>
              <a:t>, </a:t>
            </a:r>
            <a:r>
              <a:rPr lang="en-US" altLang="zh-TW" i="1" dirty="0"/>
              <a:t>q</a:t>
            </a:r>
            <a:r>
              <a:rPr lang="en-US" altLang="zh-TW" dirty="0"/>
              <a:t>) is an edge of the Delaunay triangulation)</a:t>
            </a:r>
            <a:endParaRPr lang="en-US" altLang="zh-TW" sz="2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783D14-6D6A-4E1E-B6D2-6224B25E7015}"/>
              </a:ext>
            </a:extLst>
          </p:cNvPr>
          <p:cNvSpPr/>
          <p:nvPr/>
        </p:nvSpPr>
        <p:spPr>
          <a:xfrm>
            <a:off x="7108491" y="4250909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82506E-4B19-40CD-9853-39A1EFFFCB12}"/>
              </a:ext>
            </a:extLst>
          </p:cNvPr>
          <p:cNvSpPr/>
          <p:nvPr/>
        </p:nvSpPr>
        <p:spPr>
          <a:xfrm>
            <a:off x="6732385" y="3732888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ED5973E-20ED-4039-A97B-1EB5476B8576}"/>
              </a:ext>
            </a:extLst>
          </p:cNvPr>
          <p:cNvSpPr/>
          <p:nvPr/>
        </p:nvSpPr>
        <p:spPr>
          <a:xfrm>
            <a:off x="6463938" y="4527746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A968125-D1B0-4999-9657-902E4126D1EE}"/>
              </a:ext>
            </a:extLst>
          </p:cNvPr>
          <p:cNvSpPr/>
          <p:nvPr/>
        </p:nvSpPr>
        <p:spPr>
          <a:xfrm>
            <a:off x="7681738" y="3594470"/>
            <a:ext cx="268447" cy="27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77249C1-B1B1-482D-B8DB-A050096A4C65}"/>
              </a:ext>
            </a:extLst>
          </p:cNvPr>
          <p:cNvSpPr/>
          <p:nvPr/>
        </p:nvSpPr>
        <p:spPr>
          <a:xfrm>
            <a:off x="7908240" y="4968451"/>
            <a:ext cx="268447" cy="2768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E1036E1-6233-40C4-B890-C3227A899C33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7337625" y="3830765"/>
            <a:ext cx="383426" cy="460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40AE82-7213-479D-97AA-893E6D888454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6961519" y="3969183"/>
            <a:ext cx="186285" cy="32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4B53A63-E738-4974-9007-F950648B8E5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6693072" y="4487204"/>
            <a:ext cx="454732" cy="8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D703D9-DA89-4BFB-9A02-7F1810FC1876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7337625" y="4487204"/>
            <a:ext cx="609928" cy="52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9D86825D-2791-4215-ABD0-A6DF6EF9A41F}"/>
              </a:ext>
            </a:extLst>
          </p:cNvPr>
          <p:cNvSpPr/>
          <p:nvPr/>
        </p:nvSpPr>
        <p:spPr>
          <a:xfrm>
            <a:off x="9268655" y="344696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3E46505-89E1-4851-9FBB-1D834DF400CD}"/>
              </a:ext>
            </a:extLst>
          </p:cNvPr>
          <p:cNvSpPr/>
          <p:nvPr/>
        </p:nvSpPr>
        <p:spPr>
          <a:xfrm>
            <a:off x="10577338" y="4870574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7BD85AA-84A5-4372-A0F8-1CE5311CDA1E}"/>
              </a:ext>
            </a:extLst>
          </p:cNvPr>
          <p:cNvSpPr/>
          <p:nvPr/>
        </p:nvSpPr>
        <p:spPr>
          <a:xfrm>
            <a:off x="7679106" y="596771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1AC13D8-7E8A-407E-9076-2CDDC3AE8A11}"/>
              </a:ext>
            </a:extLst>
          </p:cNvPr>
          <p:cNvSpPr/>
          <p:nvPr/>
        </p:nvSpPr>
        <p:spPr>
          <a:xfrm>
            <a:off x="9537102" y="5410686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1AA237F-B3E2-4370-A5CF-668D30C8633E}"/>
              </a:ext>
            </a:extLst>
          </p:cNvPr>
          <p:cNvSpPr/>
          <p:nvPr/>
        </p:nvSpPr>
        <p:spPr>
          <a:xfrm>
            <a:off x="7260891" y="6444638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5FE4184-6445-40C0-B4A6-32E75551A011}"/>
              </a:ext>
            </a:extLst>
          </p:cNvPr>
          <p:cNvSpPr/>
          <p:nvPr/>
        </p:nvSpPr>
        <p:spPr>
          <a:xfrm>
            <a:off x="9999896" y="4962861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2607500-6200-4E61-A8EC-1D9475A14752}"/>
              </a:ext>
            </a:extLst>
          </p:cNvPr>
          <p:cNvSpPr/>
          <p:nvPr/>
        </p:nvSpPr>
        <p:spPr>
          <a:xfrm>
            <a:off x="10202553" y="6075524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896C09-E250-4B8D-89F9-3B59B2A6B5D6}"/>
              </a:ext>
            </a:extLst>
          </p:cNvPr>
          <p:cNvSpPr/>
          <p:nvPr/>
        </p:nvSpPr>
        <p:spPr>
          <a:xfrm>
            <a:off x="10535556" y="5375809"/>
            <a:ext cx="268447" cy="27683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93512D3-6D36-40ED-B99A-B059FC67F38A}"/>
              </a:ext>
            </a:extLst>
          </p:cNvPr>
          <p:cNvCxnSpPr>
            <a:cxnSpLocks/>
            <a:stCxn id="10" idx="6"/>
            <a:endCxn id="18" idx="1"/>
          </p:cNvCxnSpPr>
          <p:nvPr/>
        </p:nvCxnSpPr>
        <p:spPr>
          <a:xfrm>
            <a:off x="8176687" y="5106870"/>
            <a:ext cx="1399728" cy="34435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7C95986-C1A1-45E3-B269-3350BF771AB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813330" y="5101279"/>
            <a:ext cx="228577" cy="866439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A94051-9D05-4271-8777-CA01DD7E2BF2}"/>
              </a:ext>
            </a:extLst>
          </p:cNvPr>
          <p:cNvCxnSpPr>
            <a:cxnSpLocks/>
            <a:stCxn id="10" idx="7"/>
            <a:endCxn id="15" idx="3"/>
          </p:cNvCxnSpPr>
          <p:nvPr/>
        </p:nvCxnSpPr>
        <p:spPr>
          <a:xfrm flipV="1">
            <a:off x="8137374" y="3683263"/>
            <a:ext cx="1170594" cy="132573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1915BD0-7B53-41C2-B96E-DB308AFC79F8}"/>
              </a:ext>
            </a:extLst>
          </p:cNvPr>
          <p:cNvCxnSpPr>
            <a:cxnSpLocks/>
          </p:cNvCxnSpPr>
          <p:nvPr/>
        </p:nvCxnSpPr>
        <p:spPr>
          <a:xfrm flipH="1" flipV="1">
            <a:off x="7177309" y="5336962"/>
            <a:ext cx="1545362" cy="373376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4BC755D-8CFA-4437-9080-2AC991F832DA}"/>
              </a:ext>
            </a:extLst>
          </p:cNvPr>
          <p:cNvCxnSpPr>
            <a:cxnSpLocks/>
          </p:cNvCxnSpPr>
          <p:nvPr/>
        </p:nvCxnSpPr>
        <p:spPr>
          <a:xfrm flipV="1">
            <a:off x="7202622" y="4401912"/>
            <a:ext cx="744768" cy="915682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0C3ECA1-BFCC-4F3D-AE05-6045336E9ED0}"/>
              </a:ext>
            </a:extLst>
          </p:cNvPr>
          <p:cNvCxnSpPr>
            <a:cxnSpLocks/>
          </p:cNvCxnSpPr>
          <p:nvPr/>
        </p:nvCxnSpPr>
        <p:spPr>
          <a:xfrm flipH="1">
            <a:off x="7947554" y="4315975"/>
            <a:ext cx="624566" cy="41570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5BAEC8A-5F12-4638-80BD-D1A26066718C}"/>
              </a:ext>
            </a:extLst>
          </p:cNvPr>
          <p:cNvCxnSpPr>
            <a:cxnSpLocks/>
          </p:cNvCxnSpPr>
          <p:nvPr/>
        </p:nvCxnSpPr>
        <p:spPr>
          <a:xfrm flipH="1" flipV="1">
            <a:off x="8587591" y="4344905"/>
            <a:ext cx="364422" cy="321260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3642BFD-2109-4FD3-9AF9-86292FDDA278}"/>
              </a:ext>
            </a:extLst>
          </p:cNvPr>
          <p:cNvCxnSpPr>
            <a:cxnSpLocks/>
          </p:cNvCxnSpPr>
          <p:nvPr/>
        </p:nvCxnSpPr>
        <p:spPr>
          <a:xfrm flipH="1">
            <a:off x="8696786" y="4666165"/>
            <a:ext cx="313950" cy="1124899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62190-8725-451E-9C37-FFD4C4A6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15</a:t>
            </a:fld>
            <a:endParaRPr 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1AEF318-82CB-43F9-8780-E61B230AD2A2}"/>
              </a:ext>
            </a:extLst>
          </p:cNvPr>
          <p:cNvSpPr txBox="1"/>
          <p:nvPr/>
        </p:nvSpPr>
        <p:spPr>
          <a:xfrm>
            <a:off x="8071399" y="5064896"/>
            <a:ext cx="35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p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A7B478-3E19-49BA-BE10-4A5C3E72A62D}"/>
              </a:ext>
            </a:extLst>
          </p:cNvPr>
          <p:cNvSpPr txBox="1"/>
          <p:nvPr/>
        </p:nvSpPr>
        <p:spPr>
          <a:xfrm>
            <a:off x="7942628" y="5945342"/>
            <a:ext cx="35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q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1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Lemma 6.2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D1D8D9-C93E-4475-B0F0-069C77676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:r>
                  <a:rPr lang="en-US" i="1" dirty="0"/>
                  <a:t>E</a:t>
                </a:r>
                <a:r>
                  <a:rPr lang="en-US" dirty="0"/>
                  <a:t> be the set of edges in the </a:t>
                </a:r>
                <a:r>
                  <a:rPr lang="en-US" dirty="0">
                    <a:solidFill>
                      <a:srgbClr val="FF0000"/>
                    </a:solidFill>
                  </a:rPr>
                  <a:t>Delaunay triangulation</a:t>
                </a:r>
                <a:r>
                  <a:rPr lang="en-US" dirty="0"/>
                  <a:t> of </a:t>
                </a:r>
                <a:r>
                  <a:rPr lang="en-US" i="1" dirty="0"/>
                  <a:t>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any partition {</a:t>
                </a:r>
                <a:r>
                  <a:rPr lang="en-US" i="1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baseline="-25000" dirty="0"/>
                  <a:t>2</a:t>
                </a:r>
                <a:r>
                  <a:rPr lang="en-US" dirty="0"/>
                  <a:t>} of </a:t>
                </a:r>
                <a:r>
                  <a:rPr lang="en-US" i="1" dirty="0"/>
                  <a:t>S</a:t>
                </a:r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edge</a:t>
                </a:r>
                <a:r>
                  <a:rPr lang="en-US" dirty="0"/>
                  <a:t> between </a:t>
                </a:r>
                <a:r>
                  <a:rPr lang="en-US" i="1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  <a:r>
                  <a:rPr lang="en-US" baseline="-25000" dirty="0"/>
                  <a:t>2</a:t>
                </a:r>
                <a:r>
                  <a:rPr lang="en-US" dirty="0"/>
                  <a:t>, then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∈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D1D8D9-C93E-4475-B0F0-069C77676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64A73-80AD-4868-9E49-0D7C66C5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16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7C590B8-DEC7-4646-91AF-787318E59BD7}"/>
              </a:ext>
            </a:extLst>
          </p:cNvPr>
          <p:cNvSpPr/>
          <p:nvPr/>
        </p:nvSpPr>
        <p:spPr>
          <a:xfrm>
            <a:off x="8685227" y="4687220"/>
            <a:ext cx="1460006" cy="197270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6" name="文字方塊 26">
            <a:extLst>
              <a:ext uri="{FF2B5EF4-FFF2-40B4-BE49-F238E27FC236}">
                <a16:creationId xmlns:a16="http://schemas.microsoft.com/office/drawing/2014/main" id="{E07F4657-E8D3-47B5-83B7-8E9F6F4E011D}"/>
              </a:ext>
            </a:extLst>
          </p:cNvPr>
          <p:cNvSpPr txBox="1"/>
          <p:nvPr/>
        </p:nvSpPr>
        <p:spPr>
          <a:xfrm>
            <a:off x="8450258" y="4466547"/>
            <a:ext cx="518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i="1" dirty="0"/>
              <a:t>S</a:t>
            </a:r>
            <a:r>
              <a:rPr lang="en-US" sz="2600" b="1" baseline="-25000" dirty="0"/>
              <a:t>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5C00B1B-F32E-4C5E-A43B-C158B6353E26}"/>
              </a:ext>
            </a:extLst>
          </p:cNvPr>
          <p:cNvSpPr/>
          <p:nvPr/>
        </p:nvSpPr>
        <p:spPr>
          <a:xfrm>
            <a:off x="6430361" y="4697961"/>
            <a:ext cx="1460006" cy="197270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8" name="文字方塊 29">
            <a:extLst>
              <a:ext uri="{FF2B5EF4-FFF2-40B4-BE49-F238E27FC236}">
                <a16:creationId xmlns:a16="http://schemas.microsoft.com/office/drawing/2014/main" id="{C8F0892A-08C2-4D88-9313-F97469801537}"/>
              </a:ext>
            </a:extLst>
          </p:cNvPr>
          <p:cNvSpPr txBox="1"/>
          <p:nvPr/>
        </p:nvSpPr>
        <p:spPr>
          <a:xfrm>
            <a:off x="6237654" y="4466547"/>
            <a:ext cx="518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i="1" dirty="0"/>
              <a:t>S</a:t>
            </a:r>
            <a:r>
              <a:rPr lang="en-US" sz="2600" b="1" baseline="-25000" dirty="0"/>
              <a:t>1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B13116-C646-4C83-9C0E-F92F8FE11AC4}"/>
              </a:ext>
            </a:extLst>
          </p:cNvPr>
          <p:cNvSpPr/>
          <p:nvPr/>
        </p:nvSpPr>
        <p:spPr>
          <a:xfrm>
            <a:off x="7038724" y="5173459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8D9C42B-DE1A-4884-ADC7-7D8B24627FE7}"/>
              </a:ext>
            </a:extLst>
          </p:cNvPr>
          <p:cNvSpPr/>
          <p:nvPr/>
        </p:nvSpPr>
        <p:spPr>
          <a:xfrm>
            <a:off x="7463605" y="5636584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2F1F251-77F6-4369-9327-24C6810E0311}"/>
              </a:ext>
            </a:extLst>
          </p:cNvPr>
          <p:cNvSpPr/>
          <p:nvPr/>
        </p:nvSpPr>
        <p:spPr>
          <a:xfrm>
            <a:off x="6917084" y="5967397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A088827-8AE5-47ED-BC94-83B853BAB344}"/>
              </a:ext>
            </a:extLst>
          </p:cNvPr>
          <p:cNvSpPr/>
          <p:nvPr/>
        </p:nvSpPr>
        <p:spPr>
          <a:xfrm>
            <a:off x="9204187" y="5044478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A83251F-7D45-40B9-B538-6D88AF8BBDD7}"/>
              </a:ext>
            </a:extLst>
          </p:cNvPr>
          <p:cNvSpPr/>
          <p:nvPr/>
        </p:nvSpPr>
        <p:spPr>
          <a:xfrm>
            <a:off x="9078883" y="5709436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249D133-7CE9-4426-90EF-30112195E14A}"/>
              </a:ext>
            </a:extLst>
          </p:cNvPr>
          <p:cNvSpPr/>
          <p:nvPr/>
        </p:nvSpPr>
        <p:spPr>
          <a:xfrm>
            <a:off x="9309858" y="6181286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1EFD306-72E5-4638-9AE9-2326F56E8DFE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7757727" y="6091185"/>
            <a:ext cx="1095088" cy="63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5610D0A-32F0-4774-BD35-9C49AAA9FB2A}"/>
              </a:ext>
            </a:extLst>
          </p:cNvPr>
          <p:cNvSpPr/>
          <p:nvPr/>
        </p:nvSpPr>
        <p:spPr>
          <a:xfrm>
            <a:off x="7514448" y="5962204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E929780-355B-4E2B-A064-1D80AA2ABB54}"/>
              </a:ext>
            </a:extLst>
          </p:cNvPr>
          <p:cNvSpPr/>
          <p:nvPr/>
        </p:nvSpPr>
        <p:spPr>
          <a:xfrm>
            <a:off x="8852815" y="6025976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50">
            <a:extLst>
              <a:ext uri="{FF2B5EF4-FFF2-40B4-BE49-F238E27FC236}">
                <a16:creationId xmlns:a16="http://schemas.microsoft.com/office/drawing/2014/main" id="{D56EE48E-22BF-4121-8D55-7340C1E9F9EE}"/>
              </a:ext>
            </a:extLst>
          </p:cNvPr>
          <p:cNvSpPr txBox="1"/>
          <p:nvPr/>
        </p:nvSpPr>
        <p:spPr>
          <a:xfrm>
            <a:off x="7706884" y="6198255"/>
            <a:ext cx="220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125966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is not</a:t>
                </a:r>
                <a:r>
                  <a:rPr lang="en-US" dirty="0"/>
                  <a:t> in the Delaunay triangulation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altLang="zh-TW" dirty="0"/>
                  <a:t>Consider the bisector of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q</a:t>
                </a:r>
                <a:endParaRPr lang="en-US" altLang="zh-TW" dirty="0"/>
              </a:p>
              <a:p>
                <a:r>
                  <a:rPr lang="en-US" altLang="zh-TW" dirty="0"/>
                  <a:t>It lies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outside of</a:t>
                </a:r>
                <a:r>
                  <a:rPr lang="en-US" altLang="zh-TW" dirty="0"/>
                  <a:t> the locus </a:t>
                </a:r>
                <a:r>
                  <a:rPr lang="en-US" altLang="zh-TW" i="1" dirty="0"/>
                  <a:t>V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) of </a:t>
                </a:r>
                <a:r>
                  <a:rPr lang="en-US" altLang="zh-TW" i="1" dirty="0"/>
                  <a:t>p</a:t>
                </a:r>
                <a:endParaRPr lang="en-US" altLang="zh-TW" dirty="0"/>
              </a:p>
              <a:p>
                <a:endParaRPr lang="en-US" dirty="0"/>
              </a:p>
              <a:p>
                <a:pPr>
                  <a:tabLst>
                    <a:tab pos="6223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zh-TW" dirty="0"/>
                  <a:t> intersects </a:t>
                </a:r>
                <a:r>
                  <a:rPr lang="en-US" altLang="zh-TW" i="1" dirty="0"/>
                  <a:t>V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) at a locus edge </a:t>
                </a:r>
                <a:r>
                  <a:rPr lang="en-US" altLang="zh-TW" i="1" dirty="0"/>
                  <a:t>e</a:t>
                </a:r>
                <a:br>
                  <a:rPr lang="en-US" altLang="zh-TW" i="1" dirty="0"/>
                </a:br>
                <a:r>
                  <a:rPr lang="en-US" altLang="zh-TW" i="1" dirty="0"/>
                  <a:t>	</a:t>
                </a:r>
                <a:r>
                  <a:rPr lang="en-US" dirty="0"/>
                  <a:t>where </a:t>
                </a:r>
                <a:r>
                  <a:rPr lang="en-US" i="1" dirty="0"/>
                  <a:t>e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0000"/>
                    </a:solidFill>
                  </a:rPr>
                  <a:t>bisector</a:t>
                </a:r>
                <a:r>
                  <a:rPr lang="en-US" dirty="0"/>
                  <a:t> of </a:t>
                </a:r>
                <a:r>
                  <a:rPr lang="en-US" i="1" dirty="0"/>
                  <a:t>p</a:t>
                </a:r>
                <a:r>
                  <a:rPr lang="en-US" dirty="0"/>
                  <a:t> and some point </a:t>
                </a:r>
                <a:r>
                  <a:rPr lang="en-US" i="1" dirty="0"/>
                  <a:t>p’</a:t>
                </a:r>
                <a:endParaRPr lang="en-US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H="1">
            <a:off x="9697673" y="2994174"/>
            <a:ext cx="8389" cy="333150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82B0CC4D-A94B-4003-B0C5-AE2711D536A4}"/>
              </a:ext>
            </a:extLst>
          </p:cNvPr>
          <p:cNvSpPr/>
          <p:nvPr/>
        </p:nvSpPr>
        <p:spPr>
          <a:xfrm>
            <a:off x="8274341" y="5557152"/>
            <a:ext cx="243279" cy="25796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13AF26C-040E-4B24-827F-025695AB6836}"/>
              </a:ext>
            </a:extLst>
          </p:cNvPr>
          <p:cNvSpPr/>
          <p:nvPr/>
        </p:nvSpPr>
        <p:spPr>
          <a:xfrm>
            <a:off x="10877727" y="5557152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D34032-793F-4EE0-BF85-CC0FE1046C1D}"/>
              </a:ext>
            </a:extLst>
          </p:cNvPr>
          <p:cNvSpPr txBox="1"/>
          <p:nvPr/>
        </p:nvSpPr>
        <p:spPr>
          <a:xfrm>
            <a:off x="10697514" y="5815113"/>
            <a:ext cx="10342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 ∈ </a:t>
            </a:r>
            <a:r>
              <a:rPr lang="en-US" sz="2600" i="1" dirty="0"/>
              <a:t>S1</a:t>
            </a:r>
          </a:p>
          <a:p>
            <a:endParaRPr lang="en-US" sz="2600" i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137891-5114-459B-82B4-A3CF13864AC8}"/>
              </a:ext>
            </a:extLst>
          </p:cNvPr>
          <p:cNvSpPr txBox="1"/>
          <p:nvPr/>
        </p:nvSpPr>
        <p:spPr>
          <a:xfrm>
            <a:off x="7929186" y="5813222"/>
            <a:ext cx="43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p’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CEC3090-EDA3-495E-B22C-3C65760CC3D0}"/>
              </a:ext>
            </a:extLst>
          </p:cNvPr>
          <p:cNvSpPr/>
          <p:nvPr/>
        </p:nvSpPr>
        <p:spPr>
          <a:xfrm>
            <a:off x="8080993" y="3541197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8288645" y="3761380"/>
            <a:ext cx="2624709" cy="183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21B77-414C-4ECA-A905-FE5651E355B3}"/>
              </a:ext>
            </a:extLst>
          </p:cNvPr>
          <p:cNvSpPr txBox="1"/>
          <p:nvPr/>
        </p:nvSpPr>
        <p:spPr>
          <a:xfrm>
            <a:off x="8312423" y="3146957"/>
            <a:ext cx="978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q</a:t>
            </a:r>
            <a:r>
              <a:rPr lang="en-US" sz="2600" dirty="0"/>
              <a:t> ∈ </a:t>
            </a:r>
            <a:r>
              <a:rPr lang="en-US" sz="2600" i="1" dirty="0"/>
              <a:t>S</a:t>
            </a:r>
            <a:r>
              <a:rPr lang="en-US" sz="2600" baseline="-25000" dirty="0"/>
              <a:t>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33C7FB-50C6-4FB4-A2B2-1C0B162F93A0}"/>
              </a:ext>
            </a:extLst>
          </p:cNvPr>
          <p:cNvSpPr txBox="1"/>
          <p:nvPr/>
        </p:nvSpPr>
        <p:spPr>
          <a:xfrm>
            <a:off x="10087160" y="4633218"/>
            <a:ext cx="2090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shortest edge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3E65-96FF-4491-960B-F5519AF3165C}"/>
              </a:ext>
            </a:extLst>
          </p:cNvPr>
          <p:cNvCxnSpPr/>
          <p:nvPr/>
        </p:nvCxnSpPr>
        <p:spPr>
          <a:xfrm flipH="1">
            <a:off x="8567855" y="3612669"/>
            <a:ext cx="1840399" cy="23817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C8417D-9460-43D0-B93F-E4B0A52B1B49}"/>
              </a:ext>
            </a:extLst>
          </p:cNvPr>
          <p:cNvSpPr txBox="1"/>
          <p:nvPr/>
        </p:nvSpPr>
        <p:spPr>
          <a:xfrm>
            <a:off x="10538512" y="3764832"/>
            <a:ext cx="1521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locus </a:t>
            </a:r>
            <a:r>
              <a:rPr lang="en-US" sz="2600" i="1" dirty="0"/>
              <a:t>V</a:t>
            </a:r>
            <a:r>
              <a:rPr lang="en-US" sz="2600" dirty="0"/>
              <a:t>(</a:t>
            </a:r>
            <a:r>
              <a:rPr lang="en-US" sz="2600" i="1" dirty="0"/>
              <a:t>p</a:t>
            </a:r>
            <a:r>
              <a:rPr lang="en-US" altLang="zh-TW" sz="2600" dirty="0"/>
              <a:t>)</a:t>
            </a:r>
            <a:endParaRPr lang="en-US" sz="26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17620" y="5686133"/>
            <a:ext cx="236010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9697673" y="4654296"/>
            <a:ext cx="0" cy="13401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V="1">
            <a:off x="9697673" y="4224528"/>
            <a:ext cx="789288" cy="4297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10486961" y="4224528"/>
            <a:ext cx="1426207" cy="3307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4E8EF-2945-4853-BAE7-2668EF1E38AF}"/>
              </a:ext>
            </a:extLst>
          </p:cNvPr>
          <p:cNvSpPr txBox="1"/>
          <p:nvPr/>
        </p:nvSpPr>
        <p:spPr>
          <a:xfrm>
            <a:off x="9531989" y="6284247"/>
            <a:ext cx="5551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600" i="1" dirty="0"/>
              <a:t>e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694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831322A7-574F-45C3-B76D-F854296EF27E}"/>
              </a:ext>
            </a:extLst>
          </p:cNvPr>
          <p:cNvSpPr/>
          <p:nvPr/>
        </p:nvSpPr>
        <p:spPr>
          <a:xfrm>
            <a:off x="7880237" y="2976669"/>
            <a:ext cx="3473563" cy="334900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Let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be the midpoint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Since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lies outside of the locus,</a:t>
                </a:r>
                <a:br>
                  <a:rPr lang="en-US" altLang="zh-TW" dirty="0"/>
                </a:br>
                <a:r>
                  <a:rPr lang="en-US" altLang="zh-TW" dirty="0"/>
                  <a:t>	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p'</a:t>
                </a:r>
                <a:r>
                  <a:rPr lang="en-US" altLang="zh-TW" dirty="0"/>
                  <a:t> are on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same side </a:t>
                </a:r>
                <a:r>
                  <a:rPr lang="en-US" altLang="zh-TW" dirty="0"/>
                  <a:t>of </a:t>
                </a:r>
                <a:r>
                  <a:rPr lang="en-US" altLang="zh-TW" i="1" dirty="0"/>
                  <a:t>e</a:t>
                </a:r>
              </a:p>
              <a:p>
                <a:endParaRPr lang="en-US" altLang="zh-TW" i="1" dirty="0"/>
              </a:p>
              <a:p>
                <a:r>
                  <a:rPr lang="en-US" altLang="zh-TW" dirty="0"/>
                  <a:t>Since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is the bisector,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𝑝𝑀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Consider a circle with</a:t>
                </a:r>
                <a:br>
                  <a:rPr lang="en-US" altLang="zh-TW" dirty="0"/>
                </a:br>
                <a:r>
                  <a:rPr lang="en-US" altLang="zh-TW" dirty="0"/>
                  <a:t>	 center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and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b="1" i="1" dirty="0"/>
              </a:p>
              <a:p>
                <a:endParaRPr lang="en-US" b="1" i="1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TW" b="1" i="1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𝑝𝑀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p'</a:t>
                </a:r>
                <a:r>
                  <a:rPr lang="en-US" dirty="0"/>
                  <a:t> is in this circle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0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H="1">
            <a:off x="9697673" y="2994174"/>
            <a:ext cx="8389" cy="333150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82B0CC4D-A94B-4003-B0C5-AE2711D536A4}"/>
              </a:ext>
            </a:extLst>
          </p:cNvPr>
          <p:cNvSpPr/>
          <p:nvPr/>
        </p:nvSpPr>
        <p:spPr>
          <a:xfrm>
            <a:off x="8274341" y="5557152"/>
            <a:ext cx="243279" cy="25796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13AF26C-040E-4B24-827F-025695AB6836}"/>
              </a:ext>
            </a:extLst>
          </p:cNvPr>
          <p:cNvSpPr/>
          <p:nvPr/>
        </p:nvSpPr>
        <p:spPr>
          <a:xfrm>
            <a:off x="10877727" y="5557152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D34032-793F-4EE0-BF85-CC0FE1046C1D}"/>
              </a:ext>
            </a:extLst>
          </p:cNvPr>
          <p:cNvSpPr txBox="1"/>
          <p:nvPr/>
        </p:nvSpPr>
        <p:spPr>
          <a:xfrm>
            <a:off x="10697514" y="5815113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137891-5114-459B-82B4-A3CF13864AC8}"/>
              </a:ext>
            </a:extLst>
          </p:cNvPr>
          <p:cNvSpPr txBox="1"/>
          <p:nvPr/>
        </p:nvSpPr>
        <p:spPr>
          <a:xfrm>
            <a:off x="7929186" y="5813222"/>
            <a:ext cx="43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p’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CEC3090-EDA3-495E-B22C-3C65760CC3D0}"/>
              </a:ext>
            </a:extLst>
          </p:cNvPr>
          <p:cNvSpPr/>
          <p:nvPr/>
        </p:nvSpPr>
        <p:spPr>
          <a:xfrm>
            <a:off x="8080993" y="3541197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8288645" y="3761380"/>
            <a:ext cx="2624709" cy="183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21B77-414C-4ECA-A905-FE5651E355B3}"/>
              </a:ext>
            </a:extLst>
          </p:cNvPr>
          <p:cNvSpPr txBox="1"/>
          <p:nvPr/>
        </p:nvSpPr>
        <p:spPr>
          <a:xfrm>
            <a:off x="8383463" y="3298979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q</a:t>
            </a:r>
            <a:endParaRPr lang="en-US" sz="2600" baseline="-250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3E65-96FF-4491-960B-F5519AF3165C}"/>
              </a:ext>
            </a:extLst>
          </p:cNvPr>
          <p:cNvCxnSpPr/>
          <p:nvPr/>
        </p:nvCxnSpPr>
        <p:spPr>
          <a:xfrm flipH="1">
            <a:off x="8567855" y="3612669"/>
            <a:ext cx="1840399" cy="23817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17620" y="5686133"/>
            <a:ext cx="236010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9697673" y="4654296"/>
            <a:ext cx="0" cy="13401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V="1">
            <a:off x="9697673" y="4224528"/>
            <a:ext cx="789288" cy="4297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10486961" y="4224528"/>
            <a:ext cx="1426207" cy="3307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4E8EF-2945-4853-BAE7-2668EF1E38AF}"/>
              </a:ext>
            </a:extLst>
          </p:cNvPr>
          <p:cNvSpPr txBox="1"/>
          <p:nvPr/>
        </p:nvSpPr>
        <p:spPr>
          <a:xfrm>
            <a:off x="9531989" y="6284247"/>
            <a:ext cx="5551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600" i="1" dirty="0"/>
              <a:t>e</a:t>
            </a:r>
            <a:endParaRPr lang="zh-TW" altLang="en-US" sz="2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D72A29F-7115-4E6B-998B-A5A2796C637A}"/>
              </a:ext>
            </a:extLst>
          </p:cNvPr>
          <p:cNvSpPr/>
          <p:nvPr/>
        </p:nvSpPr>
        <p:spPr>
          <a:xfrm>
            <a:off x="9457492" y="4588910"/>
            <a:ext cx="203541" cy="20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09113A4-77E6-4E03-A35A-AC76C24D6BF1}"/>
              </a:ext>
            </a:extLst>
          </p:cNvPr>
          <p:cNvCxnSpPr>
            <a:cxnSpLocks/>
            <a:stCxn id="6" idx="7"/>
            <a:endCxn id="21" idx="3"/>
          </p:cNvCxnSpPr>
          <p:nvPr/>
        </p:nvCxnSpPr>
        <p:spPr>
          <a:xfrm flipV="1">
            <a:off x="8481993" y="4762780"/>
            <a:ext cx="1005307" cy="8321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6D35C3-9CD8-40E0-8EC0-57A0A237EFE2}"/>
              </a:ext>
            </a:extLst>
          </p:cNvPr>
          <p:cNvSpPr txBox="1"/>
          <p:nvPr/>
        </p:nvSpPr>
        <p:spPr>
          <a:xfrm>
            <a:off x="8979641" y="4468289"/>
            <a:ext cx="5551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600" i="1" dirty="0"/>
              <a:t>M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921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橢圓 30">
            <a:extLst>
              <a:ext uri="{FF2B5EF4-FFF2-40B4-BE49-F238E27FC236}">
                <a16:creationId xmlns:a16="http://schemas.microsoft.com/office/drawing/2014/main" id="{6D67C48A-48FD-466A-A4A8-0E3D7CFDC7C8}"/>
              </a:ext>
            </a:extLst>
          </p:cNvPr>
          <p:cNvSpPr/>
          <p:nvPr/>
        </p:nvSpPr>
        <p:spPr>
          <a:xfrm>
            <a:off x="7880237" y="2976669"/>
            <a:ext cx="3473563" cy="334900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two cases</a:t>
                </a:r>
              </a:p>
              <a:p>
                <a:endParaRPr lang="en-US" b="1" i="1" dirty="0"/>
              </a:p>
              <a:p>
                <a:r>
                  <a:rPr lang="en-US" dirty="0"/>
                  <a:t>Case 1:  </a:t>
                </a:r>
                <a:r>
                  <a:rPr lang="en-US" i="1" dirty="0"/>
                  <a:t>p’</a:t>
                </a:r>
                <a:r>
                  <a:rPr lang="en-US" b="1" i="1" dirty="0"/>
                  <a:t> </a:t>
                </a:r>
                <a:r>
                  <a:rPr lang="en-US" dirty="0"/>
                  <a:t>∈ </a:t>
                </a:r>
                <a:r>
                  <a:rPr lang="en-US" i="1" dirty="0"/>
                  <a:t>S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Case 2:  </a:t>
                </a:r>
                <a:r>
                  <a:rPr lang="en-US" i="1" dirty="0"/>
                  <a:t>p’</a:t>
                </a:r>
                <a:r>
                  <a:rPr lang="en-US" b="1" i="1" dirty="0"/>
                  <a:t> </a:t>
                </a:r>
                <a:r>
                  <a:rPr lang="en-US" dirty="0"/>
                  <a:t>∈ </a:t>
                </a:r>
                <a:r>
                  <a:rPr lang="en-US" i="1" dirty="0"/>
                  <a:t>S</a:t>
                </a:r>
                <a:r>
                  <a:rPr lang="en-US" baseline="-25000" dirty="0"/>
                  <a:t>2</a:t>
                </a:r>
              </a:p>
              <a:p>
                <a:endParaRPr lang="en-US" baseline="-2500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the diameter:</a:t>
                </a:r>
              </a:p>
              <a:p>
                <a:pPr lvl="1"/>
                <a:r>
                  <a:rPr lang="en-US" sz="2800" dirty="0"/>
                  <a:t>for case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for case 2,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dirty="0"/>
                  <a:t>We have a contradiction</a:t>
                </a:r>
                <a:br>
                  <a:rPr lang="en-US" dirty="0"/>
                </a:br>
                <a:r>
                  <a:rPr lang="en-US" dirty="0"/>
                  <a:t>	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not the shortest)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82B0CC4D-A94B-4003-B0C5-AE2711D536A4}"/>
              </a:ext>
            </a:extLst>
          </p:cNvPr>
          <p:cNvSpPr/>
          <p:nvPr/>
        </p:nvSpPr>
        <p:spPr>
          <a:xfrm>
            <a:off x="8274341" y="5557152"/>
            <a:ext cx="243279" cy="25796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13AF26C-040E-4B24-827F-025695AB6836}"/>
              </a:ext>
            </a:extLst>
          </p:cNvPr>
          <p:cNvSpPr/>
          <p:nvPr/>
        </p:nvSpPr>
        <p:spPr>
          <a:xfrm>
            <a:off x="10877727" y="5557152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D34032-793F-4EE0-BF85-CC0FE1046C1D}"/>
              </a:ext>
            </a:extLst>
          </p:cNvPr>
          <p:cNvSpPr txBox="1"/>
          <p:nvPr/>
        </p:nvSpPr>
        <p:spPr>
          <a:xfrm>
            <a:off x="10697514" y="5815113"/>
            <a:ext cx="10342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 ∈ </a:t>
            </a:r>
            <a:r>
              <a:rPr lang="en-US" sz="2600" i="1" dirty="0"/>
              <a:t>S1</a:t>
            </a:r>
          </a:p>
          <a:p>
            <a:endParaRPr lang="en-US" sz="2600" i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137891-5114-459B-82B4-A3CF13864AC8}"/>
              </a:ext>
            </a:extLst>
          </p:cNvPr>
          <p:cNvSpPr txBox="1"/>
          <p:nvPr/>
        </p:nvSpPr>
        <p:spPr>
          <a:xfrm>
            <a:off x="7929186" y="5813222"/>
            <a:ext cx="43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p’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CEC3090-EDA3-495E-B22C-3C65760CC3D0}"/>
              </a:ext>
            </a:extLst>
          </p:cNvPr>
          <p:cNvSpPr/>
          <p:nvPr/>
        </p:nvSpPr>
        <p:spPr>
          <a:xfrm>
            <a:off x="8080993" y="3541197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8288645" y="3761380"/>
            <a:ext cx="2624709" cy="183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21B77-414C-4ECA-A905-FE5651E355B3}"/>
              </a:ext>
            </a:extLst>
          </p:cNvPr>
          <p:cNvSpPr txBox="1"/>
          <p:nvPr/>
        </p:nvSpPr>
        <p:spPr>
          <a:xfrm>
            <a:off x="8445912" y="3366447"/>
            <a:ext cx="978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q</a:t>
            </a:r>
            <a:r>
              <a:rPr lang="en-US" sz="2600" dirty="0"/>
              <a:t> ∈ </a:t>
            </a:r>
            <a:r>
              <a:rPr lang="en-US" sz="2600" i="1" dirty="0"/>
              <a:t>S</a:t>
            </a:r>
            <a:r>
              <a:rPr lang="en-US" sz="2600" baseline="-25000" dirty="0"/>
              <a:t>2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3E65-96FF-4491-960B-F5519AF3165C}"/>
              </a:ext>
            </a:extLst>
          </p:cNvPr>
          <p:cNvCxnSpPr/>
          <p:nvPr/>
        </p:nvCxnSpPr>
        <p:spPr>
          <a:xfrm flipH="1">
            <a:off x="8567855" y="3612669"/>
            <a:ext cx="1840399" cy="23817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17620" y="5686133"/>
            <a:ext cx="236010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4E8EF-2945-4853-BAE7-2668EF1E38AF}"/>
              </a:ext>
            </a:extLst>
          </p:cNvPr>
          <p:cNvSpPr txBox="1"/>
          <p:nvPr/>
        </p:nvSpPr>
        <p:spPr>
          <a:xfrm>
            <a:off x="9531989" y="6284247"/>
            <a:ext cx="555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e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C409445-C515-42D3-85C6-65A8FC929AA0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202633" y="3799158"/>
            <a:ext cx="193348" cy="17579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4A1AA8BC-A255-487C-997D-53066BAAF5B8}"/>
              </a:ext>
            </a:extLst>
          </p:cNvPr>
          <p:cNvSpPr/>
          <p:nvPr/>
        </p:nvSpPr>
        <p:spPr>
          <a:xfrm>
            <a:off x="9457492" y="4588910"/>
            <a:ext cx="203541" cy="20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5CE76D2-1033-4D73-B1EB-9627DB562BDA}"/>
              </a:ext>
            </a:extLst>
          </p:cNvPr>
          <p:cNvSpPr txBox="1"/>
          <p:nvPr/>
        </p:nvSpPr>
        <p:spPr>
          <a:xfrm>
            <a:off x="8979641" y="4468289"/>
            <a:ext cx="5551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600" i="1" dirty="0"/>
              <a:t>M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11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Review on (generalized)</a:t>
            </a:r>
            <a:r>
              <a:rPr lang="zh-TW" altLang="en-US" sz="3200" dirty="0"/>
              <a:t> </a:t>
            </a:r>
            <a:r>
              <a:rPr lang="en-US" altLang="zh-TW" sz="3200" dirty="0"/>
              <a:t>Prim’s algorithm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zh-TW" altLang="en-US" sz="3200" i="1" dirty="0"/>
              <a:t> </a:t>
            </a:r>
            <a:r>
              <a:rPr lang="en-US" sz="3200" dirty="0"/>
              <a:t>log</a:t>
            </a:r>
            <a:r>
              <a:rPr lang="zh-TW" altLang="en-US" sz="3200" dirty="0"/>
              <a:t> 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Using EMST to approximate ETSP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D7E23-4525-4692-8D76-7E1D225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9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An </a:t>
            </a:r>
            <a:r>
              <a:rPr lang="en-US" sz="5000" b="1" i="1" dirty="0"/>
              <a:t>O</a:t>
            </a:r>
            <a:r>
              <a:rPr lang="en-US" sz="5000" b="1" dirty="0"/>
              <a:t>(</a:t>
            </a:r>
            <a:r>
              <a:rPr lang="en-US" sz="5000" b="1" i="1" dirty="0"/>
              <a:t>n</a:t>
            </a:r>
            <a:r>
              <a:rPr lang="en-US" sz="5000" b="1" dirty="0"/>
              <a:t> log </a:t>
            </a:r>
            <a:r>
              <a:rPr lang="en-US" sz="5000" b="1" i="1" dirty="0"/>
              <a:t>n</a:t>
            </a:r>
            <a:r>
              <a:rPr lang="en-US" sz="5000" b="1" dirty="0"/>
              <a:t>) approach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799"/>
            <a:ext cx="11179629" cy="4348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Lemma 6.1 and 6.2 show that</a:t>
            </a:r>
            <a:br>
              <a:rPr lang="en-US" dirty="0"/>
            </a:br>
            <a:r>
              <a:rPr lang="en-US" dirty="0"/>
              <a:t>	there is an EMST whose edges are all </a:t>
            </a:r>
            <a:r>
              <a:rPr lang="en-US" altLang="zh-TW" dirty="0"/>
              <a:t>in the</a:t>
            </a:r>
            <a:r>
              <a:rPr lang="zh-TW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Delaunay triangulation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implies a simple algorithm: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800" dirty="0"/>
              <a:t>Compute the</a:t>
            </a:r>
            <a:r>
              <a:rPr lang="en-US" sz="2800" dirty="0"/>
              <a:t> Delaunay triangulation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800" dirty="0"/>
              <a:t> of </a:t>
            </a:r>
            <a:r>
              <a:rPr lang="en-US" sz="2800" i="1" dirty="0"/>
              <a:t>S</a:t>
            </a:r>
            <a:endParaRPr lang="en-US" sz="2800" b="1" i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Run any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E</a:t>
            </a:r>
            <a:r>
              <a:rPr lang="en-US" sz="2800" dirty="0"/>
              <a:t> log </a:t>
            </a:r>
            <a:r>
              <a:rPr lang="en-US" sz="2800" i="1" dirty="0"/>
              <a:t>E</a:t>
            </a:r>
            <a:r>
              <a:rPr lang="en-US" sz="2800" dirty="0"/>
              <a:t>) time MST algorithm on </a:t>
            </a:r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endParaRPr lang="en-US" sz="28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Since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altLang="zh-TW" sz="2800" dirty="0"/>
              <a:t> is planar, </a:t>
            </a:r>
            <a:r>
              <a:rPr lang="en-US" altLang="zh-TW" sz="2800" i="1" dirty="0"/>
              <a:t>E</a:t>
            </a:r>
            <a:r>
              <a:rPr lang="en-US" altLang="zh-TW" sz="2800" dirty="0"/>
              <a:t> =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Time complexity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optimal!</a:t>
            </a:r>
            <a:r>
              <a:rPr lang="en-US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33D641-9797-417D-AE9A-F698AC80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Review on (generalized)</a:t>
            </a:r>
            <a:r>
              <a:rPr lang="zh-TW" altLang="en-US" sz="3200" dirty="0"/>
              <a:t> </a:t>
            </a:r>
            <a:r>
              <a:rPr lang="en-US" altLang="zh-TW" sz="3200" dirty="0"/>
              <a:t>Prim’s algorithm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zh-TW" altLang="en-US" sz="3200" i="1" dirty="0"/>
              <a:t> </a:t>
            </a:r>
            <a:r>
              <a:rPr lang="en-US" sz="3200" dirty="0"/>
              <a:t>log</a:t>
            </a:r>
            <a:r>
              <a:rPr lang="zh-TW" altLang="en-US" sz="3200" dirty="0"/>
              <a:t> </a:t>
            </a:r>
            <a:r>
              <a:rPr lang="en-US" altLang="zh-TW" sz="3200" i="1" dirty="0"/>
              <a:t>n</a:t>
            </a:r>
            <a:r>
              <a:rPr lang="en-US" sz="3200" dirty="0"/>
              <a:t>) reduction to </a:t>
            </a:r>
            <a:r>
              <a:rPr lang="en-US" sz="3200" dirty="0" err="1"/>
              <a:t>Voronoi</a:t>
            </a:r>
            <a:r>
              <a:rPr lang="en-US" sz="3200" dirty="0"/>
              <a:t> diagram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altLang="zh-TW" sz="3200" b="1" i="1" dirty="0">
                <a:solidFill>
                  <a:srgbClr val="FF0000"/>
                </a:solidFill>
              </a:rPr>
              <a:t>n</a:t>
            </a:r>
            <a:r>
              <a:rPr lang="en-US" sz="3200" b="1" dirty="0">
                <a:solidFill>
                  <a:srgbClr val="FF0000"/>
                </a:solidFill>
              </a:rPr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Using EMST to approximate ETSP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D7E23-4525-4692-8D76-7E1D225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b="1" i="1" dirty="0"/>
              <a:t>O</a:t>
            </a:r>
            <a:r>
              <a:rPr lang="en-US" sz="5400" b="1" dirty="0"/>
              <a:t>(</a:t>
            </a:r>
            <a:r>
              <a:rPr lang="en-US" sz="5400" b="1" i="1" dirty="0"/>
              <a:t>n</a:t>
            </a:r>
            <a:r>
              <a:rPr lang="en-US" sz="5400" b="1" dirty="0"/>
              <a:t>) reduction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Although the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dirty="0"/>
              <a:t>)-time algorithm is optimal,</a:t>
            </a:r>
            <a:br>
              <a:rPr lang="en-US" dirty="0"/>
            </a:br>
            <a:r>
              <a:rPr lang="en-US" dirty="0"/>
              <a:t>	it is still interesting to find an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reduction to Voronoi diagram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First, I will introduce another </a:t>
            </a:r>
            <a:r>
              <a:rPr lang="en-US" altLang="zh-TW" i="1" dirty="0">
                <a:solidFill>
                  <a:srgbClr val="FF0000"/>
                </a:solidFill>
              </a:rPr>
              <a:t>O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 </a:t>
            </a:r>
            <a:r>
              <a:rPr lang="en-US" altLang="zh-TW" dirty="0">
                <a:solidFill>
                  <a:srgbClr val="FF0000"/>
                </a:solidFill>
              </a:rPr>
              <a:t>log</a:t>
            </a:r>
            <a:r>
              <a:rPr lang="en-US" altLang="zh-TW" i="1" dirty="0">
                <a:solidFill>
                  <a:srgbClr val="FF0000"/>
                </a:solidFill>
              </a:rPr>
              <a:t> n</a:t>
            </a:r>
            <a:r>
              <a:rPr lang="en-US" altLang="zh-TW" dirty="0">
                <a:solidFill>
                  <a:srgbClr val="FF0000"/>
                </a:solidFill>
              </a:rPr>
              <a:t>)-time </a:t>
            </a:r>
            <a:r>
              <a:rPr lang="en-US" altLang="zh-TW" dirty="0"/>
              <a:t>algorithm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B119F9-9246-4E9E-887F-190756D2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Recall: Prim’s algorithm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Initially, each point is an individual tree</a:t>
            </a:r>
          </a:p>
          <a:p>
            <a:r>
              <a:rPr lang="en-US" altLang="zh-TW" dirty="0"/>
              <a:t>For </a:t>
            </a:r>
            <a:r>
              <a:rPr lang="en-US" altLang="zh-TW" i="1" dirty="0" err="1"/>
              <a:t>i</a:t>
            </a:r>
            <a:r>
              <a:rPr lang="en-US" altLang="zh-TW" dirty="0"/>
              <a:t> = 1 to </a:t>
            </a:r>
            <a:r>
              <a:rPr lang="en-US" altLang="zh-TW" i="1" dirty="0" err="1"/>
              <a:t>i</a:t>
            </a:r>
            <a:r>
              <a:rPr lang="en-US" altLang="zh-TW" dirty="0"/>
              <a:t> = |</a:t>
            </a:r>
            <a:r>
              <a:rPr lang="en-US" altLang="zh-TW" i="1" dirty="0"/>
              <a:t>V</a:t>
            </a:r>
            <a:r>
              <a:rPr lang="en-US" altLang="zh-TW" dirty="0"/>
              <a:t>| – 1, do:</a:t>
            </a:r>
          </a:p>
          <a:p>
            <a:pPr marL="0" indent="0">
              <a:buNone/>
            </a:pPr>
            <a:r>
              <a:rPr lang="en-US" altLang="zh-TW" dirty="0"/>
              <a:t>       1) Select any tree </a:t>
            </a:r>
            <a:r>
              <a:rPr lang="en-US" altLang="zh-TW" i="1" dirty="0"/>
              <a:t>T</a:t>
            </a:r>
            <a:r>
              <a:rPr lang="en-US" altLang="zh-TW" dirty="0"/>
              <a:t> in the forest.</a:t>
            </a:r>
          </a:p>
          <a:p>
            <a:pPr marL="0" indent="0">
              <a:buNone/>
            </a:pPr>
            <a:r>
              <a:rPr lang="en-US" altLang="zh-TW" dirty="0"/>
              <a:t>       2) Find the shortest edge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), </a:t>
            </a:r>
            <a:r>
              <a:rPr lang="en-US" altLang="zh-TW" i="1" dirty="0"/>
              <a:t>u</a:t>
            </a:r>
            <a:r>
              <a:rPr lang="en-US" altLang="zh-TW" dirty="0"/>
              <a:t> ∈ </a:t>
            </a:r>
            <a:r>
              <a:rPr lang="en-US" altLang="zh-TW" i="1" dirty="0"/>
              <a:t>T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="1" i="1" dirty="0"/>
              <a:t> </a:t>
            </a:r>
            <a:r>
              <a:rPr lang="en-US" altLang="zh-TW" dirty="0"/>
              <a:t>∉ </a:t>
            </a:r>
            <a:r>
              <a:rPr lang="en-US" altLang="zh-TW" i="1" dirty="0"/>
              <a:t>T</a:t>
            </a:r>
          </a:p>
          <a:p>
            <a:pPr marL="0" indent="0">
              <a:buNone/>
            </a:pPr>
            <a:r>
              <a:rPr lang="en-US" altLang="zh-TW" dirty="0"/>
              <a:t>       3) Let </a:t>
            </a:r>
            <a:r>
              <a:rPr lang="en-US" altLang="zh-TW" i="1" dirty="0"/>
              <a:t>T’</a:t>
            </a:r>
            <a:r>
              <a:rPr lang="en-US" altLang="zh-TW" b="1" i="1" dirty="0"/>
              <a:t> </a:t>
            </a:r>
            <a:r>
              <a:rPr lang="en-US" altLang="zh-TW" dirty="0"/>
              <a:t>be the tree containing </a:t>
            </a:r>
            <a:r>
              <a:rPr lang="en-US" altLang="zh-TW" i="1" dirty="0"/>
              <a:t>v</a:t>
            </a:r>
            <a:r>
              <a:rPr lang="en-US" altLang="zh-TW" dirty="0"/>
              <a:t>, merge </a:t>
            </a:r>
            <a:r>
              <a:rPr lang="en-US" altLang="zh-TW" i="1" dirty="0"/>
              <a:t>T</a:t>
            </a:r>
            <a:r>
              <a:rPr lang="en-US" altLang="zh-TW" dirty="0"/>
              <a:t> and </a:t>
            </a:r>
            <a:r>
              <a:rPr lang="en-US" altLang="zh-TW" i="1" dirty="0"/>
              <a:t>T’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The time complexity depends on how steps 1, 2, 3 are done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D4A27-17CE-41AC-9A2A-DFC6AC4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23</a:t>
            </a:fld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88AB721-E0CB-4431-8BDE-1BA6C9D51B72}"/>
              </a:ext>
            </a:extLst>
          </p:cNvPr>
          <p:cNvSpPr/>
          <p:nvPr/>
        </p:nvSpPr>
        <p:spPr>
          <a:xfrm>
            <a:off x="8073215" y="500251"/>
            <a:ext cx="432262" cy="4572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B906AF5-8956-4036-802E-FD9C4F0364E8}"/>
              </a:ext>
            </a:extLst>
          </p:cNvPr>
          <p:cNvSpPr/>
          <p:nvPr/>
        </p:nvSpPr>
        <p:spPr>
          <a:xfrm>
            <a:off x="8175739" y="2697582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6E70D67-09A2-40C3-BD71-E3D755D36E4E}"/>
              </a:ext>
            </a:extLst>
          </p:cNvPr>
          <p:cNvSpPr/>
          <p:nvPr/>
        </p:nvSpPr>
        <p:spPr>
          <a:xfrm>
            <a:off x="9622154" y="1189038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88678-9D8F-492F-B988-73388E22A25E}"/>
              </a:ext>
            </a:extLst>
          </p:cNvPr>
          <p:cNvSpPr/>
          <p:nvPr/>
        </p:nvSpPr>
        <p:spPr>
          <a:xfrm>
            <a:off x="11284698" y="370018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574347C-9AA6-4E6F-8837-24DA9FFBD6EB}"/>
              </a:ext>
            </a:extLst>
          </p:cNvPr>
          <p:cNvSpPr/>
          <p:nvPr/>
        </p:nvSpPr>
        <p:spPr>
          <a:xfrm>
            <a:off x="9863224" y="3246222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ECA399C-7987-4979-9B3B-32E67250CB34}"/>
              </a:ext>
            </a:extLst>
          </p:cNvPr>
          <p:cNvSpPr/>
          <p:nvPr/>
        </p:nvSpPr>
        <p:spPr>
          <a:xfrm>
            <a:off x="11716960" y="2241926"/>
            <a:ext cx="432262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91D41AD-C502-48A3-AEE2-B3D6EAC2364F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8505477" y="598618"/>
            <a:ext cx="2779221" cy="1302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5E4A5F-1F72-442A-A21F-7F5D4DDFB0D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289346" y="957451"/>
            <a:ext cx="102524" cy="17401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67D1222-FD4D-420D-A01B-FCDF2C0B3DD7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8442174" y="890496"/>
            <a:ext cx="1179980" cy="5271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1118901-ED7F-4D73-9344-8B82BB9FD039}"/>
              </a:ext>
            </a:extLst>
          </p:cNvPr>
          <p:cNvCxnSpPr>
            <a:stCxn id="8" idx="6"/>
            <a:endCxn id="9" idx="4"/>
          </p:cNvCxnSpPr>
          <p:nvPr/>
        </p:nvCxnSpPr>
        <p:spPr>
          <a:xfrm flipV="1">
            <a:off x="10054416" y="827218"/>
            <a:ext cx="1446413" cy="5904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3ED5CAD-4E87-4748-A2C2-D5688B60CA02}"/>
              </a:ext>
            </a:extLst>
          </p:cNvPr>
          <p:cNvCxnSpPr>
            <a:stCxn id="9" idx="4"/>
            <a:endCxn id="10" idx="7"/>
          </p:cNvCxnSpPr>
          <p:nvPr/>
        </p:nvCxnSpPr>
        <p:spPr>
          <a:xfrm flipH="1">
            <a:off x="10232183" y="827218"/>
            <a:ext cx="1268646" cy="2485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E2C413C-3283-4BD8-AC83-46BCAA85358D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8608001" y="2926182"/>
            <a:ext cx="1255223" cy="548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3177141-3B26-4A6E-857E-B24080446B1B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H="1" flipV="1">
            <a:off x="11500829" y="827218"/>
            <a:ext cx="432262" cy="14147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9EA5663-BE19-4269-B16D-88D9645E3454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10295486" y="2632171"/>
            <a:ext cx="1484777" cy="84265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7E3C24F-ADC4-4503-AD2B-3865BFEA7277}"/>
              </a:ext>
            </a:extLst>
          </p:cNvPr>
          <p:cNvSpPr txBox="1"/>
          <p:nvPr/>
        </p:nvSpPr>
        <p:spPr>
          <a:xfrm>
            <a:off x="9593401" y="19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60DD5D-DDD5-406D-80C6-EFBD63CAFCB6}"/>
              </a:ext>
            </a:extLst>
          </p:cNvPr>
          <p:cNvSpPr txBox="1"/>
          <p:nvPr/>
        </p:nvSpPr>
        <p:spPr>
          <a:xfrm>
            <a:off x="9126119" y="899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009819F-9538-4829-AF96-C05DB9DF1F10}"/>
              </a:ext>
            </a:extLst>
          </p:cNvPr>
          <p:cNvSpPr txBox="1"/>
          <p:nvPr/>
        </p:nvSpPr>
        <p:spPr>
          <a:xfrm>
            <a:off x="7987660" y="145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ADF12F-D4A7-4118-9405-ED71C131AF82}"/>
              </a:ext>
            </a:extLst>
          </p:cNvPr>
          <p:cNvSpPr txBox="1"/>
          <p:nvPr/>
        </p:nvSpPr>
        <p:spPr>
          <a:xfrm>
            <a:off x="10184992" y="89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3E9EDF7-10BF-430A-8295-6C4728478023}"/>
              </a:ext>
            </a:extLst>
          </p:cNvPr>
          <p:cNvSpPr txBox="1"/>
          <p:nvPr/>
        </p:nvSpPr>
        <p:spPr>
          <a:xfrm>
            <a:off x="10381413" y="21472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EE795C4-F9B6-4E88-9545-C9155F749C7F}"/>
              </a:ext>
            </a:extLst>
          </p:cNvPr>
          <p:cNvSpPr txBox="1"/>
          <p:nvPr/>
        </p:nvSpPr>
        <p:spPr>
          <a:xfrm>
            <a:off x="8921567" y="3246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D22272-E9D5-45C0-9B6C-DB30F8A1C823}"/>
              </a:ext>
            </a:extLst>
          </p:cNvPr>
          <p:cNvSpPr txBox="1"/>
          <p:nvPr/>
        </p:nvSpPr>
        <p:spPr>
          <a:xfrm>
            <a:off x="11063566" y="3209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A7B5F9-999F-4A91-898C-F886CB79E3F3}"/>
              </a:ext>
            </a:extLst>
          </p:cNvPr>
          <p:cNvSpPr txBox="1"/>
          <p:nvPr/>
        </p:nvSpPr>
        <p:spPr>
          <a:xfrm>
            <a:off x="11890314" y="1443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BF279E1-AC71-493E-B09E-295AC3BE1B4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838285" y="1646238"/>
            <a:ext cx="241070" cy="1599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632C1D-88F2-46A7-B376-264A57EF1E03}"/>
              </a:ext>
            </a:extLst>
          </p:cNvPr>
          <p:cNvSpPr txBox="1"/>
          <p:nvPr/>
        </p:nvSpPr>
        <p:spPr>
          <a:xfrm>
            <a:off x="9492700" y="17008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F19C7F0-48AC-45DF-9B44-76CF57EC5B75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9838285" y="1646238"/>
            <a:ext cx="241070" cy="15999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EE816E1-DB85-4262-A329-F40C1EAA528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505477" y="598618"/>
            <a:ext cx="2779221" cy="1302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D0EFD86-E10E-4491-8240-969976966266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11500829" y="827218"/>
            <a:ext cx="432262" cy="1414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E3A0C3C-488B-4B4C-9677-96104556156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289346" y="957451"/>
            <a:ext cx="102524" cy="17401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/>
              <a:t>Uniform selection rule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use </a:t>
            </a:r>
            <a:r>
              <a:rPr lang="en-US" altLang="zh-TW" i="1" dirty="0">
                <a:solidFill>
                  <a:srgbClr val="FF0000"/>
                </a:solidFill>
              </a:rPr>
              <a:t>uniform selection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rule </a:t>
            </a:r>
            <a:r>
              <a:rPr lang="en-US" altLang="zh-TW" dirty="0"/>
              <a:t>to implement step 1</a:t>
            </a:r>
          </a:p>
          <a:p>
            <a:endParaRPr lang="en-US" altLang="zh-TW" dirty="0"/>
          </a:p>
          <a:p>
            <a:r>
              <a:rPr lang="en-US" altLang="zh-TW" dirty="0"/>
              <a:t>In this rule, trees "take turns to grow"</a:t>
            </a:r>
          </a:p>
          <a:p>
            <a:endParaRPr lang="en-US" altLang="zh-TW" dirty="0"/>
          </a:p>
          <a:p>
            <a:r>
              <a:rPr lang="en-US" altLang="zh-TW" dirty="0"/>
              <a:t>More precisely, all trees line up in a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</a:p>
          <a:p>
            <a:endParaRPr lang="en-US" altLang="zh-TW" dirty="0"/>
          </a:p>
          <a:p>
            <a:r>
              <a:rPr lang="en-US" altLang="zh-TW" dirty="0"/>
              <a:t>In each round, we select the tree at the queue front</a:t>
            </a:r>
          </a:p>
          <a:p>
            <a:endParaRPr lang="en-US" altLang="zh-TW" dirty="0"/>
          </a:p>
          <a:p>
            <a:r>
              <a:rPr lang="en-US" altLang="zh-TW" dirty="0"/>
              <a:t>After steps 2-3, the tree is placed at the </a:t>
            </a:r>
            <a:r>
              <a:rPr lang="en-US" altLang="zh-TW" dirty="0">
                <a:solidFill>
                  <a:srgbClr val="FF0000"/>
                </a:solidFill>
              </a:rPr>
              <a:t>rear</a:t>
            </a:r>
            <a:r>
              <a:rPr lang="en-US" altLang="zh-TW" dirty="0"/>
              <a:t> of the queue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B119F9-9246-4E9E-887F-190756D2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81EC588-9C22-437E-9371-1AB94B3B8DCD}"/>
              </a:ext>
            </a:extLst>
          </p:cNvPr>
          <p:cNvGrpSpPr/>
          <p:nvPr/>
        </p:nvGrpSpPr>
        <p:grpSpPr>
          <a:xfrm>
            <a:off x="8532164" y="2896759"/>
            <a:ext cx="3296454" cy="1575295"/>
            <a:chOff x="8532164" y="2896759"/>
            <a:chExt cx="3296454" cy="15752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CCE9FE3-EBF9-4DA0-9F78-6C79005C86B1}"/>
                </a:ext>
              </a:extLst>
            </p:cNvPr>
            <p:cNvSpPr/>
            <p:nvPr/>
          </p:nvSpPr>
          <p:spPr>
            <a:xfrm>
              <a:off x="9404199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D752244-E8E5-4874-96F8-0D7FD6AA89D3}"/>
                </a:ext>
              </a:extLst>
            </p:cNvPr>
            <p:cNvSpPr/>
            <p:nvPr/>
          </p:nvSpPr>
          <p:spPr>
            <a:xfrm>
              <a:off x="10274557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724EEEF-FDFE-444E-8901-7402B2C4F752}"/>
                </a:ext>
              </a:extLst>
            </p:cNvPr>
            <p:cNvSpPr/>
            <p:nvPr/>
          </p:nvSpPr>
          <p:spPr>
            <a:xfrm>
              <a:off x="8533841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B7347F-106C-4E49-B267-C9A9AA252457}"/>
                </a:ext>
              </a:extLst>
            </p:cNvPr>
            <p:cNvSpPr/>
            <p:nvPr/>
          </p:nvSpPr>
          <p:spPr>
            <a:xfrm>
              <a:off x="11144915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9082D7CD-A79F-4281-AD84-6CA23C3A3B1B}"/>
                </a:ext>
              </a:extLst>
            </p:cNvPr>
            <p:cNvSpPr/>
            <p:nvPr/>
          </p:nvSpPr>
          <p:spPr>
            <a:xfrm>
              <a:off x="8723642" y="3307711"/>
              <a:ext cx="304100" cy="3693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284C17A-9BFD-4EEC-A98F-5B03A930845E}"/>
                </a:ext>
              </a:extLst>
            </p:cNvPr>
            <p:cNvSpPr txBox="1"/>
            <p:nvPr/>
          </p:nvSpPr>
          <p:spPr>
            <a:xfrm>
              <a:off x="8532164" y="2896759"/>
              <a:ext cx="69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7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65227-9647-4D8E-987E-B68933AB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52041C2-6C47-45EC-8C72-C4086D85436F}"/>
              </a:ext>
            </a:extLst>
          </p:cNvPr>
          <p:cNvSpPr/>
          <p:nvPr/>
        </p:nvSpPr>
        <p:spPr>
          <a:xfrm>
            <a:off x="4450361" y="1690688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F9DE7D-B195-431E-9D74-2928FAF8FDEB}"/>
              </a:ext>
            </a:extLst>
          </p:cNvPr>
          <p:cNvSpPr/>
          <p:nvPr/>
        </p:nvSpPr>
        <p:spPr>
          <a:xfrm>
            <a:off x="5320719" y="1690688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35D12A-E532-45B4-A3C7-FF7551509532}"/>
              </a:ext>
            </a:extLst>
          </p:cNvPr>
          <p:cNvSpPr/>
          <p:nvPr/>
        </p:nvSpPr>
        <p:spPr>
          <a:xfrm>
            <a:off x="3580003" y="1690688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847F69D-733B-4D48-A93F-54E6ABA67A95}"/>
              </a:ext>
            </a:extLst>
          </p:cNvPr>
          <p:cNvSpPr/>
          <p:nvPr/>
        </p:nvSpPr>
        <p:spPr>
          <a:xfrm>
            <a:off x="6191077" y="1690688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A7606B-F9DB-43F3-8361-9534B6AAAB8B}"/>
              </a:ext>
            </a:extLst>
          </p:cNvPr>
          <p:cNvSpPr txBox="1"/>
          <p:nvPr/>
        </p:nvSpPr>
        <p:spPr>
          <a:xfrm>
            <a:off x="1870745" y="1690688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62124ED-DFBB-4053-ACC5-13C7AF4EB432}"/>
              </a:ext>
            </a:extLst>
          </p:cNvPr>
          <p:cNvSpPr/>
          <p:nvPr/>
        </p:nvSpPr>
        <p:spPr>
          <a:xfrm>
            <a:off x="3769804" y="1247799"/>
            <a:ext cx="3041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4524DC-46B4-4D2A-AA8E-78DA0863A2B1}"/>
              </a:ext>
            </a:extLst>
          </p:cNvPr>
          <p:cNvSpPr/>
          <p:nvPr/>
        </p:nvSpPr>
        <p:spPr>
          <a:xfrm>
            <a:off x="2429662" y="3079809"/>
            <a:ext cx="1644242" cy="2141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D2AAAC-C55A-402F-B197-FCC04A5D7516}"/>
              </a:ext>
            </a:extLst>
          </p:cNvPr>
          <p:cNvSpPr/>
          <p:nvPr/>
        </p:nvSpPr>
        <p:spPr>
          <a:xfrm>
            <a:off x="4160939" y="3079809"/>
            <a:ext cx="973125" cy="112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0C2E83-0191-45E5-9BA7-990CD3A036DD}"/>
              </a:ext>
            </a:extLst>
          </p:cNvPr>
          <p:cNvSpPr/>
          <p:nvPr/>
        </p:nvSpPr>
        <p:spPr>
          <a:xfrm>
            <a:off x="5954785" y="3641346"/>
            <a:ext cx="2206305" cy="256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4F89931-D642-46BD-AA99-5A7F37B41FA1}"/>
              </a:ext>
            </a:extLst>
          </p:cNvPr>
          <p:cNvSpPr/>
          <p:nvPr/>
        </p:nvSpPr>
        <p:spPr>
          <a:xfrm>
            <a:off x="4366470" y="4816125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T1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69E2187-A72D-4B5A-BA24-B627997F2DFF}"/>
              </a:ext>
            </a:extLst>
          </p:cNvPr>
          <p:cNvCxnSpPr>
            <a:cxnSpLocks/>
          </p:cNvCxnSpPr>
          <p:nvPr/>
        </p:nvCxnSpPr>
        <p:spPr>
          <a:xfrm flipV="1">
            <a:off x="5202573" y="5167312"/>
            <a:ext cx="988504" cy="327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7338D9-2717-423F-AE48-E1D2857946F0}"/>
              </a:ext>
            </a:extLst>
          </p:cNvPr>
          <p:cNvCxnSpPr>
            <a:cxnSpLocks/>
          </p:cNvCxnSpPr>
          <p:nvPr/>
        </p:nvCxnSpPr>
        <p:spPr>
          <a:xfrm>
            <a:off x="3959604" y="4202884"/>
            <a:ext cx="2044818" cy="461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133CC4-CDA2-408A-BDB0-5AC0D235907C}"/>
              </a:ext>
            </a:extLst>
          </p:cNvPr>
          <p:cNvCxnSpPr>
            <a:cxnSpLocks/>
          </p:cNvCxnSpPr>
          <p:nvPr/>
        </p:nvCxnSpPr>
        <p:spPr>
          <a:xfrm>
            <a:off x="5134064" y="3506598"/>
            <a:ext cx="1308681" cy="872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FA6743-8BA4-475E-A42B-CC45034A3403}"/>
              </a:ext>
            </a:extLst>
          </p:cNvPr>
          <p:cNvCxnSpPr>
            <a:cxnSpLocks/>
          </p:cNvCxnSpPr>
          <p:nvPr/>
        </p:nvCxnSpPr>
        <p:spPr>
          <a:xfrm>
            <a:off x="3405930" y="5041784"/>
            <a:ext cx="1044431" cy="453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85E77F2-D903-4EF5-8D19-D060950C9481}"/>
              </a:ext>
            </a:extLst>
          </p:cNvPr>
          <p:cNvCxnSpPr>
            <a:cxnSpLocks/>
          </p:cNvCxnSpPr>
          <p:nvPr/>
        </p:nvCxnSpPr>
        <p:spPr>
          <a:xfrm flipV="1">
            <a:off x="4974672" y="5956183"/>
            <a:ext cx="1900108" cy="67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053D392-6FAB-4C5F-967D-112016A55D6B}"/>
              </a:ext>
            </a:extLst>
          </p:cNvPr>
          <p:cNvCxnSpPr>
            <a:cxnSpLocks/>
          </p:cNvCxnSpPr>
          <p:nvPr/>
        </p:nvCxnSpPr>
        <p:spPr>
          <a:xfrm>
            <a:off x="4689446" y="4051884"/>
            <a:ext cx="201336" cy="98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4D4ACD-D222-444A-B169-3051EFCB5F58}"/>
              </a:ext>
            </a:extLst>
          </p:cNvPr>
          <p:cNvCxnSpPr>
            <a:cxnSpLocks/>
          </p:cNvCxnSpPr>
          <p:nvPr/>
        </p:nvCxnSpPr>
        <p:spPr>
          <a:xfrm flipV="1">
            <a:off x="3935486" y="3799892"/>
            <a:ext cx="275263" cy="9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E95036-2E01-463B-8958-7497A1E70FEA}"/>
              </a:ext>
            </a:extLst>
          </p:cNvPr>
          <p:cNvSpPr txBox="1"/>
          <p:nvPr/>
        </p:nvSpPr>
        <p:spPr>
          <a:xfrm>
            <a:off x="3578326" y="836847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E3C85D-85EB-4C89-AAA7-9E5D4FCD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65227-9647-4D8E-987E-B68933AB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52041C2-6C47-45EC-8C72-C4086D85436F}"/>
              </a:ext>
            </a:extLst>
          </p:cNvPr>
          <p:cNvSpPr/>
          <p:nvPr/>
        </p:nvSpPr>
        <p:spPr>
          <a:xfrm>
            <a:off x="3593634" y="1707466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F9DE7D-B195-431E-9D74-2928FAF8FDEB}"/>
              </a:ext>
            </a:extLst>
          </p:cNvPr>
          <p:cNvSpPr/>
          <p:nvPr/>
        </p:nvSpPr>
        <p:spPr>
          <a:xfrm>
            <a:off x="4463992" y="170746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35D12A-E532-45B4-A3C7-FF7551509532}"/>
              </a:ext>
            </a:extLst>
          </p:cNvPr>
          <p:cNvSpPr/>
          <p:nvPr/>
        </p:nvSpPr>
        <p:spPr>
          <a:xfrm>
            <a:off x="6234766" y="170746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847F69D-733B-4D48-A93F-54E6ABA67A95}"/>
              </a:ext>
            </a:extLst>
          </p:cNvPr>
          <p:cNvSpPr/>
          <p:nvPr/>
        </p:nvSpPr>
        <p:spPr>
          <a:xfrm>
            <a:off x="5334350" y="1707466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A7606B-F9DB-43F3-8361-9534B6AAAB8B}"/>
              </a:ext>
            </a:extLst>
          </p:cNvPr>
          <p:cNvSpPr txBox="1"/>
          <p:nvPr/>
        </p:nvSpPr>
        <p:spPr>
          <a:xfrm>
            <a:off x="1870745" y="1690688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62124ED-DFBB-4053-ACC5-13C7AF4EB432}"/>
              </a:ext>
            </a:extLst>
          </p:cNvPr>
          <p:cNvSpPr/>
          <p:nvPr/>
        </p:nvSpPr>
        <p:spPr>
          <a:xfrm>
            <a:off x="3769804" y="1197682"/>
            <a:ext cx="304100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4524DC-46B4-4D2A-AA8E-78DA0863A2B1}"/>
              </a:ext>
            </a:extLst>
          </p:cNvPr>
          <p:cNvSpPr/>
          <p:nvPr/>
        </p:nvSpPr>
        <p:spPr>
          <a:xfrm>
            <a:off x="2429662" y="3079809"/>
            <a:ext cx="1644242" cy="2141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D2AAAC-C55A-402F-B197-FCC04A5D7516}"/>
              </a:ext>
            </a:extLst>
          </p:cNvPr>
          <p:cNvSpPr/>
          <p:nvPr/>
        </p:nvSpPr>
        <p:spPr>
          <a:xfrm>
            <a:off x="4160939" y="3079809"/>
            <a:ext cx="973125" cy="112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0C2E83-0191-45E5-9BA7-990CD3A036DD}"/>
              </a:ext>
            </a:extLst>
          </p:cNvPr>
          <p:cNvSpPr/>
          <p:nvPr/>
        </p:nvSpPr>
        <p:spPr>
          <a:xfrm>
            <a:off x="5667815" y="3627931"/>
            <a:ext cx="2206305" cy="256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4F89931-D642-46BD-AA99-5A7F37B41FA1}"/>
              </a:ext>
            </a:extLst>
          </p:cNvPr>
          <p:cNvSpPr/>
          <p:nvPr/>
        </p:nvSpPr>
        <p:spPr>
          <a:xfrm>
            <a:off x="4366470" y="4816125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T1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69E2187-A72D-4B5A-BA24-B627997F2DF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259895" y="5287109"/>
            <a:ext cx="569381" cy="24008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7338D9-2717-423F-AE48-E1D2857946F0}"/>
              </a:ext>
            </a:extLst>
          </p:cNvPr>
          <p:cNvCxnSpPr>
            <a:cxnSpLocks/>
          </p:cNvCxnSpPr>
          <p:nvPr/>
        </p:nvCxnSpPr>
        <p:spPr>
          <a:xfrm>
            <a:off x="3959604" y="4202884"/>
            <a:ext cx="2044818" cy="461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133CC4-CDA2-408A-BDB0-5AC0D235907C}"/>
              </a:ext>
            </a:extLst>
          </p:cNvPr>
          <p:cNvCxnSpPr>
            <a:cxnSpLocks/>
          </p:cNvCxnSpPr>
          <p:nvPr/>
        </p:nvCxnSpPr>
        <p:spPr>
          <a:xfrm>
            <a:off x="5134064" y="3506598"/>
            <a:ext cx="1308681" cy="872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FA6743-8BA4-475E-A42B-CC45034A3403}"/>
              </a:ext>
            </a:extLst>
          </p:cNvPr>
          <p:cNvCxnSpPr>
            <a:cxnSpLocks/>
          </p:cNvCxnSpPr>
          <p:nvPr/>
        </p:nvCxnSpPr>
        <p:spPr>
          <a:xfrm>
            <a:off x="3405930" y="5041784"/>
            <a:ext cx="1044431" cy="45300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85E77F2-D903-4EF5-8D19-D060950C9481}"/>
              </a:ext>
            </a:extLst>
          </p:cNvPr>
          <p:cNvCxnSpPr>
            <a:cxnSpLocks/>
          </p:cNvCxnSpPr>
          <p:nvPr/>
        </p:nvCxnSpPr>
        <p:spPr>
          <a:xfrm flipV="1">
            <a:off x="4974672" y="5956183"/>
            <a:ext cx="1900108" cy="671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053D392-6FAB-4C5F-967D-112016A55D6B}"/>
              </a:ext>
            </a:extLst>
          </p:cNvPr>
          <p:cNvCxnSpPr>
            <a:cxnSpLocks/>
          </p:cNvCxnSpPr>
          <p:nvPr/>
        </p:nvCxnSpPr>
        <p:spPr>
          <a:xfrm>
            <a:off x="4689446" y="4051884"/>
            <a:ext cx="201336" cy="9899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4D4ACD-D222-444A-B169-3051EFCB5F58}"/>
              </a:ext>
            </a:extLst>
          </p:cNvPr>
          <p:cNvCxnSpPr>
            <a:cxnSpLocks/>
          </p:cNvCxnSpPr>
          <p:nvPr/>
        </p:nvCxnSpPr>
        <p:spPr>
          <a:xfrm flipV="1">
            <a:off x="3935486" y="3799892"/>
            <a:ext cx="275263" cy="9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B0B6679-E9D5-438A-9B6E-7677C5D2027F}"/>
              </a:ext>
            </a:extLst>
          </p:cNvPr>
          <p:cNvSpPr/>
          <p:nvPr/>
        </p:nvSpPr>
        <p:spPr>
          <a:xfrm>
            <a:off x="4773337" y="4918045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121273D-0A4F-4A4A-8692-CCE73572F21C}"/>
              </a:ext>
            </a:extLst>
          </p:cNvPr>
          <p:cNvSpPr/>
          <p:nvPr/>
        </p:nvSpPr>
        <p:spPr>
          <a:xfrm>
            <a:off x="4413312" y="5388674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906FA4C-408F-4810-816F-0157BAFAA9D7}"/>
              </a:ext>
            </a:extLst>
          </p:cNvPr>
          <p:cNvSpPr/>
          <p:nvPr/>
        </p:nvSpPr>
        <p:spPr>
          <a:xfrm>
            <a:off x="5016616" y="5398212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B1F5B6-BF14-4A00-8BF7-B261D175F2A8}"/>
              </a:ext>
            </a:extLst>
          </p:cNvPr>
          <p:cNvSpPr/>
          <p:nvPr/>
        </p:nvSpPr>
        <p:spPr>
          <a:xfrm>
            <a:off x="4884491" y="5884878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F8FB595-C6C4-4665-9DAC-87652E8FC4DD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4980989" y="5138228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C62CCF7-18A7-46F6-9EED-BE6D1E3B951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4656591" y="5047025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342E5E9-431E-4244-8419-567D9CDF30C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859685" y="5097054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35D747-1660-400F-8294-F81D510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26</a:t>
            </a:fld>
            <a:endParaRPr 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02E5EC-0A37-4A00-B585-00710C61D69D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4620964" y="5608857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28B60E-75B7-4A8F-833B-D1EB355312D3}"/>
              </a:ext>
            </a:extLst>
          </p:cNvPr>
          <p:cNvSpPr txBox="1"/>
          <p:nvPr/>
        </p:nvSpPr>
        <p:spPr>
          <a:xfrm>
            <a:off x="8031014" y="4142947"/>
            <a:ext cx="3687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Examine each </a:t>
            </a:r>
            <a:r>
              <a:rPr lang="en-US" altLang="zh-TW" sz="2800" dirty="0">
                <a:solidFill>
                  <a:srgbClr val="FF0000"/>
                </a:solidFill>
              </a:rPr>
              <a:t>red edge</a:t>
            </a:r>
            <a:r>
              <a:rPr lang="en-US" altLang="zh-TW" sz="2800" dirty="0"/>
              <a:t> to find the shortest one.</a:t>
            </a:r>
            <a:endParaRPr lang="zh-TW" altLang="en-US" sz="28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3256F93-FFD8-4C80-9D5A-2C6B6278B52F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5259895" y="5268286"/>
            <a:ext cx="613451" cy="2589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65227-9647-4D8E-987E-B68933AB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F9DE7D-B195-431E-9D74-2928FAF8FDEB}"/>
              </a:ext>
            </a:extLst>
          </p:cNvPr>
          <p:cNvSpPr/>
          <p:nvPr/>
        </p:nvSpPr>
        <p:spPr>
          <a:xfrm>
            <a:off x="3568991" y="170746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35D12A-E532-45B4-A3C7-FF7551509532}"/>
              </a:ext>
            </a:extLst>
          </p:cNvPr>
          <p:cNvSpPr/>
          <p:nvPr/>
        </p:nvSpPr>
        <p:spPr>
          <a:xfrm>
            <a:off x="4457349" y="170658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A7606B-F9DB-43F3-8361-9534B6AAAB8B}"/>
              </a:ext>
            </a:extLst>
          </p:cNvPr>
          <p:cNvSpPr txBox="1"/>
          <p:nvPr/>
        </p:nvSpPr>
        <p:spPr>
          <a:xfrm>
            <a:off x="1870745" y="1690688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62124ED-DFBB-4053-ACC5-13C7AF4EB432}"/>
              </a:ext>
            </a:extLst>
          </p:cNvPr>
          <p:cNvSpPr/>
          <p:nvPr/>
        </p:nvSpPr>
        <p:spPr>
          <a:xfrm>
            <a:off x="3769804" y="1197682"/>
            <a:ext cx="304100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4524DC-46B4-4D2A-AA8E-78DA0863A2B1}"/>
              </a:ext>
            </a:extLst>
          </p:cNvPr>
          <p:cNvSpPr/>
          <p:nvPr/>
        </p:nvSpPr>
        <p:spPr>
          <a:xfrm>
            <a:off x="2429662" y="3079809"/>
            <a:ext cx="1644242" cy="2141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D2AAAC-C55A-402F-B197-FCC04A5D7516}"/>
              </a:ext>
            </a:extLst>
          </p:cNvPr>
          <p:cNvSpPr/>
          <p:nvPr/>
        </p:nvSpPr>
        <p:spPr>
          <a:xfrm>
            <a:off x="4160939" y="3079809"/>
            <a:ext cx="973125" cy="112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0C2E83-0191-45E5-9BA7-990CD3A036DD}"/>
              </a:ext>
            </a:extLst>
          </p:cNvPr>
          <p:cNvSpPr/>
          <p:nvPr/>
        </p:nvSpPr>
        <p:spPr>
          <a:xfrm>
            <a:off x="4738733" y="3627930"/>
            <a:ext cx="3135387" cy="3230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T5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7338D9-2717-423F-AE48-E1D2857946F0}"/>
              </a:ext>
            </a:extLst>
          </p:cNvPr>
          <p:cNvCxnSpPr>
            <a:cxnSpLocks/>
          </p:cNvCxnSpPr>
          <p:nvPr/>
        </p:nvCxnSpPr>
        <p:spPr>
          <a:xfrm>
            <a:off x="3959604" y="4202884"/>
            <a:ext cx="2044818" cy="461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133CC4-CDA2-408A-BDB0-5AC0D235907C}"/>
              </a:ext>
            </a:extLst>
          </p:cNvPr>
          <p:cNvCxnSpPr>
            <a:cxnSpLocks/>
          </p:cNvCxnSpPr>
          <p:nvPr/>
        </p:nvCxnSpPr>
        <p:spPr>
          <a:xfrm>
            <a:off x="4974672" y="3627931"/>
            <a:ext cx="1468073" cy="751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FA6743-8BA4-475E-A42B-CC45034A3403}"/>
              </a:ext>
            </a:extLst>
          </p:cNvPr>
          <p:cNvCxnSpPr>
            <a:cxnSpLocks/>
          </p:cNvCxnSpPr>
          <p:nvPr/>
        </p:nvCxnSpPr>
        <p:spPr>
          <a:xfrm>
            <a:off x="3405930" y="5041784"/>
            <a:ext cx="2275516" cy="313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053D392-6FAB-4C5F-967D-112016A55D6B}"/>
              </a:ext>
            </a:extLst>
          </p:cNvPr>
          <p:cNvCxnSpPr>
            <a:cxnSpLocks/>
          </p:cNvCxnSpPr>
          <p:nvPr/>
        </p:nvCxnSpPr>
        <p:spPr>
          <a:xfrm>
            <a:off x="4688923" y="4068662"/>
            <a:ext cx="1099481" cy="97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4D4ACD-D222-444A-B169-3051EFCB5F58}"/>
              </a:ext>
            </a:extLst>
          </p:cNvPr>
          <p:cNvCxnSpPr>
            <a:cxnSpLocks/>
          </p:cNvCxnSpPr>
          <p:nvPr/>
        </p:nvCxnSpPr>
        <p:spPr>
          <a:xfrm flipV="1">
            <a:off x="3935486" y="3799892"/>
            <a:ext cx="275263" cy="9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A8EA37AC-5062-4FEB-B8F0-84741DCC13F4}"/>
              </a:ext>
            </a:extLst>
          </p:cNvPr>
          <p:cNvSpPr/>
          <p:nvPr/>
        </p:nvSpPr>
        <p:spPr>
          <a:xfrm>
            <a:off x="5339595" y="1706585"/>
            <a:ext cx="683703" cy="72145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270933-E879-4632-BD6F-DFC0FF50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Prim’s algorithm with </a:t>
            </a:r>
            <a:r>
              <a:rPr lang="en-US" altLang="zh-TW" b="1" dirty="0"/>
              <a:t>uniform selection rule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Initially, all single node trees are placed in a queue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|</a:t>
            </a:r>
            <a:r>
              <a:rPr lang="en-US" i="1" dirty="0"/>
              <a:t>Q</a:t>
            </a:r>
            <a:r>
              <a:rPr lang="en-US" dirty="0"/>
              <a:t>| </a:t>
            </a:r>
            <a:r>
              <a:rPr lang="en-US" dirty="0">
                <a:cs typeface="Times New Roman" panose="02020603050405020304" pitchFamily="18" charset="0"/>
              </a:rPr>
              <a:t>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2) </a:t>
            </a:r>
            <a:r>
              <a:rPr lang="en-US" altLang="zh-TW" dirty="0"/>
              <a:t>Find the </a:t>
            </a:r>
            <a:r>
              <a:rPr lang="en-US" dirty="0"/>
              <a:t>shortest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),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="1" i="1" dirty="0"/>
              <a:t> </a:t>
            </a:r>
            <a:r>
              <a:rPr lang="en-US" dirty="0"/>
              <a:t>∉ </a:t>
            </a:r>
            <a:r>
              <a:rPr lang="en-US" i="1" dirty="0"/>
              <a:t>T</a:t>
            </a:r>
            <a:r>
              <a:rPr lang="en-US" dirty="0"/>
              <a:t> by</a:t>
            </a:r>
          </a:p>
          <a:p>
            <a:pPr marL="0" indent="0">
              <a:buNone/>
              <a:tabLst>
                <a:tab pos="984250" algn="l"/>
              </a:tabLst>
            </a:pPr>
            <a:r>
              <a:rPr lang="en-US" dirty="0"/>
              <a:t>	examining </a:t>
            </a:r>
            <a:r>
              <a:rPr lang="en-US" dirty="0">
                <a:solidFill>
                  <a:srgbClr val="FF0000"/>
                </a:solidFill>
              </a:rPr>
              <a:t>all edges</a:t>
            </a:r>
            <a:r>
              <a:rPr lang="en-US" dirty="0"/>
              <a:t> adjacent to </a:t>
            </a:r>
            <a:r>
              <a:rPr lang="en-US" i="1" dirty="0"/>
              <a:t>T</a:t>
            </a:r>
          </a:p>
          <a:p>
            <a:pPr marL="0" indent="0">
              <a:buNone/>
            </a:pPr>
            <a:r>
              <a:rPr lang="en-US" dirty="0"/>
              <a:t>       3) Find the tree </a:t>
            </a:r>
            <a:r>
              <a:rPr lang="en-US" i="1" dirty="0"/>
              <a:t>T’</a:t>
            </a:r>
            <a:r>
              <a:rPr lang="en-US" dirty="0"/>
              <a:t> containing </a:t>
            </a:r>
            <a:r>
              <a:rPr lang="en-US" i="1" dirty="0"/>
              <a:t>v</a:t>
            </a:r>
            <a:r>
              <a:rPr lang="en-US" dirty="0"/>
              <a:t>, delete </a:t>
            </a:r>
            <a:r>
              <a:rPr lang="en-US" i="1" dirty="0"/>
              <a:t>T’</a:t>
            </a:r>
            <a:r>
              <a:rPr lang="en-US" dirty="0"/>
              <a:t> from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4) </a:t>
            </a:r>
            <a:r>
              <a:rPr lang="en-US" altLang="zh-TW" dirty="0"/>
              <a:t>Let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 = merge(</a:t>
            </a:r>
            <a:r>
              <a:rPr lang="en-US" altLang="zh-TW" i="1" dirty="0"/>
              <a:t>T,</a:t>
            </a:r>
            <a:r>
              <a:rPr lang="en-US" altLang="zh-TW" b="1" i="1" dirty="0"/>
              <a:t> </a:t>
            </a:r>
            <a:r>
              <a:rPr lang="en-US" altLang="zh-TW" i="1" dirty="0"/>
              <a:t>T’</a:t>
            </a:r>
            <a:r>
              <a:rPr lang="en-US" altLang="zh-TW" dirty="0"/>
              <a:t>), place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 at the back of </a:t>
            </a:r>
            <a:r>
              <a:rPr lang="en-US" altLang="zh-TW" i="1" dirty="0"/>
              <a:t>Q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B8DDE-CD98-499D-9FA0-6353F83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FDC3D44-261F-4A04-841E-480A812EE985}"/>
              </a:ext>
            </a:extLst>
          </p:cNvPr>
          <p:cNvGrpSpPr/>
          <p:nvPr/>
        </p:nvGrpSpPr>
        <p:grpSpPr>
          <a:xfrm>
            <a:off x="8783373" y="5146180"/>
            <a:ext cx="3296454" cy="1575295"/>
            <a:chOff x="8532164" y="2896759"/>
            <a:chExt cx="3296454" cy="1575295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5FEABE5-12D1-4212-B2FA-27104E9EDB58}"/>
                </a:ext>
              </a:extLst>
            </p:cNvPr>
            <p:cNvSpPr/>
            <p:nvPr/>
          </p:nvSpPr>
          <p:spPr>
            <a:xfrm>
              <a:off x="9404199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01B26D6-83A7-43EB-88B9-65124CC64217}"/>
                </a:ext>
              </a:extLst>
            </p:cNvPr>
            <p:cNvSpPr/>
            <p:nvPr/>
          </p:nvSpPr>
          <p:spPr>
            <a:xfrm>
              <a:off x="10274557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3F4E7B3-6650-43F9-8723-F603A9CFAFFE}"/>
                </a:ext>
              </a:extLst>
            </p:cNvPr>
            <p:cNvSpPr/>
            <p:nvPr/>
          </p:nvSpPr>
          <p:spPr>
            <a:xfrm>
              <a:off x="8533841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3B56882-3651-42E1-84E7-040B83E6CC86}"/>
                </a:ext>
              </a:extLst>
            </p:cNvPr>
            <p:cNvSpPr/>
            <p:nvPr/>
          </p:nvSpPr>
          <p:spPr>
            <a:xfrm>
              <a:off x="11144915" y="3750600"/>
              <a:ext cx="683703" cy="7214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5D14ACE0-F550-4142-B8B5-470A23BC3217}"/>
                </a:ext>
              </a:extLst>
            </p:cNvPr>
            <p:cNvSpPr/>
            <p:nvPr/>
          </p:nvSpPr>
          <p:spPr>
            <a:xfrm>
              <a:off x="8723642" y="3307711"/>
              <a:ext cx="304100" cy="3693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0E5171F-00C1-4A12-9AA9-98F3180332A0}"/>
                </a:ext>
              </a:extLst>
            </p:cNvPr>
            <p:cNvSpPr txBox="1"/>
            <p:nvPr/>
          </p:nvSpPr>
          <p:spPr>
            <a:xfrm>
              <a:off x="8532164" y="2896759"/>
              <a:ext cx="69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Analysis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Initially, all single node trees are placed in a queue </a:t>
            </a:r>
            <a:r>
              <a:rPr lang="en-US" altLang="zh-TW" i="1" dirty="0"/>
              <a:t>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 |</a:t>
            </a:r>
            <a:r>
              <a:rPr lang="en-US" altLang="zh-TW" i="1" dirty="0"/>
              <a:t>Q</a:t>
            </a:r>
            <a:r>
              <a:rPr lang="en-US" altLang="zh-TW" dirty="0"/>
              <a:t>| </a:t>
            </a:r>
            <a:r>
              <a:rPr lang="en-US" altLang="zh-TW" dirty="0">
                <a:cs typeface="Times New Roman" panose="02020603050405020304" pitchFamily="18" charset="0"/>
              </a:rPr>
              <a:t>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dirty="0"/>
              <a:t>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      2) Find the shortest edge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), </a:t>
            </a:r>
            <a:r>
              <a:rPr lang="en-US" altLang="zh-TW" i="1" dirty="0"/>
              <a:t>u</a:t>
            </a:r>
            <a:r>
              <a:rPr lang="en-US" altLang="zh-TW" dirty="0"/>
              <a:t> ∈ </a:t>
            </a:r>
            <a:r>
              <a:rPr lang="en-US" altLang="zh-TW" i="1" dirty="0"/>
              <a:t>T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="1" i="1" dirty="0"/>
              <a:t> </a:t>
            </a:r>
            <a:r>
              <a:rPr lang="en-US" altLang="zh-TW" dirty="0"/>
              <a:t>∉ </a:t>
            </a:r>
            <a:r>
              <a:rPr lang="en-US" altLang="zh-TW" i="1" dirty="0"/>
              <a:t>T</a:t>
            </a:r>
            <a:r>
              <a:rPr lang="en-US" altLang="zh-TW" dirty="0"/>
              <a:t> by</a:t>
            </a:r>
          </a:p>
          <a:p>
            <a:pPr marL="0" indent="0">
              <a:buNone/>
              <a:tabLst>
                <a:tab pos="893763" algn="l"/>
              </a:tabLst>
            </a:pPr>
            <a:r>
              <a:rPr lang="en-US" altLang="zh-TW" dirty="0"/>
              <a:t>	examining </a:t>
            </a:r>
            <a:r>
              <a:rPr lang="en-US" altLang="zh-TW" dirty="0">
                <a:solidFill>
                  <a:srgbClr val="FF0000"/>
                </a:solidFill>
              </a:rPr>
              <a:t>all edges</a:t>
            </a:r>
            <a:r>
              <a:rPr lang="en-US" altLang="zh-TW" dirty="0"/>
              <a:t> adjacent to </a:t>
            </a:r>
            <a:r>
              <a:rPr lang="en-US" altLang="zh-TW" i="1" dirty="0"/>
              <a:t>T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dirty="0"/>
              <a:t>3) Find the tree </a:t>
            </a:r>
            <a:r>
              <a:rPr lang="en-US" i="1" dirty="0"/>
              <a:t>T’</a:t>
            </a:r>
            <a:r>
              <a:rPr lang="en-US" dirty="0"/>
              <a:t> containing </a:t>
            </a:r>
            <a:r>
              <a:rPr lang="en-US" i="1" dirty="0"/>
              <a:t>v</a:t>
            </a:r>
            <a:r>
              <a:rPr lang="en-US" dirty="0"/>
              <a:t>, delete </a:t>
            </a:r>
            <a:r>
              <a:rPr lang="en-US" i="1" dirty="0"/>
              <a:t>T’</a:t>
            </a:r>
            <a:r>
              <a:rPr lang="en-US" dirty="0"/>
              <a:t> from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4) Let </a:t>
            </a:r>
            <a:r>
              <a:rPr lang="en-US" i="1" dirty="0"/>
              <a:t>T</a:t>
            </a:r>
            <a:r>
              <a:rPr lang="en-US" baseline="30000" dirty="0"/>
              <a:t>*</a:t>
            </a:r>
            <a:r>
              <a:rPr lang="en-US" dirty="0"/>
              <a:t> = merge(</a:t>
            </a:r>
            <a:r>
              <a:rPr lang="en-US" i="1" dirty="0"/>
              <a:t>T,</a:t>
            </a:r>
            <a:r>
              <a:rPr lang="en-US" b="1" i="1" dirty="0"/>
              <a:t> </a:t>
            </a:r>
            <a:r>
              <a:rPr lang="en-US" i="1" dirty="0"/>
              <a:t>T’</a:t>
            </a:r>
            <a:r>
              <a:rPr lang="en-US" dirty="0"/>
              <a:t>), place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dirty="0"/>
              <a:t> at the back of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721476-5010-42D9-B590-0E158628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29</a:t>
            </a:fld>
            <a:endParaRPr lang="en-US"/>
          </a:p>
        </p:txBody>
      </p:sp>
      <p:sp>
        <p:nvSpPr>
          <p:cNvPr id="8" name="箭號: 向下 3">
            <a:extLst>
              <a:ext uri="{FF2B5EF4-FFF2-40B4-BE49-F238E27FC236}">
                <a16:creationId xmlns:a16="http://schemas.microsoft.com/office/drawing/2014/main" id="{05589598-9254-4D26-8511-31286E3898E5}"/>
              </a:ext>
            </a:extLst>
          </p:cNvPr>
          <p:cNvSpPr/>
          <p:nvPr/>
        </p:nvSpPr>
        <p:spPr>
          <a:xfrm rot="2532240">
            <a:off x="7354350" y="3061982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36B641-735E-4AE2-84DF-B98D4BAE9167}"/>
              </a:ext>
            </a:extLst>
          </p:cNvPr>
          <p:cNvSpPr txBox="1"/>
          <p:nvPr/>
        </p:nvSpPr>
        <p:spPr>
          <a:xfrm>
            <a:off x="7509546" y="263686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each iteration?</a:t>
            </a:r>
          </a:p>
        </p:txBody>
      </p:sp>
    </p:spTree>
    <p:extLst>
      <p:ext uri="{BB962C8B-B14F-4D97-AF65-F5344CB8AC3E}">
        <p14:creationId xmlns:p14="http://schemas.microsoft.com/office/powerpoint/2010/main" val="24670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Problem statement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Given a set </a:t>
            </a:r>
            <a:r>
              <a:rPr lang="en-US" sz="3000" i="1" dirty="0"/>
              <a:t>S</a:t>
            </a:r>
            <a:r>
              <a:rPr lang="en-US" sz="3000" dirty="0"/>
              <a:t> of </a:t>
            </a:r>
            <a:r>
              <a:rPr lang="en-US" sz="3000" i="1" dirty="0"/>
              <a:t>n</a:t>
            </a:r>
            <a:r>
              <a:rPr lang="en-US" sz="3000" dirty="0"/>
              <a:t> points in the plane, construct a tree of minimum total length whose vertices are the given points</a:t>
            </a:r>
          </a:p>
          <a:p>
            <a:endParaRPr lang="en-US" sz="3000" dirty="0"/>
          </a:p>
          <a:p>
            <a:r>
              <a:rPr lang="en-US" sz="3000" dirty="0"/>
              <a:t>EMST can be seen as a special case of MST</a:t>
            </a:r>
            <a:r>
              <a:rPr lang="en-US" altLang="zh-TW" sz="3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/>
              <a:t>Each vertex is a point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/>
              <a:t>Each edge is a line segment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/>
              <a:t>There is an edge between</a:t>
            </a:r>
            <a:br>
              <a:rPr lang="en-US" altLang="zh-TW" sz="3000" dirty="0"/>
            </a:br>
            <a:r>
              <a:rPr lang="en-US" altLang="zh-TW" sz="3000" dirty="0"/>
              <a:t>each pair of vertices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B5B3562-1BCD-4F28-8EB7-A7CC9B9B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21" y="2755638"/>
            <a:ext cx="3614266" cy="360071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84BE3D-AA20-4F2A-AA28-09DC237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65227-9647-4D8E-987E-B68933AB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52041C2-6C47-45EC-8C72-C4086D85436F}"/>
              </a:ext>
            </a:extLst>
          </p:cNvPr>
          <p:cNvSpPr/>
          <p:nvPr/>
        </p:nvSpPr>
        <p:spPr>
          <a:xfrm>
            <a:off x="2749264" y="2204542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F9DE7D-B195-431E-9D74-2928FAF8FDEB}"/>
              </a:ext>
            </a:extLst>
          </p:cNvPr>
          <p:cNvSpPr/>
          <p:nvPr/>
        </p:nvSpPr>
        <p:spPr>
          <a:xfrm>
            <a:off x="3619622" y="220454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T4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35D12A-E532-45B4-A3C7-FF7551509532}"/>
              </a:ext>
            </a:extLst>
          </p:cNvPr>
          <p:cNvSpPr/>
          <p:nvPr/>
        </p:nvSpPr>
        <p:spPr>
          <a:xfrm>
            <a:off x="5390396" y="220454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847F69D-733B-4D48-A93F-54E6ABA67A95}"/>
              </a:ext>
            </a:extLst>
          </p:cNvPr>
          <p:cNvSpPr/>
          <p:nvPr/>
        </p:nvSpPr>
        <p:spPr>
          <a:xfrm>
            <a:off x="4489980" y="2204542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A7606B-F9DB-43F3-8361-9534B6AAAB8B}"/>
              </a:ext>
            </a:extLst>
          </p:cNvPr>
          <p:cNvSpPr txBox="1"/>
          <p:nvPr/>
        </p:nvSpPr>
        <p:spPr>
          <a:xfrm>
            <a:off x="1026375" y="2187764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62124ED-DFBB-4053-ACC5-13C7AF4EB432}"/>
              </a:ext>
            </a:extLst>
          </p:cNvPr>
          <p:cNvSpPr/>
          <p:nvPr/>
        </p:nvSpPr>
        <p:spPr>
          <a:xfrm>
            <a:off x="2925434" y="1694758"/>
            <a:ext cx="304100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4524DC-46B4-4D2A-AA8E-78DA0863A2B1}"/>
              </a:ext>
            </a:extLst>
          </p:cNvPr>
          <p:cNvSpPr/>
          <p:nvPr/>
        </p:nvSpPr>
        <p:spPr>
          <a:xfrm>
            <a:off x="1026375" y="3387391"/>
            <a:ext cx="1644242" cy="2141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D2AAAC-C55A-402F-B197-FCC04A5D7516}"/>
              </a:ext>
            </a:extLst>
          </p:cNvPr>
          <p:cNvSpPr/>
          <p:nvPr/>
        </p:nvSpPr>
        <p:spPr>
          <a:xfrm>
            <a:off x="2757652" y="3387391"/>
            <a:ext cx="973125" cy="112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0C2E83-0191-45E5-9BA7-990CD3A036DD}"/>
              </a:ext>
            </a:extLst>
          </p:cNvPr>
          <p:cNvSpPr/>
          <p:nvPr/>
        </p:nvSpPr>
        <p:spPr>
          <a:xfrm>
            <a:off x="4264528" y="3935513"/>
            <a:ext cx="2206305" cy="256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4F89931-D642-46BD-AA99-5A7F37B41FA1}"/>
              </a:ext>
            </a:extLst>
          </p:cNvPr>
          <p:cNvSpPr/>
          <p:nvPr/>
        </p:nvSpPr>
        <p:spPr>
          <a:xfrm>
            <a:off x="2963183" y="5123707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T1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69E2187-A72D-4B5A-BA24-B627997F2DFF}"/>
              </a:ext>
            </a:extLst>
          </p:cNvPr>
          <p:cNvCxnSpPr>
            <a:cxnSpLocks/>
          </p:cNvCxnSpPr>
          <p:nvPr/>
        </p:nvCxnSpPr>
        <p:spPr>
          <a:xfrm flipV="1">
            <a:off x="3799286" y="5594691"/>
            <a:ext cx="626703" cy="207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7338D9-2717-423F-AE48-E1D2857946F0}"/>
              </a:ext>
            </a:extLst>
          </p:cNvPr>
          <p:cNvCxnSpPr>
            <a:cxnSpLocks/>
          </p:cNvCxnSpPr>
          <p:nvPr/>
        </p:nvCxnSpPr>
        <p:spPr>
          <a:xfrm>
            <a:off x="2556317" y="4510466"/>
            <a:ext cx="2044818" cy="461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133CC4-CDA2-408A-BDB0-5AC0D235907C}"/>
              </a:ext>
            </a:extLst>
          </p:cNvPr>
          <p:cNvCxnSpPr>
            <a:cxnSpLocks/>
          </p:cNvCxnSpPr>
          <p:nvPr/>
        </p:nvCxnSpPr>
        <p:spPr>
          <a:xfrm>
            <a:off x="3730777" y="3814180"/>
            <a:ext cx="1308681" cy="872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FA6743-8BA4-475E-A42B-CC45034A3403}"/>
              </a:ext>
            </a:extLst>
          </p:cNvPr>
          <p:cNvCxnSpPr>
            <a:cxnSpLocks/>
          </p:cNvCxnSpPr>
          <p:nvPr/>
        </p:nvCxnSpPr>
        <p:spPr>
          <a:xfrm>
            <a:off x="2002643" y="5349366"/>
            <a:ext cx="1044431" cy="453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85E77F2-D903-4EF5-8D19-D060950C9481}"/>
              </a:ext>
            </a:extLst>
          </p:cNvPr>
          <p:cNvCxnSpPr>
            <a:cxnSpLocks/>
          </p:cNvCxnSpPr>
          <p:nvPr/>
        </p:nvCxnSpPr>
        <p:spPr>
          <a:xfrm flipV="1">
            <a:off x="3571385" y="6263765"/>
            <a:ext cx="1900108" cy="6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053D392-6FAB-4C5F-967D-112016A55D6B}"/>
              </a:ext>
            </a:extLst>
          </p:cNvPr>
          <p:cNvCxnSpPr>
            <a:cxnSpLocks/>
          </p:cNvCxnSpPr>
          <p:nvPr/>
        </p:nvCxnSpPr>
        <p:spPr>
          <a:xfrm>
            <a:off x="3286159" y="4359466"/>
            <a:ext cx="201336" cy="98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4D4ACD-D222-444A-B169-3051EFCB5F58}"/>
              </a:ext>
            </a:extLst>
          </p:cNvPr>
          <p:cNvCxnSpPr>
            <a:cxnSpLocks/>
          </p:cNvCxnSpPr>
          <p:nvPr/>
        </p:nvCxnSpPr>
        <p:spPr>
          <a:xfrm flipV="1">
            <a:off x="2532199" y="4107474"/>
            <a:ext cx="275263" cy="9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B0B6679-E9D5-438A-9B6E-7677C5D2027F}"/>
              </a:ext>
            </a:extLst>
          </p:cNvPr>
          <p:cNvSpPr/>
          <p:nvPr/>
        </p:nvSpPr>
        <p:spPr>
          <a:xfrm>
            <a:off x="3370050" y="5225627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121273D-0A4F-4A4A-8692-CCE73572F21C}"/>
              </a:ext>
            </a:extLst>
          </p:cNvPr>
          <p:cNvSpPr/>
          <p:nvPr/>
        </p:nvSpPr>
        <p:spPr>
          <a:xfrm>
            <a:off x="3010025" y="5696256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906FA4C-408F-4810-816F-0157BAFAA9D7}"/>
              </a:ext>
            </a:extLst>
          </p:cNvPr>
          <p:cNvSpPr/>
          <p:nvPr/>
        </p:nvSpPr>
        <p:spPr>
          <a:xfrm>
            <a:off x="3613329" y="5705794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B1F5B6-BF14-4A00-8BF7-B261D175F2A8}"/>
              </a:ext>
            </a:extLst>
          </p:cNvPr>
          <p:cNvSpPr/>
          <p:nvPr/>
        </p:nvSpPr>
        <p:spPr>
          <a:xfrm>
            <a:off x="3481204" y="6192460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F8FB595-C6C4-4665-9DAC-87652E8FC4DD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3577702" y="5445810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C62CCF7-18A7-46F6-9EED-BE6D1E3B951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3253304" y="5354607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342E5E9-431E-4244-8419-567D9CDF30C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456398" y="5404636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35D747-1660-400F-8294-F81D510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30</a:t>
            </a:fld>
            <a:endParaRPr 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02E5EC-0A37-4A00-B585-00710C61D69D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3217677" y="5916439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28B60E-75B7-4A8F-833B-D1EB355312D3}"/>
              </a:ext>
            </a:extLst>
          </p:cNvPr>
          <p:cNvSpPr txBox="1"/>
          <p:nvPr/>
        </p:nvSpPr>
        <p:spPr>
          <a:xfrm>
            <a:off x="7018319" y="2855212"/>
            <a:ext cx="4005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Once a tree is selected, it becomes the last one in the queue</a:t>
            </a:r>
          </a:p>
          <a:p>
            <a:endParaRPr lang="en-US" altLang="zh-TW" sz="2800" dirty="0"/>
          </a:p>
          <a:p>
            <a:r>
              <a:rPr lang="en-US" altLang="zh-TW" sz="2800" dirty="0"/>
              <a:t>Edges of this tree will not be examined "frequently"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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amortized analysis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6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D83B-0CC8-4B0A-8E7D-0AE819D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001-4BF8-4600-9CD2-69338F79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tree </a:t>
            </a:r>
            <a:r>
              <a:rPr lang="en-US" i="1" dirty="0"/>
              <a:t>T</a:t>
            </a:r>
            <a:r>
              <a:rPr lang="en-US" dirty="0"/>
              <a:t>, we define a value </a:t>
            </a:r>
            <a:r>
              <a:rPr lang="en-US" b="1" i="1" dirty="0">
                <a:solidFill>
                  <a:srgbClr val="FF0000"/>
                </a:solidFill>
              </a:rPr>
              <a:t>stage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as follows: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Initially, each single node tree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stage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0.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merging two trees, let stage(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dirty="0"/>
              <a:t>) = min(stage(</a:t>
            </a:r>
            <a:r>
              <a:rPr lang="en-US" i="1" dirty="0"/>
              <a:t>T</a:t>
            </a:r>
            <a:r>
              <a:rPr lang="en-US" dirty="0"/>
              <a:t>), stage(</a:t>
            </a:r>
            <a:r>
              <a:rPr lang="en-US" i="1" dirty="0"/>
              <a:t>T’</a:t>
            </a:r>
            <a:r>
              <a:rPr lang="en-US" dirty="0"/>
              <a:t>)) + 1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3ED36-20FE-4904-8726-5587C0F2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DC0C876-9D62-49C8-8DD3-569C12514912}"/>
              </a:ext>
            </a:extLst>
          </p:cNvPr>
          <p:cNvGrpSpPr/>
          <p:nvPr/>
        </p:nvGrpSpPr>
        <p:grpSpPr>
          <a:xfrm>
            <a:off x="1951427" y="4984012"/>
            <a:ext cx="4714724" cy="1780582"/>
            <a:chOff x="1951427" y="4984012"/>
            <a:chExt cx="4714724" cy="178058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66F54E-9260-4E43-8BBA-75008EC0AB3A}"/>
                </a:ext>
              </a:extLst>
            </p:cNvPr>
            <p:cNvSpPr txBox="1"/>
            <p:nvPr/>
          </p:nvSpPr>
          <p:spPr>
            <a:xfrm>
              <a:off x="1951427" y="498625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</a:t>
              </a:r>
              <a:endParaRPr lang="en-US" sz="2400" b="1" baseline="-25000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6BD2A8A-B180-41D4-A33C-94BDFBD3E79F}"/>
                </a:ext>
              </a:extLst>
            </p:cNvPr>
            <p:cNvSpPr/>
            <p:nvPr/>
          </p:nvSpPr>
          <p:spPr>
            <a:xfrm>
              <a:off x="3490346" y="5284040"/>
              <a:ext cx="683703" cy="721454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9189669-FE9B-4456-99CA-75FCE0ACBBF8}"/>
                </a:ext>
              </a:extLst>
            </p:cNvPr>
            <p:cNvSpPr/>
            <p:nvPr/>
          </p:nvSpPr>
          <p:spPr>
            <a:xfrm>
              <a:off x="2392573" y="5284555"/>
              <a:ext cx="683703" cy="721454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B601EBA-2840-4E87-AE9B-87DA16B0D267}"/>
                </a:ext>
              </a:extLst>
            </p:cNvPr>
            <p:cNvSpPr/>
            <p:nvPr/>
          </p:nvSpPr>
          <p:spPr>
            <a:xfrm>
              <a:off x="2806588" y="6143885"/>
              <a:ext cx="835089" cy="168015"/>
            </a:xfrm>
            <a:custGeom>
              <a:avLst/>
              <a:gdLst>
                <a:gd name="connsiteX0" fmla="*/ 0 w 1644243"/>
                <a:gd name="connsiteY0" fmla="*/ 33556 h 536985"/>
                <a:gd name="connsiteX1" fmla="*/ 822122 w 1644243"/>
                <a:gd name="connsiteY1" fmla="*/ 536895 h 536985"/>
                <a:gd name="connsiteX2" fmla="*/ 1644243 w 1644243"/>
                <a:gd name="connsiteY2" fmla="*/ 0 h 53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243" h="536985">
                  <a:moveTo>
                    <a:pt x="0" y="33556"/>
                  </a:moveTo>
                  <a:cubicBezTo>
                    <a:pt x="274041" y="288022"/>
                    <a:pt x="548082" y="542488"/>
                    <a:pt x="822122" y="536895"/>
                  </a:cubicBezTo>
                  <a:cubicBezTo>
                    <a:pt x="1096162" y="531302"/>
                    <a:pt x="1498834" y="75501"/>
                    <a:pt x="164424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0BBE446-643F-4083-9F20-5FCD9EDE1B83}"/>
                </a:ext>
              </a:extLst>
            </p:cNvPr>
            <p:cNvSpPr txBox="1"/>
            <p:nvPr/>
          </p:nvSpPr>
          <p:spPr>
            <a:xfrm>
              <a:off x="2785993" y="6287540"/>
              <a:ext cx="10286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merge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161F20E-D728-4DFE-AC6A-0921C5E919E0}"/>
                </a:ext>
              </a:extLst>
            </p:cNvPr>
            <p:cNvSpPr txBox="1"/>
            <p:nvPr/>
          </p:nvSpPr>
          <p:spPr>
            <a:xfrm>
              <a:off x="3209922" y="4984012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T'</a:t>
              </a:r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1B4D8E2C-05B6-4688-AD3F-CFBD68862DBB}"/>
                </a:ext>
              </a:extLst>
            </p:cNvPr>
            <p:cNvSpPr/>
            <p:nvPr/>
          </p:nvSpPr>
          <p:spPr>
            <a:xfrm rot="16200000">
              <a:off x="4990536" y="5398285"/>
              <a:ext cx="382440" cy="492963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6993A00-84C8-406F-84B8-3AECF70D6528}"/>
                </a:ext>
              </a:extLst>
            </p:cNvPr>
            <p:cNvSpPr/>
            <p:nvPr/>
          </p:nvSpPr>
          <p:spPr>
            <a:xfrm>
              <a:off x="5982448" y="5284040"/>
              <a:ext cx="683703" cy="721454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4567EB-6468-41CF-8D12-04F1F82D115A}"/>
                </a:ext>
              </a:extLst>
            </p:cNvPr>
            <p:cNvSpPr txBox="1"/>
            <p:nvPr/>
          </p:nvSpPr>
          <p:spPr>
            <a:xfrm>
              <a:off x="5586838" y="5053207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</a:t>
              </a:r>
              <a:r>
                <a:rPr lang="en-US" sz="2400" b="1" baseline="300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7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AEBAF-8C02-4C6A-BDF1-0BC6A4B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will the queue look like?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AA9C93F-D8AB-4491-8674-877498BC6772}"/>
              </a:ext>
            </a:extLst>
          </p:cNvPr>
          <p:cNvSpPr/>
          <p:nvPr/>
        </p:nvSpPr>
        <p:spPr>
          <a:xfrm>
            <a:off x="1925275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F04592B-D633-4E7C-B81A-589D1AA4F3C4}"/>
              </a:ext>
            </a:extLst>
          </p:cNvPr>
          <p:cNvSpPr/>
          <p:nvPr/>
        </p:nvSpPr>
        <p:spPr>
          <a:xfrm>
            <a:off x="2795633" y="221919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AC90809-38E7-4414-B6A1-58B0677DCF75}"/>
              </a:ext>
            </a:extLst>
          </p:cNvPr>
          <p:cNvSpPr/>
          <p:nvPr/>
        </p:nvSpPr>
        <p:spPr>
          <a:xfrm>
            <a:off x="1054917" y="221919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13D53DF-D427-4346-B2DC-0F70D93A7C1B}"/>
              </a:ext>
            </a:extLst>
          </p:cNvPr>
          <p:cNvSpPr/>
          <p:nvPr/>
        </p:nvSpPr>
        <p:spPr>
          <a:xfrm>
            <a:off x="3665991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43ABD9-7968-4B09-9D2C-B391EB78269A}"/>
              </a:ext>
            </a:extLst>
          </p:cNvPr>
          <p:cNvSpPr txBox="1"/>
          <p:nvPr/>
        </p:nvSpPr>
        <p:spPr>
          <a:xfrm>
            <a:off x="7303209" y="1828564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AD40761-661F-4003-9461-DD0DC3C7E8A3}"/>
              </a:ext>
            </a:extLst>
          </p:cNvPr>
          <p:cNvSpPr/>
          <p:nvPr/>
        </p:nvSpPr>
        <p:spPr>
          <a:xfrm>
            <a:off x="4540545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D99E42C-70FC-4319-A252-080721507D90}"/>
              </a:ext>
            </a:extLst>
          </p:cNvPr>
          <p:cNvSpPr/>
          <p:nvPr/>
        </p:nvSpPr>
        <p:spPr>
          <a:xfrm>
            <a:off x="8184157" y="221919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DCC7E86-581C-4FFC-BE4D-35D5F0697CA0}"/>
              </a:ext>
            </a:extLst>
          </p:cNvPr>
          <p:cNvSpPr/>
          <p:nvPr/>
        </p:nvSpPr>
        <p:spPr>
          <a:xfrm>
            <a:off x="9054515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4915F16-156F-4FB7-9375-C41CBB8E8D6A}"/>
              </a:ext>
            </a:extLst>
          </p:cNvPr>
          <p:cNvSpPr/>
          <p:nvPr/>
        </p:nvSpPr>
        <p:spPr>
          <a:xfrm>
            <a:off x="7313799" y="221919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1680B96D-864C-4C58-92F3-A3B0B4D8EED8}"/>
              </a:ext>
            </a:extLst>
          </p:cNvPr>
          <p:cNvSpPr/>
          <p:nvPr/>
        </p:nvSpPr>
        <p:spPr>
          <a:xfrm>
            <a:off x="10795231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CE97EB1-96A3-4D92-9CDE-48D6FBAAD4B7}"/>
              </a:ext>
            </a:extLst>
          </p:cNvPr>
          <p:cNvSpPr/>
          <p:nvPr/>
        </p:nvSpPr>
        <p:spPr>
          <a:xfrm>
            <a:off x="9207613" y="512331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DECE74C-9EE2-4C83-9BCF-0035E62E5AB6}"/>
              </a:ext>
            </a:extLst>
          </p:cNvPr>
          <p:cNvSpPr/>
          <p:nvPr/>
        </p:nvSpPr>
        <p:spPr>
          <a:xfrm>
            <a:off x="7406077" y="512331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7964E1F-E58B-465A-98D8-5AACD01BC321}"/>
              </a:ext>
            </a:extLst>
          </p:cNvPr>
          <p:cNvSpPr/>
          <p:nvPr/>
        </p:nvSpPr>
        <p:spPr>
          <a:xfrm>
            <a:off x="10111528" y="512331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2F35356-E2F2-4216-A216-DAEDBDBE128F}"/>
              </a:ext>
            </a:extLst>
          </p:cNvPr>
          <p:cNvSpPr/>
          <p:nvPr/>
        </p:nvSpPr>
        <p:spPr>
          <a:xfrm>
            <a:off x="5412297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6F95437-2FB7-45DC-80B3-086B767946C5}"/>
              </a:ext>
            </a:extLst>
          </p:cNvPr>
          <p:cNvSpPr/>
          <p:nvPr/>
        </p:nvSpPr>
        <p:spPr>
          <a:xfrm>
            <a:off x="9924873" y="221919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8029E50-4A9E-4331-A077-BED9B637BCD7}"/>
              </a:ext>
            </a:extLst>
          </p:cNvPr>
          <p:cNvSpPr/>
          <p:nvPr/>
        </p:nvSpPr>
        <p:spPr>
          <a:xfrm>
            <a:off x="8306845" y="512331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A90B270-1F84-45AC-8BDC-15C993360028}"/>
              </a:ext>
            </a:extLst>
          </p:cNvPr>
          <p:cNvSpPr/>
          <p:nvPr/>
        </p:nvSpPr>
        <p:spPr>
          <a:xfrm>
            <a:off x="4771000" y="5139064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4D8F13DE-1C70-4E61-BCDC-34573192E63B}"/>
              </a:ext>
            </a:extLst>
          </p:cNvPr>
          <p:cNvSpPr/>
          <p:nvPr/>
        </p:nvSpPr>
        <p:spPr>
          <a:xfrm>
            <a:off x="3870232" y="5139064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CC092A1-0E34-4A09-B4DC-0F6144578CD4}"/>
              </a:ext>
            </a:extLst>
          </p:cNvPr>
          <p:cNvSpPr/>
          <p:nvPr/>
        </p:nvSpPr>
        <p:spPr>
          <a:xfrm>
            <a:off x="5671768" y="5139064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DAA03718-616C-460D-BDB2-E3BA6A49FF87}"/>
              </a:ext>
            </a:extLst>
          </p:cNvPr>
          <p:cNvSpPr/>
          <p:nvPr/>
        </p:nvSpPr>
        <p:spPr>
          <a:xfrm rot="16200000">
            <a:off x="6575495" y="2372610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9F91F6E8-4F09-4344-A7C3-9D1AE812E14D}"/>
              </a:ext>
            </a:extLst>
          </p:cNvPr>
          <p:cNvSpPr/>
          <p:nvPr/>
        </p:nvSpPr>
        <p:spPr>
          <a:xfrm>
            <a:off x="9167024" y="3873354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107F7FB-E57A-4245-8611-0EE16FA8CBC8}"/>
              </a:ext>
            </a:extLst>
          </p:cNvPr>
          <p:cNvSpPr txBox="1"/>
          <p:nvPr/>
        </p:nvSpPr>
        <p:spPr>
          <a:xfrm>
            <a:off x="1056617" y="1828564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9363F9E-57C1-4C74-AC21-B6E73E2D061B}"/>
              </a:ext>
            </a:extLst>
          </p:cNvPr>
          <p:cNvSpPr txBox="1"/>
          <p:nvPr/>
        </p:nvSpPr>
        <p:spPr>
          <a:xfrm>
            <a:off x="7406077" y="4616107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C93F742-3131-406F-8E58-CE476EA4AF00}"/>
              </a:ext>
            </a:extLst>
          </p:cNvPr>
          <p:cNvSpPr txBox="1"/>
          <p:nvPr/>
        </p:nvSpPr>
        <p:spPr>
          <a:xfrm>
            <a:off x="3896350" y="4631856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25E34AD6-80DD-4DBB-A6BD-2737B9942365}"/>
              </a:ext>
            </a:extLst>
          </p:cNvPr>
          <p:cNvSpPr/>
          <p:nvPr/>
        </p:nvSpPr>
        <p:spPr>
          <a:xfrm rot="5400000">
            <a:off x="6575495" y="5237561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F57C6B24-E8C7-4464-90B3-EE1E3BD8A0EE}"/>
              </a:ext>
            </a:extLst>
          </p:cNvPr>
          <p:cNvSpPr/>
          <p:nvPr/>
        </p:nvSpPr>
        <p:spPr>
          <a:xfrm>
            <a:off x="1431328" y="3078526"/>
            <a:ext cx="1644243" cy="168014"/>
          </a:xfrm>
          <a:custGeom>
            <a:avLst/>
            <a:gdLst>
              <a:gd name="connsiteX0" fmla="*/ 0 w 1644243"/>
              <a:gd name="connsiteY0" fmla="*/ 33556 h 536985"/>
              <a:gd name="connsiteX1" fmla="*/ 822122 w 1644243"/>
              <a:gd name="connsiteY1" fmla="*/ 536895 h 536985"/>
              <a:gd name="connsiteX2" fmla="*/ 1644243 w 1644243"/>
              <a:gd name="connsiteY2" fmla="*/ 0 h 5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243" h="536985">
                <a:moveTo>
                  <a:pt x="0" y="33556"/>
                </a:moveTo>
                <a:cubicBezTo>
                  <a:pt x="274041" y="288022"/>
                  <a:pt x="548082" y="542488"/>
                  <a:pt x="822122" y="536895"/>
                </a:cubicBezTo>
                <a:cubicBezTo>
                  <a:pt x="1096162" y="531302"/>
                  <a:pt x="1498834" y="75501"/>
                  <a:pt x="164424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7BB239-A55B-4C1E-A4FB-F08B4A3DE62D}"/>
              </a:ext>
            </a:extLst>
          </p:cNvPr>
          <p:cNvSpPr txBox="1"/>
          <p:nvPr/>
        </p:nvSpPr>
        <p:spPr>
          <a:xfrm>
            <a:off x="1738620" y="3230629"/>
            <a:ext cx="1028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EA313282-DE85-427E-889F-90A66B0326C1}"/>
              </a:ext>
            </a:extLst>
          </p:cNvPr>
          <p:cNvSpPr/>
          <p:nvPr/>
        </p:nvSpPr>
        <p:spPr>
          <a:xfrm>
            <a:off x="7667538" y="3078525"/>
            <a:ext cx="835089" cy="168015"/>
          </a:xfrm>
          <a:custGeom>
            <a:avLst/>
            <a:gdLst>
              <a:gd name="connsiteX0" fmla="*/ 0 w 1644243"/>
              <a:gd name="connsiteY0" fmla="*/ 33556 h 536985"/>
              <a:gd name="connsiteX1" fmla="*/ 822122 w 1644243"/>
              <a:gd name="connsiteY1" fmla="*/ 536895 h 536985"/>
              <a:gd name="connsiteX2" fmla="*/ 1644243 w 1644243"/>
              <a:gd name="connsiteY2" fmla="*/ 0 h 5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243" h="536985">
                <a:moveTo>
                  <a:pt x="0" y="33556"/>
                </a:moveTo>
                <a:cubicBezTo>
                  <a:pt x="274041" y="288022"/>
                  <a:pt x="548082" y="542488"/>
                  <a:pt x="822122" y="536895"/>
                </a:cubicBezTo>
                <a:cubicBezTo>
                  <a:pt x="1096162" y="531302"/>
                  <a:pt x="1498834" y="75501"/>
                  <a:pt x="164424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91018B-79AD-444A-820D-AE8932A6DB50}"/>
              </a:ext>
            </a:extLst>
          </p:cNvPr>
          <p:cNvSpPr txBox="1"/>
          <p:nvPr/>
        </p:nvSpPr>
        <p:spPr>
          <a:xfrm>
            <a:off x="7616841" y="3220245"/>
            <a:ext cx="1028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0EADCA4F-74D3-440F-98EB-5BBA2CB8D4A2}"/>
              </a:ext>
            </a:extLst>
          </p:cNvPr>
          <p:cNvSpPr/>
          <p:nvPr/>
        </p:nvSpPr>
        <p:spPr>
          <a:xfrm>
            <a:off x="7823334" y="6035393"/>
            <a:ext cx="1644243" cy="168014"/>
          </a:xfrm>
          <a:custGeom>
            <a:avLst/>
            <a:gdLst>
              <a:gd name="connsiteX0" fmla="*/ 0 w 1644243"/>
              <a:gd name="connsiteY0" fmla="*/ 33556 h 536985"/>
              <a:gd name="connsiteX1" fmla="*/ 822122 w 1644243"/>
              <a:gd name="connsiteY1" fmla="*/ 536895 h 536985"/>
              <a:gd name="connsiteX2" fmla="*/ 1644243 w 1644243"/>
              <a:gd name="connsiteY2" fmla="*/ 0 h 5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243" h="536985">
                <a:moveTo>
                  <a:pt x="0" y="33556"/>
                </a:moveTo>
                <a:cubicBezTo>
                  <a:pt x="274041" y="288022"/>
                  <a:pt x="548082" y="542488"/>
                  <a:pt x="822122" y="536895"/>
                </a:cubicBezTo>
                <a:cubicBezTo>
                  <a:pt x="1096162" y="531302"/>
                  <a:pt x="1498834" y="75501"/>
                  <a:pt x="164424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9CC64F-E7DA-4F96-9D6C-256F2BC5883D}"/>
              </a:ext>
            </a:extLst>
          </p:cNvPr>
          <p:cNvSpPr txBox="1"/>
          <p:nvPr/>
        </p:nvSpPr>
        <p:spPr>
          <a:xfrm>
            <a:off x="8130626" y="6187496"/>
            <a:ext cx="1028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DFBE14-B490-4260-83C6-8E3500E3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32</a:t>
            </a:fld>
            <a:endParaRPr 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EAC22F2-E718-47C8-AB49-D88124486AAF}"/>
              </a:ext>
            </a:extLst>
          </p:cNvPr>
          <p:cNvSpPr/>
          <p:nvPr/>
        </p:nvSpPr>
        <p:spPr>
          <a:xfrm>
            <a:off x="1433941" y="515300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8A44AB6-0F12-4421-B512-AD8DED63BD85}"/>
              </a:ext>
            </a:extLst>
          </p:cNvPr>
          <p:cNvSpPr/>
          <p:nvPr/>
        </p:nvSpPr>
        <p:spPr>
          <a:xfrm>
            <a:off x="2334709" y="515300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B2D7327-2E2D-4522-AEB3-853D6E40ABBF}"/>
              </a:ext>
            </a:extLst>
          </p:cNvPr>
          <p:cNvSpPr txBox="1"/>
          <p:nvPr/>
        </p:nvSpPr>
        <p:spPr>
          <a:xfrm>
            <a:off x="1447194" y="4631856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6DABBA0B-3553-44DA-92E3-6185FB751BC4}"/>
              </a:ext>
            </a:extLst>
          </p:cNvPr>
          <p:cNvSpPr/>
          <p:nvPr/>
        </p:nvSpPr>
        <p:spPr>
          <a:xfrm rot="5400000">
            <a:off x="3238436" y="5251503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28E4D740-3847-474C-B3E9-63482258774A}"/>
              </a:ext>
            </a:extLst>
          </p:cNvPr>
          <p:cNvSpPr/>
          <p:nvPr/>
        </p:nvSpPr>
        <p:spPr>
          <a:xfrm>
            <a:off x="4061375" y="6051304"/>
            <a:ext cx="1162873" cy="136192"/>
          </a:xfrm>
          <a:custGeom>
            <a:avLst/>
            <a:gdLst>
              <a:gd name="connsiteX0" fmla="*/ 0 w 1644243"/>
              <a:gd name="connsiteY0" fmla="*/ 33556 h 536985"/>
              <a:gd name="connsiteX1" fmla="*/ 822122 w 1644243"/>
              <a:gd name="connsiteY1" fmla="*/ 536895 h 536985"/>
              <a:gd name="connsiteX2" fmla="*/ 1644243 w 1644243"/>
              <a:gd name="connsiteY2" fmla="*/ 0 h 5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243" h="536985">
                <a:moveTo>
                  <a:pt x="0" y="33556"/>
                </a:moveTo>
                <a:cubicBezTo>
                  <a:pt x="274041" y="288022"/>
                  <a:pt x="548082" y="542488"/>
                  <a:pt x="822122" y="536895"/>
                </a:cubicBezTo>
                <a:cubicBezTo>
                  <a:pt x="1096162" y="531302"/>
                  <a:pt x="1498834" y="75501"/>
                  <a:pt x="164424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AAEB7D3-3DEC-4DBC-9E4D-114D721DBED6}"/>
              </a:ext>
            </a:extLst>
          </p:cNvPr>
          <p:cNvSpPr txBox="1"/>
          <p:nvPr/>
        </p:nvSpPr>
        <p:spPr>
          <a:xfrm>
            <a:off x="4084236" y="6215341"/>
            <a:ext cx="1028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6844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  <p:bldP spid="22" grpId="0" animBg="1"/>
      <p:bldP spid="26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50" grpId="0" animBg="1"/>
      <p:bldP spid="51" grpId="0" animBg="1"/>
      <p:bldP spid="53" grpId="0"/>
      <p:bldP spid="54" grpId="0"/>
      <p:bldP spid="56" grpId="0" animBg="1"/>
      <p:bldP spid="30" grpId="0" animBg="1"/>
      <p:bldP spid="31" grpId="0"/>
      <p:bldP spid="32" grpId="0" animBg="1"/>
      <p:bldP spid="33" grpId="0"/>
      <p:bldP spid="36" grpId="0" animBg="1"/>
      <p:bldP spid="44" grpId="0" animBg="1"/>
      <p:bldP spid="45" grpId="0"/>
      <p:bldP spid="47" grpId="0" animBg="1"/>
      <p:bldP spid="48" grpId="0" animBg="1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AEBAF-8C02-4C6A-BDF1-0BC6A4B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will the queue look like?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D37EA52-4636-4935-9D9A-04A813B4F0E4}"/>
              </a:ext>
            </a:extLst>
          </p:cNvPr>
          <p:cNvSpPr/>
          <p:nvPr/>
        </p:nvSpPr>
        <p:spPr>
          <a:xfrm>
            <a:off x="1150343" y="3193846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68ACB0-A166-4495-BE02-EF3936E69B14}"/>
              </a:ext>
            </a:extLst>
          </p:cNvPr>
          <p:cNvSpPr txBox="1"/>
          <p:nvPr/>
        </p:nvSpPr>
        <p:spPr>
          <a:xfrm>
            <a:off x="1251962" y="2669861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71B2CCF-C61B-4157-8728-8A7D9D27FDD3}"/>
              </a:ext>
            </a:extLst>
          </p:cNvPr>
          <p:cNvSpPr/>
          <p:nvPr/>
        </p:nvSpPr>
        <p:spPr>
          <a:xfrm>
            <a:off x="2275866" y="3193846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F9AE987-33D0-4A84-8ABD-00098A01EB48}"/>
              </a:ext>
            </a:extLst>
          </p:cNvPr>
          <p:cNvSpPr/>
          <p:nvPr/>
        </p:nvSpPr>
        <p:spPr>
          <a:xfrm>
            <a:off x="3401389" y="3193846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FE7E272-BCBE-49D9-94EC-D9ABAE15CC83}"/>
              </a:ext>
            </a:extLst>
          </p:cNvPr>
          <p:cNvSpPr/>
          <p:nvPr/>
        </p:nvSpPr>
        <p:spPr>
          <a:xfrm>
            <a:off x="4526912" y="3193845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65D0682-6187-4D88-BE91-AEF7B9DF3BF0}"/>
              </a:ext>
            </a:extLst>
          </p:cNvPr>
          <p:cNvSpPr/>
          <p:nvPr/>
        </p:nvSpPr>
        <p:spPr>
          <a:xfrm>
            <a:off x="6857654" y="3193844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79C57E4-0DDF-4434-A791-F4853AB2E3E2}"/>
              </a:ext>
            </a:extLst>
          </p:cNvPr>
          <p:cNvSpPr/>
          <p:nvPr/>
        </p:nvSpPr>
        <p:spPr>
          <a:xfrm>
            <a:off x="9108700" y="3193842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DD312A6-A2F3-4A3A-A4EB-BF1667EF5CEF}"/>
              </a:ext>
            </a:extLst>
          </p:cNvPr>
          <p:cNvSpPr/>
          <p:nvPr/>
        </p:nvSpPr>
        <p:spPr>
          <a:xfrm>
            <a:off x="7983177" y="3193842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B013FB-E0D6-40F3-9E11-D4C68249488B}"/>
              </a:ext>
            </a:extLst>
          </p:cNvPr>
          <p:cNvSpPr txBox="1"/>
          <p:nvPr/>
        </p:nvSpPr>
        <p:spPr>
          <a:xfrm>
            <a:off x="5604751" y="34423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．．．</a:t>
            </a:r>
            <a:endParaRPr lang="en-US" sz="24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3A9D6-1827-4662-8175-398A7985E6DB}"/>
              </a:ext>
            </a:extLst>
          </p:cNvPr>
          <p:cNvSpPr txBox="1"/>
          <p:nvPr/>
        </p:nvSpPr>
        <p:spPr>
          <a:xfrm>
            <a:off x="1533057" y="4467444"/>
            <a:ext cx="3736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 or more tree in stage </a:t>
            </a:r>
            <a:r>
              <a:rPr lang="en-US" sz="2800" b="1" i="1" dirty="0"/>
              <a:t>j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1E7BD8-4891-4263-8C49-63F5EB9384B9}"/>
              </a:ext>
            </a:extLst>
          </p:cNvPr>
          <p:cNvSpPr txBox="1"/>
          <p:nvPr/>
        </p:nvSpPr>
        <p:spPr>
          <a:xfrm>
            <a:off x="6564014" y="4467444"/>
            <a:ext cx="463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 or more trees in stage </a:t>
            </a:r>
            <a:r>
              <a:rPr lang="en-US" sz="2800" b="1" i="1" dirty="0"/>
              <a:t>j + 1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6C581F-6250-4685-9D6A-6301FB3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33</a:t>
            </a:fld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D3D827-4AB3-4377-8896-3F3753AEE2E3}"/>
              </a:ext>
            </a:extLst>
          </p:cNvPr>
          <p:cNvSpPr txBox="1"/>
          <p:nvPr/>
        </p:nvSpPr>
        <p:spPr>
          <a:xfrm>
            <a:off x="4659389" y="5420805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(By induction)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07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D83B-0CC8-4B0A-8E7D-0AE819D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001-4BF8-4600-9CD2-69338F79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We say stage </a:t>
            </a:r>
            <a:r>
              <a:rPr lang="en-US" sz="3200" i="1" dirty="0"/>
              <a:t>j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begins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when the first tree with stage </a:t>
            </a:r>
            <a:r>
              <a:rPr lang="en-US" sz="3200" i="1" dirty="0"/>
              <a:t>j</a:t>
            </a:r>
            <a:r>
              <a:rPr lang="en-US" sz="3200" dirty="0"/>
              <a:t> is selected</a:t>
            </a:r>
          </a:p>
          <a:p>
            <a:endParaRPr lang="en-US" sz="3200" dirty="0"/>
          </a:p>
          <a:p>
            <a:r>
              <a:rPr lang="en-US" altLang="zh-TW" sz="3200" dirty="0"/>
              <a:t>We say stage </a:t>
            </a:r>
            <a:r>
              <a:rPr lang="en-US" altLang="zh-TW" sz="3200" i="1" dirty="0"/>
              <a:t>j</a:t>
            </a:r>
            <a:r>
              <a:rPr lang="en-US" altLang="zh-TW" sz="3200" dirty="0"/>
              <a:t> has been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completed </a:t>
            </a:r>
            <a:r>
              <a:rPr lang="en-US" sz="3200" dirty="0"/>
              <a:t>when</a:t>
            </a:r>
            <a:br>
              <a:rPr lang="en-US" sz="3200" dirty="0"/>
            </a:br>
            <a:r>
              <a:rPr lang="en-US" sz="3200" dirty="0"/>
              <a:t>	the last tree with stage = </a:t>
            </a:r>
            <a:r>
              <a:rPr lang="en-US" sz="3200" i="1" dirty="0"/>
              <a:t>j</a:t>
            </a:r>
            <a:r>
              <a:rPr lang="en-US" sz="3200" dirty="0"/>
              <a:t> is removed from the queue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D2E64-FC1D-46A8-B695-80F554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D128DC4-FFCE-4020-AB99-E5311FB31DDE}"/>
              </a:ext>
            </a:extLst>
          </p:cNvPr>
          <p:cNvSpPr/>
          <p:nvPr/>
        </p:nvSpPr>
        <p:spPr>
          <a:xfrm>
            <a:off x="1280971" y="5045963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300B3-85DE-448A-BB84-9B9FFB51B6D8}"/>
              </a:ext>
            </a:extLst>
          </p:cNvPr>
          <p:cNvSpPr txBox="1"/>
          <p:nvPr/>
        </p:nvSpPr>
        <p:spPr>
          <a:xfrm>
            <a:off x="2214357" y="6094740"/>
            <a:ext cx="221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stage </a:t>
            </a:r>
            <a:r>
              <a:rPr lang="en-US" sz="2800" b="1" i="1" dirty="0"/>
              <a:t>j</a:t>
            </a:r>
            <a:r>
              <a:rPr lang="en-US" sz="2800" b="1" dirty="0"/>
              <a:t> begins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F999E90-9D7B-42A3-9612-37FA5A0213C1}"/>
              </a:ext>
            </a:extLst>
          </p:cNvPr>
          <p:cNvSpPr/>
          <p:nvPr/>
        </p:nvSpPr>
        <p:spPr>
          <a:xfrm>
            <a:off x="2406494" y="5045963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A88F1A-81E1-4F8E-B440-4D1E0E7B5B88}"/>
              </a:ext>
            </a:extLst>
          </p:cNvPr>
          <p:cNvSpPr/>
          <p:nvPr/>
        </p:nvSpPr>
        <p:spPr>
          <a:xfrm>
            <a:off x="3532017" y="5045963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530CD8-D184-4F8F-A756-8941326796E8}"/>
              </a:ext>
            </a:extLst>
          </p:cNvPr>
          <p:cNvSpPr/>
          <p:nvPr/>
        </p:nvSpPr>
        <p:spPr>
          <a:xfrm>
            <a:off x="4657540" y="5045962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F20598F-615F-4F96-894E-9B691E1C5854}"/>
              </a:ext>
            </a:extLst>
          </p:cNvPr>
          <p:cNvSpPr/>
          <p:nvPr/>
        </p:nvSpPr>
        <p:spPr>
          <a:xfrm>
            <a:off x="8677948" y="4989955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5820172-E55E-4097-828D-0170D7FD1687}"/>
              </a:ext>
            </a:extLst>
          </p:cNvPr>
          <p:cNvSpPr/>
          <p:nvPr/>
        </p:nvSpPr>
        <p:spPr>
          <a:xfrm>
            <a:off x="9803471" y="4989953"/>
            <a:ext cx="900768" cy="958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0840791-4A3E-461E-BC97-B7EDA9A006F9}"/>
              </a:ext>
            </a:extLst>
          </p:cNvPr>
          <p:cNvSpPr/>
          <p:nvPr/>
        </p:nvSpPr>
        <p:spPr>
          <a:xfrm rot="16200000">
            <a:off x="6580904" y="5278831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72B82B-5FB3-4A9F-B2BD-E79ADB404977}"/>
              </a:ext>
            </a:extLst>
          </p:cNvPr>
          <p:cNvSpPr txBox="1"/>
          <p:nvPr/>
        </p:nvSpPr>
        <p:spPr>
          <a:xfrm>
            <a:off x="7461341" y="6099390"/>
            <a:ext cx="423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stage </a:t>
            </a:r>
            <a:r>
              <a:rPr lang="en-US" sz="2800" b="1" i="1" dirty="0"/>
              <a:t>j</a:t>
            </a:r>
            <a:r>
              <a:rPr lang="en-US" sz="2800" b="1" dirty="0"/>
              <a:t> has been completed</a:t>
            </a:r>
          </a:p>
        </p:txBody>
      </p:sp>
    </p:spTree>
    <p:extLst>
      <p:ext uri="{BB962C8B-B14F-4D97-AF65-F5344CB8AC3E}">
        <p14:creationId xmlns:p14="http://schemas.microsoft.com/office/powerpoint/2010/main" val="965573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D83B-0CC8-4B0A-8E7D-0AE819D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001-4BF8-4600-9CD2-69338F79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8" y="1825625"/>
            <a:ext cx="11221161" cy="4351338"/>
          </a:xfrm>
        </p:spPr>
        <p:txBody>
          <a:bodyPr>
            <a:normAutofit fontScale="92500" lnSpcReduction="10000"/>
          </a:bodyPr>
          <a:lstStyle/>
          <a:p>
            <a:endParaRPr lang="en-US" sz="3200" dirty="0"/>
          </a:p>
          <a:p>
            <a:r>
              <a:rPr lang="en-US" sz="3200" dirty="0"/>
              <a:t>When a tree </a:t>
            </a:r>
            <a:r>
              <a:rPr lang="en-US" sz="3200" i="1" dirty="0"/>
              <a:t>T</a:t>
            </a:r>
            <a:r>
              <a:rPr lang="en-US" sz="3200" dirty="0"/>
              <a:t> is selected, we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examine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its vertices and adjacent edges to find the shortest edge</a:t>
            </a:r>
          </a:p>
          <a:p>
            <a:endParaRPr lang="en-US" sz="3200" dirty="0"/>
          </a:p>
          <a:p>
            <a:r>
              <a:rPr lang="en-US" altLang="zh-TW" sz="3200" b="1" dirty="0"/>
              <a:t>Observation 1</a:t>
            </a:r>
            <a:r>
              <a:rPr lang="en-US" altLang="zh-TW" sz="3200" dirty="0"/>
              <a:t>: during a fixed stage </a:t>
            </a:r>
            <a:r>
              <a:rPr lang="en-US" altLang="zh-TW" sz="3200" i="1" dirty="0"/>
              <a:t>j</a:t>
            </a:r>
            <a:r>
              <a:rPr lang="en-US" altLang="zh-TW" sz="3200" dirty="0"/>
              <a:t>, each vertex is examined at most once</a:t>
            </a:r>
          </a:p>
          <a:p>
            <a:endParaRPr lang="en-US" altLang="zh-TW" sz="3200" dirty="0"/>
          </a:p>
          <a:p>
            <a:r>
              <a:rPr lang="en-US" altLang="zh-TW" sz="3200" b="1" dirty="0"/>
              <a:t>Reason</a:t>
            </a:r>
            <a:r>
              <a:rPr lang="en-US" altLang="zh-TW" sz="3200" dirty="0"/>
              <a:t>: After a vertex is examined in stage </a:t>
            </a:r>
            <a:r>
              <a:rPr lang="en-US" altLang="zh-TW" sz="3200" i="1" dirty="0"/>
              <a:t>j</a:t>
            </a:r>
            <a:r>
              <a:rPr lang="en-US" altLang="zh-TW" sz="3200" dirty="0"/>
              <a:t>, it becomes in a tree of stage </a:t>
            </a:r>
            <a:r>
              <a:rPr lang="en-US" altLang="zh-TW" sz="3200" i="1" dirty="0"/>
              <a:t>j</a:t>
            </a:r>
            <a:r>
              <a:rPr lang="en-US" altLang="zh-TW" sz="3200" dirty="0"/>
              <a:t> + 1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D2E64-FC1D-46A8-B695-80F554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35</a:t>
            </a:fld>
            <a:endParaRPr 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E31A892-B206-4AA0-B47B-797058010A38}"/>
              </a:ext>
            </a:extLst>
          </p:cNvPr>
          <p:cNvSpPr/>
          <p:nvPr/>
        </p:nvSpPr>
        <p:spPr>
          <a:xfrm>
            <a:off x="8114756" y="35222"/>
            <a:ext cx="1038945" cy="894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92311A6-3AF4-4F18-AE2E-6AD0267FB2B7}"/>
              </a:ext>
            </a:extLst>
          </p:cNvPr>
          <p:cNvSpPr/>
          <p:nvPr/>
        </p:nvSpPr>
        <p:spPr>
          <a:xfrm>
            <a:off x="9858920" y="417760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3B1B59C-6889-413F-8685-7F0367D83647}"/>
              </a:ext>
            </a:extLst>
          </p:cNvPr>
          <p:cNvSpPr/>
          <p:nvPr/>
        </p:nvSpPr>
        <p:spPr>
          <a:xfrm>
            <a:off x="7122899" y="340264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94DF029-A717-4408-B83B-E2BD1CB6DCC0}"/>
              </a:ext>
            </a:extLst>
          </p:cNvPr>
          <p:cNvSpPr/>
          <p:nvPr/>
        </p:nvSpPr>
        <p:spPr>
          <a:xfrm>
            <a:off x="8660129" y="900766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T1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D7539B-6BB4-4F5F-9B38-0D0E9EE0932D}"/>
              </a:ext>
            </a:extLst>
          </p:cNvPr>
          <p:cNvCxnSpPr>
            <a:cxnSpLocks/>
          </p:cNvCxnSpPr>
          <p:nvPr/>
        </p:nvCxnSpPr>
        <p:spPr>
          <a:xfrm flipV="1">
            <a:off x="9496232" y="1002686"/>
            <a:ext cx="524149" cy="576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68C6CC1-9089-4009-849E-3DDA7C9F556A}"/>
              </a:ext>
            </a:extLst>
          </p:cNvPr>
          <p:cNvCxnSpPr>
            <a:cxnSpLocks/>
          </p:cNvCxnSpPr>
          <p:nvPr/>
        </p:nvCxnSpPr>
        <p:spPr>
          <a:xfrm>
            <a:off x="8026410" y="1378966"/>
            <a:ext cx="717610" cy="2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D968F6E-534F-499F-90D8-14E6A132E0B4}"/>
              </a:ext>
            </a:extLst>
          </p:cNvPr>
          <p:cNvCxnSpPr>
            <a:cxnSpLocks/>
          </p:cNvCxnSpPr>
          <p:nvPr/>
        </p:nvCxnSpPr>
        <p:spPr>
          <a:xfrm flipV="1">
            <a:off x="9268331" y="1711559"/>
            <a:ext cx="1077151" cy="396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178EFD0-DB6C-4217-A356-8623992F293A}"/>
              </a:ext>
            </a:extLst>
          </p:cNvPr>
          <p:cNvCxnSpPr>
            <a:cxnSpLocks/>
          </p:cNvCxnSpPr>
          <p:nvPr/>
        </p:nvCxnSpPr>
        <p:spPr>
          <a:xfrm>
            <a:off x="8791700" y="638657"/>
            <a:ext cx="392741" cy="487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2BCE4B2-4414-450F-B3D2-3EC064039D9D}"/>
              </a:ext>
            </a:extLst>
          </p:cNvPr>
          <p:cNvSpPr/>
          <p:nvPr/>
        </p:nvSpPr>
        <p:spPr>
          <a:xfrm>
            <a:off x="9066996" y="1002686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84E55C3-3F8F-44B9-AE99-BA2A2CFAD3C2}"/>
              </a:ext>
            </a:extLst>
          </p:cNvPr>
          <p:cNvSpPr/>
          <p:nvPr/>
        </p:nvSpPr>
        <p:spPr>
          <a:xfrm>
            <a:off x="8706971" y="1473315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7076E69-3F29-431E-AE72-61C83564A214}"/>
              </a:ext>
            </a:extLst>
          </p:cNvPr>
          <p:cNvSpPr/>
          <p:nvPr/>
        </p:nvSpPr>
        <p:spPr>
          <a:xfrm>
            <a:off x="9310275" y="1482853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E7A85B4-059E-45B1-8A05-267811DBC140}"/>
              </a:ext>
            </a:extLst>
          </p:cNvPr>
          <p:cNvSpPr/>
          <p:nvPr/>
        </p:nvSpPr>
        <p:spPr>
          <a:xfrm>
            <a:off x="9178150" y="1969519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12C3058-7B26-4574-970A-B1700E0FA927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9274648" y="1222869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1ACFD64-5B30-4477-B14A-009E392BE7AB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8950250" y="1131666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58DD730-EFF7-4F09-82DE-29202430C57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153344" y="1181695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418E4BC-D65E-49CB-9D46-BF6EFAD8316D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914623" y="1693498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65227-9647-4D8E-987E-B68933AB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Each vertex is examined at most once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52041C2-6C47-45EC-8C72-C4086D85436F}"/>
              </a:ext>
            </a:extLst>
          </p:cNvPr>
          <p:cNvSpPr/>
          <p:nvPr/>
        </p:nvSpPr>
        <p:spPr>
          <a:xfrm>
            <a:off x="2074525" y="212374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F9DE7D-B195-431E-9D74-2928FAF8FDEB}"/>
              </a:ext>
            </a:extLst>
          </p:cNvPr>
          <p:cNvSpPr/>
          <p:nvPr/>
        </p:nvSpPr>
        <p:spPr>
          <a:xfrm>
            <a:off x="2944883" y="212374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35D12A-E532-45B4-A3C7-FF7551509532}"/>
              </a:ext>
            </a:extLst>
          </p:cNvPr>
          <p:cNvSpPr/>
          <p:nvPr/>
        </p:nvSpPr>
        <p:spPr>
          <a:xfrm>
            <a:off x="4715657" y="212374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847F69D-733B-4D48-A93F-54E6ABA67A95}"/>
              </a:ext>
            </a:extLst>
          </p:cNvPr>
          <p:cNvSpPr/>
          <p:nvPr/>
        </p:nvSpPr>
        <p:spPr>
          <a:xfrm>
            <a:off x="3815241" y="212374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A7606B-F9DB-43F3-8361-9534B6AAAB8B}"/>
              </a:ext>
            </a:extLst>
          </p:cNvPr>
          <p:cNvSpPr txBox="1"/>
          <p:nvPr/>
        </p:nvSpPr>
        <p:spPr>
          <a:xfrm>
            <a:off x="351636" y="2106967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162124ED-DFBB-4053-ACC5-13C7AF4EB432}"/>
              </a:ext>
            </a:extLst>
          </p:cNvPr>
          <p:cNvSpPr/>
          <p:nvPr/>
        </p:nvSpPr>
        <p:spPr>
          <a:xfrm>
            <a:off x="2250695" y="1613961"/>
            <a:ext cx="304100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4524DC-46B4-4D2A-AA8E-78DA0863A2B1}"/>
              </a:ext>
            </a:extLst>
          </p:cNvPr>
          <p:cNvSpPr/>
          <p:nvPr/>
        </p:nvSpPr>
        <p:spPr>
          <a:xfrm>
            <a:off x="343248" y="3241196"/>
            <a:ext cx="1644242" cy="2141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D2AAAC-C55A-402F-B197-FCC04A5D7516}"/>
              </a:ext>
            </a:extLst>
          </p:cNvPr>
          <p:cNvSpPr/>
          <p:nvPr/>
        </p:nvSpPr>
        <p:spPr>
          <a:xfrm>
            <a:off x="2074525" y="3241196"/>
            <a:ext cx="973125" cy="112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0C2E83-0191-45E5-9BA7-990CD3A036DD}"/>
              </a:ext>
            </a:extLst>
          </p:cNvPr>
          <p:cNvSpPr/>
          <p:nvPr/>
        </p:nvSpPr>
        <p:spPr>
          <a:xfrm>
            <a:off x="3581401" y="3789318"/>
            <a:ext cx="2206305" cy="256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4F89931-D642-46BD-AA99-5A7F37B41FA1}"/>
              </a:ext>
            </a:extLst>
          </p:cNvPr>
          <p:cNvSpPr/>
          <p:nvPr/>
        </p:nvSpPr>
        <p:spPr>
          <a:xfrm>
            <a:off x="2280056" y="4977512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T1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69E2187-A72D-4B5A-BA24-B627997F2DFF}"/>
              </a:ext>
            </a:extLst>
          </p:cNvPr>
          <p:cNvCxnSpPr>
            <a:cxnSpLocks/>
          </p:cNvCxnSpPr>
          <p:nvPr/>
        </p:nvCxnSpPr>
        <p:spPr>
          <a:xfrm flipV="1">
            <a:off x="3116159" y="5448496"/>
            <a:ext cx="626703" cy="207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7338D9-2717-423F-AE48-E1D2857946F0}"/>
              </a:ext>
            </a:extLst>
          </p:cNvPr>
          <p:cNvCxnSpPr>
            <a:cxnSpLocks/>
          </p:cNvCxnSpPr>
          <p:nvPr/>
        </p:nvCxnSpPr>
        <p:spPr>
          <a:xfrm>
            <a:off x="1873190" y="4364271"/>
            <a:ext cx="2044818" cy="461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133CC4-CDA2-408A-BDB0-5AC0D235907C}"/>
              </a:ext>
            </a:extLst>
          </p:cNvPr>
          <p:cNvCxnSpPr>
            <a:cxnSpLocks/>
          </p:cNvCxnSpPr>
          <p:nvPr/>
        </p:nvCxnSpPr>
        <p:spPr>
          <a:xfrm>
            <a:off x="3047650" y="3667985"/>
            <a:ext cx="1308681" cy="872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FA6743-8BA4-475E-A42B-CC45034A3403}"/>
              </a:ext>
            </a:extLst>
          </p:cNvPr>
          <p:cNvCxnSpPr>
            <a:cxnSpLocks/>
          </p:cNvCxnSpPr>
          <p:nvPr/>
        </p:nvCxnSpPr>
        <p:spPr>
          <a:xfrm>
            <a:off x="1319516" y="5203171"/>
            <a:ext cx="1044431" cy="453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85E77F2-D903-4EF5-8D19-D060950C9481}"/>
              </a:ext>
            </a:extLst>
          </p:cNvPr>
          <p:cNvCxnSpPr>
            <a:cxnSpLocks/>
          </p:cNvCxnSpPr>
          <p:nvPr/>
        </p:nvCxnSpPr>
        <p:spPr>
          <a:xfrm flipV="1">
            <a:off x="2888258" y="6117570"/>
            <a:ext cx="1900108" cy="6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053D392-6FAB-4C5F-967D-112016A55D6B}"/>
              </a:ext>
            </a:extLst>
          </p:cNvPr>
          <p:cNvCxnSpPr>
            <a:cxnSpLocks/>
          </p:cNvCxnSpPr>
          <p:nvPr/>
        </p:nvCxnSpPr>
        <p:spPr>
          <a:xfrm>
            <a:off x="2603032" y="4213271"/>
            <a:ext cx="201336" cy="98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4D4ACD-D222-444A-B169-3051EFCB5F58}"/>
              </a:ext>
            </a:extLst>
          </p:cNvPr>
          <p:cNvCxnSpPr>
            <a:cxnSpLocks/>
          </p:cNvCxnSpPr>
          <p:nvPr/>
        </p:nvCxnSpPr>
        <p:spPr>
          <a:xfrm flipV="1">
            <a:off x="1849072" y="3961279"/>
            <a:ext cx="275263" cy="9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B0B6679-E9D5-438A-9B6E-7677C5D2027F}"/>
              </a:ext>
            </a:extLst>
          </p:cNvPr>
          <p:cNvSpPr/>
          <p:nvPr/>
        </p:nvSpPr>
        <p:spPr>
          <a:xfrm>
            <a:off x="2686923" y="5079432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121273D-0A4F-4A4A-8692-CCE73572F21C}"/>
              </a:ext>
            </a:extLst>
          </p:cNvPr>
          <p:cNvSpPr/>
          <p:nvPr/>
        </p:nvSpPr>
        <p:spPr>
          <a:xfrm>
            <a:off x="2326898" y="5550061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906FA4C-408F-4810-816F-0157BAFAA9D7}"/>
              </a:ext>
            </a:extLst>
          </p:cNvPr>
          <p:cNvSpPr/>
          <p:nvPr/>
        </p:nvSpPr>
        <p:spPr>
          <a:xfrm>
            <a:off x="2930202" y="5559599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B1F5B6-BF14-4A00-8BF7-B261D175F2A8}"/>
              </a:ext>
            </a:extLst>
          </p:cNvPr>
          <p:cNvSpPr/>
          <p:nvPr/>
        </p:nvSpPr>
        <p:spPr>
          <a:xfrm>
            <a:off x="2798077" y="6046265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F8FB595-C6C4-4665-9DAC-87652E8FC4DD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2894575" y="5299615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C62CCF7-18A7-46F6-9EED-BE6D1E3B951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2570177" y="5208412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342E5E9-431E-4244-8419-567D9CDF30C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3271" y="5258441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73C4E3-EA55-4115-8F54-23325C5C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21AB501-9E42-4D6B-898F-D394C4474623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2534550" y="5770244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CD62FCC1-0EDF-492A-8F49-DD5E0E36F403}"/>
              </a:ext>
            </a:extLst>
          </p:cNvPr>
          <p:cNvSpPr/>
          <p:nvPr/>
        </p:nvSpPr>
        <p:spPr>
          <a:xfrm rot="16200000">
            <a:off x="6411434" y="2344092"/>
            <a:ext cx="382440" cy="49296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62B5A0B-FE6A-4926-B78F-A82C2EB14D60}"/>
              </a:ext>
            </a:extLst>
          </p:cNvPr>
          <p:cNvSpPr/>
          <p:nvPr/>
        </p:nvSpPr>
        <p:spPr>
          <a:xfrm>
            <a:off x="8034907" y="2123745"/>
            <a:ext cx="683703" cy="721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4E16A71-D911-4851-875A-A368293E8676}"/>
              </a:ext>
            </a:extLst>
          </p:cNvPr>
          <p:cNvSpPr/>
          <p:nvPr/>
        </p:nvSpPr>
        <p:spPr>
          <a:xfrm>
            <a:off x="8905265" y="2123745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2D9A0BE-3CE3-4559-B994-561E564B3171}"/>
              </a:ext>
            </a:extLst>
          </p:cNvPr>
          <p:cNvSpPr/>
          <p:nvPr/>
        </p:nvSpPr>
        <p:spPr>
          <a:xfrm>
            <a:off x="9775623" y="2123745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j+1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DA45F0-6DA7-44A2-A2C5-22857F03D007}"/>
              </a:ext>
            </a:extLst>
          </p:cNvPr>
          <p:cNvGrpSpPr/>
          <p:nvPr/>
        </p:nvGrpSpPr>
        <p:grpSpPr>
          <a:xfrm>
            <a:off x="7078036" y="3330775"/>
            <a:ext cx="4631774" cy="3293474"/>
            <a:chOff x="6240710" y="3005743"/>
            <a:chExt cx="5444458" cy="3778190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3207C633-AE29-45C0-926E-7EF8750B5C7D}"/>
                </a:ext>
              </a:extLst>
            </p:cNvPr>
            <p:cNvSpPr/>
            <p:nvPr/>
          </p:nvSpPr>
          <p:spPr>
            <a:xfrm>
              <a:off x="6240710" y="3005743"/>
              <a:ext cx="1644242" cy="2141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T4</a:t>
              </a: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5249F49-8C5C-491F-93DB-08396749BF50}"/>
                </a:ext>
              </a:extLst>
            </p:cNvPr>
            <p:cNvSpPr/>
            <p:nvPr/>
          </p:nvSpPr>
          <p:spPr>
            <a:xfrm>
              <a:off x="7971987" y="3005743"/>
              <a:ext cx="973125" cy="1123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T3</a:t>
              </a: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6F7A038-E3F6-4241-88E5-FA9E2973E035}"/>
                </a:ext>
              </a:extLst>
            </p:cNvPr>
            <p:cNvSpPr/>
            <p:nvPr/>
          </p:nvSpPr>
          <p:spPr>
            <a:xfrm>
              <a:off x="8549781" y="3553864"/>
              <a:ext cx="3135387" cy="32300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T5</a:t>
              </a: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7EC66E6-5D3C-4DED-9A19-53BB505C845B}"/>
                </a:ext>
              </a:extLst>
            </p:cNvPr>
            <p:cNvCxnSpPr>
              <a:cxnSpLocks/>
            </p:cNvCxnSpPr>
            <p:nvPr/>
          </p:nvCxnSpPr>
          <p:spPr>
            <a:xfrm>
              <a:off x="7770652" y="4128818"/>
              <a:ext cx="2044818" cy="461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B0920A7-44AD-4B97-B439-978A8E09ABE8}"/>
                </a:ext>
              </a:extLst>
            </p:cNvPr>
            <p:cNvCxnSpPr>
              <a:cxnSpLocks/>
            </p:cNvCxnSpPr>
            <p:nvPr/>
          </p:nvCxnSpPr>
          <p:spPr>
            <a:xfrm>
              <a:off x="8785720" y="3553865"/>
              <a:ext cx="1468073" cy="751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EBBDF757-017D-4E23-A08D-B4BCCA079C1C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7209255" y="4761828"/>
              <a:ext cx="1940633" cy="1117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B336AA6-21C5-4001-95DE-A6611A85716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8462745" y="3850295"/>
              <a:ext cx="1152215" cy="1384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53E7E217-E6C6-4E0D-9145-BF82964E3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534" y="3725826"/>
              <a:ext cx="275263" cy="94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橢圓 49">
            <a:extLst>
              <a:ext uri="{FF2B5EF4-FFF2-40B4-BE49-F238E27FC236}">
                <a16:creationId xmlns:a16="http://schemas.microsoft.com/office/drawing/2014/main" id="{A8E79854-08C7-4F28-9E5B-C9A713E8653A}"/>
              </a:ext>
            </a:extLst>
          </p:cNvPr>
          <p:cNvSpPr/>
          <p:nvPr/>
        </p:nvSpPr>
        <p:spPr>
          <a:xfrm>
            <a:off x="9912991" y="5235949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DE6E87F-9873-4145-B88E-AF14912EF719}"/>
              </a:ext>
            </a:extLst>
          </p:cNvPr>
          <p:cNvSpPr/>
          <p:nvPr/>
        </p:nvSpPr>
        <p:spPr>
          <a:xfrm>
            <a:off x="9552966" y="5706578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A9C71E79-6FBC-48B5-AEC8-4C2AF3C100C2}"/>
              </a:ext>
            </a:extLst>
          </p:cNvPr>
          <p:cNvSpPr/>
          <p:nvPr/>
        </p:nvSpPr>
        <p:spPr>
          <a:xfrm>
            <a:off x="10156270" y="5716116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5F47F58-3C9D-4CAF-B7C6-041E1FD18AEF}"/>
              </a:ext>
            </a:extLst>
          </p:cNvPr>
          <p:cNvSpPr/>
          <p:nvPr/>
        </p:nvSpPr>
        <p:spPr>
          <a:xfrm>
            <a:off x="10024145" y="6202782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6DC6D04-B46E-4F82-9CB1-C06E1266DF5C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10120643" y="5456132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AE811B4-0892-422C-985D-5AC8A2E97B40}"/>
              </a:ext>
            </a:extLst>
          </p:cNvPr>
          <p:cNvCxnSpPr>
            <a:cxnSpLocks/>
            <a:endCxn id="51" idx="6"/>
          </p:cNvCxnSpPr>
          <p:nvPr/>
        </p:nvCxnSpPr>
        <p:spPr>
          <a:xfrm flipH="1">
            <a:off x="9796245" y="5364929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3B520C0-AC94-4CA3-AAA1-BB1B6BA43BF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999339" y="5414958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C78636-EBF2-467E-B879-9A16DCD167DC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9760618" y="5926761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0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D83B-0CC8-4B0A-8E7D-0AE819D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001-4BF8-4600-9CD2-69338F79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Note that an edge is examined only when</a:t>
            </a:r>
            <a:br>
              <a:rPr lang="en-US" altLang="zh-TW" sz="3200" dirty="0"/>
            </a:br>
            <a:r>
              <a:rPr lang="en-US" altLang="zh-TW" sz="3200" dirty="0"/>
              <a:t>	</a:t>
            </a:r>
            <a:r>
              <a:rPr lang="en-US" altLang="zh-TW" sz="3200" dirty="0">
                <a:solidFill>
                  <a:srgbClr val="FF0000"/>
                </a:solidFill>
              </a:rPr>
              <a:t>one of its endpoints</a:t>
            </a:r>
            <a:r>
              <a:rPr lang="en-US" altLang="zh-TW" sz="3200" dirty="0"/>
              <a:t> is examined</a:t>
            </a:r>
          </a:p>
          <a:p>
            <a:endParaRPr lang="en-US" sz="3200" dirty="0"/>
          </a:p>
          <a:p>
            <a:r>
              <a:rPr lang="en-US" sz="3200" dirty="0"/>
              <a:t>By Observation 1, we have the following</a:t>
            </a:r>
          </a:p>
          <a:p>
            <a:endParaRPr lang="en-US" sz="3200" dirty="0"/>
          </a:p>
          <a:p>
            <a:r>
              <a:rPr lang="en-US" altLang="zh-TW" sz="3200" b="1" dirty="0"/>
              <a:t>Observation 2</a:t>
            </a:r>
            <a:r>
              <a:rPr lang="en-US" altLang="zh-TW" sz="3200" dirty="0"/>
              <a:t>: In a fixed stage, each edge is examined at most twice</a:t>
            </a:r>
          </a:p>
          <a:p>
            <a:endParaRPr lang="en-US" sz="3200" dirty="0"/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D2E64-FC1D-46A8-B695-80F554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7B98706-09F4-4BA1-AB11-51EEFD228C20}"/>
              </a:ext>
            </a:extLst>
          </p:cNvPr>
          <p:cNvSpPr/>
          <p:nvPr/>
        </p:nvSpPr>
        <p:spPr>
          <a:xfrm>
            <a:off x="9146114" y="184201"/>
            <a:ext cx="1038945" cy="894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T3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48087A5-66B1-412B-9F34-E0C3662FB1ED}"/>
              </a:ext>
            </a:extLst>
          </p:cNvPr>
          <p:cNvSpPr/>
          <p:nvPr/>
        </p:nvSpPr>
        <p:spPr>
          <a:xfrm>
            <a:off x="10890278" y="566739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D880476-276C-4B86-A8ED-1839004EEE9D}"/>
              </a:ext>
            </a:extLst>
          </p:cNvPr>
          <p:cNvSpPr/>
          <p:nvPr/>
        </p:nvSpPr>
        <p:spPr>
          <a:xfrm>
            <a:off x="8154257" y="489243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T4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3378E4E-47AD-4424-94AB-BFA5C938562B}"/>
              </a:ext>
            </a:extLst>
          </p:cNvPr>
          <p:cNvSpPr/>
          <p:nvPr/>
        </p:nvSpPr>
        <p:spPr>
          <a:xfrm>
            <a:off x="9691487" y="1049745"/>
            <a:ext cx="973125" cy="155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T1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BD0C90-9B81-4CE9-8617-44AEF02547A8}"/>
              </a:ext>
            </a:extLst>
          </p:cNvPr>
          <p:cNvCxnSpPr>
            <a:cxnSpLocks/>
          </p:cNvCxnSpPr>
          <p:nvPr/>
        </p:nvCxnSpPr>
        <p:spPr>
          <a:xfrm flipV="1">
            <a:off x="10527590" y="1151665"/>
            <a:ext cx="524149" cy="576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2022E21-D8D2-4319-9DE0-12130D4854D5}"/>
              </a:ext>
            </a:extLst>
          </p:cNvPr>
          <p:cNvCxnSpPr>
            <a:cxnSpLocks/>
          </p:cNvCxnSpPr>
          <p:nvPr/>
        </p:nvCxnSpPr>
        <p:spPr>
          <a:xfrm>
            <a:off x="9057768" y="1527945"/>
            <a:ext cx="717610" cy="2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A14E155-C5FF-4D96-A70B-FAD8E47EF7A0}"/>
              </a:ext>
            </a:extLst>
          </p:cNvPr>
          <p:cNvCxnSpPr>
            <a:cxnSpLocks/>
          </p:cNvCxnSpPr>
          <p:nvPr/>
        </p:nvCxnSpPr>
        <p:spPr>
          <a:xfrm flipV="1">
            <a:off x="10299689" y="1860538"/>
            <a:ext cx="1077151" cy="396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3E0F44F-C29B-48D3-A3CD-19A2B8C94BF1}"/>
              </a:ext>
            </a:extLst>
          </p:cNvPr>
          <p:cNvCxnSpPr>
            <a:cxnSpLocks/>
          </p:cNvCxnSpPr>
          <p:nvPr/>
        </p:nvCxnSpPr>
        <p:spPr>
          <a:xfrm>
            <a:off x="9823058" y="787636"/>
            <a:ext cx="392741" cy="487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205AA7D-6A20-4C6E-9443-F1C4E69903FA}"/>
              </a:ext>
            </a:extLst>
          </p:cNvPr>
          <p:cNvSpPr/>
          <p:nvPr/>
        </p:nvSpPr>
        <p:spPr>
          <a:xfrm>
            <a:off x="10098354" y="1151665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D0C8E60-EB08-40D0-B443-4363051D56F9}"/>
              </a:ext>
            </a:extLst>
          </p:cNvPr>
          <p:cNvSpPr/>
          <p:nvPr/>
        </p:nvSpPr>
        <p:spPr>
          <a:xfrm>
            <a:off x="9738329" y="1622294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6952FCA-7501-42D5-A2FE-50FC27DBE62B}"/>
              </a:ext>
            </a:extLst>
          </p:cNvPr>
          <p:cNvSpPr/>
          <p:nvPr/>
        </p:nvSpPr>
        <p:spPr>
          <a:xfrm>
            <a:off x="10341633" y="1631832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7AE4B2C-5A51-4F70-B0F9-7809D212E9C4}"/>
              </a:ext>
            </a:extLst>
          </p:cNvPr>
          <p:cNvSpPr/>
          <p:nvPr/>
        </p:nvSpPr>
        <p:spPr>
          <a:xfrm>
            <a:off x="10209508" y="2118498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5EAF17A-C1B1-45C4-A46A-22C3337DC23F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10306006" y="1371848"/>
            <a:ext cx="71254" cy="297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3715ABE-1FE3-49F5-95E9-CE8043A50E73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9981608" y="1280645"/>
            <a:ext cx="142610" cy="470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5B67160-02A8-4B64-B646-E32B4216084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84702" y="1330674"/>
            <a:ext cx="146446" cy="787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1BF67AB-FEA8-468E-AB8A-ADB834CCE7FE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9945981" y="1842477"/>
            <a:ext cx="299154" cy="31379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8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D83B-0CC8-4B0A-8E7D-0AE819D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001-4BF8-4600-9CD2-69338F79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Observation 3</a:t>
            </a:r>
            <a:r>
              <a:rPr lang="en-US" dirty="0"/>
              <a:t>: In the beginning of a stage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 contains at most </a:t>
            </a:r>
            <a:r>
              <a:rPr lang="en-US" i="1" dirty="0"/>
              <a:t>n</a:t>
            </a:r>
            <a:r>
              <a:rPr lang="en-US" dirty="0"/>
              <a:t> / 2</a:t>
            </a:r>
            <a:r>
              <a:rPr lang="en-US" i="1" baseline="30000" dirty="0"/>
              <a:t>j</a:t>
            </a:r>
            <a:r>
              <a:rPr lang="en-US" dirty="0"/>
              <a:t> trees</a:t>
            </a:r>
          </a:p>
          <a:p>
            <a:r>
              <a:rPr lang="en-US" dirty="0"/>
              <a:t>(since each tree of stage </a:t>
            </a:r>
            <a:r>
              <a:rPr lang="en-US" altLang="zh-TW" i="1" dirty="0"/>
              <a:t>j</a:t>
            </a:r>
            <a:r>
              <a:rPr lang="en-US" altLang="zh-TW" dirty="0"/>
              <a:t> </a:t>
            </a:r>
            <a:r>
              <a:rPr lang="en-US" dirty="0"/>
              <a:t>contains </a:t>
            </a:r>
            <a:r>
              <a:rPr lang="en-US" dirty="0">
                <a:solidFill>
                  <a:srgbClr val="FF0000"/>
                </a:solidFill>
              </a:rPr>
              <a:t>2 or more trees </a:t>
            </a:r>
            <a:r>
              <a:rPr lang="en-US" dirty="0"/>
              <a:t>of stage </a:t>
            </a:r>
            <a:r>
              <a:rPr lang="en-US" i="1" dirty="0"/>
              <a:t>j</a:t>
            </a:r>
            <a:r>
              <a:rPr lang="en-US" dirty="0">
                <a:latin typeface="Calibri (本文)"/>
              </a:rPr>
              <a:t> </a:t>
            </a:r>
            <a:r>
              <a:rPr lang="en-US" dirty="0">
                <a:latin typeface="Calibri (本文)"/>
                <a:sym typeface="Symbol" panose="05050102010706020507" pitchFamily="18" charset="2"/>
              </a:rPr>
              <a:t> 1)</a:t>
            </a:r>
          </a:p>
          <a:p>
            <a:r>
              <a:rPr lang="en-US" dirty="0">
                <a:latin typeface="Calibri (本文)"/>
                <a:sym typeface="Symbol" panose="05050102010706020507" pitchFamily="18" charset="2"/>
              </a:rPr>
              <a:t>Thus, there are </a:t>
            </a:r>
            <a:r>
              <a:rPr lang="en-US" i="1" dirty="0">
                <a:latin typeface="Calibri (本文)"/>
                <a:sym typeface="Symbol" panose="05050102010706020507" pitchFamily="18" charset="2"/>
              </a:rPr>
              <a:t>O</a:t>
            </a:r>
            <a:r>
              <a:rPr lang="en-US" dirty="0">
                <a:latin typeface="Calibri (本文)"/>
                <a:sym typeface="Symbol" panose="05050102010706020507" pitchFamily="18" charset="2"/>
              </a:rPr>
              <a:t>(log </a:t>
            </a:r>
            <a:r>
              <a:rPr lang="en-US" i="1" dirty="0">
                <a:latin typeface="Calibri (本文)"/>
                <a:sym typeface="Symbol" panose="05050102010706020507" pitchFamily="18" charset="2"/>
              </a:rPr>
              <a:t>n</a:t>
            </a:r>
            <a:r>
              <a:rPr lang="en-US" dirty="0">
                <a:latin typeface="Calibri (本文)"/>
                <a:sym typeface="Symbol" panose="05050102010706020507" pitchFamily="18" charset="2"/>
              </a:rPr>
              <a:t>) stages</a:t>
            </a:r>
            <a:endParaRPr 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D2E64-FC1D-46A8-B695-80F554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1FD7F67-6B6C-4F4F-9F52-FB0C8DE78CB5}"/>
              </a:ext>
            </a:extLst>
          </p:cNvPr>
          <p:cNvGrpSpPr/>
          <p:nvPr/>
        </p:nvGrpSpPr>
        <p:grpSpPr>
          <a:xfrm>
            <a:off x="1565422" y="4028364"/>
            <a:ext cx="8984945" cy="2693111"/>
            <a:chOff x="1565422" y="4028364"/>
            <a:chExt cx="8984945" cy="269311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4C543F8-795A-45F3-9A19-E2E25995B158}"/>
                </a:ext>
              </a:extLst>
            </p:cNvPr>
            <p:cNvSpPr txBox="1"/>
            <p:nvPr/>
          </p:nvSpPr>
          <p:spPr>
            <a:xfrm>
              <a:off x="1565422" y="4528845"/>
              <a:ext cx="69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BD72479-7ECD-4C1E-871D-D80010ECA596}"/>
                </a:ext>
              </a:extLst>
            </p:cNvPr>
            <p:cNvSpPr/>
            <p:nvPr/>
          </p:nvSpPr>
          <p:spPr>
            <a:xfrm>
              <a:off x="1565422" y="4898177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BAE54B3-C816-40C9-BD3D-338828AAFEF6}"/>
                </a:ext>
              </a:extLst>
            </p:cNvPr>
            <p:cNvSpPr/>
            <p:nvPr/>
          </p:nvSpPr>
          <p:spPr>
            <a:xfrm>
              <a:off x="2535725" y="4878706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93FB0C4-FE21-46FC-A593-720282EBA8EF}"/>
                </a:ext>
              </a:extLst>
            </p:cNvPr>
            <p:cNvSpPr/>
            <p:nvPr/>
          </p:nvSpPr>
          <p:spPr>
            <a:xfrm>
              <a:off x="3479322" y="4878710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90B7C12-1A8D-4850-A83D-7963E76B0F12}"/>
                </a:ext>
              </a:extLst>
            </p:cNvPr>
            <p:cNvSpPr/>
            <p:nvPr/>
          </p:nvSpPr>
          <p:spPr>
            <a:xfrm>
              <a:off x="4441410" y="4878709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7BB19DE-71F6-4C97-B7EF-4C377B935D6D}"/>
                </a:ext>
              </a:extLst>
            </p:cNvPr>
            <p:cNvGrpSpPr/>
            <p:nvPr/>
          </p:nvGrpSpPr>
          <p:grpSpPr>
            <a:xfrm>
              <a:off x="4395559" y="4028364"/>
              <a:ext cx="6154808" cy="2693111"/>
              <a:chOff x="4415656" y="4100881"/>
              <a:chExt cx="6154808" cy="26931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D02660-7FEB-4351-861D-6417C8AB528A}"/>
                  </a:ext>
                </a:extLst>
              </p:cNvPr>
              <p:cNvSpPr/>
              <p:nvPr/>
            </p:nvSpPr>
            <p:spPr>
              <a:xfrm>
                <a:off x="4415656" y="4855463"/>
                <a:ext cx="924440" cy="987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16D36A35-794E-41A7-B317-45BFD58CDD8A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5340096" y="4288536"/>
                <a:ext cx="1308998" cy="10607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CEAB1E0B-15E3-4735-8CC7-09CFFDFC1B90}"/>
                  </a:ext>
                </a:extLst>
              </p:cNvPr>
              <p:cNvSpPr/>
              <p:nvPr/>
            </p:nvSpPr>
            <p:spPr>
              <a:xfrm>
                <a:off x="6841508" y="4169763"/>
                <a:ext cx="796163" cy="8009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22D4DE-AE4E-4795-9F79-87BD14FBBA89}"/>
                  </a:ext>
                </a:extLst>
              </p:cNvPr>
              <p:cNvSpPr/>
              <p:nvPr/>
            </p:nvSpPr>
            <p:spPr>
              <a:xfrm>
                <a:off x="6649094" y="4100881"/>
                <a:ext cx="3921370" cy="26931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9A6FC94B-71C6-4939-951B-4D01D0959880}"/>
                  </a:ext>
                </a:extLst>
              </p:cNvPr>
              <p:cNvCxnSpPr>
                <a:endCxn id="13" idx="4"/>
              </p:cNvCxnSpPr>
              <p:nvPr/>
            </p:nvCxnSpPr>
            <p:spPr>
              <a:xfrm flipV="1">
                <a:off x="7239589" y="4970694"/>
                <a:ext cx="1" cy="576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0D8E00E9-9A7B-43D8-B333-E0F52D42C940}"/>
                  </a:ext>
                </a:extLst>
              </p:cNvPr>
              <p:cNvCxnSpPr/>
              <p:nvPr/>
            </p:nvCxnSpPr>
            <p:spPr>
              <a:xfrm flipH="1" flipV="1">
                <a:off x="7637671" y="4740347"/>
                <a:ext cx="683822" cy="1151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179364CF-8484-4F6C-9A12-162E78C59E85}"/>
                  </a:ext>
                </a:extLst>
              </p:cNvPr>
              <p:cNvSpPr/>
              <p:nvPr/>
            </p:nvSpPr>
            <p:spPr>
              <a:xfrm>
                <a:off x="6841508" y="5619301"/>
                <a:ext cx="796163" cy="8009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j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Calibri (本文)"/>
                    <a:sym typeface="Symbol" panose="05050102010706020507" pitchFamily="18" charset="2"/>
                  </a:rPr>
                  <a:t>1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FD357DCE-5E1F-4011-AE54-307AE59B4CD5}"/>
                  </a:ext>
                </a:extLst>
              </p:cNvPr>
              <p:cNvSpPr/>
              <p:nvPr/>
            </p:nvSpPr>
            <p:spPr>
              <a:xfrm>
                <a:off x="8314080" y="4552627"/>
                <a:ext cx="796163" cy="8009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A2EF3766-B506-4B66-876F-343F10E5BE29}"/>
                  </a:ext>
                </a:extLst>
              </p:cNvPr>
              <p:cNvCxnSpPr/>
              <p:nvPr/>
            </p:nvCxnSpPr>
            <p:spPr>
              <a:xfrm flipH="1" flipV="1">
                <a:off x="8730800" y="5381164"/>
                <a:ext cx="28809" cy="3610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E29A225A-BBFC-4422-A167-06629DA251D8}"/>
                  </a:ext>
                </a:extLst>
              </p:cNvPr>
              <p:cNvCxnSpPr/>
              <p:nvPr/>
            </p:nvCxnSpPr>
            <p:spPr>
              <a:xfrm flipH="1" flipV="1">
                <a:off x="9110243" y="5093209"/>
                <a:ext cx="599135" cy="2879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12782E13-DC68-4079-9BF7-AE2B15EE8FD0}"/>
                  </a:ext>
                </a:extLst>
              </p:cNvPr>
              <p:cNvSpPr/>
              <p:nvPr/>
            </p:nvSpPr>
            <p:spPr>
              <a:xfrm>
                <a:off x="8347122" y="5805304"/>
                <a:ext cx="796163" cy="8009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j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Calibri (本文)"/>
                    <a:sym typeface="Symbol" panose="05050102010706020507" pitchFamily="18" charset="2"/>
                  </a:rPr>
                  <a:t>1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0C1F60B6-AB94-411C-A431-C03837948103}"/>
                  </a:ext>
                </a:extLst>
              </p:cNvPr>
              <p:cNvSpPr/>
              <p:nvPr/>
            </p:nvSpPr>
            <p:spPr>
              <a:xfrm>
                <a:off x="9584118" y="5279896"/>
                <a:ext cx="796163" cy="8009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j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Calibri (本文)"/>
                    <a:sym typeface="Symbol" panose="05050102010706020507" pitchFamily="18" charset="2"/>
                  </a:rPr>
                  <a:t>1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4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(cont’d)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Initially, all single node trees are placed in a queue </a:t>
            </a:r>
            <a:r>
              <a:rPr lang="en-US" altLang="zh-TW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While |</a:t>
            </a:r>
            <a:r>
              <a:rPr lang="en-US" altLang="zh-TW" i="1" dirty="0"/>
              <a:t>Q</a:t>
            </a:r>
            <a:r>
              <a:rPr lang="en-US" altLang="zh-TW" dirty="0"/>
              <a:t>| </a:t>
            </a:r>
            <a:r>
              <a:rPr lang="en-US" altLang="zh-TW" dirty="0">
                <a:cs typeface="Times New Roman" panose="02020603050405020304" pitchFamily="18" charset="0"/>
              </a:rPr>
              <a:t>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       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2) </a:t>
            </a:r>
            <a:r>
              <a:rPr lang="en-US" altLang="zh-TW" dirty="0"/>
              <a:t>Find the </a:t>
            </a:r>
            <a:r>
              <a:rPr lang="en-US" dirty="0"/>
              <a:t>shortest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),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="1" i="1" dirty="0"/>
              <a:t> </a:t>
            </a:r>
            <a:r>
              <a:rPr lang="en-US" dirty="0"/>
              <a:t>∉ </a:t>
            </a:r>
            <a:r>
              <a:rPr lang="en-US" i="1" dirty="0"/>
              <a:t>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3) Find the tree </a:t>
            </a:r>
            <a:r>
              <a:rPr lang="en-US" i="1" dirty="0"/>
              <a:t>T’</a:t>
            </a:r>
            <a:r>
              <a:rPr lang="en-US" dirty="0"/>
              <a:t> containing </a:t>
            </a:r>
            <a:r>
              <a:rPr lang="en-US" i="1" dirty="0"/>
              <a:t>v</a:t>
            </a:r>
            <a:r>
              <a:rPr lang="en-US" dirty="0"/>
              <a:t>, delete </a:t>
            </a:r>
            <a:r>
              <a:rPr lang="en-US" i="1" dirty="0"/>
              <a:t>T’</a:t>
            </a:r>
            <a:r>
              <a:rPr lang="en-US" dirty="0"/>
              <a:t> from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4) Let </a:t>
            </a:r>
            <a:r>
              <a:rPr lang="en-US" i="1" dirty="0"/>
              <a:t>T*</a:t>
            </a:r>
            <a:r>
              <a:rPr lang="en-US" dirty="0"/>
              <a:t> = merge(</a:t>
            </a:r>
            <a:r>
              <a:rPr lang="en-US" i="1" dirty="0"/>
              <a:t>T,</a:t>
            </a:r>
            <a:r>
              <a:rPr lang="en-US" b="1" i="1" dirty="0"/>
              <a:t> </a:t>
            </a:r>
            <a:r>
              <a:rPr lang="en-US" i="1" dirty="0"/>
              <a:t>T’</a:t>
            </a:r>
            <a:r>
              <a:rPr lang="en-US" dirty="0"/>
              <a:t>), place </a:t>
            </a:r>
            <a:r>
              <a:rPr lang="en-US" i="1" dirty="0"/>
              <a:t>T*</a:t>
            </a:r>
            <a:r>
              <a:rPr lang="en-US" dirty="0"/>
              <a:t> at the back of </a:t>
            </a:r>
            <a:r>
              <a:rPr lang="en-US" i="1" dirty="0"/>
              <a:t>Q</a:t>
            </a:r>
            <a:endParaRPr 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05589598-9254-4D26-8511-31286E3898E5}"/>
              </a:ext>
            </a:extLst>
          </p:cNvPr>
          <p:cNvSpPr/>
          <p:nvPr/>
        </p:nvSpPr>
        <p:spPr>
          <a:xfrm rot="4606088">
            <a:off x="3075964" y="2810311"/>
            <a:ext cx="310392" cy="31161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B641-735E-4AE2-84DF-B98D4BAE9167}"/>
              </a:ext>
            </a:extLst>
          </p:cNvPr>
          <p:cNvSpPr txBox="1"/>
          <p:nvPr/>
        </p:nvSpPr>
        <p:spPr>
          <a:xfrm>
            <a:off x="3418357" y="2568085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for each round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721476-5010-42D9-B590-0E158628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箭號: 向下 3">
            <a:extLst>
              <a:ext uri="{FF2B5EF4-FFF2-40B4-BE49-F238E27FC236}">
                <a16:creationId xmlns:a16="http://schemas.microsoft.com/office/drawing/2014/main" id="{3DB33075-D944-49EC-B022-02F77AD46C61}"/>
              </a:ext>
            </a:extLst>
          </p:cNvPr>
          <p:cNvSpPr/>
          <p:nvPr/>
        </p:nvSpPr>
        <p:spPr>
          <a:xfrm rot="2532240">
            <a:off x="7354350" y="3061982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785FDF-6379-4786-ACF1-4AD3A88C45E2}"/>
              </a:ext>
            </a:extLst>
          </p:cNvPr>
          <p:cNvSpPr txBox="1"/>
          <p:nvPr/>
        </p:nvSpPr>
        <p:spPr>
          <a:xfrm>
            <a:off x="7589241" y="2657727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each stage</a:t>
            </a:r>
          </a:p>
        </p:txBody>
      </p:sp>
      <p:sp>
        <p:nvSpPr>
          <p:cNvPr id="9" name="箭號: 向下 3">
            <a:extLst>
              <a:ext uri="{FF2B5EF4-FFF2-40B4-BE49-F238E27FC236}">
                <a16:creationId xmlns:a16="http://schemas.microsoft.com/office/drawing/2014/main" id="{8AEC9CD6-77F2-4F47-BEEB-9EA5E5D37900}"/>
              </a:ext>
            </a:extLst>
          </p:cNvPr>
          <p:cNvSpPr/>
          <p:nvPr/>
        </p:nvSpPr>
        <p:spPr>
          <a:xfrm rot="5400000">
            <a:off x="8817868" y="3842837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09EFD0-3D01-4AE0-9104-F42E5A7CEFDD}"/>
              </a:ext>
            </a:extLst>
          </p:cNvPr>
          <p:cNvSpPr txBox="1"/>
          <p:nvPr/>
        </p:nvSpPr>
        <p:spPr>
          <a:xfrm>
            <a:off x="9156573" y="3524163"/>
            <a:ext cx="2608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find root query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list operation</a:t>
            </a:r>
          </a:p>
        </p:txBody>
      </p:sp>
      <p:sp>
        <p:nvSpPr>
          <p:cNvPr id="11" name="箭號: 向下 3">
            <a:extLst>
              <a:ext uri="{FF2B5EF4-FFF2-40B4-BE49-F238E27FC236}">
                <a16:creationId xmlns:a16="http://schemas.microsoft.com/office/drawing/2014/main" id="{CC37A925-5C29-4CCF-8789-B95273B26A85}"/>
              </a:ext>
            </a:extLst>
          </p:cNvPr>
          <p:cNvSpPr/>
          <p:nvPr/>
        </p:nvSpPr>
        <p:spPr>
          <a:xfrm rot="7383773">
            <a:off x="4611147" y="4880450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7932C9-963E-41E1-BA17-5AF463F779B4}"/>
              </a:ext>
            </a:extLst>
          </p:cNvPr>
          <p:cNvSpPr txBox="1"/>
          <p:nvPr/>
        </p:nvSpPr>
        <p:spPr>
          <a:xfrm>
            <a:off x="5004806" y="5001752"/>
            <a:ext cx="3163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merge operation</a:t>
            </a:r>
          </a:p>
        </p:txBody>
      </p:sp>
    </p:spTree>
    <p:extLst>
      <p:ext uri="{BB962C8B-B14F-4D97-AF65-F5344CB8AC3E}">
        <p14:creationId xmlns:p14="http://schemas.microsoft.com/office/powerpoint/2010/main" val="31553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Difference between MST &amp; EMST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Property 1: </a:t>
            </a:r>
            <a:r>
              <a:rPr lang="en-US" dirty="0"/>
              <a:t>there is an edge between any two vertices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 edges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Property 2: </a:t>
            </a:r>
            <a:r>
              <a:rPr lang="en-US" dirty="0"/>
              <a:t>the weight of an edge is the distance of its endpoints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Property 3:</a:t>
            </a:r>
            <a:r>
              <a:rPr lang="en-US" dirty="0"/>
              <a:t> triangle inequality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39C149-BC88-4F99-9BB6-F70EC98C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78F2B04-E3E9-4F12-AC1D-E49E1EBF98ED}"/>
              </a:ext>
            </a:extLst>
          </p:cNvPr>
          <p:cNvGrpSpPr/>
          <p:nvPr/>
        </p:nvGrpSpPr>
        <p:grpSpPr>
          <a:xfrm>
            <a:off x="6725038" y="4477897"/>
            <a:ext cx="2193721" cy="1217453"/>
            <a:chOff x="7237504" y="5504022"/>
            <a:chExt cx="2193721" cy="1217453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4052637-FA04-4B83-8FB1-333ADA165D8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7347959" y="5747652"/>
              <a:ext cx="630573" cy="7214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E45A490-09B3-4095-9B79-2219CAEA8D7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7978532" y="5747652"/>
              <a:ext cx="1264135" cy="75841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59127E3-61FE-44FC-B12D-3729021A99D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 flipV="1">
              <a:off x="7458415" y="6586551"/>
              <a:ext cx="1751900" cy="874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2B88302-DBEB-4A1B-A837-84C7CC087102}"/>
                </a:ext>
              </a:extLst>
            </p:cNvPr>
            <p:cNvSpPr/>
            <p:nvPr/>
          </p:nvSpPr>
          <p:spPr>
            <a:xfrm>
              <a:off x="7237504" y="6469106"/>
              <a:ext cx="220910" cy="2523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42DDB9F-AA72-4C6C-9212-98428A27E2DA}"/>
                </a:ext>
              </a:extLst>
            </p:cNvPr>
            <p:cNvSpPr/>
            <p:nvPr/>
          </p:nvSpPr>
          <p:spPr>
            <a:xfrm>
              <a:off x="9210315" y="6469106"/>
              <a:ext cx="220910" cy="2523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C4F84BB-50ED-432D-947C-4CE6E3D6E4B7}"/>
                </a:ext>
              </a:extLst>
            </p:cNvPr>
            <p:cNvSpPr/>
            <p:nvPr/>
          </p:nvSpPr>
          <p:spPr>
            <a:xfrm>
              <a:off x="7868077" y="5504022"/>
              <a:ext cx="220910" cy="2523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6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16455-A42F-4329-9A3F-099C6448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545DC0B-18FF-4771-858C-B02A1B63282F}"/>
              </a:ext>
            </a:extLst>
          </p:cNvPr>
          <p:cNvSpPr/>
          <p:nvPr/>
        </p:nvSpPr>
        <p:spPr>
          <a:xfrm>
            <a:off x="3325710" y="207658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7CBA975-54AB-44BB-AC83-FFC281B8067C}"/>
              </a:ext>
            </a:extLst>
          </p:cNvPr>
          <p:cNvSpPr/>
          <p:nvPr/>
        </p:nvSpPr>
        <p:spPr>
          <a:xfrm>
            <a:off x="4680981" y="207247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6CA510-DD3F-403C-AA0B-C4B55A7A04AC}"/>
              </a:ext>
            </a:extLst>
          </p:cNvPr>
          <p:cNvSpPr txBox="1"/>
          <p:nvPr/>
        </p:nvSpPr>
        <p:spPr>
          <a:xfrm>
            <a:off x="1627464" y="2059804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77CDF7-608F-4137-860C-9DA3A6235866}"/>
              </a:ext>
            </a:extLst>
          </p:cNvPr>
          <p:cNvSpPr/>
          <p:nvPr/>
        </p:nvSpPr>
        <p:spPr>
          <a:xfrm>
            <a:off x="6163855" y="207247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T3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051F2CF-D1AD-4A96-AAA2-3F216C48757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009413" y="2433199"/>
            <a:ext cx="671568" cy="411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E0021B5-4543-42FB-8858-A494C05D7C1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64684" y="2433199"/>
            <a:ext cx="799171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B7A4F998-C705-4C1B-A04C-23889A0AC2E8}"/>
              </a:ext>
            </a:extLst>
          </p:cNvPr>
          <p:cNvSpPr/>
          <p:nvPr/>
        </p:nvSpPr>
        <p:spPr>
          <a:xfrm>
            <a:off x="2810572" y="559780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875C106-4553-4910-A406-58671BA773F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2349001" y="5108954"/>
            <a:ext cx="502319" cy="5319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51245D34-8691-4257-A729-21077EE93D59}"/>
              </a:ext>
            </a:extLst>
          </p:cNvPr>
          <p:cNvSpPr/>
          <p:nvPr/>
        </p:nvSpPr>
        <p:spPr>
          <a:xfrm>
            <a:off x="2111507" y="4857678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F926C96-E5FF-4F55-A67A-89017CC99418}"/>
              </a:ext>
            </a:extLst>
          </p:cNvPr>
          <p:cNvSpPr/>
          <p:nvPr/>
        </p:nvSpPr>
        <p:spPr>
          <a:xfrm>
            <a:off x="3325710" y="4942511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4779745-FA8E-4DED-BBC7-9CBE78BDA655}"/>
              </a:ext>
            </a:extLst>
          </p:cNvPr>
          <p:cNvSpPr/>
          <p:nvPr/>
        </p:nvSpPr>
        <p:spPr>
          <a:xfrm>
            <a:off x="5198083" y="600710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6BFDFC9-4513-4861-B078-5D8ED95C8AD5}"/>
              </a:ext>
            </a:extLst>
          </p:cNvPr>
          <p:cNvSpPr/>
          <p:nvPr/>
        </p:nvSpPr>
        <p:spPr>
          <a:xfrm>
            <a:off x="5224641" y="523689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1E75067-9732-4CD4-8E26-E12B2BB4CC6C}"/>
              </a:ext>
            </a:extLst>
          </p:cNvPr>
          <p:cNvSpPr/>
          <p:nvPr/>
        </p:nvSpPr>
        <p:spPr>
          <a:xfrm>
            <a:off x="5863609" y="4925528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632EB88-A448-4F31-9F16-0D464E2F465A}"/>
              </a:ext>
            </a:extLst>
          </p:cNvPr>
          <p:cNvCxnSpPr>
            <a:cxnSpLocks/>
            <a:stCxn id="16" idx="7"/>
            <a:endCxn id="19" idx="3"/>
          </p:cNvCxnSpPr>
          <p:nvPr/>
        </p:nvCxnSpPr>
        <p:spPr>
          <a:xfrm flipV="1">
            <a:off x="3048066" y="5193787"/>
            <a:ext cx="318392" cy="447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C02BAD6-C322-4598-980B-DB9E8E82E6A1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 flipH="1">
            <a:off x="5337204" y="5531287"/>
            <a:ext cx="26558" cy="4758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2C29F44-4D24-44A7-8EF1-42C4C4126F8D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5462135" y="5072722"/>
            <a:ext cx="540595" cy="207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748D54-F59E-45CE-8BCB-0BCB61611890}"/>
              </a:ext>
            </a:extLst>
          </p:cNvPr>
          <p:cNvCxnSpPr>
            <a:cxnSpLocks/>
            <a:stCxn id="18" idx="0"/>
            <a:endCxn id="4" idx="3"/>
          </p:cNvCxnSpPr>
          <p:nvPr/>
        </p:nvCxnSpPr>
        <p:spPr>
          <a:xfrm flipV="1">
            <a:off x="2250628" y="2692382"/>
            <a:ext cx="1175208" cy="21652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35D2A78-DE19-46EB-84A9-C2A4DF170E70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V="1">
            <a:off x="3464831" y="2798036"/>
            <a:ext cx="202731" cy="214447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9CBD971-12FC-4C66-939D-30B338BD0198}"/>
              </a:ext>
            </a:extLst>
          </p:cNvPr>
          <p:cNvCxnSpPr>
            <a:cxnSpLocks/>
          </p:cNvCxnSpPr>
          <p:nvPr/>
        </p:nvCxnSpPr>
        <p:spPr>
          <a:xfrm flipV="1">
            <a:off x="2882393" y="2797155"/>
            <a:ext cx="681251" cy="267548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40A054B-1C00-498D-8A0D-A883D9540003}"/>
              </a:ext>
            </a:extLst>
          </p:cNvPr>
          <p:cNvCxnSpPr>
            <a:cxnSpLocks/>
            <a:endCxn id="8" idx="5"/>
          </p:cNvCxnSpPr>
          <p:nvPr/>
        </p:nvCxnSpPr>
        <p:spPr>
          <a:xfrm flipV="1">
            <a:off x="6073502" y="2688272"/>
            <a:ext cx="673930" cy="22542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40CF479-31E2-4F8F-BEEC-5D436DC20492}"/>
              </a:ext>
            </a:extLst>
          </p:cNvPr>
          <p:cNvCxnSpPr>
            <a:cxnSpLocks/>
            <a:stCxn id="21" idx="0"/>
            <a:endCxn id="8" idx="4"/>
          </p:cNvCxnSpPr>
          <p:nvPr/>
        </p:nvCxnSpPr>
        <p:spPr>
          <a:xfrm flipV="1">
            <a:off x="5363762" y="2793926"/>
            <a:ext cx="1141945" cy="2442973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1863A7D-3339-4757-85C7-EFD64CF5F9CD}"/>
              </a:ext>
            </a:extLst>
          </p:cNvPr>
          <p:cNvCxnSpPr>
            <a:cxnSpLocks/>
            <a:stCxn id="58" idx="0"/>
            <a:endCxn id="8" idx="3"/>
          </p:cNvCxnSpPr>
          <p:nvPr/>
        </p:nvCxnSpPr>
        <p:spPr>
          <a:xfrm flipH="1" flipV="1">
            <a:off x="6263981" y="2688272"/>
            <a:ext cx="22066" cy="3017233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1F82A103-3B0B-4A3D-8384-CF4116239A01}"/>
              </a:ext>
            </a:extLst>
          </p:cNvPr>
          <p:cNvSpPr/>
          <p:nvPr/>
        </p:nvSpPr>
        <p:spPr>
          <a:xfrm>
            <a:off x="4147918" y="5416185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528B805-5BD2-4677-9C0C-DFD1669A3D3E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287039" y="2793926"/>
            <a:ext cx="695876" cy="26222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90240DB7-FA81-418E-A08F-1F3FB6DF316F}"/>
              </a:ext>
            </a:extLst>
          </p:cNvPr>
          <p:cNvSpPr/>
          <p:nvPr/>
        </p:nvSpPr>
        <p:spPr>
          <a:xfrm>
            <a:off x="6146926" y="5705505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B0815FE-708B-4B35-B081-593B1ED0E32F}"/>
              </a:ext>
            </a:extLst>
          </p:cNvPr>
          <p:cNvCxnSpPr>
            <a:cxnSpLocks/>
            <a:stCxn id="21" idx="6"/>
            <a:endCxn id="58" idx="1"/>
          </p:cNvCxnSpPr>
          <p:nvPr/>
        </p:nvCxnSpPr>
        <p:spPr>
          <a:xfrm>
            <a:off x="5502883" y="5384093"/>
            <a:ext cx="684791" cy="364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8585396-9D2A-4BB7-98D1-8EB1ACD3ACF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348237" y="2688272"/>
            <a:ext cx="915744" cy="332744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2B55C-CAF2-45F5-9E3D-5268DC53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84A073-C6D4-42CA-AF8F-441E156349FB}"/>
              </a:ext>
            </a:extLst>
          </p:cNvPr>
          <p:cNvSpPr txBox="1"/>
          <p:nvPr/>
        </p:nvSpPr>
        <p:spPr>
          <a:xfrm>
            <a:off x="7304878" y="2475536"/>
            <a:ext cx="4464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node keeps its position in the queue.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To handle merging, use standard disjoint set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09059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Remark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28799"/>
            <a:ext cx="10927977" cy="43481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textbook does not analyze</a:t>
            </a:r>
            <a:b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time spent on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disjoint set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b="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I include the analysis as it is non-trivial</a:t>
            </a:r>
            <a:br>
              <a:rPr lang="en-US" altLang="zh-TW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	(especially later when we try </a:t>
            </a:r>
            <a:r>
              <a:rPr lang="en-US" altLang="zh-TW">
                <a:solidFill>
                  <a:prstClr val="black"/>
                </a:solidFill>
                <a:latin typeface="Calibri" panose="020F0502020204030204"/>
              </a:rPr>
              <a:t>to do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the reduction in </a:t>
            </a:r>
            <a:r>
              <a:rPr lang="en-US" altLang="zh-TW" i="1" dirty="0">
                <a:solidFill>
                  <a:srgbClr val="FF0000"/>
                </a:solidFill>
                <a:latin typeface="Calibri" panose="020F0502020204030204"/>
              </a:rPr>
              <a:t>O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Calibri" panose="020F0502020204030204"/>
              </a:rPr>
              <a:t>n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/>
              </a:rPr>
              <a:t>)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A61-528C-4C0D-9021-415A710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09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Finding the shortest edge takes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per stage</a:t>
            </a:r>
            <a:br>
              <a:rPr lang="en-US" altLang="zh-TW" dirty="0"/>
            </a:br>
            <a:r>
              <a:rPr lang="en-US" altLang="zh-TW" dirty="0"/>
              <a:t>	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="1" i="1" dirty="0"/>
              <a:t> </a:t>
            </a:r>
            <a:r>
              <a:rPr lang="en-US" altLang="zh-TW" dirty="0"/>
              <a:t>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 merge or find root operation take amortized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time</a:t>
            </a:r>
            <a:br>
              <a:rPr lang="en-US" dirty="0"/>
            </a:br>
            <a:r>
              <a:rPr lang="en-US" dirty="0"/>
              <a:t>	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="1" i="1" dirty="0"/>
              <a:t> </a:t>
            </a:r>
            <a:r>
              <a:rPr lang="en-US" altLang="zh-TW" dirty="0"/>
              <a:t>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Time complexity: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altLang="zh-TW" i="1" dirty="0"/>
              <a:t>n </a:t>
            </a:r>
            <a:r>
              <a:rPr lang="en-US" dirty="0"/>
              <a:t>log </a:t>
            </a:r>
            <a:r>
              <a:rPr lang="en-US" altLang="zh-TW" i="1" dirty="0"/>
              <a:t>n</a:t>
            </a:r>
            <a:r>
              <a:rPr lang="en-US" dirty="0"/>
              <a:t>)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How to do this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6759A-0587-498D-B01C-62F0C958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Recall: bottlenecks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Place all the single node trees in a queue </a:t>
            </a:r>
            <a:r>
              <a:rPr lang="en-US" i="1" dirty="0"/>
              <a:t>Q</a:t>
            </a:r>
            <a:r>
              <a:rPr lang="en-US" dirty="0"/>
              <a:t> initially</a:t>
            </a:r>
          </a:p>
          <a:p>
            <a:pPr marL="0" indent="0">
              <a:buNone/>
            </a:pPr>
            <a:r>
              <a:rPr lang="en-US" altLang="zh-TW" dirty="0"/>
              <a:t>While |</a:t>
            </a:r>
            <a:r>
              <a:rPr lang="en-US" altLang="zh-TW" i="1" dirty="0"/>
              <a:t>Q</a:t>
            </a:r>
            <a:r>
              <a:rPr lang="en-US" altLang="zh-TW" dirty="0"/>
              <a:t>| </a:t>
            </a:r>
            <a:r>
              <a:rPr lang="en-US" altLang="zh-TW" dirty="0">
                <a:cs typeface="Times New Roman" panose="02020603050405020304" pitchFamily="18" charset="0"/>
              </a:rPr>
              <a:t>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       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2) </a:t>
            </a:r>
            <a:r>
              <a:rPr lang="en-US" altLang="zh-TW" dirty="0"/>
              <a:t>Find the </a:t>
            </a:r>
            <a:r>
              <a:rPr lang="en-US" dirty="0"/>
              <a:t>shortest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), </a:t>
            </a:r>
            <a:r>
              <a:rPr lang="en-US" i="1" dirty="0"/>
              <a:t>u</a:t>
            </a:r>
            <a:r>
              <a:rPr lang="en-US" dirty="0"/>
              <a:t> ∈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="1" i="1" dirty="0"/>
              <a:t> </a:t>
            </a:r>
            <a:r>
              <a:rPr lang="en-US" dirty="0"/>
              <a:t>∉ </a:t>
            </a:r>
            <a:r>
              <a:rPr lang="en-US" i="1" dirty="0"/>
              <a:t>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3) Find the tree </a:t>
            </a:r>
            <a:r>
              <a:rPr lang="en-US" i="1" dirty="0"/>
              <a:t>T’</a:t>
            </a:r>
            <a:r>
              <a:rPr lang="en-US" dirty="0"/>
              <a:t> containing </a:t>
            </a:r>
            <a:r>
              <a:rPr lang="en-US" i="1" dirty="0"/>
              <a:t>v</a:t>
            </a:r>
            <a:r>
              <a:rPr lang="en-US" dirty="0"/>
              <a:t>, delete </a:t>
            </a:r>
            <a:r>
              <a:rPr lang="en-US" i="1" dirty="0"/>
              <a:t>T’</a:t>
            </a:r>
            <a:r>
              <a:rPr lang="en-US" dirty="0"/>
              <a:t> from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4) Let </a:t>
            </a:r>
            <a:r>
              <a:rPr lang="en-US" i="1" dirty="0"/>
              <a:t>T*</a:t>
            </a:r>
            <a:r>
              <a:rPr lang="en-US" dirty="0"/>
              <a:t> = merge(</a:t>
            </a:r>
            <a:r>
              <a:rPr lang="en-US" i="1" dirty="0"/>
              <a:t>T, T’</a:t>
            </a:r>
            <a:r>
              <a:rPr lang="en-US" dirty="0"/>
              <a:t>), place </a:t>
            </a:r>
            <a:r>
              <a:rPr lang="en-US" i="1" dirty="0"/>
              <a:t>T*</a:t>
            </a:r>
            <a:r>
              <a:rPr lang="en-US" dirty="0"/>
              <a:t> at the back of </a:t>
            </a:r>
            <a:r>
              <a:rPr lang="en-US" i="1" dirty="0"/>
              <a:t>Q</a:t>
            </a:r>
            <a:endParaRPr 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05589598-9254-4D26-8511-31286E3898E5}"/>
              </a:ext>
            </a:extLst>
          </p:cNvPr>
          <p:cNvSpPr/>
          <p:nvPr/>
        </p:nvSpPr>
        <p:spPr>
          <a:xfrm rot="1590637">
            <a:off x="7371125" y="3071589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B641-735E-4AE2-84DF-B98D4BAE9167}"/>
              </a:ext>
            </a:extLst>
          </p:cNvPr>
          <p:cNvSpPr txBox="1"/>
          <p:nvPr/>
        </p:nvSpPr>
        <p:spPr>
          <a:xfrm>
            <a:off x="3513593" y="5011073"/>
            <a:ext cx="632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two big trees costs a lot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E034155E-7A38-4871-8B04-913C342E1C67}"/>
              </a:ext>
            </a:extLst>
          </p:cNvPr>
          <p:cNvSpPr/>
          <p:nvPr/>
        </p:nvSpPr>
        <p:spPr>
          <a:xfrm rot="8163267">
            <a:off x="3119305" y="4952121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BB83DA-D849-4E77-887C-DDEE00403E02}"/>
              </a:ext>
            </a:extLst>
          </p:cNvPr>
          <p:cNvSpPr txBox="1"/>
          <p:nvPr/>
        </p:nvSpPr>
        <p:spPr>
          <a:xfrm>
            <a:off x="5355931" y="2498390"/>
            <a:ext cx="632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many redundant edges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60F2E6-64D2-4CBB-8A2D-AB08BA6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34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trees grow, more and more edges become </a:t>
            </a:r>
            <a:r>
              <a:rPr lang="en-US" i="1" dirty="0">
                <a:solidFill>
                  <a:srgbClr val="FF0000"/>
                </a:solidFill>
              </a:rPr>
              <a:t>redundant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/>
              <a:t>→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“clean-up”</a:t>
            </a:r>
            <a:r>
              <a:rPr lang="en-US" dirty="0"/>
              <a:t> the graph after each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new graph </a:t>
            </a:r>
            <a:r>
              <a:rPr lang="en-US" i="1" dirty="0"/>
              <a:t>G*</a:t>
            </a:r>
            <a:r>
              <a:rPr lang="en-US" dirty="0"/>
              <a:t> from the original graph </a:t>
            </a:r>
            <a:r>
              <a:rPr lang="en-US" i="1" dirty="0"/>
              <a:t>G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6A6967-501B-417D-86B0-F37AE3A9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44</a:t>
            </a:fld>
            <a:endParaRPr 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89B52644-7147-4C8A-A90D-AEAA82B63E05}"/>
              </a:ext>
            </a:extLst>
          </p:cNvPr>
          <p:cNvSpPr/>
          <p:nvPr/>
        </p:nvSpPr>
        <p:spPr>
          <a:xfrm>
            <a:off x="8668077" y="5256572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3DC4FE7-9DFD-4D77-A0EA-43F98E2F59DA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259214" y="4845259"/>
            <a:ext cx="449611" cy="454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0103483-345D-45C1-81E7-9CAA51121830}"/>
              </a:ext>
            </a:extLst>
          </p:cNvPr>
          <p:cNvSpPr/>
          <p:nvPr/>
        </p:nvSpPr>
        <p:spPr>
          <a:xfrm>
            <a:off x="8021720" y="4593983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B894BE9-160B-4684-8EEE-19148EE5102F}"/>
              </a:ext>
            </a:extLst>
          </p:cNvPr>
          <p:cNvSpPr/>
          <p:nvPr/>
        </p:nvSpPr>
        <p:spPr>
          <a:xfrm>
            <a:off x="9235923" y="4678816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69E83EE-E49D-4EC4-BADF-499A7ADFC519}"/>
              </a:ext>
            </a:extLst>
          </p:cNvPr>
          <p:cNvSpPr/>
          <p:nvPr/>
        </p:nvSpPr>
        <p:spPr>
          <a:xfrm>
            <a:off x="10158933" y="629278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839A261-42D6-4218-B6BA-17AE2AF5D4A9}"/>
              </a:ext>
            </a:extLst>
          </p:cNvPr>
          <p:cNvSpPr/>
          <p:nvPr/>
        </p:nvSpPr>
        <p:spPr>
          <a:xfrm>
            <a:off x="10185491" y="552257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7634A7F-A3A4-49E1-8875-84283A3FA7E9}"/>
              </a:ext>
            </a:extLst>
          </p:cNvPr>
          <p:cNvSpPr/>
          <p:nvPr/>
        </p:nvSpPr>
        <p:spPr>
          <a:xfrm>
            <a:off x="10824459" y="5211206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1C8EEAE-76FB-4568-B83A-6725B111D66F}"/>
              </a:ext>
            </a:extLst>
          </p:cNvPr>
          <p:cNvCxnSpPr>
            <a:cxnSpLocks/>
            <a:stCxn id="32" idx="7"/>
            <a:endCxn id="35" idx="3"/>
          </p:cNvCxnSpPr>
          <p:nvPr/>
        </p:nvCxnSpPr>
        <p:spPr>
          <a:xfrm flipV="1">
            <a:off x="8905571" y="4930092"/>
            <a:ext cx="371100" cy="3695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D09DF60-15CC-42D7-BB17-0643704B5228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10298054" y="5816965"/>
            <a:ext cx="26558" cy="4758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05AB5BC-801A-40B2-8D5C-6414E1D7CCC4}"/>
              </a:ext>
            </a:extLst>
          </p:cNvPr>
          <p:cNvCxnSpPr>
            <a:cxnSpLocks/>
            <a:stCxn id="37" idx="7"/>
            <a:endCxn id="38" idx="3"/>
          </p:cNvCxnSpPr>
          <p:nvPr/>
        </p:nvCxnSpPr>
        <p:spPr>
          <a:xfrm flipV="1">
            <a:off x="10422985" y="5462482"/>
            <a:ext cx="442222" cy="1032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D21EE34-72FF-4EE5-B2ED-34A2FBFBC019}"/>
              </a:ext>
            </a:extLst>
          </p:cNvPr>
          <p:cNvCxnSpPr>
            <a:cxnSpLocks/>
            <a:stCxn id="35" idx="6"/>
            <a:endCxn id="38" idx="1"/>
          </p:cNvCxnSpPr>
          <p:nvPr/>
        </p:nvCxnSpPr>
        <p:spPr>
          <a:xfrm>
            <a:off x="9514165" y="4826010"/>
            <a:ext cx="1351042" cy="428308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557CEE1-7D08-4890-8A87-DD42D4F7C3B6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9473417" y="4930092"/>
            <a:ext cx="752822" cy="635597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E853B70-F3A1-4379-801F-3E5FD82B761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8299962" y="4741177"/>
            <a:ext cx="935961" cy="84833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A0B53B1-F9A2-4750-999D-8A8590E3FD21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8946319" y="5403766"/>
            <a:ext cx="1239172" cy="266005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>
            <a:extLst>
              <a:ext uri="{FF2B5EF4-FFF2-40B4-BE49-F238E27FC236}">
                <a16:creationId xmlns:a16="http://schemas.microsoft.com/office/drawing/2014/main" id="{D9E81905-F3DF-415B-A09C-FE7420DD014E}"/>
              </a:ext>
            </a:extLst>
          </p:cNvPr>
          <p:cNvSpPr/>
          <p:nvPr/>
        </p:nvSpPr>
        <p:spPr>
          <a:xfrm>
            <a:off x="7509403" y="6222050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80EC61A1-AB11-4676-B74F-4367515D76CA}"/>
              </a:ext>
            </a:extLst>
          </p:cNvPr>
          <p:cNvSpPr/>
          <p:nvPr/>
        </p:nvSpPr>
        <p:spPr>
          <a:xfrm>
            <a:off x="8389835" y="6030406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342AA43D-E35A-40B2-8B2C-AB894E1372BD}"/>
              </a:ext>
            </a:extLst>
          </p:cNvPr>
          <p:cNvSpPr/>
          <p:nvPr/>
        </p:nvSpPr>
        <p:spPr>
          <a:xfrm>
            <a:off x="9166560" y="6410496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7E78FA74-7B30-4CF6-9ACD-DA26C0428A3E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7787645" y="6177600"/>
            <a:ext cx="602190" cy="191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DD99CE66-9332-4949-9B29-F31A7715BE9B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>
            <a:off x="8668077" y="6177600"/>
            <a:ext cx="498483" cy="380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02564ED-6832-42AA-915F-FF074005CF8E}"/>
              </a:ext>
            </a:extLst>
          </p:cNvPr>
          <p:cNvCxnSpPr>
            <a:cxnSpLocks/>
            <a:stCxn id="73" idx="7"/>
            <a:endCxn id="32" idx="3"/>
          </p:cNvCxnSpPr>
          <p:nvPr/>
        </p:nvCxnSpPr>
        <p:spPr>
          <a:xfrm flipV="1">
            <a:off x="7746897" y="5507848"/>
            <a:ext cx="961928" cy="757314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D0163AE2-83C7-4D20-8A8B-3BC0CAF7DCB6}"/>
              </a:ext>
            </a:extLst>
          </p:cNvPr>
          <p:cNvCxnSpPr>
            <a:cxnSpLocks/>
            <a:stCxn id="34" idx="3"/>
            <a:endCxn id="73" idx="7"/>
          </p:cNvCxnSpPr>
          <p:nvPr/>
        </p:nvCxnSpPr>
        <p:spPr>
          <a:xfrm flipH="1">
            <a:off x="7746897" y="4845259"/>
            <a:ext cx="315571" cy="1419903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FE209858-C341-429B-8288-9BCC67633A1F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flipH="1">
            <a:off x="8528956" y="5550960"/>
            <a:ext cx="278242" cy="47944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A03F7B6-C7F6-463C-AAF5-99989D3ADE79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9444802" y="6439981"/>
            <a:ext cx="714131" cy="117709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22E2EAE3-64FD-45E5-90CC-7E1608142328}"/>
              </a:ext>
            </a:extLst>
          </p:cNvPr>
          <p:cNvCxnSpPr>
            <a:cxnSpLocks/>
            <a:stCxn id="75" idx="6"/>
            <a:endCxn id="37" idx="2"/>
          </p:cNvCxnSpPr>
          <p:nvPr/>
        </p:nvCxnSpPr>
        <p:spPr>
          <a:xfrm flipV="1">
            <a:off x="9444802" y="5669771"/>
            <a:ext cx="740689" cy="887919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94C2474-1BC2-4568-8153-C28157D1D73D}"/>
              </a:ext>
            </a:extLst>
          </p:cNvPr>
          <p:cNvSpPr txBox="1"/>
          <p:nvPr/>
        </p:nvSpPr>
        <p:spPr>
          <a:xfrm>
            <a:off x="10182970" y="46141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980371D-8162-40C7-BF50-2C8BA5C94626}"/>
              </a:ext>
            </a:extLst>
          </p:cNvPr>
          <p:cNvSpPr txBox="1"/>
          <p:nvPr/>
        </p:nvSpPr>
        <p:spPr>
          <a:xfrm>
            <a:off x="10084378" y="5111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7748287-64FA-4B59-880A-60EA6726F366}"/>
              </a:ext>
            </a:extLst>
          </p:cNvPr>
          <p:cNvSpPr txBox="1"/>
          <p:nvPr/>
        </p:nvSpPr>
        <p:spPr>
          <a:xfrm>
            <a:off x="9286930" y="54928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5930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C9741-300B-4E30-BA58-DBD44125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Clean-up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8C5DC-E6EC-4B71-91DF-4349B6F3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tree is shrunk to a single vertex in </a:t>
            </a:r>
            <a:r>
              <a:rPr lang="en-US" i="1" dirty="0"/>
              <a:t>G*</a:t>
            </a:r>
            <a:endParaRPr lang="en-US" dirty="0"/>
          </a:p>
          <a:p>
            <a:r>
              <a:rPr lang="en-US" dirty="0"/>
              <a:t>Delete each edge which connects two vertices of the same tree</a:t>
            </a:r>
          </a:p>
          <a:p>
            <a:r>
              <a:rPr lang="en-US" dirty="0"/>
              <a:t>For each pair of trees 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), only the shortest edge between them is added to </a:t>
            </a:r>
            <a:r>
              <a:rPr lang="en-US" i="1" dirty="0"/>
              <a:t>G*</a:t>
            </a:r>
            <a:endParaRPr lang="en-US" dirty="0"/>
          </a:p>
          <a:p>
            <a:endParaRPr lang="en-US" dirty="0"/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020D036A-38EB-4F05-87F0-2ECB5C76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45</a:t>
            </a:fld>
            <a:endParaRPr lang="en-US" dirty="0"/>
          </a:p>
        </p:txBody>
      </p:sp>
      <p:sp>
        <p:nvSpPr>
          <p:cNvPr id="54" name="箭號: 向右 48">
            <a:extLst>
              <a:ext uri="{FF2B5EF4-FFF2-40B4-BE49-F238E27FC236}">
                <a16:creationId xmlns:a16="http://schemas.microsoft.com/office/drawing/2014/main" id="{A384575C-2E7E-49C2-92C7-28F5FA4595A6}"/>
              </a:ext>
            </a:extLst>
          </p:cNvPr>
          <p:cNvSpPr/>
          <p:nvPr/>
        </p:nvSpPr>
        <p:spPr>
          <a:xfrm>
            <a:off x="5525660" y="512547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D5BB6FC-6793-4EE0-A30F-ACA31AEEE71B}"/>
              </a:ext>
            </a:extLst>
          </p:cNvPr>
          <p:cNvGrpSpPr/>
          <p:nvPr/>
        </p:nvGrpSpPr>
        <p:grpSpPr>
          <a:xfrm>
            <a:off x="7375361" y="4915910"/>
            <a:ext cx="1778033" cy="1516230"/>
            <a:chOff x="7375361" y="4915910"/>
            <a:chExt cx="1778033" cy="1516230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A8DFE62-326E-4757-87A1-35E9DEB0B9F8}"/>
                </a:ext>
              </a:extLst>
            </p:cNvPr>
            <p:cNvSpPr/>
            <p:nvPr/>
          </p:nvSpPr>
          <p:spPr>
            <a:xfrm>
              <a:off x="8875152" y="5233082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B357479-842B-4D42-BB4A-23FA8F634631}"/>
                </a:ext>
              </a:extLst>
            </p:cNvPr>
            <p:cNvSpPr/>
            <p:nvPr/>
          </p:nvSpPr>
          <p:spPr>
            <a:xfrm>
              <a:off x="7375361" y="523308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B6A65E13-752A-45BE-9277-0018C82EA2B7}"/>
                </a:ext>
              </a:extLst>
            </p:cNvPr>
            <p:cNvSpPr/>
            <p:nvPr/>
          </p:nvSpPr>
          <p:spPr>
            <a:xfrm>
              <a:off x="7972374" y="6137752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D3B2F6DE-D0F5-4923-A528-8730B3A7E4C4}"/>
                </a:ext>
              </a:extLst>
            </p:cNvPr>
            <p:cNvCxnSpPr>
              <a:cxnSpLocks/>
              <a:stCxn id="56" idx="6"/>
              <a:endCxn id="55" idx="2"/>
            </p:cNvCxnSpPr>
            <p:nvPr/>
          </p:nvCxnSpPr>
          <p:spPr>
            <a:xfrm>
              <a:off x="7653603" y="5380276"/>
              <a:ext cx="1221549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B828D17F-5947-47E7-A749-F0EB3E8AE810}"/>
                </a:ext>
              </a:extLst>
            </p:cNvPr>
            <p:cNvCxnSpPr>
              <a:cxnSpLocks/>
              <a:stCxn id="98" idx="1"/>
              <a:endCxn id="56" idx="5"/>
            </p:cNvCxnSpPr>
            <p:nvPr/>
          </p:nvCxnSpPr>
          <p:spPr>
            <a:xfrm flipH="1" flipV="1">
              <a:off x="7612855" y="5484358"/>
              <a:ext cx="400267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CD31ADCE-AD29-470F-901E-C954EC12E851}"/>
                </a:ext>
              </a:extLst>
            </p:cNvPr>
            <p:cNvCxnSpPr>
              <a:cxnSpLocks/>
              <a:stCxn id="98" idx="7"/>
              <a:endCxn id="55" idx="3"/>
            </p:cNvCxnSpPr>
            <p:nvPr/>
          </p:nvCxnSpPr>
          <p:spPr>
            <a:xfrm flipV="1">
              <a:off x="8209868" y="5484358"/>
              <a:ext cx="706032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4061CB98-443D-40CC-AB43-491FCB3FA961}"/>
                </a:ext>
              </a:extLst>
            </p:cNvPr>
            <p:cNvSpPr txBox="1"/>
            <p:nvPr/>
          </p:nvSpPr>
          <p:spPr>
            <a:xfrm>
              <a:off x="8039789" y="49159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4D28FD-CE63-455A-B77C-1D26A1A8954C}"/>
              </a:ext>
            </a:extLst>
          </p:cNvPr>
          <p:cNvGrpSpPr/>
          <p:nvPr/>
        </p:nvGrpSpPr>
        <p:grpSpPr>
          <a:xfrm>
            <a:off x="1090445" y="4468433"/>
            <a:ext cx="3593298" cy="2110901"/>
            <a:chOff x="1090445" y="4468433"/>
            <a:chExt cx="3593298" cy="2110901"/>
          </a:xfrm>
        </p:grpSpPr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1BDA25AC-2AF6-4CAD-8EEA-B44B80864F6C}"/>
                </a:ext>
              </a:extLst>
            </p:cNvPr>
            <p:cNvSpPr/>
            <p:nvPr/>
          </p:nvSpPr>
          <p:spPr>
            <a:xfrm>
              <a:off x="2249119" y="513102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2253334B-455A-429A-9352-B2CECA3E96D2}"/>
                </a:ext>
              </a:extLst>
            </p:cNvPr>
            <p:cNvCxnSpPr>
              <a:cxnSpLocks/>
              <a:stCxn id="62" idx="5"/>
              <a:endCxn id="60" idx="1"/>
            </p:cNvCxnSpPr>
            <p:nvPr/>
          </p:nvCxnSpPr>
          <p:spPr>
            <a:xfrm>
              <a:off x="1840256" y="4719709"/>
              <a:ext cx="449611" cy="454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044E5BDA-EB5B-4EBF-877F-E708B5B1AB1A}"/>
                </a:ext>
              </a:extLst>
            </p:cNvPr>
            <p:cNvSpPr/>
            <p:nvPr/>
          </p:nvSpPr>
          <p:spPr>
            <a:xfrm>
              <a:off x="1602762" y="4468433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DEB242F-C359-44DB-87F8-40DDF1E2FEC8}"/>
                </a:ext>
              </a:extLst>
            </p:cNvPr>
            <p:cNvSpPr/>
            <p:nvPr/>
          </p:nvSpPr>
          <p:spPr>
            <a:xfrm>
              <a:off x="2816965" y="4553266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12F1F6C-4648-428E-AE12-559E131B9BE3}"/>
                </a:ext>
              </a:extLst>
            </p:cNvPr>
            <p:cNvSpPr/>
            <p:nvPr/>
          </p:nvSpPr>
          <p:spPr>
            <a:xfrm>
              <a:off x="3739975" y="616723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9153536-ADC7-4FBA-9977-C32B03550458}"/>
                </a:ext>
              </a:extLst>
            </p:cNvPr>
            <p:cNvSpPr/>
            <p:nvPr/>
          </p:nvSpPr>
          <p:spPr>
            <a:xfrm>
              <a:off x="3766533" y="539702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3E144E68-1D26-4389-A83F-909642FEC1AE}"/>
                </a:ext>
              </a:extLst>
            </p:cNvPr>
            <p:cNvSpPr/>
            <p:nvPr/>
          </p:nvSpPr>
          <p:spPr>
            <a:xfrm>
              <a:off x="4405501" y="5085656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AC621F4-CA1A-45B1-AEE2-17C58CC73572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2486613" y="4804542"/>
              <a:ext cx="371100" cy="369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9BDB39BE-5766-4775-A6D7-7485B94A77F2}"/>
                </a:ext>
              </a:extLst>
            </p:cNvPr>
            <p:cNvCxnSpPr>
              <a:cxnSpLocks/>
              <a:stCxn id="65" idx="4"/>
              <a:endCxn id="64" idx="0"/>
            </p:cNvCxnSpPr>
            <p:nvPr/>
          </p:nvCxnSpPr>
          <p:spPr>
            <a:xfrm flipH="1">
              <a:off x="3879096" y="5691415"/>
              <a:ext cx="26558" cy="4758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52DF153-5869-4EE9-9542-CDA26D0418D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4004027" y="5336932"/>
              <a:ext cx="442222" cy="1032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6E2AB966-FB97-483E-BC39-3862CFDEEC57}"/>
                </a:ext>
              </a:extLst>
            </p:cNvPr>
            <p:cNvCxnSpPr>
              <a:cxnSpLocks/>
              <a:stCxn id="63" idx="6"/>
              <a:endCxn id="66" idx="1"/>
            </p:cNvCxnSpPr>
            <p:nvPr/>
          </p:nvCxnSpPr>
          <p:spPr>
            <a:xfrm>
              <a:off x="3095207" y="4700460"/>
              <a:ext cx="1351042" cy="428308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26A3D42-78F6-4CFC-B4A0-85775F3BED0E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3054459" y="4804542"/>
              <a:ext cx="752822" cy="635597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9ECCFD4-B21F-462A-A98F-5793DCC42DB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1881004" y="4615627"/>
              <a:ext cx="935961" cy="8483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1F4FD5B-D4B7-4EE5-99EB-462D2C3B7014}"/>
                </a:ext>
              </a:extLst>
            </p:cNvPr>
            <p:cNvCxnSpPr>
              <a:cxnSpLocks/>
              <a:stCxn id="60" idx="6"/>
              <a:endCxn id="65" idx="2"/>
            </p:cNvCxnSpPr>
            <p:nvPr/>
          </p:nvCxnSpPr>
          <p:spPr>
            <a:xfrm>
              <a:off x="2527361" y="5278216"/>
              <a:ext cx="1239172" cy="266005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E9302AD-BCFC-4EF9-9948-609F05903A5E}"/>
                </a:ext>
              </a:extLst>
            </p:cNvPr>
            <p:cNvSpPr/>
            <p:nvPr/>
          </p:nvSpPr>
          <p:spPr>
            <a:xfrm>
              <a:off x="1090445" y="6096500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98AE1D34-1C85-48C9-9C23-9698C9AD3AF1}"/>
                </a:ext>
              </a:extLst>
            </p:cNvPr>
            <p:cNvSpPr/>
            <p:nvPr/>
          </p:nvSpPr>
          <p:spPr>
            <a:xfrm>
              <a:off x="1970877" y="590485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7DFA380-6C49-47B0-B84E-629762CD7E1F}"/>
                </a:ext>
              </a:extLst>
            </p:cNvPr>
            <p:cNvSpPr/>
            <p:nvPr/>
          </p:nvSpPr>
          <p:spPr>
            <a:xfrm>
              <a:off x="2747602" y="628494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92AEAA7-42E5-4BF8-8E88-DFEF9C07DABE}"/>
                </a:ext>
              </a:extLst>
            </p:cNvPr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368687" y="6052050"/>
              <a:ext cx="602190" cy="1916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7411F9CC-1CE1-408B-8BB0-33D934B3FF09}"/>
                </a:ext>
              </a:extLst>
            </p:cNvPr>
            <p:cNvCxnSpPr>
              <a:cxnSpLocks/>
              <a:stCxn id="75" idx="6"/>
              <a:endCxn id="76" idx="2"/>
            </p:cNvCxnSpPr>
            <p:nvPr/>
          </p:nvCxnSpPr>
          <p:spPr>
            <a:xfrm>
              <a:off x="2249119" y="6052050"/>
              <a:ext cx="498483" cy="380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8431D0F1-B50E-463B-9BE6-B312C4C8D10F}"/>
                </a:ext>
              </a:extLst>
            </p:cNvPr>
            <p:cNvCxnSpPr>
              <a:cxnSpLocks/>
              <a:stCxn id="74" idx="7"/>
              <a:endCxn id="60" idx="3"/>
            </p:cNvCxnSpPr>
            <p:nvPr/>
          </p:nvCxnSpPr>
          <p:spPr>
            <a:xfrm flipV="1">
              <a:off x="1327939" y="5382298"/>
              <a:ext cx="961928" cy="757314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5EB6322-8A7C-4967-BF8A-63A4B4904753}"/>
                </a:ext>
              </a:extLst>
            </p:cNvPr>
            <p:cNvCxnSpPr>
              <a:cxnSpLocks/>
              <a:stCxn id="62" idx="3"/>
              <a:endCxn id="74" idx="7"/>
            </p:cNvCxnSpPr>
            <p:nvPr/>
          </p:nvCxnSpPr>
          <p:spPr>
            <a:xfrm flipH="1">
              <a:off x="1327939" y="4719709"/>
              <a:ext cx="315571" cy="141990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0F10FC6-4E11-4C75-8C36-5CE64148E4CD}"/>
                </a:ext>
              </a:extLst>
            </p:cNvPr>
            <p:cNvCxnSpPr>
              <a:cxnSpLocks/>
              <a:stCxn id="60" idx="4"/>
              <a:endCxn id="75" idx="0"/>
            </p:cNvCxnSpPr>
            <p:nvPr/>
          </p:nvCxnSpPr>
          <p:spPr>
            <a:xfrm flipH="1">
              <a:off x="2109998" y="5425410"/>
              <a:ext cx="278242" cy="47944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4AD02263-7529-4C5E-B5AE-B5FA6C82A4E7}"/>
                </a:ext>
              </a:extLst>
            </p:cNvPr>
            <p:cNvCxnSpPr>
              <a:cxnSpLocks/>
              <a:stCxn id="76" idx="6"/>
              <a:endCxn id="64" idx="2"/>
            </p:cNvCxnSpPr>
            <p:nvPr/>
          </p:nvCxnSpPr>
          <p:spPr>
            <a:xfrm flipV="1">
              <a:off x="3025844" y="6314431"/>
              <a:ext cx="714131" cy="11770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E4F315A-45F8-423F-8661-E3A18E1C8108}"/>
                </a:ext>
              </a:extLst>
            </p:cNvPr>
            <p:cNvCxnSpPr>
              <a:cxnSpLocks/>
              <a:stCxn id="76" idx="6"/>
              <a:endCxn id="65" idx="2"/>
            </p:cNvCxnSpPr>
            <p:nvPr/>
          </p:nvCxnSpPr>
          <p:spPr>
            <a:xfrm flipV="1">
              <a:off x="3025844" y="5544221"/>
              <a:ext cx="740689" cy="88791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A9F9241D-1A67-45B7-8F19-2F3FF061984C}"/>
                </a:ext>
              </a:extLst>
            </p:cNvPr>
            <p:cNvSpPr txBox="1"/>
            <p:nvPr/>
          </p:nvSpPr>
          <p:spPr>
            <a:xfrm>
              <a:off x="3764012" y="44885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CC3AA04-037A-4226-B721-57D72A62A626}"/>
                </a:ext>
              </a:extLst>
            </p:cNvPr>
            <p:cNvSpPr txBox="1"/>
            <p:nvPr/>
          </p:nvSpPr>
          <p:spPr>
            <a:xfrm>
              <a:off x="3665420" y="49857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A2FAC50-3199-4E7B-9AEE-B99E88DAA801}"/>
                </a:ext>
              </a:extLst>
            </p:cNvPr>
            <p:cNvSpPr txBox="1"/>
            <p:nvPr/>
          </p:nvSpPr>
          <p:spPr>
            <a:xfrm>
              <a:off x="2867972" y="53672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Clean-up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Clean-up can be done in linear time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DFS, and then sort the edges using radix sort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355AE-1B44-4046-BD75-99391B3A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46</a:t>
            </a:fld>
            <a:endParaRPr lang="en-US" dirty="0"/>
          </a:p>
        </p:txBody>
      </p:sp>
      <p:sp>
        <p:nvSpPr>
          <p:cNvPr id="74" name="箭號: 向右 48">
            <a:extLst>
              <a:ext uri="{FF2B5EF4-FFF2-40B4-BE49-F238E27FC236}">
                <a16:creationId xmlns:a16="http://schemas.microsoft.com/office/drawing/2014/main" id="{13FD259E-0428-4691-9C96-D292EBEC98F8}"/>
              </a:ext>
            </a:extLst>
          </p:cNvPr>
          <p:cNvSpPr/>
          <p:nvPr/>
        </p:nvSpPr>
        <p:spPr>
          <a:xfrm>
            <a:off x="5525660" y="512547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084CB5E-F846-44F6-84FF-8052B2D4F568}"/>
              </a:ext>
            </a:extLst>
          </p:cNvPr>
          <p:cNvGrpSpPr/>
          <p:nvPr/>
        </p:nvGrpSpPr>
        <p:grpSpPr>
          <a:xfrm>
            <a:off x="1090445" y="4468433"/>
            <a:ext cx="3593298" cy="2110901"/>
            <a:chOff x="1090445" y="4468433"/>
            <a:chExt cx="3593298" cy="2110901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1D5ADE3-7774-4024-8F43-5A86D7265DEF}"/>
                </a:ext>
              </a:extLst>
            </p:cNvPr>
            <p:cNvSpPr/>
            <p:nvPr/>
          </p:nvSpPr>
          <p:spPr>
            <a:xfrm>
              <a:off x="2249119" y="513102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5F266A8-C813-4D2B-836F-34EF17923C2F}"/>
                </a:ext>
              </a:extLst>
            </p:cNvPr>
            <p:cNvCxnSpPr>
              <a:cxnSpLocks/>
              <a:stCxn id="45" idx="5"/>
              <a:endCxn id="43" idx="1"/>
            </p:cNvCxnSpPr>
            <p:nvPr/>
          </p:nvCxnSpPr>
          <p:spPr>
            <a:xfrm>
              <a:off x="1840256" y="4719709"/>
              <a:ext cx="449611" cy="454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F2A7E60-2EB8-4369-9443-51E532288432}"/>
                </a:ext>
              </a:extLst>
            </p:cNvPr>
            <p:cNvSpPr/>
            <p:nvPr/>
          </p:nvSpPr>
          <p:spPr>
            <a:xfrm>
              <a:off x="1602762" y="4468433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04DB8FD-A189-44D2-9851-9D44458B5E94}"/>
                </a:ext>
              </a:extLst>
            </p:cNvPr>
            <p:cNvSpPr/>
            <p:nvPr/>
          </p:nvSpPr>
          <p:spPr>
            <a:xfrm>
              <a:off x="2816965" y="4553266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AC586A3-8BC7-46E4-B4E0-16F5255A24EC}"/>
                </a:ext>
              </a:extLst>
            </p:cNvPr>
            <p:cNvSpPr/>
            <p:nvPr/>
          </p:nvSpPr>
          <p:spPr>
            <a:xfrm>
              <a:off x="3739975" y="616723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A0938D6-D97A-4997-B8F0-78B743F14CF7}"/>
                </a:ext>
              </a:extLst>
            </p:cNvPr>
            <p:cNvSpPr/>
            <p:nvPr/>
          </p:nvSpPr>
          <p:spPr>
            <a:xfrm>
              <a:off x="3766533" y="539702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F7F0EB0B-B588-4335-BD1B-0296B7757EFB}"/>
                </a:ext>
              </a:extLst>
            </p:cNvPr>
            <p:cNvSpPr/>
            <p:nvPr/>
          </p:nvSpPr>
          <p:spPr>
            <a:xfrm>
              <a:off x="4405501" y="5085656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5B8C86F-99EA-4FF4-9A67-86EACA46E6B2}"/>
                </a:ext>
              </a:extLst>
            </p:cNvPr>
            <p:cNvCxnSpPr>
              <a:cxnSpLocks/>
              <a:stCxn id="43" idx="7"/>
              <a:endCxn id="46" idx="3"/>
            </p:cNvCxnSpPr>
            <p:nvPr/>
          </p:nvCxnSpPr>
          <p:spPr>
            <a:xfrm flipV="1">
              <a:off x="2486613" y="4804542"/>
              <a:ext cx="371100" cy="369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AF7E53-299D-42E4-97BF-28B24FB17FC8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 flipH="1">
              <a:off x="3879096" y="5691415"/>
              <a:ext cx="26558" cy="4758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7253D8A-F295-45B5-BEC0-2E5DB2F3964C}"/>
                </a:ext>
              </a:extLst>
            </p:cNvPr>
            <p:cNvCxnSpPr>
              <a:cxnSpLocks/>
              <a:stCxn id="48" idx="7"/>
              <a:endCxn id="49" idx="3"/>
            </p:cNvCxnSpPr>
            <p:nvPr/>
          </p:nvCxnSpPr>
          <p:spPr>
            <a:xfrm flipV="1">
              <a:off x="4004027" y="5336932"/>
              <a:ext cx="442222" cy="1032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F0B02F4-3093-434B-B34A-900A2DF5BB77}"/>
                </a:ext>
              </a:extLst>
            </p:cNvPr>
            <p:cNvCxnSpPr>
              <a:cxnSpLocks/>
              <a:stCxn id="46" idx="6"/>
              <a:endCxn id="49" idx="1"/>
            </p:cNvCxnSpPr>
            <p:nvPr/>
          </p:nvCxnSpPr>
          <p:spPr>
            <a:xfrm>
              <a:off x="3095207" y="4700460"/>
              <a:ext cx="1351042" cy="428308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64FCB5D-081B-4DD1-AD0F-76A5BD604BCB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3054459" y="4804542"/>
              <a:ext cx="752822" cy="635597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AB89C85-61E4-4E4A-ACF3-2494EBD515C8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1881004" y="4615627"/>
              <a:ext cx="935961" cy="8483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8472C0E-CAF5-4001-A622-13A5AD6BDD8D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2527361" y="5278216"/>
              <a:ext cx="1239172" cy="266005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F8B89DDD-9455-4078-8520-809371DA90CD}"/>
                </a:ext>
              </a:extLst>
            </p:cNvPr>
            <p:cNvSpPr/>
            <p:nvPr/>
          </p:nvSpPr>
          <p:spPr>
            <a:xfrm>
              <a:off x="1090445" y="6096500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D42A7F91-4DB0-4089-B488-8A59864C06E3}"/>
                </a:ext>
              </a:extLst>
            </p:cNvPr>
            <p:cNvSpPr/>
            <p:nvPr/>
          </p:nvSpPr>
          <p:spPr>
            <a:xfrm>
              <a:off x="1970877" y="590485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2DEC46D8-D580-4A73-9EAC-CCE87AF5F004}"/>
                </a:ext>
              </a:extLst>
            </p:cNvPr>
            <p:cNvSpPr/>
            <p:nvPr/>
          </p:nvSpPr>
          <p:spPr>
            <a:xfrm>
              <a:off x="2747602" y="628494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7ED4736-C0E5-4C79-94EC-8FBD640AA857}"/>
                </a:ext>
              </a:extLst>
            </p:cNvPr>
            <p:cNvCxnSpPr>
              <a:cxnSpLocks/>
              <a:stCxn id="64" idx="2"/>
              <a:endCxn id="62" idx="6"/>
            </p:cNvCxnSpPr>
            <p:nvPr/>
          </p:nvCxnSpPr>
          <p:spPr>
            <a:xfrm flipH="1">
              <a:off x="1368687" y="6052050"/>
              <a:ext cx="602190" cy="1916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8C41D655-91FF-48CA-880A-34D4C35174D2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2249119" y="6052050"/>
              <a:ext cx="498483" cy="380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2EE93124-7825-4DFD-88C5-7BB558E4E72C}"/>
                </a:ext>
              </a:extLst>
            </p:cNvPr>
            <p:cNvCxnSpPr>
              <a:cxnSpLocks/>
              <a:stCxn id="62" idx="7"/>
              <a:endCxn id="43" idx="3"/>
            </p:cNvCxnSpPr>
            <p:nvPr/>
          </p:nvCxnSpPr>
          <p:spPr>
            <a:xfrm flipV="1">
              <a:off x="1327939" y="5382298"/>
              <a:ext cx="961928" cy="757314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8F29D6B-DE90-468F-AF24-99EE371F2A81}"/>
                </a:ext>
              </a:extLst>
            </p:cNvPr>
            <p:cNvCxnSpPr>
              <a:cxnSpLocks/>
              <a:stCxn id="45" idx="3"/>
              <a:endCxn id="62" idx="7"/>
            </p:cNvCxnSpPr>
            <p:nvPr/>
          </p:nvCxnSpPr>
          <p:spPr>
            <a:xfrm flipH="1">
              <a:off x="1327939" y="4719709"/>
              <a:ext cx="315571" cy="141990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3296D20-CE43-43E7-81DC-217ED72216C2}"/>
                </a:ext>
              </a:extLst>
            </p:cNvPr>
            <p:cNvCxnSpPr>
              <a:cxnSpLocks/>
              <a:stCxn id="43" idx="4"/>
              <a:endCxn id="64" idx="0"/>
            </p:cNvCxnSpPr>
            <p:nvPr/>
          </p:nvCxnSpPr>
          <p:spPr>
            <a:xfrm flipH="1">
              <a:off x="2109998" y="5425410"/>
              <a:ext cx="278242" cy="47944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2AEC5C3D-40EF-4842-AD48-436ECD9A338A}"/>
                </a:ext>
              </a:extLst>
            </p:cNvPr>
            <p:cNvCxnSpPr>
              <a:cxnSpLocks/>
              <a:stCxn id="65" idx="6"/>
              <a:endCxn id="47" idx="2"/>
            </p:cNvCxnSpPr>
            <p:nvPr/>
          </p:nvCxnSpPr>
          <p:spPr>
            <a:xfrm flipV="1">
              <a:off x="3025844" y="6314431"/>
              <a:ext cx="714131" cy="11770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B014172E-3D41-4135-B21F-280F3A1909E0}"/>
                </a:ext>
              </a:extLst>
            </p:cNvPr>
            <p:cNvCxnSpPr>
              <a:cxnSpLocks/>
              <a:stCxn id="65" idx="6"/>
              <a:endCxn id="48" idx="2"/>
            </p:cNvCxnSpPr>
            <p:nvPr/>
          </p:nvCxnSpPr>
          <p:spPr>
            <a:xfrm flipV="1">
              <a:off x="3025844" y="5544221"/>
              <a:ext cx="740689" cy="88791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5C7D3F5-D764-4E1D-B17A-D38883EBB2EB}"/>
                </a:ext>
              </a:extLst>
            </p:cNvPr>
            <p:cNvSpPr txBox="1"/>
            <p:nvPr/>
          </p:nvSpPr>
          <p:spPr>
            <a:xfrm>
              <a:off x="3764012" y="44885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75BAF718-C665-407E-A675-7576CF97FAAE}"/>
                </a:ext>
              </a:extLst>
            </p:cNvPr>
            <p:cNvSpPr txBox="1"/>
            <p:nvPr/>
          </p:nvSpPr>
          <p:spPr>
            <a:xfrm>
              <a:off x="3665420" y="49857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E7A1F8B9-534C-45A2-A837-87F54113CFDD}"/>
                </a:ext>
              </a:extLst>
            </p:cNvPr>
            <p:cNvSpPr txBox="1"/>
            <p:nvPr/>
          </p:nvSpPr>
          <p:spPr>
            <a:xfrm>
              <a:off x="2867972" y="53672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336D712F-E6CD-45FC-B547-3677A8A7229C}"/>
              </a:ext>
            </a:extLst>
          </p:cNvPr>
          <p:cNvGrpSpPr/>
          <p:nvPr/>
        </p:nvGrpSpPr>
        <p:grpSpPr>
          <a:xfrm>
            <a:off x="7375361" y="4915910"/>
            <a:ext cx="1778033" cy="1516230"/>
            <a:chOff x="7375361" y="4915910"/>
            <a:chExt cx="1778033" cy="1516230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490EB91D-76C6-4530-BE73-706D761B608B}"/>
                </a:ext>
              </a:extLst>
            </p:cNvPr>
            <p:cNvSpPr/>
            <p:nvPr/>
          </p:nvSpPr>
          <p:spPr>
            <a:xfrm>
              <a:off x="8875152" y="5233082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99EBAA55-F410-4148-BEEE-D38048A07A0C}"/>
                </a:ext>
              </a:extLst>
            </p:cNvPr>
            <p:cNvSpPr/>
            <p:nvPr/>
          </p:nvSpPr>
          <p:spPr>
            <a:xfrm>
              <a:off x="7375361" y="523308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3FB1E195-2218-4458-9913-3F78482B550F}"/>
                </a:ext>
              </a:extLst>
            </p:cNvPr>
            <p:cNvSpPr/>
            <p:nvPr/>
          </p:nvSpPr>
          <p:spPr>
            <a:xfrm>
              <a:off x="7972374" y="6137752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29A6443-C7A2-4012-BB72-465EC03EAAA7}"/>
                </a:ext>
              </a:extLst>
            </p:cNvPr>
            <p:cNvCxnSpPr>
              <a:cxnSpLocks/>
              <a:stCxn id="105" idx="6"/>
              <a:endCxn id="104" idx="2"/>
            </p:cNvCxnSpPr>
            <p:nvPr/>
          </p:nvCxnSpPr>
          <p:spPr>
            <a:xfrm>
              <a:off x="7653603" y="5380276"/>
              <a:ext cx="1221549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EE5CA05D-95D4-41C2-8B68-FA66C21EBB51}"/>
                </a:ext>
              </a:extLst>
            </p:cNvPr>
            <p:cNvCxnSpPr>
              <a:cxnSpLocks/>
              <a:stCxn id="106" idx="1"/>
              <a:endCxn id="105" idx="5"/>
            </p:cNvCxnSpPr>
            <p:nvPr/>
          </p:nvCxnSpPr>
          <p:spPr>
            <a:xfrm flipH="1" flipV="1">
              <a:off x="7612855" y="5484358"/>
              <a:ext cx="400267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489DFAA-F34E-4CB2-B088-5C8AEFC85E18}"/>
                </a:ext>
              </a:extLst>
            </p:cNvPr>
            <p:cNvCxnSpPr>
              <a:cxnSpLocks/>
              <a:stCxn id="106" idx="7"/>
              <a:endCxn id="104" idx="3"/>
            </p:cNvCxnSpPr>
            <p:nvPr/>
          </p:nvCxnSpPr>
          <p:spPr>
            <a:xfrm flipV="1">
              <a:off x="8209868" y="5484358"/>
              <a:ext cx="706032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33537342-C2F9-469E-8226-0A3E3250CBC2}"/>
                </a:ext>
              </a:extLst>
            </p:cNvPr>
            <p:cNvSpPr txBox="1"/>
            <p:nvPr/>
          </p:nvSpPr>
          <p:spPr>
            <a:xfrm>
              <a:off x="8039789" y="49159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436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6"/>
            <a:ext cx="10515600" cy="4742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Place all single node trees in a queue </a:t>
            </a:r>
            <a:r>
              <a:rPr lang="en-US" i="1" dirty="0"/>
              <a:t>Q</a:t>
            </a:r>
            <a:r>
              <a:rPr lang="en-US" dirty="0"/>
              <a:t> initially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 = 0, stage of all trees = 0</a:t>
            </a:r>
          </a:p>
          <a:p>
            <a:pPr marL="0" indent="0">
              <a:buNone/>
            </a:pPr>
            <a:r>
              <a:rPr lang="en-US" altLang="zh-TW" dirty="0"/>
              <a:t>While |</a:t>
            </a:r>
            <a:r>
              <a:rPr lang="en-US" altLang="zh-TW" i="1" dirty="0"/>
              <a:t>Q</a:t>
            </a:r>
            <a:r>
              <a:rPr lang="en-US" altLang="zh-TW" dirty="0"/>
              <a:t>| </a:t>
            </a:r>
            <a:r>
              <a:rPr lang="en-US" altLang="zh-TW" dirty="0">
                <a:cs typeface="Times New Roman" panose="02020603050405020304" pitchFamily="18" charset="0"/>
              </a:rPr>
              <a:t>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       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2) </a:t>
            </a:r>
            <a:r>
              <a:rPr lang="en-US" dirty="0">
                <a:solidFill>
                  <a:srgbClr val="00B0F0"/>
                </a:solidFill>
              </a:rPr>
              <a:t>If stage(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) &gt;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, clean up the graph,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       3) Find shortest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4) Find the tree </a:t>
            </a:r>
            <a:r>
              <a:rPr lang="en-US" i="1" dirty="0"/>
              <a:t>T’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en-US" dirty="0"/>
              <a:t> 5) Let </a:t>
            </a:r>
            <a:r>
              <a:rPr lang="en-US" i="1" dirty="0"/>
              <a:t>T’’</a:t>
            </a:r>
            <a:r>
              <a:rPr lang="en-US" dirty="0"/>
              <a:t> = merge(</a:t>
            </a:r>
            <a:r>
              <a:rPr lang="en-US" i="1" dirty="0"/>
              <a:t>T,</a:t>
            </a:r>
            <a:r>
              <a:rPr lang="en-US" b="1" i="1" dirty="0"/>
              <a:t> </a:t>
            </a:r>
            <a:r>
              <a:rPr lang="en-US" i="1" dirty="0"/>
              <a:t>T’</a:t>
            </a:r>
            <a:r>
              <a:rPr lang="en-US" dirty="0"/>
              <a:t>), stage(</a:t>
            </a:r>
            <a:r>
              <a:rPr lang="en-US" i="1" dirty="0"/>
              <a:t>T’’</a:t>
            </a:r>
            <a:r>
              <a:rPr lang="en-US" dirty="0"/>
              <a:t>) = </a:t>
            </a:r>
            <a:r>
              <a:rPr lang="en-US" i="1" dirty="0"/>
              <a:t>min</a:t>
            </a:r>
            <a:r>
              <a:rPr lang="en-US" dirty="0"/>
              <a:t>(stage(</a:t>
            </a:r>
            <a:r>
              <a:rPr lang="en-US" i="1" dirty="0"/>
              <a:t>T</a:t>
            </a:r>
            <a:r>
              <a:rPr lang="en-US" dirty="0"/>
              <a:t>), stage(</a:t>
            </a:r>
            <a:r>
              <a:rPr lang="en-US" i="1" dirty="0"/>
              <a:t>T’</a:t>
            </a:r>
            <a:r>
              <a:rPr lang="en-US" dirty="0"/>
              <a:t>)) + 1</a:t>
            </a:r>
          </a:p>
          <a:p>
            <a:pPr marL="0" indent="0">
              <a:buNone/>
            </a:pPr>
            <a:r>
              <a:rPr lang="en-US" dirty="0"/>
              <a:t>       6) place </a:t>
            </a:r>
            <a:r>
              <a:rPr lang="en-US" i="1" dirty="0"/>
              <a:t>T’’</a:t>
            </a:r>
            <a:r>
              <a:rPr lang="en-US" dirty="0"/>
              <a:t> at the back of </a:t>
            </a:r>
            <a:r>
              <a:rPr lang="en-US" i="1" dirty="0"/>
              <a:t>Q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3DA4A73-FA3D-49AB-BC42-128231E8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3"/>
            <a:ext cx="10515600" cy="1325563"/>
          </a:xfrm>
        </p:spPr>
        <p:txBody>
          <a:bodyPr/>
          <a:lstStyle/>
          <a:p>
            <a:r>
              <a:rPr lang="en-US" b="1" dirty="0"/>
              <a:t>The modified algorithm</a:t>
            </a:r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D17265-4AAC-4B75-B042-0D10BED0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14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Observation:</a:t>
                </a:r>
                <a:r>
                  <a:rPr lang="en-US" dirty="0"/>
                  <a:t> After clean-up, number of vertices equals the size of the queue</a:t>
                </a:r>
              </a:p>
              <a:p>
                <a:endParaRPr lang="en-US" dirty="0"/>
              </a:p>
              <a:p>
                <a:r>
                  <a:rPr lang="en-US" altLang="zh-TW" dirty="0"/>
                  <a:t>Therefore, at the beginning of stage </a:t>
                </a:r>
                <a:r>
                  <a:rPr lang="en-US" altLang="zh-TW" i="1" dirty="0"/>
                  <a:t>j,</a:t>
                </a:r>
                <a:br>
                  <a:rPr lang="en-US" altLang="zh-TW" i="1" dirty="0"/>
                </a:br>
                <a:r>
                  <a:rPr lang="en-US" altLang="zh-TW" i="1" dirty="0"/>
                  <a:t>	</a:t>
                </a:r>
                <a:r>
                  <a:rPr lang="en-US" dirty="0"/>
                  <a:t>the graph contains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vertices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C6ECD-1CBB-4A7F-8025-8789E8E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contraction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Important fact: </a:t>
                </a:r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planar, then </a:t>
                </a:r>
                <a:r>
                  <a:rPr lang="en-US" i="1" dirty="0"/>
                  <a:t>G</a:t>
                </a:r>
                <a:r>
                  <a:rPr lang="en-US" dirty="0"/>
                  <a:t>* is also planar (</a:t>
                </a:r>
                <a:r>
                  <a:rPr lang="en-US" altLang="zh-TW" dirty="0"/>
                  <a:t>prove later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Therefore, at the beginning of stage </a:t>
                </a:r>
                <a:r>
                  <a:rPr lang="en-US" i="1" dirty="0"/>
                  <a:t>j</a:t>
                </a:r>
                <a:r>
                  <a:rPr lang="en-US" dirty="0"/>
                  <a:t>, there are 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O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800" dirty="0"/>
                  <a:t> </a:t>
                </a:r>
                <a:r>
                  <a:rPr lang="en-US" altLang="zh-TW" dirty="0"/>
                  <a:t>edges!</a:t>
                </a:r>
                <a:endParaRPr lang="en-US" dirty="0"/>
              </a:p>
              <a:p>
                <a:pPr marL="0" indent="0">
                  <a:buNone/>
                </a:pPr>
                <a:endParaRPr lang="en-US" sz="4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355AE-1B44-4046-BD75-99391B3A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49</a:t>
            </a:fld>
            <a:endParaRPr lang="en-US" dirty="0"/>
          </a:p>
        </p:txBody>
      </p:sp>
      <p:sp>
        <p:nvSpPr>
          <p:cNvPr id="67" name="箭號: 向右 48">
            <a:extLst>
              <a:ext uri="{FF2B5EF4-FFF2-40B4-BE49-F238E27FC236}">
                <a16:creationId xmlns:a16="http://schemas.microsoft.com/office/drawing/2014/main" id="{94C8B060-0294-4D8F-9262-DD8C1821945D}"/>
              </a:ext>
            </a:extLst>
          </p:cNvPr>
          <p:cNvSpPr/>
          <p:nvPr/>
        </p:nvSpPr>
        <p:spPr>
          <a:xfrm>
            <a:off x="5525660" y="512547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9229CEA-93FC-4E3B-83BE-A4A58441FB07}"/>
              </a:ext>
            </a:extLst>
          </p:cNvPr>
          <p:cNvGrpSpPr/>
          <p:nvPr/>
        </p:nvGrpSpPr>
        <p:grpSpPr>
          <a:xfrm>
            <a:off x="1090445" y="4468433"/>
            <a:ext cx="3593298" cy="2110901"/>
            <a:chOff x="1090445" y="4468433"/>
            <a:chExt cx="3593298" cy="2110901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A17FAEF1-310B-4C69-8190-28E6A7D71B71}"/>
                </a:ext>
              </a:extLst>
            </p:cNvPr>
            <p:cNvSpPr/>
            <p:nvPr/>
          </p:nvSpPr>
          <p:spPr>
            <a:xfrm>
              <a:off x="2249119" y="513102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32B1DB8-0BEF-4F51-9222-02AE49C84437}"/>
                </a:ext>
              </a:extLst>
            </p:cNvPr>
            <p:cNvCxnSpPr>
              <a:cxnSpLocks/>
              <a:stCxn id="48" idx="5"/>
              <a:endCxn id="42" idx="1"/>
            </p:cNvCxnSpPr>
            <p:nvPr/>
          </p:nvCxnSpPr>
          <p:spPr>
            <a:xfrm>
              <a:off x="1840256" y="4719709"/>
              <a:ext cx="449611" cy="454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CA8557D-F44E-45B2-A2E6-E4D0F5397F1A}"/>
                </a:ext>
              </a:extLst>
            </p:cNvPr>
            <p:cNvSpPr/>
            <p:nvPr/>
          </p:nvSpPr>
          <p:spPr>
            <a:xfrm>
              <a:off x="1602762" y="4468433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A620A55-A76A-48B4-AD5B-04872F38523A}"/>
                </a:ext>
              </a:extLst>
            </p:cNvPr>
            <p:cNvSpPr/>
            <p:nvPr/>
          </p:nvSpPr>
          <p:spPr>
            <a:xfrm>
              <a:off x="2816965" y="4553266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CDB08F5-A5CB-4CB6-B5B0-541395C9A578}"/>
                </a:ext>
              </a:extLst>
            </p:cNvPr>
            <p:cNvSpPr/>
            <p:nvPr/>
          </p:nvSpPr>
          <p:spPr>
            <a:xfrm>
              <a:off x="3739975" y="616723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8EFCEE0C-CA21-4852-BA98-5F8CC048ECA5}"/>
                </a:ext>
              </a:extLst>
            </p:cNvPr>
            <p:cNvSpPr/>
            <p:nvPr/>
          </p:nvSpPr>
          <p:spPr>
            <a:xfrm>
              <a:off x="3766533" y="539702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9709E04-23F0-4FB6-A6AE-6A788DA35B72}"/>
                </a:ext>
              </a:extLst>
            </p:cNvPr>
            <p:cNvSpPr/>
            <p:nvPr/>
          </p:nvSpPr>
          <p:spPr>
            <a:xfrm>
              <a:off x="4405501" y="5085656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0CCB4602-ABE3-41C7-9A09-D0AA9CD38000}"/>
                </a:ext>
              </a:extLst>
            </p:cNvPr>
            <p:cNvCxnSpPr>
              <a:cxnSpLocks/>
              <a:stCxn id="42" idx="7"/>
              <a:endCxn id="51" idx="3"/>
            </p:cNvCxnSpPr>
            <p:nvPr/>
          </p:nvCxnSpPr>
          <p:spPr>
            <a:xfrm flipV="1">
              <a:off x="2486613" y="4804542"/>
              <a:ext cx="371100" cy="369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90E7B63B-9090-4C2C-A309-4BA979A47F81}"/>
                </a:ext>
              </a:extLst>
            </p:cNvPr>
            <p:cNvCxnSpPr>
              <a:cxnSpLocks/>
              <a:stCxn id="54" idx="4"/>
              <a:endCxn id="53" idx="0"/>
            </p:cNvCxnSpPr>
            <p:nvPr/>
          </p:nvCxnSpPr>
          <p:spPr>
            <a:xfrm flipH="1">
              <a:off x="3879096" y="5691415"/>
              <a:ext cx="26558" cy="4758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9C078C-31A0-4B4F-9509-F7EE06D6166E}"/>
                </a:ext>
              </a:extLst>
            </p:cNvPr>
            <p:cNvCxnSpPr>
              <a:cxnSpLocks/>
              <a:stCxn id="54" idx="7"/>
              <a:endCxn id="56" idx="3"/>
            </p:cNvCxnSpPr>
            <p:nvPr/>
          </p:nvCxnSpPr>
          <p:spPr>
            <a:xfrm flipV="1">
              <a:off x="4004027" y="5336932"/>
              <a:ext cx="442222" cy="1032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6EE9D651-4105-4211-9AE0-A264A443C9F0}"/>
                </a:ext>
              </a:extLst>
            </p:cNvPr>
            <p:cNvCxnSpPr>
              <a:cxnSpLocks/>
              <a:stCxn id="51" idx="6"/>
              <a:endCxn id="56" idx="1"/>
            </p:cNvCxnSpPr>
            <p:nvPr/>
          </p:nvCxnSpPr>
          <p:spPr>
            <a:xfrm>
              <a:off x="3095207" y="4700460"/>
              <a:ext cx="1351042" cy="428308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09BFC8B-0B23-45EF-B508-6CCF42A314CE}"/>
                </a:ext>
              </a:extLst>
            </p:cNvPr>
            <p:cNvCxnSpPr>
              <a:cxnSpLocks/>
              <a:stCxn id="51" idx="5"/>
              <a:endCxn id="54" idx="1"/>
            </p:cNvCxnSpPr>
            <p:nvPr/>
          </p:nvCxnSpPr>
          <p:spPr>
            <a:xfrm>
              <a:off x="3054459" y="4804542"/>
              <a:ext cx="752822" cy="635597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7C9D7F0-F36B-41A1-90CD-BF21E60409E9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1881004" y="4615627"/>
              <a:ext cx="935961" cy="8483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CF493FD-123F-4CA9-BA01-AEA46B91A84C}"/>
                </a:ext>
              </a:extLst>
            </p:cNvPr>
            <p:cNvCxnSpPr>
              <a:cxnSpLocks/>
              <a:stCxn id="42" idx="6"/>
              <a:endCxn id="54" idx="2"/>
            </p:cNvCxnSpPr>
            <p:nvPr/>
          </p:nvCxnSpPr>
          <p:spPr>
            <a:xfrm>
              <a:off x="2527361" y="5278216"/>
              <a:ext cx="1239172" cy="266005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BEA29261-6977-4406-B0C5-4C3977C8DB75}"/>
                </a:ext>
              </a:extLst>
            </p:cNvPr>
            <p:cNvSpPr/>
            <p:nvPr/>
          </p:nvSpPr>
          <p:spPr>
            <a:xfrm>
              <a:off x="1090445" y="6096500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A4613FF2-D3C4-4633-AD4D-77CF1797BCCD}"/>
                </a:ext>
              </a:extLst>
            </p:cNvPr>
            <p:cNvSpPr/>
            <p:nvPr/>
          </p:nvSpPr>
          <p:spPr>
            <a:xfrm>
              <a:off x="1970877" y="590485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C6E2FD3A-50AB-4BA7-8ACA-C75EE3961538}"/>
                </a:ext>
              </a:extLst>
            </p:cNvPr>
            <p:cNvSpPr/>
            <p:nvPr/>
          </p:nvSpPr>
          <p:spPr>
            <a:xfrm>
              <a:off x="2747602" y="628494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B689D675-7933-4D28-901A-E4C2405CBC67}"/>
                </a:ext>
              </a:extLst>
            </p:cNvPr>
            <p:cNvCxnSpPr>
              <a:cxnSpLocks/>
              <a:stCxn id="72" idx="2"/>
              <a:endCxn id="71" idx="6"/>
            </p:cNvCxnSpPr>
            <p:nvPr/>
          </p:nvCxnSpPr>
          <p:spPr>
            <a:xfrm flipH="1">
              <a:off x="1368687" y="6052050"/>
              <a:ext cx="602190" cy="1916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464EEBD5-992E-494A-8010-172EB22004E3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>
              <a:off x="2249119" y="6052050"/>
              <a:ext cx="498483" cy="380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72AA18F-A82D-4BD7-AAB0-FF0C1A75E75B}"/>
                </a:ext>
              </a:extLst>
            </p:cNvPr>
            <p:cNvCxnSpPr>
              <a:cxnSpLocks/>
              <a:stCxn id="71" idx="7"/>
              <a:endCxn id="42" idx="3"/>
            </p:cNvCxnSpPr>
            <p:nvPr/>
          </p:nvCxnSpPr>
          <p:spPr>
            <a:xfrm flipV="1">
              <a:off x="1327939" y="5382298"/>
              <a:ext cx="961928" cy="757314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D6C897E-B1F2-464A-97E5-D2676DFCF2C2}"/>
                </a:ext>
              </a:extLst>
            </p:cNvPr>
            <p:cNvCxnSpPr>
              <a:cxnSpLocks/>
              <a:stCxn id="48" idx="3"/>
              <a:endCxn id="71" idx="7"/>
            </p:cNvCxnSpPr>
            <p:nvPr/>
          </p:nvCxnSpPr>
          <p:spPr>
            <a:xfrm flipH="1">
              <a:off x="1327939" y="4719709"/>
              <a:ext cx="315571" cy="141990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784D4407-C4A3-45B5-94F8-A5FBB05393F1}"/>
                </a:ext>
              </a:extLst>
            </p:cNvPr>
            <p:cNvCxnSpPr>
              <a:cxnSpLocks/>
              <a:stCxn id="42" idx="4"/>
              <a:endCxn id="72" idx="0"/>
            </p:cNvCxnSpPr>
            <p:nvPr/>
          </p:nvCxnSpPr>
          <p:spPr>
            <a:xfrm flipH="1">
              <a:off x="2109998" y="5425410"/>
              <a:ext cx="278242" cy="47944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31328065-CCDB-4CFE-BE5F-BC5F59F574C3}"/>
                </a:ext>
              </a:extLst>
            </p:cNvPr>
            <p:cNvCxnSpPr>
              <a:cxnSpLocks/>
              <a:stCxn id="73" idx="6"/>
              <a:endCxn id="53" idx="2"/>
            </p:cNvCxnSpPr>
            <p:nvPr/>
          </p:nvCxnSpPr>
          <p:spPr>
            <a:xfrm flipV="1">
              <a:off x="3025844" y="6314431"/>
              <a:ext cx="714131" cy="11770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18912CDB-7D24-4E1A-9CDD-2BC93FB7C550}"/>
                </a:ext>
              </a:extLst>
            </p:cNvPr>
            <p:cNvCxnSpPr>
              <a:cxnSpLocks/>
              <a:stCxn id="73" idx="6"/>
              <a:endCxn id="54" idx="2"/>
            </p:cNvCxnSpPr>
            <p:nvPr/>
          </p:nvCxnSpPr>
          <p:spPr>
            <a:xfrm flipV="1">
              <a:off x="3025844" y="5544221"/>
              <a:ext cx="740689" cy="88791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4B9F9CDB-85D7-4086-9025-0B7A2F591001}"/>
                </a:ext>
              </a:extLst>
            </p:cNvPr>
            <p:cNvSpPr txBox="1"/>
            <p:nvPr/>
          </p:nvSpPr>
          <p:spPr>
            <a:xfrm>
              <a:off x="3764012" y="44885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2FD85A5-1693-4FBE-9051-ED84C52C80C4}"/>
                </a:ext>
              </a:extLst>
            </p:cNvPr>
            <p:cNvSpPr txBox="1"/>
            <p:nvPr/>
          </p:nvSpPr>
          <p:spPr>
            <a:xfrm>
              <a:off x="3665420" y="49857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9D40445-D3A4-4B2F-9CE2-E5452EFEE364}"/>
                </a:ext>
              </a:extLst>
            </p:cNvPr>
            <p:cNvSpPr txBox="1"/>
            <p:nvPr/>
          </p:nvSpPr>
          <p:spPr>
            <a:xfrm>
              <a:off x="2867972" y="53672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05D5197D-7237-4C3B-BDC3-1992D4D3BF37}"/>
              </a:ext>
            </a:extLst>
          </p:cNvPr>
          <p:cNvGrpSpPr/>
          <p:nvPr/>
        </p:nvGrpSpPr>
        <p:grpSpPr>
          <a:xfrm>
            <a:off x="7375361" y="4915910"/>
            <a:ext cx="1778033" cy="1516230"/>
            <a:chOff x="7375361" y="4915910"/>
            <a:chExt cx="1778033" cy="1516230"/>
          </a:xfrm>
        </p:grpSpPr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08217568-93D0-4549-A600-BA42FB023CF7}"/>
                </a:ext>
              </a:extLst>
            </p:cNvPr>
            <p:cNvSpPr/>
            <p:nvPr/>
          </p:nvSpPr>
          <p:spPr>
            <a:xfrm>
              <a:off x="8875152" y="5233082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70772786-01A0-4F6C-A1F9-AD8C2EB1E305}"/>
                </a:ext>
              </a:extLst>
            </p:cNvPr>
            <p:cNvSpPr/>
            <p:nvPr/>
          </p:nvSpPr>
          <p:spPr>
            <a:xfrm>
              <a:off x="7375361" y="523308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EB3E7324-48C0-4042-A79C-11F8C18C9663}"/>
                </a:ext>
              </a:extLst>
            </p:cNvPr>
            <p:cNvSpPr/>
            <p:nvPr/>
          </p:nvSpPr>
          <p:spPr>
            <a:xfrm>
              <a:off x="7972374" y="6137752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B730E106-1957-40C0-9284-76C4A56CF5C0}"/>
                </a:ext>
              </a:extLst>
            </p:cNvPr>
            <p:cNvCxnSpPr>
              <a:cxnSpLocks/>
              <a:stCxn id="86" idx="6"/>
              <a:endCxn id="85" idx="2"/>
            </p:cNvCxnSpPr>
            <p:nvPr/>
          </p:nvCxnSpPr>
          <p:spPr>
            <a:xfrm>
              <a:off x="7653603" y="5380276"/>
              <a:ext cx="1221549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3FF1CC04-AC99-49B4-9084-ECC96378BE64}"/>
                </a:ext>
              </a:extLst>
            </p:cNvPr>
            <p:cNvCxnSpPr>
              <a:cxnSpLocks/>
              <a:stCxn id="87" idx="1"/>
              <a:endCxn id="86" idx="5"/>
            </p:cNvCxnSpPr>
            <p:nvPr/>
          </p:nvCxnSpPr>
          <p:spPr>
            <a:xfrm flipH="1" flipV="1">
              <a:off x="7612855" y="5484358"/>
              <a:ext cx="400267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F3642D68-A556-4A2A-AFC0-44F27375EFB8}"/>
                </a:ext>
              </a:extLst>
            </p:cNvPr>
            <p:cNvCxnSpPr>
              <a:cxnSpLocks/>
              <a:stCxn id="87" idx="7"/>
              <a:endCxn id="85" idx="3"/>
            </p:cNvCxnSpPr>
            <p:nvPr/>
          </p:nvCxnSpPr>
          <p:spPr>
            <a:xfrm flipV="1">
              <a:off x="8209868" y="5484358"/>
              <a:ext cx="706032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C0FD9F6D-7AE8-420C-937F-D2ABC6811A5A}"/>
                </a:ext>
              </a:extLst>
            </p:cNvPr>
            <p:cNvSpPr txBox="1"/>
            <p:nvPr/>
          </p:nvSpPr>
          <p:spPr>
            <a:xfrm>
              <a:off x="8039789" y="49159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63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A </a:t>
            </a:r>
            <a:r>
              <a:rPr lang="en-US" sz="5000" b="1" dirty="0"/>
              <a:t>lower bound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87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Sorting can be reduced to EMST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time: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Given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numbers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), construct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points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0),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0), ..., (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, 0)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unique EMST</a:t>
            </a:r>
            <a:r>
              <a:rPr lang="en-US" dirty="0"/>
              <a:t> represents a </a:t>
            </a:r>
            <a:r>
              <a:rPr lang="en-US" dirty="0">
                <a:solidFill>
                  <a:srgbClr val="FF0000"/>
                </a:solidFill>
              </a:rPr>
              <a:t>sorted linked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→ Finding EMST requires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time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355DC3A-D619-486D-8F29-2A16954DCD2D}"/>
              </a:ext>
            </a:extLst>
          </p:cNvPr>
          <p:cNvGrpSpPr/>
          <p:nvPr/>
        </p:nvGrpSpPr>
        <p:grpSpPr>
          <a:xfrm>
            <a:off x="1575705" y="5503817"/>
            <a:ext cx="8632272" cy="811564"/>
            <a:chOff x="1575705" y="5503817"/>
            <a:chExt cx="8632272" cy="811564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A5A92696-D4F8-41A0-AD7B-58D2EBF3253F}"/>
                </a:ext>
              </a:extLst>
            </p:cNvPr>
            <p:cNvCxnSpPr>
              <a:cxnSpLocks/>
            </p:cNvCxnSpPr>
            <p:nvPr/>
          </p:nvCxnSpPr>
          <p:spPr>
            <a:xfrm>
              <a:off x="1575705" y="6176963"/>
              <a:ext cx="8632272" cy="0"/>
            </a:xfrm>
            <a:prstGeom prst="line">
              <a:avLst/>
            </a:prstGeom>
            <a:ln w="381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20F3D0-12E2-4CEC-8452-F80237A42498}"/>
                </a:ext>
              </a:extLst>
            </p:cNvPr>
            <p:cNvSpPr/>
            <p:nvPr/>
          </p:nvSpPr>
          <p:spPr>
            <a:xfrm>
              <a:off x="2616656" y="6038544"/>
              <a:ext cx="268447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5434E6A-F842-4BE2-B1EC-FE0DBF06866C}"/>
                </a:ext>
              </a:extLst>
            </p:cNvPr>
            <p:cNvSpPr/>
            <p:nvPr/>
          </p:nvSpPr>
          <p:spPr>
            <a:xfrm>
              <a:off x="3163688" y="6038542"/>
              <a:ext cx="268447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C6FFD31-2D63-466E-AF7B-F54E92880B74}"/>
                </a:ext>
              </a:extLst>
            </p:cNvPr>
            <p:cNvSpPr/>
            <p:nvPr/>
          </p:nvSpPr>
          <p:spPr>
            <a:xfrm>
              <a:off x="5935755" y="6038542"/>
              <a:ext cx="268447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7DB27F8-33EA-4230-BD6F-4BE313AFE352}"/>
                </a:ext>
              </a:extLst>
            </p:cNvPr>
            <p:cNvSpPr/>
            <p:nvPr/>
          </p:nvSpPr>
          <p:spPr>
            <a:xfrm>
              <a:off x="8203359" y="6038543"/>
              <a:ext cx="268447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A9D7DE3-E346-44F3-B3FE-C5AE0078A98C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885103" y="6176961"/>
              <a:ext cx="278585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9D06DF0-E521-496D-805F-6188D43E3E7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432135" y="6176961"/>
              <a:ext cx="25036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7C006A13-22E5-484C-9062-07E4851F5DC1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204202" y="6176961"/>
              <a:ext cx="199915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2ED1D8-13EF-41D7-83B1-E628291C9158}"/>
                </a:ext>
              </a:extLst>
            </p:cNvPr>
            <p:cNvSpPr txBox="1"/>
            <p:nvPr/>
          </p:nvSpPr>
          <p:spPr>
            <a:xfrm>
              <a:off x="7946744" y="5543744"/>
              <a:ext cx="1212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i="1" dirty="0"/>
                <a:t>a</a:t>
              </a:r>
              <a:r>
                <a:rPr lang="en-US" sz="2400" b="1" baseline="-25000" dirty="0"/>
                <a:t>1</a:t>
              </a:r>
              <a:r>
                <a:rPr lang="en-US" sz="2400" b="1" dirty="0"/>
                <a:t>,0)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DCAF835-BBD9-4B83-B648-9A0BCFF31A8C}"/>
                </a:ext>
              </a:extLst>
            </p:cNvPr>
            <p:cNvSpPr txBox="1"/>
            <p:nvPr/>
          </p:nvSpPr>
          <p:spPr>
            <a:xfrm>
              <a:off x="5657948" y="5529269"/>
              <a:ext cx="1212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i="1" dirty="0"/>
                <a:t>a</a:t>
              </a:r>
              <a:r>
                <a:rPr lang="en-US" sz="2400" b="1" baseline="-25000" dirty="0"/>
                <a:t>3</a:t>
              </a:r>
              <a:r>
                <a:rPr lang="en-US" sz="2400" b="1" dirty="0"/>
                <a:t>,0)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93B39B-163D-49C3-848B-00591C468C87}"/>
                </a:ext>
              </a:extLst>
            </p:cNvPr>
            <p:cNvSpPr txBox="1"/>
            <p:nvPr/>
          </p:nvSpPr>
          <p:spPr>
            <a:xfrm>
              <a:off x="2912353" y="5503818"/>
              <a:ext cx="1212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i="1" dirty="0"/>
                <a:t>a</a:t>
              </a:r>
              <a:r>
                <a:rPr lang="en-US" sz="2400" b="1" baseline="-25000" dirty="0"/>
                <a:t>4</a:t>
              </a:r>
              <a:r>
                <a:rPr lang="en-US" sz="2400" b="1" dirty="0"/>
                <a:t>,0)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5966D4A-304B-4468-B01D-1F25D7EBEB2C}"/>
                </a:ext>
              </a:extLst>
            </p:cNvPr>
            <p:cNvSpPr txBox="1"/>
            <p:nvPr/>
          </p:nvSpPr>
          <p:spPr>
            <a:xfrm>
              <a:off x="2085301" y="5503817"/>
              <a:ext cx="1212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i="1" dirty="0"/>
                <a:t>a</a:t>
              </a:r>
              <a:r>
                <a:rPr lang="en-US" sz="2400" b="1" baseline="-25000" dirty="0"/>
                <a:t>2</a:t>
              </a:r>
              <a:r>
                <a:rPr lang="en-US" sz="2400" b="1" dirty="0"/>
                <a:t>,0)</a:t>
              </a:r>
            </a:p>
          </p:txBody>
        </p:sp>
      </p:grp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D6DB119A-FC16-461A-BB83-55A135CE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FC0AEAA-B645-45BF-BC9F-24E63E30DC4F}"/>
              </a:ext>
            </a:extLst>
          </p:cNvPr>
          <p:cNvGrpSpPr/>
          <p:nvPr/>
        </p:nvGrpSpPr>
        <p:grpSpPr>
          <a:xfrm>
            <a:off x="2884814" y="6176959"/>
            <a:ext cx="5318256" cy="2"/>
            <a:chOff x="2884814" y="6176959"/>
            <a:chExt cx="5318256" cy="2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BB9F3B8-B523-4944-BB56-353D1047D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814" y="6176959"/>
              <a:ext cx="278585" cy="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7CA2231-70CB-4123-8D3B-E327452789B4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46" y="6176959"/>
              <a:ext cx="25036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4B67636-5B30-41F4-AE35-60984446B891}"/>
                </a:ext>
              </a:extLst>
            </p:cNvPr>
            <p:cNvCxnSpPr>
              <a:cxnSpLocks/>
            </p:cNvCxnSpPr>
            <p:nvPr/>
          </p:nvCxnSpPr>
          <p:spPr>
            <a:xfrm>
              <a:off x="6203913" y="6176959"/>
              <a:ext cx="1999157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0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stage, clean-up and finding shortest edges take linear time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This two steps take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2EF287-FF22-425E-A260-337B0E5EB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C6ECD-1CBB-4A7F-8025-8789E8E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50</a:t>
            </a:fld>
            <a:endParaRPr lang="en-US" dirty="0"/>
          </a:p>
        </p:txBody>
      </p:sp>
      <p:sp>
        <p:nvSpPr>
          <p:cNvPr id="89" name="箭號: 向右 48">
            <a:extLst>
              <a:ext uri="{FF2B5EF4-FFF2-40B4-BE49-F238E27FC236}">
                <a16:creationId xmlns:a16="http://schemas.microsoft.com/office/drawing/2014/main" id="{05BF28FD-6C37-455D-8F83-2EC0097089A5}"/>
              </a:ext>
            </a:extLst>
          </p:cNvPr>
          <p:cNvSpPr/>
          <p:nvPr/>
        </p:nvSpPr>
        <p:spPr>
          <a:xfrm>
            <a:off x="5525660" y="512547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0BBC213-7F6E-42E3-98C2-ED36F15F21BC}"/>
              </a:ext>
            </a:extLst>
          </p:cNvPr>
          <p:cNvGrpSpPr/>
          <p:nvPr/>
        </p:nvGrpSpPr>
        <p:grpSpPr>
          <a:xfrm>
            <a:off x="1090445" y="4468433"/>
            <a:ext cx="3593298" cy="2110901"/>
            <a:chOff x="1090445" y="4468433"/>
            <a:chExt cx="3593298" cy="2110901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C21080-CC91-449C-85D0-804A27DD86FD}"/>
                </a:ext>
              </a:extLst>
            </p:cNvPr>
            <p:cNvSpPr/>
            <p:nvPr/>
          </p:nvSpPr>
          <p:spPr>
            <a:xfrm>
              <a:off x="2249119" y="513102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295E8B7-BB68-4196-AB43-EDB60E961A90}"/>
                </a:ext>
              </a:extLst>
            </p:cNvPr>
            <p:cNvCxnSpPr>
              <a:cxnSpLocks/>
              <a:stCxn id="45" idx="5"/>
              <a:endCxn id="43" idx="1"/>
            </p:cNvCxnSpPr>
            <p:nvPr/>
          </p:nvCxnSpPr>
          <p:spPr>
            <a:xfrm>
              <a:off x="1840256" y="4719709"/>
              <a:ext cx="449611" cy="454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F560A039-45F5-4CAC-AB35-FF9F376557D2}"/>
                </a:ext>
              </a:extLst>
            </p:cNvPr>
            <p:cNvSpPr/>
            <p:nvPr/>
          </p:nvSpPr>
          <p:spPr>
            <a:xfrm>
              <a:off x="1602762" y="4468433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BB6C2045-8F0D-44FA-B64D-125E12D9BB71}"/>
                </a:ext>
              </a:extLst>
            </p:cNvPr>
            <p:cNvSpPr/>
            <p:nvPr/>
          </p:nvSpPr>
          <p:spPr>
            <a:xfrm>
              <a:off x="2816965" y="4553266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7BE5DFC-599F-4CFB-8927-E2A4B34E6EDD}"/>
                </a:ext>
              </a:extLst>
            </p:cNvPr>
            <p:cNvSpPr/>
            <p:nvPr/>
          </p:nvSpPr>
          <p:spPr>
            <a:xfrm>
              <a:off x="3739975" y="616723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7BF8B5A-31DF-492F-88DF-DC2408A9029E}"/>
                </a:ext>
              </a:extLst>
            </p:cNvPr>
            <p:cNvSpPr/>
            <p:nvPr/>
          </p:nvSpPr>
          <p:spPr>
            <a:xfrm>
              <a:off x="3766533" y="539702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924E2FA4-F844-4362-8D39-7F85A18415B6}"/>
                </a:ext>
              </a:extLst>
            </p:cNvPr>
            <p:cNvSpPr/>
            <p:nvPr/>
          </p:nvSpPr>
          <p:spPr>
            <a:xfrm>
              <a:off x="4405501" y="5085656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413A57C7-CF10-42B8-AE7D-BEB6E109228A}"/>
                </a:ext>
              </a:extLst>
            </p:cNvPr>
            <p:cNvCxnSpPr>
              <a:cxnSpLocks/>
              <a:stCxn id="43" idx="7"/>
              <a:endCxn id="46" idx="3"/>
            </p:cNvCxnSpPr>
            <p:nvPr/>
          </p:nvCxnSpPr>
          <p:spPr>
            <a:xfrm flipV="1">
              <a:off x="2486613" y="4804542"/>
              <a:ext cx="371100" cy="369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CC0B49D-BF9A-412C-9957-72493C6F2D2C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 flipH="1">
              <a:off x="3879096" y="5691415"/>
              <a:ext cx="26558" cy="4758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98046B38-242E-4875-B095-4F1B7BDA48B7}"/>
                </a:ext>
              </a:extLst>
            </p:cNvPr>
            <p:cNvCxnSpPr>
              <a:cxnSpLocks/>
              <a:stCxn id="48" idx="7"/>
              <a:endCxn id="49" idx="3"/>
            </p:cNvCxnSpPr>
            <p:nvPr/>
          </p:nvCxnSpPr>
          <p:spPr>
            <a:xfrm flipV="1">
              <a:off x="4004027" y="5336932"/>
              <a:ext cx="442222" cy="1032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08096BA5-554E-46A9-842D-19024498BD26}"/>
                </a:ext>
              </a:extLst>
            </p:cNvPr>
            <p:cNvCxnSpPr>
              <a:cxnSpLocks/>
              <a:stCxn id="46" idx="6"/>
              <a:endCxn id="49" idx="1"/>
            </p:cNvCxnSpPr>
            <p:nvPr/>
          </p:nvCxnSpPr>
          <p:spPr>
            <a:xfrm>
              <a:off x="3095207" y="4700460"/>
              <a:ext cx="1351042" cy="428308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D15A12F-1FE4-4E37-8867-ED6248D84E98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3054459" y="4804542"/>
              <a:ext cx="752822" cy="635597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DBEBCA7-FE8B-468B-A3D3-CEC5743A64DF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1881004" y="4615627"/>
              <a:ext cx="935961" cy="8483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B728B34-02B5-4CAD-8B1B-26E34B3439D8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2527361" y="5278216"/>
              <a:ext cx="1239172" cy="266005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C5104868-504D-4D83-9D32-82FEC988AF54}"/>
                </a:ext>
              </a:extLst>
            </p:cNvPr>
            <p:cNvSpPr/>
            <p:nvPr/>
          </p:nvSpPr>
          <p:spPr>
            <a:xfrm>
              <a:off x="1090445" y="6096500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F69CB22-51E4-4316-9E27-FDAF32EFCD0C}"/>
                </a:ext>
              </a:extLst>
            </p:cNvPr>
            <p:cNvSpPr/>
            <p:nvPr/>
          </p:nvSpPr>
          <p:spPr>
            <a:xfrm>
              <a:off x="1970877" y="590485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33E9A820-07CD-4055-95FA-A654C212EEB5}"/>
                </a:ext>
              </a:extLst>
            </p:cNvPr>
            <p:cNvSpPr/>
            <p:nvPr/>
          </p:nvSpPr>
          <p:spPr>
            <a:xfrm>
              <a:off x="2747602" y="628494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0FC4514-781D-40C5-A6E7-ECBCD4B7A5E0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68687" y="6052050"/>
              <a:ext cx="602190" cy="1916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27AF0CA-00F9-41EB-AE3C-7129D8D7B377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2249119" y="6052050"/>
              <a:ext cx="498483" cy="380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69738B7-D89E-467F-836A-24E11F0E5693}"/>
                </a:ext>
              </a:extLst>
            </p:cNvPr>
            <p:cNvCxnSpPr>
              <a:cxnSpLocks/>
              <a:stCxn id="57" idx="7"/>
              <a:endCxn id="43" idx="3"/>
            </p:cNvCxnSpPr>
            <p:nvPr/>
          </p:nvCxnSpPr>
          <p:spPr>
            <a:xfrm flipV="1">
              <a:off x="1327939" y="5382298"/>
              <a:ext cx="961928" cy="757314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530C3FE-D601-4B45-8394-C8D18D2BAA44}"/>
                </a:ext>
              </a:extLst>
            </p:cNvPr>
            <p:cNvCxnSpPr>
              <a:cxnSpLocks/>
              <a:stCxn id="45" idx="3"/>
              <a:endCxn id="57" idx="7"/>
            </p:cNvCxnSpPr>
            <p:nvPr/>
          </p:nvCxnSpPr>
          <p:spPr>
            <a:xfrm flipH="1">
              <a:off x="1327939" y="4719709"/>
              <a:ext cx="315571" cy="141990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6D6E80F5-E6BF-41B8-8310-61E899EE2EC6}"/>
                </a:ext>
              </a:extLst>
            </p:cNvPr>
            <p:cNvCxnSpPr>
              <a:cxnSpLocks/>
              <a:stCxn id="43" idx="4"/>
              <a:endCxn id="58" idx="0"/>
            </p:cNvCxnSpPr>
            <p:nvPr/>
          </p:nvCxnSpPr>
          <p:spPr>
            <a:xfrm flipH="1">
              <a:off x="2109998" y="5425410"/>
              <a:ext cx="278242" cy="47944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818EF411-A4FC-4DC6-AAD0-19DBD57E9B63}"/>
                </a:ext>
              </a:extLst>
            </p:cNvPr>
            <p:cNvCxnSpPr>
              <a:cxnSpLocks/>
              <a:stCxn id="59" idx="6"/>
              <a:endCxn id="47" idx="2"/>
            </p:cNvCxnSpPr>
            <p:nvPr/>
          </p:nvCxnSpPr>
          <p:spPr>
            <a:xfrm flipV="1">
              <a:off x="3025844" y="6314431"/>
              <a:ext cx="714131" cy="11770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3E35A78-E785-41F7-9AFC-96DB5EC08911}"/>
                </a:ext>
              </a:extLst>
            </p:cNvPr>
            <p:cNvCxnSpPr>
              <a:cxnSpLocks/>
              <a:stCxn id="59" idx="6"/>
              <a:endCxn id="48" idx="2"/>
            </p:cNvCxnSpPr>
            <p:nvPr/>
          </p:nvCxnSpPr>
          <p:spPr>
            <a:xfrm flipV="1">
              <a:off x="3025844" y="5544221"/>
              <a:ext cx="740689" cy="88791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1763C66-3724-4515-8FE6-CAB7071DEB13}"/>
                </a:ext>
              </a:extLst>
            </p:cNvPr>
            <p:cNvSpPr txBox="1"/>
            <p:nvPr/>
          </p:nvSpPr>
          <p:spPr>
            <a:xfrm>
              <a:off x="3764012" y="44885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E8CCDD5-F8F7-4F81-B27C-DE42226FC74B}"/>
                </a:ext>
              </a:extLst>
            </p:cNvPr>
            <p:cNvSpPr txBox="1"/>
            <p:nvPr/>
          </p:nvSpPr>
          <p:spPr>
            <a:xfrm>
              <a:off x="3665420" y="49857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01C01C8-E38D-4566-BD88-A0C191E0DE3C}"/>
                </a:ext>
              </a:extLst>
            </p:cNvPr>
            <p:cNvSpPr txBox="1"/>
            <p:nvPr/>
          </p:nvSpPr>
          <p:spPr>
            <a:xfrm>
              <a:off x="2867972" y="53672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E2BB768F-1D60-4C43-8B99-B63404030B95}"/>
              </a:ext>
            </a:extLst>
          </p:cNvPr>
          <p:cNvGrpSpPr/>
          <p:nvPr/>
        </p:nvGrpSpPr>
        <p:grpSpPr>
          <a:xfrm>
            <a:off x="7375361" y="4915910"/>
            <a:ext cx="1778033" cy="1516230"/>
            <a:chOff x="7375361" y="4915910"/>
            <a:chExt cx="1778033" cy="1516230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6E75FBDD-AB6A-403A-92F0-239C7476B810}"/>
                </a:ext>
              </a:extLst>
            </p:cNvPr>
            <p:cNvSpPr/>
            <p:nvPr/>
          </p:nvSpPr>
          <p:spPr>
            <a:xfrm>
              <a:off x="8875152" y="5233082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FD726109-1792-4FE7-B6A1-80D27488D7F0}"/>
                </a:ext>
              </a:extLst>
            </p:cNvPr>
            <p:cNvSpPr/>
            <p:nvPr/>
          </p:nvSpPr>
          <p:spPr>
            <a:xfrm>
              <a:off x="7375361" y="523308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3EB52325-7879-44CF-A938-3046466A9F98}"/>
                </a:ext>
              </a:extLst>
            </p:cNvPr>
            <p:cNvSpPr/>
            <p:nvPr/>
          </p:nvSpPr>
          <p:spPr>
            <a:xfrm>
              <a:off x="7972374" y="6137752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E9681EC-195A-40B8-8D7F-E41D98B50DAF}"/>
                </a:ext>
              </a:extLst>
            </p:cNvPr>
            <p:cNvCxnSpPr>
              <a:cxnSpLocks/>
              <a:stCxn id="72" idx="6"/>
              <a:endCxn id="71" idx="2"/>
            </p:cNvCxnSpPr>
            <p:nvPr/>
          </p:nvCxnSpPr>
          <p:spPr>
            <a:xfrm>
              <a:off x="7653603" y="5380276"/>
              <a:ext cx="1221549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3AA402C9-F372-445F-BA67-7A535D0DC307}"/>
                </a:ext>
              </a:extLst>
            </p:cNvPr>
            <p:cNvCxnSpPr>
              <a:cxnSpLocks/>
              <a:stCxn id="73" idx="1"/>
              <a:endCxn id="72" idx="5"/>
            </p:cNvCxnSpPr>
            <p:nvPr/>
          </p:nvCxnSpPr>
          <p:spPr>
            <a:xfrm flipH="1" flipV="1">
              <a:off x="7612855" y="5484358"/>
              <a:ext cx="400267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2460F7C7-6EBF-42DF-AB0E-228F99C3F5B0}"/>
                </a:ext>
              </a:extLst>
            </p:cNvPr>
            <p:cNvCxnSpPr>
              <a:cxnSpLocks/>
              <a:stCxn id="73" idx="7"/>
              <a:endCxn id="71" idx="3"/>
            </p:cNvCxnSpPr>
            <p:nvPr/>
          </p:nvCxnSpPr>
          <p:spPr>
            <a:xfrm flipV="1">
              <a:off x="8209868" y="5484358"/>
              <a:ext cx="706032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ED5A2A02-5DAA-4667-87E1-4BA3236C4A26}"/>
                </a:ext>
              </a:extLst>
            </p:cNvPr>
            <p:cNvSpPr txBox="1"/>
            <p:nvPr/>
          </p:nvSpPr>
          <p:spPr>
            <a:xfrm>
              <a:off x="8039789" y="49159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051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6"/>
            <a:ext cx="10515600" cy="4742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Place all single node trees in a queue </a:t>
            </a:r>
            <a:r>
              <a:rPr lang="en-US" i="1" dirty="0"/>
              <a:t>Q</a:t>
            </a:r>
            <a:r>
              <a:rPr lang="en-US" dirty="0"/>
              <a:t> initially.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Let </a:t>
            </a:r>
            <a:r>
              <a:rPr lang="en-US" altLang="zh-TW" i="1" dirty="0">
                <a:solidFill>
                  <a:srgbClr val="00B0F0"/>
                </a:solidFill>
              </a:rPr>
              <a:t>j</a:t>
            </a:r>
            <a:r>
              <a:rPr lang="en-US" altLang="zh-TW" dirty="0">
                <a:solidFill>
                  <a:srgbClr val="00B0F0"/>
                </a:solidFill>
              </a:rPr>
              <a:t> = 0, stage of all trees = 0</a:t>
            </a:r>
          </a:p>
          <a:p>
            <a:pPr marL="0" indent="0">
              <a:buNone/>
            </a:pPr>
            <a:r>
              <a:rPr lang="en-US" altLang="zh-TW" dirty="0"/>
              <a:t>While |</a:t>
            </a:r>
            <a:r>
              <a:rPr lang="en-US" altLang="zh-TW" i="1" dirty="0"/>
              <a:t>Q</a:t>
            </a:r>
            <a:r>
              <a:rPr lang="en-US" altLang="zh-TW" dirty="0"/>
              <a:t>| </a:t>
            </a:r>
            <a:r>
              <a:rPr lang="en-US" altLang="zh-TW" dirty="0">
                <a:cs typeface="Times New Roman" panose="02020603050405020304" pitchFamily="18" charset="0"/>
              </a:rPr>
              <a:t>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       1) </a:t>
            </a:r>
            <a:r>
              <a:rPr lang="en-US" i="1" dirty="0"/>
              <a:t>T</a:t>
            </a:r>
            <a:r>
              <a:rPr lang="en-US" dirty="0"/>
              <a:t> ←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2) </a:t>
            </a:r>
            <a:r>
              <a:rPr lang="en-US" dirty="0">
                <a:solidFill>
                  <a:srgbClr val="00B0F0"/>
                </a:solidFill>
              </a:rPr>
              <a:t>If stage(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) &gt;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, clean up the graph,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i="1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00B0F0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       3) Find shortest 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      4) Find the tree </a:t>
            </a:r>
            <a:r>
              <a:rPr lang="en-US" i="1" dirty="0"/>
              <a:t>T’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en-US" dirty="0"/>
              <a:t> 5) Let </a:t>
            </a:r>
            <a:r>
              <a:rPr lang="en-US" i="1" dirty="0"/>
              <a:t>T’’</a:t>
            </a:r>
            <a:r>
              <a:rPr lang="en-US" dirty="0"/>
              <a:t> = merge(</a:t>
            </a:r>
            <a:r>
              <a:rPr lang="en-US" i="1" dirty="0"/>
              <a:t>T,</a:t>
            </a:r>
            <a:r>
              <a:rPr lang="en-US" b="1" i="1" dirty="0"/>
              <a:t> </a:t>
            </a:r>
            <a:r>
              <a:rPr lang="en-US" i="1" dirty="0"/>
              <a:t>T’</a:t>
            </a:r>
            <a:r>
              <a:rPr lang="en-US" dirty="0"/>
              <a:t>), stage(</a:t>
            </a:r>
            <a:r>
              <a:rPr lang="en-US" i="1" dirty="0"/>
              <a:t>T’’</a:t>
            </a:r>
            <a:r>
              <a:rPr lang="en-US" dirty="0"/>
              <a:t>) = </a:t>
            </a:r>
            <a:r>
              <a:rPr lang="en-US" i="1" dirty="0"/>
              <a:t>min</a:t>
            </a:r>
            <a:r>
              <a:rPr lang="en-US" dirty="0"/>
              <a:t>(stage(</a:t>
            </a:r>
            <a:r>
              <a:rPr lang="en-US" i="1" dirty="0"/>
              <a:t>T</a:t>
            </a:r>
            <a:r>
              <a:rPr lang="en-US" dirty="0"/>
              <a:t>), stage(</a:t>
            </a:r>
            <a:r>
              <a:rPr lang="en-US" i="1" dirty="0"/>
              <a:t>T’</a:t>
            </a:r>
            <a:r>
              <a:rPr lang="en-US" dirty="0"/>
              <a:t>)) + 1</a:t>
            </a:r>
          </a:p>
          <a:p>
            <a:pPr marL="0" indent="0">
              <a:buNone/>
            </a:pPr>
            <a:r>
              <a:rPr lang="en-US" dirty="0"/>
              <a:t>       6) place </a:t>
            </a:r>
            <a:r>
              <a:rPr lang="en-US" i="1" dirty="0"/>
              <a:t>T’’</a:t>
            </a:r>
            <a:r>
              <a:rPr lang="en-US" dirty="0"/>
              <a:t> at the back of </a:t>
            </a:r>
            <a:r>
              <a:rPr lang="en-US" i="1" dirty="0"/>
              <a:t>Q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3DA4A73-FA3D-49AB-BC42-128231E8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3"/>
            <a:ext cx="10515600" cy="1325563"/>
          </a:xfrm>
        </p:spPr>
        <p:txBody>
          <a:bodyPr/>
          <a:lstStyle/>
          <a:p>
            <a:r>
              <a:rPr lang="en-US" b="1" dirty="0"/>
              <a:t>The modified algorithm</a:t>
            </a:r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D17265-4AAC-4B75-B042-0D10BED0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59B8D129-C7BA-43F7-8A1B-D6FA8CC2972E}"/>
              </a:ext>
            </a:extLst>
          </p:cNvPr>
          <p:cNvSpPr/>
          <p:nvPr/>
        </p:nvSpPr>
        <p:spPr>
          <a:xfrm rot="7773771">
            <a:off x="5641597" y="5476501"/>
            <a:ext cx="310392" cy="3670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C0BC4B-4BE8-42F6-952E-6127BAB5EF53}"/>
              </a:ext>
            </a:extLst>
          </p:cNvPr>
          <p:cNvSpPr txBox="1"/>
          <p:nvPr/>
        </p:nvSpPr>
        <p:spPr>
          <a:xfrm>
            <a:off x="5900475" y="5652422"/>
            <a:ext cx="588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 set operations take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507841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>
            <a:normAutofit/>
          </a:bodyPr>
          <a:lstStyle/>
          <a:p>
            <a:r>
              <a:rPr lang="en-US" b="1" dirty="0"/>
              <a:t>Observation: </a:t>
            </a:r>
            <a:r>
              <a:rPr lang="en-US" dirty="0"/>
              <a:t>When we merge two trees, one of the trees is of stage </a:t>
            </a:r>
            <a:r>
              <a:rPr lang="en-US" i="1" dirty="0"/>
              <a:t>j</a:t>
            </a:r>
            <a:r>
              <a:rPr lang="en-US" dirty="0"/>
              <a:t>, that is, the current stage</a:t>
            </a:r>
          </a:p>
          <a:p>
            <a:endParaRPr lang="en-US" dirty="0"/>
          </a:p>
          <a:p>
            <a:r>
              <a:rPr lang="en-US" dirty="0"/>
              <a:t>Note that the tree of stage </a:t>
            </a:r>
            <a:r>
              <a:rPr lang="en-US" i="1" dirty="0"/>
              <a:t>j</a:t>
            </a:r>
            <a:r>
              <a:rPr lang="en-US" dirty="0"/>
              <a:t> consists of </a:t>
            </a:r>
            <a:r>
              <a:rPr lang="en-US" dirty="0">
                <a:solidFill>
                  <a:srgbClr val="FF0000"/>
                </a:solidFill>
              </a:rPr>
              <a:t>a single node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C6ECD-1CBB-4A7F-8025-8789E8E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BC5FD98-3DEC-4204-A4B2-F01A85F2D105}"/>
              </a:ext>
            </a:extLst>
          </p:cNvPr>
          <p:cNvSpPr/>
          <p:nvPr/>
        </p:nvSpPr>
        <p:spPr>
          <a:xfrm>
            <a:off x="4165875" y="5816236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C3E08A4-B02F-4CAF-9BA6-5A33C6678B37}"/>
              </a:ext>
            </a:extLst>
          </p:cNvPr>
          <p:cNvSpPr/>
          <p:nvPr/>
        </p:nvSpPr>
        <p:spPr>
          <a:xfrm>
            <a:off x="5036233" y="581623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988C955-0FBA-4FE2-B1A2-E6C76FA00B09}"/>
              </a:ext>
            </a:extLst>
          </p:cNvPr>
          <p:cNvSpPr/>
          <p:nvPr/>
        </p:nvSpPr>
        <p:spPr>
          <a:xfrm>
            <a:off x="6807007" y="5816236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D773E3-20B9-47B7-943F-1CB6461EC212}"/>
              </a:ext>
            </a:extLst>
          </p:cNvPr>
          <p:cNvSpPr/>
          <p:nvPr/>
        </p:nvSpPr>
        <p:spPr>
          <a:xfrm>
            <a:off x="5906591" y="5816236"/>
            <a:ext cx="683703" cy="721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2DEBC1-F0C5-4FB8-A507-48CE8B94698F}"/>
              </a:ext>
            </a:extLst>
          </p:cNvPr>
          <p:cNvSpPr txBox="1"/>
          <p:nvPr/>
        </p:nvSpPr>
        <p:spPr>
          <a:xfrm>
            <a:off x="2442986" y="5799458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Queue: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F5772A4-02A1-4608-825F-E00AC822A811}"/>
              </a:ext>
            </a:extLst>
          </p:cNvPr>
          <p:cNvSpPr/>
          <p:nvPr/>
        </p:nvSpPr>
        <p:spPr>
          <a:xfrm>
            <a:off x="4342045" y="5306452"/>
            <a:ext cx="304100" cy="419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19667AE-5834-404E-A054-F803A0F24603}"/>
              </a:ext>
            </a:extLst>
          </p:cNvPr>
          <p:cNvSpPr/>
          <p:nvPr/>
        </p:nvSpPr>
        <p:spPr>
          <a:xfrm>
            <a:off x="7707423" y="5816236"/>
            <a:ext cx="683703" cy="7214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j+1</a:t>
            </a:r>
          </a:p>
        </p:txBody>
      </p:sp>
    </p:spTree>
    <p:extLst>
      <p:ext uri="{BB962C8B-B14F-4D97-AF65-F5344CB8AC3E}">
        <p14:creationId xmlns:p14="http://schemas.microsoft.com/office/powerpoint/2010/main" val="1093322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>
            <a:normAutofit/>
          </a:bodyPr>
          <a:lstStyle/>
          <a:p>
            <a:r>
              <a:rPr lang="en-US" dirty="0"/>
              <a:t>If a linked list is used to implement the disjoint set:</a:t>
            </a:r>
          </a:p>
          <a:p>
            <a:pPr lvl="1"/>
            <a:r>
              <a:rPr lang="en-US" altLang="zh-TW" sz="2600" dirty="0"/>
              <a:t>find root can be done in </a:t>
            </a:r>
            <a:r>
              <a:rPr lang="en-US" altLang="zh-TW" sz="2600" i="1" dirty="0"/>
              <a:t>O</a:t>
            </a:r>
            <a:r>
              <a:rPr lang="en-US" altLang="zh-TW" sz="2600" dirty="0"/>
              <a:t>(1)</a:t>
            </a:r>
          </a:p>
          <a:p>
            <a:pPr lvl="1"/>
            <a:r>
              <a:rPr lang="en-US" sz="2600" dirty="0"/>
              <a:t>merge can be done in </a:t>
            </a:r>
            <a:r>
              <a:rPr lang="en-US" sz="2600" i="1" dirty="0">
                <a:solidFill>
                  <a:srgbClr val="FF0000"/>
                </a:solidFill>
              </a:rPr>
              <a:t>O</a:t>
            </a:r>
            <a:r>
              <a:rPr lang="en-US" sz="2600" dirty="0">
                <a:solidFill>
                  <a:srgbClr val="FF0000"/>
                </a:solidFill>
              </a:rPr>
              <a:t>(1)</a:t>
            </a:r>
          </a:p>
          <a:p>
            <a:pPr lvl="1"/>
            <a:endParaRPr lang="en-US" dirty="0"/>
          </a:p>
          <a:p>
            <a:r>
              <a:rPr lang="en-US" dirty="0"/>
              <a:t>Consequently, all disjoint set operations take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time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C6ECD-1CBB-4A7F-8025-8789E8E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53</a:t>
            </a:fld>
            <a:endParaRPr 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727DFB8-0752-4463-9CD5-EEC659ECC94E}"/>
              </a:ext>
            </a:extLst>
          </p:cNvPr>
          <p:cNvSpPr/>
          <p:nvPr/>
        </p:nvSpPr>
        <p:spPr>
          <a:xfrm>
            <a:off x="1934588" y="5929852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5BB67EA-F1AD-4855-BD37-DB2F220668F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1473017" y="5441002"/>
            <a:ext cx="502319" cy="5319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2F54893E-0657-42F7-9D9E-D93FF4E37E2D}"/>
              </a:ext>
            </a:extLst>
          </p:cNvPr>
          <p:cNvSpPr/>
          <p:nvPr/>
        </p:nvSpPr>
        <p:spPr>
          <a:xfrm>
            <a:off x="1235523" y="5189726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1444199-B8DA-44F0-90D9-90E3A0F001A6}"/>
              </a:ext>
            </a:extLst>
          </p:cNvPr>
          <p:cNvSpPr/>
          <p:nvPr/>
        </p:nvSpPr>
        <p:spPr>
          <a:xfrm>
            <a:off x="2449726" y="527455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BC84D46-DC5A-4947-80F6-52B98CA968D6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2172082" y="5525835"/>
            <a:ext cx="318392" cy="447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A1395B38-4394-4BC7-A25E-BA5175A84C33}"/>
              </a:ext>
            </a:extLst>
          </p:cNvPr>
          <p:cNvSpPr/>
          <p:nvPr/>
        </p:nvSpPr>
        <p:spPr>
          <a:xfrm>
            <a:off x="3524808" y="559273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8CB2904E-050B-48FE-A7CA-6CE25EA32174}"/>
              </a:ext>
            </a:extLst>
          </p:cNvPr>
          <p:cNvSpPr/>
          <p:nvPr/>
        </p:nvSpPr>
        <p:spPr>
          <a:xfrm>
            <a:off x="4643445" y="5426231"/>
            <a:ext cx="569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40D91E-A1BB-4F0A-A765-0BC9FB69B968}"/>
              </a:ext>
            </a:extLst>
          </p:cNvPr>
          <p:cNvSpPr/>
          <p:nvPr/>
        </p:nvSpPr>
        <p:spPr>
          <a:xfrm>
            <a:off x="6113302" y="4944548"/>
            <a:ext cx="569789" cy="581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tx1"/>
                </a:solidFill>
              </a:rPr>
              <a:t>a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84AD791-9BA3-46FD-AF6F-2C96147471AE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6683091" y="5235191"/>
            <a:ext cx="512697" cy="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07CE338-F8AB-4D00-864E-3AF04735AE40}"/>
              </a:ext>
            </a:extLst>
          </p:cNvPr>
          <p:cNvSpPr/>
          <p:nvPr/>
        </p:nvSpPr>
        <p:spPr>
          <a:xfrm>
            <a:off x="7195788" y="4944547"/>
            <a:ext cx="569789" cy="581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tx1"/>
                </a:solidFill>
              </a:rPr>
              <a:t>b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33CF15-0BDA-41F2-9CD7-828E24889CCC}"/>
              </a:ext>
            </a:extLst>
          </p:cNvPr>
          <p:cNvSpPr/>
          <p:nvPr/>
        </p:nvSpPr>
        <p:spPr>
          <a:xfrm>
            <a:off x="8268290" y="4944547"/>
            <a:ext cx="569789" cy="581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tx1"/>
                </a:solidFill>
              </a:rPr>
              <a:t>c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53CED3-4E84-43D7-BAC7-138877BDB12E}"/>
              </a:ext>
            </a:extLst>
          </p:cNvPr>
          <p:cNvSpPr/>
          <p:nvPr/>
        </p:nvSpPr>
        <p:spPr>
          <a:xfrm>
            <a:off x="6113301" y="5981992"/>
            <a:ext cx="569789" cy="581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tx1"/>
                </a:solidFill>
              </a:rPr>
              <a:t>d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FD924C9-A569-498A-AEF4-3C0139B4B934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765577" y="5235191"/>
            <a:ext cx="50271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弧形 47">
            <a:extLst>
              <a:ext uri="{FF2B5EF4-FFF2-40B4-BE49-F238E27FC236}">
                <a16:creationId xmlns:a16="http://schemas.microsoft.com/office/drawing/2014/main" id="{5218F9E8-1E76-4136-9F30-55526BD97793}"/>
              </a:ext>
            </a:extLst>
          </p:cNvPr>
          <p:cNvSpPr/>
          <p:nvPr/>
        </p:nvSpPr>
        <p:spPr>
          <a:xfrm>
            <a:off x="6341429" y="4440140"/>
            <a:ext cx="1020929" cy="940839"/>
          </a:xfrm>
          <a:prstGeom prst="arc">
            <a:avLst>
              <a:gd name="adj1" fmla="val 10879707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0B848F16-3F0D-4745-BE8A-0F864C7A77D7}"/>
              </a:ext>
            </a:extLst>
          </p:cNvPr>
          <p:cNvSpPr/>
          <p:nvPr/>
        </p:nvSpPr>
        <p:spPr>
          <a:xfrm>
            <a:off x="6454761" y="4488390"/>
            <a:ext cx="2076290" cy="926576"/>
          </a:xfrm>
          <a:prstGeom prst="arc">
            <a:avLst>
              <a:gd name="adj1" fmla="val 10879707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75D11CFB-A904-4FBD-8AD7-B18EB86EDC36}"/>
              </a:ext>
            </a:extLst>
          </p:cNvPr>
          <p:cNvSpPr/>
          <p:nvPr/>
        </p:nvSpPr>
        <p:spPr>
          <a:xfrm>
            <a:off x="5514833" y="4763365"/>
            <a:ext cx="671477" cy="294388"/>
          </a:xfrm>
          <a:prstGeom prst="arc">
            <a:avLst>
              <a:gd name="adj1" fmla="val 2558340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AE71A32D-B6BE-48C7-9A17-0825FEAA0E2C}"/>
              </a:ext>
            </a:extLst>
          </p:cNvPr>
          <p:cNvSpPr/>
          <p:nvPr/>
        </p:nvSpPr>
        <p:spPr>
          <a:xfrm>
            <a:off x="5589273" y="5834798"/>
            <a:ext cx="671477" cy="294388"/>
          </a:xfrm>
          <a:prstGeom prst="arc">
            <a:avLst>
              <a:gd name="adj1" fmla="val 2558340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BA9D4-7DAD-4CD7-8AD5-E31AB0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EF287-FF22-425E-A260-337B0E5E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Recall that we claimed the following: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 is planar, then </a:t>
            </a:r>
            <a:r>
              <a:rPr lang="en-US" i="1" dirty="0">
                <a:solidFill>
                  <a:srgbClr val="FF0000"/>
                </a:solidFill>
              </a:rPr>
              <a:t>G* </a:t>
            </a:r>
            <a:r>
              <a:rPr lang="en-US" dirty="0">
                <a:solidFill>
                  <a:srgbClr val="FF0000"/>
                </a:solidFill>
              </a:rPr>
              <a:t>is also planar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355AE-1B44-4046-BD75-99391B3A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54</a:t>
            </a:fld>
            <a:endParaRPr lang="en-US" dirty="0"/>
          </a:p>
        </p:txBody>
      </p:sp>
      <p:sp>
        <p:nvSpPr>
          <p:cNvPr id="59" name="箭號: 向右 48">
            <a:extLst>
              <a:ext uri="{FF2B5EF4-FFF2-40B4-BE49-F238E27FC236}">
                <a16:creationId xmlns:a16="http://schemas.microsoft.com/office/drawing/2014/main" id="{6547B6B5-58EC-49DC-A488-0F79CA6AD7A8}"/>
              </a:ext>
            </a:extLst>
          </p:cNvPr>
          <p:cNvSpPr/>
          <p:nvPr/>
        </p:nvSpPr>
        <p:spPr>
          <a:xfrm>
            <a:off x="5525660" y="512547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B309C12-5457-4656-9A80-4C6EFAF8974C}"/>
              </a:ext>
            </a:extLst>
          </p:cNvPr>
          <p:cNvGrpSpPr/>
          <p:nvPr/>
        </p:nvGrpSpPr>
        <p:grpSpPr>
          <a:xfrm>
            <a:off x="1090445" y="4468433"/>
            <a:ext cx="3593298" cy="2110901"/>
            <a:chOff x="1090445" y="4468433"/>
            <a:chExt cx="3593298" cy="2110901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A0803B18-61B7-4262-A555-E7BD82BA859A}"/>
                </a:ext>
              </a:extLst>
            </p:cNvPr>
            <p:cNvSpPr/>
            <p:nvPr/>
          </p:nvSpPr>
          <p:spPr>
            <a:xfrm>
              <a:off x="2249119" y="513102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6F3C10D-6804-45F0-B4F4-420043A4165A}"/>
                </a:ext>
              </a:extLst>
            </p:cNvPr>
            <p:cNvCxnSpPr>
              <a:cxnSpLocks/>
              <a:stCxn id="47" idx="5"/>
              <a:endCxn id="43" idx="1"/>
            </p:cNvCxnSpPr>
            <p:nvPr/>
          </p:nvCxnSpPr>
          <p:spPr>
            <a:xfrm>
              <a:off x="1840256" y="4719709"/>
              <a:ext cx="449611" cy="454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259B03D-FFE1-4FDC-99D2-47369FDD6064}"/>
                </a:ext>
              </a:extLst>
            </p:cNvPr>
            <p:cNvSpPr/>
            <p:nvPr/>
          </p:nvSpPr>
          <p:spPr>
            <a:xfrm>
              <a:off x="1602762" y="4468433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52849ED-8479-4474-BF16-99C96D2360E3}"/>
                </a:ext>
              </a:extLst>
            </p:cNvPr>
            <p:cNvSpPr/>
            <p:nvPr/>
          </p:nvSpPr>
          <p:spPr>
            <a:xfrm>
              <a:off x="2816965" y="4553266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51DDFCE-3EFB-4D52-8D49-AA9D7C0DD036}"/>
                </a:ext>
              </a:extLst>
            </p:cNvPr>
            <p:cNvSpPr/>
            <p:nvPr/>
          </p:nvSpPr>
          <p:spPr>
            <a:xfrm>
              <a:off x="3739975" y="616723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F7E49646-22F6-4D24-B15F-F5A7FDCD7497}"/>
                </a:ext>
              </a:extLst>
            </p:cNvPr>
            <p:cNvSpPr/>
            <p:nvPr/>
          </p:nvSpPr>
          <p:spPr>
            <a:xfrm>
              <a:off x="3766533" y="5397027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E9A5D0D4-7BEF-4A98-94BA-630DAEBCEE4B}"/>
                </a:ext>
              </a:extLst>
            </p:cNvPr>
            <p:cNvSpPr/>
            <p:nvPr/>
          </p:nvSpPr>
          <p:spPr>
            <a:xfrm>
              <a:off x="4405501" y="5085656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7546E6E-C403-4D2C-B63F-51620503F45F}"/>
                </a:ext>
              </a:extLst>
            </p:cNvPr>
            <p:cNvCxnSpPr>
              <a:cxnSpLocks/>
              <a:stCxn id="43" idx="7"/>
              <a:endCxn id="49" idx="3"/>
            </p:cNvCxnSpPr>
            <p:nvPr/>
          </p:nvCxnSpPr>
          <p:spPr>
            <a:xfrm flipV="1">
              <a:off x="2486613" y="4804542"/>
              <a:ext cx="371100" cy="369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E1EB786B-3D93-44AF-9990-B795786A4E9D}"/>
                </a:ext>
              </a:extLst>
            </p:cNvPr>
            <p:cNvCxnSpPr>
              <a:cxnSpLocks/>
              <a:stCxn id="65" idx="4"/>
              <a:endCxn id="64" idx="0"/>
            </p:cNvCxnSpPr>
            <p:nvPr/>
          </p:nvCxnSpPr>
          <p:spPr>
            <a:xfrm flipH="1">
              <a:off x="3879096" y="5691415"/>
              <a:ext cx="26558" cy="4758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783315BF-4DAD-4E20-8AA7-E775FE1CF81A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4004027" y="5336932"/>
              <a:ext cx="442222" cy="1032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EED16931-2DAE-4DBE-9B6D-20AE92363930}"/>
                </a:ext>
              </a:extLst>
            </p:cNvPr>
            <p:cNvCxnSpPr>
              <a:cxnSpLocks/>
              <a:stCxn id="49" idx="6"/>
              <a:endCxn id="66" idx="1"/>
            </p:cNvCxnSpPr>
            <p:nvPr/>
          </p:nvCxnSpPr>
          <p:spPr>
            <a:xfrm>
              <a:off x="3095207" y="4700460"/>
              <a:ext cx="1351042" cy="428308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15C9581-B43F-42CE-9475-C70DCEAD0A21}"/>
                </a:ext>
              </a:extLst>
            </p:cNvPr>
            <p:cNvCxnSpPr>
              <a:cxnSpLocks/>
              <a:stCxn id="49" idx="5"/>
              <a:endCxn id="65" idx="1"/>
            </p:cNvCxnSpPr>
            <p:nvPr/>
          </p:nvCxnSpPr>
          <p:spPr>
            <a:xfrm>
              <a:off x="3054459" y="4804542"/>
              <a:ext cx="752822" cy="635597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3DDA59E6-61E8-4579-BD8B-6D308E5FDC8D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>
              <a:off x="1881004" y="4615627"/>
              <a:ext cx="935961" cy="8483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1F096F0A-6848-4DFC-A23C-3BDD2315F2AB}"/>
                </a:ext>
              </a:extLst>
            </p:cNvPr>
            <p:cNvCxnSpPr>
              <a:cxnSpLocks/>
              <a:stCxn id="43" idx="6"/>
              <a:endCxn id="65" idx="2"/>
            </p:cNvCxnSpPr>
            <p:nvPr/>
          </p:nvCxnSpPr>
          <p:spPr>
            <a:xfrm>
              <a:off x="2527361" y="5278216"/>
              <a:ext cx="1239172" cy="266005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6E6601E9-A898-46FA-9A94-D6A9AE404FE6}"/>
                </a:ext>
              </a:extLst>
            </p:cNvPr>
            <p:cNvSpPr/>
            <p:nvPr/>
          </p:nvSpPr>
          <p:spPr>
            <a:xfrm>
              <a:off x="1090445" y="6096500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026E1136-709C-44AB-A580-48EF2D579016}"/>
                </a:ext>
              </a:extLst>
            </p:cNvPr>
            <p:cNvSpPr/>
            <p:nvPr/>
          </p:nvSpPr>
          <p:spPr>
            <a:xfrm>
              <a:off x="1970877" y="590485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F759EDB8-7E43-4057-8865-37B63E7BCF94}"/>
                </a:ext>
              </a:extLst>
            </p:cNvPr>
            <p:cNvSpPr/>
            <p:nvPr/>
          </p:nvSpPr>
          <p:spPr>
            <a:xfrm>
              <a:off x="2747602" y="6284946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86BB270D-C62E-4BAB-B259-6F49D45DEA1D}"/>
                </a:ext>
              </a:extLst>
            </p:cNvPr>
            <p:cNvCxnSpPr>
              <a:cxnSpLocks/>
              <a:stCxn id="78" idx="2"/>
              <a:endCxn id="77" idx="6"/>
            </p:cNvCxnSpPr>
            <p:nvPr/>
          </p:nvCxnSpPr>
          <p:spPr>
            <a:xfrm flipH="1">
              <a:off x="1368687" y="6052050"/>
              <a:ext cx="602190" cy="1916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4D00185-48E1-467D-B5DB-9591897D0F22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2249119" y="6052050"/>
              <a:ext cx="498483" cy="380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F8147BFC-8A6A-41A6-91BF-FF88AE32D5CE}"/>
                </a:ext>
              </a:extLst>
            </p:cNvPr>
            <p:cNvCxnSpPr>
              <a:cxnSpLocks/>
              <a:stCxn id="77" idx="7"/>
              <a:endCxn id="43" idx="3"/>
            </p:cNvCxnSpPr>
            <p:nvPr/>
          </p:nvCxnSpPr>
          <p:spPr>
            <a:xfrm flipV="1">
              <a:off x="1327939" y="5382298"/>
              <a:ext cx="961928" cy="757314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9B6F4EA6-0695-4F3A-BB91-905E3CD49FC9}"/>
                </a:ext>
              </a:extLst>
            </p:cNvPr>
            <p:cNvCxnSpPr>
              <a:cxnSpLocks/>
              <a:stCxn id="47" idx="3"/>
              <a:endCxn id="77" idx="7"/>
            </p:cNvCxnSpPr>
            <p:nvPr/>
          </p:nvCxnSpPr>
          <p:spPr>
            <a:xfrm flipH="1">
              <a:off x="1327939" y="4719709"/>
              <a:ext cx="315571" cy="1419903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23EA013-D64D-42DF-AE0C-A22D41699A51}"/>
                </a:ext>
              </a:extLst>
            </p:cNvPr>
            <p:cNvCxnSpPr>
              <a:cxnSpLocks/>
              <a:stCxn id="43" idx="4"/>
              <a:endCxn id="78" idx="0"/>
            </p:cNvCxnSpPr>
            <p:nvPr/>
          </p:nvCxnSpPr>
          <p:spPr>
            <a:xfrm flipH="1">
              <a:off x="2109998" y="5425410"/>
              <a:ext cx="278242" cy="47944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11CA1835-A8B2-4EA5-8492-7FF993C04FE4}"/>
                </a:ext>
              </a:extLst>
            </p:cNvPr>
            <p:cNvCxnSpPr>
              <a:cxnSpLocks/>
              <a:stCxn id="79" idx="6"/>
              <a:endCxn id="64" idx="2"/>
            </p:cNvCxnSpPr>
            <p:nvPr/>
          </p:nvCxnSpPr>
          <p:spPr>
            <a:xfrm flipV="1">
              <a:off x="3025844" y="6314431"/>
              <a:ext cx="714131" cy="11770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DBE6ED16-252A-4313-B825-3A8E160C7B46}"/>
                </a:ext>
              </a:extLst>
            </p:cNvPr>
            <p:cNvCxnSpPr>
              <a:cxnSpLocks/>
              <a:stCxn id="79" idx="6"/>
              <a:endCxn id="65" idx="2"/>
            </p:cNvCxnSpPr>
            <p:nvPr/>
          </p:nvCxnSpPr>
          <p:spPr>
            <a:xfrm flipV="1">
              <a:off x="3025844" y="5544221"/>
              <a:ext cx="740689" cy="887919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25B6432-6953-4869-A6BA-7B4E6D0BAF17}"/>
                </a:ext>
              </a:extLst>
            </p:cNvPr>
            <p:cNvSpPr txBox="1"/>
            <p:nvPr/>
          </p:nvSpPr>
          <p:spPr>
            <a:xfrm>
              <a:off x="3764012" y="44885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9D66AF4-EE8C-48D7-B976-F6B2BBDA8E93}"/>
                </a:ext>
              </a:extLst>
            </p:cNvPr>
            <p:cNvSpPr txBox="1"/>
            <p:nvPr/>
          </p:nvSpPr>
          <p:spPr>
            <a:xfrm>
              <a:off x="3665420" y="49857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C97C5A22-7AB4-494C-9DDB-B5827ABE53A0}"/>
                </a:ext>
              </a:extLst>
            </p:cNvPr>
            <p:cNvSpPr txBox="1"/>
            <p:nvPr/>
          </p:nvSpPr>
          <p:spPr>
            <a:xfrm>
              <a:off x="2867972" y="53672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E2248937-8529-41C3-A85F-87D5C2C2BCD4}"/>
              </a:ext>
            </a:extLst>
          </p:cNvPr>
          <p:cNvGrpSpPr/>
          <p:nvPr/>
        </p:nvGrpSpPr>
        <p:grpSpPr>
          <a:xfrm>
            <a:off x="7375361" y="4915910"/>
            <a:ext cx="1778033" cy="1516230"/>
            <a:chOff x="7375361" y="4915910"/>
            <a:chExt cx="1778033" cy="151623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6114CE41-73FC-48FE-B730-BE81E65D5456}"/>
                </a:ext>
              </a:extLst>
            </p:cNvPr>
            <p:cNvSpPr/>
            <p:nvPr/>
          </p:nvSpPr>
          <p:spPr>
            <a:xfrm>
              <a:off x="8875152" y="5233082"/>
              <a:ext cx="278242" cy="294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44AC9439-490A-411E-A497-C38CAF0F5983}"/>
                </a:ext>
              </a:extLst>
            </p:cNvPr>
            <p:cNvSpPr/>
            <p:nvPr/>
          </p:nvSpPr>
          <p:spPr>
            <a:xfrm>
              <a:off x="7375361" y="5233082"/>
              <a:ext cx="278242" cy="29438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29255827-1284-495D-ACD4-6115FF27C9AE}"/>
                </a:ext>
              </a:extLst>
            </p:cNvPr>
            <p:cNvSpPr/>
            <p:nvPr/>
          </p:nvSpPr>
          <p:spPr>
            <a:xfrm>
              <a:off x="7972374" y="6137752"/>
              <a:ext cx="278242" cy="2943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A688BC3-4748-4E5F-8609-F0CABE175962}"/>
                </a:ext>
              </a:extLst>
            </p:cNvPr>
            <p:cNvCxnSpPr>
              <a:cxnSpLocks/>
              <a:stCxn id="92" idx="6"/>
              <a:endCxn id="91" idx="2"/>
            </p:cNvCxnSpPr>
            <p:nvPr/>
          </p:nvCxnSpPr>
          <p:spPr>
            <a:xfrm>
              <a:off x="7653603" y="5380276"/>
              <a:ext cx="1221549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558903B-D023-4FCB-8016-542786A44A17}"/>
                </a:ext>
              </a:extLst>
            </p:cNvPr>
            <p:cNvCxnSpPr>
              <a:cxnSpLocks/>
              <a:stCxn id="93" idx="1"/>
              <a:endCxn id="92" idx="5"/>
            </p:cNvCxnSpPr>
            <p:nvPr/>
          </p:nvCxnSpPr>
          <p:spPr>
            <a:xfrm flipH="1" flipV="1">
              <a:off x="7612855" y="5484358"/>
              <a:ext cx="400267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AD122E45-10FA-4FF1-99C9-5F8EAF80F1D2}"/>
                </a:ext>
              </a:extLst>
            </p:cNvPr>
            <p:cNvCxnSpPr>
              <a:cxnSpLocks/>
              <a:stCxn id="93" idx="7"/>
              <a:endCxn id="91" idx="3"/>
            </p:cNvCxnSpPr>
            <p:nvPr/>
          </p:nvCxnSpPr>
          <p:spPr>
            <a:xfrm flipV="1">
              <a:off x="8209868" y="5484358"/>
              <a:ext cx="706032" cy="696506"/>
            </a:xfrm>
            <a:prstGeom prst="line">
              <a:avLst/>
            </a:prstGeom>
            <a:ln w="571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9EE990E6-FDD3-4785-A4F9-F300F7EF372D}"/>
                </a:ext>
              </a:extLst>
            </p:cNvPr>
            <p:cNvSpPr txBox="1"/>
            <p:nvPr/>
          </p:nvSpPr>
          <p:spPr>
            <a:xfrm>
              <a:off x="8039789" y="49159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914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Remark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28799"/>
            <a:ext cx="10927977" cy="43481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textbook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 a proof for the claim (</a:t>
            </a:r>
            <a:r>
              <a:rPr kumimoji="0" lang="en-US" altLang="zh-TW" sz="2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altLang="zh-TW" sz="28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planar)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following, I will present two proofs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first proof is by one of my classmates, named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日月卦長</a:t>
            </a:r>
            <a:br>
              <a:rPr lang="en-US" altLang="zh-TW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	(the proof has been modified by me)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second proof is by 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A61-528C-4C0D-9021-415A710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9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8075-04DA-4D53-A076-BD7EFC5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 contraction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2F3D0-B436-4A84-B9E0-A58E8B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edge contraction</a:t>
            </a:r>
            <a:r>
              <a:rPr lang="en-US" i="1" dirty="0"/>
              <a:t> </a:t>
            </a:r>
            <a:r>
              <a:rPr lang="en-US" dirty="0"/>
              <a:t>operation on an edge </a:t>
            </a:r>
            <a:r>
              <a:rPr lang="en-US" i="1" dirty="0"/>
              <a:t>e</a:t>
            </a:r>
            <a:r>
              <a:rPr lang="en-US" dirty="0"/>
              <a:t> =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of a graph </a:t>
            </a:r>
            <a:r>
              <a:rPr lang="en-US" i="1" dirty="0"/>
              <a:t>G</a:t>
            </a:r>
            <a:endParaRPr lang="en-US" dirty="0"/>
          </a:p>
          <a:p>
            <a:pPr marL="0" indent="0">
              <a:buNone/>
              <a:tabLst>
                <a:tab pos="896938" algn="l"/>
                <a:tab pos="1254125" algn="l"/>
              </a:tabLst>
            </a:pPr>
            <a:r>
              <a:rPr lang="en-US" dirty="0"/>
              <a:t>	1. </a:t>
            </a:r>
            <a:r>
              <a:rPr lang="en-US" altLang="zh-TW" dirty="0"/>
              <a:t>removes </a:t>
            </a:r>
            <a:r>
              <a:rPr lang="en-US" altLang="zh-TW" i="1" dirty="0"/>
              <a:t>u</a:t>
            </a:r>
          </a:p>
          <a:p>
            <a:pPr marL="0" indent="0">
              <a:buNone/>
              <a:tabLst>
                <a:tab pos="896938" algn="l"/>
                <a:tab pos="1254125" algn="l"/>
              </a:tabLst>
            </a:pPr>
            <a:r>
              <a:rPr lang="en-US" i="1" dirty="0"/>
              <a:t>	</a:t>
            </a:r>
            <a:r>
              <a:rPr lang="en-US" dirty="0"/>
              <a:t>2. for each edge </a:t>
            </a:r>
            <a:r>
              <a:rPr lang="en-US" i="1" dirty="0"/>
              <a:t>w</a:t>
            </a:r>
            <a:r>
              <a:rPr lang="en-US" dirty="0"/>
              <a:t> originally incident to </a:t>
            </a:r>
            <a:r>
              <a:rPr lang="en-US" i="1" dirty="0"/>
              <a:t>u</a:t>
            </a:r>
            <a:r>
              <a:rPr lang="en-US" dirty="0"/>
              <a:t>, adds an edge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BBC773-D21B-4E7E-8527-A85417F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56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0307617-A0AA-4053-8EAB-2F80EF627312}"/>
              </a:ext>
            </a:extLst>
          </p:cNvPr>
          <p:cNvSpPr/>
          <p:nvPr/>
        </p:nvSpPr>
        <p:spPr>
          <a:xfrm>
            <a:off x="1484557" y="5272315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DB77279-C84A-4877-9A5D-69FC1142917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14005" y="4694559"/>
            <a:ext cx="611300" cy="620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0BC342DA-F403-4B0E-906F-B98D52B420B4}"/>
              </a:ext>
            </a:extLst>
          </p:cNvPr>
          <p:cNvSpPr/>
          <p:nvPr/>
        </p:nvSpPr>
        <p:spPr>
          <a:xfrm>
            <a:off x="838200" y="4609726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14C1C0-D32E-4D6A-99CE-DE73D85E045D}"/>
              </a:ext>
            </a:extLst>
          </p:cNvPr>
          <p:cNvSpPr/>
          <p:nvPr/>
        </p:nvSpPr>
        <p:spPr>
          <a:xfrm>
            <a:off x="2052403" y="469455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6B9991B-8AF0-484F-85F5-22221B0158A4}"/>
              </a:ext>
            </a:extLst>
          </p:cNvPr>
          <p:cNvSpPr/>
          <p:nvPr/>
        </p:nvSpPr>
        <p:spPr>
          <a:xfrm>
            <a:off x="2975413" y="6308530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0213FE4-BA07-4BE8-9FF2-60ED0BEC78C1}"/>
              </a:ext>
            </a:extLst>
          </p:cNvPr>
          <p:cNvSpPr/>
          <p:nvPr/>
        </p:nvSpPr>
        <p:spPr>
          <a:xfrm>
            <a:off x="3001971" y="5538320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B4B6F5-977C-4BF7-94F9-397F071D3EF7}"/>
              </a:ext>
            </a:extLst>
          </p:cNvPr>
          <p:cNvSpPr/>
          <p:nvPr/>
        </p:nvSpPr>
        <p:spPr>
          <a:xfrm>
            <a:off x="3640939" y="522694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E3A281-9376-452E-8E0D-43B193022646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1722051" y="4945835"/>
            <a:ext cx="371100" cy="3695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0FDB296-95AE-492D-9D1D-5230AA935DF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3114534" y="5832708"/>
            <a:ext cx="26558" cy="4758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93216DA-E187-40E9-B44C-6E88C6DC5D3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239465" y="5374143"/>
            <a:ext cx="540595" cy="207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7BFE8FC-F85A-44B8-8117-CA385EF9B640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1722051" y="5523591"/>
            <a:ext cx="1279920" cy="1619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97A66-E255-4CFA-A352-3E8BD4CDE586}"/>
              </a:ext>
            </a:extLst>
          </p:cNvPr>
          <p:cNvSpPr txBox="1"/>
          <p:nvPr/>
        </p:nvSpPr>
        <p:spPr>
          <a:xfrm>
            <a:off x="2285073" y="5047131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6992CFB-715C-4A79-B28D-C90C121DF6AE}"/>
              </a:ext>
            </a:extLst>
          </p:cNvPr>
          <p:cNvSpPr/>
          <p:nvPr/>
        </p:nvSpPr>
        <p:spPr>
          <a:xfrm>
            <a:off x="5693020" y="5507126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ED516C7-E730-4143-829D-2F825A1B21FC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330645" y="4841753"/>
            <a:ext cx="1351042" cy="4283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CB78E97-91FC-49A1-95EF-285031AE3C0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116442" y="4756920"/>
            <a:ext cx="935961" cy="84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CEAE764-116C-4A3F-8BE5-C5E4F2627399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722051" y="5523591"/>
            <a:ext cx="1294110" cy="8280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652E15-EE17-42E6-AD60-BCB084A7AF4B}"/>
              </a:ext>
            </a:extLst>
          </p:cNvPr>
          <p:cNvSpPr txBox="1"/>
          <p:nvPr/>
        </p:nvSpPr>
        <p:spPr>
          <a:xfrm>
            <a:off x="3260059" y="5564261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E37400-84FC-4731-85CE-B92AB08F293A}"/>
              </a:ext>
            </a:extLst>
          </p:cNvPr>
          <p:cNvSpPr txBox="1"/>
          <p:nvPr/>
        </p:nvSpPr>
        <p:spPr>
          <a:xfrm>
            <a:off x="1080755" y="522951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79B814D-47DE-4AF8-B076-6C8E38BCE376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364197" y="4554202"/>
            <a:ext cx="2087966" cy="9909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62CCB11C-C4D8-490F-B41F-907F9A6E900B}"/>
              </a:ext>
            </a:extLst>
          </p:cNvPr>
          <p:cNvSpPr/>
          <p:nvPr/>
        </p:nvSpPr>
        <p:spPr>
          <a:xfrm>
            <a:off x="7288392" y="446936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970C18C-832D-4FD0-AB03-C8819A6056F8}"/>
              </a:ext>
            </a:extLst>
          </p:cNvPr>
          <p:cNvSpPr/>
          <p:nvPr/>
        </p:nvSpPr>
        <p:spPr>
          <a:xfrm>
            <a:off x="8502595" y="4554202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058223B0-91CB-4A1E-BE77-83C8628BA201}"/>
              </a:ext>
            </a:extLst>
          </p:cNvPr>
          <p:cNvSpPr/>
          <p:nvPr/>
        </p:nvSpPr>
        <p:spPr>
          <a:xfrm>
            <a:off x="9425605" y="616817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1A5E22F3-14AF-4374-A4C9-78AFF322BCC4}"/>
              </a:ext>
            </a:extLst>
          </p:cNvPr>
          <p:cNvSpPr/>
          <p:nvPr/>
        </p:nvSpPr>
        <p:spPr>
          <a:xfrm>
            <a:off x="9452163" y="5397963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31D616B-BEA3-413F-9440-D81B9F7CAF4D}"/>
              </a:ext>
            </a:extLst>
          </p:cNvPr>
          <p:cNvSpPr/>
          <p:nvPr/>
        </p:nvSpPr>
        <p:spPr>
          <a:xfrm>
            <a:off x="10091131" y="5086592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0D6DFFE-E938-48E3-BD57-F9BDB8C9234B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 flipV="1">
            <a:off x="8543343" y="4805478"/>
            <a:ext cx="949568" cy="6355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1697D53-32D9-472F-8CAF-27818A4F2D81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 flipH="1">
            <a:off x="9564726" y="5692351"/>
            <a:ext cx="26558" cy="4758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86D56CD-9186-4940-91F1-DDF7FF62BCA0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9689657" y="5233786"/>
            <a:ext cx="540595" cy="207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B681BDC-EC5D-4EFE-B5CF-CE0DB4E267B0}"/>
              </a:ext>
            </a:extLst>
          </p:cNvPr>
          <p:cNvCxnSpPr>
            <a:cxnSpLocks/>
            <a:stCxn id="49" idx="6"/>
            <a:endCxn id="52" idx="1"/>
          </p:cNvCxnSpPr>
          <p:nvPr/>
        </p:nvCxnSpPr>
        <p:spPr>
          <a:xfrm>
            <a:off x="8780837" y="4701396"/>
            <a:ext cx="1351042" cy="4283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C7AFEDD-DA56-4259-9422-D4A27A8D008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7566634" y="4616563"/>
            <a:ext cx="935961" cy="84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285174D-1F2A-441F-ABCA-8E5DDD8ECFB9}"/>
              </a:ext>
            </a:extLst>
          </p:cNvPr>
          <p:cNvSpPr txBox="1"/>
          <p:nvPr/>
        </p:nvSpPr>
        <p:spPr>
          <a:xfrm>
            <a:off x="9710251" y="5423904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15A80141-C142-40F2-BD01-BDDA8DCFB821}"/>
              </a:ext>
            </a:extLst>
          </p:cNvPr>
          <p:cNvSpPr/>
          <p:nvPr/>
        </p:nvSpPr>
        <p:spPr>
          <a:xfrm flipH="1">
            <a:off x="9137005" y="5581432"/>
            <a:ext cx="650998" cy="759708"/>
          </a:xfrm>
          <a:prstGeom prst="arc">
            <a:avLst>
              <a:gd name="adj1" fmla="val 16200000"/>
              <a:gd name="adj2" fmla="val 530080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91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Edge contraction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FB0F3-C995-46E2-AE06-2BF9271B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G*</a:t>
            </a:r>
            <a:r>
              <a:rPr lang="en-US" altLang="zh-TW" dirty="0"/>
              <a:t> can be constructed from </a:t>
            </a:r>
            <a:r>
              <a:rPr lang="en-US" altLang="zh-TW" i="1" dirty="0"/>
              <a:t>G</a:t>
            </a:r>
            <a:r>
              <a:rPr lang="en-US" altLang="zh-TW" dirty="0"/>
              <a:t> by performing </a:t>
            </a:r>
            <a:r>
              <a:rPr lang="en-US" altLang="zh-TW" dirty="0">
                <a:solidFill>
                  <a:srgbClr val="FF0000"/>
                </a:solidFill>
              </a:rPr>
              <a:t>edge contractions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edge removals</a:t>
            </a:r>
          </a:p>
          <a:p>
            <a:endParaRPr lang="en-US" dirty="0"/>
          </a:p>
          <a:p>
            <a:r>
              <a:rPr lang="en-US" altLang="zh-TW" dirty="0"/>
              <a:t>We claim that </a:t>
            </a:r>
            <a:r>
              <a:rPr lang="en-US" dirty="0"/>
              <a:t>edge contractions </a:t>
            </a:r>
            <a:r>
              <a:rPr lang="en-US" altLang="zh-TW" dirty="0"/>
              <a:t>preserve </a:t>
            </a:r>
            <a:r>
              <a:rPr lang="en-US" dirty="0"/>
              <a:t>planarity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D2CD1E-A832-4EEB-8F03-6E698F8B22A1}" type="slidenum">
              <a:rPr lang="en-US" smtClean="0"/>
              <a:t>57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024342E-0DF8-46E3-8A66-912ED9C4E162}"/>
              </a:ext>
            </a:extLst>
          </p:cNvPr>
          <p:cNvSpPr/>
          <p:nvPr/>
        </p:nvSpPr>
        <p:spPr>
          <a:xfrm>
            <a:off x="2411494" y="5170398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2A7069A-0318-46FD-9D58-88CEE2C7AB33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2002631" y="4759085"/>
            <a:ext cx="449611" cy="454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49A70947-944C-46E1-B6C8-5734E6499B66}"/>
              </a:ext>
            </a:extLst>
          </p:cNvPr>
          <p:cNvSpPr/>
          <p:nvPr/>
        </p:nvSpPr>
        <p:spPr>
          <a:xfrm>
            <a:off x="1765137" y="4507809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E83F16B-6FCD-49BF-A7C3-526BD7F808AF}"/>
              </a:ext>
            </a:extLst>
          </p:cNvPr>
          <p:cNvSpPr/>
          <p:nvPr/>
        </p:nvSpPr>
        <p:spPr>
          <a:xfrm>
            <a:off x="2979340" y="4592642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505BF49-F3C1-4958-9573-28D3FB7A96CB}"/>
              </a:ext>
            </a:extLst>
          </p:cNvPr>
          <p:cNvSpPr/>
          <p:nvPr/>
        </p:nvSpPr>
        <p:spPr>
          <a:xfrm>
            <a:off x="3902350" y="620661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26408B6-E36D-48AB-93BB-268611758EA3}"/>
              </a:ext>
            </a:extLst>
          </p:cNvPr>
          <p:cNvSpPr/>
          <p:nvPr/>
        </p:nvSpPr>
        <p:spPr>
          <a:xfrm>
            <a:off x="3928908" y="543640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5E2D2B8-6524-4930-9C74-031EC08E0F6A}"/>
              </a:ext>
            </a:extLst>
          </p:cNvPr>
          <p:cNvSpPr/>
          <p:nvPr/>
        </p:nvSpPr>
        <p:spPr>
          <a:xfrm>
            <a:off x="4567876" y="5125032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27515D3-65C4-41A1-AD02-8647DED2E675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2648988" y="4843918"/>
            <a:ext cx="371100" cy="3695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F732268-244D-454A-AAAA-9E9FA55D2C10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041471" y="5730791"/>
            <a:ext cx="26558" cy="4758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5DE0EAA-C46E-4D20-8CAC-7AB9925FF57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66402" y="5272226"/>
            <a:ext cx="401474" cy="207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E2FFC51-322B-4027-B424-C6326654A7B0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3257582" y="4739836"/>
            <a:ext cx="1351042" cy="428308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3250863-6B19-476F-A5A8-DA893870D96F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3216834" y="4843918"/>
            <a:ext cx="752822" cy="635597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63B8276-4A8C-410C-BFD0-AFDCF3B5D6F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043379" y="4655003"/>
            <a:ext cx="935961" cy="84833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0626CF2-AA02-4E27-9357-2F4D8100E39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689736" y="5317592"/>
            <a:ext cx="1239172" cy="266005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E481243-EA95-43C3-B6FA-B7E53413F2D4}"/>
              </a:ext>
            </a:extLst>
          </p:cNvPr>
          <p:cNvSpPr/>
          <p:nvPr/>
        </p:nvSpPr>
        <p:spPr>
          <a:xfrm>
            <a:off x="5009424" y="5311814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13874FD-FBB8-4790-BEB4-2EE0BE5CB3D6}"/>
              </a:ext>
            </a:extLst>
          </p:cNvPr>
          <p:cNvSpPr/>
          <p:nvPr/>
        </p:nvSpPr>
        <p:spPr>
          <a:xfrm>
            <a:off x="7646911" y="518512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888CE6C-8CF4-43E2-9EFE-2AAD60580D49}"/>
              </a:ext>
            </a:extLst>
          </p:cNvPr>
          <p:cNvSpPr/>
          <p:nvPr/>
        </p:nvSpPr>
        <p:spPr>
          <a:xfrm>
            <a:off x="6147120" y="5185127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713D96-96F4-4A4A-88EA-DD3FBAED283D}"/>
              </a:ext>
            </a:extLst>
          </p:cNvPr>
          <p:cNvSpPr/>
          <p:nvPr/>
        </p:nvSpPr>
        <p:spPr>
          <a:xfrm>
            <a:off x="1252820" y="6135876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9B9AC71-A95B-4411-950C-ABD6CFD2E98D}"/>
              </a:ext>
            </a:extLst>
          </p:cNvPr>
          <p:cNvSpPr/>
          <p:nvPr/>
        </p:nvSpPr>
        <p:spPr>
          <a:xfrm>
            <a:off x="2133252" y="5944232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5B9358C-A3FD-456D-9756-2CDC9618C577}"/>
              </a:ext>
            </a:extLst>
          </p:cNvPr>
          <p:cNvSpPr/>
          <p:nvPr/>
        </p:nvSpPr>
        <p:spPr>
          <a:xfrm>
            <a:off x="2909977" y="6324322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B8AC5F-EB3F-4463-AFFB-6A0361BF369B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31062" y="6091426"/>
            <a:ext cx="602190" cy="191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30FFE44-CEF4-4211-ACC9-4125337CE40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411494" y="6091426"/>
            <a:ext cx="498483" cy="380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78DF968-0BA3-460C-8FF2-3645AE43964A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1490314" y="5421674"/>
            <a:ext cx="961928" cy="757314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0D9CEC4-9744-4B67-9216-C044236E3269}"/>
              </a:ext>
            </a:extLst>
          </p:cNvPr>
          <p:cNvCxnSpPr>
            <a:cxnSpLocks/>
            <a:stCxn id="7" idx="3"/>
            <a:endCxn id="22" idx="7"/>
          </p:cNvCxnSpPr>
          <p:nvPr/>
        </p:nvCxnSpPr>
        <p:spPr>
          <a:xfrm flipH="1">
            <a:off x="1490314" y="4759085"/>
            <a:ext cx="315571" cy="1419903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83F0BCE-40C5-41E6-8004-2FDAACF228F5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 flipH="1">
            <a:off x="2272373" y="5464786"/>
            <a:ext cx="278242" cy="47944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4B38C2E-B7DA-4D6E-9DDB-48A249A840C0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V="1">
            <a:off x="3188219" y="6353807"/>
            <a:ext cx="714131" cy="117709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8C08A93-B41E-42AF-A008-4139C4D34F1B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V="1">
            <a:off x="3188219" y="5583597"/>
            <a:ext cx="740689" cy="887919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DD126B00-AD78-4C6A-9E1E-58361525A114}"/>
              </a:ext>
            </a:extLst>
          </p:cNvPr>
          <p:cNvSpPr/>
          <p:nvPr/>
        </p:nvSpPr>
        <p:spPr>
          <a:xfrm>
            <a:off x="6744133" y="6089797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72AFA3E-90EF-4ABA-B639-B7086DD92FFD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6425362" y="5332321"/>
            <a:ext cx="1221549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C59DBAF-D2FC-45C0-99CB-03B5EBEF8C7D}"/>
              </a:ext>
            </a:extLst>
          </p:cNvPr>
          <p:cNvCxnSpPr>
            <a:cxnSpLocks/>
            <a:stCxn id="32" idx="1"/>
            <a:endCxn id="21" idx="5"/>
          </p:cNvCxnSpPr>
          <p:nvPr/>
        </p:nvCxnSpPr>
        <p:spPr>
          <a:xfrm flipH="1" flipV="1">
            <a:off x="6384614" y="5436403"/>
            <a:ext cx="400267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0EF111B-6A34-4627-A4D2-AFBA35C7F930}"/>
              </a:ext>
            </a:extLst>
          </p:cNvPr>
          <p:cNvCxnSpPr>
            <a:cxnSpLocks/>
            <a:stCxn id="32" idx="7"/>
            <a:endCxn id="20" idx="3"/>
          </p:cNvCxnSpPr>
          <p:nvPr/>
        </p:nvCxnSpPr>
        <p:spPr>
          <a:xfrm flipV="1">
            <a:off x="6981627" y="5436403"/>
            <a:ext cx="706032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>
            <a:extLst>
              <a:ext uri="{FF2B5EF4-FFF2-40B4-BE49-F238E27FC236}">
                <a16:creationId xmlns:a16="http://schemas.microsoft.com/office/drawing/2014/main" id="{BC76A0B8-3F41-44AF-A3D6-7DEAF1A55A52}"/>
              </a:ext>
            </a:extLst>
          </p:cNvPr>
          <p:cNvSpPr/>
          <p:nvPr/>
        </p:nvSpPr>
        <p:spPr>
          <a:xfrm>
            <a:off x="5891256" y="4759085"/>
            <a:ext cx="511728" cy="457632"/>
          </a:xfrm>
          <a:prstGeom prst="arc">
            <a:avLst>
              <a:gd name="adj1" fmla="val 7767476"/>
              <a:gd name="adj2" fmla="val 2384680"/>
            </a:avLst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ABC44967-694A-457E-85DD-7E072B243005}"/>
              </a:ext>
            </a:extLst>
          </p:cNvPr>
          <p:cNvSpPr/>
          <p:nvPr/>
        </p:nvSpPr>
        <p:spPr>
          <a:xfrm>
            <a:off x="8379534" y="5361917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78181FC-E29F-45C2-BC98-06A10B894F36}"/>
              </a:ext>
            </a:extLst>
          </p:cNvPr>
          <p:cNvSpPr/>
          <p:nvPr/>
        </p:nvSpPr>
        <p:spPr>
          <a:xfrm>
            <a:off x="10933382" y="516322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D0372C20-9A51-457F-A113-07C9ABE2CBD4}"/>
              </a:ext>
            </a:extLst>
          </p:cNvPr>
          <p:cNvSpPr/>
          <p:nvPr/>
        </p:nvSpPr>
        <p:spPr>
          <a:xfrm>
            <a:off x="9433591" y="5163227"/>
            <a:ext cx="278242" cy="2943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F5AE6AF-1AFC-4250-BD58-CA5D93143F97}"/>
              </a:ext>
            </a:extLst>
          </p:cNvPr>
          <p:cNvSpPr/>
          <p:nvPr/>
        </p:nvSpPr>
        <p:spPr>
          <a:xfrm>
            <a:off x="10030604" y="6067897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37A0D3F-56CD-460C-9AC3-F7C37C3E15FD}"/>
              </a:ext>
            </a:extLst>
          </p:cNvPr>
          <p:cNvCxnSpPr>
            <a:cxnSpLocks/>
            <a:stCxn id="39" idx="6"/>
            <a:endCxn id="38" idx="2"/>
          </p:cNvCxnSpPr>
          <p:nvPr/>
        </p:nvCxnSpPr>
        <p:spPr>
          <a:xfrm>
            <a:off x="9711833" y="5310421"/>
            <a:ext cx="1221549" cy="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52C2DC6-5FA3-4545-8788-953AFB17AECC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 flipV="1">
            <a:off x="9671085" y="5414503"/>
            <a:ext cx="400267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75FAC46-6298-42B6-A12E-B1D9352E3759}"/>
              </a:ext>
            </a:extLst>
          </p:cNvPr>
          <p:cNvCxnSpPr>
            <a:cxnSpLocks/>
            <a:stCxn id="40" idx="7"/>
            <a:endCxn id="38" idx="3"/>
          </p:cNvCxnSpPr>
          <p:nvPr/>
        </p:nvCxnSpPr>
        <p:spPr>
          <a:xfrm flipV="1">
            <a:off x="10268098" y="5414503"/>
            <a:ext cx="706032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9BF6544-53B8-467B-841B-F99F0AAB1E46}"/>
              </a:ext>
            </a:extLst>
          </p:cNvPr>
          <p:cNvCxnSpPr>
            <a:cxnSpLocks/>
          </p:cNvCxnSpPr>
          <p:nvPr/>
        </p:nvCxnSpPr>
        <p:spPr>
          <a:xfrm flipH="1" flipV="1">
            <a:off x="6284492" y="5466066"/>
            <a:ext cx="400267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825D456-6E95-44AA-8892-497ECADFCBAF}"/>
              </a:ext>
            </a:extLst>
          </p:cNvPr>
          <p:cNvCxnSpPr>
            <a:cxnSpLocks/>
          </p:cNvCxnSpPr>
          <p:nvPr/>
        </p:nvCxnSpPr>
        <p:spPr>
          <a:xfrm flipH="1" flipV="1">
            <a:off x="6462613" y="5361917"/>
            <a:ext cx="400267" cy="69650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256A10F-F551-43E3-9147-B9BE9ABCC783}"/>
              </a:ext>
            </a:extLst>
          </p:cNvPr>
          <p:cNvCxnSpPr>
            <a:cxnSpLocks/>
            <a:stCxn id="32" idx="6"/>
            <a:endCxn id="20" idx="4"/>
          </p:cNvCxnSpPr>
          <p:nvPr/>
        </p:nvCxnSpPr>
        <p:spPr>
          <a:xfrm flipV="1">
            <a:off x="7022375" y="5479515"/>
            <a:ext cx="763657" cy="757476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7AF6F3A-F140-4A48-BC3F-9DD918D714A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62613" y="5228239"/>
            <a:ext cx="1225046" cy="43988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A30E176-8017-40CF-817A-FBAF042EF6B4}"/>
              </a:ext>
            </a:extLst>
          </p:cNvPr>
          <p:cNvCxnSpPr>
            <a:cxnSpLocks/>
          </p:cNvCxnSpPr>
          <p:nvPr/>
        </p:nvCxnSpPr>
        <p:spPr>
          <a:xfrm flipV="1">
            <a:off x="6425362" y="5125032"/>
            <a:ext cx="1260254" cy="60095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63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內容版面配置區 2">
            <a:extLst>
              <a:ext uri="{FF2B5EF4-FFF2-40B4-BE49-F238E27FC236}">
                <a16:creationId xmlns:a16="http://schemas.microsoft.com/office/drawing/2014/main" id="{2480EA49-4F49-4D14-8F8B-7F63752A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/>
              <a:t>Observation:</a:t>
            </a:r>
            <a:r>
              <a:rPr lang="en-US" altLang="zh-TW" dirty="0"/>
              <a:t> if vertices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share a face</a:t>
            </a:r>
            <a:r>
              <a:rPr lang="en-US" altLang="zh-TW" dirty="0"/>
              <a:t> in a planar embedding of a planar graph, then adding the edge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preserves planarity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First proof, modified from </a:t>
            </a:r>
            <a:r>
              <a:rPr lang="zh-TW" altLang="en-US" sz="4000" b="1" dirty="0"/>
              <a:t>日月卦長</a:t>
            </a:r>
            <a:r>
              <a:rPr lang="en-US" altLang="zh-TW" sz="4000" b="1" dirty="0"/>
              <a:t>’s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proof</a:t>
            </a:r>
            <a:endParaRPr 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58</a:t>
            </a:fld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2891903" y="505075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  <a:stCxn id="9" idx="3"/>
            <a:endCxn id="65" idx="7"/>
          </p:cNvCxnSpPr>
          <p:nvPr/>
        </p:nvCxnSpPr>
        <p:spPr>
          <a:xfrm flipH="1">
            <a:off x="1281678" y="5019899"/>
            <a:ext cx="366576" cy="5830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1607506" y="476862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56B44BE-790F-484A-94F0-5D00A8F9A073}"/>
              </a:ext>
            </a:extLst>
          </p:cNvPr>
          <p:cNvSpPr/>
          <p:nvPr/>
        </p:nvSpPr>
        <p:spPr>
          <a:xfrm>
            <a:off x="3375415" y="444870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2130064" y="599518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3378269" y="6083655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4142838" y="563373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2408306" y="6142377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656511" y="5885015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9C231DA-325D-4EBA-8FAE-25EDD6B27874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3653657" y="4595897"/>
            <a:ext cx="529929" cy="10809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885748" y="4595897"/>
            <a:ext cx="1489667" cy="3199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2367558" y="5302030"/>
            <a:ext cx="565093" cy="7362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FEB8A6F-765C-4D35-99CA-6BA50036016A}"/>
              </a:ext>
            </a:extLst>
          </p:cNvPr>
          <p:cNvSpPr txBox="1"/>
          <p:nvPr/>
        </p:nvSpPr>
        <p:spPr>
          <a:xfrm>
            <a:off x="2549970" y="5642860"/>
            <a:ext cx="80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face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3292661" y="6260186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B74A9DB-3169-4381-B05B-76B3D20706F3}"/>
              </a:ext>
            </a:extLst>
          </p:cNvPr>
          <p:cNvSpPr txBox="1"/>
          <p:nvPr/>
        </p:nvSpPr>
        <p:spPr>
          <a:xfrm>
            <a:off x="838200" y="57809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E57C535-383F-4204-B398-2364409CA538}"/>
              </a:ext>
            </a:extLst>
          </p:cNvPr>
          <p:cNvSpPr/>
          <p:nvPr/>
        </p:nvSpPr>
        <p:spPr>
          <a:xfrm>
            <a:off x="1044184" y="5559831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C4A9625-ADF8-400E-96D6-38B81665733C}"/>
              </a:ext>
            </a:extLst>
          </p:cNvPr>
          <p:cNvCxnSpPr>
            <a:cxnSpLocks/>
            <a:stCxn id="7" idx="1"/>
            <a:endCxn id="65" idx="6"/>
          </p:cNvCxnSpPr>
          <p:nvPr/>
        </p:nvCxnSpPr>
        <p:spPr>
          <a:xfrm flipH="1">
            <a:off x="1322426" y="5093866"/>
            <a:ext cx="1610225" cy="613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53A9F3E-3598-49D0-802B-29F9109C0C76}"/>
              </a:ext>
            </a:extLst>
          </p:cNvPr>
          <p:cNvCxnSpPr>
            <a:cxnSpLocks/>
            <a:stCxn id="10" idx="0"/>
            <a:endCxn id="83" idx="5"/>
          </p:cNvCxnSpPr>
          <p:nvPr/>
        </p:nvCxnSpPr>
        <p:spPr>
          <a:xfrm flipH="1" flipV="1">
            <a:off x="3190519" y="3987550"/>
            <a:ext cx="324017" cy="4611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3C2CB76-0461-49CD-A086-9736EA955388}"/>
              </a:ext>
            </a:extLst>
          </p:cNvPr>
          <p:cNvCxnSpPr>
            <a:cxnSpLocks/>
            <a:stCxn id="83" idx="3"/>
            <a:endCxn id="9" idx="0"/>
          </p:cNvCxnSpPr>
          <p:nvPr/>
        </p:nvCxnSpPr>
        <p:spPr>
          <a:xfrm flipH="1">
            <a:off x="1746627" y="3987550"/>
            <a:ext cx="1247146" cy="781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6EF79F25-78BB-4163-8E06-508B92D84EB4}"/>
              </a:ext>
            </a:extLst>
          </p:cNvPr>
          <p:cNvSpPr/>
          <p:nvPr/>
        </p:nvSpPr>
        <p:spPr>
          <a:xfrm>
            <a:off x="2953025" y="373627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450D9D4-8014-4A85-B5DB-D597316C2839}"/>
              </a:ext>
            </a:extLst>
          </p:cNvPr>
          <p:cNvCxnSpPr>
            <a:cxnSpLocks/>
            <a:stCxn id="11" idx="2"/>
            <a:endCxn id="65" idx="5"/>
          </p:cNvCxnSpPr>
          <p:nvPr/>
        </p:nvCxnSpPr>
        <p:spPr>
          <a:xfrm flipH="1" flipV="1">
            <a:off x="1281678" y="5811107"/>
            <a:ext cx="848386" cy="3312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76401361-2664-4F59-B57A-066B81F08C20}"/>
              </a:ext>
            </a:extLst>
          </p:cNvPr>
          <p:cNvSpPr/>
          <p:nvPr/>
        </p:nvSpPr>
        <p:spPr>
          <a:xfrm>
            <a:off x="5074681" y="4724243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7BDC0B-72EB-4A84-B250-12DF353A9A15}"/>
              </a:ext>
            </a:extLst>
          </p:cNvPr>
          <p:cNvSpPr/>
          <p:nvPr/>
        </p:nvSpPr>
        <p:spPr>
          <a:xfrm>
            <a:off x="8249377" y="500539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D042315F-2702-49DB-A584-C3050331CAF9}"/>
              </a:ext>
            </a:extLst>
          </p:cNvPr>
          <p:cNvCxnSpPr>
            <a:cxnSpLocks/>
            <a:stCxn id="116" idx="3"/>
            <a:endCxn id="137" idx="7"/>
          </p:cNvCxnSpPr>
          <p:nvPr/>
        </p:nvCxnSpPr>
        <p:spPr>
          <a:xfrm flipH="1">
            <a:off x="6639152" y="4974539"/>
            <a:ext cx="366576" cy="5830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115">
            <a:extLst>
              <a:ext uri="{FF2B5EF4-FFF2-40B4-BE49-F238E27FC236}">
                <a16:creationId xmlns:a16="http://schemas.microsoft.com/office/drawing/2014/main" id="{A9778188-E637-4F35-8FEA-6554CE8894D4}"/>
              </a:ext>
            </a:extLst>
          </p:cNvPr>
          <p:cNvSpPr/>
          <p:nvPr/>
        </p:nvSpPr>
        <p:spPr>
          <a:xfrm>
            <a:off x="6964980" y="472326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F823F4AC-86C4-4EC8-AD1E-0A55A9A289B6}"/>
              </a:ext>
            </a:extLst>
          </p:cNvPr>
          <p:cNvSpPr/>
          <p:nvPr/>
        </p:nvSpPr>
        <p:spPr>
          <a:xfrm>
            <a:off x="8732889" y="440334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357BFEA8-68D8-4B48-A398-739FAAFB8169}"/>
              </a:ext>
            </a:extLst>
          </p:cNvPr>
          <p:cNvSpPr/>
          <p:nvPr/>
        </p:nvSpPr>
        <p:spPr>
          <a:xfrm>
            <a:off x="7487538" y="594982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88FEE7F5-BB6B-4D13-BB3C-DCE4FD2766E7}"/>
              </a:ext>
            </a:extLst>
          </p:cNvPr>
          <p:cNvSpPr/>
          <p:nvPr/>
        </p:nvSpPr>
        <p:spPr>
          <a:xfrm>
            <a:off x="8735743" y="6038295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C7E63E0D-A96C-4AC9-BB46-500807C6BCC1}"/>
              </a:ext>
            </a:extLst>
          </p:cNvPr>
          <p:cNvSpPr/>
          <p:nvPr/>
        </p:nvSpPr>
        <p:spPr>
          <a:xfrm>
            <a:off x="9500312" y="558837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6EC81A4C-BFDC-4DE1-9F84-55887A83C405}"/>
              </a:ext>
            </a:extLst>
          </p:cNvPr>
          <p:cNvCxnSpPr>
            <a:cxnSpLocks/>
            <a:stCxn id="122" idx="2"/>
            <a:endCxn id="120" idx="6"/>
          </p:cNvCxnSpPr>
          <p:nvPr/>
        </p:nvCxnSpPr>
        <p:spPr>
          <a:xfrm flipH="1" flipV="1">
            <a:off x="7765780" y="6097017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F705AEB-ED8C-4F0B-854C-1F903D0B68C9}"/>
              </a:ext>
            </a:extLst>
          </p:cNvPr>
          <p:cNvCxnSpPr>
            <a:cxnSpLocks/>
            <a:stCxn id="122" idx="6"/>
            <a:endCxn id="128" idx="3"/>
          </p:cNvCxnSpPr>
          <p:nvPr/>
        </p:nvCxnSpPr>
        <p:spPr>
          <a:xfrm flipV="1">
            <a:off x="9013985" y="5839655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A6DB6225-8B15-4961-917D-DD5FBE7BB45C}"/>
              </a:ext>
            </a:extLst>
          </p:cNvPr>
          <p:cNvCxnSpPr>
            <a:cxnSpLocks/>
            <a:stCxn id="119" idx="6"/>
            <a:endCxn id="128" idx="1"/>
          </p:cNvCxnSpPr>
          <p:nvPr/>
        </p:nvCxnSpPr>
        <p:spPr>
          <a:xfrm>
            <a:off x="9011131" y="4550537"/>
            <a:ext cx="529929" cy="10809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5926D819-7373-450B-A699-5352890121C9}"/>
              </a:ext>
            </a:extLst>
          </p:cNvPr>
          <p:cNvCxnSpPr>
            <a:cxnSpLocks/>
            <a:stCxn id="116" idx="6"/>
            <a:endCxn id="119" idx="2"/>
          </p:cNvCxnSpPr>
          <p:nvPr/>
        </p:nvCxnSpPr>
        <p:spPr>
          <a:xfrm flipV="1">
            <a:off x="7243222" y="4550537"/>
            <a:ext cx="1489667" cy="3199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51ADAC8-4C9A-46F0-AAA6-38D758182F3B}"/>
              </a:ext>
            </a:extLst>
          </p:cNvPr>
          <p:cNvCxnSpPr>
            <a:cxnSpLocks/>
            <a:stCxn id="101" idx="3"/>
            <a:endCxn id="120" idx="7"/>
          </p:cNvCxnSpPr>
          <p:nvPr/>
        </p:nvCxnSpPr>
        <p:spPr>
          <a:xfrm flipH="1">
            <a:off x="7725032" y="5256670"/>
            <a:ext cx="565093" cy="7362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4861A8A-BA30-4016-AFDF-BAF5D74B4EC5}"/>
              </a:ext>
            </a:extLst>
          </p:cNvPr>
          <p:cNvSpPr txBox="1"/>
          <p:nvPr/>
        </p:nvSpPr>
        <p:spPr>
          <a:xfrm>
            <a:off x="7907444" y="5597500"/>
            <a:ext cx="80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face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79AB16A-BBCD-4A3D-8948-C12982DCDC07}"/>
              </a:ext>
            </a:extLst>
          </p:cNvPr>
          <p:cNvSpPr txBox="1"/>
          <p:nvPr/>
        </p:nvSpPr>
        <p:spPr>
          <a:xfrm>
            <a:off x="8650135" y="6214826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FC0DFBAF-3C3A-4C71-B55D-601DFD3E41FF}"/>
              </a:ext>
            </a:extLst>
          </p:cNvPr>
          <p:cNvSpPr txBox="1"/>
          <p:nvPr/>
        </p:nvSpPr>
        <p:spPr>
          <a:xfrm>
            <a:off x="6195674" y="573557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DF666DAB-B3B7-40E8-A9A1-4D8F73A641E0}"/>
              </a:ext>
            </a:extLst>
          </p:cNvPr>
          <p:cNvSpPr/>
          <p:nvPr/>
        </p:nvSpPr>
        <p:spPr>
          <a:xfrm>
            <a:off x="6401658" y="5514471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C25F4997-70FB-4C63-AA15-919A26589E36}"/>
              </a:ext>
            </a:extLst>
          </p:cNvPr>
          <p:cNvCxnSpPr>
            <a:cxnSpLocks/>
            <a:stCxn id="101" idx="1"/>
            <a:endCxn id="137" idx="6"/>
          </p:cNvCxnSpPr>
          <p:nvPr/>
        </p:nvCxnSpPr>
        <p:spPr>
          <a:xfrm flipH="1">
            <a:off x="6679900" y="5048506"/>
            <a:ext cx="1610225" cy="613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8A5B5382-2346-42F7-A7E7-D373AA1364BC}"/>
              </a:ext>
            </a:extLst>
          </p:cNvPr>
          <p:cNvCxnSpPr>
            <a:cxnSpLocks/>
            <a:stCxn id="119" idx="0"/>
            <a:endCxn id="141" idx="5"/>
          </p:cNvCxnSpPr>
          <p:nvPr/>
        </p:nvCxnSpPr>
        <p:spPr>
          <a:xfrm flipH="1" flipV="1">
            <a:off x="8547993" y="3942190"/>
            <a:ext cx="324017" cy="4611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6FDEAA54-945E-410F-A86C-3D38E4C9B10A}"/>
              </a:ext>
            </a:extLst>
          </p:cNvPr>
          <p:cNvCxnSpPr>
            <a:cxnSpLocks/>
            <a:stCxn id="141" idx="3"/>
            <a:endCxn id="116" idx="0"/>
          </p:cNvCxnSpPr>
          <p:nvPr/>
        </p:nvCxnSpPr>
        <p:spPr>
          <a:xfrm flipH="1">
            <a:off x="7104101" y="3942190"/>
            <a:ext cx="1247146" cy="781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橢圓 140">
            <a:extLst>
              <a:ext uri="{FF2B5EF4-FFF2-40B4-BE49-F238E27FC236}">
                <a16:creationId xmlns:a16="http://schemas.microsoft.com/office/drawing/2014/main" id="{BF63C3BB-0A3F-4EBE-BC64-7D3A006315AE}"/>
              </a:ext>
            </a:extLst>
          </p:cNvPr>
          <p:cNvSpPr/>
          <p:nvPr/>
        </p:nvSpPr>
        <p:spPr>
          <a:xfrm>
            <a:off x="8310499" y="369091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0A2C750D-510C-4706-A4AD-E25524523F86}"/>
              </a:ext>
            </a:extLst>
          </p:cNvPr>
          <p:cNvCxnSpPr>
            <a:cxnSpLocks/>
            <a:stCxn id="120" idx="2"/>
            <a:endCxn id="137" idx="5"/>
          </p:cNvCxnSpPr>
          <p:nvPr/>
        </p:nvCxnSpPr>
        <p:spPr>
          <a:xfrm flipH="1" flipV="1">
            <a:off x="6639152" y="5765747"/>
            <a:ext cx="848386" cy="3312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2B1371F7-4942-4802-89C1-36778B2D1B41}"/>
              </a:ext>
            </a:extLst>
          </p:cNvPr>
          <p:cNvSpPr/>
          <p:nvPr/>
        </p:nvSpPr>
        <p:spPr>
          <a:xfrm>
            <a:off x="6677637" y="4869260"/>
            <a:ext cx="2357764" cy="1154035"/>
          </a:xfrm>
          <a:custGeom>
            <a:avLst/>
            <a:gdLst>
              <a:gd name="connsiteX0" fmla="*/ 0 w 2357764"/>
              <a:gd name="connsiteY0" fmla="*/ 734586 h 1154035"/>
              <a:gd name="connsiteX1" fmla="*/ 41945 w 2357764"/>
              <a:gd name="connsiteY1" fmla="*/ 701030 h 1154035"/>
              <a:gd name="connsiteX2" fmla="*/ 58723 w 2357764"/>
              <a:gd name="connsiteY2" fmla="*/ 675863 h 1154035"/>
              <a:gd name="connsiteX3" fmla="*/ 134224 w 2357764"/>
              <a:gd name="connsiteY3" fmla="*/ 625529 h 1154035"/>
              <a:gd name="connsiteX4" fmla="*/ 159391 w 2357764"/>
              <a:gd name="connsiteY4" fmla="*/ 608751 h 1154035"/>
              <a:gd name="connsiteX5" fmla="*/ 218113 w 2357764"/>
              <a:gd name="connsiteY5" fmla="*/ 566806 h 1154035"/>
              <a:gd name="connsiteX6" fmla="*/ 285225 w 2357764"/>
              <a:gd name="connsiteY6" fmla="*/ 533250 h 1154035"/>
              <a:gd name="connsiteX7" fmla="*/ 318781 w 2357764"/>
              <a:gd name="connsiteY7" fmla="*/ 508083 h 1154035"/>
              <a:gd name="connsiteX8" fmla="*/ 369115 w 2357764"/>
              <a:gd name="connsiteY8" fmla="*/ 474527 h 1154035"/>
              <a:gd name="connsiteX9" fmla="*/ 436227 w 2357764"/>
              <a:gd name="connsiteY9" fmla="*/ 424193 h 1154035"/>
              <a:gd name="connsiteX10" fmla="*/ 511728 w 2357764"/>
              <a:gd name="connsiteY10" fmla="*/ 382248 h 1154035"/>
              <a:gd name="connsiteX11" fmla="*/ 562062 w 2357764"/>
              <a:gd name="connsiteY11" fmla="*/ 348692 h 1154035"/>
              <a:gd name="connsiteX12" fmla="*/ 587229 w 2357764"/>
              <a:gd name="connsiteY12" fmla="*/ 331914 h 1154035"/>
              <a:gd name="connsiteX13" fmla="*/ 645952 w 2357764"/>
              <a:gd name="connsiteY13" fmla="*/ 315136 h 1154035"/>
              <a:gd name="connsiteX14" fmla="*/ 713064 w 2357764"/>
              <a:gd name="connsiteY14" fmla="*/ 281580 h 1154035"/>
              <a:gd name="connsiteX15" fmla="*/ 755009 w 2357764"/>
              <a:gd name="connsiteY15" fmla="*/ 273191 h 1154035"/>
              <a:gd name="connsiteX16" fmla="*/ 796954 w 2357764"/>
              <a:gd name="connsiteY16" fmla="*/ 256413 h 1154035"/>
              <a:gd name="connsiteX17" fmla="*/ 864066 w 2357764"/>
              <a:gd name="connsiteY17" fmla="*/ 214468 h 1154035"/>
              <a:gd name="connsiteX18" fmla="*/ 897622 w 2357764"/>
              <a:gd name="connsiteY18" fmla="*/ 206079 h 1154035"/>
              <a:gd name="connsiteX19" fmla="*/ 956345 w 2357764"/>
              <a:gd name="connsiteY19" fmla="*/ 172523 h 1154035"/>
              <a:gd name="connsiteX20" fmla="*/ 981512 w 2357764"/>
              <a:gd name="connsiteY20" fmla="*/ 155746 h 1154035"/>
              <a:gd name="connsiteX21" fmla="*/ 1006679 w 2357764"/>
              <a:gd name="connsiteY21" fmla="*/ 147357 h 1154035"/>
              <a:gd name="connsiteX22" fmla="*/ 1031846 w 2357764"/>
              <a:gd name="connsiteY22" fmla="*/ 130579 h 1154035"/>
              <a:gd name="connsiteX23" fmla="*/ 1115735 w 2357764"/>
              <a:gd name="connsiteY23" fmla="*/ 105412 h 1154035"/>
              <a:gd name="connsiteX24" fmla="*/ 1140902 w 2357764"/>
              <a:gd name="connsiteY24" fmla="*/ 88634 h 1154035"/>
              <a:gd name="connsiteX25" fmla="*/ 1191236 w 2357764"/>
              <a:gd name="connsiteY25" fmla="*/ 71856 h 1154035"/>
              <a:gd name="connsiteX26" fmla="*/ 1325460 w 2357764"/>
              <a:gd name="connsiteY26" fmla="*/ 46689 h 1154035"/>
              <a:gd name="connsiteX27" fmla="*/ 1417739 w 2357764"/>
              <a:gd name="connsiteY27" fmla="*/ 29911 h 1154035"/>
              <a:gd name="connsiteX28" fmla="*/ 1585519 w 2357764"/>
              <a:gd name="connsiteY28" fmla="*/ 21522 h 1154035"/>
              <a:gd name="connsiteX29" fmla="*/ 2013357 w 2357764"/>
              <a:gd name="connsiteY29" fmla="*/ 21522 h 1154035"/>
              <a:gd name="connsiteX30" fmla="*/ 2072080 w 2357764"/>
              <a:gd name="connsiteY30" fmla="*/ 46689 h 1154035"/>
              <a:gd name="connsiteX31" fmla="*/ 2122414 w 2357764"/>
              <a:gd name="connsiteY31" fmla="*/ 80245 h 1154035"/>
              <a:gd name="connsiteX32" fmla="*/ 2147581 w 2357764"/>
              <a:gd name="connsiteY32" fmla="*/ 130579 h 1154035"/>
              <a:gd name="connsiteX33" fmla="*/ 2139192 w 2357764"/>
              <a:gd name="connsiteY33" fmla="*/ 264802 h 1154035"/>
              <a:gd name="connsiteX34" fmla="*/ 2114025 w 2357764"/>
              <a:gd name="connsiteY34" fmla="*/ 281580 h 1154035"/>
              <a:gd name="connsiteX35" fmla="*/ 2080469 w 2357764"/>
              <a:gd name="connsiteY35" fmla="*/ 315136 h 1154035"/>
              <a:gd name="connsiteX36" fmla="*/ 2046913 w 2357764"/>
              <a:gd name="connsiteY36" fmla="*/ 331914 h 1154035"/>
              <a:gd name="connsiteX37" fmla="*/ 1996580 w 2357764"/>
              <a:gd name="connsiteY37" fmla="*/ 373859 h 1154035"/>
              <a:gd name="connsiteX38" fmla="*/ 1979802 w 2357764"/>
              <a:gd name="connsiteY38" fmla="*/ 424193 h 1154035"/>
              <a:gd name="connsiteX39" fmla="*/ 1963024 w 2357764"/>
              <a:gd name="connsiteY39" fmla="*/ 499694 h 1154035"/>
              <a:gd name="connsiteX40" fmla="*/ 1971413 w 2357764"/>
              <a:gd name="connsiteY40" fmla="*/ 550028 h 1154035"/>
              <a:gd name="connsiteX41" fmla="*/ 2004969 w 2357764"/>
              <a:gd name="connsiteY41" fmla="*/ 558417 h 1154035"/>
              <a:gd name="connsiteX42" fmla="*/ 2155970 w 2357764"/>
              <a:gd name="connsiteY42" fmla="*/ 583584 h 1154035"/>
              <a:gd name="connsiteX43" fmla="*/ 2231471 w 2357764"/>
              <a:gd name="connsiteY43" fmla="*/ 625529 h 1154035"/>
              <a:gd name="connsiteX44" fmla="*/ 2256638 w 2357764"/>
              <a:gd name="connsiteY44" fmla="*/ 642307 h 1154035"/>
              <a:gd name="connsiteX45" fmla="*/ 2290194 w 2357764"/>
              <a:gd name="connsiteY45" fmla="*/ 684252 h 1154035"/>
              <a:gd name="connsiteX46" fmla="*/ 2315361 w 2357764"/>
              <a:gd name="connsiteY46" fmla="*/ 734586 h 1154035"/>
              <a:gd name="connsiteX47" fmla="*/ 2340528 w 2357764"/>
              <a:gd name="connsiteY47" fmla="*/ 768142 h 1154035"/>
              <a:gd name="connsiteX48" fmla="*/ 2357306 w 2357764"/>
              <a:gd name="connsiteY48" fmla="*/ 818476 h 1154035"/>
              <a:gd name="connsiteX49" fmla="*/ 2348917 w 2357764"/>
              <a:gd name="connsiteY49" fmla="*/ 919144 h 1154035"/>
              <a:gd name="connsiteX50" fmla="*/ 2332139 w 2357764"/>
              <a:gd name="connsiteY50" fmla="*/ 952700 h 1154035"/>
              <a:gd name="connsiteX51" fmla="*/ 2290194 w 2357764"/>
              <a:gd name="connsiteY51" fmla="*/ 1003034 h 1154035"/>
              <a:gd name="connsiteX52" fmla="*/ 2281805 w 2357764"/>
              <a:gd name="connsiteY52" fmla="*/ 1028201 h 1154035"/>
              <a:gd name="connsiteX53" fmla="*/ 2256638 w 2357764"/>
              <a:gd name="connsiteY53" fmla="*/ 1053368 h 1154035"/>
              <a:gd name="connsiteX54" fmla="*/ 2239860 w 2357764"/>
              <a:gd name="connsiteY54" fmla="*/ 1103701 h 1154035"/>
              <a:gd name="connsiteX55" fmla="*/ 2223082 w 2357764"/>
              <a:gd name="connsiteY55" fmla="*/ 1128868 h 1154035"/>
              <a:gd name="connsiteX56" fmla="*/ 2214693 w 2357764"/>
              <a:gd name="connsiteY56" fmla="*/ 1154035 h 115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57764" h="1154035">
                <a:moveTo>
                  <a:pt x="0" y="734586"/>
                </a:moveTo>
                <a:cubicBezTo>
                  <a:pt x="13982" y="723401"/>
                  <a:pt x="29284" y="713691"/>
                  <a:pt x="41945" y="701030"/>
                </a:cubicBezTo>
                <a:cubicBezTo>
                  <a:pt x="49074" y="693901"/>
                  <a:pt x="51135" y="682502"/>
                  <a:pt x="58723" y="675863"/>
                </a:cubicBezTo>
                <a:lnTo>
                  <a:pt x="134224" y="625529"/>
                </a:lnTo>
                <a:cubicBezTo>
                  <a:pt x="142613" y="619936"/>
                  <a:pt x="152262" y="615880"/>
                  <a:pt x="159391" y="608751"/>
                </a:cubicBezTo>
                <a:cubicBezTo>
                  <a:pt x="207365" y="560775"/>
                  <a:pt x="159225" y="603611"/>
                  <a:pt x="218113" y="566806"/>
                </a:cubicBezTo>
                <a:cubicBezTo>
                  <a:pt x="275153" y="531156"/>
                  <a:pt x="226346" y="547970"/>
                  <a:pt x="285225" y="533250"/>
                </a:cubicBezTo>
                <a:cubicBezTo>
                  <a:pt x="296410" y="524861"/>
                  <a:pt x="307327" y="516101"/>
                  <a:pt x="318781" y="508083"/>
                </a:cubicBezTo>
                <a:cubicBezTo>
                  <a:pt x="335301" y="496519"/>
                  <a:pt x="352983" y="486626"/>
                  <a:pt x="369115" y="474527"/>
                </a:cubicBezTo>
                <a:cubicBezTo>
                  <a:pt x="391486" y="457749"/>
                  <a:pt x="409699" y="433036"/>
                  <a:pt x="436227" y="424193"/>
                </a:cubicBezTo>
                <a:cubicBezTo>
                  <a:pt x="480524" y="409427"/>
                  <a:pt x="454036" y="420709"/>
                  <a:pt x="511728" y="382248"/>
                </a:cubicBezTo>
                <a:lnTo>
                  <a:pt x="562062" y="348692"/>
                </a:lnTo>
                <a:cubicBezTo>
                  <a:pt x="570451" y="343099"/>
                  <a:pt x="577448" y="334359"/>
                  <a:pt x="587229" y="331914"/>
                </a:cubicBezTo>
                <a:cubicBezTo>
                  <a:pt x="601467" y="328354"/>
                  <a:pt x="631243" y="321822"/>
                  <a:pt x="645952" y="315136"/>
                </a:cubicBezTo>
                <a:cubicBezTo>
                  <a:pt x="668721" y="304786"/>
                  <a:pt x="688539" y="286485"/>
                  <a:pt x="713064" y="281580"/>
                </a:cubicBezTo>
                <a:cubicBezTo>
                  <a:pt x="727046" y="278784"/>
                  <a:pt x="741352" y="277288"/>
                  <a:pt x="755009" y="273191"/>
                </a:cubicBezTo>
                <a:cubicBezTo>
                  <a:pt x="769433" y="268864"/>
                  <a:pt x="783695" y="263552"/>
                  <a:pt x="796954" y="256413"/>
                </a:cubicBezTo>
                <a:cubicBezTo>
                  <a:pt x="820181" y="243906"/>
                  <a:pt x="838473" y="220866"/>
                  <a:pt x="864066" y="214468"/>
                </a:cubicBezTo>
                <a:lnTo>
                  <a:pt x="897622" y="206079"/>
                </a:lnTo>
                <a:cubicBezTo>
                  <a:pt x="958927" y="165209"/>
                  <a:pt x="881854" y="215088"/>
                  <a:pt x="956345" y="172523"/>
                </a:cubicBezTo>
                <a:cubicBezTo>
                  <a:pt x="965099" y="167521"/>
                  <a:pt x="972494" y="160255"/>
                  <a:pt x="981512" y="155746"/>
                </a:cubicBezTo>
                <a:cubicBezTo>
                  <a:pt x="989421" y="151792"/>
                  <a:pt x="998770" y="151312"/>
                  <a:pt x="1006679" y="147357"/>
                </a:cubicBezTo>
                <a:cubicBezTo>
                  <a:pt x="1015697" y="142848"/>
                  <a:pt x="1022633" y="134674"/>
                  <a:pt x="1031846" y="130579"/>
                </a:cubicBezTo>
                <a:cubicBezTo>
                  <a:pt x="1058104" y="118909"/>
                  <a:pt x="1087848" y="112384"/>
                  <a:pt x="1115735" y="105412"/>
                </a:cubicBezTo>
                <a:cubicBezTo>
                  <a:pt x="1124124" y="99819"/>
                  <a:pt x="1131689" y="92729"/>
                  <a:pt x="1140902" y="88634"/>
                </a:cubicBezTo>
                <a:cubicBezTo>
                  <a:pt x="1157063" y="81451"/>
                  <a:pt x="1173972" y="75693"/>
                  <a:pt x="1191236" y="71856"/>
                </a:cubicBezTo>
                <a:cubicBezTo>
                  <a:pt x="1286039" y="50789"/>
                  <a:pt x="1241215" y="58724"/>
                  <a:pt x="1325460" y="46689"/>
                </a:cubicBezTo>
                <a:cubicBezTo>
                  <a:pt x="1365927" y="33200"/>
                  <a:pt x="1357375" y="34223"/>
                  <a:pt x="1417739" y="29911"/>
                </a:cubicBezTo>
                <a:cubicBezTo>
                  <a:pt x="1473593" y="25921"/>
                  <a:pt x="1529592" y="24318"/>
                  <a:pt x="1585519" y="21522"/>
                </a:cubicBezTo>
                <a:cubicBezTo>
                  <a:pt x="1744309" y="-18176"/>
                  <a:pt x="1633749" y="6338"/>
                  <a:pt x="2013357" y="21522"/>
                </a:cubicBezTo>
                <a:cubicBezTo>
                  <a:pt x="2025755" y="22018"/>
                  <a:pt x="2065451" y="42712"/>
                  <a:pt x="2072080" y="46689"/>
                </a:cubicBezTo>
                <a:cubicBezTo>
                  <a:pt x="2089371" y="57064"/>
                  <a:pt x="2122414" y="80245"/>
                  <a:pt x="2122414" y="80245"/>
                </a:cubicBezTo>
                <a:cubicBezTo>
                  <a:pt x="2130897" y="92969"/>
                  <a:pt x="2147581" y="113213"/>
                  <a:pt x="2147581" y="130579"/>
                </a:cubicBezTo>
                <a:cubicBezTo>
                  <a:pt x="2147581" y="175407"/>
                  <a:pt x="2148917" y="221041"/>
                  <a:pt x="2139192" y="264802"/>
                </a:cubicBezTo>
                <a:cubicBezTo>
                  <a:pt x="2137005" y="274644"/>
                  <a:pt x="2121680" y="275019"/>
                  <a:pt x="2114025" y="281580"/>
                </a:cubicBezTo>
                <a:cubicBezTo>
                  <a:pt x="2102015" y="291875"/>
                  <a:pt x="2093124" y="305645"/>
                  <a:pt x="2080469" y="315136"/>
                </a:cubicBezTo>
                <a:cubicBezTo>
                  <a:pt x="2070465" y="322639"/>
                  <a:pt x="2057771" y="325709"/>
                  <a:pt x="2046913" y="331914"/>
                </a:cubicBezTo>
                <a:cubicBezTo>
                  <a:pt x="2019660" y="347487"/>
                  <a:pt x="2019714" y="350724"/>
                  <a:pt x="1996580" y="373859"/>
                </a:cubicBezTo>
                <a:cubicBezTo>
                  <a:pt x="1990987" y="390637"/>
                  <a:pt x="1983270" y="406851"/>
                  <a:pt x="1979802" y="424193"/>
                </a:cubicBezTo>
                <a:cubicBezTo>
                  <a:pt x="1969152" y="477444"/>
                  <a:pt x="1974871" y="452305"/>
                  <a:pt x="1963024" y="499694"/>
                </a:cubicBezTo>
                <a:cubicBezTo>
                  <a:pt x="1965820" y="516472"/>
                  <a:pt x="1961526" y="536187"/>
                  <a:pt x="1971413" y="550028"/>
                </a:cubicBezTo>
                <a:cubicBezTo>
                  <a:pt x="1978114" y="559410"/>
                  <a:pt x="1993846" y="555383"/>
                  <a:pt x="2004969" y="558417"/>
                </a:cubicBezTo>
                <a:cubicBezTo>
                  <a:pt x="2099706" y="584255"/>
                  <a:pt x="2033834" y="572481"/>
                  <a:pt x="2155970" y="583584"/>
                </a:cubicBezTo>
                <a:cubicBezTo>
                  <a:pt x="2200267" y="598350"/>
                  <a:pt x="2173779" y="587068"/>
                  <a:pt x="2231471" y="625529"/>
                </a:cubicBezTo>
                <a:lnTo>
                  <a:pt x="2256638" y="642307"/>
                </a:lnTo>
                <a:cubicBezTo>
                  <a:pt x="2272970" y="691302"/>
                  <a:pt x="2252249" y="646307"/>
                  <a:pt x="2290194" y="684252"/>
                </a:cubicBezTo>
                <a:cubicBezTo>
                  <a:pt x="2319422" y="713480"/>
                  <a:pt x="2297166" y="702745"/>
                  <a:pt x="2315361" y="734586"/>
                </a:cubicBezTo>
                <a:cubicBezTo>
                  <a:pt x="2322298" y="746725"/>
                  <a:pt x="2332139" y="756957"/>
                  <a:pt x="2340528" y="768142"/>
                </a:cubicBezTo>
                <a:cubicBezTo>
                  <a:pt x="2346121" y="784920"/>
                  <a:pt x="2356325" y="800818"/>
                  <a:pt x="2357306" y="818476"/>
                </a:cubicBezTo>
                <a:cubicBezTo>
                  <a:pt x="2359174" y="852096"/>
                  <a:pt x="2355122" y="886048"/>
                  <a:pt x="2348917" y="919144"/>
                </a:cubicBezTo>
                <a:cubicBezTo>
                  <a:pt x="2346612" y="931435"/>
                  <a:pt x="2338344" y="941842"/>
                  <a:pt x="2332139" y="952700"/>
                </a:cubicBezTo>
                <a:cubicBezTo>
                  <a:pt x="2316566" y="979952"/>
                  <a:pt x="2313328" y="979900"/>
                  <a:pt x="2290194" y="1003034"/>
                </a:cubicBezTo>
                <a:cubicBezTo>
                  <a:pt x="2287398" y="1011423"/>
                  <a:pt x="2286710" y="1020843"/>
                  <a:pt x="2281805" y="1028201"/>
                </a:cubicBezTo>
                <a:cubicBezTo>
                  <a:pt x="2275224" y="1038072"/>
                  <a:pt x="2262400" y="1042997"/>
                  <a:pt x="2256638" y="1053368"/>
                </a:cubicBezTo>
                <a:cubicBezTo>
                  <a:pt x="2248049" y="1068828"/>
                  <a:pt x="2249670" y="1088986"/>
                  <a:pt x="2239860" y="1103701"/>
                </a:cubicBezTo>
                <a:cubicBezTo>
                  <a:pt x="2234267" y="1112090"/>
                  <a:pt x="2227591" y="1119850"/>
                  <a:pt x="2223082" y="1128868"/>
                </a:cubicBezTo>
                <a:cubicBezTo>
                  <a:pt x="2219127" y="1136777"/>
                  <a:pt x="2214693" y="1154035"/>
                  <a:pt x="2214693" y="115403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144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First proof, modified </a:t>
            </a:r>
            <a:r>
              <a:rPr lang="en-US" altLang="zh-TW" sz="4000" b="1" dirty="0"/>
              <a:t>from</a:t>
            </a:r>
            <a:r>
              <a:rPr lang="en-US" sz="4000" b="1" dirty="0"/>
              <a:t> </a:t>
            </a:r>
            <a:r>
              <a:rPr lang="zh-TW" altLang="en-US" sz="4000" b="1" dirty="0"/>
              <a:t>日月卦長</a:t>
            </a:r>
            <a:r>
              <a:rPr lang="en-US" altLang="zh-TW" sz="4000" b="1" dirty="0"/>
              <a:t>’s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proof</a:t>
            </a:r>
            <a:endParaRPr 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59</a:t>
            </a:fld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2734518" y="4315985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</p:cNvCxnSpPr>
          <p:nvPr/>
        </p:nvCxnSpPr>
        <p:spPr>
          <a:xfrm>
            <a:off x="2163966" y="3738229"/>
            <a:ext cx="709673" cy="6795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2088161" y="3653396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56B44BE-790F-484A-94F0-5D00A8F9A073}"/>
              </a:ext>
            </a:extLst>
          </p:cNvPr>
          <p:cNvSpPr/>
          <p:nvPr/>
        </p:nvSpPr>
        <p:spPr>
          <a:xfrm>
            <a:off x="3551099" y="3900223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2595311" y="487407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3843516" y="4962546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4608085" y="4512630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047962B-4E24-4468-838B-FB7B58F33F4E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2972012" y="4151499"/>
            <a:ext cx="619835" cy="2075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2873553" y="5021268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121758" y="4763906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B568FBA-6BA3-4204-BF15-60B192071ABA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3690220" y="4194611"/>
            <a:ext cx="292417" cy="767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29B53A-3DB2-4EF4-AB9A-321C68F009B1}"/>
              </a:ext>
            </a:extLst>
          </p:cNvPr>
          <p:cNvSpPr txBox="1"/>
          <p:nvPr/>
        </p:nvSpPr>
        <p:spPr>
          <a:xfrm>
            <a:off x="3399937" y="4204486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9C231DA-325D-4EBA-8FAE-25EDD6B27874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3829341" y="4047417"/>
            <a:ext cx="819492" cy="5083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flipH="1">
            <a:off x="2636059" y="4610373"/>
            <a:ext cx="237580" cy="306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45B0A15-510F-4729-89D0-763B00CD7FD1}"/>
              </a:ext>
            </a:extLst>
          </p:cNvPr>
          <p:cNvSpPr txBox="1"/>
          <p:nvPr/>
        </p:nvSpPr>
        <p:spPr>
          <a:xfrm>
            <a:off x="6061139" y="2747307"/>
            <a:ext cx="5239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Let </a:t>
            </a:r>
            <a:r>
              <a:rPr lang="en-US" altLang="zh-TW" sz="2800" i="1" dirty="0"/>
              <a:t>G</a:t>
            </a:r>
            <a:r>
              <a:rPr lang="en-US" altLang="zh-TW" sz="2800" dirty="0"/>
              <a:t> be a planar graph</a:t>
            </a:r>
          </a:p>
          <a:p>
            <a:endParaRPr lang="en-US" altLang="zh-TW" sz="2800" i="1" dirty="0"/>
          </a:p>
          <a:p>
            <a:r>
              <a:rPr lang="en-US" altLang="zh-TW" sz="2800" dirty="0"/>
              <a:t>Consider a planar embedding of </a:t>
            </a:r>
            <a:r>
              <a:rPr lang="en-US" altLang="zh-TW" sz="2800" i="1" dirty="0"/>
              <a:t>G</a:t>
            </a:r>
            <a:endParaRPr lang="en-US" altLang="zh-TW" sz="2800" dirty="0"/>
          </a:p>
          <a:p>
            <a:endParaRPr lang="en-US" altLang="zh-TW" sz="2800" i="1" dirty="0"/>
          </a:p>
          <a:p>
            <a:r>
              <a:rPr lang="en-US" altLang="zh-TW" sz="2800" dirty="0"/>
              <a:t>Let </a:t>
            </a:r>
            <a:r>
              <a:rPr lang="en-US" altLang="zh-TW" sz="2800" i="1" dirty="0"/>
              <a:t>e</a:t>
            </a:r>
            <a:r>
              <a:rPr lang="en-US" altLang="zh-TW" sz="2800" dirty="0"/>
              <a:t> = (</a:t>
            </a:r>
            <a:r>
              <a:rPr lang="en-US" altLang="zh-TW" sz="2800" i="1" dirty="0"/>
              <a:t>u</a:t>
            </a:r>
            <a:r>
              <a:rPr lang="en-US" altLang="zh-TW" sz="2800" dirty="0"/>
              <a:t>, </a:t>
            </a:r>
            <a:r>
              <a:rPr lang="en-US" altLang="zh-TW" sz="2800" i="1" dirty="0"/>
              <a:t>v</a:t>
            </a:r>
            <a:r>
              <a:rPr lang="en-US" altLang="zh-TW" sz="2800" dirty="0"/>
              <a:t>) be the edge to be contracted</a:t>
            </a:r>
            <a:endParaRPr 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0CE6601-CFD6-4CCA-A70E-30B4BF143867}"/>
              </a:ext>
            </a:extLst>
          </p:cNvPr>
          <p:cNvSpPr txBox="1"/>
          <p:nvPr/>
        </p:nvSpPr>
        <p:spPr>
          <a:xfrm>
            <a:off x="3561446" y="347229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3799285" y="512949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2076252" y="304763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>
            <a:off x="2354494" y="3194831"/>
            <a:ext cx="1237353" cy="7485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3476038" y="3158160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4468964" y="282162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36" idx="3"/>
            <a:endCxn id="10" idx="6"/>
          </p:cNvCxnSpPr>
          <p:nvPr/>
        </p:nvCxnSpPr>
        <p:spPr>
          <a:xfrm flipH="1">
            <a:off x="3829341" y="3072903"/>
            <a:ext cx="680371" cy="97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36" idx="4"/>
            <a:endCxn id="13" idx="0"/>
          </p:cNvCxnSpPr>
          <p:nvPr/>
        </p:nvCxnSpPr>
        <p:spPr>
          <a:xfrm>
            <a:off x="4608085" y="3116015"/>
            <a:ext cx="139121" cy="1396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31" idx="5"/>
            <a:endCxn id="36" idx="2"/>
          </p:cNvCxnSpPr>
          <p:nvPr/>
        </p:nvCxnSpPr>
        <p:spPr>
          <a:xfrm flipV="1">
            <a:off x="3713532" y="2968821"/>
            <a:ext cx="755432" cy="440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 flipV="1">
            <a:off x="2313746" y="3090749"/>
            <a:ext cx="1203040" cy="318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2215373" y="3342025"/>
            <a:ext cx="11909" cy="311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Review on (generalized)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Prim’s algorithm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zh-TW" altLang="en-US" sz="3200" i="1" dirty="0"/>
              <a:t> </a:t>
            </a:r>
            <a:r>
              <a:rPr lang="en-US" sz="3200" dirty="0"/>
              <a:t>log</a:t>
            </a:r>
            <a:r>
              <a:rPr lang="zh-TW" altLang="en-US" sz="3200" dirty="0"/>
              <a:t> 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Using EMST to approximate ETSP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3D7E23-4525-4692-8D76-7E1D225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2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First proof, modified </a:t>
            </a:r>
            <a:r>
              <a:rPr lang="en-US" altLang="zh-TW" sz="4000" b="1" dirty="0"/>
              <a:t>from</a:t>
            </a:r>
            <a:r>
              <a:rPr lang="en-US" sz="4000" b="1" dirty="0"/>
              <a:t> </a:t>
            </a:r>
            <a:r>
              <a:rPr lang="zh-TW" altLang="en-US" sz="4000" b="1" dirty="0"/>
              <a:t>日月卦長</a:t>
            </a:r>
            <a:r>
              <a:rPr lang="en-US" altLang="zh-TW" sz="4000" b="1" dirty="0"/>
              <a:t>’s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proof</a:t>
            </a:r>
            <a:endParaRPr 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60</a:t>
            </a:fld>
            <a:endParaRPr 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45B0A15-510F-4729-89D0-763B00CD7FD1}"/>
              </a:ext>
            </a:extLst>
          </p:cNvPr>
          <p:cNvSpPr txBox="1"/>
          <p:nvPr/>
        </p:nvSpPr>
        <p:spPr>
          <a:xfrm>
            <a:off x="7013445" y="2597830"/>
            <a:ext cx="4992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Let </a:t>
            </a:r>
            <a:r>
              <a:rPr lang="en-US" altLang="zh-TW" sz="2800" i="1" dirty="0"/>
              <a:t>G'</a:t>
            </a:r>
            <a:r>
              <a:rPr lang="en-US" altLang="zh-TW" sz="2800" dirty="0"/>
              <a:t> be the graph obtained by deleting </a:t>
            </a:r>
            <a:r>
              <a:rPr lang="en-US" altLang="zh-TW" sz="2800" i="1" dirty="0"/>
              <a:t>u</a:t>
            </a:r>
          </a:p>
          <a:p>
            <a:br>
              <a:rPr lang="en-US" altLang="zh-TW" sz="2800" dirty="0"/>
            </a:br>
            <a:r>
              <a:rPr lang="en-US" altLang="zh-TW" sz="2800" dirty="0"/>
              <a:t>All faces adjacent to </a:t>
            </a:r>
            <a:r>
              <a:rPr lang="en-US" altLang="zh-TW" sz="2800" i="1" dirty="0"/>
              <a:t>u</a:t>
            </a:r>
            <a:r>
              <a:rPr lang="en-US" altLang="zh-TW" sz="2800" dirty="0"/>
              <a:t> are merged into a new face </a:t>
            </a:r>
            <a:r>
              <a:rPr lang="en-US" altLang="zh-TW" sz="2800" i="1" dirty="0"/>
              <a:t>F</a:t>
            </a:r>
          </a:p>
          <a:p>
            <a:endParaRPr lang="en-US" altLang="zh-TW" sz="2800" i="1" dirty="0"/>
          </a:p>
          <a:p>
            <a:r>
              <a:rPr lang="en-US" altLang="zh-TW" sz="2800" dirty="0"/>
              <a:t>All vertices (originally) adjacent to </a:t>
            </a:r>
            <a:r>
              <a:rPr lang="en-US" altLang="zh-TW" sz="2800" i="1" dirty="0"/>
              <a:t>u</a:t>
            </a:r>
            <a:r>
              <a:rPr lang="en-US" altLang="zh-TW" sz="2800" dirty="0"/>
              <a:t> are now adjacent to </a:t>
            </a:r>
            <a:r>
              <a:rPr lang="en-US" altLang="zh-TW" sz="2800" i="1" dirty="0"/>
              <a:t>F</a:t>
            </a:r>
            <a:endParaRPr lang="en-US" altLang="zh-TW" sz="2800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0DA7A354-18C8-4300-9AB1-A0E414EA3AA4}"/>
              </a:ext>
            </a:extLst>
          </p:cNvPr>
          <p:cNvSpPr/>
          <p:nvPr/>
        </p:nvSpPr>
        <p:spPr>
          <a:xfrm rot="1466758">
            <a:off x="3260276" y="2650584"/>
            <a:ext cx="847288" cy="651163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5CD2309-A739-4BD4-8BDD-5AEDDA8F1D94}"/>
              </a:ext>
            </a:extLst>
          </p:cNvPr>
          <p:cNvSpPr txBox="1"/>
          <p:nvPr/>
        </p:nvSpPr>
        <p:spPr>
          <a:xfrm>
            <a:off x="5031421" y="522870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825075" y="2828972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</p:cNvCxnSpPr>
          <p:nvPr/>
        </p:nvCxnSpPr>
        <p:spPr>
          <a:xfrm>
            <a:off x="254523" y="2251216"/>
            <a:ext cx="709673" cy="6795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178718" y="216638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756B44BE-790F-484A-94F0-5D00A8F9A073}"/>
              </a:ext>
            </a:extLst>
          </p:cNvPr>
          <p:cNvSpPr/>
          <p:nvPr/>
        </p:nvSpPr>
        <p:spPr>
          <a:xfrm>
            <a:off x="1641656" y="2413210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685868" y="3387061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1934073" y="3475533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2698642" y="302561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047962B-4E24-4468-838B-FB7B58F33F4E}"/>
              </a:ext>
            </a:extLst>
          </p:cNvPr>
          <p:cNvCxnSpPr>
            <a:cxnSpLocks/>
            <a:stCxn id="37" idx="7"/>
            <a:endCxn id="55" idx="3"/>
          </p:cNvCxnSpPr>
          <p:nvPr/>
        </p:nvCxnSpPr>
        <p:spPr>
          <a:xfrm flipV="1">
            <a:off x="1062569" y="2664486"/>
            <a:ext cx="619835" cy="2075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964110" y="3534255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57" idx="6"/>
            <a:endCxn id="58" idx="3"/>
          </p:cNvCxnSpPr>
          <p:nvPr/>
        </p:nvCxnSpPr>
        <p:spPr>
          <a:xfrm flipV="1">
            <a:off x="2212315" y="3276893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7B568FBA-6BA3-4204-BF15-60B192071ABA}"/>
              </a:ext>
            </a:extLst>
          </p:cNvPr>
          <p:cNvCxnSpPr>
            <a:cxnSpLocks/>
            <a:stCxn id="57" idx="0"/>
            <a:endCxn id="55" idx="4"/>
          </p:cNvCxnSpPr>
          <p:nvPr/>
        </p:nvCxnSpPr>
        <p:spPr>
          <a:xfrm flipH="1" flipV="1">
            <a:off x="1780777" y="2707598"/>
            <a:ext cx="292417" cy="767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429B53A-3DB2-4EF4-AB9A-321C68F009B1}"/>
              </a:ext>
            </a:extLst>
          </p:cNvPr>
          <p:cNvSpPr txBox="1"/>
          <p:nvPr/>
        </p:nvSpPr>
        <p:spPr>
          <a:xfrm>
            <a:off x="1490494" y="2717473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9C231DA-325D-4EBA-8FAE-25EDD6B27874}"/>
              </a:ext>
            </a:extLst>
          </p:cNvPr>
          <p:cNvCxnSpPr>
            <a:cxnSpLocks/>
            <a:stCxn id="55" idx="6"/>
            <a:endCxn id="58" idx="1"/>
          </p:cNvCxnSpPr>
          <p:nvPr/>
        </p:nvCxnSpPr>
        <p:spPr>
          <a:xfrm>
            <a:off x="1919898" y="2560404"/>
            <a:ext cx="819492" cy="5083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37" idx="4"/>
            <a:endCxn id="56" idx="1"/>
          </p:cNvCxnSpPr>
          <p:nvPr/>
        </p:nvCxnSpPr>
        <p:spPr>
          <a:xfrm flipH="1">
            <a:off x="726616" y="3123360"/>
            <a:ext cx="237580" cy="306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0CE6601-CFD6-4CCA-A70E-30B4BF143867}"/>
              </a:ext>
            </a:extLst>
          </p:cNvPr>
          <p:cNvSpPr txBox="1"/>
          <p:nvPr/>
        </p:nvSpPr>
        <p:spPr>
          <a:xfrm>
            <a:off x="1652003" y="198528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1889842" y="3642477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166809" y="156062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>
            <a:off x="445051" y="1707818"/>
            <a:ext cx="1237353" cy="7485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1566595" y="167114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2559521" y="133461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1" idx="3"/>
            <a:endCxn id="55" idx="6"/>
          </p:cNvCxnSpPr>
          <p:nvPr/>
        </p:nvCxnSpPr>
        <p:spPr>
          <a:xfrm flipH="1">
            <a:off x="1919898" y="1585890"/>
            <a:ext cx="680371" cy="97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1" idx="4"/>
            <a:endCxn id="58" idx="0"/>
          </p:cNvCxnSpPr>
          <p:nvPr/>
        </p:nvCxnSpPr>
        <p:spPr>
          <a:xfrm>
            <a:off x="2698642" y="1629002"/>
            <a:ext cx="139121" cy="1396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0" idx="5"/>
            <a:endCxn id="71" idx="2"/>
          </p:cNvCxnSpPr>
          <p:nvPr/>
        </p:nvCxnSpPr>
        <p:spPr>
          <a:xfrm flipV="1">
            <a:off x="1804089" y="1481808"/>
            <a:ext cx="755432" cy="440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0" idx="3"/>
            <a:endCxn id="68" idx="7"/>
          </p:cNvCxnSpPr>
          <p:nvPr/>
        </p:nvCxnSpPr>
        <p:spPr>
          <a:xfrm flipH="1" flipV="1">
            <a:off x="404303" y="1603736"/>
            <a:ext cx="1203040" cy="318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68" idx="4"/>
            <a:endCxn id="54" idx="0"/>
          </p:cNvCxnSpPr>
          <p:nvPr/>
        </p:nvCxnSpPr>
        <p:spPr>
          <a:xfrm>
            <a:off x="305930" y="1855012"/>
            <a:ext cx="11909" cy="311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橢圓 104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4316430" y="5360708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745878" y="4782952"/>
            <a:ext cx="611300" cy="620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3670073" y="4698119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4177223" y="591879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5425428" y="6007269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6189997" y="5557353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047962B-4E24-4468-838B-FB7B58F33F4E}"/>
              </a:ext>
            </a:extLst>
          </p:cNvPr>
          <p:cNvCxnSpPr>
            <a:cxnSpLocks/>
            <a:stCxn id="105" idx="7"/>
          </p:cNvCxnSpPr>
          <p:nvPr/>
        </p:nvCxnSpPr>
        <p:spPr>
          <a:xfrm flipV="1">
            <a:off x="4553924" y="5196222"/>
            <a:ext cx="619835" cy="20759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110" idx="2"/>
            <a:endCxn id="109" idx="6"/>
          </p:cNvCxnSpPr>
          <p:nvPr/>
        </p:nvCxnSpPr>
        <p:spPr>
          <a:xfrm flipH="1" flipV="1">
            <a:off x="4455465" y="6065991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110" idx="6"/>
            <a:endCxn id="111" idx="3"/>
          </p:cNvCxnSpPr>
          <p:nvPr/>
        </p:nvCxnSpPr>
        <p:spPr>
          <a:xfrm flipV="1">
            <a:off x="5703670" y="5808629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9C231DA-325D-4EBA-8FAE-25EDD6B2787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5411253" y="5092140"/>
            <a:ext cx="819492" cy="50832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105" idx="4"/>
            <a:endCxn id="109" idx="0"/>
          </p:cNvCxnSpPr>
          <p:nvPr/>
        </p:nvCxnSpPr>
        <p:spPr>
          <a:xfrm flipH="1">
            <a:off x="4316344" y="5655096"/>
            <a:ext cx="139207" cy="2637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5381197" y="6174213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3658164" y="4092360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3936406" y="4239554"/>
            <a:ext cx="1237353" cy="748504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橢圓 122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5057950" y="4202883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6050876" y="3866350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4" idx="3"/>
          </p:cNvCxnSpPr>
          <p:nvPr/>
        </p:nvCxnSpPr>
        <p:spPr>
          <a:xfrm flipH="1">
            <a:off x="5411253" y="4117626"/>
            <a:ext cx="680371" cy="974514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4" idx="4"/>
            <a:endCxn id="111" idx="0"/>
          </p:cNvCxnSpPr>
          <p:nvPr/>
        </p:nvCxnSpPr>
        <p:spPr>
          <a:xfrm>
            <a:off x="6189997" y="4160738"/>
            <a:ext cx="139121" cy="1396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3" idx="5"/>
            <a:endCxn id="124" idx="2"/>
          </p:cNvCxnSpPr>
          <p:nvPr/>
        </p:nvCxnSpPr>
        <p:spPr>
          <a:xfrm flipV="1">
            <a:off x="5295444" y="4013544"/>
            <a:ext cx="755432" cy="440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3" idx="3"/>
            <a:endCxn id="121" idx="7"/>
          </p:cNvCxnSpPr>
          <p:nvPr/>
        </p:nvCxnSpPr>
        <p:spPr>
          <a:xfrm flipH="1" flipV="1">
            <a:off x="3895658" y="4135472"/>
            <a:ext cx="1203040" cy="318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1" idx="4"/>
            <a:endCxn id="107" idx="0"/>
          </p:cNvCxnSpPr>
          <p:nvPr/>
        </p:nvCxnSpPr>
        <p:spPr>
          <a:xfrm>
            <a:off x="3797285" y="4386748"/>
            <a:ext cx="11909" cy="311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58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First proof, modified </a:t>
            </a:r>
            <a:r>
              <a:rPr lang="en-US" altLang="zh-TW" sz="4000" b="1" dirty="0"/>
              <a:t>from</a:t>
            </a:r>
            <a:r>
              <a:rPr lang="en-US" sz="4000" b="1" dirty="0"/>
              <a:t> </a:t>
            </a:r>
            <a:r>
              <a:rPr lang="zh-TW" altLang="en-US" sz="4000" b="1" dirty="0"/>
              <a:t>日月卦長</a:t>
            </a:r>
            <a:r>
              <a:rPr lang="en-US" altLang="zh-TW" sz="4000" b="1" dirty="0"/>
              <a:t>’s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proof</a:t>
            </a:r>
            <a:endParaRPr 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61</a:t>
            </a:fld>
            <a:endParaRPr 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45B0A15-510F-4729-89D0-763B00CD7FD1}"/>
              </a:ext>
            </a:extLst>
          </p:cNvPr>
          <p:cNvSpPr txBox="1"/>
          <p:nvPr/>
        </p:nvSpPr>
        <p:spPr>
          <a:xfrm>
            <a:off x="7013445" y="2597830"/>
            <a:ext cx="4992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Add edges one by one, each time between vertices sharing a face</a:t>
            </a:r>
          </a:p>
          <a:p>
            <a:endParaRPr lang="en-US" altLang="zh-TW" sz="2800" dirty="0"/>
          </a:p>
          <a:p>
            <a:r>
              <a:rPr lang="en-US" altLang="zh-TW" sz="2800" dirty="0"/>
              <a:t>For example, in clockwise order of the polygon bounding </a:t>
            </a:r>
            <a:r>
              <a:rPr lang="en-US" altLang="zh-TW" sz="2800" i="1" dirty="0"/>
              <a:t>F</a:t>
            </a:r>
          </a:p>
          <a:p>
            <a:endParaRPr lang="en-US" altLang="zh-TW" sz="2800" i="1" dirty="0"/>
          </a:p>
          <a:p>
            <a:r>
              <a:rPr lang="en-US" altLang="zh-TW" sz="2800" dirty="0"/>
              <a:t>After the addition, </a:t>
            </a:r>
            <a:r>
              <a:rPr lang="en-US" altLang="zh-TW" sz="2800" i="1" dirty="0"/>
              <a:t>G'</a:t>
            </a:r>
            <a:r>
              <a:rPr lang="en-US" altLang="zh-TW" sz="2800" dirty="0"/>
              <a:t> is the result of contracting </a:t>
            </a:r>
            <a:r>
              <a:rPr lang="en-US" altLang="zh-TW" sz="2800" i="1" dirty="0"/>
              <a:t>e</a:t>
            </a:r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55DF38F4-8DF2-4319-BB77-4BC2669652E6}"/>
              </a:ext>
            </a:extLst>
          </p:cNvPr>
          <p:cNvSpPr/>
          <p:nvPr/>
        </p:nvSpPr>
        <p:spPr>
          <a:xfrm rot="8131728">
            <a:off x="3007272" y="3328397"/>
            <a:ext cx="525837" cy="51686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20E9B5B4-1C9C-4689-9E1D-E271728F44EA}"/>
              </a:ext>
            </a:extLst>
          </p:cNvPr>
          <p:cNvSpPr/>
          <p:nvPr/>
        </p:nvSpPr>
        <p:spPr>
          <a:xfrm>
            <a:off x="-741364" y="4518949"/>
            <a:ext cx="3242556" cy="2848683"/>
          </a:xfrm>
          <a:prstGeom prst="arc">
            <a:avLst>
              <a:gd name="adj1" fmla="val 16086231"/>
              <a:gd name="adj2" fmla="val 302368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弧形 64">
            <a:extLst>
              <a:ext uri="{FF2B5EF4-FFF2-40B4-BE49-F238E27FC236}">
                <a16:creationId xmlns:a16="http://schemas.microsoft.com/office/drawing/2014/main" id="{26AA9060-41F6-4AE0-B85A-E73E1C12F5FF}"/>
              </a:ext>
            </a:extLst>
          </p:cNvPr>
          <p:cNvSpPr/>
          <p:nvPr/>
        </p:nvSpPr>
        <p:spPr>
          <a:xfrm>
            <a:off x="813480" y="5597298"/>
            <a:ext cx="1687712" cy="1129641"/>
          </a:xfrm>
          <a:prstGeom prst="arc">
            <a:avLst>
              <a:gd name="adj1" fmla="val 15366345"/>
              <a:gd name="adj2" fmla="val 2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E3F45C25-68DE-4F28-94D6-AF38978FB533}"/>
              </a:ext>
            </a:extLst>
          </p:cNvPr>
          <p:cNvSpPr/>
          <p:nvPr/>
        </p:nvSpPr>
        <p:spPr>
          <a:xfrm rot="18327721">
            <a:off x="2108608" y="5977026"/>
            <a:ext cx="1331342" cy="555109"/>
          </a:xfrm>
          <a:prstGeom prst="arc">
            <a:avLst>
              <a:gd name="adj1" fmla="val 14116379"/>
              <a:gd name="adj2" fmla="val 79264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5CD2309-A739-4BD4-8BDD-5AEDDA8F1D94}"/>
              </a:ext>
            </a:extLst>
          </p:cNvPr>
          <p:cNvSpPr txBox="1"/>
          <p:nvPr/>
        </p:nvSpPr>
        <p:spPr>
          <a:xfrm>
            <a:off x="4647373" y="305304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3932382" y="3185046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61830" y="2607290"/>
            <a:ext cx="611300" cy="620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3286025" y="2522457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3793175" y="3743135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5041380" y="3831607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5805949" y="3381691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047962B-4E24-4468-838B-FB7B58F33F4E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4169876" y="3020560"/>
            <a:ext cx="619835" cy="20759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71" idx="2"/>
            <a:endCxn id="70" idx="6"/>
          </p:cNvCxnSpPr>
          <p:nvPr/>
        </p:nvCxnSpPr>
        <p:spPr>
          <a:xfrm flipH="1" flipV="1">
            <a:off x="4071417" y="3890329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71" idx="6"/>
            <a:endCxn id="72" idx="3"/>
          </p:cNvCxnSpPr>
          <p:nvPr/>
        </p:nvCxnSpPr>
        <p:spPr>
          <a:xfrm flipV="1">
            <a:off x="5319622" y="3632967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9C231DA-325D-4EBA-8FAE-25EDD6B2787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027205" y="2916478"/>
            <a:ext cx="819492" cy="50832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67" idx="4"/>
            <a:endCxn id="70" idx="0"/>
          </p:cNvCxnSpPr>
          <p:nvPr/>
        </p:nvCxnSpPr>
        <p:spPr>
          <a:xfrm flipH="1">
            <a:off x="3932296" y="3479434"/>
            <a:ext cx="139207" cy="2637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4997149" y="3998551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3274116" y="1916698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3552358" y="2063892"/>
            <a:ext cx="1237353" cy="748504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4673902" y="2027221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5666828" y="1690688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5027205" y="1941964"/>
            <a:ext cx="680371" cy="974514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82" idx="4"/>
            <a:endCxn id="72" idx="0"/>
          </p:cNvCxnSpPr>
          <p:nvPr/>
        </p:nvCxnSpPr>
        <p:spPr>
          <a:xfrm>
            <a:off x="5805949" y="1985076"/>
            <a:ext cx="139121" cy="1396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81" idx="5"/>
            <a:endCxn id="82" idx="2"/>
          </p:cNvCxnSpPr>
          <p:nvPr/>
        </p:nvCxnSpPr>
        <p:spPr>
          <a:xfrm flipV="1">
            <a:off x="4911396" y="1837882"/>
            <a:ext cx="755432" cy="440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81" idx="3"/>
            <a:endCxn id="79" idx="7"/>
          </p:cNvCxnSpPr>
          <p:nvPr/>
        </p:nvCxnSpPr>
        <p:spPr>
          <a:xfrm flipH="1" flipV="1">
            <a:off x="3511610" y="1959810"/>
            <a:ext cx="1203040" cy="318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79" idx="4"/>
            <a:endCxn id="69" idx="0"/>
          </p:cNvCxnSpPr>
          <p:nvPr/>
        </p:nvCxnSpPr>
        <p:spPr>
          <a:xfrm>
            <a:off x="3413237" y="2211086"/>
            <a:ext cx="11909" cy="311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76582AF8-7616-4D54-9E6F-8FFEBA1332C0}"/>
              </a:ext>
            </a:extLst>
          </p:cNvPr>
          <p:cNvSpPr/>
          <p:nvPr/>
        </p:nvSpPr>
        <p:spPr>
          <a:xfrm>
            <a:off x="1253073" y="5492909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312E6751-0104-457A-96B8-2448DC69BD94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682521" y="4915153"/>
            <a:ext cx="611300" cy="620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115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606716" y="4830320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E888F67C-C5CB-4927-822E-7AE12D7E7B4B}"/>
              </a:ext>
            </a:extLst>
          </p:cNvPr>
          <p:cNvSpPr/>
          <p:nvPr/>
        </p:nvSpPr>
        <p:spPr>
          <a:xfrm>
            <a:off x="1113866" y="6050998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36D67A1-164F-46A6-A01B-2FD6FD9CA44E}"/>
              </a:ext>
            </a:extLst>
          </p:cNvPr>
          <p:cNvSpPr/>
          <p:nvPr/>
        </p:nvSpPr>
        <p:spPr>
          <a:xfrm>
            <a:off x="2362071" y="6139470"/>
            <a:ext cx="278242" cy="2943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7F6B0795-C263-4D94-99B3-68531913808A}"/>
              </a:ext>
            </a:extLst>
          </p:cNvPr>
          <p:cNvSpPr/>
          <p:nvPr/>
        </p:nvSpPr>
        <p:spPr>
          <a:xfrm>
            <a:off x="3126640" y="5689554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91D718A-5E26-44AA-9DE7-A5F9F0C7F483}"/>
              </a:ext>
            </a:extLst>
          </p:cNvPr>
          <p:cNvCxnSpPr>
            <a:cxnSpLocks/>
            <a:stCxn id="118" idx="2"/>
            <a:endCxn id="117" idx="6"/>
          </p:cNvCxnSpPr>
          <p:nvPr/>
        </p:nvCxnSpPr>
        <p:spPr>
          <a:xfrm flipH="1" flipV="1">
            <a:off x="1392108" y="6198192"/>
            <a:ext cx="969963" cy="88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1ACC4EC7-B3FE-4930-A950-71FBF8E80986}"/>
              </a:ext>
            </a:extLst>
          </p:cNvPr>
          <p:cNvCxnSpPr>
            <a:cxnSpLocks/>
            <a:stCxn id="118" idx="6"/>
            <a:endCxn id="119" idx="3"/>
          </p:cNvCxnSpPr>
          <p:nvPr/>
        </p:nvCxnSpPr>
        <p:spPr>
          <a:xfrm flipV="1">
            <a:off x="2640313" y="5940830"/>
            <a:ext cx="527075" cy="345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0CE707EC-7064-4F68-96DF-EDE5464BB982}"/>
              </a:ext>
            </a:extLst>
          </p:cNvPr>
          <p:cNvCxnSpPr>
            <a:cxnSpLocks/>
            <a:stCxn id="114" idx="4"/>
            <a:endCxn id="117" idx="0"/>
          </p:cNvCxnSpPr>
          <p:nvPr/>
        </p:nvCxnSpPr>
        <p:spPr>
          <a:xfrm flipH="1">
            <a:off x="1252987" y="5787297"/>
            <a:ext cx="139207" cy="2637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59EB314-7615-40D4-9196-B68BCAAEED09}"/>
              </a:ext>
            </a:extLst>
          </p:cNvPr>
          <p:cNvSpPr txBox="1"/>
          <p:nvPr/>
        </p:nvSpPr>
        <p:spPr>
          <a:xfrm>
            <a:off x="2317840" y="630641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594807" y="4224561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1994593" y="4335084"/>
            <a:ext cx="278242" cy="294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8BE2E6E4-31D7-4E3C-B8BF-E887DE5B462D}"/>
              </a:ext>
            </a:extLst>
          </p:cNvPr>
          <p:cNvSpPr/>
          <p:nvPr/>
        </p:nvSpPr>
        <p:spPr>
          <a:xfrm>
            <a:off x="2987519" y="3998551"/>
            <a:ext cx="278242" cy="2943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9" idx="4"/>
            <a:endCxn id="119" idx="0"/>
          </p:cNvCxnSpPr>
          <p:nvPr/>
        </p:nvCxnSpPr>
        <p:spPr>
          <a:xfrm>
            <a:off x="3126640" y="4292939"/>
            <a:ext cx="139121" cy="1396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8" idx="5"/>
            <a:endCxn id="129" idx="2"/>
          </p:cNvCxnSpPr>
          <p:nvPr/>
        </p:nvCxnSpPr>
        <p:spPr>
          <a:xfrm flipV="1">
            <a:off x="2232087" y="4145745"/>
            <a:ext cx="755432" cy="440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8" idx="3"/>
            <a:endCxn id="126" idx="7"/>
          </p:cNvCxnSpPr>
          <p:nvPr/>
        </p:nvCxnSpPr>
        <p:spPr>
          <a:xfrm flipH="1" flipV="1">
            <a:off x="832301" y="4267673"/>
            <a:ext cx="1203040" cy="318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26" idx="4"/>
            <a:endCxn id="116" idx="0"/>
          </p:cNvCxnSpPr>
          <p:nvPr/>
        </p:nvCxnSpPr>
        <p:spPr>
          <a:xfrm>
            <a:off x="733928" y="4518949"/>
            <a:ext cx="11909" cy="311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55EE8693-1C39-458E-AEF3-A92FA59246E3}"/>
              </a:ext>
            </a:extLst>
          </p:cNvPr>
          <p:cNvCxnSpPr>
            <a:cxnSpLocks/>
            <a:stCxn id="118" idx="0"/>
            <a:endCxn id="129" idx="3"/>
          </p:cNvCxnSpPr>
          <p:nvPr/>
        </p:nvCxnSpPr>
        <p:spPr>
          <a:xfrm flipV="1">
            <a:off x="2501192" y="4249827"/>
            <a:ext cx="527075" cy="18896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96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proof, by Wagner's theorem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FB0F3-C995-46E2-AE06-2BF9271B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0000"/>
                </a:solidFill>
              </a:rPr>
              <a:t>Definition: </a:t>
            </a:r>
            <a:r>
              <a:rPr lang="en-US" altLang="zh-TW" dirty="0"/>
              <a:t>A graph </a:t>
            </a:r>
            <a:r>
              <a:rPr lang="en-US" altLang="zh-TW" i="1" dirty="0"/>
              <a:t>H</a:t>
            </a:r>
            <a:r>
              <a:rPr lang="en-US" altLang="zh-TW" dirty="0"/>
              <a:t> is called a </a:t>
            </a:r>
            <a:r>
              <a:rPr lang="en-US" altLang="zh-TW" i="1" dirty="0">
                <a:solidFill>
                  <a:srgbClr val="FF0000"/>
                </a:solidFill>
              </a:rPr>
              <a:t>minor</a:t>
            </a:r>
            <a:r>
              <a:rPr lang="en-US" altLang="zh-TW" i="1" dirty="0"/>
              <a:t> </a:t>
            </a:r>
            <a:r>
              <a:rPr lang="en-US" altLang="zh-TW" dirty="0"/>
              <a:t>of a graph </a:t>
            </a:r>
            <a:r>
              <a:rPr lang="en-US" altLang="zh-TW" i="1" dirty="0"/>
              <a:t>G</a:t>
            </a:r>
            <a:r>
              <a:rPr lang="en-US" altLang="zh-TW" dirty="0"/>
              <a:t> if it can be produced from </a:t>
            </a:r>
            <a:r>
              <a:rPr lang="en-US" altLang="zh-TW" i="1" dirty="0"/>
              <a:t>G</a:t>
            </a:r>
            <a:r>
              <a:rPr lang="en-US" altLang="zh-TW" dirty="0"/>
              <a:t> by successive application of these reductions:</a:t>
            </a:r>
          </a:p>
          <a:p>
            <a:pPr lvl="1"/>
            <a:r>
              <a:rPr lang="en-US" altLang="zh-TW" sz="2800" dirty="0"/>
              <a:t>deleting an edge</a:t>
            </a:r>
          </a:p>
          <a:p>
            <a:pPr lvl="1"/>
            <a:r>
              <a:rPr lang="en-US" altLang="zh-TW" sz="2800" dirty="0"/>
              <a:t>contracting an edge</a:t>
            </a:r>
          </a:p>
          <a:p>
            <a:pPr lvl="1"/>
            <a:r>
              <a:rPr lang="en-US" altLang="zh-TW" sz="2800" dirty="0"/>
              <a:t>deleting an isolated vertex</a:t>
            </a:r>
          </a:p>
          <a:p>
            <a:endParaRPr lang="en-US" dirty="0"/>
          </a:p>
          <a:p>
            <a:r>
              <a:rPr lang="en-US" altLang="zh-TW" b="1" dirty="0"/>
              <a:t>Wagner‘s theorem:</a:t>
            </a:r>
            <a:r>
              <a:rPr lang="zh-TW" altLang="en-US" b="1" dirty="0"/>
              <a:t> </a:t>
            </a:r>
            <a:r>
              <a:rPr lang="en-US" altLang="zh-TW" dirty="0"/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is planar </a:t>
            </a:r>
            <a:r>
              <a:rPr lang="en-US" altLang="zh-TW" dirty="0">
                <a:solidFill>
                  <a:srgbClr val="FF0000"/>
                </a:solidFill>
              </a:rPr>
              <a:t>if and only if</a:t>
            </a:r>
            <a:r>
              <a:rPr lang="en-US" altLang="zh-TW" dirty="0"/>
              <a:t> its minors include neither </a:t>
            </a:r>
            <a:r>
              <a:rPr lang="en-US" altLang="zh-TW" i="1" dirty="0"/>
              <a:t>K</a:t>
            </a:r>
            <a:r>
              <a:rPr lang="en-US" altLang="zh-TW" baseline="-25000" dirty="0"/>
              <a:t>5</a:t>
            </a:r>
            <a:r>
              <a:rPr lang="en-US" altLang="zh-TW" dirty="0"/>
              <a:t> nor </a:t>
            </a:r>
            <a:r>
              <a:rPr lang="en-US" altLang="zh-TW" i="1" dirty="0"/>
              <a:t>K</a:t>
            </a:r>
            <a:r>
              <a:rPr lang="en-US" altLang="zh-TW" baseline="-25000" dirty="0"/>
              <a:t>3,3</a:t>
            </a:r>
            <a:r>
              <a:rPr lang="en-US" altLang="zh-TW" dirty="0"/>
              <a:t>.</a:t>
            </a:r>
          </a:p>
          <a:p>
            <a:endParaRPr lang="en-US" dirty="0"/>
          </a:p>
          <a:p>
            <a:r>
              <a:rPr lang="en-US" altLang="zh-TW" dirty="0"/>
              <a:t>We will show that </a:t>
            </a:r>
            <a:r>
              <a:rPr lang="en-US" altLang="zh-TW" dirty="0">
                <a:solidFill>
                  <a:srgbClr val="FF0000"/>
                </a:solidFill>
              </a:rPr>
              <a:t>edge contractions </a:t>
            </a:r>
            <a:r>
              <a:rPr lang="en-US" altLang="zh-TW" dirty="0"/>
              <a:t>preserve planarity by Wagner’s theorem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62</a:t>
            </a:fld>
            <a:endParaRPr lang="en-US"/>
          </a:p>
        </p:txBody>
      </p:sp>
      <p:pic>
        <p:nvPicPr>
          <p:cNvPr id="1026" name="Picture 2" descr="Graph planarity and path addition method of Hopcroft-Tarjan f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94" y="2960791"/>
            <a:ext cx="2880233" cy="12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63</a:t>
            </a:fld>
            <a:endParaRPr lang="en-US"/>
          </a:p>
        </p:txBody>
      </p:sp>
      <p:sp>
        <p:nvSpPr>
          <p:cNvPr id="57" name="內容版面配置區 2">
            <a:extLst>
              <a:ext uri="{FF2B5EF4-FFF2-40B4-BE49-F238E27FC236}">
                <a16:creationId xmlns:a16="http://schemas.microsoft.com/office/drawing/2014/main" id="{700BE07D-1548-44CD-AED0-39385A99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11014" cy="4351338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G</a:t>
            </a:r>
            <a:r>
              <a:rPr lang="en-US" dirty="0"/>
              <a:t> be a planar graph</a:t>
            </a:r>
          </a:p>
          <a:p>
            <a:r>
              <a:rPr lang="en-US" dirty="0"/>
              <a:t>Let </a:t>
            </a:r>
            <a:r>
              <a:rPr lang="en-US" i="1" dirty="0"/>
              <a:t>G'</a:t>
            </a:r>
            <a:r>
              <a:rPr lang="en-US" dirty="0"/>
              <a:t> be the graph obtained from </a:t>
            </a:r>
            <a:r>
              <a:rPr lang="en-US" i="1" dirty="0"/>
              <a:t>G</a:t>
            </a:r>
            <a:r>
              <a:rPr lang="en-US" dirty="0"/>
              <a:t> by contracting an edge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Suppose </a:t>
            </a:r>
            <a:r>
              <a:rPr lang="en-US" i="1" dirty="0"/>
              <a:t>G'</a:t>
            </a:r>
            <a:r>
              <a:rPr lang="en-US" dirty="0"/>
              <a:t> is not planar</a:t>
            </a:r>
          </a:p>
          <a:p>
            <a:r>
              <a:rPr lang="en-US" dirty="0"/>
              <a:t>By Wagner's theorem, </a:t>
            </a:r>
            <a:r>
              <a:rPr lang="en-US" i="1" dirty="0"/>
              <a:t>G'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baseline="-25000" dirty="0"/>
              <a:t>5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baseline="-25000" dirty="0"/>
              <a:t>3,3</a:t>
            </a:r>
            <a:r>
              <a:rPr lang="en-US" dirty="0"/>
              <a:t> as its minor</a:t>
            </a:r>
          </a:p>
          <a:p>
            <a:endParaRPr lang="en-US" i="1" dirty="0"/>
          </a:p>
          <a:p>
            <a:r>
              <a:rPr lang="en-US" dirty="0"/>
              <a:t>Then, </a:t>
            </a:r>
            <a:r>
              <a:rPr lang="en-US" i="1" dirty="0"/>
              <a:t>G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baseline="-25000" dirty="0"/>
              <a:t>5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baseline="-25000" dirty="0"/>
              <a:t>3,3</a:t>
            </a:r>
            <a:r>
              <a:rPr lang="en-US" dirty="0"/>
              <a:t> as its minor</a:t>
            </a:r>
          </a:p>
          <a:p>
            <a:r>
              <a:rPr lang="en-US" altLang="zh-TW" dirty="0"/>
              <a:t>Thus, </a:t>
            </a:r>
            <a:r>
              <a:rPr lang="en-US" altLang="zh-TW" i="1" dirty="0"/>
              <a:t>G</a:t>
            </a:r>
            <a:r>
              <a:rPr lang="en-US" altLang="zh-TW" dirty="0"/>
              <a:t> is not planar, which is a contradiction</a:t>
            </a:r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7C419E2-ECC8-4825-9609-5B5B7ABF65F6}"/>
              </a:ext>
            </a:extLst>
          </p:cNvPr>
          <p:cNvSpPr/>
          <p:nvPr/>
        </p:nvSpPr>
        <p:spPr>
          <a:xfrm>
            <a:off x="9777046" y="136525"/>
            <a:ext cx="1477107" cy="59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/>
              <a:t>G</a:t>
            </a:r>
            <a:endParaRPr lang="zh-TW" altLang="en-US" sz="2800" i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7ABC196-DEA9-4C8C-B288-0A806BD23376}"/>
              </a:ext>
            </a:extLst>
          </p:cNvPr>
          <p:cNvCxnSpPr>
            <a:cxnSpLocks/>
            <a:stCxn id="9" idx="2"/>
            <a:endCxn id="77" idx="0"/>
          </p:cNvCxnSpPr>
          <p:nvPr/>
        </p:nvCxnSpPr>
        <p:spPr>
          <a:xfrm flipH="1">
            <a:off x="10511649" y="733530"/>
            <a:ext cx="3951" cy="722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FA8E02A-5A2D-49EA-AF72-F491F8288A52}"/>
              </a:ext>
            </a:extLst>
          </p:cNvPr>
          <p:cNvSpPr txBox="1"/>
          <p:nvPr/>
        </p:nvSpPr>
        <p:spPr>
          <a:xfrm>
            <a:off x="8890222" y="878442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EFE61AC-25FD-4287-938B-0E1F7B130E43}"/>
              </a:ext>
            </a:extLst>
          </p:cNvPr>
          <p:cNvSpPr txBox="1"/>
          <p:nvPr/>
        </p:nvSpPr>
        <p:spPr>
          <a:xfrm>
            <a:off x="9290049" y="2018504"/>
            <a:ext cx="119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381ECA31-B3AE-4E35-8B34-159ED665E63C}"/>
              </a:ext>
            </a:extLst>
          </p:cNvPr>
          <p:cNvSpPr/>
          <p:nvPr/>
        </p:nvSpPr>
        <p:spPr>
          <a:xfrm>
            <a:off x="9773095" y="1456047"/>
            <a:ext cx="1477107" cy="5970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/>
              <a:t>G'</a:t>
            </a:r>
            <a:endParaRPr lang="zh-TW" altLang="en-US" sz="2800" i="1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E46D0E6-20DB-4111-969C-3B54E87DAEB8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10511649" y="2053052"/>
            <a:ext cx="0" cy="809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D9437510-540F-4B10-8111-9660D635F343}"/>
              </a:ext>
            </a:extLst>
          </p:cNvPr>
          <p:cNvSpPr/>
          <p:nvPr/>
        </p:nvSpPr>
        <p:spPr>
          <a:xfrm>
            <a:off x="9773095" y="2862067"/>
            <a:ext cx="1477107" cy="59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/>
              <a:t>G''</a:t>
            </a:r>
            <a:endParaRPr lang="zh-TW" altLang="en-US" sz="2800" i="1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49EE494-54CC-477B-9D57-F6424431ED4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0511648" y="3459072"/>
            <a:ext cx="0" cy="803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1EC2ECC1-E12F-4690-96B1-FD1B710D36DD}"/>
              </a:ext>
            </a:extLst>
          </p:cNvPr>
          <p:cNvSpPr/>
          <p:nvPr/>
        </p:nvSpPr>
        <p:spPr>
          <a:xfrm>
            <a:off x="9773094" y="4263063"/>
            <a:ext cx="1477107" cy="59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/>
              <a:t>G'''</a:t>
            </a:r>
            <a:endParaRPr lang="zh-TW" altLang="en-US" sz="2800" i="1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2A5F1B7-0015-429E-9A25-AB31D901AB39}"/>
              </a:ext>
            </a:extLst>
          </p:cNvPr>
          <p:cNvSpPr txBox="1"/>
          <p:nvPr/>
        </p:nvSpPr>
        <p:spPr>
          <a:xfrm>
            <a:off x="8855768" y="363243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D7D745B-E275-4243-877A-2FD46C73EBF4}"/>
              </a:ext>
            </a:extLst>
          </p:cNvPr>
          <p:cNvCxnSpPr>
            <a:cxnSpLocks/>
          </p:cNvCxnSpPr>
          <p:nvPr/>
        </p:nvCxnSpPr>
        <p:spPr>
          <a:xfrm>
            <a:off x="10511647" y="4860068"/>
            <a:ext cx="0" cy="485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D066C3A-DCFD-481F-B0B3-8C4B9C35B962}"/>
              </a:ext>
            </a:extLst>
          </p:cNvPr>
          <p:cNvSpPr txBox="1"/>
          <p:nvPr/>
        </p:nvSpPr>
        <p:spPr>
          <a:xfrm>
            <a:off x="10332752" y="53280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...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AA941DE-5B9E-4370-89DF-B1DF8A6A8449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511647" y="5691308"/>
            <a:ext cx="1" cy="433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82839233-BAFF-40E1-AE43-4E7DC885B13A}"/>
              </a:ext>
            </a:extLst>
          </p:cNvPr>
          <p:cNvSpPr/>
          <p:nvPr/>
        </p:nvSpPr>
        <p:spPr>
          <a:xfrm>
            <a:off x="9773094" y="6124470"/>
            <a:ext cx="1477107" cy="5970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/>
              <a:t>K</a:t>
            </a:r>
            <a:r>
              <a:rPr lang="en-US" altLang="zh-TW" sz="2800" baseline="-25000" dirty="0"/>
              <a:t>5</a:t>
            </a:r>
            <a:endParaRPr lang="zh-TW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2322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3" grpId="0" animBg="1"/>
      <p:bldP spid="86" grpId="0" animBg="1"/>
      <p:bldP spid="95" grpId="0"/>
      <p:bldP spid="36" grpId="0"/>
      <p:bldP spid="10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8E74-0C13-447C-B76B-FE32DAA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1851-BE1E-4691-B6CD-98EE8FF7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Theorem 6.1: </a:t>
            </a:r>
            <a:r>
              <a:rPr lang="en-US" sz="3200" dirty="0"/>
              <a:t>An EMST of a set </a:t>
            </a:r>
            <a:r>
              <a:rPr lang="en-US" sz="3200" i="1" dirty="0"/>
              <a:t>S</a:t>
            </a:r>
            <a:r>
              <a:rPr lang="en-US" sz="3200" dirty="0"/>
              <a:t> of </a:t>
            </a:r>
            <a:r>
              <a:rPr lang="en-US" sz="3200" i="1" dirty="0"/>
              <a:t>n</a:t>
            </a:r>
            <a:r>
              <a:rPr lang="en-US" sz="3200" dirty="0"/>
              <a:t> points in the plane can be computed from the Delaunay Triangulation of </a:t>
            </a:r>
            <a:r>
              <a:rPr lang="en-US" sz="3200" i="1" dirty="0"/>
              <a:t>S</a:t>
            </a:r>
            <a:r>
              <a:rPr lang="en-US" sz="3200" dirty="0"/>
              <a:t> in optimal time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).</a:t>
            </a:r>
          </a:p>
          <a:p>
            <a:endParaRPr lang="en-US" sz="3200" dirty="0"/>
          </a:p>
          <a:p>
            <a:r>
              <a:rPr lang="en-US" sz="3200" b="1" dirty="0"/>
              <a:t>Corollary 6.1: </a:t>
            </a:r>
            <a:r>
              <a:rPr lang="en-US" sz="3200" dirty="0"/>
              <a:t>An EMST of a set </a:t>
            </a:r>
            <a:r>
              <a:rPr lang="en-US" sz="3200" i="1" dirty="0"/>
              <a:t>S</a:t>
            </a:r>
            <a:r>
              <a:rPr lang="en-US" sz="3200" dirty="0"/>
              <a:t> of </a:t>
            </a:r>
            <a:r>
              <a:rPr lang="en-US" sz="3200" i="1" dirty="0"/>
              <a:t>n</a:t>
            </a:r>
            <a:r>
              <a:rPr lang="en-US" sz="3200" dirty="0"/>
              <a:t> points in the plane can be computed in optimal time </a:t>
            </a:r>
            <a:r>
              <a:rPr lang="el-GR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3200" dirty="0"/>
              <a:t>(</a:t>
            </a:r>
            <a:r>
              <a:rPr lang="en-US" sz="3200" i="1" dirty="0"/>
              <a:t>n </a:t>
            </a:r>
            <a:r>
              <a:rPr lang="en-US" sz="3200" dirty="0"/>
              <a:t>log</a:t>
            </a:r>
            <a:r>
              <a:rPr lang="en-US" sz="3200" i="1" dirty="0"/>
              <a:t> n</a:t>
            </a:r>
            <a:r>
              <a:rPr lang="en-US" sz="3200" dirty="0"/>
              <a:t>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4DD6D-2B39-4542-942C-CDA77989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1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zh-TW" altLang="en-US" sz="3200" dirty="0"/>
              <a:t> 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Using EMST to approximate ETSP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     → By EMST + Euler tour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→ By EMST + Euclidean matching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57DB6-E6A3-40D3-8DEC-6F2909F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0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5EB3C-611F-4795-AF2F-965E0C7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ETSP – problem statement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A8D55-8412-4BBA-B172-27BE9514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Euclidean traveling salesman problem</a:t>
            </a:r>
          </a:p>
          <a:p>
            <a:endParaRPr lang="en-US" dirty="0"/>
          </a:p>
          <a:p>
            <a:r>
              <a:rPr lang="en-US" dirty="0"/>
              <a:t>Find a shortest closed path through </a:t>
            </a:r>
            <a:r>
              <a:rPr lang="en-US" i="1" dirty="0"/>
              <a:t>n</a:t>
            </a:r>
            <a:r>
              <a:rPr lang="en-US" dirty="0"/>
              <a:t> given points in the plane</a:t>
            </a:r>
          </a:p>
          <a:p>
            <a:endParaRPr lang="en-US" dirty="0"/>
          </a:p>
          <a:p>
            <a:r>
              <a:rPr lang="en-US" dirty="0"/>
              <a:t>(Each point should be visited exactly once)</a:t>
            </a:r>
          </a:p>
          <a:p>
            <a:endParaRPr lang="en-US" dirty="0"/>
          </a:p>
          <a:p>
            <a:r>
              <a:rPr lang="en-US" dirty="0"/>
              <a:t>NP-hard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E8ABE5-57B0-4ECB-8167-6AE0340A8B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8" y="3636422"/>
            <a:ext cx="3239296" cy="30152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9ADF8-52CA-475C-902B-435BC0E5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2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8E74-0C13-447C-B76B-FE32DAA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Approximation by Euler tour</a:t>
            </a:r>
            <a:endParaRPr 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1851-BE1E-4691-B6CD-98EE8FF7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now present a 2-approximation algorithm for ETSP</a:t>
            </a:r>
          </a:p>
          <a:p>
            <a:endParaRPr lang="en-US" sz="3200" b="1" dirty="0"/>
          </a:p>
          <a:p>
            <a:r>
              <a:rPr lang="en-US" sz="3200" dirty="0"/>
              <a:t>Let </a:t>
            </a:r>
            <a:r>
              <a:rPr lang="en-US" sz="3200" i="1" dirty="0"/>
              <a:t>S</a:t>
            </a:r>
            <a:r>
              <a:rPr lang="en-US" sz="3200" dirty="0"/>
              <a:t> be the set of points</a:t>
            </a:r>
          </a:p>
          <a:p>
            <a:endParaRPr lang="en-US" sz="3200" dirty="0"/>
          </a:p>
          <a:p>
            <a:r>
              <a:rPr lang="en-US" sz="3200" dirty="0"/>
              <a:t>Let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 the optimal tour of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 the EMST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44EEA-1A0A-4B3A-92C8-577CF6D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3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78DE-A6FC-40B3-B724-18F847D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Approximation by Euler tour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3EB-D713-4BF4-B6B3-0F31404E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 </a:t>
            </a:r>
            <a:r>
              <a:rPr lang="en-US" altLang="zh-TW" i="1" dirty="0"/>
              <a:t>W</a:t>
            </a:r>
            <a:r>
              <a:rPr lang="en-US" altLang="zh-TW" dirty="0"/>
              <a:t> as the </a:t>
            </a:r>
            <a:r>
              <a:rPr lang="en-US" dirty="0"/>
              <a:t>Euler tour of </a:t>
            </a:r>
            <a:r>
              <a:rPr lang="en-US" i="1" dirty="0"/>
              <a:t>T</a:t>
            </a:r>
            <a:r>
              <a:rPr lang="en-US" baseline="30000" dirty="0"/>
              <a:t>*</a:t>
            </a:r>
            <a:r>
              <a:rPr lang="en-US" dirty="0"/>
              <a:t>, which has length 2</a:t>
            </a:r>
            <a:r>
              <a:rPr lang="zh-TW" altLang="en-US" dirty="0"/>
              <a:t> </a:t>
            </a:r>
            <a:r>
              <a:rPr lang="en-US" altLang="zh-TW" dirty="0"/>
              <a:t>× </a:t>
            </a:r>
            <a:r>
              <a:rPr lang="en-US" altLang="zh-TW" i="1" dirty="0"/>
              <a:t>length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i="1" dirty="0"/>
              <a:t>W</a:t>
            </a:r>
            <a:r>
              <a:rPr lang="en-US" dirty="0"/>
              <a:t> may </a:t>
            </a:r>
            <a:r>
              <a:rPr lang="en-US" dirty="0">
                <a:solidFill>
                  <a:srgbClr val="FF0000"/>
                </a:solidFill>
              </a:rPr>
              <a:t>visit a point more than once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9C13604-66CD-438A-9F03-4A9CE2F85BD9}"/>
              </a:ext>
            </a:extLst>
          </p:cNvPr>
          <p:cNvSpPr/>
          <p:nvPr/>
        </p:nvSpPr>
        <p:spPr>
          <a:xfrm>
            <a:off x="5167372" y="437435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00FFDF1-CACF-4A64-88F0-27A3E2C21780}"/>
              </a:ext>
            </a:extLst>
          </p:cNvPr>
          <p:cNvSpPr/>
          <p:nvPr/>
        </p:nvSpPr>
        <p:spPr>
          <a:xfrm>
            <a:off x="5366963" y="5697485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60AC5A0-1E1D-4145-BA1D-8036D604207B}"/>
              </a:ext>
            </a:extLst>
          </p:cNvPr>
          <p:cNvSpPr/>
          <p:nvPr/>
        </p:nvSpPr>
        <p:spPr>
          <a:xfrm>
            <a:off x="6310377" y="4463514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2E96AC-0058-4A21-B6D3-1AD0AE44023C}"/>
              </a:ext>
            </a:extLst>
          </p:cNvPr>
          <p:cNvSpPr/>
          <p:nvPr/>
        </p:nvSpPr>
        <p:spPr>
          <a:xfrm>
            <a:off x="4299814" y="503396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B014773-C5B8-4572-AC0E-9CF2F9F62BDF}"/>
              </a:ext>
            </a:extLst>
          </p:cNvPr>
          <p:cNvSpPr/>
          <p:nvPr/>
        </p:nvSpPr>
        <p:spPr>
          <a:xfrm>
            <a:off x="7658209" y="413984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F788EC-4D4B-4A5E-AF27-4326FFFF324D}"/>
              </a:ext>
            </a:extLst>
          </p:cNvPr>
          <p:cNvSpPr/>
          <p:nvPr/>
        </p:nvSpPr>
        <p:spPr>
          <a:xfrm>
            <a:off x="7015751" y="526281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765135C-4695-4B5D-9BDD-6CC0C1E992D9}"/>
              </a:ext>
            </a:extLst>
          </p:cNvPr>
          <p:cNvSpPr/>
          <p:nvPr/>
        </p:nvSpPr>
        <p:spPr>
          <a:xfrm>
            <a:off x="3716081" y="6118749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9CAB931-55D4-4D3B-AAA3-C69E86761518}"/>
              </a:ext>
            </a:extLst>
          </p:cNvPr>
          <p:cNvCxnSpPr>
            <a:cxnSpLocks/>
          </p:cNvCxnSpPr>
          <p:nvPr/>
        </p:nvCxnSpPr>
        <p:spPr>
          <a:xfrm flipV="1">
            <a:off x="4505732" y="4578856"/>
            <a:ext cx="816098" cy="639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9B628A-3D9B-49B7-B4A5-DBA15E8B8236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897144" y="5349026"/>
            <a:ext cx="453040" cy="95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6BC9A55-1774-43C5-919D-CC8A42780A7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39347" y="4743474"/>
            <a:ext cx="199591" cy="95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77FD40A-8AFA-4A0A-BC73-50C8C5CFBA8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11321" y="4558916"/>
            <a:ext cx="1003884" cy="101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69E4E52-B3CD-40A7-A481-86F3638013A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603956" y="4778574"/>
            <a:ext cx="583769" cy="702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5F832A8-F68C-4C66-8C21-30615C8CBB1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654326" y="4353685"/>
            <a:ext cx="1143004" cy="2943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9A4C269A-E1F5-4199-91E1-3198458248FD}"/>
              </a:ext>
            </a:extLst>
          </p:cNvPr>
          <p:cNvSpPr/>
          <p:nvPr/>
        </p:nvSpPr>
        <p:spPr>
          <a:xfrm>
            <a:off x="3452528" y="3860829"/>
            <a:ext cx="4974671" cy="2860646"/>
          </a:xfrm>
          <a:custGeom>
            <a:avLst/>
            <a:gdLst>
              <a:gd name="connsiteX0" fmla="*/ 1392572 w 4974671"/>
              <a:gd name="connsiteY0" fmla="*/ 528506 h 2860646"/>
              <a:gd name="connsiteX1" fmla="*/ 1325460 w 4974671"/>
              <a:gd name="connsiteY1" fmla="*/ 595618 h 2860646"/>
              <a:gd name="connsiteX2" fmla="*/ 1283515 w 4974671"/>
              <a:gd name="connsiteY2" fmla="*/ 629174 h 2860646"/>
              <a:gd name="connsiteX3" fmla="*/ 1249959 w 4974671"/>
              <a:gd name="connsiteY3" fmla="*/ 671119 h 2860646"/>
              <a:gd name="connsiteX4" fmla="*/ 1166069 w 4974671"/>
              <a:gd name="connsiteY4" fmla="*/ 746620 h 2860646"/>
              <a:gd name="connsiteX5" fmla="*/ 1098957 w 4974671"/>
              <a:gd name="connsiteY5" fmla="*/ 788565 h 2860646"/>
              <a:gd name="connsiteX6" fmla="*/ 1065402 w 4974671"/>
              <a:gd name="connsiteY6" fmla="*/ 822121 h 2860646"/>
              <a:gd name="connsiteX7" fmla="*/ 1006679 w 4974671"/>
              <a:gd name="connsiteY7" fmla="*/ 864066 h 2860646"/>
              <a:gd name="connsiteX8" fmla="*/ 906011 w 4974671"/>
              <a:gd name="connsiteY8" fmla="*/ 939567 h 2860646"/>
              <a:gd name="connsiteX9" fmla="*/ 855677 w 4974671"/>
              <a:gd name="connsiteY9" fmla="*/ 981512 h 2860646"/>
              <a:gd name="connsiteX10" fmla="*/ 813732 w 4974671"/>
              <a:gd name="connsiteY10" fmla="*/ 1040235 h 2860646"/>
              <a:gd name="connsiteX11" fmla="*/ 755009 w 4974671"/>
              <a:gd name="connsiteY11" fmla="*/ 1098958 h 2860646"/>
              <a:gd name="connsiteX12" fmla="*/ 729842 w 4974671"/>
              <a:gd name="connsiteY12" fmla="*/ 1140903 h 2860646"/>
              <a:gd name="connsiteX13" fmla="*/ 704675 w 4974671"/>
              <a:gd name="connsiteY13" fmla="*/ 1166070 h 2860646"/>
              <a:gd name="connsiteX14" fmla="*/ 645952 w 4974671"/>
              <a:gd name="connsiteY14" fmla="*/ 1233182 h 2860646"/>
              <a:gd name="connsiteX15" fmla="*/ 637563 w 4974671"/>
              <a:gd name="connsiteY15" fmla="*/ 1266738 h 2860646"/>
              <a:gd name="connsiteX16" fmla="*/ 612396 w 4974671"/>
              <a:gd name="connsiteY16" fmla="*/ 1283516 h 2860646"/>
              <a:gd name="connsiteX17" fmla="*/ 595618 w 4974671"/>
              <a:gd name="connsiteY17" fmla="*/ 1308683 h 2860646"/>
              <a:gd name="connsiteX18" fmla="*/ 545284 w 4974671"/>
              <a:gd name="connsiteY18" fmla="*/ 1359017 h 2860646"/>
              <a:gd name="connsiteX19" fmla="*/ 511728 w 4974671"/>
              <a:gd name="connsiteY19" fmla="*/ 1409350 h 2860646"/>
              <a:gd name="connsiteX20" fmla="*/ 469783 w 4974671"/>
              <a:gd name="connsiteY20" fmla="*/ 1476462 h 2860646"/>
              <a:gd name="connsiteX21" fmla="*/ 419449 w 4974671"/>
              <a:gd name="connsiteY21" fmla="*/ 1526796 h 2860646"/>
              <a:gd name="connsiteX22" fmla="*/ 411060 w 4974671"/>
              <a:gd name="connsiteY22" fmla="*/ 1551963 h 2860646"/>
              <a:gd name="connsiteX23" fmla="*/ 369115 w 4974671"/>
              <a:gd name="connsiteY23" fmla="*/ 1602297 h 2860646"/>
              <a:gd name="connsiteX24" fmla="*/ 343948 w 4974671"/>
              <a:gd name="connsiteY24" fmla="*/ 1652631 h 2860646"/>
              <a:gd name="connsiteX25" fmla="*/ 285225 w 4974671"/>
              <a:gd name="connsiteY25" fmla="*/ 1719743 h 2860646"/>
              <a:gd name="connsiteX26" fmla="*/ 260058 w 4974671"/>
              <a:gd name="connsiteY26" fmla="*/ 1753299 h 2860646"/>
              <a:gd name="connsiteX27" fmla="*/ 251669 w 4974671"/>
              <a:gd name="connsiteY27" fmla="*/ 1778466 h 2860646"/>
              <a:gd name="connsiteX28" fmla="*/ 218113 w 4974671"/>
              <a:gd name="connsiteY28" fmla="*/ 1828800 h 2860646"/>
              <a:gd name="connsiteX29" fmla="*/ 192946 w 4974671"/>
              <a:gd name="connsiteY29" fmla="*/ 1895912 h 2860646"/>
              <a:gd name="connsiteX30" fmla="*/ 176168 w 4974671"/>
              <a:gd name="connsiteY30" fmla="*/ 1921079 h 2860646"/>
              <a:gd name="connsiteX31" fmla="*/ 167779 w 4974671"/>
              <a:gd name="connsiteY31" fmla="*/ 1954635 h 2860646"/>
              <a:gd name="connsiteX32" fmla="*/ 142613 w 4974671"/>
              <a:gd name="connsiteY32" fmla="*/ 1988191 h 2860646"/>
              <a:gd name="connsiteX33" fmla="*/ 125835 w 4974671"/>
              <a:gd name="connsiteY33" fmla="*/ 2088859 h 2860646"/>
              <a:gd name="connsiteX34" fmla="*/ 109057 w 4974671"/>
              <a:gd name="connsiteY34" fmla="*/ 2114026 h 2860646"/>
              <a:gd name="connsiteX35" fmla="*/ 92279 w 4974671"/>
              <a:gd name="connsiteY35" fmla="*/ 2164360 h 2860646"/>
              <a:gd name="connsiteX36" fmla="*/ 75501 w 4974671"/>
              <a:gd name="connsiteY36" fmla="*/ 2189527 h 2860646"/>
              <a:gd name="connsiteX37" fmla="*/ 58723 w 4974671"/>
              <a:gd name="connsiteY37" fmla="*/ 2248250 h 2860646"/>
              <a:gd name="connsiteX38" fmla="*/ 41945 w 4974671"/>
              <a:gd name="connsiteY38" fmla="*/ 2298584 h 2860646"/>
              <a:gd name="connsiteX39" fmla="*/ 33556 w 4974671"/>
              <a:gd name="connsiteY39" fmla="*/ 2323750 h 2860646"/>
              <a:gd name="connsiteX40" fmla="*/ 16778 w 4974671"/>
              <a:gd name="connsiteY40" fmla="*/ 2416029 h 2860646"/>
              <a:gd name="connsiteX41" fmla="*/ 0 w 4974671"/>
              <a:gd name="connsiteY41" fmla="*/ 2558642 h 2860646"/>
              <a:gd name="connsiteX42" fmla="*/ 16778 w 4974671"/>
              <a:gd name="connsiteY42" fmla="*/ 2718033 h 2860646"/>
              <a:gd name="connsiteX43" fmla="*/ 41945 w 4974671"/>
              <a:gd name="connsiteY43" fmla="*/ 2726422 h 2860646"/>
              <a:gd name="connsiteX44" fmla="*/ 100668 w 4974671"/>
              <a:gd name="connsiteY44" fmla="*/ 2751589 h 2860646"/>
              <a:gd name="connsiteX45" fmla="*/ 151002 w 4974671"/>
              <a:gd name="connsiteY45" fmla="*/ 2801923 h 2860646"/>
              <a:gd name="connsiteX46" fmla="*/ 176168 w 4974671"/>
              <a:gd name="connsiteY46" fmla="*/ 2827090 h 2860646"/>
              <a:gd name="connsiteX47" fmla="*/ 243280 w 4974671"/>
              <a:gd name="connsiteY47" fmla="*/ 2843868 h 2860646"/>
              <a:gd name="connsiteX48" fmla="*/ 453005 w 4974671"/>
              <a:gd name="connsiteY48" fmla="*/ 2860646 h 2860646"/>
              <a:gd name="connsiteX49" fmla="*/ 629174 w 4974671"/>
              <a:gd name="connsiteY49" fmla="*/ 2852257 h 2860646"/>
              <a:gd name="connsiteX50" fmla="*/ 662730 w 4974671"/>
              <a:gd name="connsiteY50" fmla="*/ 2835479 h 2860646"/>
              <a:gd name="connsiteX51" fmla="*/ 713064 w 4974671"/>
              <a:gd name="connsiteY51" fmla="*/ 2818701 h 2860646"/>
              <a:gd name="connsiteX52" fmla="*/ 738231 w 4974671"/>
              <a:gd name="connsiteY52" fmla="*/ 2801923 h 2860646"/>
              <a:gd name="connsiteX53" fmla="*/ 763398 w 4974671"/>
              <a:gd name="connsiteY53" fmla="*/ 2793534 h 2860646"/>
              <a:gd name="connsiteX54" fmla="*/ 796954 w 4974671"/>
              <a:gd name="connsiteY54" fmla="*/ 2776756 h 2860646"/>
              <a:gd name="connsiteX55" fmla="*/ 838899 w 4974671"/>
              <a:gd name="connsiteY55" fmla="*/ 2759978 h 2860646"/>
              <a:gd name="connsiteX56" fmla="*/ 939567 w 4974671"/>
              <a:gd name="connsiteY56" fmla="*/ 2684477 h 2860646"/>
              <a:gd name="connsiteX57" fmla="*/ 956345 w 4974671"/>
              <a:gd name="connsiteY57" fmla="*/ 2659310 h 2860646"/>
              <a:gd name="connsiteX58" fmla="*/ 1015068 w 4974671"/>
              <a:gd name="connsiteY58" fmla="*/ 2583809 h 2860646"/>
              <a:gd name="connsiteX59" fmla="*/ 1031846 w 4974671"/>
              <a:gd name="connsiteY59" fmla="*/ 2550253 h 2860646"/>
              <a:gd name="connsiteX60" fmla="*/ 1048624 w 4974671"/>
              <a:gd name="connsiteY60" fmla="*/ 2525086 h 2860646"/>
              <a:gd name="connsiteX61" fmla="*/ 1057013 w 4974671"/>
              <a:gd name="connsiteY61" fmla="*/ 2499919 h 2860646"/>
              <a:gd name="connsiteX62" fmla="*/ 1082179 w 4974671"/>
              <a:gd name="connsiteY62" fmla="*/ 2474752 h 2860646"/>
              <a:gd name="connsiteX63" fmla="*/ 1124124 w 4974671"/>
              <a:gd name="connsiteY63" fmla="*/ 2390862 h 2860646"/>
              <a:gd name="connsiteX64" fmla="*/ 1132513 w 4974671"/>
              <a:gd name="connsiteY64" fmla="*/ 2348917 h 2860646"/>
              <a:gd name="connsiteX65" fmla="*/ 1166069 w 4974671"/>
              <a:gd name="connsiteY65" fmla="*/ 2273417 h 2860646"/>
              <a:gd name="connsiteX66" fmla="*/ 1199625 w 4974671"/>
              <a:gd name="connsiteY66" fmla="*/ 2206305 h 2860646"/>
              <a:gd name="connsiteX67" fmla="*/ 1208014 w 4974671"/>
              <a:gd name="connsiteY67" fmla="*/ 2181138 h 2860646"/>
              <a:gd name="connsiteX68" fmla="*/ 1249959 w 4974671"/>
              <a:gd name="connsiteY68" fmla="*/ 2122415 h 2860646"/>
              <a:gd name="connsiteX69" fmla="*/ 1258348 w 4974671"/>
              <a:gd name="connsiteY69" fmla="*/ 2097248 h 2860646"/>
              <a:gd name="connsiteX70" fmla="*/ 1291904 w 4974671"/>
              <a:gd name="connsiteY70" fmla="*/ 2030136 h 2860646"/>
              <a:gd name="connsiteX71" fmla="*/ 1300293 w 4974671"/>
              <a:gd name="connsiteY71" fmla="*/ 1996580 h 2860646"/>
              <a:gd name="connsiteX72" fmla="*/ 1325460 w 4974671"/>
              <a:gd name="connsiteY72" fmla="*/ 1929468 h 2860646"/>
              <a:gd name="connsiteX73" fmla="*/ 1350627 w 4974671"/>
              <a:gd name="connsiteY73" fmla="*/ 1879134 h 2860646"/>
              <a:gd name="connsiteX74" fmla="*/ 1367405 w 4974671"/>
              <a:gd name="connsiteY74" fmla="*/ 1837189 h 2860646"/>
              <a:gd name="connsiteX75" fmla="*/ 1375794 w 4974671"/>
              <a:gd name="connsiteY75" fmla="*/ 1795244 h 2860646"/>
              <a:gd name="connsiteX76" fmla="*/ 1409350 w 4974671"/>
              <a:gd name="connsiteY76" fmla="*/ 1744910 h 2860646"/>
              <a:gd name="connsiteX77" fmla="*/ 1426128 w 4974671"/>
              <a:gd name="connsiteY77" fmla="*/ 1669409 h 2860646"/>
              <a:gd name="connsiteX78" fmla="*/ 1459684 w 4974671"/>
              <a:gd name="connsiteY78" fmla="*/ 1585519 h 2860646"/>
              <a:gd name="connsiteX79" fmla="*/ 1468073 w 4974671"/>
              <a:gd name="connsiteY79" fmla="*/ 1551963 h 2860646"/>
              <a:gd name="connsiteX80" fmla="*/ 1510018 w 4974671"/>
              <a:gd name="connsiteY80" fmla="*/ 1484851 h 2860646"/>
              <a:gd name="connsiteX81" fmla="*/ 1518407 w 4974671"/>
              <a:gd name="connsiteY81" fmla="*/ 1451295 h 2860646"/>
              <a:gd name="connsiteX82" fmla="*/ 1551963 w 4974671"/>
              <a:gd name="connsiteY82" fmla="*/ 1400961 h 2860646"/>
              <a:gd name="connsiteX83" fmla="*/ 1560352 w 4974671"/>
              <a:gd name="connsiteY83" fmla="*/ 1367406 h 2860646"/>
              <a:gd name="connsiteX84" fmla="*/ 1560352 w 4974671"/>
              <a:gd name="connsiteY84" fmla="*/ 1535185 h 2860646"/>
              <a:gd name="connsiteX85" fmla="*/ 1551963 w 4974671"/>
              <a:gd name="connsiteY85" fmla="*/ 1560352 h 2860646"/>
              <a:gd name="connsiteX86" fmla="*/ 1543574 w 4974671"/>
              <a:gd name="connsiteY86" fmla="*/ 1627464 h 2860646"/>
              <a:gd name="connsiteX87" fmla="*/ 1551963 w 4974671"/>
              <a:gd name="connsiteY87" fmla="*/ 2223083 h 2860646"/>
              <a:gd name="connsiteX88" fmla="*/ 1568741 w 4974671"/>
              <a:gd name="connsiteY88" fmla="*/ 2273417 h 2860646"/>
              <a:gd name="connsiteX89" fmla="*/ 1593908 w 4974671"/>
              <a:gd name="connsiteY89" fmla="*/ 2357306 h 2860646"/>
              <a:gd name="connsiteX90" fmla="*/ 1619075 w 4974671"/>
              <a:gd name="connsiteY90" fmla="*/ 2407640 h 2860646"/>
              <a:gd name="connsiteX91" fmla="*/ 1644242 w 4974671"/>
              <a:gd name="connsiteY91" fmla="*/ 2449585 h 2860646"/>
              <a:gd name="connsiteX92" fmla="*/ 1669409 w 4974671"/>
              <a:gd name="connsiteY92" fmla="*/ 2474752 h 2860646"/>
              <a:gd name="connsiteX93" fmla="*/ 1728132 w 4974671"/>
              <a:gd name="connsiteY93" fmla="*/ 2541864 h 2860646"/>
              <a:gd name="connsiteX94" fmla="*/ 1753299 w 4974671"/>
              <a:gd name="connsiteY94" fmla="*/ 2550253 h 2860646"/>
              <a:gd name="connsiteX95" fmla="*/ 1795244 w 4974671"/>
              <a:gd name="connsiteY95" fmla="*/ 2575420 h 2860646"/>
              <a:gd name="connsiteX96" fmla="*/ 1921079 w 4974671"/>
              <a:gd name="connsiteY96" fmla="*/ 2608976 h 2860646"/>
              <a:gd name="connsiteX97" fmla="*/ 2013357 w 4974671"/>
              <a:gd name="connsiteY97" fmla="*/ 2650921 h 2860646"/>
              <a:gd name="connsiteX98" fmla="*/ 2063691 w 4974671"/>
              <a:gd name="connsiteY98" fmla="*/ 2667699 h 2860646"/>
              <a:gd name="connsiteX99" fmla="*/ 2231471 w 4974671"/>
              <a:gd name="connsiteY99" fmla="*/ 2650921 h 2860646"/>
              <a:gd name="connsiteX100" fmla="*/ 2298583 w 4974671"/>
              <a:gd name="connsiteY100" fmla="*/ 2634143 h 2860646"/>
              <a:gd name="connsiteX101" fmla="*/ 2340528 w 4974671"/>
              <a:gd name="connsiteY101" fmla="*/ 2592198 h 2860646"/>
              <a:gd name="connsiteX102" fmla="*/ 2357306 w 4974671"/>
              <a:gd name="connsiteY102" fmla="*/ 2567031 h 2860646"/>
              <a:gd name="connsiteX103" fmla="*/ 2382473 w 4974671"/>
              <a:gd name="connsiteY103" fmla="*/ 2533475 h 2860646"/>
              <a:gd name="connsiteX104" fmla="*/ 2416029 w 4974671"/>
              <a:gd name="connsiteY104" fmla="*/ 2499919 h 2860646"/>
              <a:gd name="connsiteX105" fmla="*/ 2432807 w 4974671"/>
              <a:gd name="connsiteY105" fmla="*/ 2466363 h 2860646"/>
              <a:gd name="connsiteX106" fmla="*/ 2449585 w 4974671"/>
              <a:gd name="connsiteY106" fmla="*/ 2441196 h 2860646"/>
              <a:gd name="connsiteX107" fmla="*/ 2457974 w 4974671"/>
              <a:gd name="connsiteY107" fmla="*/ 2416029 h 2860646"/>
              <a:gd name="connsiteX108" fmla="*/ 2483141 w 4974671"/>
              <a:gd name="connsiteY108" fmla="*/ 2390862 h 2860646"/>
              <a:gd name="connsiteX109" fmla="*/ 2491530 w 4974671"/>
              <a:gd name="connsiteY109" fmla="*/ 2340528 h 2860646"/>
              <a:gd name="connsiteX110" fmla="*/ 2508308 w 4974671"/>
              <a:gd name="connsiteY110" fmla="*/ 2315361 h 2860646"/>
              <a:gd name="connsiteX111" fmla="*/ 2525086 w 4974671"/>
              <a:gd name="connsiteY111" fmla="*/ 2139193 h 2860646"/>
              <a:gd name="connsiteX112" fmla="*/ 2516697 w 4974671"/>
              <a:gd name="connsiteY112" fmla="*/ 1661020 h 2860646"/>
              <a:gd name="connsiteX113" fmla="*/ 2499919 w 4974671"/>
              <a:gd name="connsiteY113" fmla="*/ 1610686 h 2860646"/>
              <a:gd name="connsiteX114" fmla="*/ 2474752 w 4974671"/>
              <a:gd name="connsiteY114" fmla="*/ 1510018 h 2860646"/>
              <a:gd name="connsiteX115" fmla="*/ 2466363 w 4974671"/>
              <a:gd name="connsiteY115" fmla="*/ 1359017 h 2860646"/>
              <a:gd name="connsiteX116" fmla="*/ 2457974 w 4974671"/>
              <a:gd name="connsiteY116" fmla="*/ 1333850 h 2860646"/>
              <a:gd name="connsiteX117" fmla="*/ 2449585 w 4974671"/>
              <a:gd name="connsiteY117" fmla="*/ 1300294 h 2860646"/>
              <a:gd name="connsiteX118" fmla="*/ 2441196 w 4974671"/>
              <a:gd name="connsiteY118" fmla="*/ 1233182 h 2860646"/>
              <a:gd name="connsiteX119" fmla="*/ 2432807 w 4974671"/>
              <a:gd name="connsiteY119" fmla="*/ 1208015 h 2860646"/>
              <a:gd name="connsiteX120" fmla="*/ 2416029 w 4974671"/>
              <a:gd name="connsiteY120" fmla="*/ 1149292 h 2860646"/>
              <a:gd name="connsiteX121" fmla="*/ 2399251 w 4974671"/>
              <a:gd name="connsiteY121" fmla="*/ 1098958 h 2860646"/>
              <a:gd name="connsiteX122" fmla="*/ 2390862 w 4974671"/>
              <a:gd name="connsiteY122" fmla="*/ 1031846 h 2860646"/>
              <a:gd name="connsiteX123" fmla="*/ 2407640 w 4974671"/>
              <a:gd name="connsiteY123" fmla="*/ 1065402 h 2860646"/>
              <a:gd name="connsiteX124" fmla="*/ 2449585 w 4974671"/>
              <a:gd name="connsiteY124" fmla="*/ 1132514 h 2860646"/>
              <a:gd name="connsiteX125" fmla="*/ 2474752 w 4974671"/>
              <a:gd name="connsiteY125" fmla="*/ 1182848 h 2860646"/>
              <a:gd name="connsiteX126" fmla="*/ 2483141 w 4974671"/>
              <a:gd name="connsiteY126" fmla="*/ 1208015 h 2860646"/>
              <a:gd name="connsiteX127" fmla="*/ 2516697 w 4974671"/>
              <a:gd name="connsiteY127" fmla="*/ 1241571 h 2860646"/>
              <a:gd name="connsiteX128" fmla="*/ 2541864 w 4974671"/>
              <a:gd name="connsiteY128" fmla="*/ 1283516 h 2860646"/>
              <a:gd name="connsiteX129" fmla="*/ 2567031 w 4974671"/>
              <a:gd name="connsiteY129" fmla="*/ 1308683 h 2860646"/>
              <a:gd name="connsiteX130" fmla="*/ 2583809 w 4974671"/>
              <a:gd name="connsiteY130" fmla="*/ 1333850 h 2860646"/>
              <a:gd name="connsiteX131" fmla="*/ 2634143 w 4974671"/>
              <a:gd name="connsiteY131" fmla="*/ 1384184 h 2860646"/>
              <a:gd name="connsiteX132" fmla="*/ 2726422 w 4974671"/>
              <a:gd name="connsiteY132" fmla="*/ 1510018 h 2860646"/>
              <a:gd name="connsiteX133" fmla="*/ 2768367 w 4974671"/>
              <a:gd name="connsiteY133" fmla="*/ 1560352 h 2860646"/>
              <a:gd name="connsiteX134" fmla="*/ 2810312 w 4974671"/>
              <a:gd name="connsiteY134" fmla="*/ 1619075 h 2860646"/>
              <a:gd name="connsiteX135" fmla="*/ 2944535 w 4974671"/>
              <a:gd name="connsiteY135" fmla="*/ 1728132 h 2860646"/>
              <a:gd name="connsiteX136" fmla="*/ 3045203 w 4974671"/>
              <a:gd name="connsiteY136" fmla="*/ 1845578 h 2860646"/>
              <a:gd name="connsiteX137" fmla="*/ 3095537 w 4974671"/>
              <a:gd name="connsiteY137" fmla="*/ 1895912 h 2860646"/>
              <a:gd name="connsiteX138" fmla="*/ 3196205 w 4974671"/>
              <a:gd name="connsiteY138" fmla="*/ 1954635 h 2860646"/>
              <a:gd name="connsiteX139" fmla="*/ 3271706 w 4974671"/>
              <a:gd name="connsiteY139" fmla="*/ 1996580 h 2860646"/>
              <a:gd name="connsiteX140" fmla="*/ 3397541 w 4974671"/>
              <a:gd name="connsiteY140" fmla="*/ 2038525 h 2860646"/>
              <a:gd name="connsiteX141" fmla="*/ 3447875 w 4974671"/>
              <a:gd name="connsiteY141" fmla="*/ 2055303 h 2860646"/>
              <a:gd name="connsiteX142" fmla="*/ 3540154 w 4974671"/>
              <a:gd name="connsiteY142" fmla="*/ 2072081 h 2860646"/>
              <a:gd name="connsiteX143" fmla="*/ 3674378 w 4974671"/>
              <a:gd name="connsiteY143" fmla="*/ 2105637 h 2860646"/>
              <a:gd name="connsiteX144" fmla="*/ 3825379 w 4974671"/>
              <a:gd name="connsiteY144" fmla="*/ 2122415 h 2860646"/>
              <a:gd name="connsiteX145" fmla="*/ 4169328 w 4974671"/>
              <a:gd name="connsiteY145" fmla="*/ 2080470 h 2860646"/>
              <a:gd name="connsiteX146" fmla="*/ 4186106 w 4974671"/>
              <a:gd name="connsiteY146" fmla="*/ 2021747 h 2860646"/>
              <a:gd name="connsiteX147" fmla="*/ 4202884 w 4974671"/>
              <a:gd name="connsiteY147" fmla="*/ 1988191 h 2860646"/>
              <a:gd name="connsiteX148" fmla="*/ 4228051 w 4974671"/>
              <a:gd name="connsiteY148" fmla="*/ 1870745 h 2860646"/>
              <a:gd name="connsiteX149" fmla="*/ 4211273 w 4974671"/>
              <a:gd name="connsiteY149" fmla="*/ 1702965 h 2860646"/>
              <a:gd name="connsiteX150" fmla="*/ 4194495 w 4974671"/>
              <a:gd name="connsiteY150" fmla="*/ 1627464 h 2860646"/>
              <a:gd name="connsiteX151" fmla="*/ 4186106 w 4974671"/>
              <a:gd name="connsiteY151" fmla="*/ 1593908 h 2860646"/>
              <a:gd name="connsiteX152" fmla="*/ 4169328 w 4974671"/>
              <a:gd name="connsiteY152" fmla="*/ 1568741 h 2860646"/>
              <a:gd name="connsiteX153" fmla="*/ 4144161 w 4974671"/>
              <a:gd name="connsiteY153" fmla="*/ 1518407 h 2860646"/>
              <a:gd name="connsiteX154" fmla="*/ 4093827 w 4974671"/>
              <a:gd name="connsiteY154" fmla="*/ 1417739 h 2860646"/>
              <a:gd name="connsiteX155" fmla="*/ 4077049 w 4974671"/>
              <a:gd name="connsiteY155" fmla="*/ 1384184 h 2860646"/>
              <a:gd name="connsiteX156" fmla="*/ 4051882 w 4974671"/>
              <a:gd name="connsiteY156" fmla="*/ 1350628 h 2860646"/>
              <a:gd name="connsiteX157" fmla="*/ 4035104 w 4974671"/>
              <a:gd name="connsiteY157" fmla="*/ 1317072 h 2860646"/>
              <a:gd name="connsiteX158" fmla="*/ 3959603 w 4974671"/>
              <a:gd name="connsiteY158" fmla="*/ 1216404 h 2860646"/>
              <a:gd name="connsiteX159" fmla="*/ 3926047 w 4974671"/>
              <a:gd name="connsiteY159" fmla="*/ 1191237 h 2860646"/>
              <a:gd name="connsiteX160" fmla="*/ 3900880 w 4974671"/>
              <a:gd name="connsiteY160" fmla="*/ 1157681 h 2860646"/>
              <a:gd name="connsiteX161" fmla="*/ 3867324 w 4974671"/>
              <a:gd name="connsiteY161" fmla="*/ 1140903 h 2860646"/>
              <a:gd name="connsiteX162" fmla="*/ 3842157 w 4974671"/>
              <a:gd name="connsiteY162" fmla="*/ 1124125 h 2860646"/>
              <a:gd name="connsiteX163" fmla="*/ 3758268 w 4974671"/>
              <a:gd name="connsiteY163" fmla="*/ 1107347 h 2860646"/>
              <a:gd name="connsiteX164" fmla="*/ 3808602 w 4974671"/>
              <a:gd name="connsiteY164" fmla="*/ 1073791 h 2860646"/>
              <a:gd name="connsiteX165" fmla="*/ 3984770 w 4974671"/>
              <a:gd name="connsiteY165" fmla="*/ 1031846 h 2860646"/>
              <a:gd name="connsiteX166" fmla="*/ 4152550 w 4974671"/>
              <a:gd name="connsiteY166" fmla="*/ 998290 h 2860646"/>
              <a:gd name="connsiteX167" fmla="*/ 4202884 w 4974671"/>
              <a:gd name="connsiteY167" fmla="*/ 989901 h 2860646"/>
              <a:gd name="connsiteX168" fmla="*/ 4328719 w 4974671"/>
              <a:gd name="connsiteY168" fmla="*/ 964734 h 2860646"/>
              <a:gd name="connsiteX169" fmla="*/ 4379053 w 4974671"/>
              <a:gd name="connsiteY169" fmla="*/ 939567 h 2860646"/>
              <a:gd name="connsiteX170" fmla="*/ 4530055 w 4974671"/>
              <a:gd name="connsiteY170" fmla="*/ 906011 h 2860646"/>
              <a:gd name="connsiteX171" fmla="*/ 4622334 w 4974671"/>
              <a:gd name="connsiteY171" fmla="*/ 855677 h 2860646"/>
              <a:gd name="connsiteX172" fmla="*/ 4672668 w 4974671"/>
              <a:gd name="connsiteY172" fmla="*/ 830510 h 2860646"/>
              <a:gd name="connsiteX173" fmla="*/ 4806891 w 4974671"/>
              <a:gd name="connsiteY173" fmla="*/ 755009 h 2860646"/>
              <a:gd name="connsiteX174" fmla="*/ 4865614 w 4974671"/>
              <a:gd name="connsiteY174" fmla="*/ 696286 h 2860646"/>
              <a:gd name="connsiteX175" fmla="*/ 4907559 w 4974671"/>
              <a:gd name="connsiteY175" fmla="*/ 671119 h 2860646"/>
              <a:gd name="connsiteX176" fmla="*/ 4915948 w 4974671"/>
              <a:gd name="connsiteY176" fmla="*/ 645952 h 2860646"/>
              <a:gd name="connsiteX177" fmla="*/ 4941115 w 4974671"/>
              <a:gd name="connsiteY177" fmla="*/ 612396 h 2860646"/>
              <a:gd name="connsiteX178" fmla="*/ 4949504 w 4974671"/>
              <a:gd name="connsiteY178" fmla="*/ 587229 h 2860646"/>
              <a:gd name="connsiteX179" fmla="*/ 4966282 w 4974671"/>
              <a:gd name="connsiteY179" fmla="*/ 553673 h 2860646"/>
              <a:gd name="connsiteX180" fmla="*/ 4974671 w 4974671"/>
              <a:gd name="connsiteY180" fmla="*/ 478172 h 2860646"/>
              <a:gd name="connsiteX181" fmla="*/ 4957893 w 4974671"/>
              <a:gd name="connsiteY181" fmla="*/ 310393 h 2860646"/>
              <a:gd name="connsiteX182" fmla="*/ 4941115 w 4974671"/>
              <a:gd name="connsiteY182" fmla="*/ 260059 h 2860646"/>
              <a:gd name="connsiteX183" fmla="*/ 4907559 w 4974671"/>
              <a:gd name="connsiteY183" fmla="*/ 218114 h 2860646"/>
              <a:gd name="connsiteX184" fmla="*/ 4857225 w 4974671"/>
              <a:gd name="connsiteY184" fmla="*/ 151002 h 2860646"/>
              <a:gd name="connsiteX185" fmla="*/ 4781724 w 4974671"/>
              <a:gd name="connsiteY185" fmla="*/ 75501 h 2860646"/>
              <a:gd name="connsiteX186" fmla="*/ 4756557 w 4974671"/>
              <a:gd name="connsiteY186" fmla="*/ 58723 h 2860646"/>
              <a:gd name="connsiteX187" fmla="*/ 4639112 w 4974671"/>
              <a:gd name="connsiteY187" fmla="*/ 25167 h 2860646"/>
              <a:gd name="connsiteX188" fmla="*/ 4563611 w 4974671"/>
              <a:gd name="connsiteY188" fmla="*/ 0 h 2860646"/>
              <a:gd name="connsiteX189" fmla="*/ 4253218 w 4974671"/>
              <a:gd name="connsiteY189" fmla="*/ 8389 h 2860646"/>
              <a:gd name="connsiteX190" fmla="*/ 4219662 w 4974671"/>
              <a:gd name="connsiteY190" fmla="*/ 16778 h 2860646"/>
              <a:gd name="connsiteX191" fmla="*/ 4144161 w 4974671"/>
              <a:gd name="connsiteY191" fmla="*/ 33556 h 2860646"/>
              <a:gd name="connsiteX192" fmla="*/ 4035104 w 4974671"/>
              <a:gd name="connsiteY192" fmla="*/ 92279 h 2860646"/>
              <a:gd name="connsiteX193" fmla="*/ 4001548 w 4974671"/>
              <a:gd name="connsiteY193" fmla="*/ 100668 h 2860646"/>
              <a:gd name="connsiteX194" fmla="*/ 3959603 w 4974671"/>
              <a:gd name="connsiteY194" fmla="*/ 117446 h 2860646"/>
              <a:gd name="connsiteX195" fmla="*/ 3909269 w 4974671"/>
              <a:gd name="connsiteY195" fmla="*/ 134224 h 2860646"/>
              <a:gd name="connsiteX196" fmla="*/ 3875713 w 4974671"/>
              <a:gd name="connsiteY196" fmla="*/ 151002 h 2860646"/>
              <a:gd name="connsiteX197" fmla="*/ 3850546 w 4974671"/>
              <a:gd name="connsiteY197" fmla="*/ 159391 h 2860646"/>
              <a:gd name="connsiteX198" fmla="*/ 3758268 w 4974671"/>
              <a:gd name="connsiteY198" fmla="*/ 218114 h 2860646"/>
              <a:gd name="connsiteX199" fmla="*/ 3665989 w 4974671"/>
              <a:gd name="connsiteY199" fmla="*/ 243281 h 2860646"/>
              <a:gd name="connsiteX200" fmla="*/ 3640822 w 4974671"/>
              <a:gd name="connsiteY200" fmla="*/ 251670 h 2860646"/>
              <a:gd name="connsiteX201" fmla="*/ 3582099 w 4974671"/>
              <a:gd name="connsiteY201" fmla="*/ 268448 h 2860646"/>
              <a:gd name="connsiteX202" fmla="*/ 3473042 w 4974671"/>
              <a:gd name="connsiteY202" fmla="*/ 293615 h 2860646"/>
              <a:gd name="connsiteX203" fmla="*/ 3439486 w 4974671"/>
              <a:gd name="connsiteY203" fmla="*/ 302004 h 2860646"/>
              <a:gd name="connsiteX204" fmla="*/ 3363985 w 4974671"/>
              <a:gd name="connsiteY204" fmla="*/ 327171 h 2860646"/>
              <a:gd name="connsiteX205" fmla="*/ 3322040 w 4974671"/>
              <a:gd name="connsiteY205" fmla="*/ 335560 h 2860646"/>
              <a:gd name="connsiteX206" fmla="*/ 3296873 w 4974671"/>
              <a:gd name="connsiteY206" fmla="*/ 343949 h 2860646"/>
              <a:gd name="connsiteX207" fmla="*/ 3204594 w 4974671"/>
              <a:gd name="connsiteY207" fmla="*/ 352338 h 2860646"/>
              <a:gd name="connsiteX208" fmla="*/ 3112315 w 4974671"/>
              <a:gd name="connsiteY208" fmla="*/ 369116 h 2860646"/>
              <a:gd name="connsiteX209" fmla="*/ 3036814 w 4974671"/>
              <a:gd name="connsiteY209" fmla="*/ 360727 h 2860646"/>
              <a:gd name="connsiteX210" fmla="*/ 2944535 w 4974671"/>
              <a:gd name="connsiteY210" fmla="*/ 352338 h 2860646"/>
              <a:gd name="connsiteX211" fmla="*/ 2801923 w 4974671"/>
              <a:gd name="connsiteY211" fmla="*/ 318782 h 2860646"/>
              <a:gd name="connsiteX212" fmla="*/ 2583809 w 4974671"/>
              <a:gd name="connsiteY212" fmla="*/ 293615 h 2860646"/>
              <a:gd name="connsiteX213" fmla="*/ 2541864 w 4974671"/>
              <a:gd name="connsiteY213" fmla="*/ 285226 h 2860646"/>
              <a:gd name="connsiteX214" fmla="*/ 2474752 w 4974671"/>
              <a:gd name="connsiteY214" fmla="*/ 268448 h 2860646"/>
              <a:gd name="connsiteX215" fmla="*/ 2248249 w 4974671"/>
              <a:gd name="connsiteY215" fmla="*/ 251670 h 2860646"/>
              <a:gd name="connsiteX216" fmla="*/ 2172748 w 4974671"/>
              <a:gd name="connsiteY216" fmla="*/ 243281 h 2860646"/>
              <a:gd name="connsiteX217" fmla="*/ 1744910 w 4974671"/>
              <a:gd name="connsiteY217" fmla="*/ 276837 h 2860646"/>
              <a:gd name="connsiteX218" fmla="*/ 1711354 w 4974671"/>
              <a:gd name="connsiteY218" fmla="*/ 293615 h 2860646"/>
              <a:gd name="connsiteX219" fmla="*/ 1669409 w 4974671"/>
              <a:gd name="connsiteY219" fmla="*/ 310393 h 2860646"/>
              <a:gd name="connsiteX220" fmla="*/ 1593908 w 4974671"/>
              <a:gd name="connsiteY220" fmla="*/ 360727 h 2860646"/>
              <a:gd name="connsiteX221" fmla="*/ 1568741 w 4974671"/>
              <a:gd name="connsiteY221" fmla="*/ 377505 h 2860646"/>
              <a:gd name="connsiteX222" fmla="*/ 1543574 w 4974671"/>
              <a:gd name="connsiteY222" fmla="*/ 385894 h 2860646"/>
              <a:gd name="connsiteX223" fmla="*/ 1493240 w 4974671"/>
              <a:gd name="connsiteY223" fmla="*/ 419450 h 2860646"/>
              <a:gd name="connsiteX224" fmla="*/ 1468073 w 4974671"/>
              <a:gd name="connsiteY224" fmla="*/ 427839 h 2860646"/>
              <a:gd name="connsiteX225" fmla="*/ 1417739 w 4974671"/>
              <a:gd name="connsiteY225" fmla="*/ 461395 h 2860646"/>
              <a:gd name="connsiteX226" fmla="*/ 1392572 w 4974671"/>
              <a:gd name="connsiteY226" fmla="*/ 528506 h 286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4974671" h="2860646">
                <a:moveTo>
                  <a:pt x="1392572" y="528506"/>
                </a:moveTo>
                <a:cubicBezTo>
                  <a:pt x="1370201" y="550877"/>
                  <a:pt x="1350164" y="575855"/>
                  <a:pt x="1325460" y="595618"/>
                </a:cubicBezTo>
                <a:cubicBezTo>
                  <a:pt x="1311478" y="606803"/>
                  <a:pt x="1296176" y="616513"/>
                  <a:pt x="1283515" y="629174"/>
                </a:cubicBezTo>
                <a:cubicBezTo>
                  <a:pt x="1270854" y="641835"/>
                  <a:pt x="1262003" y="657870"/>
                  <a:pt x="1249959" y="671119"/>
                </a:cubicBezTo>
                <a:cubicBezTo>
                  <a:pt x="1166970" y="762407"/>
                  <a:pt x="1232024" y="688910"/>
                  <a:pt x="1166069" y="746620"/>
                </a:cubicBezTo>
                <a:cubicBezTo>
                  <a:pt x="1116019" y="790414"/>
                  <a:pt x="1153939" y="774819"/>
                  <a:pt x="1098957" y="788565"/>
                </a:cubicBezTo>
                <a:cubicBezTo>
                  <a:pt x="1087772" y="799750"/>
                  <a:pt x="1077306" y="811705"/>
                  <a:pt x="1065402" y="822121"/>
                </a:cubicBezTo>
                <a:cubicBezTo>
                  <a:pt x="1031384" y="851888"/>
                  <a:pt x="1037997" y="840578"/>
                  <a:pt x="1006679" y="864066"/>
                </a:cubicBezTo>
                <a:cubicBezTo>
                  <a:pt x="895400" y="947526"/>
                  <a:pt x="966504" y="899238"/>
                  <a:pt x="906011" y="939567"/>
                </a:cubicBezTo>
                <a:cubicBezTo>
                  <a:pt x="863227" y="1003743"/>
                  <a:pt x="921903" y="924747"/>
                  <a:pt x="855677" y="981512"/>
                </a:cubicBezTo>
                <a:cubicBezTo>
                  <a:pt x="830895" y="1002754"/>
                  <a:pt x="833626" y="1018131"/>
                  <a:pt x="813732" y="1040235"/>
                </a:cubicBezTo>
                <a:cubicBezTo>
                  <a:pt x="795214" y="1060811"/>
                  <a:pt x="769251" y="1075221"/>
                  <a:pt x="755009" y="1098958"/>
                </a:cubicBezTo>
                <a:cubicBezTo>
                  <a:pt x="746620" y="1112940"/>
                  <a:pt x="739625" y="1127859"/>
                  <a:pt x="729842" y="1140903"/>
                </a:cubicBezTo>
                <a:cubicBezTo>
                  <a:pt x="722724" y="1150394"/>
                  <a:pt x="712396" y="1157062"/>
                  <a:pt x="704675" y="1166070"/>
                </a:cubicBezTo>
                <a:cubicBezTo>
                  <a:pt x="635359" y="1246939"/>
                  <a:pt x="728606" y="1150528"/>
                  <a:pt x="645952" y="1233182"/>
                </a:cubicBezTo>
                <a:cubicBezTo>
                  <a:pt x="643156" y="1244367"/>
                  <a:pt x="643958" y="1257145"/>
                  <a:pt x="637563" y="1266738"/>
                </a:cubicBezTo>
                <a:cubicBezTo>
                  <a:pt x="631970" y="1275127"/>
                  <a:pt x="619525" y="1276387"/>
                  <a:pt x="612396" y="1283516"/>
                </a:cubicBezTo>
                <a:cubicBezTo>
                  <a:pt x="605267" y="1290645"/>
                  <a:pt x="602316" y="1301147"/>
                  <a:pt x="595618" y="1308683"/>
                </a:cubicBezTo>
                <a:cubicBezTo>
                  <a:pt x="579854" y="1326417"/>
                  <a:pt x="558446" y="1339275"/>
                  <a:pt x="545284" y="1359017"/>
                </a:cubicBezTo>
                <a:cubicBezTo>
                  <a:pt x="534099" y="1375795"/>
                  <a:pt x="522103" y="1392059"/>
                  <a:pt x="511728" y="1409350"/>
                </a:cubicBezTo>
                <a:cubicBezTo>
                  <a:pt x="491792" y="1442577"/>
                  <a:pt x="498993" y="1447252"/>
                  <a:pt x="469783" y="1476462"/>
                </a:cubicBezTo>
                <a:cubicBezTo>
                  <a:pt x="396182" y="1550063"/>
                  <a:pt x="501698" y="1417130"/>
                  <a:pt x="419449" y="1526796"/>
                </a:cubicBezTo>
                <a:cubicBezTo>
                  <a:pt x="416653" y="1535185"/>
                  <a:pt x="415965" y="1544605"/>
                  <a:pt x="411060" y="1551963"/>
                </a:cubicBezTo>
                <a:cubicBezTo>
                  <a:pt x="352423" y="1639919"/>
                  <a:pt x="414859" y="1519957"/>
                  <a:pt x="369115" y="1602297"/>
                </a:cubicBezTo>
                <a:cubicBezTo>
                  <a:pt x="360005" y="1618695"/>
                  <a:pt x="354019" y="1636805"/>
                  <a:pt x="343948" y="1652631"/>
                </a:cubicBezTo>
                <a:cubicBezTo>
                  <a:pt x="312005" y="1702826"/>
                  <a:pt x="317073" y="1682587"/>
                  <a:pt x="285225" y="1719743"/>
                </a:cubicBezTo>
                <a:cubicBezTo>
                  <a:pt x="276126" y="1730359"/>
                  <a:pt x="268447" y="1742114"/>
                  <a:pt x="260058" y="1753299"/>
                </a:cubicBezTo>
                <a:cubicBezTo>
                  <a:pt x="257262" y="1761688"/>
                  <a:pt x="255963" y="1770736"/>
                  <a:pt x="251669" y="1778466"/>
                </a:cubicBezTo>
                <a:cubicBezTo>
                  <a:pt x="241876" y="1796093"/>
                  <a:pt x="224490" y="1809670"/>
                  <a:pt x="218113" y="1828800"/>
                </a:cubicBezTo>
                <a:cubicBezTo>
                  <a:pt x="210852" y="1850582"/>
                  <a:pt x="202977" y="1875850"/>
                  <a:pt x="192946" y="1895912"/>
                </a:cubicBezTo>
                <a:cubicBezTo>
                  <a:pt x="188437" y="1904930"/>
                  <a:pt x="181761" y="1912690"/>
                  <a:pt x="176168" y="1921079"/>
                </a:cubicBezTo>
                <a:cubicBezTo>
                  <a:pt x="173372" y="1932264"/>
                  <a:pt x="172935" y="1944323"/>
                  <a:pt x="167779" y="1954635"/>
                </a:cubicBezTo>
                <a:cubicBezTo>
                  <a:pt x="161526" y="1967140"/>
                  <a:pt x="147034" y="1974927"/>
                  <a:pt x="142613" y="1988191"/>
                </a:cubicBezTo>
                <a:cubicBezTo>
                  <a:pt x="126892" y="2035355"/>
                  <a:pt x="142710" y="2049484"/>
                  <a:pt x="125835" y="2088859"/>
                </a:cubicBezTo>
                <a:cubicBezTo>
                  <a:pt x="121863" y="2098126"/>
                  <a:pt x="113152" y="2104813"/>
                  <a:pt x="109057" y="2114026"/>
                </a:cubicBezTo>
                <a:cubicBezTo>
                  <a:pt x="101874" y="2130187"/>
                  <a:pt x="99462" y="2148199"/>
                  <a:pt x="92279" y="2164360"/>
                </a:cubicBezTo>
                <a:cubicBezTo>
                  <a:pt x="88184" y="2173573"/>
                  <a:pt x="80010" y="2180509"/>
                  <a:pt x="75501" y="2189527"/>
                </a:cubicBezTo>
                <a:cubicBezTo>
                  <a:pt x="68453" y="2203623"/>
                  <a:pt x="62755" y="2234811"/>
                  <a:pt x="58723" y="2248250"/>
                </a:cubicBezTo>
                <a:cubicBezTo>
                  <a:pt x="53641" y="2265190"/>
                  <a:pt x="47538" y="2281806"/>
                  <a:pt x="41945" y="2298584"/>
                </a:cubicBezTo>
                <a:cubicBezTo>
                  <a:pt x="39149" y="2306973"/>
                  <a:pt x="35138" y="2315050"/>
                  <a:pt x="33556" y="2323750"/>
                </a:cubicBezTo>
                <a:cubicBezTo>
                  <a:pt x="27963" y="2354510"/>
                  <a:pt x="21654" y="2385148"/>
                  <a:pt x="16778" y="2416029"/>
                </a:cubicBezTo>
                <a:cubicBezTo>
                  <a:pt x="12454" y="2443412"/>
                  <a:pt x="2785" y="2533578"/>
                  <a:pt x="0" y="2558642"/>
                </a:cubicBezTo>
                <a:cubicBezTo>
                  <a:pt x="5593" y="2611772"/>
                  <a:pt x="3821" y="2666204"/>
                  <a:pt x="16778" y="2718033"/>
                </a:cubicBezTo>
                <a:cubicBezTo>
                  <a:pt x="18923" y="2726612"/>
                  <a:pt x="34036" y="2722467"/>
                  <a:pt x="41945" y="2726422"/>
                </a:cubicBezTo>
                <a:cubicBezTo>
                  <a:pt x="99879" y="2755389"/>
                  <a:pt x="30831" y="2734130"/>
                  <a:pt x="100668" y="2751589"/>
                </a:cubicBezTo>
                <a:cubicBezTo>
                  <a:pt x="148898" y="2815895"/>
                  <a:pt x="101933" y="2761031"/>
                  <a:pt x="151002" y="2801923"/>
                </a:cubicBezTo>
                <a:cubicBezTo>
                  <a:pt x="160116" y="2809518"/>
                  <a:pt x="166297" y="2820509"/>
                  <a:pt x="176168" y="2827090"/>
                </a:cubicBezTo>
                <a:cubicBezTo>
                  <a:pt x="186885" y="2834235"/>
                  <a:pt x="237775" y="2843021"/>
                  <a:pt x="243280" y="2843868"/>
                </a:cubicBezTo>
                <a:cubicBezTo>
                  <a:pt x="322926" y="2856121"/>
                  <a:pt x="361218" y="2855247"/>
                  <a:pt x="453005" y="2860646"/>
                </a:cubicBezTo>
                <a:cubicBezTo>
                  <a:pt x="511728" y="2857850"/>
                  <a:pt x="570803" y="2859261"/>
                  <a:pt x="629174" y="2852257"/>
                </a:cubicBezTo>
                <a:cubicBezTo>
                  <a:pt x="641591" y="2850767"/>
                  <a:pt x="651119" y="2840123"/>
                  <a:pt x="662730" y="2835479"/>
                </a:cubicBezTo>
                <a:cubicBezTo>
                  <a:pt x="679151" y="2828911"/>
                  <a:pt x="698349" y="2828511"/>
                  <a:pt x="713064" y="2818701"/>
                </a:cubicBezTo>
                <a:cubicBezTo>
                  <a:pt x="721453" y="2813108"/>
                  <a:pt x="729213" y="2806432"/>
                  <a:pt x="738231" y="2801923"/>
                </a:cubicBezTo>
                <a:cubicBezTo>
                  <a:pt x="746140" y="2797968"/>
                  <a:pt x="755270" y="2797017"/>
                  <a:pt x="763398" y="2793534"/>
                </a:cubicBezTo>
                <a:cubicBezTo>
                  <a:pt x="774892" y="2788608"/>
                  <a:pt x="785526" y="2781835"/>
                  <a:pt x="796954" y="2776756"/>
                </a:cubicBezTo>
                <a:cubicBezTo>
                  <a:pt x="810715" y="2770640"/>
                  <a:pt x="825679" y="2767189"/>
                  <a:pt x="838899" y="2759978"/>
                </a:cubicBezTo>
                <a:cubicBezTo>
                  <a:pt x="866852" y="2744731"/>
                  <a:pt x="917664" y="2706380"/>
                  <a:pt x="939567" y="2684477"/>
                </a:cubicBezTo>
                <a:cubicBezTo>
                  <a:pt x="946696" y="2677348"/>
                  <a:pt x="950155" y="2667269"/>
                  <a:pt x="956345" y="2659310"/>
                </a:cubicBezTo>
                <a:cubicBezTo>
                  <a:pt x="979979" y="2628923"/>
                  <a:pt x="997608" y="2614364"/>
                  <a:pt x="1015068" y="2583809"/>
                </a:cubicBezTo>
                <a:cubicBezTo>
                  <a:pt x="1021273" y="2572951"/>
                  <a:pt x="1025641" y="2561111"/>
                  <a:pt x="1031846" y="2550253"/>
                </a:cubicBezTo>
                <a:cubicBezTo>
                  <a:pt x="1036848" y="2541499"/>
                  <a:pt x="1044115" y="2534104"/>
                  <a:pt x="1048624" y="2525086"/>
                </a:cubicBezTo>
                <a:cubicBezTo>
                  <a:pt x="1052579" y="2517177"/>
                  <a:pt x="1052108" y="2507277"/>
                  <a:pt x="1057013" y="2499919"/>
                </a:cubicBezTo>
                <a:cubicBezTo>
                  <a:pt x="1063594" y="2490048"/>
                  <a:pt x="1073790" y="2483141"/>
                  <a:pt x="1082179" y="2474752"/>
                </a:cubicBezTo>
                <a:cubicBezTo>
                  <a:pt x="1103378" y="2411154"/>
                  <a:pt x="1088346" y="2438566"/>
                  <a:pt x="1124124" y="2390862"/>
                </a:cubicBezTo>
                <a:cubicBezTo>
                  <a:pt x="1126920" y="2376880"/>
                  <a:pt x="1128416" y="2362574"/>
                  <a:pt x="1132513" y="2348917"/>
                </a:cubicBezTo>
                <a:cubicBezTo>
                  <a:pt x="1140547" y="2322137"/>
                  <a:pt x="1153675" y="2298205"/>
                  <a:pt x="1166069" y="2273417"/>
                </a:cubicBezTo>
                <a:cubicBezTo>
                  <a:pt x="1182749" y="2206698"/>
                  <a:pt x="1161599" y="2272851"/>
                  <a:pt x="1199625" y="2206305"/>
                </a:cubicBezTo>
                <a:cubicBezTo>
                  <a:pt x="1204012" y="2198627"/>
                  <a:pt x="1204059" y="2189047"/>
                  <a:pt x="1208014" y="2181138"/>
                </a:cubicBezTo>
                <a:cubicBezTo>
                  <a:pt x="1214147" y="2168871"/>
                  <a:pt x="1244259" y="2130015"/>
                  <a:pt x="1249959" y="2122415"/>
                </a:cubicBezTo>
                <a:cubicBezTo>
                  <a:pt x="1252755" y="2114026"/>
                  <a:pt x="1254689" y="2105298"/>
                  <a:pt x="1258348" y="2097248"/>
                </a:cubicBezTo>
                <a:cubicBezTo>
                  <a:pt x="1268698" y="2074479"/>
                  <a:pt x="1285838" y="2054400"/>
                  <a:pt x="1291904" y="2030136"/>
                </a:cubicBezTo>
                <a:cubicBezTo>
                  <a:pt x="1294700" y="2018951"/>
                  <a:pt x="1297126" y="2007666"/>
                  <a:pt x="1300293" y="1996580"/>
                </a:cubicBezTo>
                <a:cubicBezTo>
                  <a:pt x="1305133" y="1979639"/>
                  <a:pt x="1319550" y="1941287"/>
                  <a:pt x="1325460" y="1929468"/>
                </a:cubicBezTo>
                <a:cubicBezTo>
                  <a:pt x="1370005" y="1840377"/>
                  <a:pt x="1318998" y="1963478"/>
                  <a:pt x="1350627" y="1879134"/>
                </a:cubicBezTo>
                <a:cubicBezTo>
                  <a:pt x="1355914" y="1865034"/>
                  <a:pt x="1363078" y="1851613"/>
                  <a:pt x="1367405" y="1837189"/>
                </a:cubicBezTo>
                <a:cubicBezTo>
                  <a:pt x="1371502" y="1823532"/>
                  <a:pt x="1369894" y="1808225"/>
                  <a:pt x="1375794" y="1795244"/>
                </a:cubicBezTo>
                <a:cubicBezTo>
                  <a:pt x="1384138" y="1776887"/>
                  <a:pt x="1409350" y="1744910"/>
                  <a:pt x="1409350" y="1744910"/>
                </a:cubicBezTo>
                <a:cubicBezTo>
                  <a:pt x="1414943" y="1719743"/>
                  <a:pt x="1418365" y="1693993"/>
                  <a:pt x="1426128" y="1669409"/>
                </a:cubicBezTo>
                <a:cubicBezTo>
                  <a:pt x="1435197" y="1640690"/>
                  <a:pt x="1452379" y="1614737"/>
                  <a:pt x="1459684" y="1585519"/>
                </a:cubicBezTo>
                <a:cubicBezTo>
                  <a:pt x="1462480" y="1574334"/>
                  <a:pt x="1463390" y="1562499"/>
                  <a:pt x="1468073" y="1551963"/>
                </a:cubicBezTo>
                <a:cubicBezTo>
                  <a:pt x="1474818" y="1536786"/>
                  <a:pt x="1498794" y="1501687"/>
                  <a:pt x="1510018" y="1484851"/>
                </a:cubicBezTo>
                <a:cubicBezTo>
                  <a:pt x="1512814" y="1473666"/>
                  <a:pt x="1513251" y="1461607"/>
                  <a:pt x="1518407" y="1451295"/>
                </a:cubicBezTo>
                <a:cubicBezTo>
                  <a:pt x="1527425" y="1433259"/>
                  <a:pt x="1551963" y="1400961"/>
                  <a:pt x="1551963" y="1400961"/>
                </a:cubicBezTo>
                <a:cubicBezTo>
                  <a:pt x="1554759" y="1389776"/>
                  <a:pt x="1557185" y="1378492"/>
                  <a:pt x="1560352" y="1367406"/>
                </a:cubicBezTo>
                <a:cubicBezTo>
                  <a:pt x="1589343" y="1265940"/>
                  <a:pt x="1567347" y="1444255"/>
                  <a:pt x="1560352" y="1535185"/>
                </a:cubicBezTo>
                <a:cubicBezTo>
                  <a:pt x="1559674" y="1544002"/>
                  <a:pt x="1554759" y="1551963"/>
                  <a:pt x="1551963" y="1560352"/>
                </a:cubicBezTo>
                <a:cubicBezTo>
                  <a:pt x="1549167" y="1582723"/>
                  <a:pt x="1543574" y="1604919"/>
                  <a:pt x="1543574" y="1627464"/>
                </a:cubicBezTo>
                <a:cubicBezTo>
                  <a:pt x="1543574" y="1826023"/>
                  <a:pt x="1544233" y="2024674"/>
                  <a:pt x="1551963" y="2223083"/>
                </a:cubicBezTo>
                <a:cubicBezTo>
                  <a:pt x="1552652" y="2240755"/>
                  <a:pt x="1564452" y="2256260"/>
                  <a:pt x="1568741" y="2273417"/>
                </a:cubicBezTo>
                <a:cubicBezTo>
                  <a:pt x="1574762" y="2297500"/>
                  <a:pt x="1583697" y="2336883"/>
                  <a:pt x="1593908" y="2357306"/>
                </a:cubicBezTo>
                <a:cubicBezTo>
                  <a:pt x="1602297" y="2374084"/>
                  <a:pt x="1610093" y="2391172"/>
                  <a:pt x="1619075" y="2407640"/>
                </a:cubicBezTo>
                <a:cubicBezTo>
                  <a:pt x="1626883" y="2421954"/>
                  <a:pt x="1634459" y="2436541"/>
                  <a:pt x="1644242" y="2449585"/>
                </a:cubicBezTo>
                <a:cubicBezTo>
                  <a:pt x="1651360" y="2459076"/>
                  <a:pt x="1661688" y="2465744"/>
                  <a:pt x="1669409" y="2474752"/>
                </a:cubicBezTo>
                <a:cubicBezTo>
                  <a:pt x="1692584" y="2501790"/>
                  <a:pt x="1697681" y="2520113"/>
                  <a:pt x="1728132" y="2541864"/>
                </a:cubicBezTo>
                <a:cubicBezTo>
                  <a:pt x="1735328" y="2547004"/>
                  <a:pt x="1745390" y="2546298"/>
                  <a:pt x="1753299" y="2550253"/>
                </a:cubicBezTo>
                <a:cubicBezTo>
                  <a:pt x="1767883" y="2557545"/>
                  <a:pt x="1780400" y="2568673"/>
                  <a:pt x="1795244" y="2575420"/>
                </a:cubicBezTo>
                <a:cubicBezTo>
                  <a:pt x="1831014" y="2591679"/>
                  <a:pt x="1885197" y="2601002"/>
                  <a:pt x="1921079" y="2608976"/>
                </a:cubicBezTo>
                <a:cubicBezTo>
                  <a:pt x="1965159" y="2631016"/>
                  <a:pt x="1969829" y="2635092"/>
                  <a:pt x="2013357" y="2650921"/>
                </a:cubicBezTo>
                <a:cubicBezTo>
                  <a:pt x="2029978" y="2656965"/>
                  <a:pt x="2063691" y="2667699"/>
                  <a:pt x="2063691" y="2667699"/>
                </a:cubicBezTo>
                <a:cubicBezTo>
                  <a:pt x="2129612" y="2662990"/>
                  <a:pt x="2172105" y="2663642"/>
                  <a:pt x="2231471" y="2650921"/>
                </a:cubicBezTo>
                <a:cubicBezTo>
                  <a:pt x="2254018" y="2646089"/>
                  <a:pt x="2298583" y="2634143"/>
                  <a:pt x="2298583" y="2634143"/>
                </a:cubicBezTo>
                <a:cubicBezTo>
                  <a:pt x="2312565" y="2620161"/>
                  <a:pt x="2327507" y="2607079"/>
                  <a:pt x="2340528" y="2592198"/>
                </a:cubicBezTo>
                <a:cubicBezTo>
                  <a:pt x="2347167" y="2584610"/>
                  <a:pt x="2351446" y="2575235"/>
                  <a:pt x="2357306" y="2567031"/>
                </a:cubicBezTo>
                <a:cubicBezTo>
                  <a:pt x="2365433" y="2555654"/>
                  <a:pt x="2373266" y="2543997"/>
                  <a:pt x="2382473" y="2533475"/>
                </a:cubicBezTo>
                <a:cubicBezTo>
                  <a:pt x="2392890" y="2521570"/>
                  <a:pt x="2406538" y="2512574"/>
                  <a:pt x="2416029" y="2499919"/>
                </a:cubicBezTo>
                <a:cubicBezTo>
                  <a:pt x="2423532" y="2489915"/>
                  <a:pt x="2426602" y="2477221"/>
                  <a:pt x="2432807" y="2466363"/>
                </a:cubicBezTo>
                <a:cubicBezTo>
                  <a:pt x="2437809" y="2457609"/>
                  <a:pt x="2445076" y="2450214"/>
                  <a:pt x="2449585" y="2441196"/>
                </a:cubicBezTo>
                <a:cubicBezTo>
                  <a:pt x="2453540" y="2433287"/>
                  <a:pt x="2453069" y="2423387"/>
                  <a:pt x="2457974" y="2416029"/>
                </a:cubicBezTo>
                <a:cubicBezTo>
                  <a:pt x="2464555" y="2406158"/>
                  <a:pt x="2474752" y="2399251"/>
                  <a:pt x="2483141" y="2390862"/>
                </a:cubicBezTo>
                <a:cubicBezTo>
                  <a:pt x="2485937" y="2374084"/>
                  <a:pt x="2486151" y="2356665"/>
                  <a:pt x="2491530" y="2340528"/>
                </a:cubicBezTo>
                <a:cubicBezTo>
                  <a:pt x="2494718" y="2330963"/>
                  <a:pt x="2505655" y="2325088"/>
                  <a:pt x="2508308" y="2315361"/>
                </a:cubicBezTo>
                <a:cubicBezTo>
                  <a:pt x="2515225" y="2289999"/>
                  <a:pt x="2524662" y="2144701"/>
                  <a:pt x="2525086" y="2139193"/>
                </a:cubicBezTo>
                <a:cubicBezTo>
                  <a:pt x="2522290" y="1979802"/>
                  <a:pt x="2524280" y="1820255"/>
                  <a:pt x="2516697" y="1661020"/>
                </a:cubicBezTo>
                <a:cubicBezTo>
                  <a:pt x="2515856" y="1643354"/>
                  <a:pt x="2504652" y="1627726"/>
                  <a:pt x="2499919" y="1610686"/>
                </a:cubicBezTo>
                <a:cubicBezTo>
                  <a:pt x="2490662" y="1577359"/>
                  <a:pt x="2483141" y="1543574"/>
                  <a:pt x="2474752" y="1510018"/>
                </a:cubicBezTo>
                <a:cubicBezTo>
                  <a:pt x="2471956" y="1459684"/>
                  <a:pt x="2471142" y="1409201"/>
                  <a:pt x="2466363" y="1359017"/>
                </a:cubicBezTo>
                <a:cubicBezTo>
                  <a:pt x="2465525" y="1350214"/>
                  <a:pt x="2460403" y="1342353"/>
                  <a:pt x="2457974" y="1333850"/>
                </a:cubicBezTo>
                <a:cubicBezTo>
                  <a:pt x="2454807" y="1322764"/>
                  <a:pt x="2451480" y="1311667"/>
                  <a:pt x="2449585" y="1300294"/>
                </a:cubicBezTo>
                <a:cubicBezTo>
                  <a:pt x="2445879" y="1278056"/>
                  <a:pt x="2445229" y="1255363"/>
                  <a:pt x="2441196" y="1233182"/>
                </a:cubicBezTo>
                <a:cubicBezTo>
                  <a:pt x="2439614" y="1224482"/>
                  <a:pt x="2435348" y="1216485"/>
                  <a:pt x="2432807" y="1208015"/>
                </a:cubicBezTo>
                <a:cubicBezTo>
                  <a:pt x="2426957" y="1188516"/>
                  <a:pt x="2422016" y="1168749"/>
                  <a:pt x="2416029" y="1149292"/>
                </a:cubicBezTo>
                <a:cubicBezTo>
                  <a:pt x="2410828" y="1132389"/>
                  <a:pt x="2399251" y="1098958"/>
                  <a:pt x="2399251" y="1098958"/>
                </a:cubicBezTo>
                <a:cubicBezTo>
                  <a:pt x="2396455" y="1076587"/>
                  <a:pt x="2385394" y="1053718"/>
                  <a:pt x="2390862" y="1031846"/>
                </a:cubicBezTo>
                <a:cubicBezTo>
                  <a:pt x="2393895" y="1019714"/>
                  <a:pt x="2402561" y="1053974"/>
                  <a:pt x="2407640" y="1065402"/>
                </a:cubicBezTo>
                <a:cubicBezTo>
                  <a:pt x="2433061" y="1122599"/>
                  <a:pt x="2410432" y="1093361"/>
                  <a:pt x="2449585" y="1132514"/>
                </a:cubicBezTo>
                <a:cubicBezTo>
                  <a:pt x="2470671" y="1195772"/>
                  <a:pt x="2442227" y="1117799"/>
                  <a:pt x="2474752" y="1182848"/>
                </a:cubicBezTo>
                <a:cubicBezTo>
                  <a:pt x="2478707" y="1190757"/>
                  <a:pt x="2478001" y="1200819"/>
                  <a:pt x="2483141" y="1208015"/>
                </a:cubicBezTo>
                <a:cubicBezTo>
                  <a:pt x="2492335" y="1220887"/>
                  <a:pt x="2506985" y="1229085"/>
                  <a:pt x="2516697" y="1241571"/>
                </a:cubicBezTo>
                <a:cubicBezTo>
                  <a:pt x="2526707" y="1254442"/>
                  <a:pt x="2532081" y="1270472"/>
                  <a:pt x="2541864" y="1283516"/>
                </a:cubicBezTo>
                <a:cubicBezTo>
                  <a:pt x="2548982" y="1293007"/>
                  <a:pt x="2559436" y="1299569"/>
                  <a:pt x="2567031" y="1308683"/>
                </a:cubicBezTo>
                <a:cubicBezTo>
                  <a:pt x="2573486" y="1316428"/>
                  <a:pt x="2576680" y="1326721"/>
                  <a:pt x="2583809" y="1333850"/>
                </a:cubicBezTo>
                <a:cubicBezTo>
                  <a:pt x="2644232" y="1394273"/>
                  <a:pt x="2570169" y="1292793"/>
                  <a:pt x="2634143" y="1384184"/>
                </a:cubicBezTo>
                <a:cubicBezTo>
                  <a:pt x="2696885" y="1473815"/>
                  <a:pt x="2637135" y="1398410"/>
                  <a:pt x="2726422" y="1510018"/>
                </a:cubicBezTo>
                <a:cubicBezTo>
                  <a:pt x="2740065" y="1527072"/>
                  <a:pt x="2755673" y="1542580"/>
                  <a:pt x="2768367" y="1560352"/>
                </a:cubicBezTo>
                <a:cubicBezTo>
                  <a:pt x="2782349" y="1579926"/>
                  <a:pt x="2793944" y="1601448"/>
                  <a:pt x="2810312" y="1619075"/>
                </a:cubicBezTo>
                <a:cubicBezTo>
                  <a:pt x="2861587" y="1674294"/>
                  <a:pt x="2888338" y="1680581"/>
                  <a:pt x="2944535" y="1728132"/>
                </a:cubicBezTo>
                <a:cubicBezTo>
                  <a:pt x="2995616" y="1771354"/>
                  <a:pt x="2995962" y="1788762"/>
                  <a:pt x="3045203" y="1845578"/>
                </a:cubicBezTo>
                <a:cubicBezTo>
                  <a:pt x="3060743" y="1863509"/>
                  <a:pt x="3076301" y="1882020"/>
                  <a:pt x="3095537" y="1895912"/>
                </a:cubicBezTo>
                <a:cubicBezTo>
                  <a:pt x="3127030" y="1918657"/>
                  <a:pt x="3162476" y="1935361"/>
                  <a:pt x="3196205" y="1954635"/>
                </a:cubicBezTo>
                <a:cubicBezTo>
                  <a:pt x="3221202" y="1968919"/>
                  <a:pt x="3244749" y="1986471"/>
                  <a:pt x="3271706" y="1996580"/>
                </a:cubicBezTo>
                <a:cubicBezTo>
                  <a:pt x="3389187" y="2040635"/>
                  <a:pt x="3289169" y="2005180"/>
                  <a:pt x="3397541" y="2038525"/>
                </a:cubicBezTo>
                <a:cubicBezTo>
                  <a:pt x="3414444" y="2043726"/>
                  <a:pt x="3430660" y="2051252"/>
                  <a:pt x="3447875" y="2055303"/>
                </a:cubicBezTo>
                <a:cubicBezTo>
                  <a:pt x="3478308" y="2062464"/>
                  <a:pt x="3509635" y="2065299"/>
                  <a:pt x="3540154" y="2072081"/>
                </a:cubicBezTo>
                <a:cubicBezTo>
                  <a:pt x="3585174" y="2082085"/>
                  <a:pt x="3629312" y="2095840"/>
                  <a:pt x="3674378" y="2105637"/>
                </a:cubicBezTo>
                <a:cubicBezTo>
                  <a:pt x="3711054" y="2113610"/>
                  <a:pt x="3795608" y="2119709"/>
                  <a:pt x="3825379" y="2122415"/>
                </a:cubicBezTo>
                <a:cubicBezTo>
                  <a:pt x="3829365" y="2122307"/>
                  <a:pt x="4111830" y="2185882"/>
                  <a:pt x="4169328" y="2080470"/>
                </a:cubicBezTo>
                <a:cubicBezTo>
                  <a:pt x="4179076" y="2062598"/>
                  <a:pt x="4179149" y="2040879"/>
                  <a:pt x="4186106" y="2021747"/>
                </a:cubicBezTo>
                <a:cubicBezTo>
                  <a:pt x="4190380" y="2009994"/>
                  <a:pt x="4197291" y="1999376"/>
                  <a:pt x="4202884" y="1988191"/>
                </a:cubicBezTo>
                <a:cubicBezTo>
                  <a:pt x="4221923" y="1892995"/>
                  <a:pt x="4212746" y="1931967"/>
                  <a:pt x="4228051" y="1870745"/>
                </a:cubicBezTo>
                <a:cubicBezTo>
                  <a:pt x="4222458" y="1814818"/>
                  <a:pt x="4218953" y="1758643"/>
                  <a:pt x="4211273" y="1702965"/>
                </a:cubicBezTo>
                <a:cubicBezTo>
                  <a:pt x="4207750" y="1677426"/>
                  <a:pt x="4200292" y="1652585"/>
                  <a:pt x="4194495" y="1627464"/>
                </a:cubicBezTo>
                <a:cubicBezTo>
                  <a:pt x="4191902" y="1616230"/>
                  <a:pt x="4190648" y="1604505"/>
                  <a:pt x="4186106" y="1593908"/>
                </a:cubicBezTo>
                <a:cubicBezTo>
                  <a:pt x="4182134" y="1584641"/>
                  <a:pt x="4174224" y="1577555"/>
                  <a:pt x="4169328" y="1568741"/>
                </a:cubicBezTo>
                <a:cubicBezTo>
                  <a:pt x="4160218" y="1552343"/>
                  <a:pt x="4152022" y="1535439"/>
                  <a:pt x="4144161" y="1518407"/>
                </a:cubicBezTo>
                <a:cubicBezTo>
                  <a:pt x="4081060" y="1381689"/>
                  <a:pt x="4154077" y="1526187"/>
                  <a:pt x="4093827" y="1417739"/>
                </a:cubicBezTo>
                <a:cubicBezTo>
                  <a:pt x="4087754" y="1406807"/>
                  <a:pt x="4083677" y="1394788"/>
                  <a:pt x="4077049" y="1384184"/>
                </a:cubicBezTo>
                <a:cubicBezTo>
                  <a:pt x="4069639" y="1372328"/>
                  <a:pt x="4059292" y="1362484"/>
                  <a:pt x="4051882" y="1350628"/>
                </a:cubicBezTo>
                <a:cubicBezTo>
                  <a:pt x="4045254" y="1340023"/>
                  <a:pt x="4041309" y="1327930"/>
                  <a:pt x="4035104" y="1317072"/>
                </a:cubicBezTo>
                <a:cubicBezTo>
                  <a:pt x="4020253" y="1291083"/>
                  <a:pt x="3962495" y="1218573"/>
                  <a:pt x="3959603" y="1216404"/>
                </a:cubicBezTo>
                <a:cubicBezTo>
                  <a:pt x="3948418" y="1208015"/>
                  <a:pt x="3935934" y="1201124"/>
                  <a:pt x="3926047" y="1191237"/>
                </a:cubicBezTo>
                <a:cubicBezTo>
                  <a:pt x="3916160" y="1181350"/>
                  <a:pt x="3911496" y="1166780"/>
                  <a:pt x="3900880" y="1157681"/>
                </a:cubicBezTo>
                <a:cubicBezTo>
                  <a:pt x="3891385" y="1149542"/>
                  <a:pt x="3878182" y="1147108"/>
                  <a:pt x="3867324" y="1140903"/>
                </a:cubicBezTo>
                <a:cubicBezTo>
                  <a:pt x="3858570" y="1135901"/>
                  <a:pt x="3851424" y="1128097"/>
                  <a:pt x="3842157" y="1124125"/>
                </a:cubicBezTo>
                <a:cubicBezTo>
                  <a:pt x="3826229" y="1117299"/>
                  <a:pt x="3769624" y="1109240"/>
                  <a:pt x="3758268" y="1107347"/>
                </a:cubicBezTo>
                <a:cubicBezTo>
                  <a:pt x="3775046" y="1096162"/>
                  <a:pt x="3789213" y="1079331"/>
                  <a:pt x="3808602" y="1073791"/>
                </a:cubicBezTo>
                <a:cubicBezTo>
                  <a:pt x="3926770" y="1040028"/>
                  <a:pt x="3806217" y="1073051"/>
                  <a:pt x="3984770" y="1031846"/>
                </a:cubicBezTo>
                <a:cubicBezTo>
                  <a:pt x="4138877" y="996283"/>
                  <a:pt x="4043229" y="1015109"/>
                  <a:pt x="4152550" y="998290"/>
                </a:cubicBezTo>
                <a:cubicBezTo>
                  <a:pt x="4169362" y="995704"/>
                  <a:pt x="4186175" y="993084"/>
                  <a:pt x="4202884" y="989901"/>
                </a:cubicBezTo>
                <a:lnTo>
                  <a:pt x="4328719" y="964734"/>
                </a:lnTo>
                <a:cubicBezTo>
                  <a:pt x="4345497" y="956345"/>
                  <a:pt x="4361149" y="945162"/>
                  <a:pt x="4379053" y="939567"/>
                </a:cubicBezTo>
                <a:cubicBezTo>
                  <a:pt x="4442835" y="919635"/>
                  <a:pt x="4469821" y="928599"/>
                  <a:pt x="4530055" y="906011"/>
                </a:cubicBezTo>
                <a:cubicBezTo>
                  <a:pt x="4623668" y="870906"/>
                  <a:pt x="4569309" y="885135"/>
                  <a:pt x="4622334" y="855677"/>
                </a:cubicBezTo>
                <a:cubicBezTo>
                  <a:pt x="4638732" y="846567"/>
                  <a:pt x="4656500" y="840021"/>
                  <a:pt x="4672668" y="830510"/>
                </a:cubicBezTo>
                <a:cubicBezTo>
                  <a:pt x="4804493" y="752965"/>
                  <a:pt x="4720007" y="789762"/>
                  <a:pt x="4806891" y="755009"/>
                </a:cubicBezTo>
                <a:cubicBezTo>
                  <a:pt x="4826465" y="735435"/>
                  <a:pt x="4844348" y="714008"/>
                  <a:pt x="4865614" y="696286"/>
                </a:cubicBezTo>
                <a:cubicBezTo>
                  <a:pt x="4878140" y="685848"/>
                  <a:pt x="4896029" y="682649"/>
                  <a:pt x="4907559" y="671119"/>
                </a:cubicBezTo>
                <a:cubicBezTo>
                  <a:pt x="4913812" y="664866"/>
                  <a:pt x="4911561" y="653630"/>
                  <a:pt x="4915948" y="645952"/>
                </a:cubicBezTo>
                <a:cubicBezTo>
                  <a:pt x="4922885" y="633813"/>
                  <a:pt x="4932726" y="623581"/>
                  <a:pt x="4941115" y="612396"/>
                </a:cubicBezTo>
                <a:cubicBezTo>
                  <a:pt x="4943911" y="604007"/>
                  <a:pt x="4946021" y="595357"/>
                  <a:pt x="4949504" y="587229"/>
                </a:cubicBezTo>
                <a:cubicBezTo>
                  <a:pt x="4954430" y="575735"/>
                  <a:pt x="4963470" y="565858"/>
                  <a:pt x="4966282" y="553673"/>
                </a:cubicBezTo>
                <a:cubicBezTo>
                  <a:pt x="4971976" y="529000"/>
                  <a:pt x="4971875" y="503339"/>
                  <a:pt x="4974671" y="478172"/>
                </a:cubicBezTo>
                <a:cubicBezTo>
                  <a:pt x="4971919" y="439648"/>
                  <a:pt x="4969766" y="357885"/>
                  <a:pt x="4957893" y="310393"/>
                </a:cubicBezTo>
                <a:cubicBezTo>
                  <a:pt x="4953604" y="293235"/>
                  <a:pt x="4949584" y="275585"/>
                  <a:pt x="4941115" y="260059"/>
                </a:cubicBezTo>
                <a:cubicBezTo>
                  <a:pt x="4932541" y="244340"/>
                  <a:pt x="4917491" y="233012"/>
                  <a:pt x="4907559" y="218114"/>
                </a:cubicBezTo>
                <a:cubicBezTo>
                  <a:pt x="4843463" y="121970"/>
                  <a:pt x="4950529" y="254673"/>
                  <a:pt x="4857225" y="151002"/>
                </a:cubicBezTo>
                <a:cubicBezTo>
                  <a:pt x="4802102" y="89754"/>
                  <a:pt x="4835458" y="113882"/>
                  <a:pt x="4781724" y="75501"/>
                </a:cubicBezTo>
                <a:cubicBezTo>
                  <a:pt x="4773520" y="69641"/>
                  <a:pt x="4765736" y="62895"/>
                  <a:pt x="4756557" y="58723"/>
                </a:cubicBezTo>
                <a:cubicBezTo>
                  <a:pt x="4653428" y="11846"/>
                  <a:pt x="4727317" y="48688"/>
                  <a:pt x="4639112" y="25167"/>
                </a:cubicBezTo>
                <a:cubicBezTo>
                  <a:pt x="4613479" y="18332"/>
                  <a:pt x="4588778" y="8389"/>
                  <a:pt x="4563611" y="0"/>
                </a:cubicBezTo>
                <a:cubicBezTo>
                  <a:pt x="4460147" y="2796"/>
                  <a:pt x="4356597" y="3346"/>
                  <a:pt x="4253218" y="8389"/>
                </a:cubicBezTo>
                <a:cubicBezTo>
                  <a:pt x="4241702" y="8951"/>
                  <a:pt x="4230917" y="14277"/>
                  <a:pt x="4219662" y="16778"/>
                </a:cubicBezTo>
                <a:cubicBezTo>
                  <a:pt x="4123811" y="38078"/>
                  <a:pt x="4225997" y="13097"/>
                  <a:pt x="4144161" y="33556"/>
                </a:cubicBezTo>
                <a:cubicBezTo>
                  <a:pt x="4091783" y="68475"/>
                  <a:pt x="4095806" y="70206"/>
                  <a:pt x="4035104" y="92279"/>
                </a:cubicBezTo>
                <a:cubicBezTo>
                  <a:pt x="4024269" y="96219"/>
                  <a:pt x="4012486" y="97022"/>
                  <a:pt x="4001548" y="100668"/>
                </a:cubicBezTo>
                <a:cubicBezTo>
                  <a:pt x="3987262" y="105430"/>
                  <a:pt x="3973755" y="112300"/>
                  <a:pt x="3959603" y="117446"/>
                </a:cubicBezTo>
                <a:cubicBezTo>
                  <a:pt x="3942982" y="123490"/>
                  <a:pt x="3925087" y="126315"/>
                  <a:pt x="3909269" y="134224"/>
                </a:cubicBezTo>
                <a:cubicBezTo>
                  <a:pt x="3898084" y="139817"/>
                  <a:pt x="3887207" y="146076"/>
                  <a:pt x="3875713" y="151002"/>
                </a:cubicBezTo>
                <a:cubicBezTo>
                  <a:pt x="3867585" y="154485"/>
                  <a:pt x="3858276" y="155097"/>
                  <a:pt x="3850546" y="159391"/>
                </a:cubicBezTo>
                <a:cubicBezTo>
                  <a:pt x="3821838" y="175340"/>
                  <a:pt x="3789047" y="204124"/>
                  <a:pt x="3758268" y="218114"/>
                </a:cubicBezTo>
                <a:cubicBezTo>
                  <a:pt x="3714275" y="238111"/>
                  <a:pt x="3709258" y="232464"/>
                  <a:pt x="3665989" y="243281"/>
                </a:cubicBezTo>
                <a:cubicBezTo>
                  <a:pt x="3657410" y="245426"/>
                  <a:pt x="3649292" y="249129"/>
                  <a:pt x="3640822" y="251670"/>
                </a:cubicBezTo>
                <a:cubicBezTo>
                  <a:pt x="3621323" y="257520"/>
                  <a:pt x="3601739" y="263092"/>
                  <a:pt x="3582099" y="268448"/>
                </a:cubicBezTo>
                <a:cubicBezTo>
                  <a:pt x="3547352" y="277924"/>
                  <a:pt x="3506534" y="285886"/>
                  <a:pt x="3473042" y="293615"/>
                </a:cubicBezTo>
                <a:cubicBezTo>
                  <a:pt x="3461808" y="296208"/>
                  <a:pt x="3450506" y="298613"/>
                  <a:pt x="3439486" y="302004"/>
                </a:cubicBezTo>
                <a:cubicBezTo>
                  <a:pt x="3414131" y="309806"/>
                  <a:pt x="3389998" y="321968"/>
                  <a:pt x="3363985" y="327171"/>
                </a:cubicBezTo>
                <a:cubicBezTo>
                  <a:pt x="3350003" y="329967"/>
                  <a:pt x="3335873" y="332102"/>
                  <a:pt x="3322040" y="335560"/>
                </a:cubicBezTo>
                <a:cubicBezTo>
                  <a:pt x="3313461" y="337705"/>
                  <a:pt x="3305627" y="342698"/>
                  <a:pt x="3296873" y="343949"/>
                </a:cubicBezTo>
                <a:cubicBezTo>
                  <a:pt x="3266297" y="348317"/>
                  <a:pt x="3235269" y="348729"/>
                  <a:pt x="3204594" y="352338"/>
                </a:cubicBezTo>
                <a:cubicBezTo>
                  <a:pt x="3178528" y="355405"/>
                  <a:pt x="3138806" y="363818"/>
                  <a:pt x="3112315" y="369116"/>
                </a:cubicBezTo>
                <a:lnTo>
                  <a:pt x="3036814" y="360727"/>
                </a:lnTo>
                <a:cubicBezTo>
                  <a:pt x="3006081" y="357654"/>
                  <a:pt x="2975001" y="357416"/>
                  <a:pt x="2944535" y="352338"/>
                </a:cubicBezTo>
                <a:cubicBezTo>
                  <a:pt x="2805760" y="329209"/>
                  <a:pt x="2979505" y="337475"/>
                  <a:pt x="2801923" y="318782"/>
                </a:cubicBezTo>
                <a:cubicBezTo>
                  <a:pt x="2739796" y="312242"/>
                  <a:pt x="2652142" y="305004"/>
                  <a:pt x="2583809" y="293615"/>
                </a:cubicBezTo>
                <a:cubicBezTo>
                  <a:pt x="2569744" y="291271"/>
                  <a:pt x="2555757" y="288432"/>
                  <a:pt x="2541864" y="285226"/>
                </a:cubicBezTo>
                <a:cubicBezTo>
                  <a:pt x="2519395" y="280041"/>
                  <a:pt x="2497497" y="272239"/>
                  <a:pt x="2474752" y="268448"/>
                </a:cubicBezTo>
                <a:cubicBezTo>
                  <a:pt x="2420683" y="259436"/>
                  <a:pt x="2288094" y="254735"/>
                  <a:pt x="2248249" y="251670"/>
                </a:cubicBezTo>
                <a:cubicBezTo>
                  <a:pt x="2223002" y="249728"/>
                  <a:pt x="2197915" y="246077"/>
                  <a:pt x="2172748" y="243281"/>
                </a:cubicBezTo>
                <a:cubicBezTo>
                  <a:pt x="2004366" y="250765"/>
                  <a:pt x="1882896" y="221643"/>
                  <a:pt x="1744910" y="276837"/>
                </a:cubicBezTo>
                <a:cubicBezTo>
                  <a:pt x="1733299" y="281481"/>
                  <a:pt x="1722782" y="288536"/>
                  <a:pt x="1711354" y="293615"/>
                </a:cubicBezTo>
                <a:cubicBezTo>
                  <a:pt x="1697593" y="299731"/>
                  <a:pt x="1682629" y="303182"/>
                  <a:pt x="1669409" y="310393"/>
                </a:cubicBezTo>
                <a:lnTo>
                  <a:pt x="1593908" y="360727"/>
                </a:lnTo>
                <a:cubicBezTo>
                  <a:pt x="1585519" y="366320"/>
                  <a:pt x="1578306" y="374317"/>
                  <a:pt x="1568741" y="377505"/>
                </a:cubicBezTo>
                <a:cubicBezTo>
                  <a:pt x="1560352" y="380301"/>
                  <a:pt x="1551304" y="381600"/>
                  <a:pt x="1543574" y="385894"/>
                </a:cubicBezTo>
                <a:cubicBezTo>
                  <a:pt x="1525947" y="395687"/>
                  <a:pt x="1512370" y="413073"/>
                  <a:pt x="1493240" y="419450"/>
                </a:cubicBezTo>
                <a:cubicBezTo>
                  <a:pt x="1484851" y="422246"/>
                  <a:pt x="1475803" y="423545"/>
                  <a:pt x="1468073" y="427839"/>
                </a:cubicBezTo>
                <a:cubicBezTo>
                  <a:pt x="1450446" y="437632"/>
                  <a:pt x="1417739" y="461395"/>
                  <a:pt x="1417739" y="461395"/>
                </a:cubicBezTo>
                <a:lnTo>
                  <a:pt x="1392572" y="52850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D2DFED-54D4-45E9-BD69-BD8DEEF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5801D78-1900-4A2A-8FE9-77C4DE350B59}"/>
              </a:ext>
            </a:extLst>
          </p:cNvPr>
          <p:cNvSpPr/>
          <p:nvPr/>
        </p:nvSpPr>
        <p:spPr>
          <a:xfrm>
            <a:off x="7217329" y="2375025"/>
            <a:ext cx="4974671" cy="2860646"/>
          </a:xfrm>
          <a:custGeom>
            <a:avLst/>
            <a:gdLst>
              <a:gd name="connsiteX0" fmla="*/ 1392572 w 4974671"/>
              <a:gd name="connsiteY0" fmla="*/ 528506 h 2860646"/>
              <a:gd name="connsiteX1" fmla="*/ 1325460 w 4974671"/>
              <a:gd name="connsiteY1" fmla="*/ 595618 h 2860646"/>
              <a:gd name="connsiteX2" fmla="*/ 1283515 w 4974671"/>
              <a:gd name="connsiteY2" fmla="*/ 629174 h 2860646"/>
              <a:gd name="connsiteX3" fmla="*/ 1249959 w 4974671"/>
              <a:gd name="connsiteY3" fmla="*/ 671119 h 2860646"/>
              <a:gd name="connsiteX4" fmla="*/ 1166069 w 4974671"/>
              <a:gd name="connsiteY4" fmla="*/ 746620 h 2860646"/>
              <a:gd name="connsiteX5" fmla="*/ 1098957 w 4974671"/>
              <a:gd name="connsiteY5" fmla="*/ 788565 h 2860646"/>
              <a:gd name="connsiteX6" fmla="*/ 1065402 w 4974671"/>
              <a:gd name="connsiteY6" fmla="*/ 822121 h 2860646"/>
              <a:gd name="connsiteX7" fmla="*/ 1006679 w 4974671"/>
              <a:gd name="connsiteY7" fmla="*/ 864066 h 2860646"/>
              <a:gd name="connsiteX8" fmla="*/ 906011 w 4974671"/>
              <a:gd name="connsiteY8" fmla="*/ 939567 h 2860646"/>
              <a:gd name="connsiteX9" fmla="*/ 855677 w 4974671"/>
              <a:gd name="connsiteY9" fmla="*/ 981512 h 2860646"/>
              <a:gd name="connsiteX10" fmla="*/ 813732 w 4974671"/>
              <a:gd name="connsiteY10" fmla="*/ 1040235 h 2860646"/>
              <a:gd name="connsiteX11" fmla="*/ 755009 w 4974671"/>
              <a:gd name="connsiteY11" fmla="*/ 1098958 h 2860646"/>
              <a:gd name="connsiteX12" fmla="*/ 729842 w 4974671"/>
              <a:gd name="connsiteY12" fmla="*/ 1140903 h 2860646"/>
              <a:gd name="connsiteX13" fmla="*/ 704675 w 4974671"/>
              <a:gd name="connsiteY13" fmla="*/ 1166070 h 2860646"/>
              <a:gd name="connsiteX14" fmla="*/ 645952 w 4974671"/>
              <a:gd name="connsiteY14" fmla="*/ 1233182 h 2860646"/>
              <a:gd name="connsiteX15" fmla="*/ 637563 w 4974671"/>
              <a:gd name="connsiteY15" fmla="*/ 1266738 h 2860646"/>
              <a:gd name="connsiteX16" fmla="*/ 612396 w 4974671"/>
              <a:gd name="connsiteY16" fmla="*/ 1283516 h 2860646"/>
              <a:gd name="connsiteX17" fmla="*/ 595618 w 4974671"/>
              <a:gd name="connsiteY17" fmla="*/ 1308683 h 2860646"/>
              <a:gd name="connsiteX18" fmla="*/ 545284 w 4974671"/>
              <a:gd name="connsiteY18" fmla="*/ 1359017 h 2860646"/>
              <a:gd name="connsiteX19" fmla="*/ 511728 w 4974671"/>
              <a:gd name="connsiteY19" fmla="*/ 1409350 h 2860646"/>
              <a:gd name="connsiteX20" fmla="*/ 469783 w 4974671"/>
              <a:gd name="connsiteY20" fmla="*/ 1476462 h 2860646"/>
              <a:gd name="connsiteX21" fmla="*/ 419449 w 4974671"/>
              <a:gd name="connsiteY21" fmla="*/ 1526796 h 2860646"/>
              <a:gd name="connsiteX22" fmla="*/ 411060 w 4974671"/>
              <a:gd name="connsiteY22" fmla="*/ 1551963 h 2860646"/>
              <a:gd name="connsiteX23" fmla="*/ 369115 w 4974671"/>
              <a:gd name="connsiteY23" fmla="*/ 1602297 h 2860646"/>
              <a:gd name="connsiteX24" fmla="*/ 343948 w 4974671"/>
              <a:gd name="connsiteY24" fmla="*/ 1652631 h 2860646"/>
              <a:gd name="connsiteX25" fmla="*/ 285225 w 4974671"/>
              <a:gd name="connsiteY25" fmla="*/ 1719743 h 2860646"/>
              <a:gd name="connsiteX26" fmla="*/ 260058 w 4974671"/>
              <a:gd name="connsiteY26" fmla="*/ 1753299 h 2860646"/>
              <a:gd name="connsiteX27" fmla="*/ 251669 w 4974671"/>
              <a:gd name="connsiteY27" fmla="*/ 1778466 h 2860646"/>
              <a:gd name="connsiteX28" fmla="*/ 218113 w 4974671"/>
              <a:gd name="connsiteY28" fmla="*/ 1828800 h 2860646"/>
              <a:gd name="connsiteX29" fmla="*/ 192946 w 4974671"/>
              <a:gd name="connsiteY29" fmla="*/ 1895912 h 2860646"/>
              <a:gd name="connsiteX30" fmla="*/ 176168 w 4974671"/>
              <a:gd name="connsiteY30" fmla="*/ 1921079 h 2860646"/>
              <a:gd name="connsiteX31" fmla="*/ 167779 w 4974671"/>
              <a:gd name="connsiteY31" fmla="*/ 1954635 h 2860646"/>
              <a:gd name="connsiteX32" fmla="*/ 142613 w 4974671"/>
              <a:gd name="connsiteY32" fmla="*/ 1988191 h 2860646"/>
              <a:gd name="connsiteX33" fmla="*/ 125835 w 4974671"/>
              <a:gd name="connsiteY33" fmla="*/ 2088859 h 2860646"/>
              <a:gd name="connsiteX34" fmla="*/ 109057 w 4974671"/>
              <a:gd name="connsiteY34" fmla="*/ 2114026 h 2860646"/>
              <a:gd name="connsiteX35" fmla="*/ 92279 w 4974671"/>
              <a:gd name="connsiteY35" fmla="*/ 2164360 h 2860646"/>
              <a:gd name="connsiteX36" fmla="*/ 75501 w 4974671"/>
              <a:gd name="connsiteY36" fmla="*/ 2189527 h 2860646"/>
              <a:gd name="connsiteX37" fmla="*/ 58723 w 4974671"/>
              <a:gd name="connsiteY37" fmla="*/ 2248250 h 2860646"/>
              <a:gd name="connsiteX38" fmla="*/ 41945 w 4974671"/>
              <a:gd name="connsiteY38" fmla="*/ 2298584 h 2860646"/>
              <a:gd name="connsiteX39" fmla="*/ 33556 w 4974671"/>
              <a:gd name="connsiteY39" fmla="*/ 2323750 h 2860646"/>
              <a:gd name="connsiteX40" fmla="*/ 16778 w 4974671"/>
              <a:gd name="connsiteY40" fmla="*/ 2416029 h 2860646"/>
              <a:gd name="connsiteX41" fmla="*/ 0 w 4974671"/>
              <a:gd name="connsiteY41" fmla="*/ 2558642 h 2860646"/>
              <a:gd name="connsiteX42" fmla="*/ 16778 w 4974671"/>
              <a:gd name="connsiteY42" fmla="*/ 2718033 h 2860646"/>
              <a:gd name="connsiteX43" fmla="*/ 41945 w 4974671"/>
              <a:gd name="connsiteY43" fmla="*/ 2726422 h 2860646"/>
              <a:gd name="connsiteX44" fmla="*/ 100668 w 4974671"/>
              <a:gd name="connsiteY44" fmla="*/ 2751589 h 2860646"/>
              <a:gd name="connsiteX45" fmla="*/ 151002 w 4974671"/>
              <a:gd name="connsiteY45" fmla="*/ 2801923 h 2860646"/>
              <a:gd name="connsiteX46" fmla="*/ 176168 w 4974671"/>
              <a:gd name="connsiteY46" fmla="*/ 2827090 h 2860646"/>
              <a:gd name="connsiteX47" fmla="*/ 243280 w 4974671"/>
              <a:gd name="connsiteY47" fmla="*/ 2843868 h 2860646"/>
              <a:gd name="connsiteX48" fmla="*/ 453005 w 4974671"/>
              <a:gd name="connsiteY48" fmla="*/ 2860646 h 2860646"/>
              <a:gd name="connsiteX49" fmla="*/ 629174 w 4974671"/>
              <a:gd name="connsiteY49" fmla="*/ 2852257 h 2860646"/>
              <a:gd name="connsiteX50" fmla="*/ 662730 w 4974671"/>
              <a:gd name="connsiteY50" fmla="*/ 2835479 h 2860646"/>
              <a:gd name="connsiteX51" fmla="*/ 713064 w 4974671"/>
              <a:gd name="connsiteY51" fmla="*/ 2818701 h 2860646"/>
              <a:gd name="connsiteX52" fmla="*/ 738231 w 4974671"/>
              <a:gd name="connsiteY52" fmla="*/ 2801923 h 2860646"/>
              <a:gd name="connsiteX53" fmla="*/ 763398 w 4974671"/>
              <a:gd name="connsiteY53" fmla="*/ 2793534 h 2860646"/>
              <a:gd name="connsiteX54" fmla="*/ 796954 w 4974671"/>
              <a:gd name="connsiteY54" fmla="*/ 2776756 h 2860646"/>
              <a:gd name="connsiteX55" fmla="*/ 838899 w 4974671"/>
              <a:gd name="connsiteY55" fmla="*/ 2759978 h 2860646"/>
              <a:gd name="connsiteX56" fmla="*/ 939567 w 4974671"/>
              <a:gd name="connsiteY56" fmla="*/ 2684477 h 2860646"/>
              <a:gd name="connsiteX57" fmla="*/ 956345 w 4974671"/>
              <a:gd name="connsiteY57" fmla="*/ 2659310 h 2860646"/>
              <a:gd name="connsiteX58" fmla="*/ 1015068 w 4974671"/>
              <a:gd name="connsiteY58" fmla="*/ 2583809 h 2860646"/>
              <a:gd name="connsiteX59" fmla="*/ 1031846 w 4974671"/>
              <a:gd name="connsiteY59" fmla="*/ 2550253 h 2860646"/>
              <a:gd name="connsiteX60" fmla="*/ 1048624 w 4974671"/>
              <a:gd name="connsiteY60" fmla="*/ 2525086 h 2860646"/>
              <a:gd name="connsiteX61" fmla="*/ 1057013 w 4974671"/>
              <a:gd name="connsiteY61" fmla="*/ 2499919 h 2860646"/>
              <a:gd name="connsiteX62" fmla="*/ 1082179 w 4974671"/>
              <a:gd name="connsiteY62" fmla="*/ 2474752 h 2860646"/>
              <a:gd name="connsiteX63" fmla="*/ 1124124 w 4974671"/>
              <a:gd name="connsiteY63" fmla="*/ 2390862 h 2860646"/>
              <a:gd name="connsiteX64" fmla="*/ 1132513 w 4974671"/>
              <a:gd name="connsiteY64" fmla="*/ 2348917 h 2860646"/>
              <a:gd name="connsiteX65" fmla="*/ 1166069 w 4974671"/>
              <a:gd name="connsiteY65" fmla="*/ 2273417 h 2860646"/>
              <a:gd name="connsiteX66" fmla="*/ 1199625 w 4974671"/>
              <a:gd name="connsiteY66" fmla="*/ 2206305 h 2860646"/>
              <a:gd name="connsiteX67" fmla="*/ 1208014 w 4974671"/>
              <a:gd name="connsiteY67" fmla="*/ 2181138 h 2860646"/>
              <a:gd name="connsiteX68" fmla="*/ 1249959 w 4974671"/>
              <a:gd name="connsiteY68" fmla="*/ 2122415 h 2860646"/>
              <a:gd name="connsiteX69" fmla="*/ 1258348 w 4974671"/>
              <a:gd name="connsiteY69" fmla="*/ 2097248 h 2860646"/>
              <a:gd name="connsiteX70" fmla="*/ 1291904 w 4974671"/>
              <a:gd name="connsiteY70" fmla="*/ 2030136 h 2860646"/>
              <a:gd name="connsiteX71" fmla="*/ 1300293 w 4974671"/>
              <a:gd name="connsiteY71" fmla="*/ 1996580 h 2860646"/>
              <a:gd name="connsiteX72" fmla="*/ 1325460 w 4974671"/>
              <a:gd name="connsiteY72" fmla="*/ 1929468 h 2860646"/>
              <a:gd name="connsiteX73" fmla="*/ 1350627 w 4974671"/>
              <a:gd name="connsiteY73" fmla="*/ 1879134 h 2860646"/>
              <a:gd name="connsiteX74" fmla="*/ 1367405 w 4974671"/>
              <a:gd name="connsiteY74" fmla="*/ 1837189 h 2860646"/>
              <a:gd name="connsiteX75" fmla="*/ 1375794 w 4974671"/>
              <a:gd name="connsiteY75" fmla="*/ 1795244 h 2860646"/>
              <a:gd name="connsiteX76" fmla="*/ 1409350 w 4974671"/>
              <a:gd name="connsiteY76" fmla="*/ 1744910 h 2860646"/>
              <a:gd name="connsiteX77" fmla="*/ 1426128 w 4974671"/>
              <a:gd name="connsiteY77" fmla="*/ 1669409 h 2860646"/>
              <a:gd name="connsiteX78" fmla="*/ 1459684 w 4974671"/>
              <a:gd name="connsiteY78" fmla="*/ 1585519 h 2860646"/>
              <a:gd name="connsiteX79" fmla="*/ 1468073 w 4974671"/>
              <a:gd name="connsiteY79" fmla="*/ 1551963 h 2860646"/>
              <a:gd name="connsiteX80" fmla="*/ 1510018 w 4974671"/>
              <a:gd name="connsiteY80" fmla="*/ 1484851 h 2860646"/>
              <a:gd name="connsiteX81" fmla="*/ 1518407 w 4974671"/>
              <a:gd name="connsiteY81" fmla="*/ 1451295 h 2860646"/>
              <a:gd name="connsiteX82" fmla="*/ 1551963 w 4974671"/>
              <a:gd name="connsiteY82" fmla="*/ 1400961 h 2860646"/>
              <a:gd name="connsiteX83" fmla="*/ 1560352 w 4974671"/>
              <a:gd name="connsiteY83" fmla="*/ 1367406 h 2860646"/>
              <a:gd name="connsiteX84" fmla="*/ 1560352 w 4974671"/>
              <a:gd name="connsiteY84" fmla="*/ 1535185 h 2860646"/>
              <a:gd name="connsiteX85" fmla="*/ 1551963 w 4974671"/>
              <a:gd name="connsiteY85" fmla="*/ 1560352 h 2860646"/>
              <a:gd name="connsiteX86" fmla="*/ 1543574 w 4974671"/>
              <a:gd name="connsiteY86" fmla="*/ 1627464 h 2860646"/>
              <a:gd name="connsiteX87" fmla="*/ 1551963 w 4974671"/>
              <a:gd name="connsiteY87" fmla="*/ 2223083 h 2860646"/>
              <a:gd name="connsiteX88" fmla="*/ 1568741 w 4974671"/>
              <a:gd name="connsiteY88" fmla="*/ 2273417 h 2860646"/>
              <a:gd name="connsiteX89" fmla="*/ 1593908 w 4974671"/>
              <a:gd name="connsiteY89" fmla="*/ 2357306 h 2860646"/>
              <a:gd name="connsiteX90" fmla="*/ 1619075 w 4974671"/>
              <a:gd name="connsiteY90" fmla="*/ 2407640 h 2860646"/>
              <a:gd name="connsiteX91" fmla="*/ 1644242 w 4974671"/>
              <a:gd name="connsiteY91" fmla="*/ 2449585 h 2860646"/>
              <a:gd name="connsiteX92" fmla="*/ 1669409 w 4974671"/>
              <a:gd name="connsiteY92" fmla="*/ 2474752 h 2860646"/>
              <a:gd name="connsiteX93" fmla="*/ 1728132 w 4974671"/>
              <a:gd name="connsiteY93" fmla="*/ 2541864 h 2860646"/>
              <a:gd name="connsiteX94" fmla="*/ 1753299 w 4974671"/>
              <a:gd name="connsiteY94" fmla="*/ 2550253 h 2860646"/>
              <a:gd name="connsiteX95" fmla="*/ 1795244 w 4974671"/>
              <a:gd name="connsiteY95" fmla="*/ 2575420 h 2860646"/>
              <a:gd name="connsiteX96" fmla="*/ 1921079 w 4974671"/>
              <a:gd name="connsiteY96" fmla="*/ 2608976 h 2860646"/>
              <a:gd name="connsiteX97" fmla="*/ 2013357 w 4974671"/>
              <a:gd name="connsiteY97" fmla="*/ 2650921 h 2860646"/>
              <a:gd name="connsiteX98" fmla="*/ 2063691 w 4974671"/>
              <a:gd name="connsiteY98" fmla="*/ 2667699 h 2860646"/>
              <a:gd name="connsiteX99" fmla="*/ 2231471 w 4974671"/>
              <a:gd name="connsiteY99" fmla="*/ 2650921 h 2860646"/>
              <a:gd name="connsiteX100" fmla="*/ 2298583 w 4974671"/>
              <a:gd name="connsiteY100" fmla="*/ 2634143 h 2860646"/>
              <a:gd name="connsiteX101" fmla="*/ 2340528 w 4974671"/>
              <a:gd name="connsiteY101" fmla="*/ 2592198 h 2860646"/>
              <a:gd name="connsiteX102" fmla="*/ 2357306 w 4974671"/>
              <a:gd name="connsiteY102" fmla="*/ 2567031 h 2860646"/>
              <a:gd name="connsiteX103" fmla="*/ 2382473 w 4974671"/>
              <a:gd name="connsiteY103" fmla="*/ 2533475 h 2860646"/>
              <a:gd name="connsiteX104" fmla="*/ 2416029 w 4974671"/>
              <a:gd name="connsiteY104" fmla="*/ 2499919 h 2860646"/>
              <a:gd name="connsiteX105" fmla="*/ 2432807 w 4974671"/>
              <a:gd name="connsiteY105" fmla="*/ 2466363 h 2860646"/>
              <a:gd name="connsiteX106" fmla="*/ 2449585 w 4974671"/>
              <a:gd name="connsiteY106" fmla="*/ 2441196 h 2860646"/>
              <a:gd name="connsiteX107" fmla="*/ 2457974 w 4974671"/>
              <a:gd name="connsiteY107" fmla="*/ 2416029 h 2860646"/>
              <a:gd name="connsiteX108" fmla="*/ 2483141 w 4974671"/>
              <a:gd name="connsiteY108" fmla="*/ 2390862 h 2860646"/>
              <a:gd name="connsiteX109" fmla="*/ 2491530 w 4974671"/>
              <a:gd name="connsiteY109" fmla="*/ 2340528 h 2860646"/>
              <a:gd name="connsiteX110" fmla="*/ 2508308 w 4974671"/>
              <a:gd name="connsiteY110" fmla="*/ 2315361 h 2860646"/>
              <a:gd name="connsiteX111" fmla="*/ 2525086 w 4974671"/>
              <a:gd name="connsiteY111" fmla="*/ 2139193 h 2860646"/>
              <a:gd name="connsiteX112" fmla="*/ 2516697 w 4974671"/>
              <a:gd name="connsiteY112" fmla="*/ 1661020 h 2860646"/>
              <a:gd name="connsiteX113" fmla="*/ 2499919 w 4974671"/>
              <a:gd name="connsiteY113" fmla="*/ 1610686 h 2860646"/>
              <a:gd name="connsiteX114" fmla="*/ 2474752 w 4974671"/>
              <a:gd name="connsiteY114" fmla="*/ 1510018 h 2860646"/>
              <a:gd name="connsiteX115" fmla="*/ 2466363 w 4974671"/>
              <a:gd name="connsiteY115" fmla="*/ 1359017 h 2860646"/>
              <a:gd name="connsiteX116" fmla="*/ 2457974 w 4974671"/>
              <a:gd name="connsiteY116" fmla="*/ 1333850 h 2860646"/>
              <a:gd name="connsiteX117" fmla="*/ 2449585 w 4974671"/>
              <a:gd name="connsiteY117" fmla="*/ 1300294 h 2860646"/>
              <a:gd name="connsiteX118" fmla="*/ 2441196 w 4974671"/>
              <a:gd name="connsiteY118" fmla="*/ 1233182 h 2860646"/>
              <a:gd name="connsiteX119" fmla="*/ 2432807 w 4974671"/>
              <a:gd name="connsiteY119" fmla="*/ 1208015 h 2860646"/>
              <a:gd name="connsiteX120" fmla="*/ 2416029 w 4974671"/>
              <a:gd name="connsiteY120" fmla="*/ 1149292 h 2860646"/>
              <a:gd name="connsiteX121" fmla="*/ 2399251 w 4974671"/>
              <a:gd name="connsiteY121" fmla="*/ 1098958 h 2860646"/>
              <a:gd name="connsiteX122" fmla="*/ 2390862 w 4974671"/>
              <a:gd name="connsiteY122" fmla="*/ 1031846 h 2860646"/>
              <a:gd name="connsiteX123" fmla="*/ 2407640 w 4974671"/>
              <a:gd name="connsiteY123" fmla="*/ 1065402 h 2860646"/>
              <a:gd name="connsiteX124" fmla="*/ 2449585 w 4974671"/>
              <a:gd name="connsiteY124" fmla="*/ 1132514 h 2860646"/>
              <a:gd name="connsiteX125" fmla="*/ 2474752 w 4974671"/>
              <a:gd name="connsiteY125" fmla="*/ 1182848 h 2860646"/>
              <a:gd name="connsiteX126" fmla="*/ 2483141 w 4974671"/>
              <a:gd name="connsiteY126" fmla="*/ 1208015 h 2860646"/>
              <a:gd name="connsiteX127" fmla="*/ 2516697 w 4974671"/>
              <a:gd name="connsiteY127" fmla="*/ 1241571 h 2860646"/>
              <a:gd name="connsiteX128" fmla="*/ 2541864 w 4974671"/>
              <a:gd name="connsiteY128" fmla="*/ 1283516 h 2860646"/>
              <a:gd name="connsiteX129" fmla="*/ 2567031 w 4974671"/>
              <a:gd name="connsiteY129" fmla="*/ 1308683 h 2860646"/>
              <a:gd name="connsiteX130" fmla="*/ 2583809 w 4974671"/>
              <a:gd name="connsiteY130" fmla="*/ 1333850 h 2860646"/>
              <a:gd name="connsiteX131" fmla="*/ 2634143 w 4974671"/>
              <a:gd name="connsiteY131" fmla="*/ 1384184 h 2860646"/>
              <a:gd name="connsiteX132" fmla="*/ 2726422 w 4974671"/>
              <a:gd name="connsiteY132" fmla="*/ 1510018 h 2860646"/>
              <a:gd name="connsiteX133" fmla="*/ 2768367 w 4974671"/>
              <a:gd name="connsiteY133" fmla="*/ 1560352 h 2860646"/>
              <a:gd name="connsiteX134" fmla="*/ 2810312 w 4974671"/>
              <a:gd name="connsiteY134" fmla="*/ 1619075 h 2860646"/>
              <a:gd name="connsiteX135" fmla="*/ 2944535 w 4974671"/>
              <a:gd name="connsiteY135" fmla="*/ 1728132 h 2860646"/>
              <a:gd name="connsiteX136" fmla="*/ 3045203 w 4974671"/>
              <a:gd name="connsiteY136" fmla="*/ 1845578 h 2860646"/>
              <a:gd name="connsiteX137" fmla="*/ 3095537 w 4974671"/>
              <a:gd name="connsiteY137" fmla="*/ 1895912 h 2860646"/>
              <a:gd name="connsiteX138" fmla="*/ 3196205 w 4974671"/>
              <a:gd name="connsiteY138" fmla="*/ 1954635 h 2860646"/>
              <a:gd name="connsiteX139" fmla="*/ 3271706 w 4974671"/>
              <a:gd name="connsiteY139" fmla="*/ 1996580 h 2860646"/>
              <a:gd name="connsiteX140" fmla="*/ 3397541 w 4974671"/>
              <a:gd name="connsiteY140" fmla="*/ 2038525 h 2860646"/>
              <a:gd name="connsiteX141" fmla="*/ 3447875 w 4974671"/>
              <a:gd name="connsiteY141" fmla="*/ 2055303 h 2860646"/>
              <a:gd name="connsiteX142" fmla="*/ 3540154 w 4974671"/>
              <a:gd name="connsiteY142" fmla="*/ 2072081 h 2860646"/>
              <a:gd name="connsiteX143" fmla="*/ 3674378 w 4974671"/>
              <a:gd name="connsiteY143" fmla="*/ 2105637 h 2860646"/>
              <a:gd name="connsiteX144" fmla="*/ 3825379 w 4974671"/>
              <a:gd name="connsiteY144" fmla="*/ 2122415 h 2860646"/>
              <a:gd name="connsiteX145" fmla="*/ 4169328 w 4974671"/>
              <a:gd name="connsiteY145" fmla="*/ 2080470 h 2860646"/>
              <a:gd name="connsiteX146" fmla="*/ 4186106 w 4974671"/>
              <a:gd name="connsiteY146" fmla="*/ 2021747 h 2860646"/>
              <a:gd name="connsiteX147" fmla="*/ 4202884 w 4974671"/>
              <a:gd name="connsiteY147" fmla="*/ 1988191 h 2860646"/>
              <a:gd name="connsiteX148" fmla="*/ 4228051 w 4974671"/>
              <a:gd name="connsiteY148" fmla="*/ 1870745 h 2860646"/>
              <a:gd name="connsiteX149" fmla="*/ 4211273 w 4974671"/>
              <a:gd name="connsiteY149" fmla="*/ 1702965 h 2860646"/>
              <a:gd name="connsiteX150" fmla="*/ 4194495 w 4974671"/>
              <a:gd name="connsiteY150" fmla="*/ 1627464 h 2860646"/>
              <a:gd name="connsiteX151" fmla="*/ 4186106 w 4974671"/>
              <a:gd name="connsiteY151" fmla="*/ 1593908 h 2860646"/>
              <a:gd name="connsiteX152" fmla="*/ 4169328 w 4974671"/>
              <a:gd name="connsiteY152" fmla="*/ 1568741 h 2860646"/>
              <a:gd name="connsiteX153" fmla="*/ 4144161 w 4974671"/>
              <a:gd name="connsiteY153" fmla="*/ 1518407 h 2860646"/>
              <a:gd name="connsiteX154" fmla="*/ 4093827 w 4974671"/>
              <a:gd name="connsiteY154" fmla="*/ 1417739 h 2860646"/>
              <a:gd name="connsiteX155" fmla="*/ 4077049 w 4974671"/>
              <a:gd name="connsiteY155" fmla="*/ 1384184 h 2860646"/>
              <a:gd name="connsiteX156" fmla="*/ 4051882 w 4974671"/>
              <a:gd name="connsiteY156" fmla="*/ 1350628 h 2860646"/>
              <a:gd name="connsiteX157" fmla="*/ 4035104 w 4974671"/>
              <a:gd name="connsiteY157" fmla="*/ 1317072 h 2860646"/>
              <a:gd name="connsiteX158" fmla="*/ 3959603 w 4974671"/>
              <a:gd name="connsiteY158" fmla="*/ 1216404 h 2860646"/>
              <a:gd name="connsiteX159" fmla="*/ 3926047 w 4974671"/>
              <a:gd name="connsiteY159" fmla="*/ 1191237 h 2860646"/>
              <a:gd name="connsiteX160" fmla="*/ 3900880 w 4974671"/>
              <a:gd name="connsiteY160" fmla="*/ 1157681 h 2860646"/>
              <a:gd name="connsiteX161" fmla="*/ 3867324 w 4974671"/>
              <a:gd name="connsiteY161" fmla="*/ 1140903 h 2860646"/>
              <a:gd name="connsiteX162" fmla="*/ 3842157 w 4974671"/>
              <a:gd name="connsiteY162" fmla="*/ 1124125 h 2860646"/>
              <a:gd name="connsiteX163" fmla="*/ 3758268 w 4974671"/>
              <a:gd name="connsiteY163" fmla="*/ 1107347 h 2860646"/>
              <a:gd name="connsiteX164" fmla="*/ 3808602 w 4974671"/>
              <a:gd name="connsiteY164" fmla="*/ 1073791 h 2860646"/>
              <a:gd name="connsiteX165" fmla="*/ 3984770 w 4974671"/>
              <a:gd name="connsiteY165" fmla="*/ 1031846 h 2860646"/>
              <a:gd name="connsiteX166" fmla="*/ 4152550 w 4974671"/>
              <a:gd name="connsiteY166" fmla="*/ 998290 h 2860646"/>
              <a:gd name="connsiteX167" fmla="*/ 4202884 w 4974671"/>
              <a:gd name="connsiteY167" fmla="*/ 989901 h 2860646"/>
              <a:gd name="connsiteX168" fmla="*/ 4328719 w 4974671"/>
              <a:gd name="connsiteY168" fmla="*/ 964734 h 2860646"/>
              <a:gd name="connsiteX169" fmla="*/ 4379053 w 4974671"/>
              <a:gd name="connsiteY169" fmla="*/ 939567 h 2860646"/>
              <a:gd name="connsiteX170" fmla="*/ 4530055 w 4974671"/>
              <a:gd name="connsiteY170" fmla="*/ 906011 h 2860646"/>
              <a:gd name="connsiteX171" fmla="*/ 4622334 w 4974671"/>
              <a:gd name="connsiteY171" fmla="*/ 855677 h 2860646"/>
              <a:gd name="connsiteX172" fmla="*/ 4672668 w 4974671"/>
              <a:gd name="connsiteY172" fmla="*/ 830510 h 2860646"/>
              <a:gd name="connsiteX173" fmla="*/ 4806891 w 4974671"/>
              <a:gd name="connsiteY173" fmla="*/ 755009 h 2860646"/>
              <a:gd name="connsiteX174" fmla="*/ 4865614 w 4974671"/>
              <a:gd name="connsiteY174" fmla="*/ 696286 h 2860646"/>
              <a:gd name="connsiteX175" fmla="*/ 4907559 w 4974671"/>
              <a:gd name="connsiteY175" fmla="*/ 671119 h 2860646"/>
              <a:gd name="connsiteX176" fmla="*/ 4915948 w 4974671"/>
              <a:gd name="connsiteY176" fmla="*/ 645952 h 2860646"/>
              <a:gd name="connsiteX177" fmla="*/ 4941115 w 4974671"/>
              <a:gd name="connsiteY177" fmla="*/ 612396 h 2860646"/>
              <a:gd name="connsiteX178" fmla="*/ 4949504 w 4974671"/>
              <a:gd name="connsiteY178" fmla="*/ 587229 h 2860646"/>
              <a:gd name="connsiteX179" fmla="*/ 4966282 w 4974671"/>
              <a:gd name="connsiteY179" fmla="*/ 553673 h 2860646"/>
              <a:gd name="connsiteX180" fmla="*/ 4974671 w 4974671"/>
              <a:gd name="connsiteY180" fmla="*/ 478172 h 2860646"/>
              <a:gd name="connsiteX181" fmla="*/ 4957893 w 4974671"/>
              <a:gd name="connsiteY181" fmla="*/ 310393 h 2860646"/>
              <a:gd name="connsiteX182" fmla="*/ 4941115 w 4974671"/>
              <a:gd name="connsiteY182" fmla="*/ 260059 h 2860646"/>
              <a:gd name="connsiteX183" fmla="*/ 4907559 w 4974671"/>
              <a:gd name="connsiteY183" fmla="*/ 218114 h 2860646"/>
              <a:gd name="connsiteX184" fmla="*/ 4857225 w 4974671"/>
              <a:gd name="connsiteY184" fmla="*/ 151002 h 2860646"/>
              <a:gd name="connsiteX185" fmla="*/ 4781724 w 4974671"/>
              <a:gd name="connsiteY185" fmla="*/ 75501 h 2860646"/>
              <a:gd name="connsiteX186" fmla="*/ 4756557 w 4974671"/>
              <a:gd name="connsiteY186" fmla="*/ 58723 h 2860646"/>
              <a:gd name="connsiteX187" fmla="*/ 4639112 w 4974671"/>
              <a:gd name="connsiteY187" fmla="*/ 25167 h 2860646"/>
              <a:gd name="connsiteX188" fmla="*/ 4563611 w 4974671"/>
              <a:gd name="connsiteY188" fmla="*/ 0 h 2860646"/>
              <a:gd name="connsiteX189" fmla="*/ 4253218 w 4974671"/>
              <a:gd name="connsiteY189" fmla="*/ 8389 h 2860646"/>
              <a:gd name="connsiteX190" fmla="*/ 4219662 w 4974671"/>
              <a:gd name="connsiteY190" fmla="*/ 16778 h 2860646"/>
              <a:gd name="connsiteX191" fmla="*/ 4144161 w 4974671"/>
              <a:gd name="connsiteY191" fmla="*/ 33556 h 2860646"/>
              <a:gd name="connsiteX192" fmla="*/ 4035104 w 4974671"/>
              <a:gd name="connsiteY192" fmla="*/ 92279 h 2860646"/>
              <a:gd name="connsiteX193" fmla="*/ 4001548 w 4974671"/>
              <a:gd name="connsiteY193" fmla="*/ 100668 h 2860646"/>
              <a:gd name="connsiteX194" fmla="*/ 3959603 w 4974671"/>
              <a:gd name="connsiteY194" fmla="*/ 117446 h 2860646"/>
              <a:gd name="connsiteX195" fmla="*/ 3909269 w 4974671"/>
              <a:gd name="connsiteY195" fmla="*/ 134224 h 2860646"/>
              <a:gd name="connsiteX196" fmla="*/ 3875713 w 4974671"/>
              <a:gd name="connsiteY196" fmla="*/ 151002 h 2860646"/>
              <a:gd name="connsiteX197" fmla="*/ 3850546 w 4974671"/>
              <a:gd name="connsiteY197" fmla="*/ 159391 h 2860646"/>
              <a:gd name="connsiteX198" fmla="*/ 3758268 w 4974671"/>
              <a:gd name="connsiteY198" fmla="*/ 218114 h 2860646"/>
              <a:gd name="connsiteX199" fmla="*/ 3665989 w 4974671"/>
              <a:gd name="connsiteY199" fmla="*/ 243281 h 2860646"/>
              <a:gd name="connsiteX200" fmla="*/ 3640822 w 4974671"/>
              <a:gd name="connsiteY200" fmla="*/ 251670 h 2860646"/>
              <a:gd name="connsiteX201" fmla="*/ 3582099 w 4974671"/>
              <a:gd name="connsiteY201" fmla="*/ 268448 h 2860646"/>
              <a:gd name="connsiteX202" fmla="*/ 3473042 w 4974671"/>
              <a:gd name="connsiteY202" fmla="*/ 293615 h 2860646"/>
              <a:gd name="connsiteX203" fmla="*/ 3439486 w 4974671"/>
              <a:gd name="connsiteY203" fmla="*/ 302004 h 2860646"/>
              <a:gd name="connsiteX204" fmla="*/ 3363985 w 4974671"/>
              <a:gd name="connsiteY204" fmla="*/ 327171 h 2860646"/>
              <a:gd name="connsiteX205" fmla="*/ 3322040 w 4974671"/>
              <a:gd name="connsiteY205" fmla="*/ 335560 h 2860646"/>
              <a:gd name="connsiteX206" fmla="*/ 3296873 w 4974671"/>
              <a:gd name="connsiteY206" fmla="*/ 343949 h 2860646"/>
              <a:gd name="connsiteX207" fmla="*/ 3204594 w 4974671"/>
              <a:gd name="connsiteY207" fmla="*/ 352338 h 2860646"/>
              <a:gd name="connsiteX208" fmla="*/ 3112315 w 4974671"/>
              <a:gd name="connsiteY208" fmla="*/ 369116 h 2860646"/>
              <a:gd name="connsiteX209" fmla="*/ 3036814 w 4974671"/>
              <a:gd name="connsiteY209" fmla="*/ 360727 h 2860646"/>
              <a:gd name="connsiteX210" fmla="*/ 2944535 w 4974671"/>
              <a:gd name="connsiteY210" fmla="*/ 352338 h 2860646"/>
              <a:gd name="connsiteX211" fmla="*/ 2801923 w 4974671"/>
              <a:gd name="connsiteY211" fmla="*/ 318782 h 2860646"/>
              <a:gd name="connsiteX212" fmla="*/ 2583809 w 4974671"/>
              <a:gd name="connsiteY212" fmla="*/ 293615 h 2860646"/>
              <a:gd name="connsiteX213" fmla="*/ 2541864 w 4974671"/>
              <a:gd name="connsiteY213" fmla="*/ 285226 h 2860646"/>
              <a:gd name="connsiteX214" fmla="*/ 2474752 w 4974671"/>
              <a:gd name="connsiteY214" fmla="*/ 268448 h 2860646"/>
              <a:gd name="connsiteX215" fmla="*/ 2248249 w 4974671"/>
              <a:gd name="connsiteY215" fmla="*/ 251670 h 2860646"/>
              <a:gd name="connsiteX216" fmla="*/ 2172748 w 4974671"/>
              <a:gd name="connsiteY216" fmla="*/ 243281 h 2860646"/>
              <a:gd name="connsiteX217" fmla="*/ 1744910 w 4974671"/>
              <a:gd name="connsiteY217" fmla="*/ 276837 h 2860646"/>
              <a:gd name="connsiteX218" fmla="*/ 1711354 w 4974671"/>
              <a:gd name="connsiteY218" fmla="*/ 293615 h 2860646"/>
              <a:gd name="connsiteX219" fmla="*/ 1669409 w 4974671"/>
              <a:gd name="connsiteY219" fmla="*/ 310393 h 2860646"/>
              <a:gd name="connsiteX220" fmla="*/ 1593908 w 4974671"/>
              <a:gd name="connsiteY220" fmla="*/ 360727 h 2860646"/>
              <a:gd name="connsiteX221" fmla="*/ 1568741 w 4974671"/>
              <a:gd name="connsiteY221" fmla="*/ 377505 h 2860646"/>
              <a:gd name="connsiteX222" fmla="*/ 1543574 w 4974671"/>
              <a:gd name="connsiteY222" fmla="*/ 385894 h 2860646"/>
              <a:gd name="connsiteX223" fmla="*/ 1493240 w 4974671"/>
              <a:gd name="connsiteY223" fmla="*/ 419450 h 2860646"/>
              <a:gd name="connsiteX224" fmla="*/ 1468073 w 4974671"/>
              <a:gd name="connsiteY224" fmla="*/ 427839 h 2860646"/>
              <a:gd name="connsiteX225" fmla="*/ 1417739 w 4974671"/>
              <a:gd name="connsiteY225" fmla="*/ 461395 h 2860646"/>
              <a:gd name="connsiteX226" fmla="*/ 1392572 w 4974671"/>
              <a:gd name="connsiteY226" fmla="*/ 528506 h 286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4974671" h="2860646">
                <a:moveTo>
                  <a:pt x="1392572" y="528506"/>
                </a:moveTo>
                <a:cubicBezTo>
                  <a:pt x="1370201" y="550877"/>
                  <a:pt x="1350164" y="575855"/>
                  <a:pt x="1325460" y="595618"/>
                </a:cubicBezTo>
                <a:cubicBezTo>
                  <a:pt x="1311478" y="606803"/>
                  <a:pt x="1296176" y="616513"/>
                  <a:pt x="1283515" y="629174"/>
                </a:cubicBezTo>
                <a:cubicBezTo>
                  <a:pt x="1270854" y="641835"/>
                  <a:pt x="1262003" y="657870"/>
                  <a:pt x="1249959" y="671119"/>
                </a:cubicBezTo>
                <a:cubicBezTo>
                  <a:pt x="1166970" y="762407"/>
                  <a:pt x="1232024" y="688910"/>
                  <a:pt x="1166069" y="746620"/>
                </a:cubicBezTo>
                <a:cubicBezTo>
                  <a:pt x="1116019" y="790414"/>
                  <a:pt x="1153939" y="774819"/>
                  <a:pt x="1098957" y="788565"/>
                </a:cubicBezTo>
                <a:cubicBezTo>
                  <a:pt x="1087772" y="799750"/>
                  <a:pt x="1077306" y="811705"/>
                  <a:pt x="1065402" y="822121"/>
                </a:cubicBezTo>
                <a:cubicBezTo>
                  <a:pt x="1031384" y="851888"/>
                  <a:pt x="1037997" y="840578"/>
                  <a:pt x="1006679" y="864066"/>
                </a:cubicBezTo>
                <a:cubicBezTo>
                  <a:pt x="895400" y="947526"/>
                  <a:pt x="966504" y="899238"/>
                  <a:pt x="906011" y="939567"/>
                </a:cubicBezTo>
                <a:cubicBezTo>
                  <a:pt x="863227" y="1003743"/>
                  <a:pt x="921903" y="924747"/>
                  <a:pt x="855677" y="981512"/>
                </a:cubicBezTo>
                <a:cubicBezTo>
                  <a:pt x="830895" y="1002754"/>
                  <a:pt x="833626" y="1018131"/>
                  <a:pt x="813732" y="1040235"/>
                </a:cubicBezTo>
                <a:cubicBezTo>
                  <a:pt x="795214" y="1060811"/>
                  <a:pt x="769251" y="1075221"/>
                  <a:pt x="755009" y="1098958"/>
                </a:cubicBezTo>
                <a:cubicBezTo>
                  <a:pt x="746620" y="1112940"/>
                  <a:pt x="739625" y="1127859"/>
                  <a:pt x="729842" y="1140903"/>
                </a:cubicBezTo>
                <a:cubicBezTo>
                  <a:pt x="722724" y="1150394"/>
                  <a:pt x="712396" y="1157062"/>
                  <a:pt x="704675" y="1166070"/>
                </a:cubicBezTo>
                <a:cubicBezTo>
                  <a:pt x="635359" y="1246939"/>
                  <a:pt x="728606" y="1150528"/>
                  <a:pt x="645952" y="1233182"/>
                </a:cubicBezTo>
                <a:cubicBezTo>
                  <a:pt x="643156" y="1244367"/>
                  <a:pt x="643958" y="1257145"/>
                  <a:pt x="637563" y="1266738"/>
                </a:cubicBezTo>
                <a:cubicBezTo>
                  <a:pt x="631970" y="1275127"/>
                  <a:pt x="619525" y="1276387"/>
                  <a:pt x="612396" y="1283516"/>
                </a:cubicBezTo>
                <a:cubicBezTo>
                  <a:pt x="605267" y="1290645"/>
                  <a:pt x="602316" y="1301147"/>
                  <a:pt x="595618" y="1308683"/>
                </a:cubicBezTo>
                <a:cubicBezTo>
                  <a:pt x="579854" y="1326417"/>
                  <a:pt x="558446" y="1339275"/>
                  <a:pt x="545284" y="1359017"/>
                </a:cubicBezTo>
                <a:cubicBezTo>
                  <a:pt x="534099" y="1375795"/>
                  <a:pt x="522103" y="1392059"/>
                  <a:pt x="511728" y="1409350"/>
                </a:cubicBezTo>
                <a:cubicBezTo>
                  <a:pt x="491792" y="1442577"/>
                  <a:pt x="498993" y="1447252"/>
                  <a:pt x="469783" y="1476462"/>
                </a:cubicBezTo>
                <a:cubicBezTo>
                  <a:pt x="396182" y="1550063"/>
                  <a:pt x="501698" y="1417130"/>
                  <a:pt x="419449" y="1526796"/>
                </a:cubicBezTo>
                <a:cubicBezTo>
                  <a:pt x="416653" y="1535185"/>
                  <a:pt x="415965" y="1544605"/>
                  <a:pt x="411060" y="1551963"/>
                </a:cubicBezTo>
                <a:cubicBezTo>
                  <a:pt x="352423" y="1639919"/>
                  <a:pt x="414859" y="1519957"/>
                  <a:pt x="369115" y="1602297"/>
                </a:cubicBezTo>
                <a:cubicBezTo>
                  <a:pt x="360005" y="1618695"/>
                  <a:pt x="354019" y="1636805"/>
                  <a:pt x="343948" y="1652631"/>
                </a:cubicBezTo>
                <a:cubicBezTo>
                  <a:pt x="312005" y="1702826"/>
                  <a:pt x="317073" y="1682587"/>
                  <a:pt x="285225" y="1719743"/>
                </a:cubicBezTo>
                <a:cubicBezTo>
                  <a:pt x="276126" y="1730359"/>
                  <a:pt x="268447" y="1742114"/>
                  <a:pt x="260058" y="1753299"/>
                </a:cubicBezTo>
                <a:cubicBezTo>
                  <a:pt x="257262" y="1761688"/>
                  <a:pt x="255963" y="1770736"/>
                  <a:pt x="251669" y="1778466"/>
                </a:cubicBezTo>
                <a:cubicBezTo>
                  <a:pt x="241876" y="1796093"/>
                  <a:pt x="224490" y="1809670"/>
                  <a:pt x="218113" y="1828800"/>
                </a:cubicBezTo>
                <a:cubicBezTo>
                  <a:pt x="210852" y="1850582"/>
                  <a:pt x="202977" y="1875850"/>
                  <a:pt x="192946" y="1895912"/>
                </a:cubicBezTo>
                <a:cubicBezTo>
                  <a:pt x="188437" y="1904930"/>
                  <a:pt x="181761" y="1912690"/>
                  <a:pt x="176168" y="1921079"/>
                </a:cubicBezTo>
                <a:cubicBezTo>
                  <a:pt x="173372" y="1932264"/>
                  <a:pt x="172935" y="1944323"/>
                  <a:pt x="167779" y="1954635"/>
                </a:cubicBezTo>
                <a:cubicBezTo>
                  <a:pt x="161526" y="1967140"/>
                  <a:pt x="147034" y="1974927"/>
                  <a:pt x="142613" y="1988191"/>
                </a:cubicBezTo>
                <a:cubicBezTo>
                  <a:pt x="126892" y="2035355"/>
                  <a:pt x="142710" y="2049484"/>
                  <a:pt x="125835" y="2088859"/>
                </a:cubicBezTo>
                <a:cubicBezTo>
                  <a:pt x="121863" y="2098126"/>
                  <a:pt x="113152" y="2104813"/>
                  <a:pt x="109057" y="2114026"/>
                </a:cubicBezTo>
                <a:cubicBezTo>
                  <a:pt x="101874" y="2130187"/>
                  <a:pt x="99462" y="2148199"/>
                  <a:pt x="92279" y="2164360"/>
                </a:cubicBezTo>
                <a:cubicBezTo>
                  <a:pt x="88184" y="2173573"/>
                  <a:pt x="80010" y="2180509"/>
                  <a:pt x="75501" y="2189527"/>
                </a:cubicBezTo>
                <a:cubicBezTo>
                  <a:pt x="68453" y="2203623"/>
                  <a:pt x="62755" y="2234811"/>
                  <a:pt x="58723" y="2248250"/>
                </a:cubicBezTo>
                <a:cubicBezTo>
                  <a:pt x="53641" y="2265190"/>
                  <a:pt x="47538" y="2281806"/>
                  <a:pt x="41945" y="2298584"/>
                </a:cubicBezTo>
                <a:cubicBezTo>
                  <a:pt x="39149" y="2306973"/>
                  <a:pt x="35138" y="2315050"/>
                  <a:pt x="33556" y="2323750"/>
                </a:cubicBezTo>
                <a:cubicBezTo>
                  <a:pt x="27963" y="2354510"/>
                  <a:pt x="21654" y="2385148"/>
                  <a:pt x="16778" y="2416029"/>
                </a:cubicBezTo>
                <a:cubicBezTo>
                  <a:pt x="12454" y="2443412"/>
                  <a:pt x="2785" y="2533578"/>
                  <a:pt x="0" y="2558642"/>
                </a:cubicBezTo>
                <a:cubicBezTo>
                  <a:pt x="5593" y="2611772"/>
                  <a:pt x="3821" y="2666204"/>
                  <a:pt x="16778" y="2718033"/>
                </a:cubicBezTo>
                <a:cubicBezTo>
                  <a:pt x="18923" y="2726612"/>
                  <a:pt x="34036" y="2722467"/>
                  <a:pt x="41945" y="2726422"/>
                </a:cubicBezTo>
                <a:cubicBezTo>
                  <a:pt x="99879" y="2755389"/>
                  <a:pt x="30831" y="2734130"/>
                  <a:pt x="100668" y="2751589"/>
                </a:cubicBezTo>
                <a:cubicBezTo>
                  <a:pt x="148898" y="2815895"/>
                  <a:pt x="101933" y="2761031"/>
                  <a:pt x="151002" y="2801923"/>
                </a:cubicBezTo>
                <a:cubicBezTo>
                  <a:pt x="160116" y="2809518"/>
                  <a:pt x="166297" y="2820509"/>
                  <a:pt x="176168" y="2827090"/>
                </a:cubicBezTo>
                <a:cubicBezTo>
                  <a:pt x="186885" y="2834235"/>
                  <a:pt x="237775" y="2843021"/>
                  <a:pt x="243280" y="2843868"/>
                </a:cubicBezTo>
                <a:cubicBezTo>
                  <a:pt x="322926" y="2856121"/>
                  <a:pt x="361218" y="2855247"/>
                  <a:pt x="453005" y="2860646"/>
                </a:cubicBezTo>
                <a:cubicBezTo>
                  <a:pt x="511728" y="2857850"/>
                  <a:pt x="570803" y="2859261"/>
                  <a:pt x="629174" y="2852257"/>
                </a:cubicBezTo>
                <a:cubicBezTo>
                  <a:pt x="641591" y="2850767"/>
                  <a:pt x="651119" y="2840123"/>
                  <a:pt x="662730" y="2835479"/>
                </a:cubicBezTo>
                <a:cubicBezTo>
                  <a:pt x="679151" y="2828911"/>
                  <a:pt x="698349" y="2828511"/>
                  <a:pt x="713064" y="2818701"/>
                </a:cubicBezTo>
                <a:cubicBezTo>
                  <a:pt x="721453" y="2813108"/>
                  <a:pt x="729213" y="2806432"/>
                  <a:pt x="738231" y="2801923"/>
                </a:cubicBezTo>
                <a:cubicBezTo>
                  <a:pt x="746140" y="2797968"/>
                  <a:pt x="755270" y="2797017"/>
                  <a:pt x="763398" y="2793534"/>
                </a:cubicBezTo>
                <a:cubicBezTo>
                  <a:pt x="774892" y="2788608"/>
                  <a:pt x="785526" y="2781835"/>
                  <a:pt x="796954" y="2776756"/>
                </a:cubicBezTo>
                <a:cubicBezTo>
                  <a:pt x="810715" y="2770640"/>
                  <a:pt x="825679" y="2767189"/>
                  <a:pt x="838899" y="2759978"/>
                </a:cubicBezTo>
                <a:cubicBezTo>
                  <a:pt x="866852" y="2744731"/>
                  <a:pt x="917664" y="2706380"/>
                  <a:pt x="939567" y="2684477"/>
                </a:cubicBezTo>
                <a:cubicBezTo>
                  <a:pt x="946696" y="2677348"/>
                  <a:pt x="950155" y="2667269"/>
                  <a:pt x="956345" y="2659310"/>
                </a:cubicBezTo>
                <a:cubicBezTo>
                  <a:pt x="979979" y="2628923"/>
                  <a:pt x="997608" y="2614364"/>
                  <a:pt x="1015068" y="2583809"/>
                </a:cubicBezTo>
                <a:cubicBezTo>
                  <a:pt x="1021273" y="2572951"/>
                  <a:pt x="1025641" y="2561111"/>
                  <a:pt x="1031846" y="2550253"/>
                </a:cubicBezTo>
                <a:cubicBezTo>
                  <a:pt x="1036848" y="2541499"/>
                  <a:pt x="1044115" y="2534104"/>
                  <a:pt x="1048624" y="2525086"/>
                </a:cubicBezTo>
                <a:cubicBezTo>
                  <a:pt x="1052579" y="2517177"/>
                  <a:pt x="1052108" y="2507277"/>
                  <a:pt x="1057013" y="2499919"/>
                </a:cubicBezTo>
                <a:cubicBezTo>
                  <a:pt x="1063594" y="2490048"/>
                  <a:pt x="1073790" y="2483141"/>
                  <a:pt x="1082179" y="2474752"/>
                </a:cubicBezTo>
                <a:cubicBezTo>
                  <a:pt x="1103378" y="2411154"/>
                  <a:pt x="1088346" y="2438566"/>
                  <a:pt x="1124124" y="2390862"/>
                </a:cubicBezTo>
                <a:cubicBezTo>
                  <a:pt x="1126920" y="2376880"/>
                  <a:pt x="1128416" y="2362574"/>
                  <a:pt x="1132513" y="2348917"/>
                </a:cubicBezTo>
                <a:cubicBezTo>
                  <a:pt x="1140547" y="2322137"/>
                  <a:pt x="1153675" y="2298205"/>
                  <a:pt x="1166069" y="2273417"/>
                </a:cubicBezTo>
                <a:cubicBezTo>
                  <a:pt x="1182749" y="2206698"/>
                  <a:pt x="1161599" y="2272851"/>
                  <a:pt x="1199625" y="2206305"/>
                </a:cubicBezTo>
                <a:cubicBezTo>
                  <a:pt x="1204012" y="2198627"/>
                  <a:pt x="1204059" y="2189047"/>
                  <a:pt x="1208014" y="2181138"/>
                </a:cubicBezTo>
                <a:cubicBezTo>
                  <a:pt x="1214147" y="2168871"/>
                  <a:pt x="1244259" y="2130015"/>
                  <a:pt x="1249959" y="2122415"/>
                </a:cubicBezTo>
                <a:cubicBezTo>
                  <a:pt x="1252755" y="2114026"/>
                  <a:pt x="1254689" y="2105298"/>
                  <a:pt x="1258348" y="2097248"/>
                </a:cubicBezTo>
                <a:cubicBezTo>
                  <a:pt x="1268698" y="2074479"/>
                  <a:pt x="1285838" y="2054400"/>
                  <a:pt x="1291904" y="2030136"/>
                </a:cubicBezTo>
                <a:cubicBezTo>
                  <a:pt x="1294700" y="2018951"/>
                  <a:pt x="1297126" y="2007666"/>
                  <a:pt x="1300293" y="1996580"/>
                </a:cubicBezTo>
                <a:cubicBezTo>
                  <a:pt x="1305133" y="1979639"/>
                  <a:pt x="1319550" y="1941287"/>
                  <a:pt x="1325460" y="1929468"/>
                </a:cubicBezTo>
                <a:cubicBezTo>
                  <a:pt x="1370005" y="1840377"/>
                  <a:pt x="1318998" y="1963478"/>
                  <a:pt x="1350627" y="1879134"/>
                </a:cubicBezTo>
                <a:cubicBezTo>
                  <a:pt x="1355914" y="1865034"/>
                  <a:pt x="1363078" y="1851613"/>
                  <a:pt x="1367405" y="1837189"/>
                </a:cubicBezTo>
                <a:cubicBezTo>
                  <a:pt x="1371502" y="1823532"/>
                  <a:pt x="1369894" y="1808225"/>
                  <a:pt x="1375794" y="1795244"/>
                </a:cubicBezTo>
                <a:cubicBezTo>
                  <a:pt x="1384138" y="1776887"/>
                  <a:pt x="1409350" y="1744910"/>
                  <a:pt x="1409350" y="1744910"/>
                </a:cubicBezTo>
                <a:cubicBezTo>
                  <a:pt x="1414943" y="1719743"/>
                  <a:pt x="1418365" y="1693993"/>
                  <a:pt x="1426128" y="1669409"/>
                </a:cubicBezTo>
                <a:cubicBezTo>
                  <a:pt x="1435197" y="1640690"/>
                  <a:pt x="1452379" y="1614737"/>
                  <a:pt x="1459684" y="1585519"/>
                </a:cubicBezTo>
                <a:cubicBezTo>
                  <a:pt x="1462480" y="1574334"/>
                  <a:pt x="1463390" y="1562499"/>
                  <a:pt x="1468073" y="1551963"/>
                </a:cubicBezTo>
                <a:cubicBezTo>
                  <a:pt x="1474818" y="1536786"/>
                  <a:pt x="1498794" y="1501687"/>
                  <a:pt x="1510018" y="1484851"/>
                </a:cubicBezTo>
                <a:cubicBezTo>
                  <a:pt x="1512814" y="1473666"/>
                  <a:pt x="1513251" y="1461607"/>
                  <a:pt x="1518407" y="1451295"/>
                </a:cubicBezTo>
                <a:cubicBezTo>
                  <a:pt x="1527425" y="1433259"/>
                  <a:pt x="1551963" y="1400961"/>
                  <a:pt x="1551963" y="1400961"/>
                </a:cubicBezTo>
                <a:cubicBezTo>
                  <a:pt x="1554759" y="1389776"/>
                  <a:pt x="1557185" y="1378492"/>
                  <a:pt x="1560352" y="1367406"/>
                </a:cubicBezTo>
                <a:cubicBezTo>
                  <a:pt x="1589343" y="1265940"/>
                  <a:pt x="1567347" y="1444255"/>
                  <a:pt x="1560352" y="1535185"/>
                </a:cubicBezTo>
                <a:cubicBezTo>
                  <a:pt x="1559674" y="1544002"/>
                  <a:pt x="1554759" y="1551963"/>
                  <a:pt x="1551963" y="1560352"/>
                </a:cubicBezTo>
                <a:cubicBezTo>
                  <a:pt x="1549167" y="1582723"/>
                  <a:pt x="1543574" y="1604919"/>
                  <a:pt x="1543574" y="1627464"/>
                </a:cubicBezTo>
                <a:cubicBezTo>
                  <a:pt x="1543574" y="1826023"/>
                  <a:pt x="1544233" y="2024674"/>
                  <a:pt x="1551963" y="2223083"/>
                </a:cubicBezTo>
                <a:cubicBezTo>
                  <a:pt x="1552652" y="2240755"/>
                  <a:pt x="1564452" y="2256260"/>
                  <a:pt x="1568741" y="2273417"/>
                </a:cubicBezTo>
                <a:cubicBezTo>
                  <a:pt x="1574762" y="2297500"/>
                  <a:pt x="1583697" y="2336883"/>
                  <a:pt x="1593908" y="2357306"/>
                </a:cubicBezTo>
                <a:cubicBezTo>
                  <a:pt x="1602297" y="2374084"/>
                  <a:pt x="1610093" y="2391172"/>
                  <a:pt x="1619075" y="2407640"/>
                </a:cubicBezTo>
                <a:cubicBezTo>
                  <a:pt x="1626883" y="2421954"/>
                  <a:pt x="1634459" y="2436541"/>
                  <a:pt x="1644242" y="2449585"/>
                </a:cubicBezTo>
                <a:cubicBezTo>
                  <a:pt x="1651360" y="2459076"/>
                  <a:pt x="1661688" y="2465744"/>
                  <a:pt x="1669409" y="2474752"/>
                </a:cubicBezTo>
                <a:cubicBezTo>
                  <a:pt x="1692584" y="2501790"/>
                  <a:pt x="1697681" y="2520113"/>
                  <a:pt x="1728132" y="2541864"/>
                </a:cubicBezTo>
                <a:cubicBezTo>
                  <a:pt x="1735328" y="2547004"/>
                  <a:pt x="1745390" y="2546298"/>
                  <a:pt x="1753299" y="2550253"/>
                </a:cubicBezTo>
                <a:cubicBezTo>
                  <a:pt x="1767883" y="2557545"/>
                  <a:pt x="1780400" y="2568673"/>
                  <a:pt x="1795244" y="2575420"/>
                </a:cubicBezTo>
                <a:cubicBezTo>
                  <a:pt x="1831014" y="2591679"/>
                  <a:pt x="1885197" y="2601002"/>
                  <a:pt x="1921079" y="2608976"/>
                </a:cubicBezTo>
                <a:cubicBezTo>
                  <a:pt x="1965159" y="2631016"/>
                  <a:pt x="1969829" y="2635092"/>
                  <a:pt x="2013357" y="2650921"/>
                </a:cubicBezTo>
                <a:cubicBezTo>
                  <a:pt x="2029978" y="2656965"/>
                  <a:pt x="2063691" y="2667699"/>
                  <a:pt x="2063691" y="2667699"/>
                </a:cubicBezTo>
                <a:cubicBezTo>
                  <a:pt x="2129612" y="2662990"/>
                  <a:pt x="2172105" y="2663642"/>
                  <a:pt x="2231471" y="2650921"/>
                </a:cubicBezTo>
                <a:cubicBezTo>
                  <a:pt x="2254018" y="2646089"/>
                  <a:pt x="2298583" y="2634143"/>
                  <a:pt x="2298583" y="2634143"/>
                </a:cubicBezTo>
                <a:cubicBezTo>
                  <a:pt x="2312565" y="2620161"/>
                  <a:pt x="2327507" y="2607079"/>
                  <a:pt x="2340528" y="2592198"/>
                </a:cubicBezTo>
                <a:cubicBezTo>
                  <a:pt x="2347167" y="2584610"/>
                  <a:pt x="2351446" y="2575235"/>
                  <a:pt x="2357306" y="2567031"/>
                </a:cubicBezTo>
                <a:cubicBezTo>
                  <a:pt x="2365433" y="2555654"/>
                  <a:pt x="2373266" y="2543997"/>
                  <a:pt x="2382473" y="2533475"/>
                </a:cubicBezTo>
                <a:cubicBezTo>
                  <a:pt x="2392890" y="2521570"/>
                  <a:pt x="2406538" y="2512574"/>
                  <a:pt x="2416029" y="2499919"/>
                </a:cubicBezTo>
                <a:cubicBezTo>
                  <a:pt x="2423532" y="2489915"/>
                  <a:pt x="2426602" y="2477221"/>
                  <a:pt x="2432807" y="2466363"/>
                </a:cubicBezTo>
                <a:cubicBezTo>
                  <a:pt x="2437809" y="2457609"/>
                  <a:pt x="2445076" y="2450214"/>
                  <a:pt x="2449585" y="2441196"/>
                </a:cubicBezTo>
                <a:cubicBezTo>
                  <a:pt x="2453540" y="2433287"/>
                  <a:pt x="2453069" y="2423387"/>
                  <a:pt x="2457974" y="2416029"/>
                </a:cubicBezTo>
                <a:cubicBezTo>
                  <a:pt x="2464555" y="2406158"/>
                  <a:pt x="2474752" y="2399251"/>
                  <a:pt x="2483141" y="2390862"/>
                </a:cubicBezTo>
                <a:cubicBezTo>
                  <a:pt x="2485937" y="2374084"/>
                  <a:pt x="2486151" y="2356665"/>
                  <a:pt x="2491530" y="2340528"/>
                </a:cubicBezTo>
                <a:cubicBezTo>
                  <a:pt x="2494718" y="2330963"/>
                  <a:pt x="2505655" y="2325088"/>
                  <a:pt x="2508308" y="2315361"/>
                </a:cubicBezTo>
                <a:cubicBezTo>
                  <a:pt x="2515225" y="2289999"/>
                  <a:pt x="2524662" y="2144701"/>
                  <a:pt x="2525086" y="2139193"/>
                </a:cubicBezTo>
                <a:cubicBezTo>
                  <a:pt x="2522290" y="1979802"/>
                  <a:pt x="2524280" y="1820255"/>
                  <a:pt x="2516697" y="1661020"/>
                </a:cubicBezTo>
                <a:cubicBezTo>
                  <a:pt x="2515856" y="1643354"/>
                  <a:pt x="2504652" y="1627726"/>
                  <a:pt x="2499919" y="1610686"/>
                </a:cubicBezTo>
                <a:cubicBezTo>
                  <a:pt x="2490662" y="1577359"/>
                  <a:pt x="2483141" y="1543574"/>
                  <a:pt x="2474752" y="1510018"/>
                </a:cubicBezTo>
                <a:cubicBezTo>
                  <a:pt x="2471956" y="1459684"/>
                  <a:pt x="2471142" y="1409201"/>
                  <a:pt x="2466363" y="1359017"/>
                </a:cubicBezTo>
                <a:cubicBezTo>
                  <a:pt x="2465525" y="1350214"/>
                  <a:pt x="2460403" y="1342353"/>
                  <a:pt x="2457974" y="1333850"/>
                </a:cubicBezTo>
                <a:cubicBezTo>
                  <a:pt x="2454807" y="1322764"/>
                  <a:pt x="2451480" y="1311667"/>
                  <a:pt x="2449585" y="1300294"/>
                </a:cubicBezTo>
                <a:cubicBezTo>
                  <a:pt x="2445879" y="1278056"/>
                  <a:pt x="2445229" y="1255363"/>
                  <a:pt x="2441196" y="1233182"/>
                </a:cubicBezTo>
                <a:cubicBezTo>
                  <a:pt x="2439614" y="1224482"/>
                  <a:pt x="2435348" y="1216485"/>
                  <a:pt x="2432807" y="1208015"/>
                </a:cubicBezTo>
                <a:cubicBezTo>
                  <a:pt x="2426957" y="1188516"/>
                  <a:pt x="2422016" y="1168749"/>
                  <a:pt x="2416029" y="1149292"/>
                </a:cubicBezTo>
                <a:cubicBezTo>
                  <a:pt x="2410828" y="1132389"/>
                  <a:pt x="2399251" y="1098958"/>
                  <a:pt x="2399251" y="1098958"/>
                </a:cubicBezTo>
                <a:cubicBezTo>
                  <a:pt x="2396455" y="1076587"/>
                  <a:pt x="2385394" y="1053718"/>
                  <a:pt x="2390862" y="1031846"/>
                </a:cubicBezTo>
                <a:cubicBezTo>
                  <a:pt x="2393895" y="1019714"/>
                  <a:pt x="2402561" y="1053974"/>
                  <a:pt x="2407640" y="1065402"/>
                </a:cubicBezTo>
                <a:cubicBezTo>
                  <a:pt x="2433061" y="1122599"/>
                  <a:pt x="2410432" y="1093361"/>
                  <a:pt x="2449585" y="1132514"/>
                </a:cubicBezTo>
                <a:cubicBezTo>
                  <a:pt x="2470671" y="1195772"/>
                  <a:pt x="2442227" y="1117799"/>
                  <a:pt x="2474752" y="1182848"/>
                </a:cubicBezTo>
                <a:cubicBezTo>
                  <a:pt x="2478707" y="1190757"/>
                  <a:pt x="2478001" y="1200819"/>
                  <a:pt x="2483141" y="1208015"/>
                </a:cubicBezTo>
                <a:cubicBezTo>
                  <a:pt x="2492335" y="1220887"/>
                  <a:pt x="2506985" y="1229085"/>
                  <a:pt x="2516697" y="1241571"/>
                </a:cubicBezTo>
                <a:cubicBezTo>
                  <a:pt x="2526707" y="1254442"/>
                  <a:pt x="2532081" y="1270472"/>
                  <a:pt x="2541864" y="1283516"/>
                </a:cubicBezTo>
                <a:cubicBezTo>
                  <a:pt x="2548982" y="1293007"/>
                  <a:pt x="2559436" y="1299569"/>
                  <a:pt x="2567031" y="1308683"/>
                </a:cubicBezTo>
                <a:cubicBezTo>
                  <a:pt x="2573486" y="1316428"/>
                  <a:pt x="2576680" y="1326721"/>
                  <a:pt x="2583809" y="1333850"/>
                </a:cubicBezTo>
                <a:cubicBezTo>
                  <a:pt x="2644232" y="1394273"/>
                  <a:pt x="2570169" y="1292793"/>
                  <a:pt x="2634143" y="1384184"/>
                </a:cubicBezTo>
                <a:cubicBezTo>
                  <a:pt x="2696885" y="1473815"/>
                  <a:pt x="2637135" y="1398410"/>
                  <a:pt x="2726422" y="1510018"/>
                </a:cubicBezTo>
                <a:cubicBezTo>
                  <a:pt x="2740065" y="1527072"/>
                  <a:pt x="2755673" y="1542580"/>
                  <a:pt x="2768367" y="1560352"/>
                </a:cubicBezTo>
                <a:cubicBezTo>
                  <a:pt x="2782349" y="1579926"/>
                  <a:pt x="2793944" y="1601448"/>
                  <a:pt x="2810312" y="1619075"/>
                </a:cubicBezTo>
                <a:cubicBezTo>
                  <a:pt x="2861587" y="1674294"/>
                  <a:pt x="2888338" y="1680581"/>
                  <a:pt x="2944535" y="1728132"/>
                </a:cubicBezTo>
                <a:cubicBezTo>
                  <a:pt x="2995616" y="1771354"/>
                  <a:pt x="2995962" y="1788762"/>
                  <a:pt x="3045203" y="1845578"/>
                </a:cubicBezTo>
                <a:cubicBezTo>
                  <a:pt x="3060743" y="1863509"/>
                  <a:pt x="3076301" y="1882020"/>
                  <a:pt x="3095537" y="1895912"/>
                </a:cubicBezTo>
                <a:cubicBezTo>
                  <a:pt x="3127030" y="1918657"/>
                  <a:pt x="3162476" y="1935361"/>
                  <a:pt x="3196205" y="1954635"/>
                </a:cubicBezTo>
                <a:cubicBezTo>
                  <a:pt x="3221202" y="1968919"/>
                  <a:pt x="3244749" y="1986471"/>
                  <a:pt x="3271706" y="1996580"/>
                </a:cubicBezTo>
                <a:cubicBezTo>
                  <a:pt x="3389187" y="2040635"/>
                  <a:pt x="3289169" y="2005180"/>
                  <a:pt x="3397541" y="2038525"/>
                </a:cubicBezTo>
                <a:cubicBezTo>
                  <a:pt x="3414444" y="2043726"/>
                  <a:pt x="3430660" y="2051252"/>
                  <a:pt x="3447875" y="2055303"/>
                </a:cubicBezTo>
                <a:cubicBezTo>
                  <a:pt x="3478308" y="2062464"/>
                  <a:pt x="3509635" y="2065299"/>
                  <a:pt x="3540154" y="2072081"/>
                </a:cubicBezTo>
                <a:cubicBezTo>
                  <a:pt x="3585174" y="2082085"/>
                  <a:pt x="3629312" y="2095840"/>
                  <a:pt x="3674378" y="2105637"/>
                </a:cubicBezTo>
                <a:cubicBezTo>
                  <a:pt x="3711054" y="2113610"/>
                  <a:pt x="3795608" y="2119709"/>
                  <a:pt x="3825379" y="2122415"/>
                </a:cubicBezTo>
                <a:cubicBezTo>
                  <a:pt x="3829365" y="2122307"/>
                  <a:pt x="4111830" y="2185882"/>
                  <a:pt x="4169328" y="2080470"/>
                </a:cubicBezTo>
                <a:cubicBezTo>
                  <a:pt x="4179076" y="2062598"/>
                  <a:pt x="4179149" y="2040879"/>
                  <a:pt x="4186106" y="2021747"/>
                </a:cubicBezTo>
                <a:cubicBezTo>
                  <a:pt x="4190380" y="2009994"/>
                  <a:pt x="4197291" y="1999376"/>
                  <a:pt x="4202884" y="1988191"/>
                </a:cubicBezTo>
                <a:cubicBezTo>
                  <a:pt x="4221923" y="1892995"/>
                  <a:pt x="4212746" y="1931967"/>
                  <a:pt x="4228051" y="1870745"/>
                </a:cubicBezTo>
                <a:cubicBezTo>
                  <a:pt x="4222458" y="1814818"/>
                  <a:pt x="4218953" y="1758643"/>
                  <a:pt x="4211273" y="1702965"/>
                </a:cubicBezTo>
                <a:cubicBezTo>
                  <a:pt x="4207750" y="1677426"/>
                  <a:pt x="4200292" y="1652585"/>
                  <a:pt x="4194495" y="1627464"/>
                </a:cubicBezTo>
                <a:cubicBezTo>
                  <a:pt x="4191902" y="1616230"/>
                  <a:pt x="4190648" y="1604505"/>
                  <a:pt x="4186106" y="1593908"/>
                </a:cubicBezTo>
                <a:cubicBezTo>
                  <a:pt x="4182134" y="1584641"/>
                  <a:pt x="4174224" y="1577555"/>
                  <a:pt x="4169328" y="1568741"/>
                </a:cubicBezTo>
                <a:cubicBezTo>
                  <a:pt x="4160218" y="1552343"/>
                  <a:pt x="4152022" y="1535439"/>
                  <a:pt x="4144161" y="1518407"/>
                </a:cubicBezTo>
                <a:cubicBezTo>
                  <a:pt x="4081060" y="1381689"/>
                  <a:pt x="4154077" y="1526187"/>
                  <a:pt x="4093827" y="1417739"/>
                </a:cubicBezTo>
                <a:cubicBezTo>
                  <a:pt x="4087754" y="1406807"/>
                  <a:pt x="4083677" y="1394788"/>
                  <a:pt x="4077049" y="1384184"/>
                </a:cubicBezTo>
                <a:cubicBezTo>
                  <a:pt x="4069639" y="1372328"/>
                  <a:pt x="4059292" y="1362484"/>
                  <a:pt x="4051882" y="1350628"/>
                </a:cubicBezTo>
                <a:cubicBezTo>
                  <a:pt x="4045254" y="1340023"/>
                  <a:pt x="4041309" y="1327930"/>
                  <a:pt x="4035104" y="1317072"/>
                </a:cubicBezTo>
                <a:cubicBezTo>
                  <a:pt x="4020253" y="1291083"/>
                  <a:pt x="3962495" y="1218573"/>
                  <a:pt x="3959603" y="1216404"/>
                </a:cubicBezTo>
                <a:cubicBezTo>
                  <a:pt x="3948418" y="1208015"/>
                  <a:pt x="3935934" y="1201124"/>
                  <a:pt x="3926047" y="1191237"/>
                </a:cubicBezTo>
                <a:cubicBezTo>
                  <a:pt x="3916160" y="1181350"/>
                  <a:pt x="3911496" y="1166780"/>
                  <a:pt x="3900880" y="1157681"/>
                </a:cubicBezTo>
                <a:cubicBezTo>
                  <a:pt x="3891385" y="1149542"/>
                  <a:pt x="3878182" y="1147108"/>
                  <a:pt x="3867324" y="1140903"/>
                </a:cubicBezTo>
                <a:cubicBezTo>
                  <a:pt x="3858570" y="1135901"/>
                  <a:pt x="3851424" y="1128097"/>
                  <a:pt x="3842157" y="1124125"/>
                </a:cubicBezTo>
                <a:cubicBezTo>
                  <a:pt x="3826229" y="1117299"/>
                  <a:pt x="3769624" y="1109240"/>
                  <a:pt x="3758268" y="1107347"/>
                </a:cubicBezTo>
                <a:cubicBezTo>
                  <a:pt x="3775046" y="1096162"/>
                  <a:pt x="3789213" y="1079331"/>
                  <a:pt x="3808602" y="1073791"/>
                </a:cubicBezTo>
                <a:cubicBezTo>
                  <a:pt x="3926770" y="1040028"/>
                  <a:pt x="3806217" y="1073051"/>
                  <a:pt x="3984770" y="1031846"/>
                </a:cubicBezTo>
                <a:cubicBezTo>
                  <a:pt x="4138877" y="996283"/>
                  <a:pt x="4043229" y="1015109"/>
                  <a:pt x="4152550" y="998290"/>
                </a:cubicBezTo>
                <a:cubicBezTo>
                  <a:pt x="4169362" y="995704"/>
                  <a:pt x="4186175" y="993084"/>
                  <a:pt x="4202884" y="989901"/>
                </a:cubicBezTo>
                <a:lnTo>
                  <a:pt x="4328719" y="964734"/>
                </a:lnTo>
                <a:cubicBezTo>
                  <a:pt x="4345497" y="956345"/>
                  <a:pt x="4361149" y="945162"/>
                  <a:pt x="4379053" y="939567"/>
                </a:cubicBezTo>
                <a:cubicBezTo>
                  <a:pt x="4442835" y="919635"/>
                  <a:pt x="4469821" y="928599"/>
                  <a:pt x="4530055" y="906011"/>
                </a:cubicBezTo>
                <a:cubicBezTo>
                  <a:pt x="4623668" y="870906"/>
                  <a:pt x="4569309" y="885135"/>
                  <a:pt x="4622334" y="855677"/>
                </a:cubicBezTo>
                <a:cubicBezTo>
                  <a:pt x="4638732" y="846567"/>
                  <a:pt x="4656500" y="840021"/>
                  <a:pt x="4672668" y="830510"/>
                </a:cubicBezTo>
                <a:cubicBezTo>
                  <a:pt x="4804493" y="752965"/>
                  <a:pt x="4720007" y="789762"/>
                  <a:pt x="4806891" y="755009"/>
                </a:cubicBezTo>
                <a:cubicBezTo>
                  <a:pt x="4826465" y="735435"/>
                  <a:pt x="4844348" y="714008"/>
                  <a:pt x="4865614" y="696286"/>
                </a:cubicBezTo>
                <a:cubicBezTo>
                  <a:pt x="4878140" y="685848"/>
                  <a:pt x="4896029" y="682649"/>
                  <a:pt x="4907559" y="671119"/>
                </a:cubicBezTo>
                <a:cubicBezTo>
                  <a:pt x="4913812" y="664866"/>
                  <a:pt x="4911561" y="653630"/>
                  <a:pt x="4915948" y="645952"/>
                </a:cubicBezTo>
                <a:cubicBezTo>
                  <a:pt x="4922885" y="633813"/>
                  <a:pt x="4932726" y="623581"/>
                  <a:pt x="4941115" y="612396"/>
                </a:cubicBezTo>
                <a:cubicBezTo>
                  <a:pt x="4943911" y="604007"/>
                  <a:pt x="4946021" y="595357"/>
                  <a:pt x="4949504" y="587229"/>
                </a:cubicBezTo>
                <a:cubicBezTo>
                  <a:pt x="4954430" y="575735"/>
                  <a:pt x="4963470" y="565858"/>
                  <a:pt x="4966282" y="553673"/>
                </a:cubicBezTo>
                <a:cubicBezTo>
                  <a:pt x="4971976" y="529000"/>
                  <a:pt x="4971875" y="503339"/>
                  <a:pt x="4974671" y="478172"/>
                </a:cubicBezTo>
                <a:cubicBezTo>
                  <a:pt x="4971919" y="439648"/>
                  <a:pt x="4969766" y="357885"/>
                  <a:pt x="4957893" y="310393"/>
                </a:cubicBezTo>
                <a:cubicBezTo>
                  <a:pt x="4953604" y="293235"/>
                  <a:pt x="4949584" y="275585"/>
                  <a:pt x="4941115" y="260059"/>
                </a:cubicBezTo>
                <a:cubicBezTo>
                  <a:pt x="4932541" y="244340"/>
                  <a:pt x="4917491" y="233012"/>
                  <a:pt x="4907559" y="218114"/>
                </a:cubicBezTo>
                <a:cubicBezTo>
                  <a:pt x="4843463" y="121970"/>
                  <a:pt x="4950529" y="254673"/>
                  <a:pt x="4857225" y="151002"/>
                </a:cubicBezTo>
                <a:cubicBezTo>
                  <a:pt x="4802102" y="89754"/>
                  <a:pt x="4835458" y="113882"/>
                  <a:pt x="4781724" y="75501"/>
                </a:cubicBezTo>
                <a:cubicBezTo>
                  <a:pt x="4773520" y="69641"/>
                  <a:pt x="4765736" y="62895"/>
                  <a:pt x="4756557" y="58723"/>
                </a:cubicBezTo>
                <a:cubicBezTo>
                  <a:pt x="4653428" y="11846"/>
                  <a:pt x="4727317" y="48688"/>
                  <a:pt x="4639112" y="25167"/>
                </a:cubicBezTo>
                <a:cubicBezTo>
                  <a:pt x="4613479" y="18332"/>
                  <a:pt x="4588778" y="8389"/>
                  <a:pt x="4563611" y="0"/>
                </a:cubicBezTo>
                <a:cubicBezTo>
                  <a:pt x="4460147" y="2796"/>
                  <a:pt x="4356597" y="3346"/>
                  <a:pt x="4253218" y="8389"/>
                </a:cubicBezTo>
                <a:cubicBezTo>
                  <a:pt x="4241702" y="8951"/>
                  <a:pt x="4230917" y="14277"/>
                  <a:pt x="4219662" y="16778"/>
                </a:cubicBezTo>
                <a:cubicBezTo>
                  <a:pt x="4123811" y="38078"/>
                  <a:pt x="4225997" y="13097"/>
                  <a:pt x="4144161" y="33556"/>
                </a:cubicBezTo>
                <a:cubicBezTo>
                  <a:pt x="4091783" y="68475"/>
                  <a:pt x="4095806" y="70206"/>
                  <a:pt x="4035104" y="92279"/>
                </a:cubicBezTo>
                <a:cubicBezTo>
                  <a:pt x="4024269" y="96219"/>
                  <a:pt x="4012486" y="97022"/>
                  <a:pt x="4001548" y="100668"/>
                </a:cubicBezTo>
                <a:cubicBezTo>
                  <a:pt x="3987262" y="105430"/>
                  <a:pt x="3973755" y="112300"/>
                  <a:pt x="3959603" y="117446"/>
                </a:cubicBezTo>
                <a:cubicBezTo>
                  <a:pt x="3942982" y="123490"/>
                  <a:pt x="3925087" y="126315"/>
                  <a:pt x="3909269" y="134224"/>
                </a:cubicBezTo>
                <a:cubicBezTo>
                  <a:pt x="3898084" y="139817"/>
                  <a:pt x="3887207" y="146076"/>
                  <a:pt x="3875713" y="151002"/>
                </a:cubicBezTo>
                <a:cubicBezTo>
                  <a:pt x="3867585" y="154485"/>
                  <a:pt x="3858276" y="155097"/>
                  <a:pt x="3850546" y="159391"/>
                </a:cubicBezTo>
                <a:cubicBezTo>
                  <a:pt x="3821838" y="175340"/>
                  <a:pt x="3789047" y="204124"/>
                  <a:pt x="3758268" y="218114"/>
                </a:cubicBezTo>
                <a:cubicBezTo>
                  <a:pt x="3714275" y="238111"/>
                  <a:pt x="3709258" y="232464"/>
                  <a:pt x="3665989" y="243281"/>
                </a:cubicBezTo>
                <a:cubicBezTo>
                  <a:pt x="3657410" y="245426"/>
                  <a:pt x="3649292" y="249129"/>
                  <a:pt x="3640822" y="251670"/>
                </a:cubicBezTo>
                <a:cubicBezTo>
                  <a:pt x="3621323" y="257520"/>
                  <a:pt x="3601739" y="263092"/>
                  <a:pt x="3582099" y="268448"/>
                </a:cubicBezTo>
                <a:cubicBezTo>
                  <a:pt x="3547352" y="277924"/>
                  <a:pt x="3506534" y="285886"/>
                  <a:pt x="3473042" y="293615"/>
                </a:cubicBezTo>
                <a:cubicBezTo>
                  <a:pt x="3461808" y="296208"/>
                  <a:pt x="3450506" y="298613"/>
                  <a:pt x="3439486" y="302004"/>
                </a:cubicBezTo>
                <a:cubicBezTo>
                  <a:pt x="3414131" y="309806"/>
                  <a:pt x="3389998" y="321968"/>
                  <a:pt x="3363985" y="327171"/>
                </a:cubicBezTo>
                <a:cubicBezTo>
                  <a:pt x="3350003" y="329967"/>
                  <a:pt x="3335873" y="332102"/>
                  <a:pt x="3322040" y="335560"/>
                </a:cubicBezTo>
                <a:cubicBezTo>
                  <a:pt x="3313461" y="337705"/>
                  <a:pt x="3305627" y="342698"/>
                  <a:pt x="3296873" y="343949"/>
                </a:cubicBezTo>
                <a:cubicBezTo>
                  <a:pt x="3266297" y="348317"/>
                  <a:pt x="3235269" y="348729"/>
                  <a:pt x="3204594" y="352338"/>
                </a:cubicBezTo>
                <a:cubicBezTo>
                  <a:pt x="3178528" y="355405"/>
                  <a:pt x="3138806" y="363818"/>
                  <a:pt x="3112315" y="369116"/>
                </a:cubicBezTo>
                <a:lnTo>
                  <a:pt x="3036814" y="360727"/>
                </a:lnTo>
                <a:cubicBezTo>
                  <a:pt x="3006081" y="357654"/>
                  <a:pt x="2975001" y="357416"/>
                  <a:pt x="2944535" y="352338"/>
                </a:cubicBezTo>
                <a:cubicBezTo>
                  <a:pt x="2805760" y="329209"/>
                  <a:pt x="2979505" y="337475"/>
                  <a:pt x="2801923" y="318782"/>
                </a:cubicBezTo>
                <a:cubicBezTo>
                  <a:pt x="2739796" y="312242"/>
                  <a:pt x="2652142" y="305004"/>
                  <a:pt x="2583809" y="293615"/>
                </a:cubicBezTo>
                <a:cubicBezTo>
                  <a:pt x="2569744" y="291271"/>
                  <a:pt x="2555757" y="288432"/>
                  <a:pt x="2541864" y="285226"/>
                </a:cubicBezTo>
                <a:cubicBezTo>
                  <a:pt x="2519395" y="280041"/>
                  <a:pt x="2497497" y="272239"/>
                  <a:pt x="2474752" y="268448"/>
                </a:cubicBezTo>
                <a:cubicBezTo>
                  <a:pt x="2420683" y="259436"/>
                  <a:pt x="2288094" y="254735"/>
                  <a:pt x="2248249" y="251670"/>
                </a:cubicBezTo>
                <a:cubicBezTo>
                  <a:pt x="2223002" y="249728"/>
                  <a:pt x="2197915" y="246077"/>
                  <a:pt x="2172748" y="243281"/>
                </a:cubicBezTo>
                <a:cubicBezTo>
                  <a:pt x="2004366" y="250765"/>
                  <a:pt x="1882896" y="221643"/>
                  <a:pt x="1744910" y="276837"/>
                </a:cubicBezTo>
                <a:cubicBezTo>
                  <a:pt x="1733299" y="281481"/>
                  <a:pt x="1722782" y="288536"/>
                  <a:pt x="1711354" y="293615"/>
                </a:cubicBezTo>
                <a:cubicBezTo>
                  <a:pt x="1697593" y="299731"/>
                  <a:pt x="1682629" y="303182"/>
                  <a:pt x="1669409" y="310393"/>
                </a:cubicBezTo>
                <a:lnTo>
                  <a:pt x="1593908" y="360727"/>
                </a:lnTo>
                <a:cubicBezTo>
                  <a:pt x="1585519" y="366320"/>
                  <a:pt x="1578306" y="374317"/>
                  <a:pt x="1568741" y="377505"/>
                </a:cubicBezTo>
                <a:cubicBezTo>
                  <a:pt x="1560352" y="380301"/>
                  <a:pt x="1551304" y="381600"/>
                  <a:pt x="1543574" y="385894"/>
                </a:cubicBezTo>
                <a:cubicBezTo>
                  <a:pt x="1525947" y="395687"/>
                  <a:pt x="1512370" y="413073"/>
                  <a:pt x="1493240" y="419450"/>
                </a:cubicBezTo>
                <a:cubicBezTo>
                  <a:pt x="1484851" y="422246"/>
                  <a:pt x="1475803" y="423545"/>
                  <a:pt x="1468073" y="427839"/>
                </a:cubicBezTo>
                <a:cubicBezTo>
                  <a:pt x="1450446" y="437632"/>
                  <a:pt x="1417739" y="461395"/>
                  <a:pt x="1417739" y="461395"/>
                </a:cubicBezTo>
                <a:lnTo>
                  <a:pt x="1392572" y="52850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0A78DE-A6FC-40B3-B724-18F847D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Refinement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3EB-D713-4BF4-B6B3-0F31404E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67" y="1814237"/>
            <a:ext cx="7009175" cy="4351338"/>
          </a:xfrm>
        </p:spPr>
        <p:txBody>
          <a:bodyPr/>
          <a:lstStyle/>
          <a:p>
            <a:r>
              <a:rPr lang="en-US" dirty="0"/>
              <a:t>We construct a shorter tour visiting each point </a:t>
            </a:r>
            <a:r>
              <a:rPr lang="en-US" dirty="0">
                <a:solidFill>
                  <a:srgbClr val="FF0000"/>
                </a:solidFill>
              </a:rPr>
              <a:t>exactly once</a:t>
            </a:r>
            <a:r>
              <a:rPr lang="en-US" dirty="0"/>
              <a:t> as follows:</a:t>
            </a:r>
          </a:p>
          <a:p>
            <a:endParaRPr lang="en-US" b="1" dirty="0"/>
          </a:p>
          <a:p>
            <a:r>
              <a:rPr lang="en-US" dirty="0"/>
              <a:t>Choose an arbitrary direction on </a:t>
            </a:r>
            <a:r>
              <a:rPr lang="en-US" i="1" dirty="0"/>
              <a:t>W</a:t>
            </a:r>
          </a:p>
          <a:p>
            <a:r>
              <a:rPr lang="en-US" dirty="0"/>
              <a:t>Start from any point and traverse </a:t>
            </a:r>
            <a:r>
              <a:rPr lang="en-US" i="1" dirty="0"/>
              <a:t>W</a:t>
            </a:r>
          </a:p>
          <a:p>
            <a:r>
              <a:rPr lang="en-US" dirty="0"/>
              <a:t>Add an edge when</a:t>
            </a:r>
            <a:br>
              <a:rPr lang="en-US" dirty="0"/>
            </a:br>
            <a:r>
              <a:rPr lang="en-US" dirty="0"/>
              <a:t>	we visit a vertex for the first time</a:t>
            </a:r>
          </a:p>
          <a:p>
            <a:r>
              <a:rPr lang="en-US" dirty="0"/>
              <a:t>Length of this tour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TW" dirty="0"/>
              <a:t> 2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9B43507-9961-4AB5-9BD8-09AF03B0A6C1}"/>
              </a:ext>
            </a:extLst>
          </p:cNvPr>
          <p:cNvSpPr/>
          <p:nvPr/>
        </p:nvSpPr>
        <p:spPr>
          <a:xfrm>
            <a:off x="8875201" y="2961182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D9ECE9-C923-4968-A5FD-CEB3B432D0A8}"/>
              </a:ext>
            </a:extLst>
          </p:cNvPr>
          <p:cNvSpPr/>
          <p:nvPr/>
        </p:nvSpPr>
        <p:spPr>
          <a:xfrm>
            <a:off x="9074792" y="4284309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8CCCBFA-0745-4520-B6AF-F702C1334396}"/>
              </a:ext>
            </a:extLst>
          </p:cNvPr>
          <p:cNvSpPr/>
          <p:nvPr/>
        </p:nvSpPr>
        <p:spPr>
          <a:xfrm>
            <a:off x="10018206" y="305033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1D88D7F-C752-4942-8593-545A567A220D}"/>
              </a:ext>
            </a:extLst>
          </p:cNvPr>
          <p:cNvSpPr/>
          <p:nvPr/>
        </p:nvSpPr>
        <p:spPr>
          <a:xfrm>
            <a:off x="8007643" y="3620790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50DA661-132A-4A7D-A048-DEAE62EDFDD7}"/>
              </a:ext>
            </a:extLst>
          </p:cNvPr>
          <p:cNvSpPr/>
          <p:nvPr/>
        </p:nvSpPr>
        <p:spPr>
          <a:xfrm>
            <a:off x="11366038" y="2726670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23A1CD6-565B-40FD-8878-00D16D93B972}"/>
              </a:ext>
            </a:extLst>
          </p:cNvPr>
          <p:cNvSpPr/>
          <p:nvPr/>
        </p:nvSpPr>
        <p:spPr>
          <a:xfrm>
            <a:off x="10723580" y="3849642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B0E2EF4-DE21-40BD-BECF-D0C0AC2AC8BA}"/>
              </a:ext>
            </a:extLst>
          </p:cNvPr>
          <p:cNvSpPr/>
          <p:nvPr/>
        </p:nvSpPr>
        <p:spPr>
          <a:xfrm>
            <a:off x="7423910" y="4705573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601A081-8077-4BFD-BAAE-034A47717449}"/>
              </a:ext>
            </a:extLst>
          </p:cNvPr>
          <p:cNvCxnSpPr>
            <a:cxnSpLocks/>
          </p:cNvCxnSpPr>
          <p:nvPr/>
        </p:nvCxnSpPr>
        <p:spPr>
          <a:xfrm flipV="1">
            <a:off x="8213561" y="3165680"/>
            <a:ext cx="816098" cy="639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703894-7982-442B-A39D-2839799C65B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604973" y="3935850"/>
            <a:ext cx="453040" cy="95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9AF87C7-3802-45C8-812E-BA491404EB5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047176" y="3330298"/>
            <a:ext cx="199591" cy="95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5B84A39-DC98-48FE-BF9E-BDDAE58E39B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219150" y="3145740"/>
            <a:ext cx="1003884" cy="101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908B1C6-6442-4798-9413-63B05C74F84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0311785" y="3365398"/>
            <a:ext cx="583769" cy="702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2848067-6C45-40FC-B910-C1FCBC215CC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0362155" y="2940509"/>
            <a:ext cx="1143004" cy="2943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CD9026F-0590-4BFC-BF97-7188EE0797E9}"/>
              </a:ext>
            </a:extLst>
          </p:cNvPr>
          <p:cNvCxnSpPr>
            <a:cxnSpLocks/>
          </p:cNvCxnSpPr>
          <p:nvPr/>
        </p:nvCxnSpPr>
        <p:spPr>
          <a:xfrm flipV="1">
            <a:off x="8150258" y="3141791"/>
            <a:ext cx="908624" cy="6635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B2EB50D-3C8F-4EC8-B9AB-C0B57F797063}"/>
              </a:ext>
            </a:extLst>
          </p:cNvPr>
          <p:cNvCxnSpPr>
            <a:cxnSpLocks/>
          </p:cNvCxnSpPr>
          <p:nvPr/>
        </p:nvCxnSpPr>
        <p:spPr>
          <a:xfrm flipV="1">
            <a:off x="7595884" y="3805348"/>
            <a:ext cx="554374" cy="108478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1C1F2D6-6FB6-4943-BFD2-C246BEBFF80D}"/>
              </a:ext>
            </a:extLst>
          </p:cNvPr>
          <p:cNvCxnSpPr>
            <a:cxnSpLocks/>
          </p:cNvCxnSpPr>
          <p:nvPr/>
        </p:nvCxnSpPr>
        <p:spPr>
          <a:xfrm flipV="1">
            <a:off x="7604973" y="4468867"/>
            <a:ext cx="1639699" cy="42126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CC9812D-C9D1-4DB7-B79C-6BECB4910B3E}"/>
              </a:ext>
            </a:extLst>
          </p:cNvPr>
          <p:cNvCxnSpPr>
            <a:cxnSpLocks/>
          </p:cNvCxnSpPr>
          <p:nvPr/>
        </p:nvCxnSpPr>
        <p:spPr>
          <a:xfrm flipV="1">
            <a:off x="9219150" y="3234896"/>
            <a:ext cx="971030" cy="126336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9AEC066-2039-4991-97B9-2987A68E359F}"/>
              </a:ext>
            </a:extLst>
          </p:cNvPr>
          <p:cNvCxnSpPr>
            <a:cxnSpLocks/>
          </p:cNvCxnSpPr>
          <p:nvPr/>
        </p:nvCxnSpPr>
        <p:spPr>
          <a:xfrm flipH="1" flipV="1">
            <a:off x="10190180" y="3234896"/>
            <a:ext cx="705375" cy="7819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FE900EF-2122-4A8C-BCB3-E09C3D252B0A}"/>
              </a:ext>
            </a:extLst>
          </p:cNvPr>
          <p:cNvCxnSpPr>
            <a:cxnSpLocks/>
          </p:cNvCxnSpPr>
          <p:nvPr/>
        </p:nvCxnSpPr>
        <p:spPr>
          <a:xfrm flipV="1">
            <a:off x="10895554" y="2911228"/>
            <a:ext cx="642458" cy="110562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BEB7FB0-68A3-4874-9B24-F207002784D8}"/>
              </a:ext>
            </a:extLst>
          </p:cNvPr>
          <p:cNvCxnSpPr>
            <a:cxnSpLocks/>
          </p:cNvCxnSpPr>
          <p:nvPr/>
        </p:nvCxnSpPr>
        <p:spPr>
          <a:xfrm flipH="1">
            <a:off x="9074410" y="2911228"/>
            <a:ext cx="2430749" cy="18455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BA4C3C-C9FD-4E74-9FF1-F2FFF5C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69</a:t>
            </a:fld>
            <a:endParaRPr 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EB0E3C38-974B-4323-8099-7B898AF9513B}"/>
              </a:ext>
            </a:extLst>
          </p:cNvPr>
          <p:cNvSpPr/>
          <p:nvPr/>
        </p:nvSpPr>
        <p:spPr>
          <a:xfrm rot="4165885">
            <a:off x="8694905" y="2539138"/>
            <a:ext cx="423849" cy="33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78EFA51-875E-46CE-8613-71A3A089259F}"/>
              </a:ext>
            </a:extLst>
          </p:cNvPr>
          <p:cNvSpPr txBox="1"/>
          <p:nvPr/>
        </p:nvSpPr>
        <p:spPr>
          <a:xfrm>
            <a:off x="8436181" y="1983306"/>
            <a:ext cx="8084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solidFill>
                  <a:srgbClr val="00B0F0"/>
                </a:solidFill>
              </a:rPr>
              <a:t>start</a:t>
            </a:r>
            <a:endParaRPr lang="zh-TW" altLang="en-US" sz="2600" dirty="0">
              <a:solidFill>
                <a:srgbClr val="00B0F0"/>
              </a:solidFill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F0BAAC3E-DBB2-42EF-986D-DFCA8110D9BA}"/>
              </a:ext>
            </a:extLst>
          </p:cNvPr>
          <p:cNvSpPr/>
          <p:nvPr/>
        </p:nvSpPr>
        <p:spPr>
          <a:xfrm rot="8362817">
            <a:off x="7367131" y="3111837"/>
            <a:ext cx="1288225" cy="169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Prim’s algorithm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28799"/>
            <a:ext cx="10927977" cy="43481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Prim's algorithm is based on the following observation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Lemma 6.1: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be a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(general)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with weighted edges and</a:t>
            </a: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{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be a partition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an MST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contains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shortest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among the edges with</a:t>
            </a: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extreme in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the other in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A61-528C-4C0D-9021-415A710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D5667C-C619-4C83-94DF-B56625CB426C}"/>
              </a:ext>
            </a:extLst>
          </p:cNvPr>
          <p:cNvSpPr/>
          <p:nvPr/>
        </p:nvSpPr>
        <p:spPr>
          <a:xfrm>
            <a:off x="10503394" y="348054"/>
            <a:ext cx="1460006" cy="197270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6" name="文字方塊 26">
            <a:extLst>
              <a:ext uri="{FF2B5EF4-FFF2-40B4-BE49-F238E27FC236}">
                <a16:creationId xmlns:a16="http://schemas.microsoft.com/office/drawing/2014/main" id="{7BC0CE82-97CE-4031-B307-C5A7F81E326D}"/>
              </a:ext>
            </a:extLst>
          </p:cNvPr>
          <p:cNvSpPr txBox="1"/>
          <p:nvPr/>
        </p:nvSpPr>
        <p:spPr>
          <a:xfrm>
            <a:off x="10268425" y="127381"/>
            <a:ext cx="518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i="1" dirty="0"/>
              <a:t>V</a:t>
            </a:r>
            <a:r>
              <a:rPr lang="en-US" sz="2600" b="1" baseline="-25000" dirty="0"/>
              <a:t>2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E99D2C-7C0B-4899-9BAD-EEC36BAF9EAF}"/>
              </a:ext>
            </a:extLst>
          </p:cNvPr>
          <p:cNvSpPr/>
          <p:nvPr/>
        </p:nvSpPr>
        <p:spPr>
          <a:xfrm>
            <a:off x="8248528" y="358795"/>
            <a:ext cx="1460006" cy="197270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8" name="文字方塊 29">
            <a:extLst>
              <a:ext uri="{FF2B5EF4-FFF2-40B4-BE49-F238E27FC236}">
                <a16:creationId xmlns:a16="http://schemas.microsoft.com/office/drawing/2014/main" id="{FB88D7E4-A086-4A19-9F8A-CF5394634300}"/>
              </a:ext>
            </a:extLst>
          </p:cNvPr>
          <p:cNvSpPr txBox="1"/>
          <p:nvPr/>
        </p:nvSpPr>
        <p:spPr>
          <a:xfrm>
            <a:off x="8055821" y="127381"/>
            <a:ext cx="518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i="1" dirty="0"/>
              <a:t>V</a:t>
            </a:r>
            <a:r>
              <a:rPr lang="en-US" sz="2600" b="1" baseline="-25000" dirty="0"/>
              <a:t>1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06193DB-B78A-45D2-8FA2-17AAF73B84DE}"/>
              </a:ext>
            </a:extLst>
          </p:cNvPr>
          <p:cNvSpPr/>
          <p:nvPr/>
        </p:nvSpPr>
        <p:spPr>
          <a:xfrm>
            <a:off x="8856891" y="834293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99A680C-0C97-4C41-8BCC-51F22CE076A7}"/>
              </a:ext>
            </a:extLst>
          </p:cNvPr>
          <p:cNvSpPr/>
          <p:nvPr/>
        </p:nvSpPr>
        <p:spPr>
          <a:xfrm>
            <a:off x="9281772" y="1297418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237AC5C-0477-466F-80AF-FF6D53084B76}"/>
              </a:ext>
            </a:extLst>
          </p:cNvPr>
          <p:cNvSpPr/>
          <p:nvPr/>
        </p:nvSpPr>
        <p:spPr>
          <a:xfrm>
            <a:off x="8735251" y="1628231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E92434E-5C16-41F3-BCF6-72705AB50257}"/>
              </a:ext>
            </a:extLst>
          </p:cNvPr>
          <p:cNvSpPr/>
          <p:nvPr/>
        </p:nvSpPr>
        <p:spPr>
          <a:xfrm>
            <a:off x="11022354" y="705312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4FCC73C-1287-4A79-A6A0-0F70BB1BC06A}"/>
              </a:ext>
            </a:extLst>
          </p:cNvPr>
          <p:cNvSpPr/>
          <p:nvPr/>
        </p:nvSpPr>
        <p:spPr>
          <a:xfrm>
            <a:off x="10897050" y="1370270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0301D63-F35F-40E3-ADA6-6D84B302C0A1}"/>
              </a:ext>
            </a:extLst>
          </p:cNvPr>
          <p:cNvSpPr/>
          <p:nvPr/>
        </p:nvSpPr>
        <p:spPr>
          <a:xfrm>
            <a:off x="11128025" y="1842120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32A7953-12A5-41E5-A7DE-FF97177509A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9575894" y="1752019"/>
            <a:ext cx="1095088" cy="63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BB0102DC-76FC-4D97-AABB-C89D7B9BA6D3}"/>
              </a:ext>
            </a:extLst>
          </p:cNvPr>
          <p:cNvSpPr/>
          <p:nvPr/>
        </p:nvSpPr>
        <p:spPr>
          <a:xfrm>
            <a:off x="9332615" y="1623038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EF52243-BEDE-428B-B74C-242BF4ADBA64}"/>
              </a:ext>
            </a:extLst>
          </p:cNvPr>
          <p:cNvSpPr/>
          <p:nvPr/>
        </p:nvSpPr>
        <p:spPr>
          <a:xfrm>
            <a:off x="10670982" y="1686810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2D87A21-C081-49C7-BCD9-89A2D7C9A412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525051" y="1426399"/>
            <a:ext cx="1371999" cy="72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3A78697-A749-4BE0-9E0C-E2DB8D5BCDB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9100170" y="834293"/>
            <a:ext cx="1922184" cy="128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78F645B-2588-4BEA-9925-21D6962854ED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9525051" y="925495"/>
            <a:ext cx="1532930" cy="500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50">
            <a:extLst>
              <a:ext uri="{FF2B5EF4-FFF2-40B4-BE49-F238E27FC236}">
                <a16:creationId xmlns:a16="http://schemas.microsoft.com/office/drawing/2014/main" id="{B5A308A3-B4F7-4E9F-97D0-1959CE69E753}"/>
              </a:ext>
            </a:extLst>
          </p:cNvPr>
          <p:cNvSpPr txBox="1"/>
          <p:nvPr/>
        </p:nvSpPr>
        <p:spPr>
          <a:xfrm>
            <a:off x="9525051" y="1859089"/>
            <a:ext cx="220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shortest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03C6264-A5B0-49CD-944B-AFEE53D0047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8856891" y="1092254"/>
            <a:ext cx="121640" cy="535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D1EA23E-2879-4B7E-9BED-26FE1631FD3B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8978530" y="1517601"/>
            <a:ext cx="338869" cy="23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91EAE8E-608D-42FC-9E27-68C7F33E1BE2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11018690" y="1628231"/>
            <a:ext cx="144962" cy="25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3BED53C-4FBE-4B8D-B59B-9BAF74AE36FA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10878634" y="1590453"/>
            <a:ext cx="54043" cy="13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31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8E74-0C13-447C-B76B-FE32DAA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Analysis</a:t>
            </a:r>
            <a:endParaRPr 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1851-BE1E-4691-B6CD-98EE8FF7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716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be the optimal tour of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We claim that </a:t>
            </a:r>
            <a:r>
              <a:rPr lang="en-US" altLang="zh-TW" dirty="0"/>
              <a:t>2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) &lt; 2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)</a:t>
            </a:r>
          </a:p>
          <a:p>
            <a:endParaRPr lang="en-US" dirty="0"/>
          </a:p>
          <a:p>
            <a:r>
              <a:rPr lang="en-US" altLang="zh-TW" b="1" dirty="0"/>
              <a:t>Observation:</a:t>
            </a:r>
            <a:r>
              <a:rPr lang="en-US" altLang="zh-TW" dirty="0"/>
              <a:t> By removing an edge from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dirty="0"/>
              <a:t>we obtain a spanning tree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  <a:endParaRPr lang="en-US" altLang="zh-TW" i="1" dirty="0"/>
          </a:p>
          <a:p>
            <a:pPr marL="0" indent="0">
              <a:buNone/>
            </a:pPr>
            <a:r>
              <a:rPr lang="en-US" altLang="zh-TW" b="1" i="1" dirty="0"/>
              <a:t>       </a:t>
            </a:r>
            <a:r>
              <a:rPr lang="en-US" altLang="zh-TW" dirty="0"/>
              <a:t> →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) &gt;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≥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This completes the proof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44EEA-1A0A-4B3A-92C8-577CF6D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70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50E8F4C-5AAD-4822-A246-7BEE6E6FBD04}"/>
              </a:ext>
            </a:extLst>
          </p:cNvPr>
          <p:cNvGrpSpPr/>
          <p:nvPr/>
        </p:nvGrpSpPr>
        <p:grpSpPr>
          <a:xfrm>
            <a:off x="7085132" y="4596848"/>
            <a:ext cx="3892086" cy="2074562"/>
            <a:chOff x="7085132" y="4596848"/>
            <a:chExt cx="3892086" cy="207456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E4D24B4-6F6D-41F5-9E3E-ECAE6CAB0D0F}"/>
                </a:ext>
              </a:extLst>
            </p:cNvPr>
            <p:cNvSpPr/>
            <p:nvPr/>
          </p:nvSpPr>
          <p:spPr>
            <a:xfrm>
              <a:off x="7920790" y="4763928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09EA4D-2441-4F5C-82D9-C059184D678C}"/>
                </a:ext>
              </a:extLst>
            </p:cNvPr>
            <p:cNvSpPr/>
            <p:nvPr/>
          </p:nvSpPr>
          <p:spPr>
            <a:xfrm>
              <a:off x="9518929" y="6302294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2018074-78F9-4F49-86CA-114871AD6724}"/>
                </a:ext>
              </a:extLst>
            </p:cNvPr>
            <p:cNvSpPr/>
            <p:nvPr/>
          </p:nvSpPr>
          <p:spPr>
            <a:xfrm>
              <a:off x="8626424" y="5593568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5B412C6-F966-4B0E-A107-60D6E1850652}"/>
                </a:ext>
              </a:extLst>
            </p:cNvPr>
            <p:cNvSpPr/>
            <p:nvPr/>
          </p:nvSpPr>
          <p:spPr>
            <a:xfrm>
              <a:off x="7085132" y="6302294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FB32895-3CC1-4E3A-9821-9D995659554C}"/>
                </a:ext>
              </a:extLst>
            </p:cNvPr>
            <p:cNvSpPr/>
            <p:nvPr/>
          </p:nvSpPr>
          <p:spPr>
            <a:xfrm>
              <a:off x="10633269" y="4596848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1352DE5-2CDE-48E6-8A30-42BC39B52F08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7257107" y="5078988"/>
              <a:ext cx="714053" cy="1223306"/>
            </a:xfrm>
            <a:prstGeom prst="line">
              <a:avLst/>
            </a:prstGeom>
            <a:ln w="57150">
              <a:solidFill>
                <a:srgbClr val="000000">
                  <a:alpha val="6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2B1A794-7773-4A22-B555-7DB569B42D79}"/>
                </a:ext>
              </a:extLst>
            </p:cNvPr>
            <p:cNvCxnSpPr>
              <a:cxnSpLocks/>
              <a:stCxn id="7" idx="3"/>
              <a:endCxn id="8" idx="6"/>
            </p:cNvCxnSpPr>
            <p:nvPr/>
          </p:nvCxnSpPr>
          <p:spPr>
            <a:xfrm flipH="1">
              <a:off x="7429081" y="5908628"/>
              <a:ext cx="1247713" cy="5782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F82737C-5684-4272-BA28-05B565AC97C2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8264739" y="4781406"/>
              <a:ext cx="2368530" cy="167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CA85481-080B-4444-90E0-57E47D126007}"/>
                </a:ext>
              </a:extLst>
            </p:cNvPr>
            <p:cNvCxnSpPr>
              <a:cxnSpLocks/>
              <a:stCxn id="9" idx="4"/>
              <a:endCxn id="6" idx="7"/>
            </p:cNvCxnSpPr>
            <p:nvPr/>
          </p:nvCxnSpPr>
          <p:spPr>
            <a:xfrm flipH="1">
              <a:off x="9812508" y="4965964"/>
              <a:ext cx="992736" cy="13903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10AAAA5-BF21-40B5-8E0D-A3CA062B56CB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8920003" y="5908628"/>
              <a:ext cx="649296" cy="4477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乘號 14">
              <a:extLst>
                <a:ext uri="{FF2B5EF4-FFF2-40B4-BE49-F238E27FC236}">
                  <a16:creationId xmlns:a16="http://schemas.microsoft.com/office/drawing/2014/main" id="{4F6678BC-C9A1-4BCD-93DD-FF58BFA42F75}"/>
                </a:ext>
              </a:extLst>
            </p:cNvPr>
            <p:cNvSpPr/>
            <p:nvPr/>
          </p:nvSpPr>
          <p:spPr>
            <a:xfrm>
              <a:off x="7470875" y="5281390"/>
              <a:ext cx="444619" cy="3926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0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8E74-0C13-447C-B76B-FE32DAA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Theorem</a:t>
            </a:r>
            <a:endParaRPr 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1851-BE1E-4691-B6CD-98EE8FF7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Theorem 6.2: </a:t>
            </a:r>
            <a:r>
              <a:rPr lang="en-US" sz="3200" dirty="0"/>
              <a:t>An EMST can be used to</a:t>
            </a:r>
            <a:br>
              <a:rPr lang="en-US" sz="3200" dirty="0"/>
            </a:br>
            <a:r>
              <a:rPr lang="en-US" sz="3200" dirty="0"/>
              <a:t>	obtain an approximate ETSP tour</a:t>
            </a:r>
            <a:br>
              <a:rPr lang="en-US" sz="3200" dirty="0"/>
            </a:br>
            <a:r>
              <a:rPr lang="en-US" sz="3200" dirty="0"/>
              <a:t>	whose length is </a:t>
            </a:r>
            <a:r>
              <a:rPr lang="en-US" sz="3200" dirty="0">
                <a:solidFill>
                  <a:srgbClr val="FF0000"/>
                </a:solidFill>
              </a:rPr>
              <a:t>less than twice </a:t>
            </a:r>
            <a:r>
              <a:rPr lang="en-US" sz="3200" dirty="0"/>
              <a:t>the length of</a:t>
            </a:r>
            <a:br>
              <a:rPr lang="en-US" sz="3200" dirty="0"/>
            </a:br>
            <a:r>
              <a:rPr lang="en-US" sz="3200" dirty="0"/>
              <a:t>	a shortest tour.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44EEA-1A0A-4B3A-92C8-577CF6D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0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/>
              <a:t>Outline</a:t>
            </a:r>
            <a:endParaRPr lang="en-US" sz="5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Euclidean minimum spanning tree (EMST)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zh-TW" altLang="en-US" sz="3200" dirty="0"/>
              <a:t> </a:t>
            </a:r>
            <a:r>
              <a:rPr lang="en-US" altLang="zh-TW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 reduction to Voronoi diagram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Using EMST to approximate ETSP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</a:t>
            </a:r>
            <a:r>
              <a:rPr lang="en-US" dirty="0"/>
              <a:t>→ By EMST + Euler tour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 → By EMST + Euclidean matching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57DB6-E6A3-40D3-8DEC-6F2909F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0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78DE-A6FC-40B3-B724-18F847D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Approximation by Euclidean matching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3EB-D713-4BF4-B6B3-0F31404E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Observation: </a:t>
            </a:r>
            <a:r>
              <a:rPr lang="en-US" altLang="zh-TW" dirty="0"/>
              <a:t>If a tour contains all edges of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en-US" altLang="zh-TW" dirty="0"/>
              <a:t>, it visits all vertices of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</a:p>
          <a:p>
            <a:r>
              <a:rPr lang="en-US" b="1" dirty="0"/>
              <a:t>Idea:</a:t>
            </a:r>
            <a:r>
              <a:rPr lang="en-US" dirty="0"/>
              <a:t> Construct a tour </a:t>
            </a:r>
            <a:r>
              <a:rPr lang="en-US" i="1" dirty="0"/>
              <a:t>W'</a:t>
            </a:r>
            <a:r>
              <a:rPr lang="en-US" dirty="0"/>
              <a:t> which </a:t>
            </a:r>
            <a:r>
              <a:rPr lang="en-US" altLang="zh-TW" dirty="0"/>
              <a:t>contains </a:t>
            </a:r>
            <a:r>
              <a:rPr lang="en-US" dirty="0"/>
              <a:t>all edges of </a:t>
            </a:r>
            <a:r>
              <a:rPr lang="en-US" i="1" dirty="0"/>
              <a:t>T</a:t>
            </a:r>
            <a:r>
              <a:rPr lang="en-US" baseline="30000" dirty="0"/>
              <a:t>*</a:t>
            </a:r>
            <a:endParaRPr lang="en-US" dirty="0"/>
          </a:p>
          <a:p>
            <a:endParaRPr lang="en-US" dirty="0"/>
          </a:p>
          <a:p>
            <a:r>
              <a:rPr lang="en-US" altLang="zh-TW" dirty="0"/>
              <a:t>Let </a:t>
            </a:r>
            <a:r>
              <a:rPr lang="en-US" altLang="zh-TW" i="1" dirty="0"/>
              <a:t>X</a:t>
            </a:r>
            <a:r>
              <a:rPr lang="en-US" altLang="zh-TW" dirty="0"/>
              <a:t> be </a:t>
            </a:r>
            <a:r>
              <a:rPr lang="en-US" altLang="zh-TW" dirty="0">
                <a:solidFill>
                  <a:srgbClr val="FF0000"/>
                </a:solidFill>
              </a:rPr>
              <a:t>the set of points having odd degree on </a:t>
            </a:r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baseline="30000" dirty="0">
                <a:solidFill>
                  <a:srgbClr val="FF0000"/>
                </a:solidFill>
              </a:rPr>
              <a:t>*</a:t>
            </a:r>
          </a:p>
          <a:p>
            <a:endParaRPr lang="en-US" dirty="0"/>
          </a:p>
          <a:p>
            <a:r>
              <a:rPr lang="en-US" dirty="0"/>
              <a:t>Note that |</a:t>
            </a:r>
            <a:r>
              <a:rPr lang="en-US" i="1" dirty="0"/>
              <a:t>X</a:t>
            </a:r>
            <a:r>
              <a:rPr lang="en-US" dirty="0"/>
              <a:t>| is even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FACB96-CBF0-4DC7-9F06-9DB94094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73</a:t>
            </a:fld>
            <a:endParaRPr 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BA70FD34-52CC-464A-A892-951B7DDEB49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2CD1E-A832-4EEB-8F03-6E698F8B22A1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1CC8916-B99C-4BB9-BEB2-51B3EDA378B8}"/>
              </a:ext>
            </a:extLst>
          </p:cNvPr>
          <p:cNvGrpSpPr/>
          <p:nvPr/>
        </p:nvGrpSpPr>
        <p:grpSpPr>
          <a:xfrm>
            <a:off x="7278962" y="3986747"/>
            <a:ext cx="4310417" cy="2658573"/>
            <a:chOff x="7278962" y="3986747"/>
            <a:chExt cx="4310417" cy="2658573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FC5855E-09B5-4C94-BE3D-4C48739919A2}"/>
                </a:ext>
              </a:extLst>
            </p:cNvPr>
            <p:cNvSpPr/>
            <p:nvPr/>
          </p:nvSpPr>
          <p:spPr>
            <a:xfrm>
              <a:off x="8730253" y="4221259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BECA21C-2FF4-4966-A123-94B3F9D23A08}"/>
                </a:ext>
              </a:extLst>
            </p:cNvPr>
            <p:cNvSpPr/>
            <p:nvPr/>
          </p:nvSpPr>
          <p:spPr>
            <a:xfrm>
              <a:off x="8929844" y="5544386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E470A11-B0B6-46FF-B619-14452392F6FC}"/>
                </a:ext>
              </a:extLst>
            </p:cNvPr>
            <p:cNvSpPr/>
            <p:nvPr/>
          </p:nvSpPr>
          <p:spPr>
            <a:xfrm>
              <a:off x="9873258" y="4310415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CE748CA-7EF2-4EF7-A9A1-90FCD9554EB1}"/>
                </a:ext>
              </a:extLst>
            </p:cNvPr>
            <p:cNvSpPr/>
            <p:nvPr/>
          </p:nvSpPr>
          <p:spPr>
            <a:xfrm>
              <a:off x="7862695" y="4880867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D83D2EA-72C5-488E-B8D4-EB6667D30437}"/>
                </a:ext>
              </a:extLst>
            </p:cNvPr>
            <p:cNvSpPr/>
            <p:nvPr/>
          </p:nvSpPr>
          <p:spPr>
            <a:xfrm>
              <a:off x="11221090" y="3986747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DEF7B56-053A-49F0-BC94-D75F947E8D86}"/>
                </a:ext>
              </a:extLst>
            </p:cNvPr>
            <p:cNvSpPr/>
            <p:nvPr/>
          </p:nvSpPr>
          <p:spPr>
            <a:xfrm>
              <a:off x="10578632" y="5109719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0568DAC-13FC-4488-AD31-15EA4A26FF80}"/>
                </a:ext>
              </a:extLst>
            </p:cNvPr>
            <p:cNvSpPr/>
            <p:nvPr/>
          </p:nvSpPr>
          <p:spPr>
            <a:xfrm>
              <a:off x="7278962" y="5965650"/>
              <a:ext cx="343949" cy="3691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CBD6579-46BB-4B8F-AB90-2146F3D6F42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8068613" y="4536319"/>
              <a:ext cx="712010" cy="5291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1656E68-4A48-4E0E-B6B2-58CAB3CEB660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7450937" y="5195927"/>
              <a:ext cx="462128" cy="7697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0C5738C-09E4-47CC-AEC7-3A28D37DD81E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902228" y="4590375"/>
              <a:ext cx="199591" cy="954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42FC367-1446-471B-AA60-98A16507E36A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9074202" y="4405817"/>
              <a:ext cx="799056" cy="891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6A631AD-0837-4A9A-B4C7-563EA24857EB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10166837" y="4625475"/>
              <a:ext cx="462165" cy="538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89F775A-D5E0-4794-8E74-45715DC0485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10217207" y="4171305"/>
              <a:ext cx="1003883" cy="3236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0D1945B-2C46-4B57-8BC2-86DCDFA1C8F9}"/>
                </a:ext>
              </a:extLst>
            </p:cNvPr>
            <p:cNvSpPr txBox="1"/>
            <p:nvPr/>
          </p:nvSpPr>
          <p:spPr>
            <a:xfrm>
              <a:off x="8206644" y="6183655"/>
              <a:ext cx="3382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green points</a:t>
              </a:r>
              <a:r>
                <a:rPr lang="en-US" altLang="zh-TW" sz="2400" dirty="0"/>
                <a:t>: the set </a:t>
              </a:r>
              <a:r>
                <a:rPr lang="en-US" altLang="zh-TW" sz="2400" i="1" dirty="0"/>
                <a:t>X</a:t>
              </a:r>
              <a:endParaRPr lang="zh-TW" alt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1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78DE-A6FC-40B3-B724-18F847D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Approximation by Euclidean matching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3EB-D713-4BF4-B6B3-0F31404E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the set of points having odd degree on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baseline="30000" dirty="0">
                <a:solidFill>
                  <a:srgbClr val="FF0000"/>
                </a:solidFill>
              </a:rPr>
              <a:t>*</a:t>
            </a:r>
          </a:p>
          <a:p>
            <a:endParaRPr lang="en-US" b="1" baseline="30000" dirty="0">
              <a:solidFill>
                <a:srgbClr val="FF0000"/>
              </a:solidFill>
            </a:endParaRPr>
          </a:p>
          <a:p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 be a minimum Euclidean perfect matching of </a:t>
            </a:r>
            <a:r>
              <a:rPr lang="en-US" i="1" dirty="0"/>
              <a:t>X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vertex in </a:t>
            </a:r>
            <a:r>
              <a:rPr lang="en-US" i="1" dirty="0"/>
              <a:t>T</a:t>
            </a:r>
            <a:r>
              <a:rPr lang="en-US" baseline="30000" dirty="0"/>
              <a:t>*</a:t>
            </a:r>
            <a:r>
              <a:rPr lang="zh-TW" altLang="en-US" b="1" i="1" dirty="0"/>
              <a:t> </a:t>
            </a:r>
            <a:r>
              <a:rPr lang="en-US" altLang="zh-TW" dirty="0"/>
              <a:t>U</a:t>
            </a:r>
            <a:r>
              <a:rPr lang="zh-TW" altLang="en-US" dirty="0"/>
              <a:t> 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b="1" i="1" dirty="0"/>
              <a:t> </a:t>
            </a:r>
            <a:r>
              <a:rPr lang="en-US" altLang="zh-TW" dirty="0"/>
              <a:t>has even degree</a:t>
            </a:r>
          </a:p>
          <a:p>
            <a:r>
              <a:rPr lang="en-US" altLang="zh-TW" dirty="0"/>
              <a:t>Thus,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zh-TW" altLang="en-US" b="1" i="1" dirty="0"/>
              <a:t> </a:t>
            </a:r>
            <a:r>
              <a:rPr lang="en-US" altLang="zh-TW" dirty="0"/>
              <a:t>U</a:t>
            </a:r>
            <a:r>
              <a:rPr lang="zh-TW" altLang="en-US" dirty="0"/>
              <a:t> 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 has a Eulerian cycle </a:t>
            </a:r>
            <a:r>
              <a:rPr lang="en-US" altLang="zh-TW" i="1" dirty="0"/>
              <a:t>W'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i="1" dirty="0"/>
              <a:t>W'</a:t>
            </a:r>
          </a:p>
          <a:p>
            <a:r>
              <a:rPr lang="en-US" dirty="0"/>
              <a:t>Refine </a:t>
            </a:r>
            <a:r>
              <a:rPr lang="en-US" i="1" dirty="0"/>
              <a:t>W'</a:t>
            </a:r>
            <a:r>
              <a:rPr lang="en-US" dirty="0"/>
              <a:t> to obtain a tour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2C266-7751-4375-B977-68F81B5E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74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E7C4B8F-5BDC-4FC4-8A2E-C33007EAFF1D}"/>
              </a:ext>
            </a:extLst>
          </p:cNvPr>
          <p:cNvSpPr/>
          <p:nvPr/>
        </p:nvSpPr>
        <p:spPr>
          <a:xfrm>
            <a:off x="8730253" y="4221259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FD1DF0E-A379-4237-B707-8BE6BD329F20}"/>
              </a:ext>
            </a:extLst>
          </p:cNvPr>
          <p:cNvSpPr/>
          <p:nvPr/>
        </p:nvSpPr>
        <p:spPr>
          <a:xfrm>
            <a:off x="8929844" y="5544386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428BC6-F4EF-409E-AED8-9A2CD70DD769}"/>
              </a:ext>
            </a:extLst>
          </p:cNvPr>
          <p:cNvSpPr/>
          <p:nvPr/>
        </p:nvSpPr>
        <p:spPr>
          <a:xfrm>
            <a:off x="9873258" y="4310415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EC8FA3B-F994-4130-B887-C8DBE6ABC674}"/>
              </a:ext>
            </a:extLst>
          </p:cNvPr>
          <p:cNvSpPr/>
          <p:nvPr/>
        </p:nvSpPr>
        <p:spPr>
          <a:xfrm>
            <a:off x="7862695" y="4880867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813693C-D1E4-4277-A9E0-F3EF2F9612DC}"/>
              </a:ext>
            </a:extLst>
          </p:cNvPr>
          <p:cNvSpPr/>
          <p:nvPr/>
        </p:nvSpPr>
        <p:spPr>
          <a:xfrm>
            <a:off x="11221090" y="3986747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A12CD8-044C-4C0E-9375-4F4E76C450DB}"/>
              </a:ext>
            </a:extLst>
          </p:cNvPr>
          <p:cNvSpPr/>
          <p:nvPr/>
        </p:nvSpPr>
        <p:spPr>
          <a:xfrm>
            <a:off x="10578632" y="5109719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11A6A37-4EE4-4486-945C-53DC1FDDDBC3}"/>
              </a:ext>
            </a:extLst>
          </p:cNvPr>
          <p:cNvSpPr/>
          <p:nvPr/>
        </p:nvSpPr>
        <p:spPr>
          <a:xfrm>
            <a:off x="7278962" y="5965650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375B876-2333-479F-888E-5119155E91F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8068613" y="4536319"/>
            <a:ext cx="712010" cy="5291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A248C44-843B-4ED1-BA1A-D33B8462D889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7450937" y="5195927"/>
            <a:ext cx="462128" cy="7697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E757FF-5F55-4F67-9214-AF9B8AA7304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902228" y="4590375"/>
            <a:ext cx="199591" cy="95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D6B4175-1AD3-4A5F-9FE9-033099C41A5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9074202" y="4405817"/>
            <a:ext cx="799056" cy="89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BF052FD-AF22-472F-9CAE-21BE266AC9C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0166837" y="4625475"/>
            <a:ext cx="462165" cy="538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ED617E-B9B6-4EDF-AE24-4D44396381A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0217207" y="4171305"/>
            <a:ext cx="1003883" cy="323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F8141C5-2A40-4663-9CB5-B2FC92E4D12C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7622911" y="5728944"/>
            <a:ext cx="1306933" cy="42126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41928590-5BC1-4D75-9FA2-FBB452259978}"/>
              </a:ext>
            </a:extLst>
          </p:cNvPr>
          <p:cNvSpPr/>
          <p:nvPr/>
        </p:nvSpPr>
        <p:spPr>
          <a:xfrm>
            <a:off x="8978433" y="4008960"/>
            <a:ext cx="1033946" cy="313687"/>
          </a:xfrm>
          <a:custGeom>
            <a:avLst/>
            <a:gdLst>
              <a:gd name="connsiteX0" fmla="*/ 0 w 1015068"/>
              <a:gd name="connsiteY0" fmla="*/ 579228 h 654728"/>
              <a:gd name="connsiteX1" fmla="*/ 528506 w 1015068"/>
              <a:gd name="connsiteY1" fmla="*/ 387 h 654728"/>
              <a:gd name="connsiteX2" fmla="*/ 1015068 w 1015068"/>
              <a:gd name="connsiteY2" fmla="*/ 654728 h 6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068" h="654728">
                <a:moveTo>
                  <a:pt x="0" y="579228"/>
                </a:moveTo>
                <a:cubicBezTo>
                  <a:pt x="179664" y="283516"/>
                  <a:pt x="359328" y="-12196"/>
                  <a:pt x="528506" y="387"/>
                </a:cubicBezTo>
                <a:cubicBezTo>
                  <a:pt x="697684" y="12970"/>
                  <a:pt x="856376" y="333849"/>
                  <a:pt x="1015068" y="654728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B5BD08B-07F6-4E16-91AE-36FDE84DBDB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0872211" y="4355863"/>
            <a:ext cx="462165" cy="8079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BAD26844-D0DD-4625-893E-E90825C34D4E}"/>
              </a:ext>
            </a:extLst>
          </p:cNvPr>
          <p:cNvSpPr/>
          <p:nvPr/>
        </p:nvSpPr>
        <p:spPr>
          <a:xfrm>
            <a:off x="7216581" y="3766453"/>
            <a:ext cx="4639276" cy="2726422"/>
          </a:xfrm>
          <a:custGeom>
            <a:avLst/>
            <a:gdLst>
              <a:gd name="connsiteX0" fmla="*/ 285389 w 4639276"/>
              <a:gd name="connsiteY0" fmla="*/ 2726422 h 2726422"/>
              <a:gd name="connsiteX1" fmla="*/ 327334 w 4639276"/>
              <a:gd name="connsiteY1" fmla="*/ 2718033 h 2726422"/>
              <a:gd name="connsiteX2" fmla="*/ 352501 w 4639276"/>
              <a:gd name="connsiteY2" fmla="*/ 2701255 h 2726422"/>
              <a:gd name="connsiteX3" fmla="*/ 402835 w 4639276"/>
              <a:gd name="connsiteY3" fmla="*/ 2692866 h 2726422"/>
              <a:gd name="connsiteX4" fmla="*/ 503503 w 4639276"/>
              <a:gd name="connsiteY4" fmla="*/ 2667699 h 2726422"/>
              <a:gd name="connsiteX5" fmla="*/ 553837 w 4639276"/>
              <a:gd name="connsiteY5" fmla="*/ 2634143 h 2726422"/>
              <a:gd name="connsiteX6" fmla="*/ 595782 w 4639276"/>
              <a:gd name="connsiteY6" fmla="*/ 2625754 h 2726422"/>
              <a:gd name="connsiteX7" fmla="*/ 646116 w 4639276"/>
              <a:gd name="connsiteY7" fmla="*/ 2608976 h 2726422"/>
              <a:gd name="connsiteX8" fmla="*/ 671283 w 4639276"/>
              <a:gd name="connsiteY8" fmla="*/ 2600587 h 2726422"/>
              <a:gd name="connsiteX9" fmla="*/ 713228 w 4639276"/>
              <a:gd name="connsiteY9" fmla="*/ 2583809 h 2726422"/>
              <a:gd name="connsiteX10" fmla="*/ 763562 w 4639276"/>
              <a:gd name="connsiteY10" fmla="*/ 2575420 h 2726422"/>
              <a:gd name="connsiteX11" fmla="*/ 830674 w 4639276"/>
              <a:gd name="connsiteY11" fmla="*/ 2550253 h 2726422"/>
              <a:gd name="connsiteX12" fmla="*/ 906175 w 4639276"/>
              <a:gd name="connsiteY12" fmla="*/ 2533475 h 2726422"/>
              <a:gd name="connsiteX13" fmla="*/ 931342 w 4639276"/>
              <a:gd name="connsiteY13" fmla="*/ 2516697 h 2726422"/>
              <a:gd name="connsiteX14" fmla="*/ 1006843 w 4639276"/>
              <a:gd name="connsiteY14" fmla="*/ 2508308 h 2726422"/>
              <a:gd name="connsiteX15" fmla="*/ 1073955 w 4639276"/>
              <a:gd name="connsiteY15" fmla="*/ 2499919 h 2726422"/>
              <a:gd name="connsiteX16" fmla="*/ 1401125 w 4639276"/>
              <a:gd name="connsiteY16" fmla="*/ 2474752 h 2726422"/>
              <a:gd name="connsiteX17" fmla="*/ 1493404 w 4639276"/>
              <a:gd name="connsiteY17" fmla="*/ 2466363 h 2726422"/>
              <a:gd name="connsiteX18" fmla="*/ 1568905 w 4639276"/>
              <a:gd name="connsiteY18" fmla="*/ 2449585 h 2726422"/>
              <a:gd name="connsiteX19" fmla="*/ 1610850 w 4639276"/>
              <a:gd name="connsiteY19" fmla="*/ 2441196 h 2726422"/>
              <a:gd name="connsiteX20" fmla="*/ 1677962 w 4639276"/>
              <a:gd name="connsiteY20" fmla="*/ 2424418 h 2726422"/>
              <a:gd name="connsiteX21" fmla="*/ 1703129 w 4639276"/>
              <a:gd name="connsiteY21" fmla="*/ 2416029 h 2726422"/>
              <a:gd name="connsiteX22" fmla="*/ 1761852 w 4639276"/>
              <a:gd name="connsiteY22" fmla="*/ 2407640 h 2726422"/>
              <a:gd name="connsiteX23" fmla="*/ 1837353 w 4639276"/>
              <a:gd name="connsiteY23" fmla="*/ 2382473 h 2726422"/>
              <a:gd name="connsiteX24" fmla="*/ 1870909 w 4639276"/>
              <a:gd name="connsiteY24" fmla="*/ 2374084 h 2726422"/>
              <a:gd name="connsiteX25" fmla="*/ 1946410 w 4639276"/>
              <a:gd name="connsiteY25" fmla="*/ 2365695 h 2726422"/>
              <a:gd name="connsiteX26" fmla="*/ 2030300 w 4639276"/>
              <a:gd name="connsiteY26" fmla="*/ 2348918 h 2726422"/>
              <a:gd name="connsiteX27" fmla="*/ 2080633 w 4639276"/>
              <a:gd name="connsiteY27" fmla="*/ 2340529 h 2726422"/>
              <a:gd name="connsiteX28" fmla="*/ 2130967 w 4639276"/>
              <a:gd name="connsiteY28" fmla="*/ 2323751 h 2726422"/>
              <a:gd name="connsiteX29" fmla="*/ 2206468 w 4639276"/>
              <a:gd name="connsiteY29" fmla="*/ 2298584 h 2726422"/>
              <a:gd name="connsiteX30" fmla="*/ 2231635 w 4639276"/>
              <a:gd name="connsiteY30" fmla="*/ 2290195 h 2726422"/>
              <a:gd name="connsiteX31" fmla="*/ 2281969 w 4639276"/>
              <a:gd name="connsiteY31" fmla="*/ 2256639 h 2726422"/>
              <a:gd name="connsiteX32" fmla="*/ 2290358 w 4639276"/>
              <a:gd name="connsiteY32" fmla="*/ 2231472 h 2726422"/>
              <a:gd name="connsiteX33" fmla="*/ 2273580 w 4639276"/>
              <a:gd name="connsiteY33" fmla="*/ 1904301 h 2726422"/>
              <a:gd name="connsiteX34" fmla="*/ 2265191 w 4639276"/>
              <a:gd name="connsiteY34" fmla="*/ 1686187 h 2726422"/>
              <a:gd name="connsiteX35" fmla="*/ 2248413 w 4639276"/>
              <a:gd name="connsiteY35" fmla="*/ 1619075 h 2726422"/>
              <a:gd name="connsiteX36" fmla="*/ 2214857 w 4639276"/>
              <a:gd name="connsiteY36" fmla="*/ 1375795 h 2726422"/>
              <a:gd name="connsiteX37" fmla="*/ 2206468 w 4639276"/>
              <a:gd name="connsiteY37" fmla="*/ 1325461 h 2726422"/>
              <a:gd name="connsiteX38" fmla="*/ 2172912 w 4639276"/>
              <a:gd name="connsiteY38" fmla="*/ 1258349 h 2726422"/>
              <a:gd name="connsiteX39" fmla="*/ 2164523 w 4639276"/>
              <a:gd name="connsiteY39" fmla="*/ 1208015 h 2726422"/>
              <a:gd name="connsiteX40" fmla="*/ 2147745 w 4639276"/>
              <a:gd name="connsiteY40" fmla="*/ 1149292 h 2726422"/>
              <a:gd name="connsiteX41" fmla="*/ 2139356 w 4639276"/>
              <a:gd name="connsiteY41" fmla="*/ 1115736 h 2726422"/>
              <a:gd name="connsiteX42" fmla="*/ 2122578 w 4639276"/>
              <a:gd name="connsiteY42" fmla="*/ 1090569 h 2726422"/>
              <a:gd name="connsiteX43" fmla="*/ 2114189 w 4639276"/>
              <a:gd name="connsiteY43" fmla="*/ 1040235 h 2726422"/>
              <a:gd name="connsiteX44" fmla="*/ 2089022 w 4639276"/>
              <a:gd name="connsiteY44" fmla="*/ 1015068 h 2726422"/>
              <a:gd name="connsiteX45" fmla="*/ 2080633 w 4639276"/>
              <a:gd name="connsiteY45" fmla="*/ 989901 h 2726422"/>
              <a:gd name="connsiteX46" fmla="*/ 2030300 w 4639276"/>
              <a:gd name="connsiteY46" fmla="*/ 922789 h 2726422"/>
              <a:gd name="connsiteX47" fmla="*/ 2021911 w 4639276"/>
              <a:gd name="connsiteY47" fmla="*/ 897622 h 2726422"/>
              <a:gd name="connsiteX48" fmla="*/ 2047077 w 4639276"/>
              <a:gd name="connsiteY48" fmla="*/ 889233 h 2726422"/>
              <a:gd name="connsiteX49" fmla="*/ 2122578 w 4639276"/>
              <a:gd name="connsiteY49" fmla="*/ 897622 h 2726422"/>
              <a:gd name="connsiteX50" fmla="*/ 2214857 w 4639276"/>
              <a:gd name="connsiteY50" fmla="*/ 906011 h 2726422"/>
              <a:gd name="connsiteX51" fmla="*/ 2399415 w 4639276"/>
              <a:gd name="connsiteY51" fmla="*/ 922789 h 2726422"/>
              <a:gd name="connsiteX52" fmla="*/ 2458138 w 4639276"/>
              <a:gd name="connsiteY52" fmla="*/ 931178 h 2726422"/>
              <a:gd name="connsiteX53" fmla="*/ 2525250 w 4639276"/>
              <a:gd name="connsiteY53" fmla="*/ 939567 h 2726422"/>
              <a:gd name="connsiteX54" fmla="*/ 2567195 w 4639276"/>
              <a:gd name="connsiteY54" fmla="*/ 956345 h 2726422"/>
              <a:gd name="connsiteX55" fmla="*/ 2693030 w 4639276"/>
              <a:gd name="connsiteY55" fmla="*/ 973123 h 2726422"/>
              <a:gd name="connsiteX56" fmla="*/ 2709808 w 4639276"/>
              <a:gd name="connsiteY56" fmla="*/ 998290 h 2726422"/>
              <a:gd name="connsiteX57" fmla="*/ 2760142 w 4639276"/>
              <a:gd name="connsiteY57" fmla="*/ 1048624 h 2726422"/>
              <a:gd name="connsiteX58" fmla="*/ 2776920 w 4639276"/>
              <a:gd name="connsiteY58" fmla="*/ 1073791 h 2726422"/>
              <a:gd name="connsiteX59" fmla="*/ 2835643 w 4639276"/>
              <a:gd name="connsiteY59" fmla="*/ 1115736 h 2726422"/>
              <a:gd name="connsiteX60" fmla="*/ 2860810 w 4639276"/>
              <a:gd name="connsiteY60" fmla="*/ 1140903 h 2726422"/>
              <a:gd name="connsiteX61" fmla="*/ 2894366 w 4639276"/>
              <a:gd name="connsiteY61" fmla="*/ 1191237 h 2726422"/>
              <a:gd name="connsiteX62" fmla="*/ 2919533 w 4639276"/>
              <a:gd name="connsiteY62" fmla="*/ 1216404 h 2726422"/>
              <a:gd name="connsiteX63" fmla="*/ 2936311 w 4639276"/>
              <a:gd name="connsiteY63" fmla="*/ 1241571 h 2726422"/>
              <a:gd name="connsiteX64" fmla="*/ 2961477 w 4639276"/>
              <a:gd name="connsiteY64" fmla="*/ 1275127 h 2726422"/>
              <a:gd name="connsiteX65" fmla="*/ 3003422 w 4639276"/>
              <a:gd name="connsiteY65" fmla="*/ 1367406 h 2726422"/>
              <a:gd name="connsiteX66" fmla="*/ 3020200 w 4639276"/>
              <a:gd name="connsiteY66" fmla="*/ 1392573 h 2726422"/>
              <a:gd name="connsiteX67" fmla="*/ 3070534 w 4639276"/>
              <a:gd name="connsiteY67" fmla="*/ 1468073 h 2726422"/>
              <a:gd name="connsiteX68" fmla="*/ 3078923 w 4639276"/>
              <a:gd name="connsiteY68" fmla="*/ 1493240 h 2726422"/>
              <a:gd name="connsiteX69" fmla="*/ 3120868 w 4639276"/>
              <a:gd name="connsiteY69" fmla="*/ 1551963 h 2726422"/>
              <a:gd name="connsiteX70" fmla="*/ 3137646 w 4639276"/>
              <a:gd name="connsiteY70" fmla="*/ 1585519 h 2726422"/>
              <a:gd name="connsiteX71" fmla="*/ 3171202 w 4639276"/>
              <a:gd name="connsiteY71" fmla="*/ 1635853 h 2726422"/>
              <a:gd name="connsiteX72" fmla="*/ 3196369 w 4639276"/>
              <a:gd name="connsiteY72" fmla="*/ 1686187 h 2726422"/>
              <a:gd name="connsiteX73" fmla="*/ 3229925 w 4639276"/>
              <a:gd name="connsiteY73" fmla="*/ 1744910 h 2726422"/>
              <a:gd name="connsiteX74" fmla="*/ 3263481 w 4639276"/>
              <a:gd name="connsiteY74" fmla="*/ 1803633 h 2726422"/>
              <a:gd name="connsiteX75" fmla="*/ 3305426 w 4639276"/>
              <a:gd name="connsiteY75" fmla="*/ 1845578 h 2726422"/>
              <a:gd name="connsiteX76" fmla="*/ 3355760 w 4639276"/>
              <a:gd name="connsiteY76" fmla="*/ 1862356 h 2726422"/>
              <a:gd name="connsiteX77" fmla="*/ 3481595 w 4639276"/>
              <a:gd name="connsiteY77" fmla="*/ 1853967 h 2726422"/>
              <a:gd name="connsiteX78" fmla="*/ 3557096 w 4639276"/>
              <a:gd name="connsiteY78" fmla="*/ 1820411 h 2726422"/>
              <a:gd name="connsiteX79" fmla="*/ 3624208 w 4639276"/>
              <a:gd name="connsiteY79" fmla="*/ 1795244 h 2726422"/>
              <a:gd name="connsiteX80" fmla="*/ 3649375 w 4639276"/>
              <a:gd name="connsiteY80" fmla="*/ 1786855 h 2726422"/>
              <a:gd name="connsiteX81" fmla="*/ 3750043 w 4639276"/>
              <a:gd name="connsiteY81" fmla="*/ 1736521 h 2726422"/>
              <a:gd name="connsiteX82" fmla="*/ 3850711 w 4639276"/>
              <a:gd name="connsiteY82" fmla="*/ 1644242 h 2726422"/>
              <a:gd name="connsiteX83" fmla="*/ 3892655 w 4639276"/>
              <a:gd name="connsiteY83" fmla="*/ 1602297 h 2726422"/>
              <a:gd name="connsiteX84" fmla="*/ 3917822 w 4639276"/>
              <a:gd name="connsiteY84" fmla="*/ 1568741 h 2726422"/>
              <a:gd name="connsiteX85" fmla="*/ 3984934 w 4639276"/>
              <a:gd name="connsiteY85" fmla="*/ 1501629 h 2726422"/>
              <a:gd name="connsiteX86" fmla="*/ 4018490 w 4639276"/>
              <a:gd name="connsiteY86" fmla="*/ 1451295 h 2726422"/>
              <a:gd name="connsiteX87" fmla="*/ 4068824 w 4639276"/>
              <a:gd name="connsiteY87" fmla="*/ 1384184 h 2726422"/>
              <a:gd name="connsiteX88" fmla="*/ 4085602 w 4639276"/>
              <a:gd name="connsiteY88" fmla="*/ 1342239 h 2726422"/>
              <a:gd name="connsiteX89" fmla="*/ 4102380 w 4639276"/>
              <a:gd name="connsiteY89" fmla="*/ 1317072 h 2726422"/>
              <a:gd name="connsiteX90" fmla="*/ 4119158 w 4639276"/>
              <a:gd name="connsiteY90" fmla="*/ 1283516 h 2726422"/>
              <a:gd name="connsiteX91" fmla="*/ 4152714 w 4639276"/>
              <a:gd name="connsiteY91" fmla="*/ 1233182 h 2726422"/>
              <a:gd name="connsiteX92" fmla="*/ 4194659 w 4639276"/>
              <a:gd name="connsiteY92" fmla="*/ 1140903 h 2726422"/>
              <a:gd name="connsiteX93" fmla="*/ 4253382 w 4639276"/>
              <a:gd name="connsiteY93" fmla="*/ 1057013 h 2726422"/>
              <a:gd name="connsiteX94" fmla="*/ 4278549 w 4639276"/>
              <a:gd name="connsiteY94" fmla="*/ 989901 h 2726422"/>
              <a:gd name="connsiteX95" fmla="*/ 4286938 w 4639276"/>
              <a:gd name="connsiteY95" fmla="*/ 964734 h 2726422"/>
              <a:gd name="connsiteX96" fmla="*/ 4303716 w 4639276"/>
              <a:gd name="connsiteY96" fmla="*/ 939567 h 2726422"/>
              <a:gd name="connsiteX97" fmla="*/ 4312105 w 4639276"/>
              <a:gd name="connsiteY97" fmla="*/ 914400 h 2726422"/>
              <a:gd name="connsiteX98" fmla="*/ 4337272 w 4639276"/>
              <a:gd name="connsiteY98" fmla="*/ 889233 h 2726422"/>
              <a:gd name="connsiteX99" fmla="*/ 4362439 w 4639276"/>
              <a:gd name="connsiteY99" fmla="*/ 847288 h 2726422"/>
              <a:gd name="connsiteX100" fmla="*/ 4421162 w 4639276"/>
              <a:gd name="connsiteY100" fmla="*/ 755009 h 2726422"/>
              <a:gd name="connsiteX101" fmla="*/ 4446329 w 4639276"/>
              <a:gd name="connsiteY101" fmla="*/ 696286 h 2726422"/>
              <a:gd name="connsiteX102" fmla="*/ 4521830 w 4639276"/>
              <a:gd name="connsiteY102" fmla="*/ 612396 h 2726422"/>
              <a:gd name="connsiteX103" fmla="*/ 4555386 w 4639276"/>
              <a:gd name="connsiteY103" fmla="*/ 570451 h 2726422"/>
              <a:gd name="connsiteX104" fmla="*/ 4630887 w 4639276"/>
              <a:gd name="connsiteY104" fmla="*/ 486562 h 2726422"/>
              <a:gd name="connsiteX105" fmla="*/ 4639276 w 4639276"/>
              <a:gd name="connsiteY105" fmla="*/ 453006 h 2726422"/>
              <a:gd name="connsiteX106" fmla="*/ 4622498 w 4639276"/>
              <a:gd name="connsiteY106" fmla="*/ 276837 h 2726422"/>
              <a:gd name="connsiteX107" fmla="*/ 4597331 w 4639276"/>
              <a:gd name="connsiteY107" fmla="*/ 209725 h 2726422"/>
              <a:gd name="connsiteX108" fmla="*/ 4588942 w 4639276"/>
              <a:gd name="connsiteY108" fmla="*/ 176169 h 2726422"/>
              <a:gd name="connsiteX109" fmla="*/ 4563775 w 4639276"/>
              <a:gd name="connsiteY109" fmla="*/ 58723 h 2726422"/>
              <a:gd name="connsiteX110" fmla="*/ 4496663 w 4639276"/>
              <a:gd name="connsiteY110" fmla="*/ 16778 h 2726422"/>
              <a:gd name="connsiteX111" fmla="*/ 4404384 w 4639276"/>
              <a:gd name="connsiteY111" fmla="*/ 0 h 2726422"/>
              <a:gd name="connsiteX112" fmla="*/ 4077213 w 4639276"/>
              <a:gd name="connsiteY112" fmla="*/ 16778 h 2726422"/>
              <a:gd name="connsiteX113" fmla="*/ 4043657 w 4639276"/>
              <a:gd name="connsiteY113" fmla="*/ 25167 h 2726422"/>
              <a:gd name="connsiteX114" fmla="*/ 3993323 w 4639276"/>
              <a:gd name="connsiteY114" fmla="*/ 33556 h 2726422"/>
              <a:gd name="connsiteX115" fmla="*/ 3884266 w 4639276"/>
              <a:gd name="connsiteY115" fmla="*/ 67112 h 2726422"/>
              <a:gd name="connsiteX116" fmla="*/ 3859100 w 4639276"/>
              <a:gd name="connsiteY116" fmla="*/ 83890 h 2726422"/>
              <a:gd name="connsiteX117" fmla="*/ 3817155 w 4639276"/>
              <a:gd name="connsiteY117" fmla="*/ 100668 h 2726422"/>
              <a:gd name="connsiteX118" fmla="*/ 3766821 w 4639276"/>
              <a:gd name="connsiteY118" fmla="*/ 117446 h 2726422"/>
              <a:gd name="connsiteX119" fmla="*/ 3716487 w 4639276"/>
              <a:gd name="connsiteY119" fmla="*/ 134224 h 2726422"/>
              <a:gd name="connsiteX120" fmla="*/ 3640986 w 4639276"/>
              <a:gd name="connsiteY120" fmla="*/ 167780 h 2726422"/>
              <a:gd name="connsiteX121" fmla="*/ 3607430 w 4639276"/>
              <a:gd name="connsiteY121" fmla="*/ 192947 h 2726422"/>
              <a:gd name="connsiteX122" fmla="*/ 3557096 w 4639276"/>
              <a:gd name="connsiteY122" fmla="*/ 226503 h 2726422"/>
              <a:gd name="connsiteX123" fmla="*/ 3498373 w 4639276"/>
              <a:gd name="connsiteY123" fmla="*/ 276837 h 2726422"/>
              <a:gd name="connsiteX124" fmla="*/ 3448039 w 4639276"/>
              <a:gd name="connsiteY124" fmla="*/ 310393 h 2726422"/>
              <a:gd name="connsiteX125" fmla="*/ 3364149 w 4639276"/>
              <a:gd name="connsiteY125" fmla="*/ 385894 h 2726422"/>
              <a:gd name="connsiteX126" fmla="*/ 3338982 w 4639276"/>
              <a:gd name="connsiteY126" fmla="*/ 411061 h 2726422"/>
              <a:gd name="connsiteX127" fmla="*/ 3288648 w 4639276"/>
              <a:gd name="connsiteY127" fmla="*/ 444617 h 2726422"/>
              <a:gd name="connsiteX128" fmla="*/ 3263481 w 4639276"/>
              <a:gd name="connsiteY128" fmla="*/ 461395 h 2726422"/>
              <a:gd name="connsiteX129" fmla="*/ 3229925 w 4639276"/>
              <a:gd name="connsiteY129" fmla="*/ 469784 h 2726422"/>
              <a:gd name="connsiteX130" fmla="*/ 3171202 w 4639276"/>
              <a:gd name="connsiteY130" fmla="*/ 503340 h 2726422"/>
              <a:gd name="connsiteX131" fmla="*/ 3154424 w 4639276"/>
              <a:gd name="connsiteY131" fmla="*/ 469784 h 2726422"/>
              <a:gd name="connsiteX132" fmla="*/ 3146035 w 4639276"/>
              <a:gd name="connsiteY132" fmla="*/ 385894 h 2726422"/>
              <a:gd name="connsiteX133" fmla="*/ 3120868 w 4639276"/>
              <a:gd name="connsiteY133" fmla="*/ 310393 h 2726422"/>
              <a:gd name="connsiteX134" fmla="*/ 3087312 w 4639276"/>
              <a:gd name="connsiteY134" fmla="*/ 260059 h 2726422"/>
              <a:gd name="connsiteX135" fmla="*/ 3011811 w 4639276"/>
              <a:gd name="connsiteY135" fmla="*/ 209725 h 2726422"/>
              <a:gd name="connsiteX136" fmla="*/ 2986644 w 4639276"/>
              <a:gd name="connsiteY136" fmla="*/ 192947 h 2726422"/>
              <a:gd name="connsiteX137" fmla="*/ 2961477 w 4639276"/>
              <a:gd name="connsiteY137" fmla="*/ 184558 h 2726422"/>
              <a:gd name="connsiteX138" fmla="*/ 2919533 w 4639276"/>
              <a:gd name="connsiteY138" fmla="*/ 167780 h 2726422"/>
              <a:gd name="connsiteX139" fmla="*/ 2877588 w 4639276"/>
              <a:gd name="connsiteY139" fmla="*/ 159391 h 2726422"/>
              <a:gd name="connsiteX140" fmla="*/ 2835643 w 4639276"/>
              <a:gd name="connsiteY140" fmla="*/ 142613 h 2726422"/>
              <a:gd name="connsiteX141" fmla="*/ 2810476 w 4639276"/>
              <a:gd name="connsiteY141" fmla="*/ 134224 h 2726422"/>
              <a:gd name="connsiteX142" fmla="*/ 2684641 w 4639276"/>
              <a:gd name="connsiteY142" fmla="*/ 125835 h 2726422"/>
              <a:gd name="connsiteX143" fmla="*/ 2617529 w 4639276"/>
              <a:gd name="connsiteY143" fmla="*/ 109057 h 2726422"/>
              <a:gd name="connsiteX144" fmla="*/ 2365859 w 4639276"/>
              <a:gd name="connsiteY144" fmla="*/ 92279 h 2726422"/>
              <a:gd name="connsiteX145" fmla="*/ 1988355 w 4639276"/>
              <a:gd name="connsiteY145" fmla="*/ 100668 h 2726422"/>
              <a:gd name="connsiteX146" fmla="*/ 1963188 w 4639276"/>
              <a:gd name="connsiteY146" fmla="*/ 109057 h 2726422"/>
              <a:gd name="connsiteX147" fmla="*/ 1896076 w 4639276"/>
              <a:gd name="connsiteY147" fmla="*/ 151002 h 2726422"/>
              <a:gd name="connsiteX148" fmla="*/ 1870909 w 4639276"/>
              <a:gd name="connsiteY148" fmla="*/ 176169 h 2726422"/>
              <a:gd name="connsiteX149" fmla="*/ 1795408 w 4639276"/>
              <a:gd name="connsiteY149" fmla="*/ 243281 h 2726422"/>
              <a:gd name="connsiteX150" fmla="*/ 1770241 w 4639276"/>
              <a:gd name="connsiteY150" fmla="*/ 268448 h 2726422"/>
              <a:gd name="connsiteX151" fmla="*/ 1753463 w 4639276"/>
              <a:gd name="connsiteY151" fmla="*/ 302004 h 2726422"/>
              <a:gd name="connsiteX152" fmla="*/ 1745074 w 4639276"/>
              <a:gd name="connsiteY152" fmla="*/ 327171 h 2726422"/>
              <a:gd name="connsiteX153" fmla="*/ 1711518 w 4639276"/>
              <a:gd name="connsiteY153" fmla="*/ 343949 h 2726422"/>
              <a:gd name="connsiteX154" fmla="*/ 1543738 w 4639276"/>
              <a:gd name="connsiteY154" fmla="*/ 352338 h 2726422"/>
              <a:gd name="connsiteX155" fmla="*/ 1518571 w 4639276"/>
              <a:gd name="connsiteY155" fmla="*/ 369116 h 2726422"/>
              <a:gd name="connsiteX156" fmla="*/ 1493404 w 4639276"/>
              <a:gd name="connsiteY156" fmla="*/ 377505 h 2726422"/>
              <a:gd name="connsiteX157" fmla="*/ 1426292 w 4639276"/>
              <a:gd name="connsiteY157" fmla="*/ 427839 h 2726422"/>
              <a:gd name="connsiteX158" fmla="*/ 1401125 w 4639276"/>
              <a:gd name="connsiteY158" fmla="*/ 436228 h 2726422"/>
              <a:gd name="connsiteX159" fmla="*/ 1375958 w 4639276"/>
              <a:gd name="connsiteY159" fmla="*/ 461395 h 2726422"/>
              <a:gd name="connsiteX160" fmla="*/ 1350791 w 4639276"/>
              <a:gd name="connsiteY160" fmla="*/ 478173 h 2726422"/>
              <a:gd name="connsiteX161" fmla="*/ 1300457 w 4639276"/>
              <a:gd name="connsiteY161" fmla="*/ 528507 h 2726422"/>
              <a:gd name="connsiteX162" fmla="*/ 1275290 w 4639276"/>
              <a:gd name="connsiteY162" fmla="*/ 553673 h 2726422"/>
              <a:gd name="connsiteX163" fmla="*/ 1258512 w 4639276"/>
              <a:gd name="connsiteY163" fmla="*/ 578840 h 2726422"/>
              <a:gd name="connsiteX164" fmla="*/ 1224956 w 4639276"/>
              <a:gd name="connsiteY164" fmla="*/ 604007 h 2726422"/>
              <a:gd name="connsiteX165" fmla="*/ 1208178 w 4639276"/>
              <a:gd name="connsiteY165" fmla="*/ 629174 h 2726422"/>
              <a:gd name="connsiteX166" fmla="*/ 1183011 w 4639276"/>
              <a:gd name="connsiteY166" fmla="*/ 645952 h 2726422"/>
              <a:gd name="connsiteX167" fmla="*/ 1107511 w 4639276"/>
              <a:gd name="connsiteY167" fmla="*/ 704675 h 2726422"/>
              <a:gd name="connsiteX168" fmla="*/ 1057177 w 4639276"/>
              <a:gd name="connsiteY168" fmla="*/ 738231 h 2726422"/>
              <a:gd name="connsiteX169" fmla="*/ 990065 w 4639276"/>
              <a:gd name="connsiteY169" fmla="*/ 780176 h 2726422"/>
              <a:gd name="connsiteX170" fmla="*/ 914564 w 4639276"/>
              <a:gd name="connsiteY170" fmla="*/ 855677 h 2726422"/>
              <a:gd name="connsiteX171" fmla="*/ 855841 w 4639276"/>
              <a:gd name="connsiteY171" fmla="*/ 906011 h 2726422"/>
              <a:gd name="connsiteX172" fmla="*/ 830674 w 4639276"/>
              <a:gd name="connsiteY172" fmla="*/ 914400 h 2726422"/>
              <a:gd name="connsiteX173" fmla="*/ 771951 w 4639276"/>
              <a:gd name="connsiteY173" fmla="*/ 947956 h 2726422"/>
              <a:gd name="connsiteX174" fmla="*/ 738395 w 4639276"/>
              <a:gd name="connsiteY174" fmla="*/ 956345 h 2726422"/>
              <a:gd name="connsiteX175" fmla="*/ 704839 w 4639276"/>
              <a:gd name="connsiteY175" fmla="*/ 973123 h 2726422"/>
              <a:gd name="connsiteX176" fmla="*/ 679672 w 4639276"/>
              <a:gd name="connsiteY176" fmla="*/ 989901 h 2726422"/>
              <a:gd name="connsiteX177" fmla="*/ 604171 w 4639276"/>
              <a:gd name="connsiteY177" fmla="*/ 1015068 h 2726422"/>
              <a:gd name="connsiteX178" fmla="*/ 579004 w 4639276"/>
              <a:gd name="connsiteY178" fmla="*/ 1031846 h 2726422"/>
              <a:gd name="connsiteX179" fmla="*/ 545448 w 4639276"/>
              <a:gd name="connsiteY179" fmla="*/ 1048624 h 2726422"/>
              <a:gd name="connsiteX180" fmla="*/ 486725 w 4639276"/>
              <a:gd name="connsiteY180" fmla="*/ 1098958 h 2726422"/>
              <a:gd name="connsiteX181" fmla="*/ 453169 w 4639276"/>
              <a:gd name="connsiteY181" fmla="*/ 1115736 h 2726422"/>
              <a:gd name="connsiteX182" fmla="*/ 394446 w 4639276"/>
              <a:gd name="connsiteY182" fmla="*/ 1182848 h 2726422"/>
              <a:gd name="connsiteX183" fmla="*/ 344112 w 4639276"/>
              <a:gd name="connsiteY183" fmla="*/ 1224793 h 2726422"/>
              <a:gd name="connsiteX184" fmla="*/ 318945 w 4639276"/>
              <a:gd name="connsiteY184" fmla="*/ 1275127 h 2726422"/>
              <a:gd name="connsiteX185" fmla="*/ 302167 w 4639276"/>
              <a:gd name="connsiteY185" fmla="*/ 1300294 h 2726422"/>
              <a:gd name="connsiteX186" fmla="*/ 285389 w 4639276"/>
              <a:gd name="connsiteY186" fmla="*/ 1359017 h 2726422"/>
              <a:gd name="connsiteX187" fmla="*/ 268611 w 4639276"/>
              <a:gd name="connsiteY187" fmla="*/ 1384184 h 2726422"/>
              <a:gd name="connsiteX188" fmla="*/ 243444 w 4639276"/>
              <a:gd name="connsiteY188" fmla="*/ 1442907 h 2726422"/>
              <a:gd name="connsiteX189" fmla="*/ 235055 w 4639276"/>
              <a:gd name="connsiteY189" fmla="*/ 1468073 h 2726422"/>
              <a:gd name="connsiteX190" fmla="*/ 218277 w 4639276"/>
              <a:gd name="connsiteY190" fmla="*/ 1526796 h 2726422"/>
              <a:gd name="connsiteX191" fmla="*/ 184722 w 4639276"/>
              <a:gd name="connsiteY191" fmla="*/ 1602297 h 2726422"/>
              <a:gd name="connsiteX192" fmla="*/ 176333 w 4639276"/>
              <a:gd name="connsiteY192" fmla="*/ 1635853 h 2726422"/>
              <a:gd name="connsiteX193" fmla="*/ 167944 w 4639276"/>
              <a:gd name="connsiteY193" fmla="*/ 1661020 h 2726422"/>
              <a:gd name="connsiteX194" fmla="*/ 134388 w 4639276"/>
              <a:gd name="connsiteY194" fmla="*/ 1753299 h 2726422"/>
              <a:gd name="connsiteX195" fmla="*/ 125999 w 4639276"/>
              <a:gd name="connsiteY195" fmla="*/ 1803633 h 2726422"/>
              <a:gd name="connsiteX196" fmla="*/ 109221 w 4639276"/>
              <a:gd name="connsiteY196" fmla="*/ 1853967 h 2726422"/>
              <a:gd name="connsiteX197" fmla="*/ 100832 w 4639276"/>
              <a:gd name="connsiteY197" fmla="*/ 1904301 h 2726422"/>
              <a:gd name="connsiteX198" fmla="*/ 84054 w 4639276"/>
              <a:gd name="connsiteY198" fmla="*/ 1988191 h 2726422"/>
              <a:gd name="connsiteX199" fmla="*/ 75665 w 4639276"/>
              <a:gd name="connsiteY199" fmla="*/ 2164360 h 2726422"/>
              <a:gd name="connsiteX200" fmla="*/ 67276 w 4639276"/>
              <a:gd name="connsiteY200" fmla="*/ 2189527 h 2726422"/>
              <a:gd name="connsiteX201" fmla="*/ 58887 w 4639276"/>
              <a:gd name="connsiteY201" fmla="*/ 2223083 h 2726422"/>
              <a:gd name="connsiteX202" fmla="*/ 33720 w 4639276"/>
              <a:gd name="connsiteY202" fmla="*/ 2315362 h 2726422"/>
              <a:gd name="connsiteX203" fmla="*/ 25331 w 4639276"/>
              <a:gd name="connsiteY203" fmla="*/ 2340529 h 2726422"/>
              <a:gd name="connsiteX204" fmla="*/ 16942 w 4639276"/>
              <a:gd name="connsiteY204" fmla="*/ 2365695 h 2726422"/>
              <a:gd name="connsiteX205" fmla="*/ 8553 w 4639276"/>
              <a:gd name="connsiteY205" fmla="*/ 2416029 h 2726422"/>
              <a:gd name="connsiteX206" fmla="*/ 164 w 4639276"/>
              <a:gd name="connsiteY206" fmla="*/ 2441196 h 2726422"/>
              <a:gd name="connsiteX207" fmla="*/ 16942 w 4639276"/>
              <a:gd name="connsiteY207" fmla="*/ 2592198 h 2726422"/>
              <a:gd name="connsiteX208" fmla="*/ 33720 w 4639276"/>
              <a:gd name="connsiteY208" fmla="*/ 2659310 h 2726422"/>
              <a:gd name="connsiteX209" fmla="*/ 42109 w 4639276"/>
              <a:gd name="connsiteY209" fmla="*/ 2684477 h 2726422"/>
              <a:gd name="connsiteX210" fmla="*/ 67276 w 4639276"/>
              <a:gd name="connsiteY210" fmla="*/ 2692866 h 2726422"/>
              <a:gd name="connsiteX211" fmla="*/ 117610 w 4639276"/>
              <a:gd name="connsiteY211" fmla="*/ 2701255 h 2726422"/>
              <a:gd name="connsiteX212" fmla="*/ 142777 w 4639276"/>
              <a:gd name="connsiteY212" fmla="*/ 2709644 h 272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4639276" h="2726422">
                <a:moveTo>
                  <a:pt x="285389" y="2726422"/>
                </a:moveTo>
                <a:cubicBezTo>
                  <a:pt x="299371" y="2723626"/>
                  <a:pt x="313983" y="2723040"/>
                  <a:pt x="327334" y="2718033"/>
                </a:cubicBezTo>
                <a:cubicBezTo>
                  <a:pt x="336774" y="2714493"/>
                  <a:pt x="342936" y="2704443"/>
                  <a:pt x="352501" y="2701255"/>
                </a:cubicBezTo>
                <a:cubicBezTo>
                  <a:pt x="368638" y="2695876"/>
                  <a:pt x="386231" y="2696556"/>
                  <a:pt x="402835" y="2692866"/>
                </a:cubicBezTo>
                <a:cubicBezTo>
                  <a:pt x="436600" y="2685363"/>
                  <a:pt x="503503" y="2667699"/>
                  <a:pt x="503503" y="2667699"/>
                </a:cubicBezTo>
                <a:cubicBezTo>
                  <a:pt x="520281" y="2656514"/>
                  <a:pt x="535480" y="2642487"/>
                  <a:pt x="553837" y="2634143"/>
                </a:cubicBezTo>
                <a:cubicBezTo>
                  <a:pt x="566818" y="2628243"/>
                  <a:pt x="582026" y="2629506"/>
                  <a:pt x="595782" y="2625754"/>
                </a:cubicBezTo>
                <a:cubicBezTo>
                  <a:pt x="612844" y="2621101"/>
                  <a:pt x="629338" y="2614569"/>
                  <a:pt x="646116" y="2608976"/>
                </a:cubicBezTo>
                <a:cubicBezTo>
                  <a:pt x="654505" y="2606180"/>
                  <a:pt x="663073" y="2603871"/>
                  <a:pt x="671283" y="2600587"/>
                </a:cubicBezTo>
                <a:cubicBezTo>
                  <a:pt x="685265" y="2594994"/>
                  <a:pt x="698700" y="2587771"/>
                  <a:pt x="713228" y="2583809"/>
                </a:cubicBezTo>
                <a:cubicBezTo>
                  <a:pt x="729638" y="2579334"/>
                  <a:pt x="746958" y="2579110"/>
                  <a:pt x="763562" y="2575420"/>
                </a:cubicBezTo>
                <a:cubicBezTo>
                  <a:pt x="790438" y="2569448"/>
                  <a:pt x="801936" y="2558091"/>
                  <a:pt x="830674" y="2550253"/>
                </a:cubicBezTo>
                <a:cubicBezTo>
                  <a:pt x="859028" y="2542520"/>
                  <a:pt x="880833" y="2546146"/>
                  <a:pt x="906175" y="2533475"/>
                </a:cubicBezTo>
                <a:cubicBezTo>
                  <a:pt x="915193" y="2528966"/>
                  <a:pt x="921561" y="2519142"/>
                  <a:pt x="931342" y="2516697"/>
                </a:cubicBezTo>
                <a:cubicBezTo>
                  <a:pt x="955908" y="2510556"/>
                  <a:pt x="981695" y="2511267"/>
                  <a:pt x="1006843" y="2508308"/>
                </a:cubicBezTo>
                <a:cubicBezTo>
                  <a:pt x="1029233" y="2505674"/>
                  <a:pt x="1051509" y="2502023"/>
                  <a:pt x="1073955" y="2499919"/>
                </a:cubicBezTo>
                <a:cubicBezTo>
                  <a:pt x="1355097" y="2473562"/>
                  <a:pt x="1184428" y="2491421"/>
                  <a:pt x="1401125" y="2474752"/>
                </a:cubicBezTo>
                <a:cubicBezTo>
                  <a:pt x="1431921" y="2472383"/>
                  <a:pt x="1462644" y="2469159"/>
                  <a:pt x="1493404" y="2466363"/>
                </a:cubicBezTo>
                <a:cubicBezTo>
                  <a:pt x="1619912" y="2441061"/>
                  <a:pt x="1462280" y="2473279"/>
                  <a:pt x="1568905" y="2449585"/>
                </a:cubicBezTo>
                <a:cubicBezTo>
                  <a:pt x="1582824" y="2446492"/>
                  <a:pt x="1596957" y="2444402"/>
                  <a:pt x="1610850" y="2441196"/>
                </a:cubicBezTo>
                <a:cubicBezTo>
                  <a:pt x="1633319" y="2436011"/>
                  <a:pt x="1656086" y="2431710"/>
                  <a:pt x="1677962" y="2424418"/>
                </a:cubicBezTo>
                <a:cubicBezTo>
                  <a:pt x="1686351" y="2421622"/>
                  <a:pt x="1694458" y="2417763"/>
                  <a:pt x="1703129" y="2416029"/>
                </a:cubicBezTo>
                <a:cubicBezTo>
                  <a:pt x="1722518" y="2412151"/>
                  <a:pt x="1742278" y="2410436"/>
                  <a:pt x="1761852" y="2407640"/>
                </a:cubicBezTo>
                <a:cubicBezTo>
                  <a:pt x="1803724" y="2379725"/>
                  <a:pt x="1772768" y="2395390"/>
                  <a:pt x="1837353" y="2382473"/>
                </a:cubicBezTo>
                <a:cubicBezTo>
                  <a:pt x="1848659" y="2380212"/>
                  <a:pt x="1859513" y="2375837"/>
                  <a:pt x="1870909" y="2374084"/>
                </a:cubicBezTo>
                <a:cubicBezTo>
                  <a:pt x="1895936" y="2370234"/>
                  <a:pt x="1921398" y="2369644"/>
                  <a:pt x="1946410" y="2365695"/>
                </a:cubicBezTo>
                <a:cubicBezTo>
                  <a:pt x="1974578" y="2361248"/>
                  <a:pt x="2002171" y="2353606"/>
                  <a:pt x="2030300" y="2348918"/>
                </a:cubicBezTo>
                <a:cubicBezTo>
                  <a:pt x="2047078" y="2346122"/>
                  <a:pt x="2064132" y="2344654"/>
                  <a:pt x="2080633" y="2340529"/>
                </a:cubicBezTo>
                <a:cubicBezTo>
                  <a:pt x="2097791" y="2336240"/>
                  <a:pt x="2114189" y="2329344"/>
                  <a:pt x="2130967" y="2323751"/>
                </a:cubicBezTo>
                <a:lnTo>
                  <a:pt x="2206468" y="2298584"/>
                </a:lnTo>
                <a:cubicBezTo>
                  <a:pt x="2214857" y="2295788"/>
                  <a:pt x="2224277" y="2295100"/>
                  <a:pt x="2231635" y="2290195"/>
                </a:cubicBezTo>
                <a:lnTo>
                  <a:pt x="2281969" y="2256639"/>
                </a:lnTo>
                <a:cubicBezTo>
                  <a:pt x="2284765" y="2248250"/>
                  <a:pt x="2290358" y="2240315"/>
                  <a:pt x="2290358" y="2231472"/>
                </a:cubicBezTo>
                <a:cubicBezTo>
                  <a:pt x="2290358" y="2006307"/>
                  <a:pt x="2292641" y="2037726"/>
                  <a:pt x="2273580" y="1904301"/>
                </a:cubicBezTo>
                <a:cubicBezTo>
                  <a:pt x="2270784" y="1831596"/>
                  <a:pt x="2271586" y="1758664"/>
                  <a:pt x="2265191" y="1686187"/>
                </a:cubicBezTo>
                <a:cubicBezTo>
                  <a:pt x="2263164" y="1663217"/>
                  <a:pt x="2251273" y="1641956"/>
                  <a:pt x="2248413" y="1619075"/>
                </a:cubicBezTo>
                <a:cubicBezTo>
                  <a:pt x="2217273" y="1369954"/>
                  <a:pt x="2259578" y="1487597"/>
                  <a:pt x="2214857" y="1375795"/>
                </a:cubicBezTo>
                <a:cubicBezTo>
                  <a:pt x="2212061" y="1359017"/>
                  <a:pt x="2212281" y="1341446"/>
                  <a:pt x="2206468" y="1325461"/>
                </a:cubicBezTo>
                <a:cubicBezTo>
                  <a:pt x="2179764" y="1252024"/>
                  <a:pt x="2184824" y="1311951"/>
                  <a:pt x="2172912" y="1258349"/>
                </a:cubicBezTo>
                <a:cubicBezTo>
                  <a:pt x="2169222" y="1241745"/>
                  <a:pt x="2167859" y="1224694"/>
                  <a:pt x="2164523" y="1208015"/>
                </a:cubicBezTo>
                <a:cubicBezTo>
                  <a:pt x="2155781" y="1164306"/>
                  <a:pt x="2158406" y="1186604"/>
                  <a:pt x="2147745" y="1149292"/>
                </a:cubicBezTo>
                <a:cubicBezTo>
                  <a:pt x="2144578" y="1138206"/>
                  <a:pt x="2143898" y="1126333"/>
                  <a:pt x="2139356" y="1115736"/>
                </a:cubicBezTo>
                <a:cubicBezTo>
                  <a:pt x="2135384" y="1106469"/>
                  <a:pt x="2128171" y="1098958"/>
                  <a:pt x="2122578" y="1090569"/>
                </a:cubicBezTo>
                <a:cubicBezTo>
                  <a:pt x="2119782" y="1073791"/>
                  <a:pt x="2121097" y="1055778"/>
                  <a:pt x="2114189" y="1040235"/>
                </a:cubicBezTo>
                <a:cubicBezTo>
                  <a:pt x="2109371" y="1029394"/>
                  <a:pt x="2095603" y="1024939"/>
                  <a:pt x="2089022" y="1015068"/>
                </a:cubicBezTo>
                <a:cubicBezTo>
                  <a:pt x="2084117" y="1007710"/>
                  <a:pt x="2084588" y="997810"/>
                  <a:pt x="2080633" y="989901"/>
                </a:cubicBezTo>
                <a:cubicBezTo>
                  <a:pt x="2071731" y="972096"/>
                  <a:pt x="2038529" y="933076"/>
                  <a:pt x="2030300" y="922789"/>
                </a:cubicBezTo>
                <a:cubicBezTo>
                  <a:pt x="2027504" y="914400"/>
                  <a:pt x="2017957" y="905531"/>
                  <a:pt x="2021911" y="897622"/>
                </a:cubicBezTo>
                <a:cubicBezTo>
                  <a:pt x="2025865" y="889713"/>
                  <a:pt x="2038235" y="889233"/>
                  <a:pt x="2047077" y="889233"/>
                </a:cubicBezTo>
                <a:cubicBezTo>
                  <a:pt x="2072399" y="889233"/>
                  <a:pt x="2097382" y="895102"/>
                  <a:pt x="2122578" y="897622"/>
                </a:cubicBezTo>
                <a:lnTo>
                  <a:pt x="2214857" y="906011"/>
                </a:lnTo>
                <a:cubicBezTo>
                  <a:pt x="2313363" y="925712"/>
                  <a:pt x="2209617" y="906973"/>
                  <a:pt x="2399415" y="922789"/>
                </a:cubicBezTo>
                <a:cubicBezTo>
                  <a:pt x="2419120" y="924431"/>
                  <a:pt x="2438538" y="928565"/>
                  <a:pt x="2458138" y="931178"/>
                </a:cubicBezTo>
                <a:lnTo>
                  <a:pt x="2525250" y="939567"/>
                </a:lnTo>
                <a:cubicBezTo>
                  <a:pt x="2539232" y="945160"/>
                  <a:pt x="2552429" y="953392"/>
                  <a:pt x="2567195" y="956345"/>
                </a:cubicBezTo>
                <a:cubicBezTo>
                  <a:pt x="2608689" y="964644"/>
                  <a:pt x="2652433" y="961183"/>
                  <a:pt x="2693030" y="973123"/>
                </a:cubicBezTo>
                <a:cubicBezTo>
                  <a:pt x="2702703" y="975968"/>
                  <a:pt x="2703110" y="990754"/>
                  <a:pt x="2709808" y="998290"/>
                </a:cubicBezTo>
                <a:cubicBezTo>
                  <a:pt x="2725572" y="1016024"/>
                  <a:pt x="2746980" y="1028881"/>
                  <a:pt x="2760142" y="1048624"/>
                </a:cubicBezTo>
                <a:cubicBezTo>
                  <a:pt x="2765735" y="1057013"/>
                  <a:pt x="2769791" y="1066662"/>
                  <a:pt x="2776920" y="1073791"/>
                </a:cubicBezTo>
                <a:cubicBezTo>
                  <a:pt x="2807142" y="1104013"/>
                  <a:pt x="2807063" y="1091919"/>
                  <a:pt x="2835643" y="1115736"/>
                </a:cubicBezTo>
                <a:cubicBezTo>
                  <a:pt x="2844757" y="1123331"/>
                  <a:pt x="2853526" y="1131538"/>
                  <a:pt x="2860810" y="1140903"/>
                </a:cubicBezTo>
                <a:cubicBezTo>
                  <a:pt x="2873190" y="1156820"/>
                  <a:pt x="2880107" y="1176978"/>
                  <a:pt x="2894366" y="1191237"/>
                </a:cubicBezTo>
                <a:cubicBezTo>
                  <a:pt x="2902755" y="1199626"/>
                  <a:pt x="2911938" y="1207290"/>
                  <a:pt x="2919533" y="1216404"/>
                </a:cubicBezTo>
                <a:cubicBezTo>
                  <a:pt x="2925988" y="1224149"/>
                  <a:pt x="2930451" y="1233367"/>
                  <a:pt x="2936311" y="1241571"/>
                </a:cubicBezTo>
                <a:cubicBezTo>
                  <a:pt x="2944437" y="1252948"/>
                  <a:pt x="2953088" y="1263942"/>
                  <a:pt x="2961477" y="1275127"/>
                </a:cubicBezTo>
                <a:cubicBezTo>
                  <a:pt x="2973355" y="1310760"/>
                  <a:pt x="2978415" y="1329895"/>
                  <a:pt x="3003422" y="1367406"/>
                </a:cubicBezTo>
                <a:cubicBezTo>
                  <a:pt x="3009015" y="1375795"/>
                  <a:pt x="3014856" y="1384023"/>
                  <a:pt x="3020200" y="1392573"/>
                </a:cubicBezTo>
                <a:cubicBezTo>
                  <a:pt x="3060649" y="1457292"/>
                  <a:pt x="3028648" y="1412226"/>
                  <a:pt x="3070534" y="1468073"/>
                </a:cubicBezTo>
                <a:cubicBezTo>
                  <a:pt x="3073330" y="1476462"/>
                  <a:pt x="3074968" y="1485331"/>
                  <a:pt x="3078923" y="1493240"/>
                </a:cubicBezTo>
                <a:cubicBezTo>
                  <a:pt x="3087797" y="1510987"/>
                  <a:pt x="3111368" y="1536763"/>
                  <a:pt x="3120868" y="1551963"/>
                </a:cubicBezTo>
                <a:cubicBezTo>
                  <a:pt x="3127496" y="1562568"/>
                  <a:pt x="3131212" y="1574796"/>
                  <a:pt x="3137646" y="1585519"/>
                </a:cubicBezTo>
                <a:cubicBezTo>
                  <a:pt x="3148021" y="1602810"/>
                  <a:pt x="3164825" y="1616723"/>
                  <a:pt x="3171202" y="1635853"/>
                </a:cubicBezTo>
                <a:cubicBezTo>
                  <a:pt x="3186583" y="1681995"/>
                  <a:pt x="3170349" y="1640653"/>
                  <a:pt x="3196369" y="1686187"/>
                </a:cubicBezTo>
                <a:cubicBezTo>
                  <a:pt x="3238943" y="1760691"/>
                  <a:pt x="3189048" y="1683595"/>
                  <a:pt x="3229925" y="1744910"/>
                </a:cubicBezTo>
                <a:cubicBezTo>
                  <a:pt x="3243504" y="1799227"/>
                  <a:pt x="3227781" y="1760793"/>
                  <a:pt x="3263481" y="1803633"/>
                </a:cubicBezTo>
                <a:cubicBezTo>
                  <a:pt x="3284865" y="1829293"/>
                  <a:pt x="3272857" y="1831103"/>
                  <a:pt x="3305426" y="1845578"/>
                </a:cubicBezTo>
                <a:cubicBezTo>
                  <a:pt x="3321587" y="1852761"/>
                  <a:pt x="3355760" y="1862356"/>
                  <a:pt x="3355760" y="1862356"/>
                </a:cubicBezTo>
                <a:cubicBezTo>
                  <a:pt x="3397705" y="1859560"/>
                  <a:pt x="3439979" y="1859912"/>
                  <a:pt x="3481595" y="1853967"/>
                </a:cubicBezTo>
                <a:cubicBezTo>
                  <a:pt x="3530418" y="1846992"/>
                  <a:pt x="3523528" y="1839593"/>
                  <a:pt x="3557096" y="1820411"/>
                </a:cubicBezTo>
                <a:cubicBezTo>
                  <a:pt x="3596192" y="1798071"/>
                  <a:pt x="3582920" y="1807041"/>
                  <a:pt x="3624208" y="1795244"/>
                </a:cubicBezTo>
                <a:cubicBezTo>
                  <a:pt x="3632711" y="1792815"/>
                  <a:pt x="3641362" y="1790594"/>
                  <a:pt x="3649375" y="1786855"/>
                </a:cubicBezTo>
                <a:cubicBezTo>
                  <a:pt x="3683372" y="1770990"/>
                  <a:pt x="3750043" y="1736521"/>
                  <a:pt x="3750043" y="1736521"/>
                </a:cubicBezTo>
                <a:cubicBezTo>
                  <a:pt x="3819644" y="1643720"/>
                  <a:pt x="3706472" y="1788485"/>
                  <a:pt x="3850711" y="1644242"/>
                </a:cubicBezTo>
                <a:cubicBezTo>
                  <a:pt x="3864692" y="1630260"/>
                  <a:pt x="3879519" y="1617075"/>
                  <a:pt x="3892655" y="1602297"/>
                </a:cubicBezTo>
                <a:cubicBezTo>
                  <a:pt x="3901944" y="1591847"/>
                  <a:pt x="3908374" y="1579048"/>
                  <a:pt x="3917822" y="1568741"/>
                </a:cubicBezTo>
                <a:cubicBezTo>
                  <a:pt x="3939200" y="1545420"/>
                  <a:pt x="3967385" y="1527952"/>
                  <a:pt x="3984934" y="1501629"/>
                </a:cubicBezTo>
                <a:cubicBezTo>
                  <a:pt x="3996119" y="1484851"/>
                  <a:pt x="4006769" y="1467704"/>
                  <a:pt x="4018490" y="1451295"/>
                </a:cubicBezTo>
                <a:cubicBezTo>
                  <a:pt x="4034743" y="1428541"/>
                  <a:pt x="4054169" y="1407999"/>
                  <a:pt x="4068824" y="1384184"/>
                </a:cubicBezTo>
                <a:cubicBezTo>
                  <a:pt x="4076716" y="1371359"/>
                  <a:pt x="4078868" y="1355708"/>
                  <a:pt x="4085602" y="1342239"/>
                </a:cubicBezTo>
                <a:cubicBezTo>
                  <a:pt x="4090111" y="1333221"/>
                  <a:pt x="4097378" y="1325826"/>
                  <a:pt x="4102380" y="1317072"/>
                </a:cubicBezTo>
                <a:cubicBezTo>
                  <a:pt x="4108585" y="1306214"/>
                  <a:pt x="4112724" y="1294239"/>
                  <a:pt x="4119158" y="1283516"/>
                </a:cubicBezTo>
                <a:cubicBezTo>
                  <a:pt x="4129533" y="1266225"/>
                  <a:pt x="4143279" y="1251003"/>
                  <a:pt x="4152714" y="1233182"/>
                </a:cubicBezTo>
                <a:cubicBezTo>
                  <a:pt x="4168523" y="1203320"/>
                  <a:pt x="4178759" y="1170716"/>
                  <a:pt x="4194659" y="1140903"/>
                </a:cubicBezTo>
                <a:cubicBezTo>
                  <a:pt x="4211675" y="1108998"/>
                  <a:pt x="4241275" y="1093334"/>
                  <a:pt x="4253382" y="1057013"/>
                </a:cubicBezTo>
                <a:cubicBezTo>
                  <a:pt x="4272423" y="999889"/>
                  <a:pt x="4248456" y="1070150"/>
                  <a:pt x="4278549" y="989901"/>
                </a:cubicBezTo>
                <a:cubicBezTo>
                  <a:pt x="4281654" y="981621"/>
                  <a:pt x="4282983" y="972643"/>
                  <a:pt x="4286938" y="964734"/>
                </a:cubicBezTo>
                <a:cubicBezTo>
                  <a:pt x="4291447" y="955716"/>
                  <a:pt x="4299207" y="948585"/>
                  <a:pt x="4303716" y="939567"/>
                </a:cubicBezTo>
                <a:cubicBezTo>
                  <a:pt x="4307671" y="931658"/>
                  <a:pt x="4307200" y="921758"/>
                  <a:pt x="4312105" y="914400"/>
                </a:cubicBezTo>
                <a:cubicBezTo>
                  <a:pt x="4318686" y="904529"/>
                  <a:pt x="4330154" y="898724"/>
                  <a:pt x="4337272" y="889233"/>
                </a:cubicBezTo>
                <a:cubicBezTo>
                  <a:pt x="4347055" y="876189"/>
                  <a:pt x="4354709" y="861644"/>
                  <a:pt x="4362439" y="847288"/>
                </a:cubicBezTo>
                <a:cubicBezTo>
                  <a:pt x="4407778" y="763088"/>
                  <a:pt x="4375237" y="800934"/>
                  <a:pt x="4421162" y="755009"/>
                </a:cubicBezTo>
                <a:cubicBezTo>
                  <a:pt x="4429551" y="735435"/>
                  <a:pt x="4434048" y="713684"/>
                  <a:pt x="4446329" y="696286"/>
                </a:cubicBezTo>
                <a:cubicBezTo>
                  <a:pt x="4468024" y="665551"/>
                  <a:pt x="4497191" y="640826"/>
                  <a:pt x="4521830" y="612396"/>
                </a:cubicBezTo>
                <a:cubicBezTo>
                  <a:pt x="4533557" y="598865"/>
                  <a:pt x="4543287" y="583650"/>
                  <a:pt x="4555386" y="570451"/>
                </a:cubicBezTo>
                <a:cubicBezTo>
                  <a:pt x="4635873" y="482648"/>
                  <a:pt x="4593424" y="542757"/>
                  <a:pt x="4630887" y="486562"/>
                </a:cubicBezTo>
                <a:cubicBezTo>
                  <a:pt x="4633683" y="475377"/>
                  <a:pt x="4639276" y="464536"/>
                  <a:pt x="4639276" y="453006"/>
                </a:cubicBezTo>
                <a:cubicBezTo>
                  <a:pt x="4639276" y="395680"/>
                  <a:pt x="4636727" y="333755"/>
                  <a:pt x="4622498" y="276837"/>
                </a:cubicBezTo>
                <a:cubicBezTo>
                  <a:pt x="4616608" y="253275"/>
                  <a:pt x="4605029" y="232819"/>
                  <a:pt x="4597331" y="209725"/>
                </a:cubicBezTo>
                <a:cubicBezTo>
                  <a:pt x="4593685" y="198787"/>
                  <a:pt x="4590837" y="187542"/>
                  <a:pt x="4588942" y="176169"/>
                </a:cubicBezTo>
                <a:cubicBezTo>
                  <a:pt x="4587888" y="169844"/>
                  <a:pt x="4580208" y="68993"/>
                  <a:pt x="4563775" y="58723"/>
                </a:cubicBezTo>
                <a:cubicBezTo>
                  <a:pt x="4541404" y="44741"/>
                  <a:pt x="4522531" y="21952"/>
                  <a:pt x="4496663" y="16778"/>
                </a:cubicBezTo>
                <a:cubicBezTo>
                  <a:pt x="4438039" y="5053"/>
                  <a:pt x="4468783" y="10733"/>
                  <a:pt x="4404384" y="0"/>
                </a:cubicBezTo>
                <a:lnTo>
                  <a:pt x="4077213" y="16778"/>
                </a:lnTo>
                <a:cubicBezTo>
                  <a:pt x="4065711" y="17580"/>
                  <a:pt x="4054963" y="22906"/>
                  <a:pt x="4043657" y="25167"/>
                </a:cubicBezTo>
                <a:cubicBezTo>
                  <a:pt x="4026978" y="28503"/>
                  <a:pt x="4010101" y="30760"/>
                  <a:pt x="3993323" y="33556"/>
                </a:cubicBezTo>
                <a:cubicBezTo>
                  <a:pt x="3925798" y="84200"/>
                  <a:pt x="3998496" y="38554"/>
                  <a:pt x="3884266" y="67112"/>
                </a:cubicBezTo>
                <a:cubicBezTo>
                  <a:pt x="3874485" y="69557"/>
                  <a:pt x="3868118" y="79381"/>
                  <a:pt x="3859100" y="83890"/>
                </a:cubicBezTo>
                <a:cubicBezTo>
                  <a:pt x="3845631" y="90625"/>
                  <a:pt x="3831307" y="95522"/>
                  <a:pt x="3817155" y="100668"/>
                </a:cubicBezTo>
                <a:cubicBezTo>
                  <a:pt x="3800534" y="106712"/>
                  <a:pt x="3783599" y="111853"/>
                  <a:pt x="3766821" y="117446"/>
                </a:cubicBezTo>
                <a:lnTo>
                  <a:pt x="3716487" y="134224"/>
                </a:lnTo>
                <a:cubicBezTo>
                  <a:pt x="3627865" y="200691"/>
                  <a:pt x="3741165" y="123256"/>
                  <a:pt x="3640986" y="167780"/>
                </a:cubicBezTo>
                <a:cubicBezTo>
                  <a:pt x="3628209" y="173458"/>
                  <a:pt x="3618884" y="184929"/>
                  <a:pt x="3607430" y="192947"/>
                </a:cubicBezTo>
                <a:cubicBezTo>
                  <a:pt x="3590910" y="204511"/>
                  <a:pt x="3572406" y="213380"/>
                  <a:pt x="3557096" y="226503"/>
                </a:cubicBezTo>
                <a:cubicBezTo>
                  <a:pt x="3537522" y="243281"/>
                  <a:pt x="3518808" y="261118"/>
                  <a:pt x="3498373" y="276837"/>
                </a:cubicBezTo>
                <a:cubicBezTo>
                  <a:pt x="3482390" y="289132"/>
                  <a:pt x="3462298" y="296134"/>
                  <a:pt x="3448039" y="310393"/>
                </a:cubicBezTo>
                <a:cubicBezTo>
                  <a:pt x="3320948" y="437484"/>
                  <a:pt x="3456091" y="307087"/>
                  <a:pt x="3364149" y="385894"/>
                </a:cubicBezTo>
                <a:cubicBezTo>
                  <a:pt x="3355141" y="393615"/>
                  <a:pt x="3348347" y="403777"/>
                  <a:pt x="3338982" y="411061"/>
                </a:cubicBezTo>
                <a:cubicBezTo>
                  <a:pt x="3323065" y="423441"/>
                  <a:pt x="3305426" y="433432"/>
                  <a:pt x="3288648" y="444617"/>
                </a:cubicBezTo>
                <a:cubicBezTo>
                  <a:pt x="3280259" y="450210"/>
                  <a:pt x="3273262" y="458950"/>
                  <a:pt x="3263481" y="461395"/>
                </a:cubicBezTo>
                <a:cubicBezTo>
                  <a:pt x="3252296" y="464191"/>
                  <a:pt x="3240720" y="465736"/>
                  <a:pt x="3229925" y="469784"/>
                </a:cubicBezTo>
                <a:cubicBezTo>
                  <a:pt x="3205597" y="478907"/>
                  <a:pt x="3192064" y="489432"/>
                  <a:pt x="3171202" y="503340"/>
                </a:cubicBezTo>
                <a:cubicBezTo>
                  <a:pt x="3165609" y="492155"/>
                  <a:pt x="3157044" y="482012"/>
                  <a:pt x="3154424" y="469784"/>
                </a:cubicBezTo>
                <a:cubicBezTo>
                  <a:pt x="3148536" y="442305"/>
                  <a:pt x="3150009" y="413714"/>
                  <a:pt x="3146035" y="385894"/>
                </a:cubicBezTo>
                <a:cubicBezTo>
                  <a:pt x="3143066" y="365111"/>
                  <a:pt x="3130079" y="327279"/>
                  <a:pt x="3120868" y="310393"/>
                </a:cubicBezTo>
                <a:cubicBezTo>
                  <a:pt x="3111212" y="292691"/>
                  <a:pt x="3103444" y="272158"/>
                  <a:pt x="3087312" y="260059"/>
                </a:cubicBezTo>
                <a:cubicBezTo>
                  <a:pt x="3031462" y="218172"/>
                  <a:pt x="3076532" y="250176"/>
                  <a:pt x="3011811" y="209725"/>
                </a:cubicBezTo>
                <a:cubicBezTo>
                  <a:pt x="3003261" y="204381"/>
                  <a:pt x="2995662" y="197456"/>
                  <a:pt x="2986644" y="192947"/>
                </a:cubicBezTo>
                <a:cubicBezTo>
                  <a:pt x="2978735" y="188992"/>
                  <a:pt x="2969757" y="187663"/>
                  <a:pt x="2961477" y="184558"/>
                </a:cubicBezTo>
                <a:cubicBezTo>
                  <a:pt x="2947377" y="179271"/>
                  <a:pt x="2933956" y="172107"/>
                  <a:pt x="2919533" y="167780"/>
                </a:cubicBezTo>
                <a:cubicBezTo>
                  <a:pt x="2905876" y="163683"/>
                  <a:pt x="2891245" y="163488"/>
                  <a:pt x="2877588" y="159391"/>
                </a:cubicBezTo>
                <a:cubicBezTo>
                  <a:pt x="2863164" y="155064"/>
                  <a:pt x="2849743" y="147900"/>
                  <a:pt x="2835643" y="142613"/>
                </a:cubicBezTo>
                <a:cubicBezTo>
                  <a:pt x="2827363" y="139508"/>
                  <a:pt x="2819265" y="135201"/>
                  <a:pt x="2810476" y="134224"/>
                </a:cubicBezTo>
                <a:cubicBezTo>
                  <a:pt x="2768695" y="129582"/>
                  <a:pt x="2726586" y="128631"/>
                  <a:pt x="2684641" y="125835"/>
                </a:cubicBezTo>
                <a:cubicBezTo>
                  <a:pt x="2662270" y="120242"/>
                  <a:pt x="2640493" y="111145"/>
                  <a:pt x="2617529" y="109057"/>
                </a:cubicBezTo>
                <a:cubicBezTo>
                  <a:pt x="2289036" y="79194"/>
                  <a:pt x="2497711" y="118649"/>
                  <a:pt x="2365859" y="92279"/>
                </a:cubicBezTo>
                <a:lnTo>
                  <a:pt x="1988355" y="100668"/>
                </a:lnTo>
                <a:cubicBezTo>
                  <a:pt x="1979520" y="101036"/>
                  <a:pt x="1971316" y="105574"/>
                  <a:pt x="1963188" y="109057"/>
                </a:cubicBezTo>
                <a:cubicBezTo>
                  <a:pt x="1934544" y="121333"/>
                  <a:pt x="1920163" y="130356"/>
                  <a:pt x="1896076" y="151002"/>
                </a:cubicBezTo>
                <a:cubicBezTo>
                  <a:pt x="1887068" y="158723"/>
                  <a:pt x="1880023" y="168574"/>
                  <a:pt x="1870909" y="176169"/>
                </a:cubicBezTo>
                <a:cubicBezTo>
                  <a:pt x="1781090" y="251018"/>
                  <a:pt x="1958561" y="80128"/>
                  <a:pt x="1795408" y="243281"/>
                </a:cubicBezTo>
                <a:cubicBezTo>
                  <a:pt x="1787019" y="251670"/>
                  <a:pt x="1775547" y="257837"/>
                  <a:pt x="1770241" y="268448"/>
                </a:cubicBezTo>
                <a:cubicBezTo>
                  <a:pt x="1764648" y="279633"/>
                  <a:pt x="1758389" y="290510"/>
                  <a:pt x="1753463" y="302004"/>
                </a:cubicBezTo>
                <a:cubicBezTo>
                  <a:pt x="1749980" y="310132"/>
                  <a:pt x="1751327" y="320918"/>
                  <a:pt x="1745074" y="327171"/>
                </a:cubicBezTo>
                <a:cubicBezTo>
                  <a:pt x="1736231" y="336014"/>
                  <a:pt x="1723927" y="342398"/>
                  <a:pt x="1711518" y="343949"/>
                </a:cubicBezTo>
                <a:cubicBezTo>
                  <a:pt x="1655954" y="350895"/>
                  <a:pt x="1599665" y="349542"/>
                  <a:pt x="1543738" y="352338"/>
                </a:cubicBezTo>
                <a:cubicBezTo>
                  <a:pt x="1535349" y="357931"/>
                  <a:pt x="1527589" y="364607"/>
                  <a:pt x="1518571" y="369116"/>
                </a:cubicBezTo>
                <a:cubicBezTo>
                  <a:pt x="1510662" y="373071"/>
                  <a:pt x="1500903" y="372818"/>
                  <a:pt x="1493404" y="377505"/>
                </a:cubicBezTo>
                <a:cubicBezTo>
                  <a:pt x="1468710" y="392939"/>
                  <a:pt x="1452210" y="414880"/>
                  <a:pt x="1426292" y="427839"/>
                </a:cubicBezTo>
                <a:cubicBezTo>
                  <a:pt x="1418383" y="431794"/>
                  <a:pt x="1409514" y="433432"/>
                  <a:pt x="1401125" y="436228"/>
                </a:cubicBezTo>
                <a:cubicBezTo>
                  <a:pt x="1392736" y="444617"/>
                  <a:pt x="1385072" y="453800"/>
                  <a:pt x="1375958" y="461395"/>
                </a:cubicBezTo>
                <a:cubicBezTo>
                  <a:pt x="1368213" y="467850"/>
                  <a:pt x="1358327" y="471475"/>
                  <a:pt x="1350791" y="478173"/>
                </a:cubicBezTo>
                <a:cubicBezTo>
                  <a:pt x="1333057" y="493937"/>
                  <a:pt x="1317235" y="511729"/>
                  <a:pt x="1300457" y="528507"/>
                </a:cubicBezTo>
                <a:cubicBezTo>
                  <a:pt x="1292068" y="536896"/>
                  <a:pt x="1281871" y="543802"/>
                  <a:pt x="1275290" y="553673"/>
                </a:cubicBezTo>
                <a:cubicBezTo>
                  <a:pt x="1269697" y="562062"/>
                  <a:pt x="1265641" y="571711"/>
                  <a:pt x="1258512" y="578840"/>
                </a:cubicBezTo>
                <a:cubicBezTo>
                  <a:pt x="1248625" y="588727"/>
                  <a:pt x="1234843" y="594120"/>
                  <a:pt x="1224956" y="604007"/>
                </a:cubicBezTo>
                <a:cubicBezTo>
                  <a:pt x="1217827" y="611136"/>
                  <a:pt x="1215307" y="622045"/>
                  <a:pt x="1208178" y="629174"/>
                </a:cubicBezTo>
                <a:cubicBezTo>
                  <a:pt x="1201049" y="636303"/>
                  <a:pt x="1190547" y="639254"/>
                  <a:pt x="1183011" y="645952"/>
                </a:cubicBezTo>
                <a:cubicBezTo>
                  <a:pt x="1115107" y="706311"/>
                  <a:pt x="1159405" y="687376"/>
                  <a:pt x="1107511" y="704675"/>
                </a:cubicBezTo>
                <a:cubicBezTo>
                  <a:pt x="1038085" y="774101"/>
                  <a:pt x="1121927" y="697762"/>
                  <a:pt x="1057177" y="738231"/>
                </a:cubicBezTo>
                <a:cubicBezTo>
                  <a:pt x="979017" y="787081"/>
                  <a:pt x="1046694" y="761300"/>
                  <a:pt x="990065" y="780176"/>
                </a:cubicBezTo>
                <a:lnTo>
                  <a:pt x="914564" y="855677"/>
                </a:lnTo>
                <a:cubicBezTo>
                  <a:pt x="894730" y="875511"/>
                  <a:pt x="880952" y="891662"/>
                  <a:pt x="855841" y="906011"/>
                </a:cubicBezTo>
                <a:cubicBezTo>
                  <a:pt x="848163" y="910398"/>
                  <a:pt x="838583" y="910445"/>
                  <a:pt x="830674" y="914400"/>
                </a:cubicBezTo>
                <a:cubicBezTo>
                  <a:pt x="781996" y="938739"/>
                  <a:pt x="830780" y="925895"/>
                  <a:pt x="771951" y="947956"/>
                </a:cubicBezTo>
                <a:cubicBezTo>
                  <a:pt x="761156" y="952004"/>
                  <a:pt x="749190" y="952297"/>
                  <a:pt x="738395" y="956345"/>
                </a:cubicBezTo>
                <a:cubicBezTo>
                  <a:pt x="726686" y="960736"/>
                  <a:pt x="715697" y="966918"/>
                  <a:pt x="704839" y="973123"/>
                </a:cubicBezTo>
                <a:cubicBezTo>
                  <a:pt x="696085" y="978125"/>
                  <a:pt x="688979" y="986023"/>
                  <a:pt x="679672" y="989901"/>
                </a:cubicBezTo>
                <a:cubicBezTo>
                  <a:pt x="655184" y="1000104"/>
                  <a:pt x="626244" y="1000353"/>
                  <a:pt x="604171" y="1015068"/>
                </a:cubicBezTo>
                <a:cubicBezTo>
                  <a:pt x="595782" y="1020661"/>
                  <a:pt x="587758" y="1026844"/>
                  <a:pt x="579004" y="1031846"/>
                </a:cubicBezTo>
                <a:cubicBezTo>
                  <a:pt x="568146" y="1038051"/>
                  <a:pt x="555624" y="1041355"/>
                  <a:pt x="545448" y="1048624"/>
                </a:cubicBezTo>
                <a:cubicBezTo>
                  <a:pt x="449360" y="1117258"/>
                  <a:pt x="601701" y="1027098"/>
                  <a:pt x="486725" y="1098958"/>
                </a:cubicBezTo>
                <a:cubicBezTo>
                  <a:pt x="476120" y="1105586"/>
                  <a:pt x="463173" y="1108233"/>
                  <a:pt x="453169" y="1115736"/>
                </a:cubicBezTo>
                <a:cubicBezTo>
                  <a:pt x="420108" y="1140532"/>
                  <a:pt x="419928" y="1153119"/>
                  <a:pt x="394446" y="1182848"/>
                </a:cubicBezTo>
                <a:cubicBezTo>
                  <a:pt x="372915" y="1207967"/>
                  <a:pt x="370001" y="1207533"/>
                  <a:pt x="344112" y="1224793"/>
                </a:cubicBezTo>
                <a:cubicBezTo>
                  <a:pt x="296029" y="1296918"/>
                  <a:pt x="353677" y="1205663"/>
                  <a:pt x="318945" y="1275127"/>
                </a:cubicBezTo>
                <a:cubicBezTo>
                  <a:pt x="314436" y="1284145"/>
                  <a:pt x="307760" y="1291905"/>
                  <a:pt x="302167" y="1300294"/>
                </a:cubicBezTo>
                <a:cubicBezTo>
                  <a:pt x="299479" y="1311045"/>
                  <a:pt x="291406" y="1346982"/>
                  <a:pt x="285389" y="1359017"/>
                </a:cubicBezTo>
                <a:cubicBezTo>
                  <a:pt x="280880" y="1368035"/>
                  <a:pt x="274204" y="1375795"/>
                  <a:pt x="268611" y="1384184"/>
                </a:cubicBezTo>
                <a:cubicBezTo>
                  <a:pt x="251152" y="1454019"/>
                  <a:pt x="272410" y="1384976"/>
                  <a:pt x="243444" y="1442907"/>
                </a:cubicBezTo>
                <a:cubicBezTo>
                  <a:pt x="239489" y="1450816"/>
                  <a:pt x="237596" y="1459603"/>
                  <a:pt x="235055" y="1468073"/>
                </a:cubicBezTo>
                <a:cubicBezTo>
                  <a:pt x="229205" y="1487572"/>
                  <a:pt x="224714" y="1507483"/>
                  <a:pt x="218277" y="1526796"/>
                </a:cubicBezTo>
                <a:cubicBezTo>
                  <a:pt x="172365" y="1664535"/>
                  <a:pt x="228573" y="1485362"/>
                  <a:pt x="184722" y="1602297"/>
                </a:cubicBezTo>
                <a:cubicBezTo>
                  <a:pt x="180674" y="1613092"/>
                  <a:pt x="179500" y="1624767"/>
                  <a:pt x="176333" y="1635853"/>
                </a:cubicBezTo>
                <a:cubicBezTo>
                  <a:pt x="173904" y="1644356"/>
                  <a:pt x="171049" y="1652740"/>
                  <a:pt x="167944" y="1661020"/>
                </a:cubicBezTo>
                <a:cubicBezTo>
                  <a:pt x="159937" y="1682372"/>
                  <a:pt x="137913" y="1732149"/>
                  <a:pt x="134388" y="1753299"/>
                </a:cubicBezTo>
                <a:cubicBezTo>
                  <a:pt x="131592" y="1770077"/>
                  <a:pt x="130124" y="1787131"/>
                  <a:pt x="125999" y="1803633"/>
                </a:cubicBezTo>
                <a:cubicBezTo>
                  <a:pt x="121710" y="1820791"/>
                  <a:pt x="112128" y="1836522"/>
                  <a:pt x="109221" y="1853967"/>
                </a:cubicBezTo>
                <a:cubicBezTo>
                  <a:pt x="106425" y="1870745"/>
                  <a:pt x="103967" y="1887583"/>
                  <a:pt x="100832" y="1904301"/>
                </a:cubicBezTo>
                <a:cubicBezTo>
                  <a:pt x="95577" y="1932330"/>
                  <a:pt x="84054" y="1988191"/>
                  <a:pt x="84054" y="1988191"/>
                </a:cubicBezTo>
                <a:cubicBezTo>
                  <a:pt x="81258" y="2046914"/>
                  <a:pt x="80547" y="2105774"/>
                  <a:pt x="75665" y="2164360"/>
                </a:cubicBezTo>
                <a:cubicBezTo>
                  <a:pt x="74931" y="2173172"/>
                  <a:pt x="69705" y="2181024"/>
                  <a:pt x="67276" y="2189527"/>
                </a:cubicBezTo>
                <a:cubicBezTo>
                  <a:pt x="64109" y="2200613"/>
                  <a:pt x="61388" y="2211828"/>
                  <a:pt x="58887" y="2223083"/>
                </a:cubicBezTo>
                <a:cubicBezTo>
                  <a:pt x="43077" y="2294228"/>
                  <a:pt x="59909" y="2236794"/>
                  <a:pt x="33720" y="2315362"/>
                </a:cubicBezTo>
                <a:lnTo>
                  <a:pt x="25331" y="2340529"/>
                </a:lnTo>
                <a:lnTo>
                  <a:pt x="16942" y="2365695"/>
                </a:lnTo>
                <a:cubicBezTo>
                  <a:pt x="14146" y="2382473"/>
                  <a:pt x="12243" y="2399425"/>
                  <a:pt x="8553" y="2416029"/>
                </a:cubicBezTo>
                <a:cubicBezTo>
                  <a:pt x="6635" y="2424661"/>
                  <a:pt x="164" y="2432353"/>
                  <a:pt x="164" y="2441196"/>
                </a:cubicBezTo>
                <a:cubicBezTo>
                  <a:pt x="164" y="2611656"/>
                  <a:pt x="-2852" y="2519619"/>
                  <a:pt x="16942" y="2592198"/>
                </a:cubicBezTo>
                <a:cubicBezTo>
                  <a:pt x="23009" y="2614445"/>
                  <a:pt x="26428" y="2637434"/>
                  <a:pt x="33720" y="2659310"/>
                </a:cubicBezTo>
                <a:cubicBezTo>
                  <a:pt x="36516" y="2667699"/>
                  <a:pt x="35856" y="2678224"/>
                  <a:pt x="42109" y="2684477"/>
                </a:cubicBezTo>
                <a:cubicBezTo>
                  <a:pt x="48362" y="2690730"/>
                  <a:pt x="58644" y="2690948"/>
                  <a:pt x="67276" y="2692866"/>
                </a:cubicBezTo>
                <a:cubicBezTo>
                  <a:pt x="83880" y="2696556"/>
                  <a:pt x="101006" y="2697565"/>
                  <a:pt x="117610" y="2701255"/>
                </a:cubicBezTo>
                <a:cubicBezTo>
                  <a:pt x="126242" y="2703173"/>
                  <a:pt x="142777" y="2709644"/>
                  <a:pt x="142777" y="27096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C40D58F-DA79-4461-80C2-E1CB8B3AC794}"/>
              </a:ext>
            </a:extLst>
          </p:cNvPr>
          <p:cNvSpPr/>
          <p:nvPr/>
        </p:nvSpPr>
        <p:spPr>
          <a:xfrm rot="20449268">
            <a:off x="7686580" y="6439918"/>
            <a:ext cx="453040" cy="2516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DDA492-AF10-43FB-A339-B35B77CDCE09}"/>
              </a:ext>
            </a:extLst>
          </p:cNvPr>
          <p:cNvSpPr txBox="1"/>
          <p:nvPr/>
        </p:nvSpPr>
        <p:spPr>
          <a:xfrm>
            <a:off x="8817071" y="6117786"/>
            <a:ext cx="338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green points</a:t>
            </a:r>
            <a:r>
              <a:rPr lang="en-US" altLang="zh-TW" sz="2400" dirty="0"/>
              <a:t>: the set </a:t>
            </a:r>
            <a:r>
              <a:rPr lang="en-US" altLang="zh-TW" sz="2400" i="1" dirty="0"/>
              <a:t>X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55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78DE-A6FC-40B3-B724-18F847D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- time complexity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3EB-D713-4BF4-B6B3-0F31404E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baseline="30000" dirty="0"/>
              <a:t>*</a:t>
            </a:r>
            <a:r>
              <a:rPr lang="en-US" dirty="0"/>
              <a:t> can be computed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zh-TW" altLang="en-US" dirty="0"/>
              <a:t> </a:t>
            </a:r>
            <a:r>
              <a:rPr lang="en-US" altLang="zh-TW" i="1" dirty="0"/>
              <a:t>n</a:t>
            </a:r>
            <a:r>
              <a:rPr lang="en-US" dirty="0"/>
              <a:t>)</a:t>
            </a:r>
            <a:r>
              <a:rPr lang="en-US" altLang="zh-TW" dirty="0"/>
              <a:t> time</a:t>
            </a:r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 (optimal matching) can be found in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3</a:t>
            </a:r>
            <a:r>
              <a:rPr lang="en-US" altLang="zh-TW" dirty="0"/>
              <a:t>) time</a:t>
            </a:r>
          </a:p>
          <a:p>
            <a:r>
              <a:rPr lang="en-US" dirty="0"/>
              <a:t>(By </a:t>
            </a:r>
            <a:r>
              <a:rPr lang="en-US" dirty="0" err="1"/>
              <a:t>Gabow’s</a:t>
            </a:r>
            <a:r>
              <a:rPr lang="en-US" dirty="0"/>
              <a:t> implementation of Edmonds’ algorithm)</a:t>
            </a:r>
          </a:p>
          <a:p>
            <a:endParaRPr lang="en-US" dirty="0"/>
          </a:p>
          <a:p>
            <a:r>
              <a:rPr lang="en-US" dirty="0"/>
              <a:t>Eulerian cycle of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  <a:r>
              <a:rPr lang="zh-TW" altLang="en-US" b="1" i="1" dirty="0"/>
              <a:t> </a:t>
            </a:r>
            <a:r>
              <a:rPr lang="en-US" altLang="zh-TW" dirty="0"/>
              <a:t>U</a:t>
            </a:r>
            <a:r>
              <a:rPr lang="zh-TW" altLang="en-US" dirty="0"/>
              <a:t> 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 </a:t>
            </a:r>
            <a:r>
              <a:rPr lang="en-US" dirty="0"/>
              <a:t>can be found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time</a:t>
            </a:r>
          </a:p>
          <a:p>
            <a:endParaRPr lang="en-US" dirty="0"/>
          </a:p>
          <a:p>
            <a:r>
              <a:rPr lang="en-US" dirty="0"/>
              <a:t>As a result, this algorithm runs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 time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8999E3-2339-4C5E-92F6-1D3BD893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75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9457794-8B57-4B60-AB0E-3B8ABF658FF9}"/>
              </a:ext>
            </a:extLst>
          </p:cNvPr>
          <p:cNvSpPr/>
          <p:nvPr/>
        </p:nvSpPr>
        <p:spPr>
          <a:xfrm>
            <a:off x="8708147" y="591331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FF815F8-6A48-4EDA-B527-26230B0DB4FE}"/>
              </a:ext>
            </a:extLst>
          </p:cNvPr>
          <p:cNvSpPr/>
          <p:nvPr/>
        </p:nvSpPr>
        <p:spPr>
          <a:xfrm>
            <a:off x="8907738" y="1914458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A75180B-7F9A-4732-A207-A448B789CAB4}"/>
              </a:ext>
            </a:extLst>
          </p:cNvPr>
          <p:cNvSpPr/>
          <p:nvPr/>
        </p:nvSpPr>
        <p:spPr>
          <a:xfrm>
            <a:off x="9851152" y="680487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0B2D1AE-5F42-493A-B9F5-1B58C5EA92D9}"/>
              </a:ext>
            </a:extLst>
          </p:cNvPr>
          <p:cNvSpPr/>
          <p:nvPr/>
        </p:nvSpPr>
        <p:spPr>
          <a:xfrm>
            <a:off x="7840589" y="1250939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E59E9B6-21EB-4887-AD1E-937CE5E85C60}"/>
              </a:ext>
            </a:extLst>
          </p:cNvPr>
          <p:cNvSpPr/>
          <p:nvPr/>
        </p:nvSpPr>
        <p:spPr>
          <a:xfrm>
            <a:off x="11198984" y="356819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BBF4274-9F30-4B3B-8D02-39105C6C565E}"/>
              </a:ext>
            </a:extLst>
          </p:cNvPr>
          <p:cNvSpPr/>
          <p:nvPr/>
        </p:nvSpPr>
        <p:spPr>
          <a:xfrm>
            <a:off x="10556526" y="1479791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F712FEB-714B-4A85-ACF0-0A99CE927C54}"/>
              </a:ext>
            </a:extLst>
          </p:cNvPr>
          <p:cNvSpPr/>
          <p:nvPr/>
        </p:nvSpPr>
        <p:spPr>
          <a:xfrm>
            <a:off x="7256856" y="2335722"/>
            <a:ext cx="343949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7C62ADD-1DD7-4125-A008-D48533AD9586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8046507" y="906391"/>
            <a:ext cx="712010" cy="5291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21253B8-D099-485E-855D-0CEEDF4E4FEA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7428831" y="1565999"/>
            <a:ext cx="462128" cy="7697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34C8F0-6E18-4398-A7B6-C924882A6BF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880122" y="960447"/>
            <a:ext cx="199591" cy="95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8477DF-BB90-4C36-A4D0-639A6B57854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9052096" y="775889"/>
            <a:ext cx="799056" cy="89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4B04EDC-717D-4AD7-9EDB-C9C1839F40E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0144731" y="995547"/>
            <a:ext cx="462165" cy="538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D7EBE77-4BFC-4B6A-BD4F-F37945CD26B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0195101" y="541377"/>
            <a:ext cx="1003883" cy="323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E50F26F-1740-4376-A0A0-070472A63D2F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7600805" y="2099016"/>
            <a:ext cx="1306933" cy="42126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326A251C-63BE-4015-BAB8-DCC1F42BD811}"/>
              </a:ext>
            </a:extLst>
          </p:cNvPr>
          <p:cNvSpPr/>
          <p:nvPr/>
        </p:nvSpPr>
        <p:spPr>
          <a:xfrm>
            <a:off x="8956327" y="379032"/>
            <a:ext cx="1033946" cy="313687"/>
          </a:xfrm>
          <a:custGeom>
            <a:avLst/>
            <a:gdLst>
              <a:gd name="connsiteX0" fmla="*/ 0 w 1015068"/>
              <a:gd name="connsiteY0" fmla="*/ 579228 h 654728"/>
              <a:gd name="connsiteX1" fmla="*/ 528506 w 1015068"/>
              <a:gd name="connsiteY1" fmla="*/ 387 h 654728"/>
              <a:gd name="connsiteX2" fmla="*/ 1015068 w 1015068"/>
              <a:gd name="connsiteY2" fmla="*/ 654728 h 6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068" h="654728">
                <a:moveTo>
                  <a:pt x="0" y="579228"/>
                </a:moveTo>
                <a:cubicBezTo>
                  <a:pt x="179664" y="283516"/>
                  <a:pt x="359328" y="-12196"/>
                  <a:pt x="528506" y="387"/>
                </a:cubicBezTo>
                <a:cubicBezTo>
                  <a:pt x="697684" y="12970"/>
                  <a:pt x="856376" y="333849"/>
                  <a:pt x="1015068" y="654728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3D882EB-6A10-423F-8836-E3D1A67B665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0850105" y="725935"/>
            <a:ext cx="462165" cy="8079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4682A184-4FA9-4600-AD8D-8F0E1262235A}"/>
              </a:ext>
            </a:extLst>
          </p:cNvPr>
          <p:cNvSpPr/>
          <p:nvPr/>
        </p:nvSpPr>
        <p:spPr>
          <a:xfrm>
            <a:off x="7194475" y="136525"/>
            <a:ext cx="4639276" cy="2726422"/>
          </a:xfrm>
          <a:custGeom>
            <a:avLst/>
            <a:gdLst>
              <a:gd name="connsiteX0" fmla="*/ 285389 w 4639276"/>
              <a:gd name="connsiteY0" fmla="*/ 2726422 h 2726422"/>
              <a:gd name="connsiteX1" fmla="*/ 327334 w 4639276"/>
              <a:gd name="connsiteY1" fmla="*/ 2718033 h 2726422"/>
              <a:gd name="connsiteX2" fmla="*/ 352501 w 4639276"/>
              <a:gd name="connsiteY2" fmla="*/ 2701255 h 2726422"/>
              <a:gd name="connsiteX3" fmla="*/ 402835 w 4639276"/>
              <a:gd name="connsiteY3" fmla="*/ 2692866 h 2726422"/>
              <a:gd name="connsiteX4" fmla="*/ 503503 w 4639276"/>
              <a:gd name="connsiteY4" fmla="*/ 2667699 h 2726422"/>
              <a:gd name="connsiteX5" fmla="*/ 553837 w 4639276"/>
              <a:gd name="connsiteY5" fmla="*/ 2634143 h 2726422"/>
              <a:gd name="connsiteX6" fmla="*/ 595782 w 4639276"/>
              <a:gd name="connsiteY6" fmla="*/ 2625754 h 2726422"/>
              <a:gd name="connsiteX7" fmla="*/ 646116 w 4639276"/>
              <a:gd name="connsiteY7" fmla="*/ 2608976 h 2726422"/>
              <a:gd name="connsiteX8" fmla="*/ 671283 w 4639276"/>
              <a:gd name="connsiteY8" fmla="*/ 2600587 h 2726422"/>
              <a:gd name="connsiteX9" fmla="*/ 713228 w 4639276"/>
              <a:gd name="connsiteY9" fmla="*/ 2583809 h 2726422"/>
              <a:gd name="connsiteX10" fmla="*/ 763562 w 4639276"/>
              <a:gd name="connsiteY10" fmla="*/ 2575420 h 2726422"/>
              <a:gd name="connsiteX11" fmla="*/ 830674 w 4639276"/>
              <a:gd name="connsiteY11" fmla="*/ 2550253 h 2726422"/>
              <a:gd name="connsiteX12" fmla="*/ 906175 w 4639276"/>
              <a:gd name="connsiteY12" fmla="*/ 2533475 h 2726422"/>
              <a:gd name="connsiteX13" fmla="*/ 931342 w 4639276"/>
              <a:gd name="connsiteY13" fmla="*/ 2516697 h 2726422"/>
              <a:gd name="connsiteX14" fmla="*/ 1006843 w 4639276"/>
              <a:gd name="connsiteY14" fmla="*/ 2508308 h 2726422"/>
              <a:gd name="connsiteX15" fmla="*/ 1073955 w 4639276"/>
              <a:gd name="connsiteY15" fmla="*/ 2499919 h 2726422"/>
              <a:gd name="connsiteX16" fmla="*/ 1401125 w 4639276"/>
              <a:gd name="connsiteY16" fmla="*/ 2474752 h 2726422"/>
              <a:gd name="connsiteX17" fmla="*/ 1493404 w 4639276"/>
              <a:gd name="connsiteY17" fmla="*/ 2466363 h 2726422"/>
              <a:gd name="connsiteX18" fmla="*/ 1568905 w 4639276"/>
              <a:gd name="connsiteY18" fmla="*/ 2449585 h 2726422"/>
              <a:gd name="connsiteX19" fmla="*/ 1610850 w 4639276"/>
              <a:gd name="connsiteY19" fmla="*/ 2441196 h 2726422"/>
              <a:gd name="connsiteX20" fmla="*/ 1677962 w 4639276"/>
              <a:gd name="connsiteY20" fmla="*/ 2424418 h 2726422"/>
              <a:gd name="connsiteX21" fmla="*/ 1703129 w 4639276"/>
              <a:gd name="connsiteY21" fmla="*/ 2416029 h 2726422"/>
              <a:gd name="connsiteX22" fmla="*/ 1761852 w 4639276"/>
              <a:gd name="connsiteY22" fmla="*/ 2407640 h 2726422"/>
              <a:gd name="connsiteX23" fmla="*/ 1837353 w 4639276"/>
              <a:gd name="connsiteY23" fmla="*/ 2382473 h 2726422"/>
              <a:gd name="connsiteX24" fmla="*/ 1870909 w 4639276"/>
              <a:gd name="connsiteY24" fmla="*/ 2374084 h 2726422"/>
              <a:gd name="connsiteX25" fmla="*/ 1946410 w 4639276"/>
              <a:gd name="connsiteY25" fmla="*/ 2365695 h 2726422"/>
              <a:gd name="connsiteX26" fmla="*/ 2030300 w 4639276"/>
              <a:gd name="connsiteY26" fmla="*/ 2348918 h 2726422"/>
              <a:gd name="connsiteX27" fmla="*/ 2080633 w 4639276"/>
              <a:gd name="connsiteY27" fmla="*/ 2340529 h 2726422"/>
              <a:gd name="connsiteX28" fmla="*/ 2130967 w 4639276"/>
              <a:gd name="connsiteY28" fmla="*/ 2323751 h 2726422"/>
              <a:gd name="connsiteX29" fmla="*/ 2206468 w 4639276"/>
              <a:gd name="connsiteY29" fmla="*/ 2298584 h 2726422"/>
              <a:gd name="connsiteX30" fmla="*/ 2231635 w 4639276"/>
              <a:gd name="connsiteY30" fmla="*/ 2290195 h 2726422"/>
              <a:gd name="connsiteX31" fmla="*/ 2281969 w 4639276"/>
              <a:gd name="connsiteY31" fmla="*/ 2256639 h 2726422"/>
              <a:gd name="connsiteX32" fmla="*/ 2290358 w 4639276"/>
              <a:gd name="connsiteY32" fmla="*/ 2231472 h 2726422"/>
              <a:gd name="connsiteX33" fmla="*/ 2273580 w 4639276"/>
              <a:gd name="connsiteY33" fmla="*/ 1904301 h 2726422"/>
              <a:gd name="connsiteX34" fmla="*/ 2265191 w 4639276"/>
              <a:gd name="connsiteY34" fmla="*/ 1686187 h 2726422"/>
              <a:gd name="connsiteX35" fmla="*/ 2248413 w 4639276"/>
              <a:gd name="connsiteY35" fmla="*/ 1619075 h 2726422"/>
              <a:gd name="connsiteX36" fmla="*/ 2214857 w 4639276"/>
              <a:gd name="connsiteY36" fmla="*/ 1375795 h 2726422"/>
              <a:gd name="connsiteX37" fmla="*/ 2206468 w 4639276"/>
              <a:gd name="connsiteY37" fmla="*/ 1325461 h 2726422"/>
              <a:gd name="connsiteX38" fmla="*/ 2172912 w 4639276"/>
              <a:gd name="connsiteY38" fmla="*/ 1258349 h 2726422"/>
              <a:gd name="connsiteX39" fmla="*/ 2164523 w 4639276"/>
              <a:gd name="connsiteY39" fmla="*/ 1208015 h 2726422"/>
              <a:gd name="connsiteX40" fmla="*/ 2147745 w 4639276"/>
              <a:gd name="connsiteY40" fmla="*/ 1149292 h 2726422"/>
              <a:gd name="connsiteX41" fmla="*/ 2139356 w 4639276"/>
              <a:gd name="connsiteY41" fmla="*/ 1115736 h 2726422"/>
              <a:gd name="connsiteX42" fmla="*/ 2122578 w 4639276"/>
              <a:gd name="connsiteY42" fmla="*/ 1090569 h 2726422"/>
              <a:gd name="connsiteX43" fmla="*/ 2114189 w 4639276"/>
              <a:gd name="connsiteY43" fmla="*/ 1040235 h 2726422"/>
              <a:gd name="connsiteX44" fmla="*/ 2089022 w 4639276"/>
              <a:gd name="connsiteY44" fmla="*/ 1015068 h 2726422"/>
              <a:gd name="connsiteX45" fmla="*/ 2080633 w 4639276"/>
              <a:gd name="connsiteY45" fmla="*/ 989901 h 2726422"/>
              <a:gd name="connsiteX46" fmla="*/ 2030300 w 4639276"/>
              <a:gd name="connsiteY46" fmla="*/ 922789 h 2726422"/>
              <a:gd name="connsiteX47" fmla="*/ 2021911 w 4639276"/>
              <a:gd name="connsiteY47" fmla="*/ 897622 h 2726422"/>
              <a:gd name="connsiteX48" fmla="*/ 2047077 w 4639276"/>
              <a:gd name="connsiteY48" fmla="*/ 889233 h 2726422"/>
              <a:gd name="connsiteX49" fmla="*/ 2122578 w 4639276"/>
              <a:gd name="connsiteY49" fmla="*/ 897622 h 2726422"/>
              <a:gd name="connsiteX50" fmla="*/ 2214857 w 4639276"/>
              <a:gd name="connsiteY50" fmla="*/ 906011 h 2726422"/>
              <a:gd name="connsiteX51" fmla="*/ 2399415 w 4639276"/>
              <a:gd name="connsiteY51" fmla="*/ 922789 h 2726422"/>
              <a:gd name="connsiteX52" fmla="*/ 2458138 w 4639276"/>
              <a:gd name="connsiteY52" fmla="*/ 931178 h 2726422"/>
              <a:gd name="connsiteX53" fmla="*/ 2525250 w 4639276"/>
              <a:gd name="connsiteY53" fmla="*/ 939567 h 2726422"/>
              <a:gd name="connsiteX54" fmla="*/ 2567195 w 4639276"/>
              <a:gd name="connsiteY54" fmla="*/ 956345 h 2726422"/>
              <a:gd name="connsiteX55" fmla="*/ 2693030 w 4639276"/>
              <a:gd name="connsiteY55" fmla="*/ 973123 h 2726422"/>
              <a:gd name="connsiteX56" fmla="*/ 2709808 w 4639276"/>
              <a:gd name="connsiteY56" fmla="*/ 998290 h 2726422"/>
              <a:gd name="connsiteX57" fmla="*/ 2760142 w 4639276"/>
              <a:gd name="connsiteY57" fmla="*/ 1048624 h 2726422"/>
              <a:gd name="connsiteX58" fmla="*/ 2776920 w 4639276"/>
              <a:gd name="connsiteY58" fmla="*/ 1073791 h 2726422"/>
              <a:gd name="connsiteX59" fmla="*/ 2835643 w 4639276"/>
              <a:gd name="connsiteY59" fmla="*/ 1115736 h 2726422"/>
              <a:gd name="connsiteX60" fmla="*/ 2860810 w 4639276"/>
              <a:gd name="connsiteY60" fmla="*/ 1140903 h 2726422"/>
              <a:gd name="connsiteX61" fmla="*/ 2894366 w 4639276"/>
              <a:gd name="connsiteY61" fmla="*/ 1191237 h 2726422"/>
              <a:gd name="connsiteX62" fmla="*/ 2919533 w 4639276"/>
              <a:gd name="connsiteY62" fmla="*/ 1216404 h 2726422"/>
              <a:gd name="connsiteX63" fmla="*/ 2936311 w 4639276"/>
              <a:gd name="connsiteY63" fmla="*/ 1241571 h 2726422"/>
              <a:gd name="connsiteX64" fmla="*/ 2961477 w 4639276"/>
              <a:gd name="connsiteY64" fmla="*/ 1275127 h 2726422"/>
              <a:gd name="connsiteX65" fmla="*/ 3003422 w 4639276"/>
              <a:gd name="connsiteY65" fmla="*/ 1367406 h 2726422"/>
              <a:gd name="connsiteX66" fmla="*/ 3020200 w 4639276"/>
              <a:gd name="connsiteY66" fmla="*/ 1392573 h 2726422"/>
              <a:gd name="connsiteX67" fmla="*/ 3070534 w 4639276"/>
              <a:gd name="connsiteY67" fmla="*/ 1468073 h 2726422"/>
              <a:gd name="connsiteX68" fmla="*/ 3078923 w 4639276"/>
              <a:gd name="connsiteY68" fmla="*/ 1493240 h 2726422"/>
              <a:gd name="connsiteX69" fmla="*/ 3120868 w 4639276"/>
              <a:gd name="connsiteY69" fmla="*/ 1551963 h 2726422"/>
              <a:gd name="connsiteX70" fmla="*/ 3137646 w 4639276"/>
              <a:gd name="connsiteY70" fmla="*/ 1585519 h 2726422"/>
              <a:gd name="connsiteX71" fmla="*/ 3171202 w 4639276"/>
              <a:gd name="connsiteY71" fmla="*/ 1635853 h 2726422"/>
              <a:gd name="connsiteX72" fmla="*/ 3196369 w 4639276"/>
              <a:gd name="connsiteY72" fmla="*/ 1686187 h 2726422"/>
              <a:gd name="connsiteX73" fmla="*/ 3229925 w 4639276"/>
              <a:gd name="connsiteY73" fmla="*/ 1744910 h 2726422"/>
              <a:gd name="connsiteX74" fmla="*/ 3263481 w 4639276"/>
              <a:gd name="connsiteY74" fmla="*/ 1803633 h 2726422"/>
              <a:gd name="connsiteX75" fmla="*/ 3305426 w 4639276"/>
              <a:gd name="connsiteY75" fmla="*/ 1845578 h 2726422"/>
              <a:gd name="connsiteX76" fmla="*/ 3355760 w 4639276"/>
              <a:gd name="connsiteY76" fmla="*/ 1862356 h 2726422"/>
              <a:gd name="connsiteX77" fmla="*/ 3481595 w 4639276"/>
              <a:gd name="connsiteY77" fmla="*/ 1853967 h 2726422"/>
              <a:gd name="connsiteX78" fmla="*/ 3557096 w 4639276"/>
              <a:gd name="connsiteY78" fmla="*/ 1820411 h 2726422"/>
              <a:gd name="connsiteX79" fmla="*/ 3624208 w 4639276"/>
              <a:gd name="connsiteY79" fmla="*/ 1795244 h 2726422"/>
              <a:gd name="connsiteX80" fmla="*/ 3649375 w 4639276"/>
              <a:gd name="connsiteY80" fmla="*/ 1786855 h 2726422"/>
              <a:gd name="connsiteX81" fmla="*/ 3750043 w 4639276"/>
              <a:gd name="connsiteY81" fmla="*/ 1736521 h 2726422"/>
              <a:gd name="connsiteX82" fmla="*/ 3850711 w 4639276"/>
              <a:gd name="connsiteY82" fmla="*/ 1644242 h 2726422"/>
              <a:gd name="connsiteX83" fmla="*/ 3892655 w 4639276"/>
              <a:gd name="connsiteY83" fmla="*/ 1602297 h 2726422"/>
              <a:gd name="connsiteX84" fmla="*/ 3917822 w 4639276"/>
              <a:gd name="connsiteY84" fmla="*/ 1568741 h 2726422"/>
              <a:gd name="connsiteX85" fmla="*/ 3984934 w 4639276"/>
              <a:gd name="connsiteY85" fmla="*/ 1501629 h 2726422"/>
              <a:gd name="connsiteX86" fmla="*/ 4018490 w 4639276"/>
              <a:gd name="connsiteY86" fmla="*/ 1451295 h 2726422"/>
              <a:gd name="connsiteX87" fmla="*/ 4068824 w 4639276"/>
              <a:gd name="connsiteY87" fmla="*/ 1384184 h 2726422"/>
              <a:gd name="connsiteX88" fmla="*/ 4085602 w 4639276"/>
              <a:gd name="connsiteY88" fmla="*/ 1342239 h 2726422"/>
              <a:gd name="connsiteX89" fmla="*/ 4102380 w 4639276"/>
              <a:gd name="connsiteY89" fmla="*/ 1317072 h 2726422"/>
              <a:gd name="connsiteX90" fmla="*/ 4119158 w 4639276"/>
              <a:gd name="connsiteY90" fmla="*/ 1283516 h 2726422"/>
              <a:gd name="connsiteX91" fmla="*/ 4152714 w 4639276"/>
              <a:gd name="connsiteY91" fmla="*/ 1233182 h 2726422"/>
              <a:gd name="connsiteX92" fmla="*/ 4194659 w 4639276"/>
              <a:gd name="connsiteY92" fmla="*/ 1140903 h 2726422"/>
              <a:gd name="connsiteX93" fmla="*/ 4253382 w 4639276"/>
              <a:gd name="connsiteY93" fmla="*/ 1057013 h 2726422"/>
              <a:gd name="connsiteX94" fmla="*/ 4278549 w 4639276"/>
              <a:gd name="connsiteY94" fmla="*/ 989901 h 2726422"/>
              <a:gd name="connsiteX95" fmla="*/ 4286938 w 4639276"/>
              <a:gd name="connsiteY95" fmla="*/ 964734 h 2726422"/>
              <a:gd name="connsiteX96" fmla="*/ 4303716 w 4639276"/>
              <a:gd name="connsiteY96" fmla="*/ 939567 h 2726422"/>
              <a:gd name="connsiteX97" fmla="*/ 4312105 w 4639276"/>
              <a:gd name="connsiteY97" fmla="*/ 914400 h 2726422"/>
              <a:gd name="connsiteX98" fmla="*/ 4337272 w 4639276"/>
              <a:gd name="connsiteY98" fmla="*/ 889233 h 2726422"/>
              <a:gd name="connsiteX99" fmla="*/ 4362439 w 4639276"/>
              <a:gd name="connsiteY99" fmla="*/ 847288 h 2726422"/>
              <a:gd name="connsiteX100" fmla="*/ 4421162 w 4639276"/>
              <a:gd name="connsiteY100" fmla="*/ 755009 h 2726422"/>
              <a:gd name="connsiteX101" fmla="*/ 4446329 w 4639276"/>
              <a:gd name="connsiteY101" fmla="*/ 696286 h 2726422"/>
              <a:gd name="connsiteX102" fmla="*/ 4521830 w 4639276"/>
              <a:gd name="connsiteY102" fmla="*/ 612396 h 2726422"/>
              <a:gd name="connsiteX103" fmla="*/ 4555386 w 4639276"/>
              <a:gd name="connsiteY103" fmla="*/ 570451 h 2726422"/>
              <a:gd name="connsiteX104" fmla="*/ 4630887 w 4639276"/>
              <a:gd name="connsiteY104" fmla="*/ 486562 h 2726422"/>
              <a:gd name="connsiteX105" fmla="*/ 4639276 w 4639276"/>
              <a:gd name="connsiteY105" fmla="*/ 453006 h 2726422"/>
              <a:gd name="connsiteX106" fmla="*/ 4622498 w 4639276"/>
              <a:gd name="connsiteY106" fmla="*/ 276837 h 2726422"/>
              <a:gd name="connsiteX107" fmla="*/ 4597331 w 4639276"/>
              <a:gd name="connsiteY107" fmla="*/ 209725 h 2726422"/>
              <a:gd name="connsiteX108" fmla="*/ 4588942 w 4639276"/>
              <a:gd name="connsiteY108" fmla="*/ 176169 h 2726422"/>
              <a:gd name="connsiteX109" fmla="*/ 4563775 w 4639276"/>
              <a:gd name="connsiteY109" fmla="*/ 58723 h 2726422"/>
              <a:gd name="connsiteX110" fmla="*/ 4496663 w 4639276"/>
              <a:gd name="connsiteY110" fmla="*/ 16778 h 2726422"/>
              <a:gd name="connsiteX111" fmla="*/ 4404384 w 4639276"/>
              <a:gd name="connsiteY111" fmla="*/ 0 h 2726422"/>
              <a:gd name="connsiteX112" fmla="*/ 4077213 w 4639276"/>
              <a:gd name="connsiteY112" fmla="*/ 16778 h 2726422"/>
              <a:gd name="connsiteX113" fmla="*/ 4043657 w 4639276"/>
              <a:gd name="connsiteY113" fmla="*/ 25167 h 2726422"/>
              <a:gd name="connsiteX114" fmla="*/ 3993323 w 4639276"/>
              <a:gd name="connsiteY114" fmla="*/ 33556 h 2726422"/>
              <a:gd name="connsiteX115" fmla="*/ 3884266 w 4639276"/>
              <a:gd name="connsiteY115" fmla="*/ 67112 h 2726422"/>
              <a:gd name="connsiteX116" fmla="*/ 3859100 w 4639276"/>
              <a:gd name="connsiteY116" fmla="*/ 83890 h 2726422"/>
              <a:gd name="connsiteX117" fmla="*/ 3817155 w 4639276"/>
              <a:gd name="connsiteY117" fmla="*/ 100668 h 2726422"/>
              <a:gd name="connsiteX118" fmla="*/ 3766821 w 4639276"/>
              <a:gd name="connsiteY118" fmla="*/ 117446 h 2726422"/>
              <a:gd name="connsiteX119" fmla="*/ 3716487 w 4639276"/>
              <a:gd name="connsiteY119" fmla="*/ 134224 h 2726422"/>
              <a:gd name="connsiteX120" fmla="*/ 3640986 w 4639276"/>
              <a:gd name="connsiteY120" fmla="*/ 167780 h 2726422"/>
              <a:gd name="connsiteX121" fmla="*/ 3607430 w 4639276"/>
              <a:gd name="connsiteY121" fmla="*/ 192947 h 2726422"/>
              <a:gd name="connsiteX122" fmla="*/ 3557096 w 4639276"/>
              <a:gd name="connsiteY122" fmla="*/ 226503 h 2726422"/>
              <a:gd name="connsiteX123" fmla="*/ 3498373 w 4639276"/>
              <a:gd name="connsiteY123" fmla="*/ 276837 h 2726422"/>
              <a:gd name="connsiteX124" fmla="*/ 3448039 w 4639276"/>
              <a:gd name="connsiteY124" fmla="*/ 310393 h 2726422"/>
              <a:gd name="connsiteX125" fmla="*/ 3364149 w 4639276"/>
              <a:gd name="connsiteY125" fmla="*/ 385894 h 2726422"/>
              <a:gd name="connsiteX126" fmla="*/ 3338982 w 4639276"/>
              <a:gd name="connsiteY126" fmla="*/ 411061 h 2726422"/>
              <a:gd name="connsiteX127" fmla="*/ 3288648 w 4639276"/>
              <a:gd name="connsiteY127" fmla="*/ 444617 h 2726422"/>
              <a:gd name="connsiteX128" fmla="*/ 3263481 w 4639276"/>
              <a:gd name="connsiteY128" fmla="*/ 461395 h 2726422"/>
              <a:gd name="connsiteX129" fmla="*/ 3229925 w 4639276"/>
              <a:gd name="connsiteY129" fmla="*/ 469784 h 2726422"/>
              <a:gd name="connsiteX130" fmla="*/ 3171202 w 4639276"/>
              <a:gd name="connsiteY130" fmla="*/ 503340 h 2726422"/>
              <a:gd name="connsiteX131" fmla="*/ 3154424 w 4639276"/>
              <a:gd name="connsiteY131" fmla="*/ 469784 h 2726422"/>
              <a:gd name="connsiteX132" fmla="*/ 3146035 w 4639276"/>
              <a:gd name="connsiteY132" fmla="*/ 385894 h 2726422"/>
              <a:gd name="connsiteX133" fmla="*/ 3120868 w 4639276"/>
              <a:gd name="connsiteY133" fmla="*/ 310393 h 2726422"/>
              <a:gd name="connsiteX134" fmla="*/ 3087312 w 4639276"/>
              <a:gd name="connsiteY134" fmla="*/ 260059 h 2726422"/>
              <a:gd name="connsiteX135" fmla="*/ 3011811 w 4639276"/>
              <a:gd name="connsiteY135" fmla="*/ 209725 h 2726422"/>
              <a:gd name="connsiteX136" fmla="*/ 2986644 w 4639276"/>
              <a:gd name="connsiteY136" fmla="*/ 192947 h 2726422"/>
              <a:gd name="connsiteX137" fmla="*/ 2961477 w 4639276"/>
              <a:gd name="connsiteY137" fmla="*/ 184558 h 2726422"/>
              <a:gd name="connsiteX138" fmla="*/ 2919533 w 4639276"/>
              <a:gd name="connsiteY138" fmla="*/ 167780 h 2726422"/>
              <a:gd name="connsiteX139" fmla="*/ 2877588 w 4639276"/>
              <a:gd name="connsiteY139" fmla="*/ 159391 h 2726422"/>
              <a:gd name="connsiteX140" fmla="*/ 2835643 w 4639276"/>
              <a:gd name="connsiteY140" fmla="*/ 142613 h 2726422"/>
              <a:gd name="connsiteX141" fmla="*/ 2810476 w 4639276"/>
              <a:gd name="connsiteY141" fmla="*/ 134224 h 2726422"/>
              <a:gd name="connsiteX142" fmla="*/ 2684641 w 4639276"/>
              <a:gd name="connsiteY142" fmla="*/ 125835 h 2726422"/>
              <a:gd name="connsiteX143" fmla="*/ 2617529 w 4639276"/>
              <a:gd name="connsiteY143" fmla="*/ 109057 h 2726422"/>
              <a:gd name="connsiteX144" fmla="*/ 2365859 w 4639276"/>
              <a:gd name="connsiteY144" fmla="*/ 92279 h 2726422"/>
              <a:gd name="connsiteX145" fmla="*/ 1988355 w 4639276"/>
              <a:gd name="connsiteY145" fmla="*/ 100668 h 2726422"/>
              <a:gd name="connsiteX146" fmla="*/ 1963188 w 4639276"/>
              <a:gd name="connsiteY146" fmla="*/ 109057 h 2726422"/>
              <a:gd name="connsiteX147" fmla="*/ 1896076 w 4639276"/>
              <a:gd name="connsiteY147" fmla="*/ 151002 h 2726422"/>
              <a:gd name="connsiteX148" fmla="*/ 1870909 w 4639276"/>
              <a:gd name="connsiteY148" fmla="*/ 176169 h 2726422"/>
              <a:gd name="connsiteX149" fmla="*/ 1795408 w 4639276"/>
              <a:gd name="connsiteY149" fmla="*/ 243281 h 2726422"/>
              <a:gd name="connsiteX150" fmla="*/ 1770241 w 4639276"/>
              <a:gd name="connsiteY150" fmla="*/ 268448 h 2726422"/>
              <a:gd name="connsiteX151" fmla="*/ 1753463 w 4639276"/>
              <a:gd name="connsiteY151" fmla="*/ 302004 h 2726422"/>
              <a:gd name="connsiteX152" fmla="*/ 1745074 w 4639276"/>
              <a:gd name="connsiteY152" fmla="*/ 327171 h 2726422"/>
              <a:gd name="connsiteX153" fmla="*/ 1711518 w 4639276"/>
              <a:gd name="connsiteY153" fmla="*/ 343949 h 2726422"/>
              <a:gd name="connsiteX154" fmla="*/ 1543738 w 4639276"/>
              <a:gd name="connsiteY154" fmla="*/ 352338 h 2726422"/>
              <a:gd name="connsiteX155" fmla="*/ 1518571 w 4639276"/>
              <a:gd name="connsiteY155" fmla="*/ 369116 h 2726422"/>
              <a:gd name="connsiteX156" fmla="*/ 1493404 w 4639276"/>
              <a:gd name="connsiteY156" fmla="*/ 377505 h 2726422"/>
              <a:gd name="connsiteX157" fmla="*/ 1426292 w 4639276"/>
              <a:gd name="connsiteY157" fmla="*/ 427839 h 2726422"/>
              <a:gd name="connsiteX158" fmla="*/ 1401125 w 4639276"/>
              <a:gd name="connsiteY158" fmla="*/ 436228 h 2726422"/>
              <a:gd name="connsiteX159" fmla="*/ 1375958 w 4639276"/>
              <a:gd name="connsiteY159" fmla="*/ 461395 h 2726422"/>
              <a:gd name="connsiteX160" fmla="*/ 1350791 w 4639276"/>
              <a:gd name="connsiteY160" fmla="*/ 478173 h 2726422"/>
              <a:gd name="connsiteX161" fmla="*/ 1300457 w 4639276"/>
              <a:gd name="connsiteY161" fmla="*/ 528507 h 2726422"/>
              <a:gd name="connsiteX162" fmla="*/ 1275290 w 4639276"/>
              <a:gd name="connsiteY162" fmla="*/ 553673 h 2726422"/>
              <a:gd name="connsiteX163" fmla="*/ 1258512 w 4639276"/>
              <a:gd name="connsiteY163" fmla="*/ 578840 h 2726422"/>
              <a:gd name="connsiteX164" fmla="*/ 1224956 w 4639276"/>
              <a:gd name="connsiteY164" fmla="*/ 604007 h 2726422"/>
              <a:gd name="connsiteX165" fmla="*/ 1208178 w 4639276"/>
              <a:gd name="connsiteY165" fmla="*/ 629174 h 2726422"/>
              <a:gd name="connsiteX166" fmla="*/ 1183011 w 4639276"/>
              <a:gd name="connsiteY166" fmla="*/ 645952 h 2726422"/>
              <a:gd name="connsiteX167" fmla="*/ 1107511 w 4639276"/>
              <a:gd name="connsiteY167" fmla="*/ 704675 h 2726422"/>
              <a:gd name="connsiteX168" fmla="*/ 1057177 w 4639276"/>
              <a:gd name="connsiteY168" fmla="*/ 738231 h 2726422"/>
              <a:gd name="connsiteX169" fmla="*/ 990065 w 4639276"/>
              <a:gd name="connsiteY169" fmla="*/ 780176 h 2726422"/>
              <a:gd name="connsiteX170" fmla="*/ 914564 w 4639276"/>
              <a:gd name="connsiteY170" fmla="*/ 855677 h 2726422"/>
              <a:gd name="connsiteX171" fmla="*/ 855841 w 4639276"/>
              <a:gd name="connsiteY171" fmla="*/ 906011 h 2726422"/>
              <a:gd name="connsiteX172" fmla="*/ 830674 w 4639276"/>
              <a:gd name="connsiteY172" fmla="*/ 914400 h 2726422"/>
              <a:gd name="connsiteX173" fmla="*/ 771951 w 4639276"/>
              <a:gd name="connsiteY173" fmla="*/ 947956 h 2726422"/>
              <a:gd name="connsiteX174" fmla="*/ 738395 w 4639276"/>
              <a:gd name="connsiteY174" fmla="*/ 956345 h 2726422"/>
              <a:gd name="connsiteX175" fmla="*/ 704839 w 4639276"/>
              <a:gd name="connsiteY175" fmla="*/ 973123 h 2726422"/>
              <a:gd name="connsiteX176" fmla="*/ 679672 w 4639276"/>
              <a:gd name="connsiteY176" fmla="*/ 989901 h 2726422"/>
              <a:gd name="connsiteX177" fmla="*/ 604171 w 4639276"/>
              <a:gd name="connsiteY177" fmla="*/ 1015068 h 2726422"/>
              <a:gd name="connsiteX178" fmla="*/ 579004 w 4639276"/>
              <a:gd name="connsiteY178" fmla="*/ 1031846 h 2726422"/>
              <a:gd name="connsiteX179" fmla="*/ 545448 w 4639276"/>
              <a:gd name="connsiteY179" fmla="*/ 1048624 h 2726422"/>
              <a:gd name="connsiteX180" fmla="*/ 486725 w 4639276"/>
              <a:gd name="connsiteY180" fmla="*/ 1098958 h 2726422"/>
              <a:gd name="connsiteX181" fmla="*/ 453169 w 4639276"/>
              <a:gd name="connsiteY181" fmla="*/ 1115736 h 2726422"/>
              <a:gd name="connsiteX182" fmla="*/ 394446 w 4639276"/>
              <a:gd name="connsiteY182" fmla="*/ 1182848 h 2726422"/>
              <a:gd name="connsiteX183" fmla="*/ 344112 w 4639276"/>
              <a:gd name="connsiteY183" fmla="*/ 1224793 h 2726422"/>
              <a:gd name="connsiteX184" fmla="*/ 318945 w 4639276"/>
              <a:gd name="connsiteY184" fmla="*/ 1275127 h 2726422"/>
              <a:gd name="connsiteX185" fmla="*/ 302167 w 4639276"/>
              <a:gd name="connsiteY185" fmla="*/ 1300294 h 2726422"/>
              <a:gd name="connsiteX186" fmla="*/ 285389 w 4639276"/>
              <a:gd name="connsiteY186" fmla="*/ 1359017 h 2726422"/>
              <a:gd name="connsiteX187" fmla="*/ 268611 w 4639276"/>
              <a:gd name="connsiteY187" fmla="*/ 1384184 h 2726422"/>
              <a:gd name="connsiteX188" fmla="*/ 243444 w 4639276"/>
              <a:gd name="connsiteY188" fmla="*/ 1442907 h 2726422"/>
              <a:gd name="connsiteX189" fmla="*/ 235055 w 4639276"/>
              <a:gd name="connsiteY189" fmla="*/ 1468073 h 2726422"/>
              <a:gd name="connsiteX190" fmla="*/ 218277 w 4639276"/>
              <a:gd name="connsiteY190" fmla="*/ 1526796 h 2726422"/>
              <a:gd name="connsiteX191" fmla="*/ 184722 w 4639276"/>
              <a:gd name="connsiteY191" fmla="*/ 1602297 h 2726422"/>
              <a:gd name="connsiteX192" fmla="*/ 176333 w 4639276"/>
              <a:gd name="connsiteY192" fmla="*/ 1635853 h 2726422"/>
              <a:gd name="connsiteX193" fmla="*/ 167944 w 4639276"/>
              <a:gd name="connsiteY193" fmla="*/ 1661020 h 2726422"/>
              <a:gd name="connsiteX194" fmla="*/ 134388 w 4639276"/>
              <a:gd name="connsiteY194" fmla="*/ 1753299 h 2726422"/>
              <a:gd name="connsiteX195" fmla="*/ 125999 w 4639276"/>
              <a:gd name="connsiteY195" fmla="*/ 1803633 h 2726422"/>
              <a:gd name="connsiteX196" fmla="*/ 109221 w 4639276"/>
              <a:gd name="connsiteY196" fmla="*/ 1853967 h 2726422"/>
              <a:gd name="connsiteX197" fmla="*/ 100832 w 4639276"/>
              <a:gd name="connsiteY197" fmla="*/ 1904301 h 2726422"/>
              <a:gd name="connsiteX198" fmla="*/ 84054 w 4639276"/>
              <a:gd name="connsiteY198" fmla="*/ 1988191 h 2726422"/>
              <a:gd name="connsiteX199" fmla="*/ 75665 w 4639276"/>
              <a:gd name="connsiteY199" fmla="*/ 2164360 h 2726422"/>
              <a:gd name="connsiteX200" fmla="*/ 67276 w 4639276"/>
              <a:gd name="connsiteY200" fmla="*/ 2189527 h 2726422"/>
              <a:gd name="connsiteX201" fmla="*/ 58887 w 4639276"/>
              <a:gd name="connsiteY201" fmla="*/ 2223083 h 2726422"/>
              <a:gd name="connsiteX202" fmla="*/ 33720 w 4639276"/>
              <a:gd name="connsiteY202" fmla="*/ 2315362 h 2726422"/>
              <a:gd name="connsiteX203" fmla="*/ 25331 w 4639276"/>
              <a:gd name="connsiteY203" fmla="*/ 2340529 h 2726422"/>
              <a:gd name="connsiteX204" fmla="*/ 16942 w 4639276"/>
              <a:gd name="connsiteY204" fmla="*/ 2365695 h 2726422"/>
              <a:gd name="connsiteX205" fmla="*/ 8553 w 4639276"/>
              <a:gd name="connsiteY205" fmla="*/ 2416029 h 2726422"/>
              <a:gd name="connsiteX206" fmla="*/ 164 w 4639276"/>
              <a:gd name="connsiteY206" fmla="*/ 2441196 h 2726422"/>
              <a:gd name="connsiteX207" fmla="*/ 16942 w 4639276"/>
              <a:gd name="connsiteY207" fmla="*/ 2592198 h 2726422"/>
              <a:gd name="connsiteX208" fmla="*/ 33720 w 4639276"/>
              <a:gd name="connsiteY208" fmla="*/ 2659310 h 2726422"/>
              <a:gd name="connsiteX209" fmla="*/ 42109 w 4639276"/>
              <a:gd name="connsiteY209" fmla="*/ 2684477 h 2726422"/>
              <a:gd name="connsiteX210" fmla="*/ 67276 w 4639276"/>
              <a:gd name="connsiteY210" fmla="*/ 2692866 h 2726422"/>
              <a:gd name="connsiteX211" fmla="*/ 117610 w 4639276"/>
              <a:gd name="connsiteY211" fmla="*/ 2701255 h 2726422"/>
              <a:gd name="connsiteX212" fmla="*/ 142777 w 4639276"/>
              <a:gd name="connsiteY212" fmla="*/ 2709644 h 272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4639276" h="2726422">
                <a:moveTo>
                  <a:pt x="285389" y="2726422"/>
                </a:moveTo>
                <a:cubicBezTo>
                  <a:pt x="299371" y="2723626"/>
                  <a:pt x="313983" y="2723040"/>
                  <a:pt x="327334" y="2718033"/>
                </a:cubicBezTo>
                <a:cubicBezTo>
                  <a:pt x="336774" y="2714493"/>
                  <a:pt x="342936" y="2704443"/>
                  <a:pt x="352501" y="2701255"/>
                </a:cubicBezTo>
                <a:cubicBezTo>
                  <a:pt x="368638" y="2695876"/>
                  <a:pt x="386231" y="2696556"/>
                  <a:pt x="402835" y="2692866"/>
                </a:cubicBezTo>
                <a:cubicBezTo>
                  <a:pt x="436600" y="2685363"/>
                  <a:pt x="503503" y="2667699"/>
                  <a:pt x="503503" y="2667699"/>
                </a:cubicBezTo>
                <a:cubicBezTo>
                  <a:pt x="520281" y="2656514"/>
                  <a:pt x="535480" y="2642487"/>
                  <a:pt x="553837" y="2634143"/>
                </a:cubicBezTo>
                <a:cubicBezTo>
                  <a:pt x="566818" y="2628243"/>
                  <a:pt x="582026" y="2629506"/>
                  <a:pt x="595782" y="2625754"/>
                </a:cubicBezTo>
                <a:cubicBezTo>
                  <a:pt x="612844" y="2621101"/>
                  <a:pt x="629338" y="2614569"/>
                  <a:pt x="646116" y="2608976"/>
                </a:cubicBezTo>
                <a:cubicBezTo>
                  <a:pt x="654505" y="2606180"/>
                  <a:pt x="663073" y="2603871"/>
                  <a:pt x="671283" y="2600587"/>
                </a:cubicBezTo>
                <a:cubicBezTo>
                  <a:pt x="685265" y="2594994"/>
                  <a:pt x="698700" y="2587771"/>
                  <a:pt x="713228" y="2583809"/>
                </a:cubicBezTo>
                <a:cubicBezTo>
                  <a:pt x="729638" y="2579334"/>
                  <a:pt x="746958" y="2579110"/>
                  <a:pt x="763562" y="2575420"/>
                </a:cubicBezTo>
                <a:cubicBezTo>
                  <a:pt x="790438" y="2569448"/>
                  <a:pt x="801936" y="2558091"/>
                  <a:pt x="830674" y="2550253"/>
                </a:cubicBezTo>
                <a:cubicBezTo>
                  <a:pt x="859028" y="2542520"/>
                  <a:pt x="880833" y="2546146"/>
                  <a:pt x="906175" y="2533475"/>
                </a:cubicBezTo>
                <a:cubicBezTo>
                  <a:pt x="915193" y="2528966"/>
                  <a:pt x="921561" y="2519142"/>
                  <a:pt x="931342" y="2516697"/>
                </a:cubicBezTo>
                <a:cubicBezTo>
                  <a:pt x="955908" y="2510556"/>
                  <a:pt x="981695" y="2511267"/>
                  <a:pt x="1006843" y="2508308"/>
                </a:cubicBezTo>
                <a:cubicBezTo>
                  <a:pt x="1029233" y="2505674"/>
                  <a:pt x="1051509" y="2502023"/>
                  <a:pt x="1073955" y="2499919"/>
                </a:cubicBezTo>
                <a:cubicBezTo>
                  <a:pt x="1355097" y="2473562"/>
                  <a:pt x="1184428" y="2491421"/>
                  <a:pt x="1401125" y="2474752"/>
                </a:cubicBezTo>
                <a:cubicBezTo>
                  <a:pt x="1431921" y="2472383"/>
                  <a:pt x="1462644" y="2469159"/>
                  <a:pt x="1493404" y="2466363"/>
                </a:cubicBezTo>
                <a:cubicBezTo>
                  <a:pt x="1619912" y="2441061"/>
                  <a:pt x="1462280" y="2473279"/>
                  <a:pt x="1568905" y="2449585"/>
                </a:cubicBezTo>
                <a:cubicBezTo>
                  <a:pt x="1582824" y="2446492"/>
                  <a:pt x="1596957" y="2444402"/>
                  <a:pt x="1610850" y="2441196"/>
                </a:cubicBezTo>
                <a:cubicBezTo>
                  <a:pt x="1633319" y="2436011"/>
                  <a:pt x="1656086" y="2431710"/>
                  <a:pt x="1677962" y="2424418"/>
                </a:cubicBezTo>
                <a:cubicBezTo>
                  <a:pt x="1686351" y="2421622"/>
                  <a:pt x="1694458" y="2417763"/>
                  <a:pt x="1703129" y="2416029"/>
                </a:cubicBezTo>
                <a:cubicBezTo>
                  <a:pt x="1722518" y="2412151"/>
                  <a:pt x="1742278" y="2410436"/>
                  <a:pt x="1761852" y="2407640"/>
                </a:cubicBezTo>
                <a:cubicBezTo>
                  <a:pt x="1803724" y="2379725"/>
                  <a:pt x="1772768" y="2395390"/>
                  <a:pt x="1837353" y="2382473"/>
                </a:cubicBezTo>
                <a:cubicBezTo>
                  <a:pt x="1848659" y="2380212"/>
                  <a:pt x="1859513" y="2375837"/>
                  <a:pt x="1870909" y="2374084"/>
                </a:cubicBezTo>
                <a:cubicBezTo>
                  <a:pt x="1895936" y="2370234"/>
                  <a:pt x="1921398" y="2369644"/>
                  <a:pt x="1946410" y="2365695"/>
                </a:cubicBezTo>
                <a:cubicBezTo>
                  <a:pt x="1974578" y="2361248"/>
                  <a:pt x="2002171" y="2353606"/>
                  <a:pt x="2030300" y="2348918"/>
                </a:cubicBezTo>
                <a:cubicBezTo>
                  <a:pt x="2047078" y="2346122"/>
                  <a:pt x="2064132" y="2344654"/>
                  <a:pt x="2080633" y="2340529"/>
                </a:cubicBezTo>
                <a:cubicBezTo>
                  <a:pt x="2097791" y="2336240"/>
                  <a:pt x="2114189" y="2329344"/>
                  <a:pt x="2130967" y="2323751"/>
                </a:cubicBezTo>
                <a:lnTo>
                  <a:pt x="2206468" y="2298584"/>
                </a:lnTo>
                <a:cubicBezTo>
                  <a:pt x="2214857" y="2295788"/>
                  <a:pt x="2224277" y="2295100"/>
                  <a:pt x="2231635" y="2290195"/>
                </a:cubicBezTo>
                <a:lnTo>
                  <a:pt x="2281969" y="2256639"/>
                </a:lnTo>
                <a:cubicBezTo>
                  <a:pt x="2284765" y="2248250"/>
                  <a:pt x="2290358" y="2240315"/>
                  <a:pt x="2290358" y="2231472"/>
                </a:cubicBezTo>
                <a:cubicBezTo>
                  <a:pt x="2290358" y="2006307"/>
                  <a:pt x="2292641" y="2037726"/>
                  <a:pt x="2273580" y="1904301"/>
                </a:cubicBezTo>
                <a:cubicBezTo>
                  <a:pt x="2270784" y="1831596"/>
                  <a:pt x="2271586" y="1758664"/>
                  <a:pt x="2265191" y="1686187"/>
                </a:cubicBezTo>
                <a:cubicBezTo>
                  <a:pt x="2263164" y="1663217"/>
                  <a:pt x="2251273" y="1641956"/>
                  <a:pt x="2248413" y="1619075"/>
                </a:cubicBezTo>
                <a:cubicBezTo>
                  <a:pt x="2217273" y="1369954"/>
                  <a:pt x="2259578" y="1487597"/>
                  <a:pt x="2214857" y="1375795"/>
                </a:cubicBezTo>
                <a:cubicBezTo>
                  <a:pt x="2212061" y="1359017"/>
                  <a:pt x="2212281" y="1341446"/>
                  <a:pt x="2206468" y="1325461"/>
                </a:cubicBezTo>
                <a:cubicBezTo>
                  <a:pt x="2179764" y="1252024"/>
                  <a:pt x="2184824" y="1311951"/>
                  <a:pt x="2172912" y="1258349"/>
                </a:cubicBezTo>
                <a:cubicBezTo>
                  <a:pt x="2169222" y="1241745"/>
                  <a:pt x="2167859" y="1224694"/>
                  <a:pt x="2164523" y="1208015"/>
                </a:cubicBezTo>
                <a:cubicBezTo>
                  <a:pt x="2155781" y="1164306"/>
                  <a:pt x="2158406" y="1186604"/>
                  <a:pt x="2147745" y="1149292"/>
                </a:cubicBezTo>
                <a:cubicBezTo>
                  <a:pt x="2144578" y="1138206"/>
                  <a:pt x="2143898" y="1126333"/>
                  <a:pt x="2139356" y="1115736"/>
                </a:cubicBezTo>
                <a:cubicBezTo>
                  <a:pt x="2135384" y="1106469"/>
                  <a:pt x="2128171" y="1098958"/>
                  <a:pt x="2122578" y="1090569"/>
                </a:cubicBezTo>
                <a:cubicBezTo>
                  <a:pt x="2119782" y="1073791"/>
                  <a:pt x="2121097" y="1055778"/>
                  <a:pt x="2114189" y="1040235"/>
                </a:cubicBezTo>
                <a:cubicBezTo>
                  <a:pt x="2109371" y="1029394"/>
                  <a:pt x="2095603" y="1024939"/>
                  <a:pt x="2089022" y="1015068"/>
                </a:cubicBezTo>
                <a:cubicBezTo>
                  <a:pt x="2084117" y="1007710"/>
                  <a:pt x="2084588" y="997810"/>
                  <a:pt x="2080633" y="989901"/>
                </a:cubicBezTo>
                <a:cubicBezTo>
                  <a:pt x="2071731" y="972096"/>
                  <a:pt x="2038529" y="933076"/>
                  <a:pt x="2030300" y="922789"/>
                </a:cubicBezTo>
                <a:cubicBezTo>
                  <a:pt x="2027504" y="914400"/>
                  <a:pt x="2017957" y="905531"/>
                  <a:pt x="2021911" y="897622"/>
                </a:cubicBezTo>
                <a:cubicBezTo>
                  <a:pt x="2025865" y="889713"/>
                  <a:pt x="2038235" y="889233"/>
                  <a:pt x="2047077" y="889233"/>
                </a:cubicBezTo>
                <a:cubicBezTo>
                  <a:pt x="2072399" y="889233"/>
                  <a:pt x="2097382" y="895102"/>
                  <a:pt x="2122578" y="897622"/>
                </a:cubicBezTo>
                <a:lnTo>
                  <a:pt x="2214857" y="906011"/>
                </a:lnTo>
                <a:cubicBezTo>
                  <a:pt x="2313363" y="925712"/>
                  <a:pt x="2209617" y="906973"/>
                  <a:pt x="2399415" y="922789"/>
                </a:cubicBezTo>
                <a:cubicBezTo>
                  <a:pt x="2419120" y="924431"/>
                  <a:pt x="2438538" y="928565"/>
                  <a:pt x="2458138" y="931178"/>
                </a:cubicBezTo>
                <a:lnTo>
                  <a:pt x="2525250" y="939567"/>
                </a:lnTo>
                <a:cubicBezTo>
                  <a:pt x="2539232" y="945160"/>
                  <a:pt x="2552429" y="953392"/>
                  <a:pt x="2567195" y="956345"/>
                </a:cubicBezTo>
                <a:cubicBezTo>
                  <a:pt x="2608689" y="964644"/>
                  <a:pt x="2652433" y="961183"/>
                  <a:pt x="2693030" y="973123"/>
                </a:cubicBezTo>
                <a:cubicBezTo>
                  <a:pt x="2702703" y="975968"/>
                  <a:pt x="2703110" y="990754"/>
                  <a:pt x="2709808" y="998290"/>
                </a:cubicBezTo>
                <a:cubicBezTo>
                  <a:pt x="2725572" y="1016024"/>
                  <a:pt x="2746980" y="1028881"/>
                  <a:pt x="2760142" y="1048624"/>
                </a:cubicBezTo>
                <a:cubicBezTo>
                  <a:pt x="2765735" y="1057013"/>
                  <a:pt x="2769791" y="1066662"/>
                  <a:pt x="2776920" y="1073791"/>
                </a:cubicBezTo>
                <a:cubicBezTo>
                  <a:pt x="2807142" y="1104013"/>
                  <a:pt x="2807063" y="1091919"/>
                  <a:pt x="2835643" y="1115736"/>
                </a:cubicBezTo>
                <a:cubicBezTo>
                  <a:pt x="2844757" y="1123331"/>
                  <a:pt x="2853526" y="1131538"/>
                  <a:pt x="2860810" y="1140903"/>
                </a:cubicBezTo>
                <a:cubicBezTo>
                  <a:pt x="2873190" y="1156820"/>
                  <a:pt x="2880107" y="1176978"/>
                  <a:pt x="2894366" y="1191237"/>
                </a:cubicBezTo>
                <a:cubicBezTo>
                  <a:pt x="2902755" y="1199626"/>
                  <a:pt x="2911938" y="1207290"/>
                  <a:pt x="2919533" y="1216404"/>
                </a:cubicBezTo>
                <a:cubicBezTo>
                  <a:pt x="2925988" y="1224149"/>
                  <a:pt x="2930451" y="1233367"/>
                  <a:pt x="2936311" y="1241571"/>
                </a:cubicBezTo>
                <a:cubicBezTo>
                  <a:pt x="2944437" y="1252948"/>
                  <a:pt x="2953088" y="1263942"/>
                  <a:pt x="2961477" y="1275127"/>
                </a:cubicBezTo>
                <a:cubicBezTo>
                  <a:pt x="2973355" y="1310760"/>
                  <a:pt x="2978415" y="1329895"/>
                  <a:pt x="3003422" y="1367406"/>
                </a:cubicBezTo>
                <a:cubicBezTo>
                  <a:pt x="3009015" y="1375795"/>
                  <a:pt x="3014856" y="1384023"/>
                  <a:pt x="3020200" y="1392573"/>
                </a:cubicBezTo>
                <a:cubicBezTo>
                  <a:pt x="3060649" y="1457292"/>
                  <a:pt x="3028648" y="1412226"/>
                  <a:pt x="3070534" y="1468073"/>
                </a:cubicBezTo>
                <a:cubicBezTo>
                  <a:pt x="3073330" y="1476462"/>
                  <a:pt x="3074968" y="1485331"/>
                  <a:pt x="3078923" y="1493240"/>
                </a:cubicBezTo>
                <a:cubicBezTo>
                  <a:pt x="3087797" y="1510987"/>
                  <a:pt x="3111368" y="1536763"/>
                  <a:pt x="3120868" y="1551963"/>
                </a:cubicBezTo>
                <a:cubicBezTo>
                  <a:pt x="3127496" y="1562568"/>
                  <a:pt x="3131212" y="1574796"/>
                  <a:pt x="3137646" y="1585519"/>
                </a:cubicBezTo>
                <a:cubicBezTo>
                  <a:pt x="3148021" y="1602810"/>
                  <a:pt x="3164825" y="1616723"/>
                  <a:pt x="3171202" y="1635853"/>
                </a:cubicBezTo>
                <a:cubicBezTo>
                  <a:pt x="3186583" y="1681995"/>
                  <a:pt x="3170349" y="1640653"/>
                  <a:pt x="3196369" y="1686187"/>
                </a:cubicBezTo>
                <a:cubicBezTo>
                  <a:pt x="3238943" y="1760691"/>
                  <a:pt x="3189048" y="1683595"/>
                  <a:pt x="3229925" y="1744910"/>
                </a:cubicBezTo>
                <a:cubicBezTo>
                  <a:pt x="3243504" y="1799227"/>
                  <a:pt x="3227781" y="1760793"/>
                  <a:pt x="3263481" y="1803633"/>
                </a:cubicBezTo>
                <a:cubicBezTo>
                  <a:pt x="3284865" y="1829293"/>
                  <a:pt x="3272857" y="1831103"/>
                  <a:pt x="3305426" y="1845578"/>
                </a:cubicBezTo>
                <a:cubicBezTo>
                  <a:pt x="3321587" y="1852761"/>
                  <a:pt x="3355760" y="1862356"/>
                  <a:pt x="3355760" y="1862356"/>
                </a:cubicBezTo>
                <a:cubicBezTo>
                  <a:pt x="3397705" y="1859560"/>
                  <a:pt x="3439979" y="1859912"/>
                  <a:pt x="3481595" y="1853967"/>
                </a:cubicBezTo>
                <a:cubicBezTo>
                  <a:pt x="3530418" y="1846992"/>
                  <a:pt x="3523528" y="1839593"/>
                  <a:pt x="3557096" y="1820411"/>
                </a:cubicBezTo>
                <a:cubicBezTo>
                  <a:pt x="3596192" y="1798071"/>
                  <a:pt x="3582920" y="1807041"/>
                  <a:pt x="3624208" y="1795244"/>
                </a:cubicBezTo>
                <a:cubicBezTo>
                  <a:pt x="3632711" y="1792815"/>
                  <a:pt x="3641362" y="1790594"/>
                  <a:pt x="3649375" y="1786855"/>
                </a:cubicBezTo>
                <a:cubicBezTo>
                  <a:pt x="3683372" y="1770990"/>
                  <a:pt x="3750043" y="1736521"/>
                  <a:pt x="3750043" y="1736521"/>
                </a:cubicBezTo>
                <a:cubicBezTo>
                  <a:pt x="3819644" y="1643720"/>
                  <a:pt x="3706472" y="1788485"/>
                  <a:pt x="3850711" y="1644242"/>
                </a:cubicBezTo>
                <a:cubicBezTo>
                  <a:pt x="3864692" y="1630260"/>
                  <a:pt x="3879519" y="1617075"/>
                  <a:pt x="3892655" y="1602297"/>
                </a:cubicBezTo>
                <a:cubicBezTo>
                  <a:pt x="3901944" y="1591847"/>
                  <a:pt x="3908374" y="1579048"/>
                  <a:pt x="3917822" y="1568741"/>
                </a:cubicBezTo>
                <a:cubicBezTo>
                  <a:pt x="3939200" y="1545420"/>
                  <a:pt x="3967385" y="1527952"/>
                  <a:pt x="3984934" y="1501629"/>
                </a:cubicBezTo>
                <a:cubicBezTo>
                  <a:pt x="3996119" y="1484851"/>
                  <a:pt x="4006769" y="1467704"/>
                  <a:pt x="4018490" y="1451295"/>
                </a:cubicBezTo>
                <a:cubicBezTo>
                  <a:pt x="4034743" y="1428541"/>
                  <a:pt x="4054169" y="1407999"/>
                  <a:pt x="4068824" y="1384184"/>
                </a:cubicBezTo>
                <a:cubicBezTo>
                  <a:pt x="4076716" y="1371359"/>
                  <a:pt x="4078868" y="1355708"/>
                  <a:pt x="4085602" y="1342239"/>
                </a:cubicBezTo>
                <a:cubicBezTo>
                  <a:pt x="4090111" y="1333221"/>
                  <a:pt x="4097378" y="1325826"/>
                  <a:pt x="4102380" y="1317072"/>
                </a:cubicBezTo>
                <a:cubicBezTo>
                  <a:pt x="4108585" y="1306214"/>
                  <a:pt x="4112724" y="1294239"/>
                  <a:pt x="4119158" y="1283516"/>
                </a:cubicBezTo>
                <a:cubicBezTo>
                  <a:pt x="4129533" y="1266225"/>
                  <a:pt x="4143279" y="1251003"/>
                  <a:pt x="4152714" y="1233182"/>
                </a:cubicBezTo>
                <a:cubicBezTo>
                  <a:pt x="4168523" y="1203320"/>
                  <a:pt x="4178759" y="1170716"/>
                  <a:pt x="4194659" y="1140903"/>
                </a:cubicBezTo>
                <a:cubicBezTo>
                  <a:pt x="4211675" y="1108998"/>
                  <a:pt x="4241275" y="1093334"/>
                  <a:pt x="4253382" y="1057013"/>
                </a:cubicBezTo>
                <a:cubicBezTo>
                  <a:pt x="4272423" y="999889"/>
                  <a:pt x="4248456" y="1070150"/>
                  <a:pt x="4278549" y="989901"/>
                </a:cubicBezTo>
                <a:cubicBezTo>
                  <a:pt x="4281654" y="981621"/>
                  <a:pt x="4282983" y="972643"/>
                  <a:pt x="4286938" y="964734"/>
                </a:cubicBezTo>
                <a:cubicBezTo>
                  <a:pt x="4291447" y="955716"/>
                  <a:pt x="4299207" y="948585"/>
                  <a:pt x="4303716" y="939567"/>
                </a:cubicBezTo>
                <a:cubicBezTo>
                  <a:pt x="4307671" y="931658"/>
                  <a:pt x="4307200" y="921758"/>
                  <a:pt x="4312105" y="914400"/>
                </a:cubicBezTo>
                <a:cubicBezTo>
                  <a:pt x="4318686" y="904529"/>
                  <a:pt x="4330154" y="898724"/>
                  <a:pt x="4337272" y="889233"/>
                </a:cubicBezTo>
                <a:cubicBezTo>
                  <a:pt x="4347055" y="876189"/>
                  <a:pt x="4354709" y="861644"/>
                  <a:pt x="4362439" y="847288"/>
                </a:cubicBezTo>
                <a:cubicBezTo>
                  <a:pt x="4407778" y="763088"/>
                  <a:pt x="4375237" y="800934"/>
                  <a:pt x="4421162" y="755009"/>
                </a:cubicBezTo>
                <a:cubicBezTo>
                  <a:pt x="4429551" y="735435"/>
                  <a:pt x="4434048" y="713684"/>
                  <a:pt x="4446329" y="696286"/>
                </a:cubicBezTo>
                <a:cubicBezTo>
                  <a:pt x="4468024" y="665551"/>
                  <a:pt x="4497191" y="640826"/>
                  <a:pt x="4521830" y="612396"/>
                </a:cubicBezTo>
                <a:cubicBezTo>
                  <a:pt x="4533557" y="598865"/>
                  <a:pt x="4543287" y="583650"/>
                  <a:pt x="4555386" y="570451"/>
                </a:cubicBezTo>
                <a:cubicBezTo>
                  <a:pt x="4635873" y="482648"/>
                  <a:pt x="4593424" y="542757"/>
                  <a:pt x="4630887" y="486562"/>
                </a:cubicBezTo>
                <a:cubicBezTo>
                  <a:pt x="4633683" y="475377"/>
                  <a:pt x="4639276" y="464536"/>
                  <a:pt x="4639276" y="453006"/>
                </a:cubicBezTo>
                <a:cubicBezTo>
                  <a:pt x="4639276" y="395680"/>
                  <a:pt x="4636727" y="333755"/>
                  <a:pt x="4622498" y="276837"/>
                </a:cubicBezTo>
                <a:cubicBezTo>
                  <a:pt x="4616608" y="253275"/>
                  <a:pt x="4605029" y="232819"/>
                  <a:pt x="4597331" y="209725"/>
                </a:cubicBezTo>
                <a:cubicBezTo>
                  <a:pt x="4593685" y="198787"/>
                  <a:pt x="4590837" y="187542"/>
                  <a:pt x="4588942" y="176169"/>
                </a:cubicBezTo>
                <a:cubicBezTo>
                  <a:pt x="4587888" y="169844"/>
                  <a:pt x="4580208" y="68993"/>
                  <a:pt x="4563775" y="58723"/>
                </a:cubicBezTo>
                <a:cubicBezTo>
                  <a:pt x="4541404" y="44741"/>
                  <a:pt x="4522531" y="21952"/>
                  <a:pt x="4496663" y="16778"/>
                </a:cubicBezTo>
                <a:cubicBezTo>
                  <a:pt x="4438039" y="5053"/>
                  <a:pt x="4468783" y="10733"/>
                  <a:pt x="4404384" y="0"/>
                </a:cubicBezTo>
                <a:lnTo>
                  <a:pt x="4077213" y="16778"/>
                </a:lnTo>
                <a:cubicBezTo>
                  <a:pt x="4065711" y="17580"/>
                  <a:pt x="4054963" y="22906"/>
                  <a:pt x="4043657" y="25167"/>
                </a:cubicBezTo>
                <a:cubicBezTo>
                  <a:pt x="4026978" y="28503"/>
                  <a:pt x="4010101" y="30760"/>
                  <a:pt x="3993323" y="33556"/>
                </a:cubicBezTo>
                <a:cubicBezTo>
                  <a:pt x="3925798" y="84200"/>
                  <a:pt x="3998496" y="38554"/>
                  <a:pt x="3884266" y="67112"/>
                </a:cubicBezTo>
                <a:cubicBezTo>
                  <a:pt x="3874485" y="69557"/>
                  <a:pt x="3868118" y="79381"/>
                  <a:pt x="3859100" y="83890"/>
                </a:cubicBezTo>
                <a:cubicBezTo>
                  <a:pt x="3845631" y="90625"/>
                  <a:pt x="3831307" y="95522"/>
                  <a:pt x="3817155" y="100668"/>
                </a:cubicBezTo>
                <a:cubicBezTo>
                  <a:pt x="3800534" y="106712"/>
                  <a:pt x="3783599" y="111853"/>
                  <a:pt x="3766821" y="117446"/>
                </a:cubicBezTo>
                <a:lnTo>
                  <a:pt x="3716487" y="134224"/>
                </a:lnTo>
                <a:cubicBezTo>
                  <a:pt x="3627865" y="200691"/>
                  <a:pt x="3741165" y="123256"/>
                  <a:pt x="3640986" y="167780"/>
                </a:cubicBezTo>
                <a:cubicBezTo>
                  <a:pt x="3628209" y="173458"/>
                  <a:pt x="3618884" y="184929"/>
                  <a:pt x="3607430" y="192947"/>
                </a:cubicBezTo>
                <a:cubicBezTo>
                  <a:pt x="3590910" y="204511"/>
                  <a:pt x="3572406" y="213380"/>
                  <a:pt x="3557096" y="226503"/>
                </a:cubicBezTo>
                <a:cubicBezTo>
                  <a:pt x="3537522" y="243281"/>
                  <a:pt x="3518808" y="261118"/>
                  <a:pt x="3498373" y="276837"/>
                </a:cubicBezTo>
                <a:cubicBezTo>
                  <a:pt x="3482390" y="289132"/>
                  <a:pt x="3462298" y="296134"/>
                  <a:pt x="3448039" y="310393"/>
                </a:cubicBezTo>
                <a:cubicBezTo>
                  <a:pt x="3320948" y="437484"/>
                  <a:pt x="3456091" y="307087"/>
                  <a:pt x="3364149" y="385894"/>
                </a:cubicBezTo>
                <a:cubicBezTo>
                  <a:pt x="3355141" y="393615"/>
                  <a:pt x="3348347" y="403777"/>
                  <a:pt x="3338982" y="411061"/>
                </a:cubicBezTo>
                <a:cubicBezTo>
                  <a:pt x="3323065" y="423441"/>
                  <a:pt x="3305426" y="433432"/>
                  <a:pt x="3288648" y="444617"/>
                </a:cubicBezTo>
                <a:cubicBezTo>
                  <a:pt x="3280259" y="450210"/>
                  <a:pt x="3273262" y="458950"/>
                  <a:pt x="3263481" y="461395"/>
                </a:cubicBezTo>
                <a:cubicBezTo>
                  <a:pt x="3252296" y="464191"/>
                  <a:pt x="3240720" y="465736"/>
                  <a:pt x="3229925" y="469784"/>
                </a:cubicBezTo>
                <a:cubicBezTo>
                  <a:pt x="3205597" y="478907"/>
                  <a:pt x="3192064" y="489432"/>
                  <a:pt x="3171202" y="503340"/>
                </a:cubicBezTo>
                <a:cubicBezTo>
                  <a:pt x="3165609" y="492155"/>
                  <a:pt x="3157044" y="482012"/>
                  <a:pt x="3154424" y="469784"/>
                </a:cubicBezTo>
                <a:cubicBezTo>
                  <a:pt x="3148536" y="442305"/>
                  <a:pt x="3150009" y="413714"/>
                  <a:pt x="3146035" y="385894"/>
                </a:cubicBezTo>
                <a:cubicBezTo>
                  <a:pt x="3143066" y="365111"/>
                  <a:pt x="3130079" y="327279"/>
                  <a:pt x="3120868" y="310393"/>
                </a:cubicBezTo>
                <a:cubicBezTo>
                  <a:pt x="3111212" y="292691"/>
                  <a:pt x="3103444" y="272158"/>
                  <a:pt x="3087312" y="260059"/>
                </a:cubicBezTo>
                <a:cubicBezTo>
                  <a:pt x="3031462" y="218172"/>
                  <a:pt x="3076532" y="250176"/>
                  <a:pt x="3011811" y="209725"/>
                </a:cubicBezTo>
                <a:cubicBezTo>
                  <a:pt x="3003261" y="204381"/>
                  <a:pt x="2995662" y="197456"/>
                  <a:pt x="2986644" y="192947"/>
                </a:cubicBezTo>
                <a:cubicBezTo>
                  <a:pt x="2978735" y="188992"/>
                  <a:pt x="2969757" y="187663"/>
                  <a:pt x="2961477" y="184558"/>
                </a:cubicBezTo>
                <a:cubicBezTo>
                  <a:pt x="2947377" y="179271"/>
                  <a:pt x="2933956" y="172107"/>
                  <a:pt x="2919533" y="167780"/>
                </a:cubicBezTo>
                <a:cubicBezTo>
                  <a:pt x="2905876" y="163683"/>
                  <a:pt x="2891245" y="163488"/>
                  <a:pt x="2877588" y="159391"/>
                </a:cubicBezTo>
                <a:cubicBezTo>
                  <a:pt x="2863164" y="155064"/>
                  <a:pt x="2849743" y="147900"/>
                  <a:pt x="2835643" y="142613"/>
                </a:cubicBezTo>
                <a:cubicBezTo>
                  <a:pt x="2827363" y="139508"/>
                  <a:pt x="2819265" y="135201"/>
                  <a:pt x="2810476" y="134224"/>
                </a:cubicBezTo>
                <a:cubicBezTo>
                  <a:pt x="2768695" y="129582"/>
                  <a:pt x="2726586" y="128631"/>
                  <a:pt x="2684641" y="125835"/>
                </a:cubicBezTo>
                <a:cubicBezTo>
                  <a:pt x="2662270" y="120242"/>
                  <a:pt x="2640493" y="111145"/>
                  <a:pt x="2617529" y="109057"/>
                </a:cubicBezTo>
                <a:cubicBezTo>
                  <a:pt x="2289036" y="79194"/>
                  <a:pt x="2497711" y="118649"/>
                  <a:pt x="2365859" y="92279"/>
                </a:cubicBezTo>
                <a:lnTo>
                  <a:pt x="1988355" y="100668"/>
                </a:lnTo>
                <a:cubicBezTo>
                  <a:pt x="1979520" y="101036"/>
                  <a:pt x="1971316" y="105574"/>
                  <a:pt x="1963188" y="109057"/>
                </a:cubicBezTo>
                <a:cubicBezTo>
                  <a:pt x="1934544" y="121333"/>
                  <a:pt x="1920163" y="130356"/>
                  <a:pt x="1896076" y="151002"/>
                </a:cubicBezTo>
                <a:cubicBezTo>
                  <a:pt x="1887068" y="158723"/>
                  <a:pt x="1880023" y="168574"/>
                  <a:pt x="1870909" y="176169"/>
                </a:cubicBezTo>
                <a:cubicBezTo>
                  <a:pt x="1781090" y="251018"/>
                  <a:pt x="1958561" y="80128"/>
                  <a:pt x="1795408" y="243281"/>
                </a:cubicBezTo>
                <a:cubicBezTo>
                  <a:pt x="1787019" y="251670"/>
                  <a:pt x="1775547" y="257837"/>
                  <a:pt x="1770241" y="268448"/>
                </a:cubicBezTo>
                <a:cubicBezTo>
                  <a:pt x="1764648" y="279633"/>
                  <a:pt x="1758389" y="290510"/>
                  <a:pt x="1753463" y="302004"/>
                </a:cubicBezTo>
                <a:cubicBezTo>
                  <a:pt x="1749980" y="310132"/>
                  <a:pt x="1751327" y="320918"/>
                  <a:pt x="1745074" y="327171"/>
                </a:cubicBezTo>
                <a:cubicBezTo>
                  <a:pt x="1736231" y="336014"/>
                  <a:pt x="1723927" y="342398"/>
                  <a:pt x="1711518" y="343949"/>
                </a:cubicBezTo>
                <a:cubicBezTo>
                  <a:pt x="1655954" y="350895"/>
                  <a:pt x="1599665" y="349542"/>
                  <a:pt x="1543738" y="352338"/>
                </a:cubicBezTo>
                <a:cubicBezTo>
                  <a:pt x="1535349" y="357931"/>
                  <a:pt x="1527589" y="364607"/>
                  <a:pt x="1518571" y="369116"/>
                </a:cubicBezTo>
                <a:cubicBezTo>
                  <a:pt x="1510662" y="373071"/>
                  <a:pt x="1500903" y="372818"/>
                  <a:pt x="1493404" y="377505"/>
                </a:cubicBezTo>
                <a:cubicBezTo>
                  <a:pt x="1468710" y="392939"/>
                  <a:pt x="1452210" y="414880"/>
                  <a:pt x="1426292" y="427839"/>
                </a:cubicBezTo>
                <a:cubicBezTo>
                  <a:pt x="1418383" y="431794"/>
                  <a:pt x="1409514" y="433432"/>
                  <a:pt x="1401125" y="436228"/>
                </a:cubicBezTo>
                <a:cubicBezTo>
                  <a:pt x="1392736" y="444617"/>
                  <a:pt x="1385072" y="453800"/>
                  <a:pt x="1375958" y="461395"/>
                </a:cubicBezTo>
                <a:cubicBezTo>
                  <a:pt x="1368213" y="467850"/>
                  <a:pt x="1358327" y="471475"/>
                  <a:pt x="1350791" y="478173"/>
                </a:cubicBezTo>
                <a:cubicBezTo>
                  <a:pt x="1333057" y="493937"/>
                  <a:pt x="1317235" y="511729"/>
                  <a:pt x="1300457" y="528507"/>
                </a:cubicBezTo>
                <a:cubicBezTo>
                  <a:pt x="1292068" y="536896"/>
                  <a:pt x="1281871" y="543802"/>
                  <a:pt x="1275290" y="553673"/>
                </a:cubicBezTo>
                <a:cubicBezTo>
                  <a:pt x="1269697" y="562062"/>
                  <a:pt x="1265641" y="571711"/>
                  <a:pt x="1258512" y="578840"/>
                </a:cubicBezTo>
                <a:cubicBezTo>
                  <a:pt x="1248625" y="588727"/>
                  <a:pt x="1234843" y="594120"/>
                  <a:pt x="1224956" y="604007"/>
                </a:cubicBezTo>
                <a:cubicBezTo>
                  <a:pt x="1217827" y="611136"/>
                  <a:pt x="1215307" y="622045"/>
                  <a:pt x="1208178" y="629174"/>
                </a:cubicBezTo>
                <a:cubicBezTo>
                  <a:pt x="1201049" y="636303"/>
                  <a:pt x="1190547" y="639254"/>
                  <a:pt x="1183011" y="645952"/>
                </a:cubicBezTo>
                <a:cubicBezTo>
                  <a:pt x="1115107" y="706311"/>
                  <a:pt x="1159405" y="687376"/>
                  <a:pt x="1107511" y="704675"/>
                </a:cubicBezTo>
                <a:cubicBezTo>
                  <a:pt x="1038085" y="774101"/>
                  <a:pt x="1121927" y="697762"/>
                  <a:pt x="1057177" y="738231"/>
                </a:cubicBezTo>
                <a:cubicBezTo>
                  <a:pt x="979017" y="787081"/>
                  <a:pt x="1046694" y="761300"/>
                  <a:pt x="990065" y="780176"/>
                </a:cubicBezTo>
                <a:lnTo>
                  <a:pt x="914564" y="855677"/>
                </a:lnTo>
                <a:cubicBezTo>
                  <a:pt x="894730" y="875511"/>
                  <a:pt x="880952" y="891662"/>
                  <a:pt x="855841" y="906011"/>
                </a:cubicBezTo>
                <a:cubicBezTo>
                  <a:pt x="848163" y="910398"/>
                  <a:pt x="838583" y="910445"/>
                  <a:pt x="830674" y="914400"/>
                </a:cubicBezTo>
                <a:cubicBezTo>
                  <a:pt x="781996" y="938739"/>
                  <a:pt x="830780" y="925895"/>
                  <a:pt x="771951" y="947956"/>
                </a:cubicBezTo>
                <a:cubicBezTo>
                  <a:pt x="761156" y="952004"/>
                  <a:pt x="749190" y="952297"/>
                  <a:pt x="738395" y="956345"/>
                </a:cubicBezTo>
                <a:cubicBezTo>
                  <a:pt x="726686" y="960736"/>
                  <a:pt x="715697" y="966918"/>
                  <a:pt x="704839" y="973123"/>
                </a:cubicBezTo>
                <a:cubicBezTo>
                  <a:pt x="696085" y="978125"/>
                  <a:pt x="688979" y="986023"/>
                  <a:pt x="679672" y="989901"/>
                </a:cubicBezTo>
                <a:cubicBezTo>
                  <a:pt x="655184" y="1000104"/>
                  <a:pt x="626244" y="1000353"/>
                  <a:pt x="604171" y="1015068"/>
                </a:cubicBezTo>
                <a:cubicBezTo>
                  <a:pt x="595782" y="1020661"/>
                  <a:pt x="587758" y="1026844"/>
                  <a:pt x="579004" y="1031846"/>
                </a:cubicBezTo>
                <a:cubicBezTo>
                  <a:pt x="568146" y="1038051"/>
                  <a:pt x="555624" y="1041355"/>
                  <a:pt x="545448" y="1048624"/>
                </a:cubicBezTo>
                <a:cubicBezTo>
                  <a:pt x="449360" y="1117258"/>
                  <a:pt x="601701" y="1027098"/>
                  <a:pt x="486725" y="1098958"/>
                </a:cubicBezTo>
                <a:cubicBezTo>
                  <a:pt x="476120" y="1105586"/>
                  <a:pt x="463173" y="1108233"/>
                  <a:pt x="453169" y="1115736"/>
                </a:cubicBezTo>
                <a:cubicBezTo>
                  <a:pt x="420108" y="1140532"/>
                  <a:pt x="419928" y="1153119"/>
                  <a:pt x="394446" y="1182848"/>
                </a:cubicBezTo>
                <a:cubicBezTo>
                  <a:pt x="372915" y="1207967"/>
                  <a:pt x="370001" y="1207533"/>
                  <a:pt x="344112" y="1224793"/>
                </a:cubicBezTo>
                <a:cubicBezTo>
                  <a:pt x="296029" y="1296918"/>
                  <a:pt x="353677" y="1205663"/>
                  <a:pt x="318945" y="1275127"/>
                </a:cubicBezTo>
                <a:cubicBezTo>
                  <a:pt x="314436" y="1284145"/>
                  <a:pt x="307760" y="1291905"/>
                  <a:pt x="302167" y="1300294"/>
                </a:cubicBezTo>
                <a:cubicBezTo>
                  <a:pt x="299479" y="1311045"/>
                  <a:pt x="291406" y="1346982"/>
                  <a:pt x="285389" y="1359017"/>
                </a:cubicBezTo>
                <a:cubicBezTo>
                  <a:pt x="280880" y="1368035"/>
                  <a:pt x="274204" y="1375795"/>
                  <a:pt x="268611" y="1384184"/>
                </a:cubicBezTo>
                <a:cubicBezTo>
                  <a:pt x="251152" y="1454019"/>
                  <a:pt x="272410" y="1384976"/>
                  <a:pt x="243444" y="1442907"/>
                </a:cubicBezTo>
                <a:cubicBezTo>
                  <a:pt x="239489" y="1450816"/>
                  <a:pt x="237596" y="1459603"/>
                  <a:pt x="235055" y="1468073"/>
                </a:cubicBezTo>
                <a:cubicBezTo>
                  <a:pt x="229205" y="1487572"/>
                  <a:pt x="224714" y="1507483"/>
                  <a:pt x="218277" y="1526796"/>
                </a:cubicBezTo>
                <a:cubicBezTo>
                  <a:pt x="172365" y="1664535"/>
                  <a:pt x="228573" y="1485362"/>
                  <a:pt x="184722" y="1602297"/>
                </a:cubicBezTo>
                <a:cubicBezTo>
                  <a:pt x="180674" y="1613092"/>
                  <a:pt x="179500" y="1624767"/>
                  <a:pt x="176333" y="1635853"/>
                </a:cubicBezTo>
                <a:cubicBezTo>
                  <a:pt x="173904" y="1644356"/>
                  <a:pt x="171049" y="1652740"/>
                  <a:pt x="167944" y="1661020"/>
                </a:cubicBezTo>
                <a:cubicBezTo>
                  <a:pt x="159937" y="1682372"/>
                  <a:pt x="137913" y="1732149"/>
                  <a:pt x="134388" y="1753299"/>
                </a:cubicBezTo>
                <a:cubicBezTo>
                  <a:pt x="131592" y="1770077"/>
                  <a:pt x="130124" y="1787131"/>
                  <a:pt x="125999" y="1803633"/>
                </a:cubicBezTo>
                <a:cubicBezTo>
                  <a:pt x="121710" y="1820791"/>
                  <a:pt x="112128" y="1836522"/>
                  <a:pt x="109221" y="1853967"/>
                </a:cubicBezTo>
                <a:cubicBezTo>
                  <a:pt x="106425" y="1870745"/>
                  <a:pt x="103967" y="1887583"/>
                  <a:pt x="100832" y="1904301"/>
                </a:cubicBezTo>
                <a:cubicBezTo>
                  <a:pt x="95577" y="1932330"/>
                  <a:pt x="84054" y="1988191"/>
                  <a:pt x="84054" y="1988191"/>
                </a:cubicBezTo>
                <a:cubicBezTo>
                  <a:pt x="81258" y="2046914"/>
                  <a:pt x="80547" y="2105774"/>
                  <a:pt x="75665" y="2164360"/>
                </a:cubicBezTo>
                <a:cubicBezTo>
                  <a:pt x="74931" y="2173172"/>
                  <a:pt x="69705" y="2181024"/>
                  <a:pt x="67276" y="2189527"/>
                </a:cubicBezTo>
                <a:cubicBezTo>
                  <a:pt x="64109" y="2200613"/>
                  <a:pt x="61388" y="2211828"/>
                  <a:pt x="58887" y="2223083"/>
                </a:cubicBezTo>
                <a:cubicBezTo>
                  <a:pt x="43077" y="2294228"/>
                  <a:pt x="59909" y="2236794"/>
                  <a:pt x="33720" y="2315362"/>
                </a:cubicBezTo>
                <a:lnTo>
                  <a:pt x="25331" y="2340529"/>
                </a:lnTo>
                <a:lnTo>
                  <a:pt x="16942" y="2365695"/>
                </a:lnTo>
                <a:cubicBezTo>
                  <a:pt x="14146" y="2382473"/>
                  <a:pt x="12243" y="2399425"/>
                  <a:pt x="8553" y="2416029"/>
                </a:cubicBezTo>
                <a:cubicBezTo>
                  <a:pt x="6635" y="2424661"/>
                  <a:pt x="164" y="2432353"/>
                  <a:pt x="164" y="2441196"/>
                </a:cubicBezTo>
                <a:cubicBezTo>
                  <a:pt x="164" y="2611656"/>
                  <a:pt x="-2852" y="2519619"/>
                  <a:pt x="16942" y="2592198"/>
                </a:cubicBezTo>
                <a:cubicBezTo>
                  <a:pt x="23009" y="2614445"/>
                  <a:pt x="26428" y="2637434"/>
                  <a:pt x="33720" y="2659310"/>
                </a:cubicBezTo>
                <a:cubicBezTo>
                  <a:pt x="36516" y="2667699"/>
                  <a:pt x="35856" y="2678224"/>
                  <a:pt x="42109" y="2684477"/>
                </a:cubicBezTo>
                <a:cubicBezTo>
                  <a:pt x="48362" y="2690730"/>
                  <a:pt x="58644" y="2690948"/>
                  <a:pt x="67276" y="2692866"/>
                </a:cubicBezTo>
                <a:cubicBezTo>
                  <a:pt x="83880" y="2696556"/>
                  <a:pt x="101006" y="2697565"/>
                  <a:pt x="117610" y="2701255"/>
                </a:cubicBezTo>
                <a:cubicBezTo>
                  <a:pt x="126242" y="2703173"/>
                  <a:pt x="142777" y="2709644"/>
                  <a:pt x="142777" y="27096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6CC43-FBEF-41FA-915D-617CE86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- ratio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15A1C-6A9B-4E9A-B906-8E20E0BF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the approximation ratio?</a:t>
            </a:r>
          </a:p>
          <a:p>
            <a:endParaRPr lang="en-US" dirty="0"/>
          </a:p>
          <a:p>
            <a:r>
              <a:rPr lang="en-US" b="1" dirty="0"/>
              <a:t>Claim: </a:t>
            </a:r>
            <a:r>
              <a:rPr lang="en-US" dirty="0"/>
              <a:t>Let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 be the optimal tour, then: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altLang="zh-TW" dirty="0"/>
              <a:t>(1)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T*</a:t>
            </a:r>
            <a:r>
              <a:rPr lang="en-US" dirty="0"/>
              <a:t>) &lt;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); and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(2) </a:t>
            </a:r>
            <a:r>
              <a:rPr lang="en-US" i="1" dirty="0">
                <a:solidFill>
                  <a:srgbClr val="FF0000"/>
                </a:solidFill>
              </a:rPr>
              <a:t>length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M*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0.5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length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l-GR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endParaRPr lang="en-US" dirty="0"/>
          </a:p>
          <a:p>
            <a:r>
              <a:rPr lang="en-US" dirty="0"/>
              <a:t>We proceed to prove (2)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53D77-4E0D-4885-A499-EC9E993A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08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(</a:t>
            </a:r>
            <a:r>
              <a:rPr lang="en-US" b="1" dirty="0">
                <a:solidFill>
                  <a:srgbClr val="FF0000"/>
                </a:solidFill>
              </a:rPr>
              <a:t>textbook version with small mistakes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F9ADC-0EE8-4FD1-859B-782E70C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</a:t>
            </a:r>
            <a:r>
              <a:rPr lang="en-US" altLang="zh-TW" dirty="0"/>
              <a:t>elect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every other edge</a:t>
            </a:r>
            <a:r>
              <a:rPr lang="en-US" dirty="0"/>
              <a:t> from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w</a:t>
            </a:r>
            <a:r>
              <a:rPr lang="en-US" dirty="0"/>
              <a:t>e obtain two </a:t>
            </a:r>
            <a:r>
              <a:rPr lang="en-US" dirty="0">
                <a:solidFill>
                  <a:srgbClr val="FF0000"/>
                </a:solidFill>
              </a:rPr>
              <a:t>perfect </a:t>
            </a:r>
            <a:r>
              <a:rPr lang="en-US" dirty="0"/>
              <a:t>matchings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on </a:t>
            </a:r>
            <a:r>
              <a:rPr lang="en-US" i="1" dirty="0"/>
              <a:t>S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wrong</a:t>
            </a:r>
            <a:r>
              <a:rPr lang="en-US" altLang="zh-TW" dirty="0"/>
              <a:t>)</a:t>
            </a:r>
            <a:r>
              <a:rPr lang="en-US" dirty="0"/>
              <a:t>, and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) +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)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C3BF33D-AE95-4C67-996B-000AB92BA0A7}"/>
              </a:ext>
            </a:extLst>
          </p:cNvPr>
          <p:cNvSpPr/>
          <p:nvPr/>
        </p:nvSpPr>
        <p:spPr>
          <a:xfrm>
            <a:off x="4903645" y="368895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5C2446-0772-4849-85CC-DE6068388508}"/>
              </a:ext>
            </a:extLst>
          </p:cNvPr>
          <p:cNvSpPr/>
          <p:nvPr/>
        </p:nvSpPr>
        <p:spPr>
          <a:xfrm>
            <a:off x="6767399" y="6225097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97B9293-B212-4A48-8727-257CE3E94792}"/>
              </a:ext>
            </a:extLst>
          </p:cNvPr>
          <p:cNvSpPr/>
          <p:nvPr/>
        </p:nvSpPr>
        <p:spPr>
          <a:xfrm>
            <a:off x="6146613" y="455377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E54106-FF18-4AE9-928B-84610344499E}"/>
              </a:ext>
            </a:extLst>
          </p:cNvPr>
          <p:cNvSpPr/>
          <p:nvPr/>
        </p:nvSpPr>
        <p:spPr>
          <a:xfrm>
            <a:off x="4579270" y="5731675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0D38410-D380-4B00-9E87-51FBC7633B2C}"/>
              </a:ext>
            </a:extLst>
          </p:cNvPr>
          <p:cNvSpPr/>
          <p:nvPr/>
        </p:nvSpPr>
        <p:spPr>
          <a:xfrm>
            <a:off x="7938013" y="3705734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D194EDA-1A1F-4514-AD53-3E61ACF6330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872849" y="4868838"/>
            <a:ext cx="1324134" cy="9168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5B01464-EA91-4D16-B959-F4E7635171E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247594" y="3873514"/>
            <a:ext cx="2690419" cy="167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D619EA-B603-452A-92B6-1C00D5C4EE3A}"/>
              </a:ext>
            </a:extLst>
          </p:cNvPr>
          <p:cNvCxnSpPr>
            <a:cxnSpLocks/>
            <a:stCxn id="8" idx="4"/>
            <a:endCxn id="5" idx="7"/>
          </p:cNvCxnSpPr>
          <p:nvPr/>
        </p:nvCxnSpPr>
        <p:spPr>
          <a:xfrm flipH="1">
            <a:off x="7060978" y="4074850"/>
            <a:ext cx="1049010" cy="220430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1AFD702-17AC-490F-8DC1-78EA83E48781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440192" y="4868838"/>
            <a:ext cx="377577" cy="141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90562D9-C2D7-487C-B4BB-3451ED1C420F}"/>
              </a:ext>
            </a:extLst>
          </p:cNvPr>
          <p:cNvCxnSpPr>
            <a:cxnSpLocks/>
          </p:cNvCxnSpPr>
          <p:nvPr/>
        </p:nvCxnSpPr>
        <p:spPr>
          <a:xfrm>
            <a:off x="3236684" y="4996110"/>
            <a:ext cx="1464191" cy="7355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3B9A1826-23F1-4E2C-A1AC-DD82673007B0}"/>
              </a:ext>
            </a:extLst>
          </p:cNvPr>
          <p:cNvSpPr/>
          <p:nvPr/>
        </p:nvSpPr>
        <p:spPr>
          <a:xfrm>
            <a:off x="2978723" y="472461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9DDFAF6-2EA5-4B7D-A9A3-B8C7E9E3CDE6}"/>
              </a:ext>
            </a:extLst>
          </p:cNvPr>
          <p:cNvCxnSpPr>
            <a:cxnSpLocks/>
            <a:stCxn id="4" idx="3"/>
            <a:endCxn id="20" idx="7"/>
          </p:cNvCxnSpPr>
          <p:nvPr/>
        </p:nvCxnSpPr>
        <p:spPr>
          <a:xfrm flipH="1">
            <a:off x="3272302" y="4004016"/>
            <a:ext cx="1681713" cy="77465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CC920467-D581-486C-8A32-F176A2F1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77</a:t>
            </a:fld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8575F7-AFA4-44BE-AD4F-7E23AF876AA4}"/>
              </a:ext>
            </a:extLst>
          </p:cNvPr>
          <p:cNvSpPr txBox="1"/>
          <p:nvPr/>
        </p:nvSpPr>
        <p:spPr>
          <a:xfrm>
            <a:off x="7813113" y="5406536"/>
            <a:ext cx="298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optimal tour </a:t>
            </a:r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62575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textbook version with small mistakes</a:t>
            </a:r>
            <a:r>
              <a:rPr lang="en-US" altLang="zh-TW" b="1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F9ADC-0EE8-4FD1-859B-782E70C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) must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dirty="0"/>
              <a:t> 0.5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Assume it is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 is minimum, we have: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≤</a:t>
            </a:r>
            <a:r>
              <a:rPr lang="en-US" dirty="0"/>
              <a:t>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≤</a:t>
            </a:r>
            <a:r>
              <a:rPr lang="en-US" dirty="0"/>
              <a:t> 0.5 </a:t>
            </a:r>
            <a:r>
              <a:rPr lang="en-US" altLang="zh-TW" dirty="0"/>
              <a:t>×</a:t>
            </a:r>
            <a:r>
              <a:rPr lang="en-US" dirty="0"/>
              <a:t> </a:t>
            </a:r>
            <a:r>
              <a:rPr lang="en-US" i="1" dirty="0"/>
              <a:t>length</a:t>
            </a:r>
            <a:r>
              <a:rPr lang="en-US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8CA4C-139C-4348-993E-27DCFF35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2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Mistakes in the textbook - 1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F9ADC-0EE8-4FD1-859B-782E70C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odd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"selecting every other edge" does not produce two matchings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0F03E64-0F1C-4FEF-881B-B20EAF75422A}"/>
              </a:ext>
            </a:extLst>
          </p:cNvPr>
          <p:cNvSpPr/>
          <p:nvPr/>
        </p:nvSpPr>
        <p:spPr>
          <a:xfrm>
            <a:off x="4091379" y="358761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F028406-2EAC-4876-A76E-53EEAC600C4B}"/>
              </a:ext>
            </a:extLst>
          </p:cNvPr>
          <p:cNvSpPr/>
          <p:nvPr/>
        </p:nvSpPr>
        <p:spPr>
          <a:xfrm>
            <a:off x="5955133" y="6123759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C101AC6-7EEB-4221-BB4C-149C812E5391}"/>
              </a:ext>
            </a:extLst>
          </p:cNvPr>
          <p:cNvSpPr/>
          <p:nvPr/>
        </p:nvSpPr>
        <p:spPr>
          <a:xfrm>
            <a:off x="5486747" y="4318604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9ABDF48-CF7F-442C-AABD-173D71AD87A4}"/>
              </a:ext>
            </a:extLst>
          </p:cNvPr>
          <p:cNvSpPr/>
          <p:nvPr/>
        </p:nvSpPr>
        <p:spPr>
          <a:xfrm>
            <a:off x="3767004" y="5630337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4A0FD16-6FDE-4EEB-AECB-CAEEC43CD6FA}"/>
              </a:ext>
            </a:extLst>
          </p:cNvPr>
          <p:cNvSpPr/>
          <p:nvPr/>
        </p:nvSpPr>
        <p:spPr>
          <a:xfrm>
            <a:off x="7125747" y="360439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C92F8E5-8A94-4D81-8D7B-885DFAB60C3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91379" y="4633664"/>
            <a:ext cx="1445738" cy="1149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016024A-1670-4D99-8011-94E7EC6FB8D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435328" y="3772176"/>
            <a:ext cx="2690419" cy="167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AF7163-C5AE-41AF-82F0-2271CA0B5CE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248712" y="3973512"/>
            <a:ext cx="1049010" cy="220430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E5A9D48-60CC-4BD7-84CF-F6FA173F4BA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780326" y="4633664"/>
            <a:ext cx="225177" cy="15441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B0E2A50-C1AD-49C8-8D40-2B751157AB9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3938979" y="3956734"/>
            <a:ext cx="324375" cy="16736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號 20">
            <a:extLst>
              <a:ext uri="{FF2B5EF4-FFF2-40B4-BE49-F238E27FC236}">
                <a16:creationId xmlns:a16="http://schemas.microsoft.com/office/drawing/2014/main" id="{639C9C7C-EC1B-4594-BA43-3F8AFBEA035E}"/>
              </a:ext>
            </a:extLst>
          </p:cNvPr>
          <p:cNvSpPr/>
          <p:nvPr/>
        </p:nvSpPr>
        <p:spPr>
          <a:xfrm>
            <a:off x="3940374" y="3522898"/>
            <a:ext cx="444619" cy="392615"/>
          </a:xfrm>
          <a:prstGeom prst="mathMultiply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BA0725-F52D-4353-9DF7-1B01AEB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482C6-93FC-4754-A427-77BED50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Remark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A28B0-30FB-4783-AFBA-BE7353A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28799"/>
            <a:ext cx="10927977" cy="434816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textbook does not provide a proof for Lemma 6.1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b="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following, I will try to prove 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A61-528C-4C0D-9021-415A710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92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Mistakes in the textbook - 2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F9ADC-0EE8-4FD1-859B-782E70C6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Since </a:t>
            </a:r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 is minimum, we have length(</a:t>
            </a:r>
            <a:r>
              <a:rPr lang="en-US" i="1" dirty="0"/>
              <a:t>M</a:t>
            </a:r>
            <a:r>
              <a:rPr lang="en-US" baseline="30000" dirty="0"/>
              <a:t>*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length(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  <a:p>
            <a:pPr>
              <a:tabLst>
                <a:tab pos="4300538" algn="l"/>
              </a:tabLst>
            </a:pPr>
            <a:r>
              <a:rPr lang="en-US" dirty="0"/>
              <a:t>This is not true, because 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 is the minimum matching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while 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 is a matching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i="1" dirty="0">
                <a:solidFill>
                  <a:srgbClr val="FF0000"/>
                </a:solidFill>
              </a:rPr>
              <a:t>S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8B31EB6-C4AD-4FD5-B0AC-DA270C998875}"/>
              </a:ext>
            </a:extLst>
          </p:cNvPr>
          <p:cNvSpPr/>
          <p:nvPr/>
        </p:nvSpPr>
        <p:spPr>
          <a:xfrm>
            <a:off x="1314279" y="4218427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39678CA-5BD5-4813-8928-BCF3C860276A}"/>
              </a:ext>
            </a:extLst>
          </p:cNvPr>
          <p:cNvSpPr/>
          <p:nvPr/>
        </p:nvSpPr>
        <p:spPr>
          <a:xfrm>
            <a:off x="10887480" y="5376693"/>
            <a:ext cx="343949" cy="3691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6943C49-5A70-4614-8FF0-86531911035E}"/>
              </a:ext>
            </a:extLst>
          </p:cNvPr>
          <p:cNvSpPr/>
          <p:nvPr/>
        </p:nvSpPr>
        <p:spPr>
          <a:xfrm>
            <a:off x="838200" y="5306261"/>
            <a:ext cx="343949" cy="3691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2EE590-0D58-43A1-89EC-CCB1AE314597}"/>
              </a:ext>
            </a:extLst>
          </p:cNvPr>
          <p:cNvSpPr/>
          <p:nvPr/>
        </p:nvSpPr>
        <p:spPr>
          <a:xfrm>
            <a:off x="9969271" y="4190645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CB74512-C43E-4A14-AEFE-244B9CEAC0E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58228" y="4375203"/>
            <a:ext cx="8311043" cy="27782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649BBED-943E-428B-AC5E-96D15B51B4AB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10141246" y="4559761"/>
            <a:ext cx="796604" cy="870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5959CA3-0655-4557-9FB0-5589D2A6AFD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010175" y="4587543"/>
            <a:ext cx="476079" cy="7187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ABC748C-B0CE-4CE5-83A0-D01E5D300ED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1182149" y="5490819"/>
            <a:ext cx="9705331" cy="70432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A74EA43-2DFA-414F-AAD2-3A4690169B1D}"/>
              </a:ext>
            </a:extLst>
          </p:cNvPr>
          <p:cNvSpPr txBox="1"/>
          <p:nvPr/>
        </p:nvSpPr>
        <p:spPr>
          <a:xfrm>
            <a:off x="1394178" y="5903893"/>
            <a:ext cx="5059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Blue:</a:t>
            </a:r>
            <a:r>
              <a:rPr lang="en-US" altLang="zh-TW" sz="2800" dirty="0"/>
              <a:t> the </a:t>
            </a:r>
            <a:r>
              <a:rPr lang="en-US" sz="2800" dirty="0"/>
              <a:t>minimum matching of </a:t>
            </a:r>
            <a:r>
              <a:rPr lang="en-US" sz="2800" i="1" dirty="0"/>
              <a:t>X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D06202B7-F989-407A-A50E-6547E6DEA02E}"/>
              </a:ext>
            </a:extLst>
          </p:cNvPr>
          <p:cNvSpPr/>
          <p:nvPr/>
        </p:nvSpPr>
        <p:spPr>
          <a:xfrm rot="18376387">
            <a:off x="2784802" y="5703341"/>
            <a:ext cx="385894" cy="226421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5B85C82-9A7A-4AEC-8DAA-800A8B75C3B1}"/>
              </a:ext>
            </a:extLst>
          </p:cNvPr>
          <p:cNvSpPr/>
          <p:nvPr/>
        </p:nvSpPr>
        <p:spPr>
          <a:xfrm rot="8215723">
            <a:off x="2990227" y="3947179"/>
            <a:ext cx="385894" cy="226421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6353D9-8C1B-4B3B-83E9-01120F63B6AF}"/>
              </a:ext>
            </a:extLst>
          </p:cNvPr>
          <p:cNvSpPr txBox="1"/>
          <p:nvPr/>
        </p:nvSpPr>
        <p:spPr>
          <a:xfrm>
            <a:off x="3340476" y="353716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/>
              <a:t>T</a:t>
            </a:r>
            <a:r>
              <a:rPr lang="en-US" altLang="zh-TW" sz="2800" b="1" baseline="30000" dirty="0"/>
              <a:t>*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8D2995-3A41-4266-BB3F-E5DAE0D9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80</a:t>
            </a:fld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07434A-B7DA-48CE-92F0-649487DC482B}"/>
              </a:ext>
            </a:extLst>
          </p:cNvPr>
          <p:cNvSpPr txBox="1"/>
          <p:nvPr/>
        </p:nvSpPr>
        <p:spPr>
          <a:xfrm>
            <a:off x="1394178" y="6274712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smaller matching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E749322-AACC-40D5-AF22-054FDE2731DE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10141246" y="4559761"/>
            <a:ext cx="796604" cy="870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610DA58-0853-408B-B574-E53CEF2712E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010175" y="4587543"/>
            <a:ext cx="476079" cy="718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 correct version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77699-E20C-41F6-A933-FDE5D38C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 that </a:t>
            </a:r>
            <a:r>
              <a:rPr lang="en-US" altLang="zh-TW" i="1" dirty="0"/>
              <a:t>X</a:t>
            </a:r>
            <a:r>
              <a:rPr lang="en-US" altLang="zh-TW" dirty="0"/>
              <a:t> is the set of </a:t>
            </a:r>
            <a:r>
              <a:rPr lang="en-US" altLang="zh-TW" dirty="0">
                <a:solidFill>
                  <a:srgbClr val="FF0000"/>
                </a:solidFill>
              </a:rPr>
              <a:t>odd-degree </a:t>
            </a:r>
            <a:r>
              <a:rPr lang="en-US" altLang="zh-TW" dirty="0"/>
              <a:t>points of </a:t>
            </a:r>
            <a:r>
              <a:rPr lang="en-US" altLang="zh-TW" i="1" dirty="0"/>
              <a:t>T</a:t>
            </a:r>
            <a:r>
              <a:rPr lang="en-US" altLang="zh-TW" baseline="30000" dirty="0"/>
              <a:t>*</a:t>
            </a:r>
          </a:p>
          <a:p>
            <a:r>
              <a:rPr lang="en-US" altLang="zh-TW" dirty="0"/>
              <a:t>Recall that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visits each point of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exactly once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refining </a:t>
            </a:r>
            <a:r>
              <a:rPr lang="el-GR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, we can obtain a tour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 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' of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)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i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77620-6EE4-42B7-9915-33DB606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81</a:t>
            </a:fld>
            <a:endParaRPr 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4CE6133-1CB2-4AB3-833D-7F7A00E59872}"/>
              </a:ext>
            </a:extLst>
          </p:cNvPr>
          <p:cNvGrpSpPr/>
          <p:nvPr/>
        </p:nvGrpSpPr>
        <p:grpSpPr>
          <a:xfrm>
            <a:off x="994954" y="5137276"/>
            <a:ext cx="9446671" cy="1584199"/>
            <a:chOff x="994954" y="5137276"/>
            <a:chExt cx="9446671" cy="1584199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63B5567-551B-4AF7-AD66-403155A02802}"/>
                </a:ext>
              </a:extLst>
            </p:cNvPr>
            <p:cNvSpPr/>
            <p:nvPr/>
          </p:nvSpPr>
          <p:spPr>
            <a:xfrm>
              <a:off x="1252920" y="5391628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B96B15B-CDB9-45BB-A9CF-88C8ECD7516D}"/>
                </a:ext>
              </a:extLst>
            </p:cNvPr>
            <p:cNvSpPr/>
            <p:nvPr/>
          </p:nvSpPr>
          <p:spPr>
            <a:xfrm>
              <a:off x="3653533" y="5900184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DCA0FAE-0C26-4C70-B6DF-A48988D3F329}"/>
                </a:ext>
              </a:extLst>
            </p:cNvPr>
            <p:cNvSpPr/>
            <p:nvPr/>
          </p:nvSpPr>
          <p:spPr>
            <a:xfrm>
              <a:off x="994954" y="6015640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9158ACF-21CC-40C8-A101-1FE798E020A7}"/>
                </a:ext>
              </a:extLst>
            </p:cNvPr>
            <p:cNvSpPr/>
            <p:nvPr/>
          </p:nvSpPr>
          <p:spPr>
            <a:xfrm>
              <a:off x="3167952" y="5296922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09EDE28-43F4-4C10-BFDA-4D7F52786C0F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596869" y="5481480"/>
              <a:ext cx="1571083" cy="94706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6852D59-8395-4B53-B7CD-BF6CCBCB4354}"/>
                </a:ext>
              </a:extLst>
            </p:cNvPr>
            <p:cNvCxnSpPr>
              <a:cxnSpLocks/>
              <a:stCxn id="9" idx="4"/>
              <a:endCxn id="7" idx="1"/>
            </p:cNvCxnSpPr>
            <p:nvPr/>
          </p:nvCxnSpPr>
          <p:spPr>
            <a:xfrm>
              <a:off x="3339927" y="5666038"/>
              <a:ext cx="363976" cy="288202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41FAEDD-4E5B-4C81-ADF6-049B6C201D22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1166929" y="5760744"/>
              <a:ext cx="257966" cy="254896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BECFFC9-D146-43F0-8678-9D7DAC7B3E61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1338903" y="6084742"/>
              <a:ext cx="231463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CB274359-82E2-4E3D-985E-C47111BF89E6}"/>
                </a:ext>
              </a:extLst>
            </p:cNvPr>
            <p:cNvSpPr/>
            <p:nvPr/>
          </p:nvSpPr>
          <p:spPr>
            <a:xfrm>
              <a:off x="7697063" y="5231982"/>
              <a:ext cx="343949" cy="369116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0F383C1-6213-4733-AD9A-A7C1CB27506E}"/>
                </a:ext>
              </a:extLst>
            </p:cNvPr>
            <p:cNvSpPr/>
            <p:nvPr/>
          </p:nvSpPr>
          <p:spPr>
            <a:xfrm>
              <a:off x="10097676" y="5740538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D356BF0-C93A-4D60-B5F4-06281EA513F4}"/>
                </a:ext>
              </a:extLst>
            </p:cNvPr>
            <p:cNvSpPr/>
            <p:nvPr/>
          </p:nvSpPr>
          <p:spPr>
            <a:xfrm>
              <a:off x="7439097" y="5855994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F3D19D7-A34D-4985-823E-8CEC13AB2531}"/>
                </a:ext>
              </a:extLst>
            </p:cNvPr>
            <p:cNvSpPr/>
            <p:nvPr/>
          </p:nvSpPr>
          <p:spPr>
            <a:xfrm>
              <a:off x="9612095" y="5137276"/>
              <a:ext cx="343949" cy="369116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00E49CDA-894D-4AD0-94DF-1D0F51A658D7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041012" y="5321834"/>
              <a:ext cx="1571083" cy="94706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E6CA893-DA24-4F68-8647-2DAEAFC4D4C3}"/>
                </a:ext>
              </a:extLst>
            </p:cNvPr>
            <p:cNvCxnSpPr>
              <a:cxnSpLocks/>
              <a:stCxn id="26" idx="4"/>
              <a:endCxn id="24" idx="1"/>
            </p:cNvCxnSpPr>
            <p:nvPr/>
          </p:nvCxnSpPr>
          <p:spPr>
            <a:xfrm>
              <a:off x="9784070" y="5506392"/>
              <a:ext cx="363976" cy="288202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E5CA96C-9D0A-4DED-959F-DD8D7A5AF323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 flipH="1">
              <a:off x="7611072" y="5601098"/>
              <a:ext cx="257966" cy="254896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1607DC-7D96-4ACC-BF6C-BA8FD955C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46" y="5970214"/>
              <a:ext cx="231463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257004-DFA5-4EBC-B63D-545D7CF4E63B}"/>
                </a:ext>
              </a:extLst>
            </p:cNvPr>
            <p:cNvCxnSpPr>
              <a:cxnSpLocks/>
              <a:stCxn id="25" idx="7"/>
              <a:endCxn id="24" idx="1"/>
            </p:cNvCxnSpPr>
            <p:nvPr/>
          </p:nvCxnSpPr>
          <p:spPr>
            <a:xfrm flipV="1">
              <a:off x="7732676" y="5794594"/>
              <a:ext cx="241537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箭號: 向右 2">
              <a:extLst>
                <a:ext uri="{FF2B5EF4-FFF2-40B4-BE49-F238E27FC236}">
                  <a16:creationId xmlns:a16="http://schemas.microsoft.com/office/drawing/2014/main" id="{BDB84EE6-7A10-44C4-AD17-1531D2B23C9C}"/>
                </a:ext>
              </a:extLst>
            </p:cNvPr>
            <p:cNvSpPr/>
            <p:nvPr/>
          </p:nvSpPr>
          <p:spPr>
            <a:xfrm>
              <a:off x="5147824" y="5469242"/>
              <a:ext cx="1271735" cy="58821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385313F-A8AB-4E3A-8EEE-21EFAAE61A90}"/>
                </a:ext>
              </a:extLst>
            </p:cNvPr>
            <p:cNvSpPr txBox="1"/>
            <p:nvPr/>
          </p:nvSpPr>
          <p:spPr>
            <a:xfrm>
              <a:off x="2025658" y="6198255"/>
              <a:ext cx="16782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(on </a:t>
              </a:r>
              <a:r>
                <a:rPr lang="en-US" altLang="zh-TW" sz="2800" i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44FC193-00B8-4197-8ED3-7CA22F764341}"/>
                </a:ext>
              </a:extLst>
            </p:cNvPr>
            <p:cNvSpPr txBox="1"/>
            <p:nvPr/>
          </p:nvSpPr>
          <p:spPr>
            <a:xfrm>
              <a:off x="8108171" y="6186013"/>
              <a:ext cx="16782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' (on </a:t>
              </a:r>
              <a:r>
                <a:rPr lang="en-US" altLang="zh-TW" sz="2800" i="1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C4A7F60-28CC-44B5-B71E-0707D2CECAEA}"/>
                </a:ext>
              </a:extLst>
            </p:cNvPr>
            <p:cNvSpPr txBox="1"/>
            <p:nvPr/>
          </p:nvSpPr>
          <p:spPr>
            <a:xfrm>
              <a:off x="5203665" y="6084742"/>
              <a:ext cx="18064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refine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1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 correct version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77699-E20C-41F6-A933-FDE5D38C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be the optimal ETSP tour of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endParaRPr lang="en-US" altLang="zh-TW" dirty="0"/>
          </a:p>
          <a:p>
            <a:r>
              <a:rPr lang="en-US" altLang="zh-TW" dirty="0"/>
              <a:t>By definition,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TW" dirty="0"/>
              <a:t>)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dirty="0"/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77620-6EE4-42B7-9915-33DB606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82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1933418-6F35-4467-88BF-CE8D7FAF2ACD}"/>
              </a:ext>
            </a:extLst>
          </p:cNvPr>
          <p:cNvGrpSpPr/>
          <p:nvPr/>
        </p:nvGrpSpPr>
        <p:grpSpPr>
          <a:xfrm>
            <a:off x="994954" y="5137276"/>
            <a:ext cx="9446671" cy="1584199"/>
            <a:chOff x="994954" y="5137276"/>
            <a:chExt cx="9446671" cy="1584199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2EB48F7F-3300-4A7A-BD3E-12E6E5834D0A}"/>
                </a:ext>
              </a:extLst>
            </p:cNvPr>
            <p:cNvSpPr/>
            <p:nvPr/>
          </p:nvSpPr>
          <p:spPr>
            <a:xfrm>
              <a:off x="1252920" y="5391628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D535EFB9-FE36-4010-88B0-111FD7B5FC25}"/>
                </a:ext>
              </a:extLst>
            </p:cNvPr>
            <p:cNvSpPr/>
            <p:nvPr/>
          </p:nvSpPr>
          <p:spPr>
            <a:xfrm>
              <a:off x="3653533" y="5900184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4B76BED-DB50-4ED9-ACF9-9045FE50E203}"/>
                </a:ext>
              </a:extLst>
            </p:cNvPr>
            <p:cNvSpPr/>
            <p:nvPr/>
          </p:nvSpPr>
          <p:spPr>
            <a:xfrm>
              <a:off x="994954" y="6015640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81BCD0C2-1BC4-496C-9607-9D1EFAFA0A48}"/>
                </a:ext>
              </a:extLst>
            </p:cNvPr>
            <p:cNvSpPr/>
            <p:nvPr/>
          </p:nvSpPr>
          <p:spPr>
            <a:xfrm>
              <a:off x="3167952" y="5296922"/>
              <a:ext cx="343949" cy="3691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C455037-A150-455F-92D3-18DD671D20B8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 flipV="1">
              <a:off x="1596869" y="5481480"/>
              <a:ext cx="1571083" cy="94706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1D27512-E708-4A9F-974B-78A612EBD968}"/>
                </a:ext>
              </a:extLst>
            </p:cNvPr>
            <p:cNvCxnSpPr>
              <a:cxnSpLocks/>
              <a:stCxn id="31" idx="4"/>
              <a:endCxn id="28" idx="1"/>
            </p:cNvCxnSpPr>
            <p:nvPr/>
          </p:nvCxnSpPr>
          <p:spPr>
            <a:xfrm>
              <a:off x="3339927" y="5666038"/>
              <a:ext cx="363976" cy="288202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D45A750-E9F6-4134-98D2-B65E46B711DF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166929" y="5760744"/>
              <a:ext cx="257966" cy="254896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B2DF961-DA77-49E2-A0CB-F9EE7F974CA1}"/>
                </a:ext>
              </a:extLst>
            </p:cNvPr>
            <p:cNvCxnSpPr>
              <a:cxnSpLocks/>
              <a:stCxn id="29" idx="6"/>
              <a:endCxn id="28" idx="2"/>
            </p:cNvCxnSpPr>
            <p:nvPr/>
          </p:nvCxnSpPr>
          <p:spPr>
            <a:xfrm flipV="1">
              <a:off x="1338903" y="6084742"/>
              <a:ext cx="231463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A05D426-A078-459E-BA9F-832E8B3C2584}"/>
                </a:ext>
              </a:extLst>
            </p:cNvPr>
            <p:cNvSpPr/>
            <p:nvPr/>
          </p:nvSpPr>
          <p:spPr>
            <a:xfrm>
              <a:off x="7697063" y="5231982"/>
              <a:ext cx="343949" cy="369116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450D46E6-9D63-495B-9431-E70A3B26B700}"/>
                </a:ext>
              </a:extLst>
            </p:cNvPr>
            <p:cNvSpPr/>
            <p:nvPr/>
          </p:nvSpPr>
          <p:spPr>
            <a:xfrm>
              <a:off x="10097676" y="5740538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6B68E99E-52D6-4AA9-A90B-7A8260BF805F}"/>
                </a:ext>
              </a:extLst>
            </p:cNvPr>
            <p:cNvSpPr/>
            <p:nvPr/>
          </p:nvSpPr>
          <p:spPr>
            <a:xfrm>
              <a:off x="7439097" y="5855994"/>
              <a:ext cx="343949" cy="3691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BE4DD84-BF4E-40DE-87BE-F16129B0BC18}"/>
                </a:ext>
              </a:extLst>
            </p:cNvPr>
            <p:cNvSpPr/>
            <p:nvPr/>
          </p:nvSpPr>
          <p:spPr>
            <a:xfrm>
              <a:off x="9612095" y="5137276"/>
              <a:ext cx="343949" cy="369116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BD6BAF4-674D-4BAC-BA19-B5A28BF7EF63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 flipV="1">
              <a:off x="8041012" y="5321834"/>
              <a:ext cx="1571083" cy="94706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BDA9928-14C8-4809-A04A-687B0683D6D4}"/>
                </a:ext>
              </a:extLst>
            </p:cNvPr>
            <p:cNvCxnSpPr>
              <a:cxnSpLocks/>
              <a:stCxn id="59" idx="4"/>
              <a:endCxn id="57" idx="1"/>
            </p:cNvCxnSpPr>
            <p:nvPr/>
          </p:nvCxnSpPr>
          <p:spPr>
            <a:xfrm>
              <a:off x="9784070" y="5506392"/>
              <a:ext cx="363976" cy="288202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37AED19-C1B6-4E5A-892E-B8AD1FCF7851}"/>
                </a:ext>
              </a:extLst>
            </p:cNvPr>
            <p:cNvCxnSpPr>
              <a:cxnSpLocks/>
              <a:stCxn id="56" idx="4"/>
              <a:endCxn id="58" idx="0"/>
            </p:cNvCxnSpPr>
            <p:nvPr/>
          </p:nvCxnSpPr>
          <p:spPr>
            <a:xfrm flipH="1">
              <a:off x="7611072" y="5601098"/>
              <a:ext cx="257966" cy="254896"/>
            </a:xfrm>
            <a:prstGeom prst="line">
              <a:avLst/>
            </a:prstGeom>
            <a:ln w="5715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98BA48-656B-472B-8B01-012330BA3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46" y="5970214"/>
              <a:ext cx="231463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F41E391-76DB-4CF2-985C-B5D74BBBA5BA}"/>
                </a:ext>
              </a:extLst>
            </p:cNvPr>
            <p:cNvCxnSpPr>
              <a:cxnSpLocks/>
              <a:stCxn id="58" idx="7"/>
              <a:endCxn id="57" idx="1"/>
            </p:cNvCxnSpPr>
            <p:nvPr/>
          </p:nvCxnSpPr>
          <p:spPr>
            <a:xfrm flipV="1">
              <a:off x="7732676" y="5794594"/>
              <a:ext cx="2415370" cy="115456"/>
            </a:xfrm>
            <a:prstGeom prst="line">
              <a:avLst/>
            </a:prstGeom>
            <a:ln w="5715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箭號: 向右 64">
              <a:extLst>
                <a:ext uri="{FF2B5EF4-FFF2-40B4-BE49-F238E27FC236}">
                  <a16:creationId xmlns:a16="http://schemas.microsoft.com/office/drawing/2014/main" id="{A02F76A1-C74C-4094-AC8F-F23C2113ED18}"/>
                </a:ext>
              </a:extLst>
            </p:cNvPr>
            <p:cNvSpPr/>
            <p:nvPr/>
          </p:nvSpPr>
          <p:spPr>
            <a:xfrm>
              <a:off x="5147824" y="5469242"/>
              <a:ext cx="1271735" cy="58821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84AB1A0-77C9-45C4-B7F7-1E3A63F0FD47}"/>
                </a:ext>
              </a:extLst>
            </p:cNvPr>
            <p:cNvSpPr txBox="1"/>
            <p:nvPr/>
          </p:nvSpPr>
          <p:spPr>
            <a:xfrm>
              <a:off x="2025658" y="6198255"/>
              <a:ext cx="16782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(on </a:t>
              </a:r>
              <a:r>
                <a:rPr lang="en-US" altLang="zh-TW" sz="2800" i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F9913ED-59BE-4DE5-9648-A6D1E25CD78E}"/>
                </a:ext>
              </a:extLst>
            </p:cNvPr>
            <p:cNvSpPr txBox="1"/>
            <p:nvPr/>
          </p:nvSpPr>
          <p:spPr>
            <a:xfrm>
              <a:off x="8108171" y="6186013"/>
              <a:ext cx="16782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' (on </a:t>
              </a:r>
              <a:r>
                <a:rPr lang="en-US" altLang="zh-TW" sz="2800" i="1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DFE414B-1D12-4170-8365-4917A10D94C4}"/>
                </a:ext>
              </a:extLst>
            </p:cNvPr>
            <p:cNvSpPr txBox="1"/>
            <p:nvPr/>
          </p:nvSpPr>
          <p:spPr>
            <a:xfrm>
              <a:off x="5203665" y="6084742"/>
              <a:ext cx="18064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refine</a:t>
              </a:r>
              <a:endParaRPr lang="zh-TW" altLang="en-US" sz="2800" baseline="30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047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Correct version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77699-E20C-41F6-A933-FDE5D38C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937289" cy="4351338"/>
          </a:xfrm>
        </p:spPr>
        <p:txBody>
          <a:bodyPr/>
          <a:lstStyle/>
          <a:p>
            <a:r>
              <a:rPr lang="en-US" dirty="0"/>
              <a:t>Instead of "selecting every other edge" on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we </a:t>
            </a:r>
            <a:r>
              <a:rPr lang="en-US" altLang="zh-TW" dirty="0"/>
              <a:t>do it </a:t>
            </a:r>
            <a:r>
              <a:rPr lang="en-US" dirty="0"/>
              <a:t>on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i="1" baseline="-25000" dirty="0"/>
              <a:t>X</a:t>
            </a:r>
          </a:p>
          <a:p>
            <a:endParaRPr lang="en-US" i="1" baseline="-25000" dirty="0"/>
          </a:p>
          <a:p>
            <a:r>
              <a:rPr lang="en-US" dirty="0"/>
              <a:t>Since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| is even</a:t>
            </a:r>
            <a:r>
              <a:rPr lang="en-US" dirty="0"/>
              <a:t>, we obtain two matchings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77620-6EE4-42B7-9915-33DB606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83</a:t>
            </a:fld>
            <a:endParaRPr 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2E53E22-CE97-458A-9E4A-F2F08DFF4C37}"/>
              </a:ext>
            </a:extLst>
          </p:cNvPr>
          <p:cNvSpPr/>
          <p:nvPr/>
        </p:nvSpPr>
        <p:spPr>
          <a:xfrm>
            <a:off x="4511759" y="390267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61CAF95-B34F-48E9-B60D-5552B998B5A1}"/>
              </a:ext>
            </a:extLst>
          </p:cNvPr>
          <p:cNvSpPr/>
          <p:nvPr/>
        </p:nvSpPr>
        <p:spPr>
          <a:xfrm>
            <a:off x="6375513" y="6438819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4843676-8E02-4611-900A-3ADE8EDF741C}"/>
              </a:ext>
            </a:extLst>
          </p:cNvPr>
          <p:cNvSpPr/>
          <p:nvPr/>
        </p:nvSpPr>
        <p:spPr>
          <a:xfrm>
            <a:off x="5754727" y="4767500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E1D35AE-BCE3-40EE-BE7B-B6698737CCC8}"/>
              </a:ext>
            </a:extLst>
          </p:cNvPr>
          <p:cNvSpPr/>
          <p:nvPr/>
        </p:nvSpPr>
        <p:spPr>
          <a:xfrm>
            <a:off x="4187384" y="5945397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234D086-4863-4C65-900D-CCF842B1CAE5}"/>
              </a:ext>
            </a:extLst>
          </p:cNvPr>
          <p:cNvSpPr/>
          <p:nvPr/>
        </p:nvSpPr>
        <p:spPr>
          <a:xfrm>
            <a:off x="7546127" y="3919456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0B85D67-B40E-4C3D-A590-568C465ADEB8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4480963" y="5082560"/>
            <a:ext cx="1324134" cy="9168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F4F94F8-1F47-459E-97D3-C479A03ADACB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4855708" y="4087236"/>
            <a:ext cx="2690419" cy="167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A7FF39E-C20B-4DD4-9A98-F19985032703}"/>
              </a:ext>
            </a:extLst>
          </p:cNvPr>
          <p:cNvCxnSpPr>
            <a:cxnSpLocks/>
            <a:stCxn id="36" idx="4"/>
            <a:endCxn id="33" idx="7"/>
          </p:cNvCxnSpPr>
          <p:nvPr/>
        </p:nvCxnSpPr>
        <p:spPr>
          <a:xfrm flipH="1">
            <a:off x="6669092" y="4288572"/>
            <a:ext cx="1049010" cy="220430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F7EB119-4D8D-4F97-BCB9-9526D6A40C5F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6048306" y="5082560"/>
            <a:ext cx="377577" cy="141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FE9C4DB-62FE-491D-96EF-8A6AEA037E02}"/>
              </a:ext>
            </a:extLst>
          </p:cNvPr>
          <p:cNvCxnSpPr>
            <a:cxnSpLocks/>
          </p:cNvCxnSpPr>
          <p:nvPr/>
        </p:nvCxnSpPr>
        <p:spPr>
          <a:xfrm>
            <a:off x="2844798" y="5209832"/>
            <a:ext cx="1464191" cy="7355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5748A545-5A8A-47DC-A107-EC2EC9DC93CE}"/>
              </a:ext>
            </a:extLst>
          </p:cNvPr>
          <p:cNvSpPr/>
          <p:nvPr/>
        </p:nvSpPr>
        <p:spPr>
          <a:xfrm>
            <a:off x="2586837" y="493833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5F9727C-B4B9-4A51-8D78-C2AAD5905CB8}"/>
              </a:ext>
            </a:extLst>
          </p:cNvPr>
          <p:cNvCxnSpPr>
            <a:cxnSpLocks/>
            <a:stCxn id="30" idx="3"/>
            <a:endCxn id="42" idx="7"/>
          </p:cNvCxnSpPr>
          <p:nvPr/>
        </p:nvCxnSpPr>
        <p:spPr>
          <a:xfrm flipH="1">
            <a:off x="2880416" y="4217738"/>
            <a:ext cx="1681713" cy="77465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239764B-EAD8-4C40-85D3-F1543D0B978C}"/>
              </a:ext>
            </a:extLst>
          </p:cNvPr>
          <p:cNvSpPr txBox="1"/>
          <p:nvPr/>
        </p:nvSpPr>
        <p:spPr>
          <a:xfrm>
            <a:off x="7421227" y="562025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TW" alt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4100799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2FC7A-D3A6-4D8D-A8AB-A5314FC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Correct version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77699-E20C-41F6-A933-FDE5D38C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937289" cy="4351338"/>
          </a:xfrm>
        </p:spPr>
        <p:txBody>
          <a:bodyPr/>
          <a:lstStyle/>
          <a:p>
            <a:r>
              <a:rPr lang="en-US" altLang="zh-TW" dirty="0"/>
              <a:t>Furthermore, 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 and 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 are all </a:t>
            </a:r>
            <a:r>
              <a:rPr lang="en-US" altLang="zh-TW" dirty="0">
                <a:solidFill>
                  <a:srgbClr val="FF0000"/>
                </a:solidFill>
              </a:rPr>
              <a:t>matchings on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zh-TW" dirty="0"/>
              <a:t>We have the desired inequality: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)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TW" dirty="0"/>
              <a:t>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As before, assume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≤</a:t>
            </a:r>
            <a:r>
              <a:rPr lang="en-US" altLang="zh-TW" i="1" dirty="0"/>
              <a:t> 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Consequently,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30000" dirty="0"/>
              <a:t>*</a:t>
            </a:r>
            <a:r>
              <a:rPr lang="en-US" altLang="zh-TW" dirty="0"/>
              <a:t>)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TW" dirty="0"/>
              <a:t>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</a:p>
          <a:p>
            <a:pPr marL="0" indent="0">
              <a:buNone/>
              <a:tabLst>
                <a:tab pos="403225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≤ </a:t>
            </a:r>
            <a:r>
              <a:rPr lang="en-US" altLang="zh-TW" dirty="0"/>
              <a:t>0.5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dirty="0"/>
              <a:t>)</a:t>
            </a:r>
          </a:p>
          <a:p>
            <a:pPr marL="0" indent="0">
              <a:buNone/>
              <a:tabLst>
                <a:tab pos="4032250" algn="l"/>
              </a:tabLst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≤</a:t>
            </a:r>
            <a:r>
              <a:rPr lang="en-US" altLang="zh-TW" dirty="0"/>
              <a:t> 0.5 </a:t>
            </a:r>
            <a:r>
              <a:rPr lang="en-US" altLang="zh-TW" i="1" dirty="0"/>
              <a:t>length</a:t>
            </a:r>
            <a:r>
              <a:rPr lang="en-US" altLang="zh-TW" dirty="0"/>
              <a:t>(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)</a:t>
            </a:r>
          </a:p>
          <a:p>
            <a:pPr marL="0" indent="0">
              <a:buNone/>
              <a:tabLst>
                <a:tab pos="4032250" algn="l"/>
              </a:tabLst>
            </a:pPr>
            <a:endParaRPr lang="en-US" dirty="0"/>
          </a:p>
          <a:p>
            <a:pPr>
              <a:tabLst>
                <a:tab pos="4032250" algn="l"/>
              </a:tabLst>
            </a:pPr>
            <a:r>
              <a:rPr lang="en-US" dirty="0"/>
              <a:t>This completes the proof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77620-6EE4-42B7-9915-33DB606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C8E74-0C13-447C-B76B-FE32DAA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</a:t>
            </a:r>
            <a:endParaRPr 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1851-BE1E-4691-B6CD-98EE8FF7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Theorem 6.3: </a:t>
            </a:r>
            <a:r>
              <a:rPr lang="en-US" sz="3200" dirty="0"/>
              <a:t>An approximation to TSP</a:t>
            </a:r>
            <a:br>
              <a:rPr lang="en-US" sz="3200" dirty="0"/>
            </a:br>
            <a:r>
              <a:rPr lang="en-US" sz="3200" dirty="0"/>
              <a:t>	whose length is within 3/2 of optimal</a:t>
            </a:r>
            <a:br>
              <a:rPr lang="en-US" sz="3200" dirty="0"/>
            </a:br>
            <a:r>
              <a:rPr lang="en-US" sz="3200" dirty="0"/>
              <a:t>	can be obtained in </a:t>
            </a:r>
            <a:r>
              <a:rPr lang="en-US" sz="3200" i="1" dirty="0"/>
              <a:t>O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baseline="30000" dirty="0"/>
              <a:t>3</a:t>
            </a:r>
            <a:r>
              <a:rPr lang="en-US" sz="3200" dirty="0"/>
              <a:t>) time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altLang="zh-TW" sz="3200" dirty="0"/>
              <a:t>if </a:t>
            </a:r>
            <a:r>
              <a:rPr lang="en-US" sz="3200" dirty="0"/>
              <a:t>the interpoint distance obey the triangle inequality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44EEA-1A0A-4B3A-92C8-577CF6D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38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4ABFD-7B87-4C4D-BBA9-4C819397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1132"/>
            <a:ext cx="10515600" cy="1115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 for listening!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B33794-F32C-429A-97C4-A5A00E5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19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Old slides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2690CB-D8FB-4A20-937F-42D0B3D7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hidden slides are </a:t>
            </a:r>
            <a:r>
              <a:rPr lang="en-US" altLang="zh-TW" dirty="0"/>
              <a:t>out-takes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55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is not</a:t>
                </a:r>
                <a:r>
                  <a:rPr lang="en-US" dirty="0"/>
                  <a:t> in the Delaunay triangulation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altLang="zh-TW" dirty="0"/>
                  <a:t>Consider the bisector of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q</a:t>
                </a:r>
                <a:endParaRPr lang="en-US" altLang="zh-TW" dirty="0"/>
              </a:p>
              <a:p>
                <a:r>
                  <a:rPr lang="en-US" altLang="zh-TW" dirty="0"/>
                  <a:t>It lies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outside of</a:t>
                </a:r>
                <a:r>
                  <a:rPr lang="en-US" altLang="zh-TW" dirty="0"/>
                  <a:t> the locus of </a:t>
                </a:r>
                <a:r>
                  <a:rPr lang="en-US" altLang="zh-TW" i="1" dirty="0"/>
                  <a:t>p</a:t>
                </a:r>
                <a:endParaRPr lang="en-US" altLang="zh-TW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zh-TW" dirty="0"/>
                  <a:t> intersects </a:t>
                </a:r>
                <a:r>
                  <a:rPr lang="en-US" altLang="zh-TW" i="1" dirty="0"/>
                  <a:t>V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) at a locus edge </a:t>
                </a:r>
                <a:r>
                  <a:rPr lang="en-US" altLang="zh-TW" i="1" dirty="0"/>
                  <a:t>e</a:t>
                </a:r>
                <a:endParaRPr lang="en-US" i="1" dirty="0"/>
              </a:p>
              <a:p>
                <a:r>
                  <a:rPr lang="en-US" dirty="0"/>
                  <a:t>Assume </a:t>
                </a:r>
                <a:r>
                  <a:rPr lang="en-US" i="1" dirty="0"/>
                  <a:t>e</a:t>
                </a:r>
                <a:r>
                  <a:rPr lang="en-US" dirty="0"/>
                  <a:t> is the bisector of </a:t>
                </a:r>
                <a:r>
                  <a:rPr lang="en-US" i="1" dirty="0"/>
                  <a:t>p</a:t>
                </a:r>
                <a:r>
                  <a:rPr lang="en-US" dirty="0"/>
                  <a:t> and a point </a:t>
                </a:r>
                <a:r>
                  <a:rPr lang="en-US" i="1" dirty="0"/>
                  <a:t>p’</a:t>
                </a:r>
                <a:endParaRPr lang="en-US" dirty="0"/>
              </a:p>
              <a:p>
                <a:endParaRPr lang="en-US" b="1" i="1" dirty="0"/>
              </a:p>
              <a:p>
                <a:r>
                  <a:rPr lang="en-US" dirty="0"/>
                  <a:t>Case 1:  </a:t>
                </a:r>
                <a:r>
                  <a:rPr lang="en-US" i="1" dirty="0"/>
                  <a:t>p’</a:t>
                </a:r>
                <a:r>
                  <a:rPr lang="en-US" b="1" i="1" dirty="0"/>
                  <a:t> </a:t>
                </a:r>
                <a:r>
                  <a:rPr lang="en-US" dirty="0"/>
                  <a:t>∈ </a:t>
                </a:r>
                <a:r>
                  <a:rPr lang="en-US" i="1" dirty="0"/>
                  <a:t>S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Case 2:  </a:t>
                </a:r>
                <a:r>
                  <a:rPr lang="en-US" i="1" dirty="0"/>
                  <a:t>p’</a:t>
                </a:r>
                <a:r>
                  <a:rPr lang="en-US" b="1" i="1" dirty="0"/>
                  <a:t> </a:t>
                </a:r>
                <a:r>
                  <a:rPr lang="en-US" dirty="0"/>
                  <a:t>∈ </a:t>
                </a:r>
                <a:r>
                  <a:rPr lang="en-US" i="1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932690CB-D8FB-4A20-937F-42D0B3D7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H="1">
            <a:off x="9697673" y="2994174"/>
            <a:ext cx="8389" cy="333150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82B0CC4D-A94B-4003-B0C5-AE2711D536A4}"/>
              </a:ext>
            </a:extLst>
          </p:cNvPr>
          <p:cNvSpPr/>
          <p:nvPr/>
        </p:nvSpPr>
        <p:spPr>
          <a:xfrm>
            <a:off x="8274341" y="5557152"/>
            <a:ext cx="243279" cy="25796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13AF26C-040E-4B24-827F-025695AB6836}"/>
              </a:ext>
            </a:extLst>
          </p:cNvPr>
          <p:cNvSpPr/>
          <p:nvPr/>
        </p:nvSpPr>
        <p:spPr>
          <a:xfrm>
            <a:off x="10877727" y="5557152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D34032-793F-4EE0-BF85-CC0FE1046C1D}"/>
              </a:ext>
            </a:extLst>
          </p:cNvPr>
          <p:cNvSpPr txBox="1"/>
          <p:nvPr/>
        </p:nvSpPr>
        <p:spPr>
          <a:xfrm>
            <a:off x="10697514" y="5815113"/>
            <a:ext cx="10342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 ∈ </a:t>
            </a:r>
            <a:r>
              <a:rPr lang="en-US" sz="2600" i="1" dirty="0"/>
              <a:t>S1</a:t>
            </a:r>
          </a:p>
          <a:p>
            <a:endParaRPr lang="en-US" sz="2600" i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137891-5114-459B-82B4-A3CF13864AC8}"/>
              </a:ext>
            </a:extLst>
          </p:cNvPr>
          <p:cNvSpPr txBox="1"/>
          <p:nvPr/>
        </p:nvSpPr>
        <p:spPr>
          <a:xfrm>
            <a:off x="7929186" y="5813222"/>
            <a:ext cx="439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p’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CEC3090-EDA3-495E-B22C-3C65760CC3D0}"/>
              </a:ext>
            </a:extLst>
          </p:cNvPr>
          <p:cNvSpPr/>
          <p:nvPr/>
        </p:nvSpPr>
        <p:spPr>
          <a:xfrm>
            <a:off x="8080993" y="3541197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8288645" y="3761380"/>
            <a:ext cx="2624709" cy="183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21B77-414C-4ECA-A905-FE5651E355B3}"/>
              </a:ext>
            </a:extLst>
          </p:cNvPr>
          <p:cNvSpPr txBox="1"/>
          <p:nvPr/>
        </p:nvSpPr>
        <p:spPr>
          <a:xfrm>
            <a:off x="8312423" y="3146957"/>
            <a:ext cx="978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q</a:t>
            </a:r>
            <a:r>
              <a:rPr lang="en-US" sz="2600" dirty="0"/>
              <a:t> ∈ </a:t>
            </a:r>
            <a:r>
              <a:rPr lang="en-US" sz="2600" i="1" dirty="0"/>
              <a:t>S</a:t>
            </a:r>
            <a:r>
              <a:rPr lang="en-US" sz="2600" baseline="-25000" dirty="0"/>
              <a:t>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33C7FB-50C6-4FB4-A2B2-1C0B162F93A0}"/>
              </a:ext>
            </a:extLst>
          </p:cNvPr>
          <p:cNvSpPr txBox="1"/>
          <p:nvPr/>
        </p:nvSpPr>
        <p:spPr>
          <a:xfrm>
            <a:off x="10087160" y="4633218"/>
            <a:ext cx="2090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shortest edge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2B3E65-96FF-4491-960B-F5519AF3165C}"/>
              </a:ext>
            </a:extLst>
          </p:cNvPr>
          <p:cNvCxnSpPr/>
          <p:nvPr/>
        </p:nvCxnSpPr>
        <p:spPr>
          <a:xfrm flipH="1">
            <a:off x="8567855" y="3612669"/>
            <a:ext cx="1840399" cy="23817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C8417D-9460-43D0-B93F-E4B0A52B1B49}"/>
              </a:ext>
            </a:extLst>
          </p:cNvPr>
          <p:cNvSpPr txBox="1"/>
          <p:nvPr/>
        </p:nvSpPr>
        <p:spPr>
          <a:xfrm>
            <a:off x="10538512" y="3764832"/>
            <a:ext cx="1521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locus </a:t>
            </a:r>
            <a:r>
              <a:rPr lang="en-US" sz="2600" i="1" dirty="0"/>
              <a:t>V</a:t>
            </a:r>
            <a:r>
              <a:rPr lang="en-US" sz="2600" dirty="0"/>
              <a:t>(</a:t>
            </a:r>
            <a:r>
              <a:rPr lang="en-US" sz="2600" i="1" dirty="0"/>
              <a:t>p</a:t>
            </a:r>
            <a:r>
              <a:rPr lang="en-US" altLang="zh-TW" sz="2600" dirty="0"/>
              <a:t>)</a:t>
            </a:r>
            <a:endParaRPr lang="en-US" sz="26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17620" y="5686133"/>
            <a:ext cx="236010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9697673" y="4654296"/>
            <a:ext cx="0" cy="13401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V="1">
            <a:off x="9697673" y="4224528"/>
            <a:ext cx="789288" cy="4297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10486961" y="4224528"/>
            <a:ext cx="1426207" cy="3307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4E8EF-2945-4853-BAE7-2668EF1E38AF}"/>
              </a:ext>
            </a:extLst>
          </p:cNvPr>
          <p:cNvSpPr txBox="1"/>
          <p:nvPr/>
        </p:nvSpPr>
        <p:spPr>
          <a:xfrm>
            <a:off x="9531989" y="6284247"/>
            <a:ext cx="555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7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2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Case 1: </a:t>
            </a:r>
            <a:r>
              <a:rPr lang="en-US" b="1" i="1" dirty="0"/>
              <a:t>p’</a:t>
            </a:r>
            <a:r>
              <a:rPr lang="en-US" dirty="0"/>
              <a:t> </a:t>
            </a:r>
            <a:r>
              <a:rPr lang="en-US" b="1" dirty="0"/>
              <a:t>∈</a:t>
            </a:r>
            <a:r>
              <a:rPr lang="en-US" dirty="0"/>
              <a:t> </a:t>
            </a:r>
            <a:r>
              <a:rPr lang="en-US" b="1" i="1" dirty="0"/>
              <a:t>S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32226D-93CD-4361-BE10-E07489D8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89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20B8451C-7DE5-45AE-AD72-F981E5CC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23" y="2108527"/>
                <a:ext cx="552059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We claim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TW" dirty="0"/>
                  <a:t> is shorter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i="1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Note that </a:t>
                </a:r>
                <a:r>
                  <a:rPr lang="en-US" altLang="zh-TW" i="1" dirty="0"/>
                  <a:t>p'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q</a:t>
                </a:r>
                <a:r>
                  <a:rPr lang="en-US" altLang="zh-TW" dirty="0"/>
                  <a:t> are in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same side 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of </a:t>
                </a:r>
                <a:r>
                  <a:rPr lang="en-US" altLang="zh-TW" i="1" dirty="0">
                    <a:solidFill>
                      <a:srgbClr val="000000"/>
                    </a:solidFill>
                  </a:rPr>
                  <a:t>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All points in this side are closer to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’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TW" dirty="0"/>
                  <a:t> is shorter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𝑞𝑝</m:t>
                        </m:r>
                      </m:e>
                    </m:acc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20B8451C-7DE5-45AE-AD72-F981E5CC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23" y="2108527"/>
                <a:ext cx="5520590" cy="4351338"/>
              </a:xfrm>
              <a:blipFill>
                <a:blip r:embed="rId2"/>
                <a:stretch>
                  <a:fillRect l="-1768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H="1">
            <a:off x="8874713" y="2207790"/>
            <a:ext cx="8389" cy="333150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82B0CC4D-A94B-4003-B0C5-AE2711D536A4}"/>
              </a:ext>
            </a:extLst>
          </p:cNvPr>
          <p:cNvSpPr/>
          <p:nvPr/>
        </p:nvSpPr>
        <p:spPr>
          <a:xfrm>
            <a:off x="7451381" y="4770768"/>
            <a:ext cx="243279" cy="25796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13AF26C-040E-4B24-827F-025695AB6836}"/>
              </a:ext>
            </a:extLst>
          </p:cNvPr>
          <p:cNvSpPr/>
          <p:nvPr/>
        </p:nvSpPr>
        <p:spPr>
          <a:xfrm>
            <a:off x="10054767" y="4770768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D34032-793F-4EE0-BF85-CC0FE1046C1D}"/>
              </a:ext>
            </a:extLst>
          </p:cNvPr>
          <p:cNvSpPr txBox="1"/>
          <p:nvPr/>
        </p:nvSpPr>
        <p:spPr>
          <a:xfrm>
            <a:off x="9874554" y="5028729"/>
            <a:ext cx="103906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 ∈ </a:t>
            </a:r>
            <a:r>
              <a:rPr lang="en-US" sz="2600" i="1" dirty="0"/>
              <a:t>S1</a:t>
            </a:r>
          </a:p>
          <a:p>
            <a:endParaRPr lang="en-US" sz="2600" i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F137891-5114-459B-82B4-A3CF13864AC8}"/>
              </a:ext>
            </a:extLst>
          </p:cNvPr>
          <p:cNvSpPr txBox="1"/>
          <p:nvPr/>
        </p:nvSpPr>
        <p:spPr>
          <a:xfrm>
            <a:off x="6748736" y="5044488"/>
            <a:ext cx="10695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solidFill>
                  <a:srgbClr val="FF0000"/>
                </a:solidFill>
              </a:rPr>
              <a:t>p’</a:t>
            </a:r>
            <a:r>
              <a:rPr lang="en-US" altLang="zh-TW" sz="2600" dirty="0">
                <a:solidFill>
                  <a:srgbClr val="FF0000"/>
                </a:solidFill>
              </a:rPr>
              <a:t> ∈ </a:t>
            </a:r>
            <a:r>
              <a:rPr lang="en-US" altLang="zh-TW" sz="2600" i="1" dirty="0">
                <a:solidFill>
                  <a:srgbClr val="FF0000"/>
                </a:solidFill>
              </a:rPr>
              <a:t>S</a:t>
            </a:r>
            <a:r>
              <a:rPr lang="en-US" altLang="zh-TW" sz="26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0CEC3090-EDA3-495E-B22C-3C65760CC3D0}"/>
              </a:ext>
            </a:extLst>
          </p:cNvPr>
          <p:cNvSpPr/>
          <p:nvPr/>
        </p:nvSpPr>
        <p:spPr>
          <a:xfrm>
            <a:off x="7258033" y="2754813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48" idx="5"/>
            <a:endCxn id="41" idx="1"/>
          </p:cNvCxnSpPr>
          <p:nvPr/>
        </p:nvCxnSpPr>
        <p:spPr>
          <a:xfrm>
            <a:off x="7465685" y="2974996"/>
            <a:ext cx="2624709" cy="183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721B77-414C-4ECA-A905-FE5651E355B3}"/>
              </a:ext>
            </a:extLst>
          </p:cNvPr>
          <p:cNvSpPr txBox="1"/>
          <p:nvPr/>
        </p:nvSpPr>
        <p:spPr>
          <a:xfrm>
            <a:off x="7363525" y="2255799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q</a:t>
            </a:r>
            <a:r>
              <a:rPr lang="en-US" sz="2600" dirty="0"/>
              <a:t> ∈ </a:t>
            </a:r>
            <a:r>
              <a:rPr lang="en-US" sz="2600" i="1" dirty="0"/>
              <a:t>S</a:t>
            </a:r>
            <a:r>
              <a:rPr lang="en-US" sz="2600" baseline="-25000" dirty="0"/>
              <a:t>2</a:t>
            </a:r>
          </a:p>
        </p:txBody>
      </p:sp>
      <p:sp>
        <p:nvSpPr>
          <p:cNvPr id="56" name="矩形 55"/>
          <p:cNvSpPr/>
          <p:nvPr/>
        </p:nvSpPr>
        <p:spPr>
          <a:xfrm>
            <a:off x="8610600" y="5546157"/>
            <a:ext cx="5570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/>
              <a:t> </a:t>
            </a:r>
            <a:r>
              <a:rPr lang="en-US" altLang="zh-TW" sz="2600" i="1" dirty="0"/>
              <a:t>e</a:t>
            </a:r>
            <a:endParaRPr lang="zh-TW" altLang="en-US" sz="2600" i="1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78144DC-F333-431C-9519-3A8B900BB332}"/>
              </a:ext>
            </a:extLst>
          </p:cNvPr>
          <p:cNvCxnSpPr>
            <a:cxnSpLocks/>
            <a:stCxn id="40" idx="0"/>
            <a:endCxn id="48" idx="4"/>
          </p:cNvCxnSpPr>
          <p:nvPr/>
        </p:nvCxnSpPr>
        <p:spPr>
          <a:xfrm flipH="1" flipV="1">
            <a:off x="7379673" y="3012774"/>
            <a:ext cx="193348" cy="1757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8874713" y="3877806"/>
            <a:ext cx="0" cy="134010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 flipV="1">
            <a:off x="8874713" y="3448038"/>
            <a:ext cx="789288" cy="4297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CA0455A-2D5C-4C3B-B8C8-5AE760513D17}"/>
              </a:ext>
            </a:extLst>
          </p:cNvPr>
          <p:cNvCxnSpPr>
            <a:cxnSpLocks/>
          </p:cNvCxnSpPr>
          <p:nvPr/>
        </p:nvCxnSpPr>
        <p:spPr>
          <a:xfrm>
            <a:off x="9664001" y="3448038"/>
            <a:ext cx="1426207" cy="33072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AF19-E7C8-4A73-BFD8-869D3F28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Proof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4F03903-5B44-4561-B4D6-26836309461D}"/>
              </a:ext>
            </a:extLst>
          </p:cNvPr>
          <p:cNvSpPr/>
          <p:nvPr/>
        </p:nvSpPr>
        <p:spPr>
          <a:xfrm>
            <a:off x="7274734" y="2086210"/>
            <a:ext cx="2086452" cy="382538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61838B9-86C1-4177-B4BD-FE8C727FA855}"/>
              </a:ext>
            </a:extLst>
          </p:cNvPr>
          <p:cNvSpPr/>
          <p:nvPr/>
        </p:nvSpPr>
        <p:spPr>
          <a:xfrm>
            <a:off x="9834541" y="2086210"/>
            <a:ext cx="2028115" cy="3825380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60F977-B6D2-4D5A-BE76-3EFCEFA5D43F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8016786" y="5233385"/>
            <a:ext cx="2836736" cy="126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42D0BAE9-9BD2-49D8-9C2D-02B2F743FA9B}"/>
              </a:ext>
            </a:extLst>
          </p:cNvPr>
          <p:cNvSpPr/>
          <p:nvPr/>
        </p:nvSpPr>
        <p:spPr>
          <a:xfrm>
            <a:off x="8922858" y="3771723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E3D03AE-8C30-40E7-B47B-818269BEBD1B}"/>
              </a:ext>
            </a:extLst>
          </p:cNvPr>
          <p:cNvSpPr/>
          <p:nvPr/>
        </p:nvSpPr>
        <p:spPr>
          <a:xfrm>
            <a:off x="10007923" y="3998900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6A9527-BF74-4FAA-82AD-1408DC047E26}"/>
              </a:ext>
            </a:extLst>
          </p:cNvPr>
          <p:cNvSpPr txBox="1"/>
          <p:nvPr/>
        </p:nvSpPr>
        <p:spPr>
          <a:xfrm>
            <a:off x="8594846" y="345084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F61735-D2F2-4150-851A-64EA9336B025}"/>
              </a:ext>
            </a:extLst>
          </p:cNvPr>
          <p:cNvSpPr txBox="1"/>
          <p:nvPr/>
        </p:nvSpPr>
        <p:spPr>
          <a:xfrm>
            <a:off x="10045328" y="3601164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C8AC52-E08F-4107-818F-18583CB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65A557E-83AA-401B-9986-02F3380EDCEE}"/>
              </a:ext>
            </a:extLst>
          </p:cNvPr>
          <p:cNvSpPr/>
          <p:nvPr/>
        </p:nvSpPr>
        <p:spPr>
          <a:xfrm>
            <a:off x="8396196" y="4472477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C5B6743-F40B-43BE-B04B-E4226CDB05A6}"/>
              </a:ext>
            </a:extLst>
          </p:cNvPr>
          <p:cNvSpPr/>
          <p:nvPr/>
        </p:nvSpPr>
        <p:spPr>
          <a:xfrm>
            <a:off x="10505653" y="4598380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FE46D56B-A2E5-4BA4-958F-12014F30C602}"/>
              </a:ext>
            </a:extLst>
          </p:cNvPr>
          <p:cNvSpPr/>
          <p:nvPr/>
        </p:nvSpPr>
        <p:spPr>
          <a:xfrm>
            <a:off x="8032841" y="2758863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DF39E8C-6DC2-45D2-9FEB-847B9699C654}"/>
              </a:ext>
            </a:extLst>
          </p:cNvPr>
          <p:cNvSpPr/>
          <p:nvPr/>
        </p:nvSpPr>
        <p:spPr>
          <a:xfrm>
            <a:off x="11300042" y="2758864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6A1153-69FA-4B46-9ED1-40216C1D9439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9130510" y="2979047"/>
            <a:ext cx="2205159" cy="830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93CF51C-CD9D-4347-862A-AD43C1EEEF63}"/>
              </a:ext>
            </a:extLst>
          </p:cNvPr>
          <p:cNvSpPr/>
          <p:nvPr/>
        </p:nvSpPr>
        <p:spPr>
          <a:xfrm>
            <a:off x="7773507" y="5104404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ED55F9C-649A-422E-8117-D479956277A0}"/>
              </a:ext>
            </a:extLst>
          </p:cNvPr>
          <p:cNvSpPr/>
          <p:nvPr/>
        </p:nvSpPr>
        <p:spPr>
          <a:xfrm>
            <a:off x="10853522" y="5230534"/>
            <a:ext cx="243279" cy="25796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AED2A18-D1C9-4030-9956-DBE3822D5838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8639475" y="4601458"/>
            <a:ext cx="2214047" cy="75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F57DB938-408E-45B8-B184-E2196FDA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77" y="1824818"/>
            <a:ext cx="6200183" cy="4348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be the </a:t>
            </a:r>
            <a:r>
              <a:rPr lang="en-US" dirty="0">
                <a:solidFill>
                  <a:srgbClr val="FF0000"/>
                </a:solidFill>
              </a:rPr>
              <a:t>shortest edge </a:t>
            </a:r>
            <a:r>
              <a:rPr lang="en-US" dirty="0"/>
              <a:t>between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 be an MST which </a:t>
            </a:r>
            <a:r>
              <a:rPr lang="en-US" dirty="0">
                <a:solidFill>
                  <a:srgbClr val="FF0000"/>
                </a:solidFill>
              </a:rPr>
              <a:t>dost not </a:t>
            </a:r>
            <a:r>
              <a:rPr lang="en-US" dirty="0"/>
              <a:t>contain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is an ST, there is a path </a:t>
            </a:r>
            <a:r>
              <a:rPr lang="en-US" i="1" dirty="0"/>
              <a:t>P</a:t>
            </a:r>
            <a:r>
              <a:rPr lang="en-US" dirty="0"/>
              <a:t>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i="1" dirty="0"/>
              <a:t>T</a:t>
            </a:r>
          </a:p>
          <a:p>
            <a:pPr>
              <a:lnSpc>
                <a:spcPct val="150000"/>
              </a:lnSpc>
            </a:pPr>
            <a:r>
              <a:rPr lang="en-US" dirty="0"/>
              <a:t>Note that </a:t>
            </a:r>
            <a:r>
              <a:rPr lang="en-US" i="1" dirty="0"/>
              <a:t>P</a:t>
            </a:r>
            <a:r>
              <a:rPr lang="en-US" dirty="0"/>
              <a:t> and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form a cycle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30AA3B5-60F8-4E82-9B59-61BDDD666C1A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7895147" y="3016824"/>
            <a:ext cx="259334" cy="2087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18BB4C6-4F7C-4D47-823B-17ADE3A98EBB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276120" y="2887844"/>
            <a:ext cx="302392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F3FA3BA-D5DC-4F2E-8B6C-05BD55D654BA}"/>
              </a:ext>
            </a:extLst>
          </p:cNvPr>
          <p:cNvSpPr txBox="1"/>
          <p:nvPr/>
        </p:nvSpPr>
        <p:spPr>
          <a:xfrm>
            <a:off x="7274734" y="1824599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</a:t>
            </a:r>
            <a:r>
              <a:rPr lang="en-US" sz="2800" b="1" baseline="-25000" dirty="0"/>
              <a:t>1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59B88FD-0060-482B-8464-39CBB871960B}"/>
              </a:ext>
            </a:extLst>
          </p:cNvPr>
          <p:cNvSpPr txBox="1"/>
          <p:nvPr/>
        </p:nvSpPr>
        <p:spPr>
          <a:xfrm>
            <a:off x="9863952" y="1845886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</a:t>
            </a:r>
            <a:r>
              <a:rPr lang="en-US" sz="2800" b="1" baseline="-25000" dirty="0"/>
              <a:t>2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C5F2E2E-F69D-4FBF-A3C5-0F67553D4E9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9166137" y="3900704"/>
            <a:ext cx="841786" cy="227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B9C01F-45D1-4AD5-AF38-40B69316D654}"/>
              </a:ext>
            </a:extLst>
          </p:cNvPr>
          <p:cNvCxnSpPr>
            <a:cxnSpLocks/>
            <a:stCxn id="25" idx="4"/>
            <a:endCxn id="22" idx="6"/>
          </p:cNvCxnSpPr>
          <p:nvPr/>
        </p:nvCxnSpPr>
        <p:spPr>
          <a:xfrm flipH="1">
            <a:off x="10251202" y="3016825"/>
            <a:ext cx="1170480" cy="1111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FFB54D9-BCE6-42F8-B6D7-C40FA4481FB4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8603848" y="3991906"/>
            <a:ext cx="354637" cy="518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2102AEC-E868-4B09-A4BE-73C6C3E83FA8}"/>
              </a:ext>
            </a:extLst>
          </p:cNvPr>
          <p:cNvSpPr txBox="1"/>
          <p:nvPr/>
        </p:nvSpPr>
        <p:spPr>
          <a:xfrm>
            <a:off x="7557921" y="2837898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</a:t>
            </a:r>
            <a:endParaRPr lang="en-US" sz="2800" b="1" baseline="-250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8546B5C-8822-47C5-A580-429EB34466F0}"/>
              </a:ext>
            </a:extLst>
          </p:cNvPr>
          <p:cNvCxnSpPr>
            <a:cxnSpLocks/>
            <a:stCxn id="23" idx="5"/>
            <a:endCxn id="28" idx="0"/>
          </p:cNvCxnSpPr>
          <p:nvPr/>
        </p:nvCxnSpPr>
        <p:spPr>
          <a:xfrm>
            <a:off x="10713305" y="4818563"/>
            <a:ext cx="261857" cy="411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4FC1E20-F308-4818-87A8-BDC6012D0AB0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0215575" y="4219083"/>
            <a:ext cx="325705" cy="417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F13321C-2B55-4431-B0CB-9D7A4638426B}"/>
              </a:ext>
            </a:extLst>
          </p:cNvPr>
          <p:cNvCxnSpPr>
            <a:cxnSpLocks/>
            <a:stCxn id="24" idx="5"/>
            <a:endCxn id="21" idx="0"/>
          </p:cNvCxnSpPr>
          <p:nvPr/>
        </p:nvCxnSpPr>
        <p:spPr>
          <a:xfrm>
            <a:off x="8240493" y="2979046"/>
            <a:ext cx="804005" cy="792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36744-ACE8-4586-BFAE-813CA34A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Case 2: </a:t>
            </a:r>
            <a:r>
              <a:rPr lang="en-US" altLang="zh-TW" b="1" i="1" dirty="0"/>
              <a:t>p’</a:t>
            </a:r>
            <a:r>
              <a:rPr lang="en-US" altLang="zh-TW" dirty="0"/>
              <a:t> </a:t>
            </a:r>
            <a:r>
              <a:rPr lang="en-US" altLang="zh-TW" b="1" dirty="0"/>
              <a:t>∈</a:t>
            </a:r>
            <a:r>
              <a:rPr lang="en-US" altLang="zh-TW" dirty="0"/>
              <a:t> </a:t>
            </a:r>
            <a:r>
              <a:rPr lang="en-US" altLang="zh-TW" b="1" i="1" dirty="0"/>
              <a:t>S</a:t>
            </a:r>
            <a:r>
              <a:rPr lang="en-US" altLang="zh-TW" b="1" baseline="-25000" dirty="0"/>
              <a:t>2</a:t>
            </a:r>
            <a:endParaRPr lang="en-US" b="1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CBEE1B-F277-4DA0-B5A8-ECA932048AE5}"/>
              </a:ext>
            </a:extLst>
          </p:cNvPr>
          <p:cNvCxnSpPr>
            <a:cxnSpLocks/>
          </p:cNvCxnSpPr>
          <p:nvPr/>
        </p:nvCxnSpPr>
        <p:spPr>
          <a:xfrm>
            <a:off x="8730982" y="1921655"/>
            <a:ext cx="0" cy="377504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6BC847BB-EC0D-4A4D-A471-9705FAC7A294}"/>
              </a:ext>
            </a:extLst>
          </p:cNvPr>
          <p:cNvSpPr/>
          <p:nvPr/>
        </p:nvSpPr>
        <p:spPr>
          <a:xfrm>
            <a:off x="7349595" y="4442197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4BC514D-7627-47A3-BA38-E696F47DE065}"/>
              </a:ext>
            </a:extLst>
          </p:cNvPr>
          <p:cNvSpPr/>
          <p:nvPr/>
        </p:nvSpPr>
        <p:spPr>
          <a:xfrm>
            <a:off x="9952981" y="4442197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8F7A567-3569-4BE7-BAF3-907F84B9CB6B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7592874" y="4571178"/>
            <a:ext cx="2360107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EC44627-D942-4912-A65E-23EAC8229094}"/>
              </a:ext>
            </a:extLst>
          </p:cNvPr>
          <p:cNvCxnSpPr/>
          <p:nvPr/>
        </p:nvCxnSpPr>
        <p:spPr>
          <a:xfrm>
            <a:off x="8772927" y="4382076"/>
            <a:ext cx="16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8B5E79-CA35-4840-A47E-B6A4A497ED58}"/>
              </a:ext>
            </a:extLst>
          </p:cNvPr>
          <p:cNvCxnSpPr>
            <a:cxnSpLocks/>
          </p:cNvCxnSpPr>
          <p:nvPr/>
        </p:nvCxnSpPr>
        <p:spPr>
          <a:xfrm flipV="1">
            <a:off x="8940707" y="4382076"/>
            <a:ext cx="0" cy="189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7452F7D-4D5B-4A98-BE16-A3ED924F7B70}"/>
              </a:ext>
            </a:extLst>
          </p:cNvPr>
          <p:cNvSpPr/>
          <p:nvPr/>
        </p:nvSpPr>
        <p:spPr>
          <a:xfrm>
            <a:off x="6663096" y="2086289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6F1B39C-33FA-4191-99C2-4584A5F23A6B}"/>
              </a:ext>
            </a:extLst>
          </p:cNvPr>
          <p:cNvCxnSpPr>
            <a:cxnSpLocks/>
            <a:stCxn id="35" idx="5"/>
            <a:endCxn id="14" idx="1"/>
          </p:cNvCxnSpPr>
          <p:nvPr/>
        </p:nvCxnSpPr>
        <p:spPr>
          <a:xfrm>
            <a:off x="6870748" y="2306472"/>
            <a:ext cx="3117860" cy="2173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5EB16C9F-DB76-4BD1-9A30-3654E701C862}"/>
              </a:ext>
            </a:extLst>
          </p:cNvPr>
          <p:cNvSpPr/>
          <p:nvPr/>
        </p:nvSpPr>
        <p:spPr>
          <a:xfrm>
            <a:off x="8389114" y="3289542"/>
            <a:ext cx="243279" cy="2579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F146AF-47AE-4297-AD5F-FAC2613744CC}"/>
              </a:ext>
            </a:extLst>
          </p:cNvPr>
          <p:cNvSpPr txBox="1"/>
          <p:nvPr/>
        </p:nvSpPr>
        <p:spPr>
          <a:xfrm>
            <a:off x="9772768" y="4700158"/>
            <a:ext cx="1045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  <a:r>
              <a:rPr lang="en-US" sz="2800" dirty="0"/>
              <a:t> </a:t>
            </a:r>
            <a:r>
              <a:rPr lang="en-US" sz="2800" b="1" dirty="0"/>
              <a:t>∈</a:t>
            </a:r>
            <a:r>
              <a:rPr lang="en-US" sz="2800" dirty="0"/>
              <a:t> </a:t>
            </a:r>
            <a:r>
              <a:rPr lang="en-US" sz="2800" b="1" i="1" dirty="0"/>
              <a:t>S</a:t>
            </a:r>
            <a:r>
              <a:rPr lang="en-US" sz="2800" b="1" baseline="-25000" dirty="0"/>
              <a:t>1</a:t>
            </a:r>
          </a:p>
          <a:p>
            <a:endParaRPr lang="en-US" sz="2800" b="1" i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70388EB-FEB3-45BC-9E93-8A7BE46945FB}"/>
              </a:ext>
            </a:extLst>
          </p:cNvPr>
          <p:cNvSpPr txBox="1"/>
          <p:nvPr/>
        </p:nvSpPr>
        <p:spPr>
          <a:xfrm>
            <a:off x="6713167" y="4741482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p’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∈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398B62C-24D2-4D25-8CBE-3CCC2263DEFD}"/>
              </a:ext>
            </a:extLst>
          </p:cNvPr>
          <p:cNvSpPr txBox="1"/>
          <p:nvPr/>
        </p:nvSpPr>
        <p:spPr>
          <a:xfrm>
            <a:off x="8562506" y="5690985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793D06C-EA63-4B28-8D18-2A2B0F760BF1}"/>
              </a:ext>
            </a:extLst>
          </p:cNvPr>
          <p:cNvSpPr txBox="1"/>
          <p:nvPr/>
        </p:nvSpPr>
        <p:spPr>
          <a:xfrm>
            <a:off x="6772750" y="3192109"/>
            <a:ext cx="1251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midpoint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8AA9FCC-2064-4661-BA0B-CD55EB7CF07A}"/>
              </a:ext>
            </a:extLst>
          </p:cNvPr>
          <p:cNvSpPr txBox="1"/>
          <p:nvPr/>
        </p:nvSpPr>
        <p:spPr>
          <a:xfrm>
            <a:off x="5835962" y="138059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q</a:t>
            </a:r>
            <a:r>
              <a:rPr lang="en-US" sz="2800" dirty="0"/>
              <a:t> </a:t>
            </a:r>
            <a:r>
              <a:rPr lang="en-US" sz="2800" b="1" dirty="0"/>
              <a:t>∈</a:t>
            </a:r>
            <a:r>
              <a:rPr lang="en-US" sz="2800" dirty="0"/>
              <a:t> </a:t>
            </a:r>
            <a:r>
              <a:rPr lang="en-US" sz="2800" b="1" i="1" dirty="0"/>
              <a:t>S</a:t>
            </a:r>
            <a:r>
              <a:rPr lang="en-US" sz="2800" b="1" baseline="-25000" dirty="0"/>
              <a:t>2</a:t>
            </a: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D3A35205-66A9-40E0-8202-49936A4625BC}"/>
              </a:ext>
            </a:extLst>
          </p:cNvPr>
          <p:cNvSpPr/>
          <p:nvPr/>
        </p:nvSpPr>
        <p:spPr>
          <a:xfrm>
            <a:off x="8020332" y="3333372"/>
            <a:ext cx="239607" cy="17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C648E6-89D2-42C0-929E-3D95F75E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90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20B8451C-7DE5-45AE-AD72-F981E5CC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23" y="2108527"/>
                <a:ext cx="494667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We claim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TW" dirty="0"/>
                  <a:t> is shorter</a:t>
                </a:r>
                <a:endParaRPr lang="en-US" altLang="zh-TW" i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Note that midpoint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must </a:t>
                </a:r>
                <a:r>
                  <a:rPr lang="en-US" dirty="0">
                    <a:solidFill>
                      <a:srgbClr val="FF0000"/>
                    </a:solidFill>
                  </a:rPr>
                  <a:t>be outside of the locus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L</a:t>
                </a:r>
                <a:r>
                  <a:rPr lang="en-US" dirty="0"/>
                  <a:t>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&lt; </a:t>
                </a:r>
                <a:r>
                  <a:rPr lang="en-US" dirty="0">
                    <a:cs typeface="Arial" panose="020B0604020202020204" pitchFamily="34" charset="0"/>
                  </a:rPr>
                  <a:t>2</a:t>
                </a:r>
                <a:r>
                  <a:rPr lang="en-US" i="1" dirty="0"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≤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TW" dirty="0"/>
                  <a:t> is shorter.</a:t>
                </a:r>
              </a:p>
            </p:txBody>
          </p:sp>
        </mc:Choice>
        <mc:Fallback xmlns="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20B8451C-7DE5-45AE-AD72-F981E5CC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23" y="2108527"/>
                <a:ext cx="4946674" cy="4351338"/>
              </a:xfrm>
              <a:blipFill>
                <a:blip r:embed="rId2"/>
                <a:stretch>
                  <a:fillRect l="-2219" r="-2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98B62C-24D2-4D25-8CBE-3CCC2263DEFD}"/>
              </a:ext>
            </a:extLst>
          </p:cNvPr>
          <p:cNvSpPr txBox="1"/>
          <p:nvPr/>
        </p:nvSpPr>
        <p:spPr>
          <a:xfrm>
            <a:off x="8067453" y="45604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A535572-47FC-46C6-9F7B-9DD19C4319D5}"/>
              </a:ext>
            </a:extLst>
          </p:cNvPr>
          <p:cNvCxnSpPr>
            <a:cxnSpLocks/>
          </p:cNvCxnSpPr>
          <p:nvPr/>
        </p:nvCxnSpPr>
        <p:spPr>
          <a:xfrm flipH="1">
            <a:off x="7576619" y="3627948"/>
            <a:ext cx="1173734" cy="84126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902CCAD-3DF7-4349-A137-286DCE62A2EB}"/>
              </a:ext>
            </a:extLst>
          </p:cNvPr>
          <p:cNvSpPr txBox="1"/>
          <p:nvPr/>
        </p:nvSpPr>
        <p:spPr>
          <a:xfrm>
            <a:off x="9171191" y="456918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FD24418-E359-4D44-9B08-D629D30148BE}"/>
              </a:ext>
            </a:extLst>
          </p:cNvPr>
          <p:cNvSpPr/>
          <p:nvPr/>
        </p:nvSpPr>
        <p:spPr>
          <a:xfrm>
            <a:off x="8628713" y="3497971"/>
            <a:ext cx="243279" cy="257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107A97-F2D7-455C-B4CF-EDEAEDED5BA9}"/>
              </a:ext>
            </a:extLst>
          </p:cNvPr>
          <p:cNvSpPr txBox="1"/>
          <p:nvPr/>
        </p:nvSpPr>
        <p:spPr>
          <a:xfrm>
            <a:off x="9558495" y="37277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267C93-D1A5-41A3-915E-80F4D4A50009}"/>
              </a:ext>
            </a:extLst>
          </p:cNvPr>
          <p:cNvSpPr txBox="1"/>
          <p:nvPr/>
        </p:nvSpPr>
        <p:spPr>
          <a:xfrm>
            <a:off x="7657991" y="37277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6F1B39C-33FA-4191-99C2-4584A5F23A6B}"/>
              </a:ext>
            </a:extLst>
          </p:cNvPr>
          <p:cNvCxnSpPr>
            <a:cxnSpLocks/>
          </p:cNvCxnSpPr>
          <p:nvPr/>
        </p:nvCxnSpPr>
        <p:spPr>
          <a:xfrm flipH="1">
            <a:off x="8231642" y="2562366"/>
            <a:ext cx="939549" cy="125948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8" grpId="0"/>
      <p:bldP spid="32" grpId="0"/>
      <p:bldP spid="26" grpId="0"/>
      <p:bldP spid="2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C193-B445-4FF2-91F2-39C4609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CE836-B739-4412-8BFA-785DB0E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91</a:t>
            </a:fld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392996" y="3098540"/>
            <a:ext cx="781869" cy="726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473" y="5511389"/>
            <a:ext cx="10387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Each vertex represents a graph, and each edge represents an operation.</a:t>
            </a:r>
          </a:p>
          <a:p>
            <a:r>
              <a:rPr lang="en-US" altLang="zh-TW" sz="2400" dirty="0"/>
              <a:t>Since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planar, no any sequence of operations can transform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into </a:t>
            </a:r>
            <a:r>
              <a:rPr lang="en-US" altLang="zh-TW" sz="2400" i="1" dirty="0"/>
              <a:t>K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 nor </a:t>
            </a:r>
            <a:r>
              <a:rPr lang="en-US" altLang="zh-TW" sz="2400" i="1" dirty="0"/>
              <a:t>K</a:t>
            </a:r>
            <a:r>
              <a:rPr lang="en-US" altLang="zh-TW" sz="2400" baseline="-25000" dirty="0"/>
              <a:t>3,3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* </a:t>
            </a:r>
            <a:r>
              <a:rPr lang="en-US" altLang="zh-TW" sz="2400" dirty="0">
                <a:solidFill>
                  <a:srgbClr val="FF0000"/>
                </a:solidFill>
              </a:rPr>
              <a:t>isn’t</a:t>
            </a:r>
            <a:r>
              <a:rPr lang="en-US" altLang="zh-TW" sz="2400" dirty="0"/>
              <a:t> planar, it can reach </a:t>
            </a:r>
            <a:r>
              <a:rPr lang="en-US" altLang="zh-TW" sz="2400" i="1" dirty="0"/>
              <a:t>K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 or </a:t>
            </a:r>
            <a:r>
              <a:rPr lang="en-US" altLang="zh-TW" sz="2400" i="1" dirty="0"/>
              <a:t>K</a:t>
            </a:r>
            <a:r>
              <a:rPr lang="en-US" altLang="zh-TW" sz="2400" baseline="-25000" dirty="0"/>
              <a:t>3,3</a:t>
            </a:r>
            <a:r>
              <a:rPr lang="en-US" altLang="zh-TW" sz="2400" dirty="0"/>
              <a:t>. This is a contradiction since </a:t>
            </a:r>
            <a:r>
              <a:rPr lang="en-US" altLang="zh-TW" sz="2400" i="1" dirty="0"/>
              <a:t>G</a:t>
            </a:r>
            <a:r>
              <a:rPr lang="en-US" altLang="zh-TW" sz="2400" dirty="0"/>
              <a:t> reaches </a:t>
            </a:r>
            <a:r>
              <a:rPr lang="en-US" altLang="zh-TW" sz="2400" i="1" dirty="0"/>
              <a:t>G</a:t>
            </a:r>
            <a:r>
              <a:rPr lang="en-US" altLang="zh-TW" sz="2400" dirty="0"/>
              <a:t>*.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5" idx="7"/>
          </p:cNvCxnSpPr>
          <p:nvPr/>
        </p:nvCxnSpPr>
        <p:spPr>
          <a:xfrm flipV="1">
            <a:off x="1060363" y="2857155"/>
            <a:ext cx="1547352" cy="3478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7"/>
            <a:endCxn id="73" idx="2"/>
          </p:cNvCxnSpPr>
          <p:nvPr/>
        </p:nvCxnSpPr>
        <p:spPr>
          <a:xfrm flipV="1">
            <a:off x="1060363" y="2231917"/>
            <a:ext cx="1053638" cy="973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6"/>
          </p:cNvCxnSpPr>
          <p:nvPr/>
        </p:nvCxnSpPr>
        <p:spPr>
          <a:xfrm>
            <a:off x="1174865" y="3461905"/>
            <a:ext cx="1228190" cy="399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6"/>
            <a:endCxn id="65" idx="2"/>
          </p:cNvCxnSpPr>
          <p:nvPr/>
        </p:nvCxnSpPr>
        <p:spPr>
          <a:xfrm flipV="1">
            <a:off x="1174865" y="3158815"/>
            <a:ext cx="1314143" cy="3030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" idx="5"/>
          </p:cNvCxnSpPr>
          <p:nvPr/>
        </p:nvCxnSpPr>
        <p:spPr>
          <a:xfrm>
            <a:off x="1060363" y="3718842"/>
            <a:ext cx="351769" cy="11585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5"/>
          </p:cNvCxnSpPr>
          <p:nvPr/>
        </p:nvCxnSpPr>
        <p:spPr>
          <a:xfrm>
            <a:off x="1060363" y="3718842"/>
            <a:ext cx="835272" cy="100255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5"/>
          </p:cNvCxnSpPr>
          <p:nvPr/>
        </p:nvCxnSpPr>
        <p:spPr>
          <a:xfrm>
            <a:off x="1060363" y="3718842"/>
            <a:ext cx="984568" cy="7395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971856" y="2537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5" idx="7"/>
            <a:endCxn id="71" idx="2"/>
          </p:cNvCxnSpPr>
          <p:nvPr/>
        </p:nvCxnSpPr>
        <p:spPr>
          <a:xfrm flipV="1">
            <a:off x="1060363" y="2517471"/>
            <a:ext cx="1428645" cy="68749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971856" y="33684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348620" y="4299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27942" y="4916812"/>
            <a:ext cx="1979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Vertex deletion</a:t>
            </a:r>
            <a:endParaRPr lang="zh-TW" altLang="en-US" sz="2200" b="1" i="1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3777" y="3899421"/>
            <a:ext cx="1778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Edge deletion</a:t>
            </a:r>
            <a:endParaRPr lang="zh-TW" altLang="en-US" sz="2200" b="1" i="1" baseline="-25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86764" y="1640488"/>
            <a:ext cx="2143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Edge contraction</a:t>
            </a:r>
            <a:endParaRPr lang="zh-TW" altLang="en-US" sz="2200" b="1" i="1" baseline="-25000" dirty="0"/>
          </a:p>
        </p:txBody>
      </p:sp>
      <p:sp>
        <p:nvSpPr>
          <p:cNvPr id="65" name="橢圓 64"/>
          <p:cNvSpPr/>
          <p:nvPr/>
        </p:nvSpPr>
        <p:spPr>
          <a:xfrm>
            <a:off x="2489008" y="2982051"/>
            <a:ext cx="366505" cy="35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cxnSp>
        <p:nvCxnSpPr>
          <p:cNvPr id="67" name="直線接點 66"/>
          <p:cNvCxnSpPr>
            <a:stCxn id="5" idx="6"/>
            <a:endCxn id="68" idx="2"/>
          </p:cNvCxnSpPr>
          <p:nvPr/>
        </p:nvCxnSpPr>
        <p:spPr>
          <a:xfrm>
            <a:off x="1174865" y="3461905"/>
            <a:ext cx="1351556" cy="1098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526421" y="3394971"/>
            <a:ext cx="366505" cy="35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71" name="橢圓 70"/>
          <p:cNvSpPr/>
          <p:nvPr/>
        </p:nvSpPr>
        <p:spPr>
          <a:xfrm>
            <a:off x="2489008" y="2340707"/>
            <a:ext cx="366505" cy="35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73" name="橢圓 72"/>
          <p:cNvSpPr/>
          <p:nvPr/>
        </p:nvSpPr>
        <p:spPr>
          <a:xfrm>
            <a:off x="2114001" y="2055153"/>
            <a:ext cx="366505" cy="35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cxnSp>
        <p:nvCxnSpPr>
          <p:cNvPr id="79" name="直線接點 78"/>
          <p:cNvCxnSpPr>
            <a:stCxn id="68" idx="6"/>
          </p:cNvCxnSpPr>
          <p:nvPr/>
        </p:nvCxnSpPr>
        <p:spPr>
          <a:xfrm>
            <a:off x="2892926" y="3571735"/>
            <a:ext cx="1575515" cy="1675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68" idx="6"/>
          </p:cNvCxnSpPr>
          <p:nvPr/>
        </p:nvCxnSpPr>
        <p:spPr>
          <a:xfrm flipV="1">
            <a:off x="2892926" y="3247821"/>
            <a:ext cx="1188623" cy="323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68" idx="6"/>
          </p:cNvCxnSpPr>
          <p:nvPr/>
        </p:nvCxnSpPr>
        <p:spPr>
          <a:xfrm>
            <a:off x="2892926" y="3571735"/>
            <a:ext cx="1276730" cy="4195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804003" y="3495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757862" y="33355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0" name="直線接點 89"/>
          <p:cNvCxnSpPr>
            <a:stCxn id="71" idx="6"/>
            <a:endCxn id="101" idx="2"/>
          </p:cNvCxnSpPr>
          <p:nvPr/>
        </p:nvCxnSpPr>
        <p:spPr>
          <a:xfrm flipV="1">
            <a:off x="2855513" y="2365080"/>
            <a:ext cx="1444350" cy="15239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71" idx="6"/>
          </p:cNvCxnSpPr>
          <p:nvPr/>
        </p:nvCxnSpPr>
        <p:spPr>
          <a:xfrm flipV="1">
            <a:off x="2855513" y="2137043"/>
            <a:ext cx="1252596" cy="3804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71" idx="6"/>
          </p:cNvCxnSpPr>
          <p:nvPr/>
        </p:nvCxnSpPr>
        <p:spPr>
          <a:xfrm>
            <a:off x="2855513" y="2517471"/>
            <a:ext cx="1340703" cy="363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846161" y="2399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781728" y="2073425"/>
            <a:ext cx="4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01" name="橢圓 100"/>
          <p:cNvSpPr/>
          <p:nvPr/>
        </p:nvSpPr>
        <p:spPr>
          <a:xfrm>
            <a:off x="4299863" y="2188316"/>
            <a:ext cx="366505" cy="35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cxnSp>
        <p:nvCxnSpPr>
          <p:cNvPr id="104" name="直線接點 103"/>
          <p:cNvCxnSpPr>
            <a:stCxn id="101" idx="6"/>
          </p:cNvCxnSpPr>
          <p:nvPr/>
        </p:nvCxnSpPr>
        <p:spPr>
          <a:xfrm flipV="1">
            <a:off x="4666368" y="2269315"/>
            <a:ext cx="1060611" cy="9576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101" idx="6"/>
          </p:cNvCxnSpPr>
          <p:nvPr/>
        </p:nvCxnSpPr>
        <p:spPr>
          <a:xfrm flipV="1">
            <a:off x="4666368" y="2022304"/>
            <a:ext cx="887790" cy="3427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101" idx="6"/>
          </p:cNvCxnSpPr>
          <p:nvPr/>
        </p:nvCxnSpPr>
        <p:spPr>
          <a:xfrm>
            <a:off x="4666368" y="2365080"/>
            <a:ext cx="926720" cy="51544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5302330" y="2285542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12" name="直線接點 111"/>
          <p:cNvCxnSpPr>
            <a:endCxn id="117" idx="2"/>
          </p:cNvCxnSpPr>
          <p:nvPr/>
        </p:nvCxnSpPr>
        <p:spPr>
          <a:xfrm flipV="1">
            <a:off x="6271017" y="2205966"/>
            <a:ext cx="581213" cy="1591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6852230" y="1801795"/>
            <a:ext cx="841565" cy="808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G*</a:t>
            </a:r>
            <a:endParaRPr lang="zh-TW" altLang="en-US" sz="2800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7766166" y="2013818"/>
            <a:ext cx="3181695" cy="2501035"/>
            <a:chOff x="7766166" y="2013818"/>
            <a:chExt cx="3181695" cy="2501035"/>
          </a:xfrm>
        </p:grpSpPr>
        <p:sp>
          <p:nvSpPr>
            <p:cNvPr id="99" name="橢圓 98"/>
            <p:cNvSpPr/>
            <p:nvPr/>
          </p:nvSpPr>
          <p:spPr>
            <a:xfrm>
              <a:off x="9989127" y="2013818"/>
              <a:ext cx="958734" cy="96639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K</a:t>
              </a:r>
              <a:r>
                <a:rPr lang="en-US" altLang="zh-TW" sz="2800" baseline="-25000" dirty="0"/>
                <a:t>5</a:t>
              </a:r>
              <a:endParaRPr lang="zh-TW" altLang="en-US" sz="2800" baseline="-25000" dirty="0"/>
            </a:p>
          </p:txBody>
        </p:sp>
        <p:sp>
          <p:nvSpPr>
            <p:cNvPr id="100" name="橢圓 99"/>
            <p:cNvSpPr/>
            <p:nvPr/>
          </p:nvSpPr>
          <p:spPr>
            <a:xfrm>
              <a:off x="9989126" y="3597586"/>
              <a:ext cx="958735" cy="9172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K</a:t>
              </a:r>
              <a:r>
                <a:rPr lang="en-US" altLang="zh-TW" sz="2800" baseline="-25000" dirty="0"/>
                <a:t>3,3</a:t>
              </a:r>
              <a:endParaRPr lang="zh-TW" altLang="en-US" sz="2800" baseline="-25000" dirty="0"/>
            </a:p>
          </p:txBody>
        </p:sp>
        <p:cxnSp>
          <p:nvCxnSpPr>
            <p:cNvPr id="126" name="直線單箭頭接點 125"/>
            <p:cNvCxnSpPr/>
            <p:nvPr/>
          </p:nvCxnSpPr>
          <p:spPr>
            <a:xfrm flipV="1">
              <a:off x="8512233" y="2550971"/>
              <a:ext cx="1292335" cy="4767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/>
            <p:nvPr/>
          </p:nvCxnSpPr>
          <p:spPr>
            <a:xfrm>
              <a:off x="8512233" y="3704911"/>
              <a:ext cx="1255222" cy="550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字方塊 130"/>
            <p:cNvSpPr txBox="1"/>
            <p:nvPr/>
          </p:nvSpPr>
          <p:spPr>
            <a:xfrm>
              <a:off x="7766166" y="2980211"/>
              <a:ext cx="43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…..</a:t>
              </a:r>
              <a:endParaRPr lang="zh-TW" altLang="en-US" dirty="0"/>
            </a:p>
          </p:txBody>
        </p:sp>
        <p:sp>
          <p:nvSpPr>
            <p:cNvPr id="139" name="乘號 138"/>
            <p:cNvSpPr/>
            <p:nvPr/>
          </p:nvSpPr>
          <p:spPr>
            <a:xfrm>
              <a:off x="8883518" y="2497014"/>
              <a:ext cx="512652" cy="65260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乘號 139"/>
            <p:cNvSpPr/>
            <p:nvPr/>
          </p:nvSpPr>
          <p:spPr>
            <a:xfrm>
              <a:off x="8801230" y="3602993"/>
              <a:ext cx="512652" cy="65260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2" name="直線接點 141"/>
          <p:cNvCxnSpPr>
            <a:stCxn id="117" idx="6"/>
          </p:cNvCxnSpPr>
          <p:nvPr/>
        </p:nvCxnSpPr>
        <p:spPr>
          <a:xfrm flipV="1">
            <a:off x="7693795" y="1545338"/>
            <a:ext cx="635923" cy="6606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8448978" y="1235281"/>
            <a:ext cx="4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cxnSp>
        <p:nvCxnSpPr>
          <p:cNvPr id="146" name="直線接點 145"/>
          <p:cNvCxnSpPr>
            <a:endCxn id="99" idx="1"/>
          </p:cNvCxnSpPr>
          <p:nvPr/>
        </p:nvCxnSpPr>
        <p:spPr>
          <a:xfrm>
            <a:off x="9139844" y="1533237"/>
            <a:ext cx="989686" cy="6221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7766166" y="922165"/>
            <a:ext cx="177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Contradiction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46487975-DFF6-46DC-8CBD-C5680E9AEDD4}"/>
              </a:ext>
            </a:extLst>
          </p:cNvPr>
          <p:cNvSpPr/>
          <p:nvPr/>
        </p:nvSpPr>
        <p:spPr>
          <a:xfrm>
            <a:off x="4998720" y="418042"/>
            <a:ext cx="1060704" cy="9144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FC0C9-C354-429C-B495-2A5B47A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trees in the queue is halving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0D8376-F812-4026-846E-6930F4049A72}"/>
              </a:ext>
            </a:extLst>
          </p:cNvPr>
          <p:cNvSpPr txBox="1"/>
          <p:nvPr/>
        </p:nvSpPr>
        <p:spPr>
          <a:xfrm>
            <a:off x="1719347" y="1862120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909727D-248B-453F-B86B-D09E3F885163}"/>
              </a:ext>
            </a:extLst>
          </p:cNvPr>
          <p:cNvSpPr/>
          <p:nvPr/>
        </p:nvSpPr>
        <p:spPr>
          <a:xfrm>
            <a:off x="1719347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A792B5B-6863-49B0-A6F2-65A2908EF99E}"/>
              </a:ext>
            </a:extLst>
          </p:cNvPr>
          <p:cNvSpPr/>
          <p:nvPr/>
        </p:nvSpPr>
        <p:spPr>
          <a:xfrm>
            <a:off x="2518398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BA78766-29E4-4051-BA8B-CF0F70B8F03E}"/>
              </a:ext>
            </a:extLst>
          </p:cNvPr>
          <p:cNvSpPr/>
          <p:nvPr/>
        </p:nvSpPr>
        <p:spPr>
          <a:xfrm>
            <a:off x="3317450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A0BDCA6-31C9-4635-9C86-D024E3957BC5}"/>
              </a:ext>
            </a:extLst>
          </p:cNvPr>
          <p:cNvSpPr/>
          <p:nvPr/>
        </p:nvSpPr>
        <p:spPr>
          <a:xfrm>
            <a:off x="4150361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1DF47E0-63F9-425D-AB2A-674BE5954C6F}"/>
              </a:ext>
            </a:extLst>
          </p:cNvPr>
          <p:cNvSpPr/>
          <p:nvPr/>
        </p:nvSpPr>
        <p:spPr>
          <a:xfrm>
            <a:off x="4983272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2F4313-31D5-4F39-BD9D-67746201222B}"/>
              </a:ext>
            </a:extLst>
          </p:cNvPr>
          <p:cNvSpPr/>
          <p:nvPr/>
        </p:nvSpPr>
        <p:spPr>
          <a:xfrm>
            <a:off x="6649094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9933D45-95FC-4AA1-B5F0-CB41644DF729}"/>
              </a:ext>
            </a:extLst>
          </p:cNvPr>
          <p:cNvSpPr/>
          <p:nvPr/>
        </p:nvSpPr>
        <p:spPr>
          <a:xfrm>
            <a:off x="5816183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284F3C6-BC19-4CF5-89BC-5BFF0CB94833}"/>
              </a:ext>
            </a:extLst>
          </p:cNvPr>
          <p:cNvSpPr/>
          <p:nvPr/>
        </p:nvSpPr>
        <p:spPr>
          <a:xfrm>
            <a:off x="9157691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E6A57A7-FC42-4538-9706-AAAFF8A108D1}"/>
              </a:ext>
            </a:extLst>
          </p:cNvPr>
          <p:cNvSpPr/>
          <p:nvPr/>
        </p:nvSpPr>
        <p:spPr>
          <a:xfrm>
            <a:off x="8321492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0FE3B0E-6C6C-436F-9484-5497EDEB26FF}"/>
              </a:ext>
            </a:extLst>
          </p:cNvPr>
          <p:cNvSpPr/>
          <p:nvPr/>
        </p:nvSpPr>
        <p:spPr>
          <a:xfrm>
            <a:off x="7485293" y="2231452"/>
            <a:ext cx="683703" cy="721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07BC5A6-6159-44E9-A987-4DCF9B425A17}"/>
              </a:ext>
            </a:extLst>
          </p:cNvPr>
          <p:cNvSpPr txBox="1"/>
          <p:nvPr/>
        </p:nvSpPr>
        <p:spPr>
          <a:xfrm>
            <a:off x="1585519" y="4601362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EDB382B-4ECC-4555-9426-DB21413E2C87}"/>
              </a:ext>
            </a:extLst>
          </p:cNvPr>
          <p:cNvSpPr/>
          <p:nvPr/>
        </p:nvSpPr>
        <p:spPr>
          <a:xfrm>
            <a:off x="1585519" y="4970694"/>
            <a:ext cx="796163" cy="8009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BA21E19-B621-46C4-92BD-1EB7EDF67F0D}"/>
              </a:ext>
            </a:extLst>
          </p:cNvPr>
          <p:cNvSpPr/>
          <p:nvPr/>
        </p:nvSpPr>
        <p:spPr>
          <a:xfrm>
            <a:off x="2555822" y="4951223"/>
            <a:ext cx="796163" cy="8009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5C25BF3-FCAD-4274-B6C0-B6D01674ED25}"/>
              </a:ext>
            </a:extLst>
          </p:cNvPr>
          <p:cNvSpPr/>
          <p:nvPr/>
        </p:nvSpPr>
        <p:spPr>
          <a:xfrm>
            <a:off x="3499419" y="4951227"/>
            <a:ext cx="796163" cy="8009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D8966E8-D1A2-4403-94B6-48F7231F86DD}"/>
              </a:ext>
            </a:extLst>
          </p:cNvPr>
          <p:cNvSpPr/>
          <p:nvPr/>
        </p:nvSpPr>
        <p:spPr>
          <a:xfrm>
            <a:off x="4461507" y="4951226"/>
            <a:ext cx="796163" cy="8009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E2B71751-3591-457C-AD01-69F8253BB932}"/>
              </a:ext>
            </a:extLst>
          </p:cNvPr>
          <p:cNvSpPr/>
          <p:nvPr/>
        </p:nvSpPr>
        <p:spPr>
          <a:xfrm>
            <a:off x="1834695" y="3200293"/>
            <a:ext cx="683703" cy="12164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F5C23-04ED-4C72-A252-D2DD6AD5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92</a:t>
            </a:fld>
            <a:endParaRPr 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D104893-5D22-4E75-896F-CD0C7BC7602F}"/>
              </a:ext>
            </a:extLst>
          </p:cNvPr>
          <p:cNvSpPr txBox="1"/>
          <p:nvPr/>
        </p:nvSpPr>
        <p:spPr>
          <a:xfrm>
            <a:off x="2651761" y="3343317"/>
            <a:ext cx="885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Each stage </a:t>
            </a:r>
            <a:r>
              <a:rPr lang="en-US" altLang="zh-TW" sz="3200" i="1" dirty="0"/>
              <a:t>j</a:t>
            </a:r>
            <a:r>
              <a:rPr lang="en-US" altLang="zh-TW" sz="3200" dirty="0"/>
              <a:t>+1 nodes comes from </a:t>
            </a:r>
            <a:r>
              <a:rPr lang="en-US" altLang="zh-TW" sz="3200" dirty="0">
                <a:solidFill>
                  <a:srgbClr val="FF0000"/>
                </a:solidFill>
              </a:rPr>
              <a:t>2 or more</a:t>
            </a:r>
            <a:r>
              <a:rPr lang="en-US" altLang="zh-TW" sz="3200" dirty="0"/>
              <a:t> </a:t>
            </a:r>
            <a:r>
              <a:rPr lang="en-US" altLang="zh-TW" sz="3200" i="1" dirty="0"/>
              <a:t>j</a:t>
            </a:r>
            <a:r>
              <a:rPr lang="en-US" altLang="zh-TW" sz="3200" dirty="0"/>
              <a:t> nodes.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4415656" y="4100881"/>
            <a:ext cx="6154808" cy="2693111"/>
            <a:chOff x="4415656" y="4100881"/>
            <a:chExt cx="6154808" cy="2693111"/>
          </a:xfrm>
        </p:grpSpPr>
        <p:sp>
          <p:nvSpPr>
            <p:cNvPr id="4" name="矩形 3"/>
            <p:cNvSpPr/>
            <p:nvPr/>
          </p:nvSpPr>
          <p:spPr>
            <a:xfrm>
              <a:off x="4415656" y="4855463"/>
              <a:ext cx="924440" cy="987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>
              <a:stCxn id="4" idx="3"/>
            </p:cNvCxnSpPr>
            <p:nvPr/>
          </p:nvCxnSpPr>
          <p:spPr>
            <a:xfrm flipV="1">
              <a:off x="5340096" y="4288536"/>
              <a:ext cx="1308998" cy="106070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D8966E8-D1A2-4403-94B6-48F7231F86DD}"/>
                </a:ext>
              </a:extLst>
            </p:cNvPr>
            <p:cNvSpPr/>
            <p:nvPr/>
          </p:nvSpPr>
          <p:spPr>
            <a:xfrm>
              <a:off x="6841508" y="4169763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j+1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649094" y="4100881"/>
              <a:ext cx="3921370" cy="2693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>
              <a:endCxn id="32" idx="4"/>
            </p:cNvCxnSpPr>
            <p:nvPr/>
          </p:nvCxnSpPr>
          <p:spPr>
            <a:xfrm flipV="1">
              <a:off x="7239589" y="4970694"/>
              <a:ext cx="1" cy="5760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 flipV="1">
              <a:off x="7637671" y="4740347"/>
              <a:ext cx="683822" cy="1151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FD8966E8-D1A2-4403-94B6-48F7231F86DD}"/>
                </a:ext>
              </a:extLst>
            </p:cNvPr>
            <p:cNvSpPr/>
            <p:nvPr/>
          </p:nvSpPr>
          <p:spPr>
            <a:xfrm>
              <a:off x="6841508" y="5619301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FD8966E8-D1A2-4403-94B6-48F7231F86DD}"/>
                </a:ext>
              </a:extLst>
            </p:cNvPr>
            <p:cNvSpPr/>
            <p:nvPr/>
          </p:nvSpPr>
          <p:spPr>
            <a:xfrm>
              <a:off x="8314080" y="4552627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j+1</a:t>
              </a:r>
            </a:p>
          </p:txBody>
        </p:sp>
        <p:cxnSp>
          <p:nvCxnSpPr>
            <p:cNvPr id="47" name="直線單箭頭接點 46"/>
            <p:cNvCxnSpPr/>
            <p:nvPr/>
          </p:nvCxnSpPr>
          <p:spPr>
            <a:xfrm flipH="1" flipV="1">
              <a:off x="8730800" y="5381164"/>
              <a:ext cx="28809" cy="3610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H="1" flipV="1">
              <a:off x="9110243" y="5093209"/>
              <a:ext cx="599135" cy="2879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FD8966E8-D1A2-4403-94B6-48F7231F86DD}"/>
                </a:ext>
              </a:extLst>
            </p:cNvPr>
            <p:cNvSpPr/>
            <p:nvPr/>
          </p:nvSpPr>
          <p:spPr>
            <a:xfrm>
              <a:off x="8347122" y="5805304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D8966E8-D1A2-4403-94B6-48F7231F86DD}"/>
                </a:ext>
              </a:extLst>
            </p:cNvPr>
            <p:cNvSpPr/>
            <p:nvPr/>
          </p:nvSpPr>
          <p:spPr>
            <a:xfrm>
              <a:off x="9584118" y="5279896"/>
              <a:ext cx="796163" cy="8009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6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07181-7118-4789-BAE5-C383883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EF9DC0-3DC0-4266-A193-5896FB6D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D1E-A832-4EEB-8F03-6E698F8B22A1}" type="slidenum">
              <a:rPr lang="en-US" smtClean="0"/>
              <a:t>93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9207DE9-8CD6-491C-8DB5-275130BC1405}"/>
              </a:ext>
            </a:extLst>
          </p:cNvPr>
          <p:cNvSpPr/>
          <p:nvPr/>
        </p:nvSpPr>
        <p:spPr>
          <a:xfrm>
            <a:off x="2620855" y="2996670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A9A6CDE-83A9-4EE5-A2A5-9740CF0474E1}"/>
              </a:ext>
            </a:extLst>
          </p:cNvPr>
          <p:cNvSpPr/>
          <p:nvPr/>
        </p:nvSpPr>
        <p:spPr>
          <a:xfrm>
            <a:off x="2820446" y="4319797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3F89B39-4565-41D0-8D39-2FCE7893B28B}"/>
              </a:ext>
            </a:extLst>
          </p:cNvPr>
          <p:cNvSpPr/>
          <p:nvPr/>
        </p:nvSpPr>
        <p:spPr>
          <a:xfrm>
            <a:off x="3763860" y="3085826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77887AC-4EEE-4072-B0A6-BC8C8460C973}"/>
              </a:ext>
            </a:extLst>
          </p:cNvPr>
          <p:cNvSpPr/>
          <p:nvPr/>
        </p:nvSpPr>
        <p:spPr>
          <a:xfrm>
            <a:off x="1753297" y="3656278"/>
            <a:ext cx="343949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5314D9-2778-4AF4-A004-8E7EDD4E5168}"/>
              </a:ext>
            </a:extLst>
          </p:cNvPr>
          <p:cNvSpPr/>
          <p:nvPr/>
        </p:nvSpPr>
        <p:spPr>
          <a:xfrm>
            <a:off x="5111692" y="2762158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B41F31D-28AE-4442-91B9-A892C5281452}"/>
              </a:ext>
            </a:extLst>
          </p:cNvPr>
          <p:cNvSpPr/>
          <p:nvPr/>
        </p:nvSpPr>
        <p:spPr>
          <a:xfrm>
            <a:off x="4469234" y="3885130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03D5346-4F44-41BB-9851-A7CF75C7FEFE}"/>
              </a:ext>
            </a:extLst>
          </p:cNvPr>
          <p:cNvSpPr/>
          <p:nvPr/>
        </p:nvSpPr>
        <p:spPr>
          <a:xfrm>
            <a:off x="1169564" y="4741061"/>
            <a:ext cx="343949" cy="3691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CC1A47-E50F-4134-9E92-DE75EE63D8DC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59215" y="3311730"/>
            <a:ext cx="712010" cy="5291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8D3D3D6-0C49-494B-BDB0-C3766B6370FC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1341539" y="3971338"/>
            <a:ext cx="462128" cy="7697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0239458-FF43-4C88-B3CC-04458CB88E5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792830" y="3365786"/>
            <a:ext cx="199591" cy="95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D81376-CE0B-4F50-9AD4-57CD48B4E1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64804" y="3181228"/>
            <a:ext cx="799056" cy="89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41D7CA9-A50E-4000-A833-C406BC397E42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57439" y="3400886"/>
            <a:ext cx="462165" cy="538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C615028-9F77-4047-AB4C-D0728B57E24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107809" y="2946716"/>
            <a:ext cx="1003883" cy="323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015360-5AF4-4FDC-8805-A4644B66D01A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1513513" y="4504355"/>
            <a:ext cx="1306933" cy="4212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BA79CEC0-1732-4E75-BB6B-C14568ACC56B}"/>
              </a:ext>
            </a:extLst>
          </p:cNvPr>
          <p:cNvSpPr/>
          <p:nvPr/>
        </p:nvSpPr>
        <p:spPr>
          <a:xfrm>
            <a:off x="2869035" y="2784371"/>
            <a:ext cx="1033946" cy="313687"/>
          </a:xfrm>
          <a:custGeom>
            <a:avLst/>
            <a:gdLst>
              <a:gd name="connsiteX0" fmla="*/ 0 w 1015068"/>
              <a:gd name="connsiteY0" fmla="*/ 579228 h 654728"/>
              <a:gd name="connsiteX1" fmla="*/ 528506 w 1015068"/>
              <a:gd name="connsiteY1" fmla="*/ 387 h 654728"/>
              <a:gd name="connsiteX2" fmla="*/ 1015068 w 1015068"/>
              <a:gd name="connsiteY2" fmla="*/ 654728 h 6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068" h="654728">
                <a:moveTo>
                  <a:pt x="0" y="579228"/>
                </a:moveTo>
                <a:cubicBezTo>
                  <a:pt x="179664" y="283516"/>
                  <a:pt x="359328" y="-12196"/>
                  <a:pt x="528506" y="387"/>
                </a:cubicBezTo>
                <a:cubicBezTo>
                  <a:pt x="697684" y="12970"/>
                  <a:pt x="856376" y="333849"/>
                  <a:pt x="1015068" y="654728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5CD1C59-75B3-40C1-9B7E-7A0C09A3C6D4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762813" y="3131274"/>
            <a:ext cx="462165" cy="8079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74AD5517-3BCE-4307-AF94-937801679ECE}"/>
              </a:ext>
            </a:extLst>
          </p:cNvPr>
          <p:cNvSpPr/>
          <p:nvPr/>
        </p:nvSpPr>
        <p:spPr>
          <a:xfrm>
            <a:off x="1107183" y="2541864"/>
            <a:ext cx="4639276" cy="2726422"/>
          </a:xfrm>
          <a:custGeom>
            <a:avLst/>
            <a:gdLst>
              <a:gd name="connsiteX0" fmla="*/ 285389 w 4639276"/>
              <a:gd name="connsiteY0" fmla="*/ 2726422 h 2726422"/>
              <a:gd name="connsiteX1" fmla="*/ 327334 w 4639276"/>
              <a:gd name="connsiteY1" fmla="*/ 2718033 h 2726422"/>
              <a:gd name="connsiteX2" fmla="*/ 352501 w 4639276"/>
              <a:gd name="connsiteY2" fmla="*/ 2701255 h 2726422"/>
              <a:gd name="connsiteX3" fmla="*/ 402835 w 4639276"/>
              <a:gd name="connsiteY3" fmla="*/ 2692866 h 2726422"/>
              <a:gd name="connsiteX4" fmla="*/ 503503 w 4639276"/>
              <a:gd name="connsiteY4" fmla="*/ 2667699 h 2726422"/>
              <a:gd name="connsiteX5" fmla="*/ 553837 w 4639276"/>
              <a:gd name="connsiteY5" fmla="*/ 2634143 h 2726422"/>
              <a:gd name="connsiteX6" fmla="*/ 595782 w 4639276"/>
              <a:gd name="connsiteY6" fmla="*/ 2625754 h 2726422"/>
              <a:gd name="connsiteX7" fmla="*/ 646116 w 4639276"/>
              <a:gd name="connsiteY7" fmla="*/ 2608976 h 2726422"/>
              <a:gd name="connsiteX8" fmla="*/ 671283 w 4639276"/>
              <a:gd name="connsiteY8" fmla="*/ 2600587 h 2726422"/>
              <a:gd name="connsiteX9" fmla="*/ 713228 w 4639276"/>
              <a:gd name="connsiteY9" fmla="*/ 2583809 h 2726422"/>
              <a:gd name="connsiteX10" fmla="*/ 763562 w 4639276"/>
              <a:gd name="connsiteY10" fmla="*/ 2575420 h 2726422"/>
              <a:gd name="connsiteX11" fmla="*/ 830674 w 4639276"/>
              <a:gd name="connsiteY11" fmla="*/ 2550253 h 2726422"/>
              <a:gd name="connsiteX12" fmla="*/ 906175 w 4639276"/>
              <a:gd name="connsiteY12" fmla="*/ 2533475 h 2726422"/>
              <a:gd name="connsiteX13" fmla="*/ 931342 w 4639276"/>
              <a:gd name="connsiteY13" fmla="*/ 2516697 h 2726422"/>
              <a:gd name="connsiteX14" fmla="*/ 1006843 w 4639276"/>
              <a:gd name="connsiteY14" fmla="*/ 2508308 h 2726422"/>
              <a:gd name="connsiteX15" fmla="*/ 1073955 w 4639276"/>
              <a:gd name="connsiteY15" fmla="*/ 2499919 h 2726422"/>
              <a:gd name="connsiteX16" fmla="*/ 1401125 w 4639276"/>
              <a:gd name="connsiteY16" fmla="*/ 2474752 h 2726422"/>
              <a:gd name="connsiteX17" fmla="*/ 1493404 w 4639276"/>
              <a:gd name="connsiteY17" fmla="*/ 2466363 h 2726422"/>
              <a:gd name="connsiteX18" fmla="*/ 1568905 w 4639276"/>
              <a:gd name="connsiteY18" fmla="*/ 2449585 h 2726422"/>
              <a:gd name="connsiteX19" fmla="*/ 1610850 w 4639276"/>
              <a:gd name="connsiteY19" fmla="*/ 2441196 h 2726422"/>
              <a:gd name="connsiteX20" fmla="*/ 1677962 w 4639276"/>
              <a:gd name="connsiteY20" fmla="*/ 2424418 h 2726422"/>
              <a:gd name="connsiteX21" fmla="*/ 1703129 w 4639276"/>
              <a:gd name="connsiteY21" fmla="*/ 2416029 h 2726422"/>
              <a:gd name="connsiteX22" fmla="*/ 1761852 w 4639276"/>
              <a:gd name="connsiteY22" fmla="*/ 2407640 h 2726422"/>
              <a:gd name="connsiteX23" fmla="*/ 1837353 w 4639276"/>
              <a:gd name="connsiteY23" fmla="*/ 2382473 h 2726422"/>
              <a:gd name="connsiteX24" fmla="*/ 1870909 w 4639276"/>
              <a:gd name="connsiteY24" fmla="*/ 2374084 h 2726422"/>
              <a:gd name="connsiteX25" fmla="*/ 1946410 w 4639276"/>
              <a:gd name="connsiteY25" fmla="*/ 2365695 h 2726422"/>
              <a:gd name="connsiteX26" fmla="*/ 2030300 w 4639276"/>
              <a:gd name="connsiteY26" fmla="*/ 2348918 h 2726422"/>
              <a:gd name="connsiteX27" fmla="*/ 2080633 w 4639276"/>
              <a:gd name="connsiteY27" fmla="*/ 2340529 h 2726422"/>
              <a:gd name="connsiteX28" fmla="*/ 2130967 w 4639276"/>
              <a:gd name="connsiteY28" fmla="*/ 2323751 h 2726422"/>
              <a:gd name="connsiteX29" fmla="*/ 2206468 w 4639276"/>
              <a:gd name="connsiteY29" fmla="*/ 2298584 h 2726422"/>
              <a:gd name="connsiteX30" fmla="*/ 2231635 w 4639276"/>
              <a:gd name="connsiteY30" fmla="*/ 2290195 h 2726422"/>
              <a:gd name="connsiteX31" fmla="*/ 2281969 w 4639276"/>
              <a:gd name="connsiteY31" fmla="*/ 2256639 h 2726422"/>
              <a:gd name="connsiteX32" fmla="*/ 2290358 w 4639276"/>
              <a:gd name="connsiteY32" fmla="*/ 2231472 h 2726422"/>
              <a:gd name="connsiteX33" fmla="*/ 2273580 w 4639276"/>
              <a:gd name="connsiteY33" fmla="*/ 1904301 h 2726422"/>
              <a:gd name="connsiteX34" fmla="*/ 2265191 w 4639276"/>
              <a:gd name="connsiteY34" fmla="*/ 1686187 h 2726422"/>
              <a:gd name="connsiteX35" fmla="*/ 2248413 w 4639276"/>
              <a:gd name="connsiteY35" fmla="*/ 1619075 h 2726422"/>
              <a:gd name="connsiteX36" fmla="*/ 2214857 w 4639276"/>
              <a:gd name="connsiteY36" fmla="*/ 1375795 h 2726422"/>
              <a:gd name="connsiteX37" fmla="*/ 2206468 w 4639276"/>
              <a:gd name="connsiteY37" fmla="*/ 1325461 h 2726422"/>
              <a:gd name="connsiteX38" fmla="*/ 2172912 w 4639276"/>
              <a:gd name="connsiteY38" fmla="*/ 1258349 h 2726422"/>
              <a:gd name="connsiteX39" fmla="*/ 2164523 w 4639276"/>
              <a:gd name="connsiteY39" fmla="*/ 1208015 h 2726422"/>
              <a:gd name="connsiteX40" fmla="*/ 2147745 w 4639276"/>
              <a:gd name="connsiteY40" fmla="*/ 1149292 h 2726422"/>
              <a:gd name="connsiteX41" fmla="*/ 2139356 w 4639276"/>
              <a:gd name="connsiteY41" fmla="*/ 1115736 h 2726422"/>
              <a:gd name="connsiteX42" fmla="*/ 2122578 w 4639276"/>
              <a:gd name="connsiteY42" fmla="*/ 1090569 h 2726422"/>
              <a:gd name="connsiteX43" fmla="*/ 2114189 w 4639276"/>
              <a:gd name="connsiteY43" fmla="*/ 1040235 h 2726422"/>
              <a:gd name="connsiteX44" fmla="*/ 2089022 w 4639276"/>
              <a:gd name="connsiteY44" fmla="*/ 1015068 h 2726422"/>
              <a:gd name="connsiteX45" fmla="*/ 2080633 w 4639276"/>
              <a:gd name="connsiteY45" fmla="*/ 989901 h 2726422"/>
              <a:gd name="connsiteX46" fmla="*/ 2030300 w 4639276"/>
              <a:gd name="connsiteY46" fmla="*/ 922789 h 2726422"/>
              <a:gd name="connsiteX47" fmla="*/ 2021911 w 4639276"/>
              <a:gd name="connsiteY47" fmla="*/ 897622 h 2726422"/>
              <a:gd name="connsiteX48" fmla="*/ 2047077 w 4639276"/>
              <a:gd name="connsiteY48" fmla="*/ 889233 h 2726422"/>
              <a:gd name="connsiteX49" fmla="*/ 2122578 w 4639276"/>
              <a:gd name="connsiteY49" fmla="*/ 897622 h 2726422"/>
              <a:gd name="connsiteX50" fmla="*/ 2214857 w 4639276"/>
              <a:gd name="connsiteY50" fmla="*/ 906011 h 2726422"/>
              <a:gd name="connsiteX51" fmla="*/ 2399415 w 4639276"/>
              <a:gd name="connsiteY51" fmla="*/ 922789 h 2726422"/>
              <a:gd name="connsiteX52" fmla="*/ 2458138 w 4639276"/>
              <a:gd name="connsiteY52" fmla="*/ 931178 h 2726422"/>
              <a:gd name="connsiteX53" fmla="*/ 2525250 w 4639276"/>
              <a:gd name="connsiteY53" fmla="*/ 939567 h 2726422"/>
              <a:gd name="connsiteX54" fmla="*/ 2567195 w 4639276"/>
              <a:gd name="connsiteY54" fmla="*/ 956345 h 2726422"/>
              <a:gd name="connsiteX55" fmla="*/ 2693030 w 4639276"/>
              <a:gd name="connsiteY55" fmla="*/ 973123 h 2726422"/>
              <a:gd name="connsiteX56" fmla="*/ 2709808 w 4639276"/>
              <a:gd name="connsiteY56" fmla="*/ 998290 h 2726422"/>
              <a:gd name="connsiteX57" fmla="*/ 2760142 w 4639276"/>
              <a:gd name="connsiteY57" fmla="*/ 1048624 h 2726422"/>
              <a:gd name="connsiteX58" fmla="*/ 2776920 w 4639276"/>
              <a:gd name="connsiteY58" fmla="*/ 1073791 h 2726422"/>
              <a:gd name="connsiteX59" fmla="*/ 2835643 w 4639276"/>
              <a:gd name="connsiteY59" fmla="*/ 1115736 h 2726422"/>
              <a:gd name="connsiteX60" fmla="*/ 2860810 w 4639276"/>
              <a:gd name="connsiteY60" fmla="*/ 1140903 h 2726422"/>
              <a:gd name="connsiteX61" fmla="*/ 2894366 w 4639276"/>
              <a:gd name="connsiteY61" fmla="*/ 1191237 h 2726422"/>
              <a:gd name="connsiteX62" fmla="*/ 2919533 w 4639276"/>
              <a:gd name="connsiteY62" fmla="*/ 1216404 h 2726422"/>
              <a:gd name="connsiteX63" fmla="*/ 2936311 w 4639276"/>
              <a:gd name="connsiteY63" fmla="*/ 1241571 h 2726422"/>
              <a:gd name="connsiteX64" fmla="*/ 2961477 w 4639276"/>
              <a:gd name="connsiteY64" fmla="*/ 1275127 h 2726422"/>
              <a:gd name="connsiteX65" fmla="*/ 3003422 w 4639276"/>
              <a:gd name="connsiteY65" fmla="*/ 1367406 h 2726422"/>
              <a:gd name="connsiteX66" fmla="*/ 3020200 w 4639276"/>
              <a:gd name="connsiteY66" fmla="*/ 1392573 h 2726422"/>
              <a:gd name="connsiteX67" fmla="*/ 3070534 w 4639276"/>
              <a:gd name="connsiteY67" fmla="*/ 1468073 h 2726422"/>
              <a:gd name="connsiteX68" fmla="*/ 3078923 w 4639276"/>
              <a:gd name="connsiteY68" fmla="*/ 1493240 h 2726422"/>
              <a:gd name="connsiteX69" fmla="*/ 3120868 w 4639276"/>
              <a:gd name="connsiteY69" fmla="*/ 1551963 h 2726422"/>
              <a:gd name="connsiteX70" fmla="*/ 3137646 w 4639276"/>
              <a:gd name="connsiteY70" fmla="*/ 1585519 h 2726422"/>
              <a:gd name="connsiteX71" fmla="*/ 3171202 w 4639276"/>
              <a:gd name="connsiteY71" fmla="*/ 1635853 h 2726422"/>
              <a:gd name="connsiteX72" fmla="*/ 3196369 w 4639276"/>
              <a:gd name="connsiteY72" fmla="*/ 1686187 h 2726422"/>
              <a:gd name="connsiteX73" fmla="*/ 3229925 w 4639276"/>
              <a:gd name="connsiteY73" fmla="*/ 1744910 h 2726422"/>
              <a:gd name="connsiteX74" fmla="*/ 3263481 w 4639276"/>
              <a:gd name="connsiteY74" fmla="*/ 1803633 h 2726422"/>
              <a:gd name="connsiteX75" fmla="*/ 3305426 w 4639276"/>
              <a:gd name="connsiteY75" fmla="*/ 1845578 h 2726422"/>
              <a:gd name="connsiteX76" fmla="*/ 3355760 w 4639276"/>
              <a:gd name="connsiteY76" fmla="*/ 1862356 h 2726422"/>
              <a:gd name="connsiteX77" fmla="*/ 3481595 w 4639276"/>
              <a:gd name="connsiteY77" fmla="*/ 1853967 h 2726422"/>
              <a:gd name="connsiteX78" fmla="*/ 3557096 w 4639276"/>
              <a:gd name="connsiteY78" fmla="*/ 1820411 h 2726422"/>
              <a:gd name="connsiteX79" fmla="*/ 3624208 w 4639276"/>
              <a:gd name="connsiteY79" fmla="*/ 1795244 h 2726422"/>
              <a:gd name="connsiteX80" fmla="*/ 3649375 w 4639276"/>
              <a:gd name="connsiteY80" fmla="*/ 1786855 h 2726422"/>
              <a:gd name="connsiteX81" fmla="*/ 3750043 w 4639276"/>
              <a:gd name="connsiteY81" fmla="*/ 1736521 h 2726422"/>
              <a:gd name="connsiteX82" fmla="*/ 3850711 w 4639276"/>
              <a:gd name="connsiteY82" fmla="*/ 1644242 h 2726422"/>
              <a:gd name="connsiteX83" fmla="*/ 3892655 w 4639276"/>
              <a:gd name="connsiteY83" fmla="*/ 1602297 h 2726422"/>
              <a:gd name="connsiteX84" fmla="*/ 3917822 w 4639276"/>
              <a:gd name="connsiteY84" fmla="*/ 1568741 h 2726422"/>
              <a:gd name="connsiteX85" fmla="*/ 3984934 w 4639276"/>
              <a:gd name="connsiteY85" fmla="*/ 1501629 h 2726422"/>
              <a:gd name="connsiteX86" fmla="*/ 4018490 w 4639276"/>
              <a:gd name="connsiteY86" fmla="*/ 1451295 h 2726422"/>
              <a:gd name="connsiteX87" fmla="*/ 4068824 w 4639276"/>
              <a:gd name="connsiteY87" fmla="*/ 1384184 h 2726422"/>
              <a:gd name="connsiteX88" fmla="*/ 4085602 w 4639276"/>
              <a:gd name="connsiteY88" fmla="*/ 1342239 h 2726422"/>
              <a:gd name="connsiteX89" fmla="*/ 4102380 w 4639276"/>
              <a:gd name="connsiteY89" fmla="*/ 1317072 h 2726422"/>
              <a:gd name="connsiteX90" fmla="*/ 4119158 w 4639276"/>
              <a:gd name="connsiteY90" fmla="*/ 1283516 h 2726422"/>
              <a:gd name="connsiteX91" fmla="*/ 4152714 w 4639276"/>
              <a:gd name="connsiteY91" fmla="*/ 1233182 h 2726422"/>
              <a:gd name="connsiteX92" fmla="*/ 4194659 w 4639276"/>
              <a:gd name="connsiteY92" fmla="*/ 1140903 h 2726422"/>
              <a:gd name="connsiteX93" fmla="*/ 4253382 w 4639276"/>
              <a:gd name="connsiteY93" fmla="*/ 1057013 h 2726422"/>
              <a:gd name="connsiteX94" fmla="*/ 4278549 w 4639276"/>
              <a:gd name="connsiteY94" fmla="*/ 989901 h 2726422"/>
              <a:gd name="connsiteX95" fmla="*/ 4286938 w 4639276"/>
              <a:gd name="connsiteY95" fmla="*/ 964734 h 2726422"/>
              <a:gd name="connsiteX96" fmla="*/ 4303716 w 4639276"/>
              <a:gd name="connsiteY96" fmla="*/ 939567 h 2726422"/>
              <a:gd name="connsiteX97" fmla="*/ 4312105 w 4639276"/>
              <a:gd name="connsiteY97" fmla="*/ 914400 h 2726422"/>
              <a:gd name="connsiteX98" fmla="*/ 4337272 w 4639276"/>
              <a:gd name="connsiteY98" fmla="*/ 889233 h 2726422"/>
              <a:gd name="connsiteX99" fmla="*/ 4362439 w 4639276"/>
              <a:gd name="connsiteY99" fmla="*/ 847288 h 2726422"/>
              <a:gd name="connsiteX100" fmla="*/ 4421162 w 4639276"/>
              <a:gd name="connsiteY100" fmla="*/ 755009 h 2726422"/>
              <a:gd name="connsiteX101" fmla="*/ 4446329 w 4639276"/>
              <a:gd name="connsiteY101" fmla="*/ 696286 h 2726422"/>
              <a:gd name="connsiteX102" fmla="*/ 4521830 w 4639276"/>
              <a:gd name="connsiteY102" fmla="*/ 612396 h 2726422"/>
              <a:gd name="connsiteX103" fmla="*/ 4555386 w 4639276"/>
              <a:gd name="connsiteY103" fmla="*/ 570451 h 2726422"/>
              <a:gd name="connsiteX104" fmla="*/ 4630887 w 4639276"/>
              <a:gd name="connsiteY104" fmla="*/ 486562 h 2726422"/>
              <a:gd name="connsiteX105" fmla="*/ 4639276 w 4639276"/>
              <a:gd name="connsiteY105" fmla="*/ 453006 h 2726422"/>
              <a:gd name="connsiteX106" fmla="*/ 4622498 w 4639276"/>
              <a:gd name="connsiteY106" fmla="*/ 276837 h 2726422"/>
              <a:gd name="connsiteX107" fmla="*/ 4597331 w 4639276"/>
              <a:gd name="connsiteY107" fmla="*/ 209725 h 2726422"/>
              <a:gd name="connsiteX108" fmla="*/ 4588942 w 4639276"/>
              <a:gd name="connsiteY108" fmla="*/ 176169 h 2726422"/>
              <a:gd name="connsiteX109" fmla="*/ 4563775 w 4639276"/>
              <a:gd name="connsiteY109" fmla="*/ 58723 h 2726422"/>
              <a:gd name="connsiteX110" fmla="*/ 4496663 w 4639276"/>
              <a:gd name="connsiteY110" fmla="*/ 16778 h 2726422"/>
              <a:gd name="connsiteX111" fmla="*/ 4404384 w 4639276"/>
              <a:gd name="connsiteY111" fmla="*/ 0 h 2726422"/>
              <a:gd name="connsiteX112" fmla="*/ 4077213 w 4639276"/>
              <a:gd name="connsiteY112" fmla="*/ 16778 h 2726422"/>
              <a:gd name="connsiteX113" fmla="*/ 4043657 w 4639276"/>
              <a:gd name="connsiteY113" fmla="*/ 25167 h 2726422"/>
              <a:gd name="connsiteX114" fmla="*/ 3993323 w 4639276"/>
              <a:gd name="connsiteY114" fmla="*/ 33556 h 2726422"/>
              <a:gd name="connsiteX115" fmla="*/ 3884266 w 4639276"/>
              <a:gd name="connsiteY115" fmla="*/ 67112 h 2726422"/>
              <a:gd name="connsiteX116" fmla="*/ 3859100 w 4639276"/>
              <a:gd name="connsiteY116" fmla="*/ 83890 h 2726422"/>
              <a:gd name="connsiteX117" fmla="*/ 3817155 w 4639276"/>
              <a:gd name="connsiteY117" fmla="*/ 100668 h 2726422"/>
              <a:gd name="connsiteX118" fmla="*/ 3766821 w 4639276"/>
              <a:gd name="connsiteY118" fmla="*/ 117446 h 2726422"/>
              <a:gd name="connsiteX119" fmla="*/ 3716487 w 4639276"/>
              <a:gd name="connsiteY119" fmla="*/ 134224 h 2726422"/>
              <a:gd name="connsiteX120" fmla="*/ 3640986 w 4639276"/>
              <a:gd name="connsiteY120" fmla="*/ 167780 h 2726422"/>
              <a:gd name="connsiteX121" fmla="*/ 3607430 w 4639276"/>
              <a:gd name="connsiteY121" fmla="*/ 192947 h 2726422"/>
              <a:gd name="connsiteX122" fmla="*/ 3557096 w 4639276"/>
              <a:gd name="connsiteY122" fmla="*/ 226503 h 2726422"/>
              <a:gd name="connsiteX123" fmla="*/ 3498373 w 4639276"/>
              <a:gd name="connsiteY123" fmla="*/ 276837 h 2726422"/>
              <a:gd name="connsiteX124" fmla="*/ 3448039 w 4639276"/>
              <a:gd name="connsiteY124" fmla="*/ 310393 h 2726422"/>
              <a:gd name="connsiteX125" fmla="*/ 3364149 w 4639276"/>
              <a:gd name="connsiteY125" fmla="*/ 385894 h 2726422"/>
              <a:gd name="connsiteX126" fmla="*/ 3338982 w 4639276"/>
              <a:gd name="connsiteY126" fmla="*/ 411061 h 2726422"/>
              <a:gd name="connsiteX127" fmla="*/ 3288648 w 4639276"/>
              <a:gd name="connsiteY127" fmla="*/ 444617 h 2726422"/>
              <a:gd name="connsiteX128" fmla="*/ 3263481 w 4639276"/>
              <a:gd name="connsiteY128" fmla="*/ 461395 h 2726422"/>
              <a:gd name="connsiteX129" fmla="*/ 3229925 w 4639276"/>
              <a:gd name="connsiteY129" fmla="*/ 469784 h 2726422"/>
              <a:gd name="connsiteX130" fmla="*/ 3171202 w 4639276"/>
              <a:gd name="connsiteY130" fmla="*/ 503340 h 2726422"/>
              <a:gd name="connsiteX131" fmla="*/ 3154424 w 4639276"/>
              <a:gd name="connsiteY131" fmla="*/ 469784 h 2726422"/>
              <a:gd name="connsiteX132" fmla="*/ 3146035 w 4639276"/>
              <a:gd name="connsiteY132" fmla="*/ 385894 h 2726422"/>
              <a:gd name="connsiteX133" fmla="*/ 3120868 w 4639276"/>
              <a:gd name="connsiteY133" fmla="*/ 310393 h 2726422"/>
              <a:gd name="connsiteX134" fmla="*/ 3087312 w 4639276"/>
              <a:gd name="connsiteY134" fmla="*/ 260059 h 2726422"/>
              <a:gd name="connsiteX135" fmla="*/ 3011811 w 4639276"/>
              <a:gd name="connsiteY135" fmla="*/ 209725 h 2726422"/>
              <a:gd name="connsiteX136" fmla="*/ 2986644 w 4639276"/>
              <a:gd name="connsiteY136" fmla="*/ 192947 h 2726422"/>
              <a:gd name="connsiteX137" fmla="*/ 2961477 w 4639276"/>
              <a:gd name="connsiteY137" fmla="*/ 184558 h 2726422"/>
              <a:gd name="connsiteX138" fmla="*/ 2919533 w 4639276"/>
              <a:gd name="connsiteY138" fmla="*/ 167780 h 2726422"/>
              <a:gd name="connsiteX139" fmla="*/ 2877588 w 4639276"/>
              <a:gd name="connsiteY139" fmla="*/ 159391 h 2726422"/>
              <a:gd name="connsiteX140" fmla="*/ 2835643 w 4639276"/>
              <a:gd name="connsiteY140" fmla="*/ 142613 h 2726422"/>
              <a:gd name="connsiteX141" fmla="*/ 2810476 w 4639276"/>
              <a:gd name="connsiteY141" fmla="*/ 134224 h 2726422"/>
              <a:gd name="connsiteX142" fmla="*/ 2684641 w 4639276"/>
              <a:gd name="connsiteY142" fmla="*/ 125835 h 2726422"/>
              <a:gd name="connsiteX143" fmla="*/ 2617529 w 4639276"/>
              <a:gd name="connsiteY143" fmla="*/ 109057 h 2726422"/>
              <a:gd name="connsiteX144" fmla="*/ 2365859 w 4639276"/>
              <a:gd name="connsiteY144" fmla="*/ 92279 h 2726422"/>
              <a:gd name="connsiteX145" fmla="*/ 1988355 w 4639276"/>
              <a:gd name="connsiteY145" fmla="*/ 100668 h 2726422"/>
              <a:gd name="connsiteX146" fmla="*/ 1963188 w 4639276"/>
              <a:gd name="connsiteY146" fmla="*/ 109057 h 2726422"/>
              <a:gd name="connsiteX147" fmla="*/ 1896076 w 4639276"/>
              <a:gd name="connsiteY147" fmla="*/ 151002 h 2726422"/>
              <a:gd name="connsiteX148" fmla="*/ 1870909 w 4639276"/>
              <a:gd name="connsiteY148" fmla="*/ 176169 h 2726422"/>
              <a:gd name="connsiteX149" fmla="*/ 1795408 w 4639276"/>
              <a:gd name="connsiteY149" fmla="*/ 243281 h 2726422"/>
              <a:gd name="connsiteX150" fmla="*/ 1770241 w 4639276"/>
              <a:gd name="connsiteY150" fmla="*/ 268448 h 2726422"/>
              <a:gd name="connsiteX151" fmla="*/ 1753463 w 4639276"/>
              <a:gd name="connsiteY151" fmla="*/ 302004 h 2726422"/>
              <a:gd name="connsiteX152" fmla="*/ 1745074 w 4639276"/>
              <a:gd name="connsiteY152" fmla="*/ 327171 h 2726422"/>
              <a:gd name="connsiteX153" fmla="*/ 1711518 w 4639276"/>
              <a:gd name="connsiteY153" fmla="*/ 343949 h 2726422"/>
              <a:gd name="connsiteX154" fmla="*/ 1543738 w 4639276"/>
              <a:gd name="connsiteY154" fmla="*/ 352338 h 2726422"/>
              <a:gd name="connsiteX155" fmla="*/ 1518571 w 4639276"/>
              <a:gd name="connsiteY155" fmla="*/ 369116 h 2726422"/>
              <a:gd name="connsiteX156" fmla="*/ 1493404 w 4639276"/>
              <a:gd name="connsiteY156" fmla="*/ 377505 h 2726422"/>
              <a:gd name="connsiteX157" fmla="*/ 1426292 w 4639276"/>
              <a:gd name="connsiteY157" fmla="*/ 427839 h 2726422"/>
              <a:gd name="connsiteX158" fmla="*/ 1401125 w 4639276"/>
              <a:gd name="connsiteY158" fmla="*/ 436228 h 2726422"/>
              <a:gd name="connsiteX159" fmla="*/ 1375958 w 4639276"/>
              <a:gd name="connsiteY159" fmla="*/ 461395 h 2726422"/>
              <a:gd name="connsiteX160" fmla="*/ 1350791 w 4639276"/>
              <a:gd name="connsiteY160" fmla="*/ 478173 h 2726422"/>
              <a:gd name="connsiteX161" fmla="*/ 1300457 w 4639276"/>
              <a:gd name="connsiteY161" fmla="*/ 528507 h 2726422"/>
              <a:gd name="connsiteX162" fmla="*/ 1275290 w 4639276"/>
              <a:gd name="connsiteY162" fmla="*/ 553673 h 2726422"/>
              <a:gd name="connsiteX163" fmla="*/ 1258512 w 4639276"/>
              <a:gd name="connsiteY163" fmla="*/ 578840 h 2726422"/>
              <a:gd name="connsiteX164" fmla="*/ 1224956 w 4639276"/>
              <a:gd name="connsiteY164" fmla="*/ 604007 h 2726422"/>
              <a:gd name="connsiteX165" fmla="*/ 1208178 w 4639276"/>
              <a:gd name="connsiteY165" fmla="*/ 629174 h 2726422"/>
              <a:gd name="connsiteX166" fmla="*/ 1183011 w 4639276"/>
              <a:gd name="connsiteY166" fmla="*/ 645952 h 2726422"/>
              <a:gd name="connsiteX167" fmla="*/ 1107511 w 4639276"/>
              <a:gd name="connsiteY167" fmla="*/ 704675 h 2726422"/>
              <a:gd name="connsiteX168" fmla="*/ 1057177 w 4639276"/>
              <a:gd name="connsiteY168" fmla="*/ 738231 h 2726422"/>
              <a:gd name="connsiteX169" fmla="*/ 990065 w 4639276"/>
              <a:gd name="connsiteY169" fmla="*/ 780176 h 2726422"/>
              <a:gd name="connsiteX170" fmla="*/ 914564 w 4639276"/>
              <a:gd name="connsiteY170" fmla="*/ 855677 h 2726422"/>
              <a:gd name="connsiteX171" fmla="*/ 855841 w 4639276"/>
              <a:gd name="connsiteY171" fmla="*/ 906011 h 2726422"/>
              <a:gd name="connsiteX172" fmla="*/ 830674 w 4639276"/>
              <a:gd name="connsiteY172" fmla="*/ 914400 h 2726422"/>
              <a:gd name="connsiteX173" fmla="*/ 771951 w 4639276"/>
              <a:gd name="connsiteY173" fmla="*/ 947956 h 2726422"/>
              <a:gd name="connsiteX174" fmla="*/ 738395 w 4639276"/>
              <a:gd name="connsiteY174" fmla="*/ 956345 h 2726422"/>
              <a:gd name="connsiteX175" fmla="*/ 704839 w 4639276"/>
              <a:gd name="connsiteY175" fmla="*/ 973123 h 2726422"/>
              <a:gd name="connsiteX176" fmla="*/ 679672 w 4639276"/>
              <a:gd name="connsiteY176" fmla="*/ 989901 h 2726422"/>
              <a:gd name="connsiteX177" fmla="*/ 604171 w 4639276"/>
              <a:gd name="connsiteY177" fmla="*/ 1015068 h 2726422"/>
              <a:gd name="connsiteX178" fmla="*/ 579004 w 4639276"/>
              <a:gd name="connsiteY178" fmla="*/ 1031846 h 2726422"/>
              <a:gd name="connsiteX179" fmla="*/ 545448 w 4639276"/>
              <a:gd name="connsiteY179" fmla="*/ 1048624 h 2726422"/>
              <a:gd name="connsiteX180" fmla="*/ 486725 w 4639276"/>
              <a:gd name="connsiteY180" fmla="*/ 1098958 h 2726422"/>
              <a:gd name="connsiteX181" fmla="*/ 453169 w 4639276"/>
              <a:gd name="connsiteY181" fmla="*/ 1115736 h 2726422"/>
              <a:gd name="connsiteX182" fmla="*/ 394446 w 4639276"/>
              <a:gd name="connsiteY182" fmla="*/ 1182848 h 2726422"/>
              <a:gd name="connsiteX183" fmla="*/ 344112 w 4639276"/>
              <a:gd name="connsiteY183" fmla="*/ 1224793 h 2726422"/>
              <a:gd name="connsiteX184" fmla="*/ 318945 w 4639276"/>
              <a:gd name="connsiteY184" fmla="*/ 1275127 h 2726422"/>
              <a:gd name="connsiteX185" fmla="*/ 302167 w 4639276"/>
              <a:gd name="connsiteY185" fmla="*/ 1300294 h 2726422"/>
              <a:gd name="connsiteX186" fmla="*/ 285389 w 4639276"/>
              <a:gd name="connsiteY186" fmla="*/ 1359017 h 2726422"/>
              <a:gd name="connsiteX187" fmla="*/ 268611 w 4639276"/>
              <a:gd name="connsiteY187" fmla="*/ 1384184 h 2726422"/>
              <a:gd name="connsiteX188" fmla="*/ 243444 w 4639276"/>
              <a:gd name="connsiteY188" fmla="*/ 1442907 h 2726422"/>
              <a:gd name="connsiteX189" fmla="*/ 235055 w 4639276"/>
              <a:gd name="connsiteY189" fmla="*/ 1468073 h 2726422"/>
              <a:gd name="connsiteX190" fmla="*/ 218277 w 4639276"/>
              <a:gd name="connsiteY190" fmla="*/ 1526796 h 2726422"/>
              <a:gd name="connsiteX191" fmla="*/ 184722 w 4639276"/>
              <a:gd name="connsiteY191" fmla="*/ 1602297 h 2726422"/>
              <a:gd name="connsiteX192" fmla="*/ 176333 w 4639276"/>
              <a:gd name="connsiteY192" fmla="*/ 1635853 h 2726422"/>
              <a:gd name="connsiteX193" fmla="*/ 167944 w 4639276"/>
              <a:gd name="connsiteY193" fmla="*/ 1661020 h 2726422"/>
              <a:gd name="connsiteX194" fmla="*/ 134388 w 4639276"/>
              <a:gd name="connsiteY194" fmla="*/ 1753299 h 2726422"/>
              <a:gd name="connsiteX195" fmla="*/ 125999 w 4639276"/>
              <a:gd name="connsiteY195" fmla="*/ 1803633 h 2726422"/>
              <a:gd name="connsiteX196" fmla="*/ 109221 w 4639276"/>
              <a:gd name="connsiteY196" fmla="*/ 1853967 h 2726422"/>
              <a:gd name="connsiteX197" fmla="*/ 100832 w 4639276"/>
              <a:gd name="connsiteY197" fmla="*/ 1904301 h 2726422"/>
              <a:gd name="connsiteX198" fmla="*/ 84054 w 4639276"/>
              <a:gd name="connsiteY198" fmla="*/ 1988191 h 2726422"/>
              <a:gd name="connsiteX199" fmla="*/ 75665 w 4639276"/>
              <a:gd name="connsiteY199" fmla="*/ 2164360 h 2726422"/>
              <a:gd name="connsiteX200" fmla="*/ 67276 w 4639276"/>
              <a:gd name="connsiteY200" fmla="*/ 2189527 h 2726422"/>
              <a:gd name="connsiteX201" fmla="*/ 58887 w 4639276"/>
              <a:gd name="connsiteY201" fmla="*/ 2223083 h 2726422"/>
              <a:gd name="connsiteX202" fmla="*/ 33720 w 4639276"/>
              <a:gd name="connsiteY202" fmla="*/ 2315362 h 2726422"/>
              <a:gd name="connsiteX203" fmla="*/ 25331 w 4639276"/>
              <a:gd name="connsiteY203" fmla="*/ 2340529 h 2726422"/>
              <a:gd name="connsiteX204" fmla="*/ 16942 w 4639276"/>
              <a:gd name="connsiteY204" fmla="*/ 2365695 h 2726422"/>
              <a:gd name="connsiteX205" fmla="*/ 8553 w 4639276"/>
              <a:gd name="connsiteY205" fmla="*/ 2416029 h 2726422"/>
              <a:gd name="connsiteX206" fmla="*/ 164 w 4639276"/>
              <a:gd name="connsiteY206" fmla="*/ 2441196 h 2726422"/>
              <a:gd name="connsiteX207" fmla="*/ 16942 w 4639276"/>
              <a:gd name="connsiteY207" fmla="*/ 2592198 h 2726422"/>
              <a:gd name="connsiteX208" fmla="*/ 33720 w 4639276"/>
              <a:gd name="connsiteY208" fmla="*/ 2659310 h 2726422"/>
              <a:gd name="connsiteX209" fmla="*/ 42109 w 4639276"/>
              <a:gd name="connsiteY209" fmla="*/ 2684477 h 2726422"/>
              <a:gd name="connsiteX210" fmla="*/ 67276 w 4639276"/>
              <a:gd name="connsiteY210" fmla="*/ 2692866 h 2726422"/>
              <a:gd name="connsiteX211" fmla="*/ 117610 w 4639276"/>
              <a:gd name="connsiteY211" fmla="*/ 2701255 h 2726422"/>
              <a:gd name="connsiteX212" fmla="*/ 142777 w 4639276"/>
              <a:gd name="connsiteY212" fmla="*/ 2709644 h 272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4639276" h="2726422">
                <a:moveTo>
                  <a:pt x="285389" y="2726422"/>
                </a:moveTo>
                <a:cubicBezTo>
                  <a:pt x="299371" y="2723626"/>
                  <a:pt x="313983" y="2723040"/>
                  <a:pt x="327334" y="2718033"/>
                </a:cubicBezTo>
                <a:cubicBezTo>
                  <a:pt x="336774" y="2714493"/>
                  <a:pt x="342936" y="2704443"/>
                  <a:pt x="352501" y="2701255"/>
                </a:cubicBezTo>
                <a:cubicBezTo>
                  <a:pt x="368638" y="2695876"/>
                  <a:pt x="386231" y="2696556"/>
                  <a:pt x="402835" y="2692866"/>
                </a:cubicBezTo>
                <a:cubicBezTo>
                  <a:pt x="436600" y="2685363"/>
                  <a:pt x="503503" y="2667699"/>
                  <a:pt x="503503" y="2667699"/>
                </a:cubicBezTo>
                <a:cubicBezTo>
                  <a:pt x="520281" y="2656514"/>
                  <a:pt x="535480" y="2642487"/>
                  <a:pt x="553837" y="2634143"/>
                </a:cubicBezTo>
                <a:cubicBezTo>
                  <a:pt x="566818" y="2628243"/>
                  <a:pt x="582026" y="2629506"/>
                  <a:pt x="595782" y="2625754"/>
                </a:cubicBezTo>
                <a:cubicBezTo>
                  <a:pt x="612844" y="2621101"/>
                  <a:pt x="629338" y="2614569"/>
                  <a:pt x="646116" y="2608976"/>
                </a:cubicBezTo>
                <a:cubicBezTo>
                  <a:pt x="654505" y="2606180"/>
                  <a:pt x="663073" y="2603871"/>
                  <a:pt x="671283" y="2600587"/>
                </a:cubicBezTo>
                <a:cubicBezTo>
                  <a:pt x="685265" y="2594994"/>
                  <a:pt x="698700" y="2587771"/>
                  <a:pt x="713228" y="2583809"/>
                </a:cubicBezTo>
                <a:cubicBezTo>
                  <a:pt x="729638" y="2579334"/>
                  <a:pt x="746958" y="2579110"/>
                  <a:pt x="763562" y="2575420"/>
                </a:cubicBezTo>
                <a:cubicBezTo>
                  <a:pt x="790438" y="2569448"/>
                  <a:pt x="801936" y="2558091"/>
                  <a:pt x="830674" y="2550253"/>
                </a:cubicBezTo>
                <a:cubicBezTo>
                  <a:pt x="859028" y="2542520"/>
                  <a:pt x="880833" y="2546146"/>
                  <a:pt x="906175" y="2533475"/>
                </a:cubicBezTo>
                <a:cubicBezTo>
                  <a:pt x="915193" y="2528966"/>
                  <a:pt x="921561" y="2519142"/>
                  <a:pt x="931342" y="2516697"/>
                </a:cubicBezTo>
                <a:cubicBezTo>
                  <a:pt x="955908" y="2510556"/>
                  <a:pt x="981695" y="2511267"/>
                  <a:pt x="1006843" y="2508308"/>
                </a:cubicBezTo>
                <a:cubicBezTo>
                  <a:pt x="1029233" y="2505674"/>
                  <a:pt x="1051509" y="2502023"/>
                  <a:pt x="1073955" y="2499919"/>
                </a:cubicBezTo>
                <a:cubicBezTo>
                  <a:pt x="1355097" y="2473562"/>
                  <a:pt x="1184428" y="2491421"/>
                  <a:pt x="1401125" y="2474752"/>
                </a:cubicBezTo>
                <a:cubicBezTo>
                  <a:pt x="1431921" y="2472383"/>
                  <a:pt x="1462644" y="2469159"/>
                  <a:pt x="1493404" y="2466363"/>
                </a:cubicBezTo>
                <a:cubicBezTo>
                  <a:pt x="1619912" y="2441061"/>
                  <a:pt x="1462280" y="2473279"/>
                  <a:pt x="1568905" y="2449585"/>
                </a:cubicBezTo>
                <a:cubicBezTo>
                  <a:pt x="1582824" y="2446492"/>
                  <a:pt x="1596957" y="2444402"/>
                  <a:pt x="1610850" y="2441196"/>
                </a:cubicBezTo>
                <a:cubicBezTo>
                  <a:pt x="1633319" y="2436011"/>
                  <a:pt x="1656086" y="2431710"/>
                  <a:pt x="1677962" y="2424418"/>
                </a:cubicBezTo>
                <a:cubicBezTo>
                  <a:pt x="1686351" y="2421622"/>
                  <a:pt x="1694458" y="2417763"/>
                  <a:pt x="1703129" y="2416029"/>
                </a:cubicBezTo>
                <a:cubicBezTo>
                  <a:pt x="1722518" y="2412151"/>
                  <a:pt x="1742278" y="2410436"/>
                  <a:pt x="1761852" y="2407640"/>
                </a:cubicBezTo>
                <a:cubicBezTo>
                  <a:pt x="1803724" y="2379725"/>
                  <a:pt x="1772768" y="2395390"/>
                  <a:pt x="1837353" y="2382473"/>
                </a:cubicBezTo>
                <a:cubicBezTo>
                  <a:pt x="1848659" y="2380212"/>
                  <a:pt x="1859513" y="2375837"/>
                  <a:pt x="1870909" y="2374084"/>
                </a:cubicBezTo>
                <a:cubicBezTo>
                  <a:pt x="1895936" y="2370234"/>
                  <a:pt x="1921398" y="2369644"/>
                  <a:pt x="1946410" y="2365695"/>
                </a:cubicBezTo>
                <a:cubicBezTo>
                  <a:pt x="1974578" y="2361248"/>
                  <a:pt x="2002171" y="2353606"/>
                  <a:pt x="2030300" y="2348918"/>
                </a:cubicBezTo>
                <a:cubicBezTo>
                  <a:pt x="2047078" y="2346122"/>
                  <a:pt x="2064132" y="2344654"/>
                  <a:pt x="2080633" y="2340529"/>
                </a:cubicBezTo>
                <a:cubicBezTo>
                  <a:pt x="2097791" y="2336240"/>
                  <a:pt x="2114189" y="2329344"/>
                  <a:pt x="2130967" y="2323751"/>
                </a:cubicBezTo>
                <a:lnTo>
                  <a:pt x="2206468" y="2298584"/>
                </a:lnTo>
                <a:cubicBezTo>
                  <a:pt x="2214857" y="2295788"/>
                  <a:pt x="2224277" y="2295100"/>
                  <a:pt x="2231635" y="2290195"/>
                </a:cubicBezTo>
                <a:lnTo>
                  <a:pt x="2281969" y="2256639"/>
                </a:lnTo>
                <a:cubicBezTo>
                  <a:pt x="2284765" y="2248250"/>
                  <a:pt x="2290358" y="2240315"/>
                  <a:pt x="2290358" y="2231472"/>
                </a:cubicBezTo>
                <a:cubicBezTo>
                  <a:pt x="2290358" y="2006307"/>
                  <a:pt x="2292641" y="2037726"/>
                  <a:pt x="2273580" y="1904301"/>
                </a:cubicBezTo>
                <a:cubicBezTo>
                  <a:pt x="2270784" y="1831596"/>
                  <a:pt x="2271586" y="1758664"/>
                  <a:pt x="2265191" y="1686187"/>
                </a:cubicBezTo>
                <a:cubicBezTo>
                  <a:pt x="2263164" y="1663217"/>
                  <a:pt x="2251273" y="1641956"/>
                  <a:pt x="2248413" y="1619075"/>
                </a:cubicBezTo>
                <a:cubicBezTo>
                  <a:pt x="2217273" y="1369954"/>
                  <a:pt x="2259578" y="1487597"/>
                  <a:pt x="2214857" y="1375795"/>
                </a:cubicBezTo>
                <a:cubicBezTo>
                  <a:pt x="2212061" y="1359017"/>
                  <a:pt x="2212281" y="1341446"/>
                  <a:pt x="2206468" y="1325461"/>
                </a:cubicBezTo>
                <a:cubicBezTo>
                  <a:pt x="2179764" y="1252024"/>
                  <a:pt x="2184824" y="1311951"/>
                  <a:pt x="2172912" y="1258349"/>
                </a:cubicBezTo>
                <a:cubicBezTo>
                  <a:pt x="2169222" y="1241745"/>
                  <a:pt x="2167859" y="1224694"/>
                  <a:pt x="2164523" y="1208015"/>
                </a:cubicBezTo>
                <a:cubicBezTo>
                  <a:pt x="2155781" y="1164306"/>
                  <a:pt x="2158406" y="1186604"/>
                  <a:pt x="2147745" y="1149292"/>
                </a:cubicBezTo>
                <a:cubicBezTo>
                  <a:pt x="2144578" y="1138206"/>
                  <a:pt x="2143898" y="1126333"/>
                  <a:pt x="2139356" y="1115736"/>
                </a:cubicBezTo>
                <a:cubicBezTo>
                  <a:pt x="2135384" y="1106469"/>
                  <a:pt x="2128171" y="1098958"/>
                  <a:pt x="2122578" y="1090569"/>
                </a:cubicBezTo>
                <a:cubicBezTo>
                  <a:pt x="2119782" y="1073791"/>
                  <a:pt x="2121097" y="1055778"/>
                  <a:pt x="2114189" y="1040235"/>
                </a:cubicBezTo>
                <a:cubicBezTo>
                  <a:pt x="2109371" y="1029394"/>
                  <a:pt x="2095603" y="1024939"/>
                  <a:pt x="2089022" y="1015068"/>
                </a:cubicBezTo>
                <a:cubicBezTo>
                  <a:pt x="2084117" y="1007710"/>
                  <a:pt x="2084588" y="997810"/>
                  <a:pt x="2080633" y="989901"/>
                </a:cubicBezTo>
                <a:cubicBezTo>
                  <a:pt x="2071731" y="972096"/>
                  <a:pt x="2038529" y="933076"/>
                  <a:pt x="2030300" y="922789"/>
                </a:cubicBezTo>
                <a:cubicBezTo>
                  <a:pt x="2027504" y="914400"/>
                  <a:pt x="2017957" y="905531"/>
                  <a:pt x="2021911" y="897622"/>
                </a:cubicBezTo>
                <a:cubicBezTo>
                  <a:pt x="2025865" y="889713"/>
                  <a:pt x="2038235" y="889233"/>
                  <a:pt x="2047077" y="889233"/>
                </a:cubicBezTo>
                <a:cubicBezTo>
                  <a:pt x="2072399" y="889233"/>
                  <a:pt x="2097382" y="895102"/>
                  <a:pt x="2122578" y="897622"/>
                </a:cubicBezTo>
                <a:lnTo>
                  <a:pt x="2214857" y="906011"/>
                </a:lnTo>
                <a:cubicBezTo>
                  <a:pt x="2313363" y="925712"/>
                  <a:pt x="2209617" y="906973"/>
                  <a:pt x="2399415" y="922789"/>
                </a:cubicBezTo>
                <a:cubicBezTo>
                  <a:pt x="2419120" y="924431"/>
                  <a:pt x="2438538" y="928565"/>
                  <a:pt x="2458138" y="931178"/>
                </a:cubicBezTo>
                <a:lnTo>
                  <a:pt x="2525250" y="939567"/>
                </a:lnTo>
                <a:cubicBezTo>
                  <a:pt x="2539232" y="945160"/>
                  <a:pt x="2552429" y="953392"/>
                  <a:pt x="2567195" y="956345"/>
                </a:cubicBezTo>
                <a:cubicBezTo>
                  <a:pt x="2608689" y="964644"/>
                  <a:pt x="2652433" y="961183"/>
                  <a:pt x="2693030" y="973123"/>
                </a:cubicBezTo>
                <a:cubicBezTo>
                  <a:pt x="2702703" y="975968"/>
                  <a:pt x="2703110" y="990754"/>
                  <a:pt x="2709808" y="998290"/>
                </a:cubicBezTo>
                <a:cubicBezTo>
                  <a:pt x="2725572" y="1016024"/>
                  <a:pt x="2746980" y="1028881"/>
                  <a:pt x="2760142" y="1048624"/>
                </a:cubicBezTo>
                <a:cubicBezTo>
                  <a:pt x="2765735" y="1057013"/>
                  <a:pt x="2769791" y="1066662"/>
                  <a:pt x="2776920" y="1073791"/>
                </a:cubicBezTo>
                <a:cubicBezTo>
                  <a:pt x="2807142" y="1104013"/>
                  <a:pt x="2807063" y="1091919"/>
                  <a:pt x="2835643" y="1115736"/>
                </a:cubicBezTo>
                <a:cubicBezTo>
                  <a:pt x="2844757" y="1123331"/>
                  <a:pt x="2853526" y="1131538"/>
                  <a:pt x="2860810" y="1140903"/>
                </a:cubicBezTo>
                <a:cubicBezTo>
                  <a:pt x="2873190" y="1156820"/>
                  <a:pt x="2880107" y="1176978"/>
                  <a:pt x="2894366" y="1191237"/>
                </a:cubicBezTo>
                <a:cubicBezTo>
                  <a:pt x="2902755" y="1199626"/>
                  <a:pt x="2911938" y="1207290"/>
                  <a:pt x="2919533" y="1216404"/>
                </a:cubicBezTo>
                <a:cubicBezTo>
                  <a:pt x="2925988" y="1224149"/>
                  <a:pt x="2930451" y="1233367"/>
                  <a:pt x="2936311" y="1241571"/>
                </a:cubicBezTo>
                <a:cubicBezTo>
                  <a:pt x="2944437" y="1252948"/>
                  <a:pt x="2953088" y="1263942"/>
                  <a:pt x="2961477" y="1275127"/>
                </a:cubicBezTo>
                <a:cubicBezTo>
                  <a:pt x="2973355" y="1310760"/>
                  <a:pt x="2978415" y="1329895"/>
                  <a:pt x="3003422" y="1367406"/>
                </a:cubicBezTo>
                <a:cubicBezTo>
                  <a:pt x="3009015" y="1375795"/>
                  <a:pt x="3014856" y="1384023"/>
                  <a:pt x="3020200" y="1392573"/>
                </a:cubicBezTo>
                <a:cubicBezTo>
                  <a:pt x="3060649" y="1457292"/>
                  <a:pt x="3028648" y="1412226"/>
                  <a:pt x="3070534" y="1468073"/>
                </a:cubicBezTo>
                <a:cubicBezTo>
                  <a:pt x="3073330" y="1476462"/>
                  <a:pt x="3074968" y="1485331"/>
                  <a:pt x="3078923" y="1493240"/>
                </a:cubicBezTo>
                <a:cubicBezTo>
                  <a:pt x="3087797" y="1510987"/>
                  <a:pt x="3111368" y="1536763"/>
                  <a:pt x="3120868" y="1551963"/>
                </a:cubicBezTo>
                <a:cubicBezTo>
                  <a:pt x="3127496" y="1562568"/>
                  <a:pt x="3131212" y="1574796"/>
                  <a:pt x="3137646" y="1585519"/>
                </a:cubicBezTo>
                <a:cubicBezTo>
                  <a:pt x="3148021" y="1602810"/>
                  <a:pt x="3164825" y="1616723"/>
                  <a:pt x="3171202" y="1635853"/>
                </a:cubicBezTo>
                <a:cubicBezTo>
                  <a:pt x="3186583" y="1681995"/>
                  <a:pt x="3170349" y="1640653"/>
                  <a:pt x="3196369" y="1686187"/>
                </a:cubicBezTo>
                <a:cubicBezTo>
                  <a:pt x="3238943" y="1760691"/>
                  <a:pt x="3189048" y="1683595"/>
                  <a:pt x="3229925" y="1744910"/>
                </a:cubicBezTo>
                <a:cubicBezTo>
                  <a:pt x="3243504" y="1799227"/>
                  <a:pt x="3227781" y="1760793"/>
                  <a:pt x="3263481" y="1803633"/>
                </a:cubicBezTo>
                <a:cubicBezTo>
                  <a:pt x="3284865" y="1829293"/>
                  <a:pt x="3272857" y="1831103"/>
                  <a:pt x="3305426" y="1845578"/>
                </a:cubicBezTo>
                <a:cubicBezTo>
                  <a:pt x="3321587" y="1852761"/>
                  <a:pt x="3355760" y="1862356"/>
                  <a:pt x="3355760" y="1862356"/>
                </a:cubicBezTo>
                <a:cubicBezTo>
                  <a:pt x="3397705" y="1859560"/>
                  <a:pt x="3439979" y="1859912"/>
                  <a:pt x="3481595" y="1853967"/>
                </a:cubicBezTo>
                <a:cubicBezTo>
                  <a:pt x="3530418" y="1846992"/>
                  <a:pt x="3523528" y="1839593"/>
                  <a:pt x="3557096" y="1820411"/>
                </a:cubicBezTo>
                <a:cubicBezTo>
                  <a:pt x="3596192" y="1798071"/>
                  <a:pt x="3582920" y="1807041"/>
                  <a:pt x="3624208" y="1795244"/>
                </a:cubicBezTo>
                <a:cubicBezTo>
                  <a:pt x="3632711" y="1792815"/>
                  <a:pt x="3641362" y="1790594"/>
                  <a:pt x="3649375" y="1786855"/>
                </a:cubicBezTo>
                <a:cubicBezTo>
                  <a:pt x="3683372" y="1770990"/>
                  <a:pt x="3750043" y="1736521"/>
                  <a:pt x="3750043" y="1736521"/>
                </a:cubicBezTo>
                <a:cubicBezTo>
                  <a:pt x="3819644" y="1643720"/>
                  <a:pt x="3706472" y="1788485"/>
                  <a:pt x="3850711" y="1644242"/>
                </a:cubicBezTo>
                <a:cubicBezTo>
                  <a:pt x="3864692" y="1630260"/>
                  <a:pt x="3879519" y="1617075"/>
                  <a:pt x="3892655" y="1602297"/>
                </a:cubicBezTo>
                <a:cubicBezTo>
                  <a:pt x="3901944" y="1591847"/>
                  <a:pt x="3908374" y="1579048"/>
                  <a:pt x="3917822" y="1568741"/>
                </a:cubicBezTo>
                <a:cubicBezTo>
                  <a:pt x="3939200" y="1545420"/>
                  <a:pt x="3967385" y="1527952"/>
                  <a:pt x="3984934" y="1501629"/>
                </a:cubicBezTo>
                <a:cubicBezTo>
                  <a:pt x="3996119" y="1484851"/>
                  <a:pt x="4006769" y="1467704"/>
                  <a:pt x="4018490" y="1451295"/>
                </a:cubicBezTo>
                <a:cubicBezTo>
                  <a:pt x="4034743" y="1428541"/>
                  <a:pt x="4054169" y="1407999"/>
                  <a:pt x="4068824" y="1384184"/>
                </a:cubicBezTo>
                <a:cubicBezTo>
                  <a:pt x="4076716" y="1371359"/>
                  <a:pt x="4078868" y="1355708"/>
                  <a:pt x="4085602" y="1342239"/>
                </a:cubicBezTo>
                <a:cubicBezTo>
                  <a:pt x="4090111" y="1333221"/>
                  <a:pt x="4097378" y="1325826"/>
                  <a:pt x="4102380" y="1317072"/>
                </a:cubicBezTo>
                <a:cubicBezTo>
                  <a:pt x="4108585" y="1306214"/>
                  <a:pt x="4112724" y="1294239"/>
                  <a:pt x="4119158" y="1283516"/>
                </a:cubicBezTo>
                <a:cubicBezTo>
                  <a:pt x="4129533" y="1266225"/>
                  <a:pt x="4143279" y="1251003"/>
                  <a:pt x="4152714" y="1233182"/>
                </a:cubicBezTo>
                <a:cubicBezTo>
                  <a:pt x="4168523" y="1203320"/>
                  <a:pt x="4178759" y="1170716"/>
                  <a:pt x="4194659" y="1140903"/>
                </a:cubicBezTo>
                <a:cubicBezTo>
                  <a:pt x="4211675" y="1108998"/>
                  <a:pt x="4241275" y="1093334"/>
                  <a:pt x="4253382" y="1057013"/>
                </a:cubicBezTo>
                <a:cubicBezTo>
                  <a:pt x="4272423" y="999889"/>
                  <a:pt x="4248456" y="1070150"/>
                  <a:pt x="4278549" y="989901"/>
                </a:cubicBezTo>
                <a:cubicBezTo>
                  <a:pt x="4281654" y="981621"/>
                  <a:pt x="4282983" y="972643"/>
                  <a:pt x="4286938" y="964734"/>
                </a:cubicBezTo>
                <a:cubicBezTo>
                  <a:pt x="4291447" y="955716"/>
                  <a:pt x="4299207" y="948585"/>
                  <a:pt x="4303716" y="939567"/>
                </a:cubicBezTo>
                <a:cubicBezTo>
                  <a:pt x="4307671" y="931658"/>
                  <a:pt x="4307200" y="921758"/>
                  <a:pt x="4312105" y="914400"/>
                </a:cubicBezTo>
                <a:cubicBezTo>
                  <a:pt x="4318686" y="904529"/>
                  <a:pt x="4330154" y="898724"/>
                  <a:pt x="4337272" y="889233"/>
                </a:cubicBezTo>
                <a:cubicBezTo>
                  <a:pt x="4347055" y="876189"/>
                  <a:pt x="4354709" y="861644"/>
                  <a:pt x="4362439" y="847288"/>
                </a:cubicBezTo>
                <a:cubicBezTo>
                  <a:pt x="4407778" y="763088"/>
                  <a:pt x="4375237" y="800934"/>
                  <a:pt x="4421162" y="755009"/>
                </a:cubicBezTo>
                <a:cubicBezTo>
                  <a:pt x="4429551" y="735435"/>
                  <a:pt x="4434048" y="713684"/>
                  <a:pt x="4446329" y="696286"/>
                </a:cubicBezTo>
                <a:cubicBezTo>
                  <a:pt x="4468024" y="665551"/>
                  <a:pt x="4497191" y="640826"/>
                  <a:pt x="4521830" y="612396"/>
                </a:cubicBezTo>
                <a:cubicBezTo>
                  <a:pt x="4533557" y="598865"/>
                  <a:pt x="4543287" y="583650"/>
                  <a:pt x="4555386" y="570451"/>
                </a:cubicBezTo>
                <a:cubicBezTo>
                  <a:pt x="4635873" y="482648"/>
                  <a:pt x="4593424" y="542757"/>
                  <a:pt x="4630887" y="486562"/>
                </a:cubicBezTo>
                <a:cubicBezTo>
                  <a:pt x="4633683" y="475377"/>
                  <a:pt x="4639276" y="464536"/>
                  <a:pt x="4639276" y="453006"/>
                </a:cubicBezTo>
                <a:cubicBezTo>
                  <a:pt x="4639276" y="395680"/>
                  <a:pt x="4636727" y="333755"/>
                  <a:pt x="4622498" y="276837"/>
                </a:cubicBezTo>
                <a:cubicBezTo>
                  <a:pt x="4616608" y="253275"/>
                  <a:pt x="4605029" y="232819"/>
                  <a:pt x="4597331" y="209725"/>
                </a:cubicBezTo>
                <a:cubicBezTo>
                  <a:pt x="4593685" y="198787"/>
                  <a:pt x="4590837" y="187542"/>
                  <a:pt x="4588942" y="176169"/>
                </a:cubicBezTo>
                <a:cubicBezTo>
                  <a:pt x="4587888" y="169844"/>
                  <a:pt x="4580208" y="68993"/>
                  <a:pt x="4563775" y="58723"/>
                </a:cubicBezTo>
                <a:cubicBezTo>
                  <a:pt x="4541404" y="44741"/>
                  <a:pt x="4522531" y="21952"/>
                  <a:pt x="4496663" y="16778"/>
                </a:cubicBezTo>
                <a:cubicBezTo>
                  <a:pt x="4438039" y="5053"/>
                  <a:pt x="4468783" y="10733"/>
                  <a:pt x="4404384" y="0"/>
                </a:cubicBezTo>
                <a:lnTo>
                  <a:pt x="4077213" y="16778"/>
                </a:lnTo>
                <a:cubicBezTo>
                  <a:pt x="4065711" y="17580"/>
                  <a:pt x="4054963" y="22906"/>
                  <a:pt x="4043657" y="25167"/>
                </a:cubicBezTo>
                <a:cubicBezTo>
                  <a:pt x="4026978" y="28503"/>
                  <a:pt x="4010101" y="30760"/>
                  <a:pt x="3993323" y="33556"/>
                </a:cubicBezTo>
                <a:cubicBezTo>
                  <a:pt x="3925798" y="84200"/>
                  <a:pt x="3998496" y="38554"/>
                  <a:pt x="3884266" y="67112"/>
                </a:cubicBezTo>
                <a:cubicBezTo>
                  <a:pt x="3874485" y="69557"/>
                  <a:pt x="3868118" y="79381"/>
                  <a:pt x="3859100" y="83890"/>
                </a:cubicBezTo>
                <a:cubicBezTo>
                  <a:pt x="3845631" y="90625"/>
                  <a:pt x="3831307" y="95522"/>
                  <a:pt x="3817155" y="100668"/>
                </a:cubicBezTo>
                <a:cubicBezTo>
                  <a:pt x="3800534" y="106712"/>
                  <a:pt x="3783599" y="111853"/>
                  <a:pt x="3766821" y="117446"/>
                </a:cubicBezTo>
                <a:lnTo>
                  <a:pt x="3716487" y="134224"/>
                </a:lnTo>
                <a:cubicBezTo>
                  <a:pt x="3627865" y="200691"/>
                  <a:pt x="3741165" y="123256"/>
                  <a:pt x="3640986" y="167780"/>
                </a:cubicBezTo>
                <a:cubicBezTo>
                  <a:pt x="3628209" y="173458"/>
                  <a:pt x="3618884" y="184929"/>
                  <a:pt x="3607430" y="192947"/>
                </a:cubicBezTo>
                <a:cubicBezTo>
                  <a:pt x="3590910" y="204511"/>
                  <a:pt x="3572406" y="213380"/>
                  <a:pt x="3557096" y="226503"/>
                </a:cubicBezTo>
                <a:cubicBezTo>
                  <a:pt x="3537522" y="243281"/>
                  <a:pt x="3518808" y="261118"/>
                  <a:pt x="3498373" y="276837"/>
                </a:cubicBezTo>
                <a:cubicBezTo>
                  <a:pt x="3482390" y="289132"/>
                  <a:pt x="3462298" y="296134"/>
                  <a:pt x="3448039" y="310393"/>
                </a:cubicBezTo>
                <a:cubicBezTo>
                  <a:pt x="3320948" y="437484"/>
                  <a:pt x="3456091" y="307087"/>
                  <a:pt x="3364149" y="385894"/>
                </a:cubicBezTo>
                <a:cubicBezTo>
                  <a:pt x="3355141" y="393615"/>
                  <a:pt x="3348347" y="403777"/>
                  <a:pt x="3338982" y="411061"/>
                </a:cubicBezTo>
                <a:cubicBezTo>
                  <a:pt x="3323065" y="423441"/>
                  <a:pt x="3305426" y="433432"/>
                  <a:pt x="3288648" y="444617"/>
                </a:cubicBezTo>
                <a:cubicBezTo>
                  <a:pt x="3280259" y="450210"/>
                  <a:pt x="3273262" y="458950"/>
                  <a:pt x="3263481" y="461395"/>
                </a:cubicBezTo>
                <a:cubicBezTo>
                  <a:pt x="3252296" y="464191"/>
                  <a:pt x="3240720" y="465736"/>
                  <a:pt x="3229925" y="469784"/>
                </a:cubicBezTo>
                <a:cubicBezTo>
                  <a:pt x="3205597" y="478907"/>
                  <a:pt x="3192064" y="489432"/>
                  <a:pt x="3171202" y="503340"/>
                </a:cubicBezTo>
                <a:cubicBezTo>
                  <a:pt x="3165609" y="492155"/>
                  <a:pt x="3157044" y="482012"/>
                  <a:pt x="3154424" y="469784"/>
                </a:cubicBezTo>
                <a:cubicBezTo>
                  <a:pt x="3148536" y="442305"/>
                  <a:pt x="3150009" y="413714"/>
                  <a:pt x="3146035" y="385894"/>
                </a:cubicBezTo>
                <a:cubicBezTo>
                  <a:pt x="3143066" y="365111"/>
                  <a:pt x="3130079" y="327279"/>
                  <a:pt x="3120868" y="310393"/>
                </a:cubicBezTo>
                <a:cubicBezTo>
                  <a:pt x="3111212" y="292691"/>
                  <a:pt x="3103444" y="272158"/>
                  <a:pt x="3087312" y="260059"/>
                </a:cubicBezTo>
                <a:cubicBezTo>
                  <a:pt x="3031462" y="218172"/>
                  <a:pt x="3076532" y="250176"/>
                  <a:pt x="3011811" y="209725"/>
                </a:cubicBezTo>
                <a:cubicBezTo>
                  <a:pt x="3003261" y="204381"/>
                  <a:pt x="2995662" y="197456"/>
                  <a:pt x="2986644" y="192947"/>
                </a:cubicBezTo>
                <a:cubicBezTo>
                  <a:pt x="2978735" y="188992"/>
                  <a:pt x="2969757" y="187663"/>
                  <a:pt x="2961477" y="184558"/>
                </a:cubicBezTo>
                <a:cubicBezTo>
                  <a:pt x="2947377" y="179271"/>
                  <a:pt x="2933956" y="172107"/>
                  <a:pt x="2919533" y="167780"/>
                </a:cubicBezTo>
                <a:cubicBezTo>
                  <a:pt x="2905876" y="163683"/>
                  <a:pt x="2891245" y="163488"/>
                  <a:pt x="2877588" y="159391"/>
                </a:cubicBezTo>
                <a:cubicBezTo>
                  <a:pt x="2863164" y="155064"/>
                  <a:pt x="2849743" y="147900"/>
                  <a:pt x="2835643" y="142613"/>
                </a:cubicBezTo>
                <a:cubicBezTo>
                  <a:pt x="2827363" y="139508"/>
                  <a:pt x="2819265" y="135201"/>
                  <a:pt x="2810476" y="134224"/>
                </a:cubicBezTo>
                <a:cubicBezTo>
                  <a:pt x="2768695" y="129582"/>
                  <a:pt x="2726586" y="128631"/>
                  <a:pt x="2684641" y="125835"/>
                </a:cubicBezTo>
                <a:cubicBezTo>
                  <a:pt x="2662270" y="120242"/>
                  <a:pt x="2640493" y="111145"/>
                  <a:pt x="2617529" y="109057"/>
                </a:cubicBezTo>
                <a:cubicBezTo>
                  <a:pt x="2289036" y="79194"/>
                  <a:pt x="2497711" y="118649"/>
                  <a:pt x="2365859" y="92279"/>
                </a:cubicBezTo>
                <a:lnTo>
                  <a:pt x="1988355" y="100668"/>
                </a:lnTo>
                <a:cubicBezTo>
                  <a:pt x="1979520" y="101036"/>
                  <a:pt x="1971316" y="105574"/>
                  <a:pt x="1963188" y="109057"/>
                </a:cubicBezTo>
                <a:cubicBezTo>
                  <a:pt x="1934544" y="121333"/>
                  <a:pt x="1920163" y="130356"/>
                  <a:pt x="1896076" y="151002"/>
                </a:cubicBezTo>
                <a:cubicBezTo>
                  <a:pt x="1887068" y="158723"/>
                  <a:pt x="1880023" y="168574"/>
                  <a:pt x="1870909" y="176169"/>
                </a:cubicBezTo>
                <a:cubicBezTo>
                  <a:pt x="1781090" y="251018"/>
                  <a:pt x="1958561" y="80128"/>
                  <a:pt x="1795408" y="243281"/>
                </a:cubicBezTo>
                <a:cubicBezTo>
                  <a:pt x="1787019" y="251670"/>
                  <a:pt x="1775547" y="257837"/>
                  <a:pt x="1770241" y="268448"/>
                </a:cubicBezTo>
                <a:cubicBezTo>
                  <a:pt x="1764648" y="279633"/>
                  <a:pt x="1758389" y="290510"/>
                  <a:pt x="1753463" y="302004"/>
                </a:cubicBezTo>
                <a:cubicBezTo>
                  <a:pt x="1749980" y="310132"/>
                  <a:pt x="1751327" y="320918"/>
                  <a:pt x="1745074" y="327171"/>
                </a:cubicBezTo>
                <a:cubicBezTo>
                  <a:pt x="1736231" y="336014"/>
                  <a:pt x="1723927" y="342398"/>
                  <a:pt x="1711518" y="343949"/>
                </a:cubicBezTo>
                <a:cubicBezTo>
                  <a:pt x="1655954" y="350895"/>
                  <a:pt x="1599665" y="349542"/>
                  <a:pt x="1543738" y="352338"/>
                </a:cubicBezTo>
                <a:cubicBezTo>
                  <a:pt x="1535349" y="357931"/>
                  <a:pt x="1527589" y="364607"/>
                  <a:pt x="1518571" y="369116"/>
                </a:cubicBezTo>
                <a:cubicBezTo>
                  <a:pt x="1510662" y="373071"/>
                  <a:pt x="1500903" y="372818"/>
                  <a:pt x="1493404" y="377505"/>
                </a:cubicBezTo>
                <a:cubicBezTo>
                  <a:pt x="1468710" y="392939"/>
                  <a:pt x="1452210" y="414880"/>
                  <a:pt x="1426292" y="427839"/>
                </a:cubicBezTo>
                <a:cubicBezTo>
                  <a:pt x="1418383" y="431794"/>
                  <a:pt x="1409514" y="433432"/>
                  <a:pt x="1401125" y="436228"/>
                </a:cubicBezTo>
                <a:cubicBezTo>
                  <a:pt x="1392736" y="444617"/>
                  <a:pt x="1385072" y="453800"/>
                  <a:pt x="1375958" y="461395"/>
                </a:cubicBezTo>
                <a:cubicBezTo>
                  <a:pt x="1368213" y="467850"/>
                  <a:pt x="1358327" y="471475"/>
                  <a:pt x="1350791" y="478173"/>
                </a:cubicBezTo>
                <a:cubicBezTo>
                  <a:pt x="1333057" y="493937"/>
                  <a:pt x="1317235" y="511729"/>
                  <a:pt x="1300457" y="528507"/>
                </a:cubicBezTo>
                <a:cubicBezTo>
                  <a:pt x="1292068" y="536896"/>
                  <a:pt x="1281871" y="543802"/>
                  <a:pt x="1275290" y="553673"/>
                </a:cubicBezTo>
                <a:cubicBezTo>
                  <a:pt x="1269697" y="562062"/>
                  <a:pt x="1265641" y="571711"/>
                  <a:pt x="1258512" y="578840"/>
                </a:cubicBezTo>
                <a:cubicBezTo>
                  <a:pt x="1248625" y="588727"/>
                  <a:pt x="1234843" y="594120"/>
                  <a:pt x="1224956" y="604007"/>
                </a:cubicBezTo>
                <a:cubicBezTo>
                  <a:pt x="1217827" y="611136"/>
                  <a:pt x="1215307" y="622045"/>
                  <a:pt x="1208178" y="629174"/>
                </a:cubicBezTo>
                <a:cubicBezTo>
                  <a:pt x="1201049" y="636303"/>
                  <a:pt x="1190547" y="639254"/>
                  <a:pt x="1183011" y="645952"/>
                </a:cubicBezTo>
                <a:cubicBezTo>
                  <a:pt x="1115107" y="706311"/>
                  <a:pt x="1159405" y="687376"/>
                  <a:pt x="1107511" y="704675"/>
                </a:cubicBezTo>
                <a:cubicBezTo>
                  <a:pt x="1038085" y="774101"/>
                  <a:pt x="1121927" y="697762"/>
                  <a:pt x="1057177" y="738231"/>
                </a:cubicBezTo>
                <a:cubicBezTo>
                  <a:pt x="979017" y="787081"/>
                  <a:pt x="1046694" y="761300"/>
                  <a:pt x="990065" y="780176"/>
                </a:cubicBezTo>
                <a:lnTo>
                  <a:pt x="914564" y="855677"/>
                </a:lnTo>
                <a:cubicBezTo>
                  <a:pt x="894730" y="875511"/>
                  <a:pt x="880952" y="891662"/>
                  <a:pt x="855841" y="906011"/>
                </a:cubicBezTo>
                <a:cubicBezTo>
                  <a:pt x="848163" y="910398"/>
                  <a:pt x="838583" y="910445"/>
                  <a:pt x="830674" y="914400"/>
                </a:cubicBezTo>
                <a:cubicBezTo>
                  <a:pt x="781996" y="938739"/>
                  <a:pt x="830780" y="925895"/>
                  <a:pt x="771951" y="947956"/>
                </a:cubicBezTo>
                <a:cubicBezTo>
                  <a:pt x="761156" y="952004"/>
                  <a:pt x="749190" y="952297"/>
                  <a:pt x="738395" y="956345"/>
                </a:cubicBezTo>
                <a:cubicBezTo>
                  <a:pt x="726686" y="960736"/>
                  <a:pt x="715697" y="966918"/>
                  <a:pt x="704839" y="973123"/>
                </a:cubicBezTo>
                <a:cubicBezTo>
                  <a:pt x="696085" y="978125"/>
                  <a:pt x="688979" y="986023"/>
                  <a:pt x="679672" y="989901"/>
                </a:cubicBezTo>
                <a:cubicBezTo>
                  <a:pt x="655184" y="1000104"/>
                  <a:pt x="626244" y="1000353"/>
                  <a:pt x="604171" y="1015068"/>
                </a:cubicBezTo>
                <a:cubicBezTo>
                  <a:pt x="595782" y="1020661"/>
                  <a:pt x="587758" y="1026844"/>
                  <a:pt x="579004" y="1031846"/>
                </a:cubicBezTo>
                <a:cubicBezTo>
                  <a:pt x="568146" y="1038051"/>
                  <a:pt x="555624" y="1041355"/>
                  <a:pt x="545448" y="1048624"/>
                </a:cubicBezTo>
                <a:cubicBezTo>
                  <a:pt x="449360" y="1117258"/>
                  <a:pt x="601701" y="1027098"/>
                  <a:pt x="486725" y="1098958"/>
                </a:cubicBezTo>
                <a:cubicBezTo>
                  <a:pt x="476120" y="1105586"/>
                  <a:pt x="463173" y="1108233"/>
                  <a:pt x="453169" y="1115736"/>
                </a:cubicBezTo>
                <a:cubicBezTo>
                  <a:pt x="420108" y="1140532"/>
                  <a:pt x="419928" y="1153119"/>
                  <a:pt x="394446" y="1182848"/>
                </a:cubicBezTo>
                <a:cubicBezTo>
                  <a:pt x="372915" y="1207967"/>
                  <a:pt x="370001" y="1207533"/>
                  <a:pt x="344112" y="1224793"/>
                </a:cubicBezTo>
                <a:cubicBezTo>
                  <a:pt x="296029" y="1296918"/>
                  <a:pt x="353677" y="1205663"/>
                  <a:pt x="318945" y="1275127"/>
                </a:cubicBezTo>
                <a:cubicBezTo>
                  <a:pt x="314436" y="1284145"/>
                  <a:pt x="307760" y="1291905"/>
                  <a:pt x="302167" y="1300294"/>
                </a:cubicBezTo>
                <a:cubicBezTo>
                  <a:pt x="299479" y="1311045"/>
                  <a:pt x="291406" y="1346982"/>
                  <a:pt x="285389" y="1359017"/>
                </a:cubicBezTo>
                <a:cubicBezTo>
                  <a:pt x="280880" y="1368035"/>
                  <a:pt x="274204" y="1375795"/>
                  <a:pt x="268611" y="1384184"/>
                </a:cubicBezTo>
                <a:cubicBezTo>
                  <a:pt x="251152" y="1454019"/>
                  <a:pt x="272410" y="1384976"/>
                  <a:pt x="243444" y="1442907"/>
                </a:cubicBezTo>
                <a:cubicBezTo>
                  <a:pt x="239489" y="1450816"/>
                  <a:pt x="237596" y="1459603"/>
                  <a:pt x="235055" y="1468073"/>
                </a:cubicBezTo>
                <a:cubicBezTo>
                  <a:pt x="229205" y="1487572"/>
                  <a:pt x="224714" y="1507483"/>
                  <a:pt x="218277" y="1526796"/>
                </a:cubicBezTo>
                <a:cubicBezTo>
                  <a:pt x="172365" y="1664535"/>
                  <a:pt x="228573" y="1485362"/>
                  <a:pt x="184722" y="1602297"/>
                </a:cubicBezTo>
                <a:cubicBezTo>
                  <a:pt x="180674" y="1613092"/>
                  <a:pt x="179500" y="1624767"/>
                  <a:pt x="176333" y="1635853"/>
                </a:cubicBezTo>
                <a:cubicBezTo>
                  <a:pt x="173904" y="1644356"/>
                  <a:pt x="171049" y="1652740"/>
                  <a:pt x="167944" y="1661020"/>
                </a:cubicBezTo>
                <a:cubicBezTo>
                  <a:pt x="159937" y="1682372"/>
                  <a:pt x="137913" y="1732149"/>
                  <a:pt x="134388" y="1753299"/>
                </a:cubicBezTo>
                <a:cubicBezTo>
                  <a:pt x="131592" y="1770077"/>
                  <a:pt x="130124" y="1787131"/>
                  <a:pt x="125999" y="1803633"/>
                </a:cubicBezTo>
                <a:cubicBezTo>
                  <a:pt x="121710" y="1820791"/>
                  <a:pt x="112128" y="1836522"/>
                  <a:pt x="109221" y="1853967"/>
                </a:cubicBezTo>
                <a:cubicBezTo>
                  <a:pt x="106425" y="1870745"/>
                  <a:pt x="103967" y="1887583"/>
                  <a:pt x="100832" y="1904301"/>
                </a:cubicBezTo>
                <a:cubicBezTo>
                  <a:pt x="95577" y="1932330"/>
                  <a:pt x="84054" y="1988191"/>
                  <a:pt x="84054" y="1988191"/>
                </a:cubicBezTo>
                <a:cubicBezTo>
                  <a:pt x="81258" y="2046914"/>
                  <a:pt x="80547" y="2105774"/>
                  <a:pt x="75665" y="2164360"/>
                </a:cubicBezTo>
                <a:cubicBezTo>
                  <a:pt x="74931" y="2173172"/>
                  <a:pt x="69705" y="2181024"/>
                  <a:pt x="67276" y="2189527"/>
                </a:cubicBezTo>
                <a:cubicBezTo>
                  <a:pt x="64109" y="2200613"/>
                  <a:pt x="61388" y="2211828"/>
                  <a:pt x="58887" y="2223083"/>
                </a:cubicBezTo>
                <a:cubicBezTo>
                  <a:pt x="43077" y="2294228"/>
                  <a:pt x="59909" y="2236794"/>
                  <a:pt x="33720" y="2315362"/>
                </a:cubicBezTo>
                <a:lnTo>
                  <a:pt x="25331" y="2340529"/>
                </a:lnTo>
                <a:lnTo>
                  <a:pt x="16942" y="2365695"/>
                </a:lnTo>
                <a:cubicBezTo>
                  <a:pt x="14146" y="2382473"/>
                  <a:pt x="12243" y="2399425"/>
                  <a:pt x="8553" y="2416029"/>
                </a:cubicBezTo>
                <a:cubicBezTo>
                  <a:pt x="6635" y="2424661"/>
                  <a:pt x="164" y="2432353"/>
                  <a:pt x="164" y="2441196"/>
                </a:cubicBezTo>
                <a:cubicBezTo>
                  <a:pt x="164" y="2611656"/>
                  <a:pt x="-2852" y="2519619"/>
                  <a:pt x="16942" y="2592198"/>
                </a:cubicBezTo>
                <a:cubicBezTo>
                  <a:pt x="23009" y="2614445"/>
                  <a:pt x="26428" y="2637434"/>
                  <a:pt x="33720" y="2659310"/>
                </a:cubicBezTo>
                <a:cubicBezTo>
                  <a:pt x="36516" y="2667699"/>
                  <a:pt x="35856" y="2678224"/>
                  <a:pt x="42109" y="2684477"/>
                </a:cubicBezTo>
                <a:cubicBezTo>
                  <a:pt x="48362" y="2690730"/>
                  <a:pt x="58644" y="2690948"/>
                  <a:pt x="67276" y="2692866"/>
                </a:cubicBezTo>
                <a:cubicBezTo>
                  <a:pt x="83880" y="2696556"/>
                  <a:pt x="101006" y="2697565"/>
                  <a:pt x="117610" y="2701255"/>
                </a:cubicBezTo>
                <a:cubicBezTo>
                  <a:pt x="126242" y="2703173"/>
                  <a:pt x="142777" y="2709644"/>
                  <a:pt x="142777" y="27096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F18B338A-7B87-4807-BA02-64554286D37E}"/>
              </a:ext>
            </a:extLst>
          </p:cNvPr>
          <p:cNvSpPr/>
          <p:nvPr/>
        </p:nvSpPr>
        <p:spPr>
          <a:xfrm rot="20449268">
            <a:off x="1577182" y="5215329"/>
            <a:ext cx="453040" cy="2516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A97834-0E48-42F7-808F-FA55AADBD18D}"/>
              </a:ext>
            </a:extLst>
          </p:cNvPr>
          <p:cNvSpPr txBox="1"/>
          <p:nvPr/>
        </p:nvSpPr>
        <p:spPr>
          <a:xfrm>
            <a:off x="6187691" y="1995001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Black</a:t>
            </a:r>
            <a:r>
              <a:rPr lang="en-US" sz="3200" dirty="0"/>
              <a:t>: EMST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Blue</a:t>
            </a:r>
            <a:r>
              <a:rPr lang="en-US" sz="3200" dirty="0"/>
              <a:t>: Odd degree points and  matching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: Eulerian cycle</a:t>
            </a:r>
          </a:p>
          <a:p>
            <a:endParaRPr lang="en-US" sz="3200" dirty="0"/>
          </a:p>
          <a:p>
            <a:r>
              <a:rPr lang="en-US" sz="3200" dirty="0"/>
              <a:t>This tour visits each edge in </a:t>
            </a:r>
            <a:r>
              <a:rPr lang="en-US" sz="3200" i="1" dirty="0"/>
              <a:t>T</a:t>
            </a:r>
            <a:r>
              <a:rPr lang="en-US" sz="3200" baseline="30000" dirty="0"/>
              <a:t>*</a:t>
            </a:r>
            <a:r>
              <a:rPr lang="en-US" sz="3200" dirty="0"/>
              <a:t>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4198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5003</Words>
  <Application>Microsoft Office PowerPoint</Application>
  <PresentationFormat>寬螢幕</PresentationFormat>
  <Paragraphs>1044</Paragraphs>
  <Slides>93</Slides>
  <Notes>0</Notes>
  <HiddenSlides>7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0" baseType="lpstr">
      <vt:lpstr>Calibri (本文)</vt:lpstr>
      <vt:lpstr>Arial</vt:lpstr>
      <vt:lpstr>Calibri</vt:lpstr>
      <vt:lpstr>Calibri Light</vt:lpstr>
      <vt:lpstr>Cambria Math</vt:lpstr>
      <vt:lpstr>Times New Roman</vt:lpstr>
      <vt:lpstr>Office 佈景主題</vt:lpstr>
      <vt:lpstr>Euclidean minimum spanning tree</vt:lpstr>
      <vt:lpstr>Outline</vt:lpstr>
      <vt:lpstr>Problem statement</vt:lpstr>
      <vt:lpstr>Difference between MST &amp; EMST</vt:lpstr>
      <vt:lpstr>A lower bound</vt:lpstr>
      <vt:lpstr>Outline</vt:lpstr>
      <vt:lpstr>Prim’s algorithm</vt:lpstr>
      <vt:lpstr>Remark</vt:lpstr>
      <vt:lpstr>Proof</vt:lpstr>
      <vt:lpstr>Proof</vt:lpstr>
      <vt:lpstr>Prim’s algorithm</vt:lpstr>
      <vt:lpstr>Remark</vt:lpstr>
      <vt:lpstr>Outline</vt:lpstr>
      <vt:lpstr>Observation</vt:lpstr>
      <vt:lpstr>Observation</vt:lpstr>
      <vt:lpstr>Lemma 6.2</vt:lpstr>
      <vt:lpstr>Proof</vt:lpstr>
      <vt:lpstr>Proof</vt:lpstr>
      <vt:lpstr>Proof</vt:lpstr>
      <vt:lpstr>An O(n log n) approach</vt:lpstr>
      <vt:lpstr>Outline</vt:lpstr>
      <vt:lpstr>O(n) reduction</vt:lpstr>
      <vt:lpstr>Recall: Prim’s algorithm</vt:lpstr>
      <vt:lpstr>Uniform selection rule</vt:lpstr>
      <vt:lpstr>Example</vt:lpstr>
      <vt:lpstr>Example</vt:lpstr>
      <vt:lpstr>Example</vt:lpstr>
      <vt:lpstr>Prim’s algorithm with uniform selection rule</vt:lpstr>
      <vt:lpstr>Analysis</vt:lpstr>
      <vt:lpstr>Observation</vt:lpstr>
      <vt:lpstr>Analysis</vt:lpstr>
      <vt:lpstr>What will the queue look like?</vt:lpstr>
      <vt:lpstr>What will the queue look like?</vt:lpstr>
      <vt:lpstr>Observation</vt:lpstr>
      <vt:lpstr>Observation</vt:lpstr>
      <vt:lpstr>Each vertex is examined at most once</vt:lpstr>
      <vt:lpstr>Observation</vt:lpstr>
      <vt:lpstr>Observation</vt:lpstr>
      <vt:lpstr>Analysis (cont’d)</vt:lpstr>
      <vt:lpstr>Data structure</vt:lpstr>
      <vt:lpstr>Remark</vt:lpstr>
      <vt:lpstr>Summary</vt:lpstr>
      <vt:lpstr>Recall: bottlenecks</vt:lpstr>
      <vt:lpstr>Idea</vt:lpstr>
      <vt:lpstr>Clean-up</vt:lpstr>
      <vt:lpstr>Clean-up</vt:lpstr>
      <vt:lpstr>The modified algorithm</vt:lpstr>
      <vt:lpstr>Analysis</vt:lpstr>
      <vt:lpstr>Graph contraction</vt:lpstr>
      <vt:lpstr>Analysis</vt:lpstr>
      <vt:lpstr>The modified algorithm</vt:lpstr>
      <vt:lpstr>Analysis</vt:lpstr>
      <vt:lpstr>Analysis</vt:lpstr>
      <vt:lpstr>Recall</vt:lpstr>
      <vt:lpstr>Remark</vt:lpstr>
      <vt:lpstr>Edge contraction</vt:lpstr>
      <vt:lpstr>Edge contraction</vt:lpstr>
      <vt:lpstr>First proof, modified from 日月卦長’s proof</vt:lpstr>
      <vt:lpstr>First proof, modified from 日月卦長’s proof</vt:lpstr>
      <vt:lpstr>First proof, modified from 日月卦長’s proof</vt:lpstr>
      <vt:lpstr>First proof, modified from 日月卦長’s proof</vt:lpstr>
      <vt:lpstr>Second proof, by Wagner's theorem</vt:lpstr>
      <vt:lpstr>Proof</vt:lpstr>
      <vt:lpstr>Theorem</vt:lpstr>
      <vt:lpstr>Outline</vt:lpstr>
      <vt:lpstr>ETSP – problem statement</vt:lpstr>
      <vt:lpstr>Approximation by Euler tour</vt:lpstr>
      <vt:lpstr>Approximation by Euler tour</vt:lpstr>
      <vt:lpstr>Refinement</vt:lpstr>
      <vt:lpstr>Analysis</vt:lpstr>
      <vt:lpstr>Theorem</vt:lpstr>
      <vt:lpstr>Outline</vt:lpstr>
      <vt:lpstr>Approximation by Euclidean matching</vt:lpstr>
      <vt:lpstr>Approximation by Euclidean matching</vt:lpstr>
      <vt:lpstr>Analysis - time complexity</vt:lpstr>
      <vt:lpstr>Analysis - ratio</vt:lpstr>
      <vt:lpstr>Proof (textbook version with small mistakes)</vt:lpstr>
      <vt:lpstr>Proof (textbook version with small mistakes)</vt:lpstr>
      <vt:lpstr>Mistakes in the textbook - 1</vt:lpstr>
      <vt:lpstr>Mistakes in the textbook - 2</vt:lpstr>
      <vt:lpstr>A correct version</vt:lpstr>
      <vt:lpstr>A correct version</vt:lpstr>
      <vt:lpstr>Correct version</vt:lpstr>
      <vt:lpstr>Correct version</vt:lpstr>
      <vt:lpstr>Conclusion</vt:lpstr>
      <vt:lpstr>PowerPoint 簡報</vt:lpstr>
      <vt:lpstr>Old slides</vt:lpstr>
      <vt:lpstr>Proof</vt:lpstr>
      <vt:lpstr>Case 1: p’ ∈ S1</vt:lpstr>
      <vt:lpstr>Case 2: p’ ∈ S2</vt:lpstr>
      <vt:lpstr>Proof</vt:lpstr>
      <vt:lpstr>Number of trees in the queue is halving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minimum spanning tree</dc:title>
  <dc:creator>Benjamin</dc:creator>
  <cp:lastModifiedBy>文弘 許</cp:lastModifiedBy>
  <cp:revision>551</cp:revision>
  <dcterms:created xsi:type="dcterms:W3CDTF">2019-05-08T05:12:18Z</dcterms:created>
  <dcterms:modified xsi:type="dcterms:W3CDTF">2022-04-29T14:20:04Z</dcterms:modified>
</cp:coreProperties>
</file>