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334" r:id="rId3"/>
    <p:sldId id="336" r:id="rId4"/>
    <p:sldId id="340" r:id="rId5"/>
    <p:sldId id="339" r:id="rId6"/>
    <p:sldId id="337" r:id="rId7"/>
    <p:sldId id="341" r:id="rId8"/>
    <p:sldId id="344" r:id="rId9"/>
    <p:sldId id="338" r:id="rId10"/>
    <p:sldId id="343" r:id="rId11"/>
    <p:sldId id="345" r:id="rId12"/>
    <p:sldId id="342" r:id="rId13"/>
    <p:sldId id="33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2F5597"/>
    <a:srgbClr val="CC6600"/>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4291" autoAdjust="0"/>
  </p:normalViewPr>
  <p:slideViewPr>
    <p:cSldViewPr snapToGrid="0">
      <p:cViewPr>
        <p:scale>
          <a:sx n="58" d="100"/>
          <a:sy n="58" d="100"/>
        </p:scale>
        <p:origin x="1148" y="56"/>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C3CB51-9A86-4C01-A0DB-13EF6F656B51}" type="datetimeFigureOut">
              <a:rPr lang="en-US" smtClean="0"/>
              <a:pPr/>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20C0E-3071-47FE-83D9-FB70EE300AA0}" type="slidenum">
              <a:rPr lang="en-US" smtClean="0"/>
              <a:pPr/>
              <a:t>‹#›</a:t>
            </a:fld>
            <a:endParaRPr lang="en-US"/>
          </a:p>
        </p:txBody>
      </p:sp>
    </p:spTree>
    <p:extLst>
      <p:ext uri="{BB962C8B-B14F-4D97-AF65-F5344CB8AC3E}">
        <p14:creationId xmlns:p14="http://schemas.microsoft.com/office/powerpoint/2010/main" val="2876687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11</a:t>
            </a:fld>
            <a:endParaRPr lang="en-US"/>
          </a:p>
        </p:txBody>
      </p:sp>
    </p:spTree>
    <p:extLst>
      <p:ext uri="{BB962C8B-B14F-4D97-AF65-F5344CB8AC3E}">
        <p14:creationId xmlns:p14="http://schemas.microsoft.com/office/powerpoint/2010/main" val="424065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3</a:t>
            </a:fld>
            <a:endParaRPr lang="en-US"/>
          </a:p>
        </p:txBody>
      </p:sp>
    </p:spTree>
    <p:extLst>
      <p:ext uri="{BB962C8B-B14F-4D97-AF65-F5344CB8AC3E}">
        <p14:creationId xmlns:p14="http://schemas.microsoft.com/office/powerpoint/2010/main" val="3724022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4</a:t>
            </a:fld>
            <a:endParaRPr lang="en-US"/>
          </a:p>
        </p:txBody>
      </p:sp>
    </p:spTree>
    <p:extLst>
      <p:ext uri="{BB962C8B-B14F-4D97-AF65-F5344CB8AC3E}">
        <p14:creationId xmlns:p14="http://schemas.microsoft.com/office/powerpoint/2010/main" val="3817995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Function names are case sensitive.</a:t>
            </a:r>
            <a:r>
              <a:rPr lang="en-US" baseline="0" dirty="0"/>
              <a:t> </a:t>
            </a:r>
          </a:p>
          <a:p>
            <a:r>
              <a:rPr lang="en-US" baseline="0" dirty="0" err="1"/>
              <a:t>Getdetails</a:t>
            </a:r>
            <a:r>
              <a:rPr lang="en-US" baseline="0" dirty="0"/>
              <a:t> and </a:t>
            </a:r>
            <a:r>
              <a:rPr lang="en-US" baseline="0" dirty="0" err="1"/>
              <a:t>getDETAILS</a:t>
            </a:r>
            <a:r>
              <a:rPr lang="en-US" baseline="0" dirty="0"/>
              <a:t> are two different functions.</a:t>
            </a:r>
          </a:p>
          <a:p>
            <a:r>
              <a:rPr lang="en-US" baseline="0" dirty="0"/>
              <a:t>Hence follow a convention like </a:t>
            </a:r>
            <a:r>
              <a:rPr lang="en-US" baseline="0" dirty="0" err="1"/>
              <a:t>camelCase</a:t>
            </a:r>
            <a:r>
              <a:rPr lang="en-US" baseline="0" dirty="0"/>
              <a:t> (starts with Lower case and every word later starts with a Upper case)</a:t>
            </a:r>
          </a:p>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74151"/>
                </a:solidFill>
                <a:effectLst/>
                <a:latin typeface="Söhne"/>
              </a:rPr>
              <a:t>During the compilation phase, the JavaScript engine scans through the code to identify variable and function declarations, and it allocates memory for them. This allows you to use these variables and functions anywhere in the scope, even before they appear in the code.</a:t>
            </a:r>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6</a:t>
            </a:fld>
            <a:endParaRPr lang="en-US"/>
          </a:p>
        </p:txBody>
      </p:sp>
    </p:spTree>
    <p:extLst>
      <p:ext uri="{BB962C8B-B14F-4D97-AF65-F5344CB8AC3E}">
        <p14:creationId xmlns:p14="http://schemas.microsoft.com/office/powerpoint/2010/main" val="1898013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7</a:t>
            </a:fld>
            <a:endParaRPr lang="en-US"/>
          </a:p>
        </p:txBody>
      </p:sp>
    </p:spTree>
    <p:extLst>
      <p:ext uri="{BB962C8B-B14F-4D97-AF65-F5344CB8AC3E}">
        <p14:creationId xmlns:p14="http://schemas.microsoft.com/office/powerpoint/2010/main" val="335438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9</a:t>
            </a:fld>
            <a:endParaRPr lang="en-US"/>
          </a:p>
        </p:txBody>
      </p:sp>
    </p:spTree>
    <p:extLst>
      <p:ext uri="{BB962C8B-B14F-4D97-AF65-F5344CB8AC3E}">
        <p14:creationId xmlns:p14="http://schemas.microsoft.com/office/powerpoint/2010/main" val="3620886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dirty="0">
                <a:solidFill>
                  <a:srgbClr val="374151"/>
                </a:solidFill>
                <a:effectLst/>
                <a:latin typeface="Söhne"/>
              </a:rPr>
              <a:t>Since the local variable </a:t>
            </a:r>
            <a:r>
              <a:rPr lang="en-US" dirty="0"/>
              <a:t>a</a:t>
            </a:r>
            <a:r>
              <a:rPr lang="en-US" b="0" i="0" dirty="0">
                <a:solidFill>
                  <a:srgbClr val="374151"/>
                </a:solidFill>
                <a:effectLst/>
                <a:latin typeface="Söhne"/>
              </a:rPr>
              <a:t> was hoisted to the top of the function's scope, it exists throughout the function, but its assignment (</a:t>
            </a:r>
            <a:r>
              <a:rPr lang="en-US" dirty="0"/>
              <a:t>a = 20</a:t>
            </a:r>
            <a:r>
              <a:rPr lang="en-US" b="0" i="0" dirty="0">
                <a:solidFill>
                  <a:srgbClr val="374151"/>
                </a:solidFill>
                <a:effectLst/>
                <a:latin typeface="Söhne"/>
              </a:rPr>
              <a:t>) was never executed. As a result, the local variable </a:t>
            </a:r>
            <a:r>
              <a:rPr lang="en-US" dirty="0"/>
              <a:t>a</a:t>
            </a:r>
            <a:r>
              <a:rPr lang="en-US" b="0" i="0" dirty="0">
                <a:solidFill>
                  <a:srgbClr val="374151"/>
                </a:solidFill>
                <a:effectLst/>
                <a:latin typeface="Söhne"/>
              </a:rPr>
              <a:t> still holds the default value of </a:t>
            </a:r>
            <a:r>
              <a:rPr lang="en-US" dirty="0"/>
              <a:t>undefined</a:t>
            </a:r>
            <a:r>
              <a:rPr lang="en-US" b="0" i="0" dirty="0">
                <a:solidFill>
                  <a:srgbClr val="374151"/>
                </a:solidFill>
                <a:effectLst/>
                <a:latin typeface="Söhne"/>
              </a:rPr>
              <a:t>.</a:t>
            </a:r>
            <a:endParaRPr lang="en-US" dirty="0"/>
          </a:p>
        </p:txBody>
      </p:sp>
      <p:sp>
        <p:nvSpPr>
          <p:cNvPr id="4" name="Slide Number Placeholder 3"/>
          <p:cNvSpPr>
            <a:spLocks noGrp="1"/>
          </p:cNvSpPr>
          <p:nvPr>
            <p:ph type="sldNum" sz="quarter" idx="10"/>
          </p:nvPr>
        </p:nvSpPr>
        <p:spPr/>
        <p:txBody>
          <a:bodyPr/>
          <a:lstStyle/>
          <a:p>
            <a:fld id="{9AC20C0E-3071-47FE-83D9-FB70EE300AA0}" type="slidenum">
              <a:rPr lang="en-US" smtClean="0"/>
              <a:pPr/>
              <a:t>10</a:t>
            </a:fld>
            <a:endParaRPr lang="en-US"/>
          </a:p>
        </p:txBody>
      </p:sp>
    </p:spTree>
    <p:extLst>
      <p:ext uri="{BB962C8B-B14F-4D97-AF65-F5344CB8AC3E}">
        <p14:creationId xmlns:p14="http://schemas.microsoft.com/office/powerpoint/2010/main" val="689001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63068" y="2130425"/>
            <a:ext cx="6514531" cy="585479"/>
          </a:xfrm>
        </p:spPr>
        <p:txBody>
          <a:bodyPr>
            <a:normAutofit/>
          </a:bodyPr>
          <a:lstStyle>
            <a:lvl1pPr algn="l">
              <a:defRPr sz="3600" b="1" baseline="0">
                <a:solidFill>
                  <a:srgbClr val="C55A11"/>
                </a:solidFill>
              </a:defRPr>
            </a:lvl1pPr>
          </a:lstStyle>
          <a:p>
            <a:r>
              <a:rPr lang="en-US" dirty="0"/>
              <a:t>Click to add course name</a:t>
            </a:r>
            <a:endParaRPr lang="en-GB" dirty="0"/>
          </a:p>
        </p:txBody>
      </p:sp>
      <p:sp>
        <p:nvSpPr>
          <p:cNvPr id="3" name="Subtitle 2"/>
          <p:cNvSpPr>
            <a:spLocks noGrp="1"/>
          </p:cNvSpPr>
          <p:nvPr>
            <p:ph type="subTitle" idx="1" hasCustomPrompt="1"/>
          </p:nvPr>
        </p:nvSpPr>
        <p:spPr>
          <a:xfrm>
            <a:off x="4749420" y="4373165"/>
            <a:ext cx="5613779" cy="529911"/>
          </a:xfrm>
        </p:spPr>
        <p:txBody>
          <a:bodyPr>
            <a:normAutofit/>
          </a:bodyPr>
          <a:lstStyle>
            <a:lvl1pPr marL="0" indent="0" algn="l">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a:t>
            </a:r>
            <a:endParaRPr lang="en-GB" dirty="0"/>
          </a:p>
        </p:txBody>
      </p:sp>
      <p:grpSp>
        <p:nvGrpSpPr>
          <p:cNvPr id="7" name="Group 19">
            <a:extLst>
              <a:ext uri="{FF2B5EF4-FFF2-40B4-BE49-F238E27FC236}">
                <a16:creationId xmlns:a16="http://schemas.microsoft.com/office/drawing/2014/main" id="{87008925-27BE-4F37-8F3C-D51A4CE1017D}"/>
              </a:ext>
            </a:extLst>
          </p:cNvPr>
          <p:cNvGrpSpPr/>
          <p:nvPr userDrawn="1"/>
        </p:nvGrpSpPr>
        <p:grpSpPr>
          <a:xfrm>
            <a:off x="313844" y="5489699"/>
            <a:ext cx="1066895" cy="1078155"/>
            <a:chOff x="313844" y="5489699"/>
            <a:chExt cx="1066895" cy="1078155"/>
          </a:xfrm>
          <a:solidFill>
            <a:schemeClr val="accent2">
              <a:lumMod val="75000"/>
            </a:schemeClr>
          </a:solidFill>
        </p:grpSpPr>
        <p:sp>
          <p:nvSpPr>
            <p:cNvPr id="8" name="Rectangle 7">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 name="Straight Connector 9">
            <a:extLst>
              <a:ext uri="{FF2B5EF4-FFF2-40B4-BE49-F238E27FC236}">
                <a16:creationId xmlns:a16="http://schemas.microsoft.com/office/drawing/2014/main" id="{1EEB87D2-BD33-43D4-B135-6F0E91C4917A}"/>
              </a:ext>
            </a:extLst>
          </p:cNvPr>
          <p:cNvCxnSpPr>
            <a:cxnSpLocks/>
          </p:cNvCxnSpPr>
          <p:nvPr userDrawn="1"/>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2" name="Group 15">
            <a:extLst>
              <a:ext uri="{FF2B5EF4-FFF2-40B4-BE49-F238E27FC236}">
                <a16:creationId xmlns:a16="http://schemas.microsoft.com/office/drawing/2014/main" id="{87008925-27BE-4F37-8F3C-D51A4CE1017D}"/>
              </a:ext>
            </a:extLst>
          </p:cNvPr>
          <p:cNvGrpSpPr/>
          <p:nvPr userDrawn="1"/>
        </p:nvGrpSpPr>
        <p:grpSpPr>
          <a:xfrm rot="10800000">
            <a:off x="10855702" y="266068"/>
            <a:ext cx="1066895" cy="1078155"/>
            <a:chOff x="313844" y="5489699"/>
            <a:chExt cx="1066895" cy="1078155"/>
          </a:xfrm>
          <a:solidFill>
            <a:schemeClr val="accent2">
              <a:lumMod val="75000"/>
            </a:schemeClr>
          </a:solidFill>
        </p:grpSpPr>
        <p:sp>
          <p:nvSpPr>
            <p:cNvPr id="13" name="Rectangle 12">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3" name="Text Placeholder 22"/>
          <p:cNvSpPr>
            <a:spLocks noGrp="1"/>
          </p:cNvSpPr>
          <p:nvPr>
            <p:ph type="body" sz="quarter" idx="11" hasCustomPrompt="1"/>
          </p:nvPr>
        </p:nvSpPr>
        <p:spPr>
          <a:xfrm>
            <a:off x="4760913" y="4965700"/>
            <a:ext cx="5581650" cy="457638"/>
          </a:xfrm>
        </p:spPr>
        <p:txBody>
          <a:bodyPr>
            <a:normAutofit/>
          </a:bodyPr>
          <a:lstStyle>
            <a:lvl1pPr>
              <a:buNone/>
              <a:defRPr sz="2400">
                <a:solidFill>
                  <a:schemeClr val="tx1"/>
                </a:solidFill>
              </a:defRPr>
            </a:lvl1pPr>
          </a:lstStyle>
          <a:p>
            <a:pPr lvl="0"/>
            <a:r>
              <a:rPr lang="en-US" dirty="0"/>
              <a:t>Click to add department</a:t>
            </a:r>
          </a:p>
        </p:txBody>
      </p:sp>
      <p:sp>
        <p:nvSpPr>
          <p:cNvPr id="25" name="Text Placeholder 24"/>
          <p:cNvSpPr>
            <a:spLocks noGrp="1"/>
          </p:cNvSpPr>
          <p:nvPr>
            <p:ph type="body" sz="quarter" idx="12" hasCustomPrompt="1"/>
          </p:nvPr>
        </p:nvSpPr>
        <p:spPr>
          <a:xfrm>
            <a:off x="4745038" y="3152775"/>
            <a:ext cx="6511925" cy="536575"/>
          </a:xfrm>
        </p:spPr>
        <p:txBody>
          <a:bodyPr>
            <a:noAutofit/>
          </a:bodyPr>
          <a:lstStyle>
            <a:lvl1pPr>
              <a:buNone/>
              <a:defRPr sz="3600" b="1">
                <a:solidFill>
                  <a:srgbClr val="2F5597"/>
                </a:solidFill>
              </a:defRPr>
            </a:lvl1pPr>
            <a:lvl2pPr>
              <a:buNone/>
              <a:defRPr/>
            </a:lvl2pPr>
          </a:lstStyle>
          <a:p>
            <a:pPr lvl="0"/>
            <a:r>
              <a:rPr lang="en-US" dirty="0"/>
              <a:t>Click to add topic</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8160" y="3302758"/>
            <a:ext cx="5614416" cy="438912"/>
          </a:xfrm>
        </p:spPr>
        <p:txBody>
          <a:bodyPr>
            <a:noAutofit/>
          </a:bodyPr>
          <a:lstStyle>
            <a:lvl1pPr marL="0" indent="0" algn="l">
              <a:buNone/>
              <a:defRPr sz="2400" b="1"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Name</a:t>
            </a:r>
            <a:endParaRPr lang="en-GB" dirty="0"/>
          </a:p>
        </p:txBody>
      </p:sp>
      <p:grpSp>
        <p:nvGrpSpPr>
          <p:cNvPr id="4" name="Group 19">
            <a:extLst>
              <a:ext uri="{FF2B5EF4-FFF2-40B4-BE49-F238E27FC236}">
                <a16:creationId xmlns:a16="http://schemas.microsoft.com/office/drawing/2014/main" id="{87008925-27BE-4F37-8F3C-D51A4CE1017D}"/>
              </a:ext>
            </a:extLst>
          </p:cNvPr>
          <p:cNvGrpSpPr/>
          <p:nvPr userDrawn="1"/>
        </p:nvGrpSpPr>
        <p:grpSpPr>
          <a:xfrm>
            <a:off x="313844" y="5489699"/>
            <a:ext cx="1066895" cy="1078155"/>
            <a:chOff x="313844" y="5489699"/>
            <a:chExt cx="1066895" cy="1078155"/>
          </a:xfrm>
          <a:solidFill>
            <a:schemeClr val="accent2">
              <a:lumMod val="75000"/>
            </a:schemeClr>
          </a:solidFill>
        </p:grpSpPr>
        <p:sp>
          <p:nvSpPr>
            <p:cNvPr id="8" name="Rectangle 7">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 name="Group 15">
            <a:extLst>
              <a:ext uri="{FF2B5EF4-FFF2-40B4-BE49-F238E27FC236}">
                <a16:creationId xmlns:a16="http://schemas.microsoft.com/office/drawing/2014/main" id="{87008925-27BE-4F37-8F3C-D51A4CE1017D}"/>
              </a:ext>
            </a:extLst>
          </p:cNvPr>
          <p:cNvGrpSpPr/>
          <p:nvPr userDrawn="1"/>
        </p:nvGrpSpPr>
        <p:grpSpPr>
          <a:xfrm rot="10800000">
            <a:off x="10855702" y="266068"/>
            <a:ext cx="1066895" cy="1078155"/>
            <a:chOff x="313844" y="5489699"/>
            <a:chExt cx="1066895" cy="1078155"/>
          </a:xfrm>
          <a:solidFill>
            <a:schemeClr val="accent2">
              <a:lumMod val="75000"/>
            </a:schemeClr>
          </a:solidFill>
        </p:grpSpPr>
        <p:sp>
          <p:nvSpPr>
            <p:cNvPr id="13" name="Rectangle 12">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cxnSp>
        <p:nvCxnSpPr>
          <p:cNvPr id="16" name="Straight Connector 15">
            <a:extLst>
              <a:ext uri="{FF2B5EF4-FFF2-40B4-BE49-F238E27FC236}">
                <a16:creationId xmlns:a16="http://schemas.microsoft.com/office/drawing/2014/main" id="{9473B520-A9D1-472D-B234-C4032DD0E596}"/>
              </a:ext>
            </a:extLst>
          </p:cNvPr>
          <p:cNvCxnSpPr>
            <a:cxnSpLocks/>
          </p:cNvCxnSpPr>
          <p:nvPr userDrawn="1"/>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9"/>
          <p:cNvSpPr>
            <a:spLocks noGrp="1"/>
          </p:cNvSpPr>
          <p:nvPr>
            <p:ph type="body" sz="quarter" idx="10" hasCustomPrompt="1"/>
          </p:nvPr>
        </p:nvSpPr>
        <p:spPr>
          <a:xfrm>
            <a:off x="5403874" y="3721743"/>
            <a:ext cx="5614416" cy="438912"/>
          </a:xfrm>
        </p:spPr>
        <p:txBody>
          <a:bodyPr>
            <a:normAutofit/>
          </a:bodyPr>
          <a:lstStyle>
            <a:lvl1pPr>
              <a:buNone/>
              <a:defRPr sz="2400" baseline="0"/>
            </a:lvl1pPr>
          </a:lstStyle>
          <a:p>
            <a:pPr lvl="0"/>
            <a:r>
              <a:rPr lang="en-US" dirty="0"/>
              <a:t>Click to add Department</a:t>
            </a:r>
            <a:endParaRPr lang="en-GB" dirty="0"/>
          </a:p>
        </p:txBody>
      </p:sp>
      <p:sp>
        <p:nvSpPr>
          <p:cNvPr id="22" name="Text Placeholder 21"/>
          <p:cNvSpPr>
            <a:spLocks noGrp="1"/>
          </p:cNvSpPr>
          <p:nvPr>
            <p:ph type="body" sz="quarter" idx="11" hasCustomPrompt="1"/>
          </p:nvPr>
        </p:nvSpPr>
        <p:spPr>
          <a:xfrm>
            <a:off x="5403850" y="4153343"/>
            <a:ext cx="5614416" cy="438912"/>
          </a:xfrm>
        </p:spPr>
        <p:txBody>
          <a:bodyPr>
            <a:noAutofit/>
          </a:bodyPr>
          <a:lstStyle>
            <a:lvl1pPr>
              <a:buNone/>
              <a:defRPr sz="2400" b="1"/>
            </a:lvl1pPr>
          </a:lstStyle>
          <a:p>
            <a:pPr lvl="0"/>
            <a:r>
              <a:rPr lang="en-US" dirty="0"/>
              <a:t>Click to add email</a:t>
            </a:r>
            <a:endParaRPr lang="en-GB" dirty="0"/>
          </a:p>
        </p:txBody>
      </p:sp>
      <p:sp>
        <p:nvSpPr>
          <p:cNvPr id="24" name="Text Placeholder 23"/>
          <p:cNvSpPr>
            <a:spLocks noGrp="1"/>
          </p:cNvSpPr>
          <p:nvPr>
            <p:ph type="body" sz="quarter" idx="12" hasCustomPrompt="1"/>
          </p:nvPr>
        </p:nvSpPr>
        <p:spPr>
          <a:xfrm>
            <a:off x="5391586" y="4571399"/>
            <a:ext cx="5614416" cy="438912"/>
          </a:xfrm>
        </p:spPr>
        <p:txBody>
          <a:bodyPr>
            <a:normAutofit/>
          </a:bodyPr>
          <a:lstStyle>
            <a:lvl1pPr>
              <a:buNone/>
              <a:defRPr sz="2400"/>
            </a:lvl1pPr>
          </a:lstStyle>
          <a:p>
            <a:pPr lvl="0"/>
            <a:r>
              <a:rPr lang="en-US" dirty="0"/>
              <a:t>Click to add contact number</a:t>
            </a:r>
            <a:endParaRPr lang="en-GB" dirty="0"/>
          </a:p>
        </p:txBody>
      </p:sp>
      <p:sp>
        <p:nvSpPr>
          <p:cNvPr id="27" name="Rectangle 26">
            <a:extLst>
              <a:ext uri="{FF2B5EF4-FFF2-40B4-BE49-F238E27FC236}">
                <a16:creationId xmlns:a16="http://schemas.microsoft.com/office/drawing/2014/main" id="{94BAC35B-0C86-48BD-81AE-8629CCB2734E}"/>
              </a:ext>
            </a:extLst>
          </p:cNvPr>
          <p:cNvSpPr/>
          <p:nvPr userDrawn="1"/>
        </p:nvSpPr>
        <p:spPr>
          <a:xfrm>
            <a:off x="5448168" y="2049518"/>
            <a:ext cx="4603806" cy="665240"/>
          </a:xfrm>
          <a:prstGeom prst="rect">
            <a:avLst/>
          </a:prstGeom>
        </p:spPr>
        <p:txBody>
          <a:bodyPr wrap="square">
            <a:spAutoFit/>
          </a:bodyPr>
          <a:lstStyle/>
          <a:p>
            <a:r>
              <a:rPr lang="en-US" sz="3600" b="1" dirty="0">
                <a:solidFill>
                  <a:srgbClr val="C55A11"/>
                </a:solidFill>
              </a:rPr>
              <a:t>T</a:t>
            </a:r>
            <a:r>
              <a:rPr lang="en-IN" sz="3600" b="1" dirty="0">
                <a:solidFill>
                  <a:srgbClr val="C55A11"/>
                </a:solidFill>
              </a:rPr>
              <a:t>HANK YOU</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4642" y="211574"/>
            <a:ext cx="7498080" cy="466344"/>
          </a:xfrm>
        </p:spPr>
        <p:txBody>
          <a:bodyPr>
            <a:noAutofit/>
          </a:bodyPr>
          <a:lstStyle>
            <a:lvl1pPr algn="l">
              <a:defRPr sz="2400" b="1">
                <a:solidFill>
                  <a:srgbClr val="2F5597"/>
                </a:solidFill>
              </a:defRPr>
            </a:lvl1pPr>
          </a:lstStyle>
          <a:p>
            <a:r>
              <a:rPr lang="en-US" dirty="0"/>
              <a:t>Click to add Main Topic (as in slide 1)</a:t>
            </a:r>
            <a:endParaRPr lang="en-GB" dirty="0"/>
          </a:p>
        </p:txBody>
      </p:sp>
      <p:sp>
        <p:nvSpPr>
          <p:cNvPr id="3" name="Content Placeholder 2"/>
          <p:cNvSpPr>
            <a:spLocks noGrp="1"/>
          </p:cNvSpPr>
          <p:nvPr>
            <p:ph idx="1"/>
          </p:nvPr>
        </p:nvSpPr>
        <p:spPr>
          <a:xfrm>
            <a:off x="546536" y="1805158"/>
            <a:ext cx="8313685" cy="4525963"/>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7" name="Picture 6" descr="A close up of a logo&#10;&#10;Description automatically generated">
            <a:extLst>
              <a:ext uri="{FF2B5EF4-FFF2-40B4-BE49-F238E27FC236}">
                <a16:creationId xmlns:a16="http://schemas.microsoft.com/office/drawing/2014/main" id="{A8133348-205E-499D-A6E6-EA91A880A0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008" y="88151"/>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userDrawn="1"/>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0" hasCustomPrompt="1"/>
          </p:nvPr>
        </p:nvSpPr>
        <p:spPr>
          <a:xfrm>
            <a:off x="409637" y="631001"/>
            <a:ext cx="7488237" cy="473075"/>
          </a:xfrm>
        </p:spPr>
        <p:txBody>
          <a:bodyPr>
            <a:noAutofit/>
          </a:bodyPr>
          <a:lstStyle>
            <a:lvl1pPr>
              <a:buNone/>
              <a:defRPr sz="2400" b="1">
                <a:solidFill>
                  <a:srgbClr val="C55A11"/>
                </a:solidFill>
              </a:defRPr>
            </a:lvl1pPr>
          </a:lstStyle>
          <a:p>
            <a:pPr lvl="0"/>
            <a:r>
              <a:rPr lang="en-US" dirty="0"/>
              <a:t>Click to add slide title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8" name="Footer Placeholder 7"/>
          <p:cNvSpPr>
            <a:spLocks noGrp="1"/>
          </p:cNvSpPr>
          <p:nvPr>
            <p:ph type="ftr" sz="quarter" idx="11"/>
          </p:nvPr>
        </p:nvSpPr>
        <p:spPr>
          <a:xfrm>
            <a:off x="4165600" y="6356350"/>
            <a:ext cx="3860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4" name="Footer Placeholder 3"/>
          <p:cNvSpPr>
            <a:spLocks noGrp="1"/>
          </p:cNvSpPr>
          <p:nvPr>
            <p:ph type="ftr" sz="quarter" idx="11"/>
          </p:nvPr>
        </p:nvSpPr>
        <p:spPr>
          <a:xfrm>
            <a:off x="4165600" y="6356350"/>
            <a:ext cx="3860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3" name="Footer Placeholder 2"/>
          <p:cNvSpPr>
            <a:spLocks noGrp="1"/>
          </p:cNvSpPr>
          <p:nvPr>
            <p:ph type="ftr" sz="quarter" idx="11"/>
          </p:nvPr>
        </p:nvSpPr>
        <p:spPr>
          <a:xfrm>
            <a:off x="4165600" y="6356350"/>
            <a:ext cx="3860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6" name="Footer Placeholder 5"/>
          <p:cNvSpPr>
            <a:spLocks noGrp="1"/>
          </p:cNvSpPr>
          <p:nvPr>
            <p:ph type="ftr" sz="quarter" idx="11"/>
          </p:nvPr>
        </p:nvSpPr>
        <p:spPr>
          <a:xfrm>
            <a:off x="4165600" y="6356350"/>
            <a:ext cx="3860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0"/>
            <a:ext cx="2844800" cy="365125"/>
          </a:xfrm>
          <a:prstGeom prst="rect">
            <a:avLst/>
          </a:prstGeom>
        </p:spPr>
        <p:txBody>
          <a:bodyPr/>
          <a:lstStyle/>
          <a:p>
            <a:fld id="{014565E1-065A-493A-8896-AF3E5FA186B5}" type="datetimeFigureOut">
              <a:rPr lang="en-US" smtClean="0"/>
              <a:pPr/>
              <a:t>8/20/2023</a:t>
            </a:fld>
            <a:endParaRPr lang="en-GB"/>
          </a:p>
        </p:txBody>
      </p:sp>
      <p:sp>
        <p:nvSpPr>
          <p:cNvPr id="5" name="Footer Placeholder 4"/>
          <p:cNvSpPr>
            <a:spLocks noGrp="1"/>
          </p:cNvSpPr>
          <p:nvPr>
            <p:ph type="ftr" sz="quarter" idx="11"/>
          </p:nvPr>
        </p:nvSpPr>
        <p:spPr>
          <a:xfrm>
            <a:off x="4165600" y="6356350"/>
            <a:ext cx="3860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737600" y="6356350"/>
            <a:ext cx="2844800" cy="365125"/>
          </a:xfrm>
          <a:prstGeom prst="rect">
            <a:avLst/>
          </a:prstGeom>
        </p:spPr>
        <p:txBody>
          <a:bodyPr/>
          <a:lstStyle/>
          <a:p>
            <a:fld id="{04CA57DD-DBDB-4D1E-82DB-50D51F47305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20-08-2023</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20-08-2023</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781916" y="1688267"/>
            <a:ext cx="7497214" cy="646331"/>
          </a:xfrm>
          <a:prstGeom prst="rect">
            <a:avLst/>
          </a:prstGeom>
        </p:spPr>
        <p:txBody>
          <a:bodyPr wrap="square">
            <a:spAutoFit/>
          </a:bodyPr>
          <a:lstStyle/>
          <a:p>
            <a:r>
              <a:rPr lang="en-US" sz="3600" b="1" dirty="0">
                <a:solidFill>
                  <a:schemeClr val="accent2">
                    <a:lumMod val="75000"/>
                  </a:schemeClr>
                </a:solidFill>
              </a:rPr>
              <a:t>WEB TECHNOLOGIES</a:t>
            </a:r>
          </a:p>
        </p:txBody>
      </p:sp>
      <p:sp>
        <p:nvSpPr>
          <p:cNvPr id="13" name="Rectangle 12">
            <a:extLst>
              <a:ext uri="{FF2B5EF4-FFF2-40B4-BE49-F238E27FC236}">
                <a16:creationId xmlns:a16="http://schemas.microsoft.com/office/drawing/2014/main" id="{34CEFAD4-E477-4E46-B5A6-ADB26E6A2863}"/>
              </a:ext>
            </a:extLst>
          </p:cNvPr>
          <p:cNvSpPr/>
          <p:nvPr/>
        </p:nvSpPr>
        <p:spPr>
          <a:xfrm>
            <a:off x="4781916" y="2841955"/>
            <a:ext cx="7497214" cy="646331"/>
          </a:xfrm>
          <a:prstGeom prst="rect">
            <a:avLst/>
          </a:prstGeom>
        </p:spPr>
        <p:txBody>
          <a:bodyPr wrap="square">
            <a:spAutoFit/>
          </a:bodyPr>
          <a:lstStyle/>
          <a:p>
            <a:r>
              <a:rPr lang="en-US" sz="3600" b="1" dirty="0">
                <a:solidFill>
                  <a:schemeClr val="accent1">
                    <a:lumMod val="75000"/>
                  </a:schemeClr>
                </a:solidFill>
              </a:rPr>
              <a:t>JavaScript - Functions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4415503"/>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Computer Science and Engineering</a:t>
            </a:r>
            <a:endParaRPr lang="en-IN" sz="2400" dirty="0"/>
          </a:p>
        </p:txBody>
      </p:sp>
      <p:grpSp>
        <p:nvGrpSpPr>
          <p:cNvPr id="2"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66C7B340-EC4A-4D32-8643-325F1D66DF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23528" y="1606241"/>
            <a:ext cx="2265490" cy="3550188"/>
          </a:xfrm>
          <a:prstGeom prst="rect">
            <a:avLst/>
          </a:prstGeom>
        </p:spPr>
      </p:pic>
      <p:grpSp>
        <p:nvGrpSpPr>
          <p:cNvPr id="3"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Hoisting (continued)</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3" name="Google Shape;105;p2">
            <a:extLst>
              <a:ext uri="{FF2B5EF4-FFF2-40B4-BE49-F238E27FC236}">
                <a16:creationId xmlns:a16="http://schemas.microsoft.com/office/drawing/2014/main" id="{236EC604-5F68-F73B-CAC0-82D07FC2AA8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
        <p:nvSpPr>
          <p:cNvPr id="4" name="TextBox 3">
            <a:extLst>
              <a:ext uri="{FF2B5EF4-FFF2-40B4-BE49-F238E27FC236}">
                <a16:creationId xmlns:a16="http://schemas.microsoft.com/office/drawing/2014/main" id="{F19B2199-9963-B338-E849-634BEC09461B}"/>
              </a:ext>
            </a:extLst>
          </p:cNvPr>
          <p:cNvSpPr txBox="1"/>
          <p:nvPr/>
        </p:nvSpPr>
        <p:spPr>
          <a:xfrm>
            <a:off x="194872" y="1498231"/>
            <a:ext cx="11512446"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Hoisting can lead to unpredictable results.</a:t>
            </a:r>
          </a:p>
          <a:p>
            <a:r>
              <a:rPr lang="en-US" sz="2400" dirty="0"/>
              <a:t>Example:</a:t>
            </a:r>
          </a:p>
          <a:p>
            <a:r>
              <a:rPr lang="en-US" sz="2400" dirty="0"/>
              <a:t>	var a = 10;</a:t>
            </a:r>
          </a:p>
          <a:p>
            <a:r>
              <a:rPr lang="en-US" sz="2400" dirty="0"/>
              <a:t>	function hoist() {</a:t>
            </a:r>
          </a:p>
          <a:p>
            <a:pPr lvl="1"/>
            <a:r>
              <a:rPr lang="en-US" sz="2400" dirty="0"/>
              <a:t>	if (false) {</a:t>
            </a:r>
          </a:p>
          <a:p>
            <a:r>
              <a:rPr lang="en-US" sz="2400" dirty="0"/>
              <a:t>		var a = 20;</a:t>
            </a:r>
          </a:p>
          <a:p>
            <a:r>
              <a:rPr lang="en-US" sz="2400" dirty="0"/>
              <a:t>		}</a:t>
            </a:r>
          </a:p>
          <a:p>
            <a:r>
              <a:rPr lang="en-US" sz="2400" dirty="0"/>
              <a:t>	console.log(a);				Output: </a:t>
            </a:r>
          </a:p>
          <a:p>
            <a:r>
              <a:rPr lang="en-US" sz="2400" dirty="0"/>
              <a:t>	}					undefined</a:t>
            </a:r>
          </a:p>
          <a:p>
            <a:r>
              <a:rPr lang="en-US" sz="2400" dirty="0"/>
              <a:t>	hoist();</a:t>
            </a:r>
          </a:p>
          <a:p>
            <a:pPr marL="285750" indent="-285750">
              <a:buFont typeface="Arial" panose="020B0604020202020204" pitchFamily="34" charset="0"/>
              <a:buChar char="•"/>
            </a:pPr>
            <a:r>
              <a:rPr lang="en-US" sz="2400" dirty="0"/>
              <a:t>In this example, we declared a to be 10 globally. Depending on an if statement,</a:t>
            </a:r>
          </a:p>
          <a:p>
            <a:r>
              <a:rPr lang="en-US" sz="2400" dirty="0"/>
              <a:t>    a could change to 20, but since the condition was false it should not have</a:t>
            </a:r>
          </a:p>
          <a:p>
            <a:r>
              <a:rPr lang="en-US" sz="2400" dirty="0"/>
              <a:t>    affected the value of a. Instead, a was hoisted to the top of the hoist() function,</a:t>
            </a:r>
          </a:p>
          <a:p>
            <a:r>
              <a:rPr lang="en-US" sz="2400" dirty="0"/>
              <a:t>    and the value became undefined.</a:t>
            </a:r>
            <a:endParaRPr lang="en-IN" sz="2400" dirty="0"/>
          </a:p>
        </p:txBody>
      </p:sp>
    </p:spTree>
    <p:extLst>
      <p:ext uri="{BB962C8B-B14F-4D97-AF65-F5344CB8AC3E}">
        <p14:creationId xmlns:p14="http://schemas.microsoft.com/office/powerpoint/2010/main" val="297236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Hoisting (continued)</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3" name="Google Shape;105;p2">
            <a:extLst>
              <a:ext uri="{FF2B5EF4-FFF2-40B4-BE49-F238E27FC236}">
                <a16:creationId xmlns:a16="http://schemas.microsoft.com/office/drawing/2014/main" id="{236EC604-5F68-F73B-CAC0-82D07FC2AA8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
        <p:nvSpPr>
          <p:cNvPr id="2" name="TextBox 1">
            <a:extLst>
              <a:ext uri="{FF2B5EF4-FFF2-40B4-BE49-F238E27FC236}">
                <a16:creationId xmlns:a16="http://schemas.microsoft.com/office/drawing/2014/main" id="{22943364-8AA0-6FE0-1CD1-17F92DD43602}"/>
              </a:ext>
            </a:extLst>
          </p:cNvPr>
          <p:cNvSpPr txBox="1"/>
          <p:nvPr/>
        </p:nvSpPr>
        <p:spPr>
          <a:xfrm>
            <a:off x="176014" y="1438744"/>
            <a:ext cx="1169619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Variables and constants declared with let or const are not hoisted as they are block-scoped.</a:t>
            </a:r>
          </a:p>
          <a:p>
            <a:pPr marL="342900" indent="-342900">
              <a:buFont typeface="Arial" panose="020B0604020202020204" pitchFamily="34" charset="0"/>
              <a:buChar char="•"/>
            </a:pPr>
            <a:r>
              <a:rPr lang="en-US" sz="2400" dirty="0"/>
              <a:t>Duplicate declaration of variables, which is possible with var, will throw an error with let and const. </a:t>
            </a:r>
          </a:p>
          <a:p>
            <a:pPr marL="342900" indent="-342900">
              <a:buFont typeface="Arial" panose="020B0604020202020204" pitchFamily="34" charset="0"/>
              <a:buChar char="•"/>
            </a:pPr>
            <a:r>
              <a:rPr lang="en-US" sz="2400" dirty="0"/>
              <a:t>// Attempt to overwrite a variable declared with var </a:t>
            </a:r>
          </a:p>
          <a:p>
            <a:r>
              <a:rPr lang="en-US" sz="2400" dirty="0"/>
              <a:t>      var a = 3; </a:t>
            </a:r>
          </a:p>
          <a:p>
            <a:r>
              <a:rPr lang="en-US" sz="2400" dirty="0"/>
              <a:t>      var a = 4; </a:t>
            </a:r>
          </a:p>
          <a:p>
            <a:r>
              <a:rPr lang="en-US" sz="2400" dirty="0"/>
              <a:t>      console.log(a);        Output: 4</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Attempt to overwrite a variable declared with let</a:t>
            </a:r>
          </a:p>
          <a:p>
            <a:r>
              <a:rPr lang="en-US" sz="2400" dirty="0"/>
              <a:t>       let y = 1; </a:t>
            </a:r>
          </a:p>
          <a:p>
            <a:r>
              <a:rPr lang="en-US" sz="2400" dirty="0"/>
              <a:t>       let y = 2;</a:t>
            </a:r>
          </a:p>
          <a:p>
            <a:pPr lvl="1"/>
            <a:r>
              <a:rPr lang="en-US" sz="2400" dirty="0"/>
              <a:t>console.log(y); 	Output: Uncaught </a:t>
            </a:r>
            <a:r>
              <a:rPr lang="en-US" sz="2400" dirty="0" err="1"/>
              <a:t>SyntaxError</a:t>
            </a:r>
            <a:r>
              <a:rPr lang="en-US" sz="2400" dirty="0"/>
              <a:t>: Identifier 'y' has already been declared.</a:t>
            </a:r>
          </a:p>
          <a:p>
            <a:r>
              <a:rPr lang="en-US" sz="2400" dirty="0"/>
              <a:t>		</a:t>
            </a:r>
          </a:p>
        </p:txBody>
      </p:sp>
    </p:spTree>
    <p:extLst>
      <p:ext uri="{BB962C8B-B14F-4D97-AF65-F5344CB8AC3E}">
        <p14:creationId xmlns:p14="http://schemas.microsoft.com/office/powerpoint/2010/main" val="178583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223164"/>
            <a:ext cx="7497214" cy="461665"/>
          </a:xfrm>
          <a:prstGeom prst="rect">
            <a:avLst/>
          </a:prstGeom>
        </p:spPr>
        <p:txBody>
          <a:bodyPr wrap="square">
            <a:spAutoFit/>
          </a:bodyPr>
          <a:lstStyle/>
          <a:p>
            <a:r>
              <a:rPr lang="en-US" sz="2400" b="1" dirty="0"/>
              <a:t>vinayj@pes.edu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746445"/>
            <a:ext cx="7497214" cy="461665"/>
          </a:xfrm>
          <a:prstGeom prst="rect">
            <a:avLst/>
          </a:prstGeom>
        </p:spPr>
        <p:txBody>
          <a:bodyPr wrap="square">
            <a:spAutoFit/>
          </a:bodyPr>
          <a:lstStyle/>
          <a:p>
            <a:r>
              <a:rPr lang="en-US" sz="2400" dirty="0"/>
              <a:t>+91 80 2672 6622</a:t>
            </a:r>
            <a:endParaRPr lang="en-IN" sz="2400" dirty="0"/>
          </a:p>
        </p:txBody>
      </p: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a:extLst>
              <a:ext uri="{FF2B5EF4-FFF2-40B4-BE49-F238E27FC236}">
                <a16:creationId xmlns:a16="http://schemas.microsoft.com/office/drawing/2014/main" id="{A88F3CC2-5C5B-4685-8D94-FFC4B5D64C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62384" y="1606241"/>
            <a:ext cx="2392886"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a:t>Vinay</a:t>
            </a:r>
            <a:r>
              <a:rPr lang="en-US" sz="2400" b="1" dirty="0"/>
              <a:t> Joshi</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and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58790" y="1513221"/>
            <a:ext cx="11175960" cy="5092538"/>
          </a:xfrm>
        </p:spPr>
        <p:txBody>
          <a:bodyPr>
            <a:noAutofit/>
          </a:bodyPr>
          <a:lstStyle/>
          <a:p>
            <a:pPr>
              <a:lnSpc>
                <a:spcPct val="120000"/>
              </a:lnSpc>
            </a:pPr>
            <a:r>
              <a:rPr lang="en-US" sz="2000" dirty="0"/>
              <a:t>A function is a subprogram designed to perform a particular task. Functions are executed when they are called. This is known as invoking a function.</a:t>
            </a:r>
          </a:p>
          <a:p>
            <a:pPr>
              <a:lnSpc>
                <a:spcPct val="120000"/>
              </a:lnSpc>
            </a:pPr>
            <a:r>
              <a:rPr lang="en-US" sz="2000" dirty="0"/>
              <a:t>Functions always return a value. In JavaScript, if no return value is specified, the function will return undefined. </a:t>
            </a:r>
          </a:p>
          <a:p>
            <a:pPr>
              <a:lnSpc>
                <a:spcPct val="120000"/>
              </a:lnSpc>
            </a:pPr>
            <a:r>
              <a:rPr lang="en-GB" sz="2000" dirty="0"/>
              <a:t>Whenever you have a relatively complex piece of code that is likely to be reused, you have a candidate for a function.</a:t>
            </a:r>
          </a:p>
          <a:p>
            <a:pPr>
              <a:lnSpc>
                <a:spcPct val="120000"/>
              </a:lnSpc>
            </a:pPr>
            <a:r>
              <a:rPr lang="en-US" sz="2000" dirty="0"/>
              <a:t>A </a:t>
            </a:r>
            <a:r>
              <a:rPr lang="en-US" sz="2000" b="1" dirty="0"/>
              <a:t>Function Declaration </a:t>
            </a:r>
            <a:r>
              <a:rPr lang="en-US" sz="2000" dirty="0"/>
              <a:t>defines a named function. To create a function declaration you use the function keyword followed by the name of the function. When using function declarations, the function definition is hoisted, thus allowing the function to be used before it is defined.</a:t>
            </a:r>
          </a:p>
          <a:p>
            <a:pPr marL="457200" lvl="1" indent="0">
              <a:lnSpc>
                <a:spcPct val="120000"/>
              </a:lnSpc>
              <a:buNone/>
            </a:pPr>
            <a:r>
              <a:rPr lang="en-US" sz="1600" i="1" dirty="0"/>
              <a:t>	</a:t>
            </a:r>
            <a:r>
              <a:rPr lang="en-US" sz="2000" i="1" dirty="0"/>
              <a:t>function name(parameters){</a:t>
            </a:r>
          </a:p>
          <a:p>
            <a:pPr marL="457200" lvl="1" indent="0">
              <a:lnSpc>
                <a:spcPct val="120000"/>
              </a:lnSpc>
              <a:buNone/>
            </a:pPr>
            <a:r>
              <a:rPr lang="en-US" sz="2000" i="1" dirty="0"/>
              <a:t>		statements</a:t>
            </a:r>
          </a:p>
          <a:p>
            <a:pPr marL="457200" lvl="1" indent="0">
              <a:lnSpc>
                <a:spcPct val="120000"/>
              </a:lnSpc>
              <a:buNone/>
            </a:pPr>
            <a:r>
              <a:rPr lang="en-US" sz="2000" i="1" dirty="0"/>
              <a:t>		}</a:t>
            </a:r>
          </a:p>
          <a:p>
            <a:pPr marL="0" indent="0">
              <a:buNone/>
            </a:pPr>
            <a:endParaRPr lang="en-US" sz="2000" dirty="0"/>
          </a:p>
          <a:p>
            <a:pPr>
              <a:buNone/>
            </a:pPr>
            <a:r>
              <a:rPr lang="en-GB" sz="2000" dirty="0"/>
              <a:t>		</a:t>
            </a:r>
            <a:endParaRPr lang="en-GB" sz="2000" i="1" dirty="0"/>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71880" y="583245"/>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2" name="Google Shape;105;p2">
            <a:extLst>
              <a:ext uri="{FF2B5EF4-FFF2-40B4-BE49-F238E27FC236}">
                <a16:creationId xmlns:a16="http://schemas.microsoft.com/office/drawing/2014/main" id="{6321C760-D2CF-CA3A-63E8-22DA25B2D091}"/>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Tree>
    <p:extLst>
      <p:ext uri="{BB962C8B-B14F-4D97-AF65-F5344CB8AC3E}">
        <p14:creationId xmlns:p14="http://schemas.microsoft.com/office/powerpoint/2010/main" val="207268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58790" y="1513221"/>
            <a:ext cx="11175960" cy="5092538"/>
          </a:xfrm>
        </p:spPr>
        <p:txBody>
          <a:bodyPr>
            <a:normAutofit/>
          </a:bodyPr>
          <a:lstStyle/>
          <a:p>
            <a:r>
              <a:rPr lang="en-US" sz="2400" dirty="0"/>
              <a:t>A </a:t>
            </a:r>
            <a:r>
              <a:rPr lang="en-US" sz="2400" b="1" dirty="0"/>
              <a:t>Function Expression </a:t>
            </a:r>
            <a:r>
              <a:rPr lang="en-US" sz="2400" dirty="0"/>
              <a:t>defines a named or anonymous function. An anonymous function is a function that has no name. Function Expressions are not hoisted, and therefore cannot be used before they are defined. </a:t>
            </a:r>
          </a:p>
          <a:p>
            <a:r>
              <a:rPr lang="en-US" sz="2400" dirty="0"/>
              <a:t>In the example below, setting the anonymous function object equal to a variable.</a:t>
            </a:r>
          </a:p>
          <a:p>
            <a:pPr marL="0" indent="0">
              <a:buNone/>
            </a:pPr>
            <a:r>
              <a:rPr lang="en-US" sz="2400" dirty="0"/>
              <a:t>	</a:t>
            </a:r>
            <a:r>
              <a:rPr lang="en-US" sz="2000" i="1" dirty="0"/>
              <a:t>let name = function(parameters){</a:t>
            </a:r>
          </a:p>
          <a:p>
            <a:pPr marL="0" indent="0">
              <a:buNone/>
            </a:pPr>
            <a:r>
              <a:rPr lang="en-US" sz="2000" i="1" dirty="0"/>
              <a:t>		statements</a:t>
            </a:r>
          </a:p>
          <a:p>
            <a:pPr marL="0" indent="0">
              <a:buNone/>
            </a:pPr>
            <a:r>
              <a:rPr lang="en-US" sz="2000" i="1" dirty="0"/>
              <a:t>		}</a:t>
            </a:r>
          </a:p>
          <a:p>
            <a:r>
              <a:rPr lang="en-US" sz="2400" dirty="0"/>
              <a:t>An </a:t>
            </a:r>
            <a:r>
              <a:rPr lang="en-US" sz="2400" b="1" dirty="0"/>
              <a:t>Arrow Function Expression </a:t>
            </a:r>
            <a:r>
              <a:rPr lang="en-US" sz="2400" dirty="0"/>
              <a:t>is a shorter syntax for writing function expressions. </a:t>
            </a:r>
          </a:p>
          <a:p>
            <a:pPr marL="0" indent="0">
              <a:buNone/>
            </a:pPr>
            <a:r>
              <a:rPr lang="en-US" sz="2400" dirty="0"/>
              <a:t>	</a:t>
            </a:r>
            <a:r>
              <a:rPr lang="en-US" sz="2000" i="1" dirty="0"/>
              <a:t>let name = (parameters) =&gt; {</a:t>
            </a:r>
          </a:p>
          <a:p>
            <a:pPr marL="0" indent="0">
              <a:buNone/>
            </a:pPr>
            <a:r>
              <a:rPr lang="en-US" sz="2000" i="1" dirty="0"/>
              <a:t>		statements</a:t>
            </a:r>
          </a:p>
          <a:p>
            <a:pPr marL="0" indent="0">
              <a:buNone/>
            </a:pPr>
            <a:r>
              <a:rPr lang="en-US" sz="2000" i="1" dirty="0"/>
              <a:t>		}</a:t>
            </a:r>
            <a:endParaRPr lang="en-GB" sz="2000" i="1" dirty="0"/>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572125"/>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2" name="Google Shape;105;p2">
            <a:extLst>
              <a:ext uri="{FF2B5EF4-FFF2-40B4-BE49-F238E27FC236}">
                <a16:creationId xmlns:a16="http://schemas.microsoft.com/office/drawing/2014/main" id="{6321C760-D2CF-CA3A-63E8-22DA25B2D091}"/>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Tree>
    <p:extLst>
      <p:ext uri="{BB962C8B-B14F-4D97-AF65-F5344CB8AC3E}">
        <p14:creationId xmlns:p14="http://schemas.microsoft.com/office/powerpoint/2010/main" val="177610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581192" y="1828800"/>
            <a:ext cx="7731535" cy="4797287"/>
          </a:xfrm>
        </p:spPr>
        <p:txBody>
          <a:bodyPr>
            <a:normAutofit/>
          </a:bodyPr>
          <a:lstStyle/>
          <a:p>
            <a:r>
              <a:rPr lang="en-GB" sz="2400" dirty="0"/>
              <a:t>Whenever you have a relatively complex piece of code that is likely to be reused, you have a candidate for a function.</a:t>
            </a:r>
          </a:p>
          <a:p>
            <a:r>
              <a:rPr lang="en-GB" sz="2400" dirty="0"/>
              <a:t>The general syntax for a function is:</a:t>
            </a:r>
          </a:p>
          <a:p>
            <a:pPr>
              <a:buNone/>
            </a:pPr>
            <a:r>
              <a:rPr lang="en-GB" sz="2400" dirty="0"/>
              <a:t>		function </a:t>
            </a:r>
            <a:r>
              <a:rPr lang="en-GB" sz="2400" i="1" dirty="0" err="1"/>
              <a:t>function_name</a:t>
            </a:r>
            <a:r>
              <a:rPr lang="en-GB" sz="2400" i="1" dirty="0"/>
              <a:t>([parameter [, ...]]) </a:t>
            </a:r>
          </a:p>
          <a:p>
            <a:pPr>
              <a:buNone/>
            </a:pPr>
            <a:r>
              <a:rPr lang="en-GB" sz="2400" i="1" dirty="0"/>
              <a:t>		</a:t>
            </a:r>
            <a:r>
              <a:rPr lang="en-GB" sz="2400" dirty="0"/>
              <a:t>{</a:t>
            </a:r>
          </a:p>
          <a:p>
            <a:pPr>
              <a:buNone/>
            </a:pPr>
            <a:r>
              <a:rPr lang="en-GB" sz="2400" i="1" dirty="0"/>
              <a:t>			statements</a:t>
            </a:r>
          </a:p>
          <a:p>
            <a:pPr>
              <a:buNone/>
            </a:pPr>
            <a:r>
              <a:rPr lang="en-US" sz="2400" i="1" dirty="0"/>
              <a:t>			//optional return statement</a:t>
            </a:r>
            <a:endParaRPr lang="en-GB" sz="2400" i="1" dirty="0"/>
          </a:p>
          <a:p>
            <a:pPr>
              <a:buNone/>
            </a:pPr>
            <a:r>
              <a:rPr lang="en-GB" sz="2400" i="1" dirty="0"/>
              <a:t>		</a:t>
            </a:r>
            <a:r>
              <a:rPr lang="en-GB" sz="2400" dirty="0"/>
              <a:t>}</a:t>
            </a:r>
          </a:p>
          <a:p>
            <a:r>
              <a:rPr lang="en-GB" sz="2400" dirty="0"/>
              <a:t>The general syntax for calling a function is:</a:t>
            </a:r>
          </a:p>
          <a:p>
            <a:pPr>
              <a:buNone/>
            </a:pPr>
            <a:r>
              <a:rPr lang="en-US" sz="2400" dirty="0"/>
              <a:t>		[</a:t>
            </a:r>
            <a:r>
              <a:rPr lang="en-US" sz="2400" dirty="0" err="1"/>
              <a:t>retval</a:t>
            </a:r>
            <a:r>
              <a:rPr lang="en-US" sz="2400" dirty="0"/>
              <a:t> =] </a:t>
            </a:r>
            <a:r>
              <a:rPr lang="en-US" sz="2400" dirty="0" err="1"/>
              <a:t>function_name</a:t>
            </a:r>
            <a:r>
              <a:rPr lang="en-US" sz="2400" dirty="0"/>
              <a:t>([argument [,…]])</a:t>
            </a:r>
            <a:endParaRPr lang="en-GB" sz="2400" dirty="0"/>
          </a:p>
        </p:txBody>
      </p:sp>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What are Functions?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2" name="Google Shape;105;p2">
            <a:extLst>
              <a:ext uri="{FF2B5EF4-FFF2-40B4-BE49-F238E27FC236}">
                <a16:creationId xmlns:a16="http://schemas.microsoft.com/office/drawing/2014/main" id="{6321C760-D2CF-CA3A-63E8-22DA25B2D091}"/>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Tree>
    <p:extLst>
      <p:ext uri="{BB962C8B-B14F-4D97-AF65-F5344CB8AC3E}">
        <p14:creationId xmlns:p14="http://schemas.microsoft.com/office/powerpoint/2010/main" val="366844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371880" y="1776924"/>
            <a:ext cx="9695269" cy="4797287"/>
          </a:xfrm>
        </p:spPr>
        <p:txBody>
          <a:bodyPr>
            <a:normAutofit/>
          </a:bodyPr>
          <a:lstStyle/>
          <a:p>
            <a:r>
              <a:rPr lang="en-US" sz="2400" dirty="0"/>
              <a:t>Parameters are used when defining a function, they are the names created in the function definition. Parameters are separated by commas in the ().</a:t>
            </a:r>
          </a:p>
          <a:p>
            <a:r>
              <a:rPr lang="en-US" sz="2400" dirty="0"/>
              <a:t>Arguments, on the other hand, are the values the function receives from each parameter when the function is executed (invoked).</a:t>
            </a:r>
          </a:p>
          <a:p>
            <a:r>
              <a:rPr lang="en-US" sz="2400" dirty="0"/>
              <a:t>Argument list and parameter list mismatch does not give errors.</a:t>
            </a:r>
          </a:p>
          <a:p>
            <a:r>
              <a:rPr lang="en-US" sz="2400" dirty="0"/>
              <a:t>Parameter that is not passed a value in arguments list is treated as </a:t>
            </a:r>
            <a:r>
              <a:rPr lang="en-US" sz="2400" b="1" dirty="0">
                <a:solidFill>
                  <a:schemeClr val="accent5">
                    <a:lumMod val="50000"/>
                  </a:schemeClr>
                </a:solidFill>
              </a:rPr>
              <a:t>undefined</a:t>
            </a:r>
          </a:p>
          <a:p>
            <a:r>
              <a:rPr lang="en-US" sz="2400" dirty="0"/>
              <a:t>To access additional arguments, use the </a:t>
            </a:r>
            <a:r>
              <a:rPr lang="en-US" sz="2400" b="1" dirty="0">
                <a:solidFill>
                  <a:schemeClr val="accent5">
                    <a:lumMod val="50000"/>
                  </a:schemeClr>
                </a:solidFill>
              </a:rPr>
              <a:t>arguments</a:t>
            </a:r>
            <a:r>
              <a:rPr lang="en-US" sz="2400" dirty="0"/>
              <a:t> array to access the values passed.</a:t>
            </a:r>
            <a:endParaRPr lang="en-GB" sz="2400" dirty="0"/>
          </a:p>
        </p:txBody>
      </p:sp>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Parameters and Arguments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3" name="Google Shape;105;p2">
            <a:extLst>
              <a:ext uri="{FF2B5EF4-FFF2-40B4-BE49-F238E27FC236}">
                <a16:creationId xmlns:a16="http://schemas.microsoft.com/office/drawing/2014/main" id="{FE20DA87-91D4-96CD-E92C-A49F613FC3EF}"/>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Tree>
    <p:extLst>
      <p:ext uri="{BB962C8B-B14F-4D97-AF65-F5344CB8AC3E}">
        <p14:creationId xmlns:p14="http://schemas.microsoft.com/office/powerpoint/2010/main" val="207268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Hoisting – Variables and Functions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71880" y="1612444"/>
            <a:ext cx="10972800" cy="4625609"/>
          </a:xfrm>
        </p:spPr>
        <p:txBody>
          <a:bodyPr>
            <a:normAutofit/>
          </a:bodyPr>
          <a:lstStyle/>
          <a:p>
            <a:r>
              <a:rPr lang="en-GB" sz="2400" dirty="0"/>
              <a:t>Hoisting is JavaScript's default </a:t>
            </a:r>
            <a:r>
              <a:rPr lang="en-GB" sz="2400" dirty="0" err="1"/>
              <a:t>behavior</a:t>
            </a:r>
            <a:r>
              <a:rPr lang="en-GB" sz="2400" dirty="0"/>
              <a:t> of moving all variable and function declarations to the top of the current scope (to the top of the current &lt;script&gt; or the current function).</a:t>
            </a:r>
          </a:p>
          <a:p>
            <a:r>
              <a:rPr lang="en-US" sz="2400" dirty="0"/>
              <a:t>Only declarations are hoisting not initializations</a:t>
            </a:r>
          </a:p>
        </p:txBody>
      </p:sp>
      <p:grpSp>
        <p:nvGrpSpPr>
          <p:cNvPr id="15" name="Group 14"/>
          <p:cNvGrpSpPr/>
          <p:nvPr/>
        </p:nvGrpSpPr>
        <p:grpSpPr>
          <a:xfrm>
            <a:off x="677803" y="3470223"/>
            <a:ext cx="7361297" cy="1938992"/>
            <a:chOff x="728663" y="4885818"/>
            <a:chExt cx="7361297" cy="1938992"/>
          </a:xfrm>
        </p:grpSpPr>
        <p:sp>
          <p:nvSpPr>
            <p:cNvPr id="12" name="TextBox 11"/>
            <p:cNvSpPr txBox="1"/>
            <p:nvPr/>
          </p:nvSpPr>
          <p:spPr>
            <a:xfrm>
              <a:off x="728663" y="5186363"/>
              <a:ext cx="3886200" cy="1569660"/>
            </a:xfrm>
            <a:prstGeom prst="rect">
              <a:avLst/>
            </a:prstGeom>
            <a:noFill/>
          </p:spPr>
          <p:txBody>
            <a:bodyPr wrap="square" rtlCol="0">
              <a:spAutoFit/>
            </a:bodyPr>
            <a:lstStyle/>
            <a:p>
              <a:r>
                <a:rPr lang="en-US" sz="2400" dirty="0"/>
                <a:t>num = 4;</a:t>
              </a:r>
            </a:p>
            <a:p>
              <a:r>
                <a:rPr lang="en-US" sz="2400" dirty="0"/>
                <a:t>console.log(num);</a:t>
              </a:r>
            </a:p>
            <a:p>
              <a:r>
                <a:rPr lang="en-US" sz="2400" b="1" dirty="0"/>
                <a:t>var</a:t>
              </a:r>
              <a:r>
                <a:rPr lang="en-US" sz="2400" dirty="0"/>
                <a:t> num = 9;</a:t>
              </a:r>
            </a:p>
            <a:p>
              <a:r>
                <a:rPr lang="en-US" sz="2400" dirty="0"/>
                <a:t>console.log(num);</a:t>
              </a:r>
            </a:p>
          </p:txBody>
        </p:sp>
        <p:sp>
          <p:nvSpPr>
            <p:cNvPr id="13" name="TextBox 12"/>
            <p:cNvSpPr txBox="1"/>
            <p:nvPr/>
          </p:nvSpPr>
          <p:spPr>
            <a:xfrm>
              <a:off x="4203760" y="4885818"/>
              <a:ext cx="3886200" cy="1938992"/>
            </a:xfrm>
            <a:prstGeom prst="rect">
              <a:avLst/>
            </a:prstGeom>
            <a:noFill/>
          </p:spPr>
          <p:txBody>
            <a:bodyPr wrap="square" rtlCol="0">
              <a:spAutoFit/>
            </a:bodyPr>
            <a:lstStyle/>
            <a:p>
              <a:r>
                <a:rPr lang="en-US" sz="2400" b="1" dirty="0" err="1"/>
                <a:t>var</a:t>
              </a:r>
              <a:r>
                <a:rPr lang="en-US" sz="2400" b="1" dirty="0"/>
                <a:t> num;</a:t>
              </a:r>
              <a:endParaRPr lang="en-GB" sz="2400" b="1" dirty="0"/>
            </a:p>
            <a:p>
              <a:r>
                <a:rPr lang="en-US" sz="2400" dirty="0"/>
                <a:t>num = 4;</a:t>
              </a:r>
            </a:p>
            <a:p>
              <a:r>
                <a:rPr lang="en-US" sz="2400" dirty="0"/>
                <a:t>console.log(num);</a:t>
              </a:r>
            </a:p>
            <a:p>
              <a:r>
                <a:rPr lang="en-US" sz="2400" dirty="0"/>
                <a:t>num = 9;</a:t>
              </a:r>
            </a:p>
            <a:p>
              <a:r>
                <a:rPr lang="en-US" sz="2400" dirty="0"/>
                <a:t>console.log(num);</a:t>
              </a:r>
            </a:p>
          </p:txBody>
        </p:sp>
        <p:sp>
          <p:nvSpPr>
            <p:cNvPr id="14" name="Right Arrow 13"/>
            <p:cNvSpPr/>
            <p:nvPr/>
          </p:nvSpPr>
          <p:spPr>
            <a:xfrm>
              <a:off x="3389586" y="5770179"/>
              <a:ext cx="504497" cy="55179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 name="Google Shape;105;p2">
            <a:extLst>
              <a:ext uri="{FF2B5EF4-FFF2-40B4-BE49-F238E27FC236}">
                <a16:creationId xmlns:a16="http://schemas.microsoft.com/office/drawing/2014/main" id="{236EC604-5F68-F73B-CAC0-82D07FC2AA8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Tree>
    <p:extLst>
      <p:ext uri="{BB962C8B-B14F-4D97-AF65-F5344CB8AC3E}">
        <p14:creationId xmlns:p14="http://schemas.microsoft.com/office/powerpoint/2010/main" val="364440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Hoisting – Variables and Functions</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sp>
        <p:nvSpPr>
          <p:cNvPr id="11" name="Content Placeholder 2"/>
          <p:cNvSpPr>
            <a:spLocks noGrp="1"/>
          </p:cNvSpPr>
          <p:nvPr>
            <p:ph idx="1"/>
          </p:nvPr>
        </p:nvSpPr>
        <p:spPr>
          <a:xfrm>
            <a:off x="371880" y="1612444"/>
            <a:ext cx="10972800" cy="4625609"/>
          </a:xfrm>
        </p:spPr>
        <p:txBody>
          <a:bodyPr>
            <a:normAutofit/>
          </a:bodyPr>
          <a:lstStyle/>
          <a:p>
            <a:pPr algn="l"/>
            <a:r>
              <a:rPr lang="en-US" sz="2400" b="0" i="0" dirty="0">
                <a:solidFill>
                  <a:srgbClr val="000000"/>
                </a:solidFill>
                <a:effectLst/>
              </a:rPr>
              <a:t>In JavaScript, a variable can be declared after it has been used.</a:t>
            </a:r>
          </a:p>
          <a:p>
            <a:pPr algn="l"/>
            <a:r>
              <a:rPr lang="en-US" sz="2400" b="0" i="0" dirty="0">
                <a:solidFill>
                  <a:srgbClr val="000000"/>
                </a:solidFill>
                <a:effectLst/>
              </a:rPr>
              <a:t>In other words; a variable can be used before it has been declared.</a:t>
            </a:r>
          </a:p>
        </p:txBody>
      </p:sp>
      <p:grpSp>
        <p:nvGrpSpPr>
          <p:cNvPr id="15" name="Group 14"/>
          <p:cNvGrpSpPr/>
          <p:nvPr/>
        </p:nvGrpSpPr>
        <p:grpSpPr>
          <a:xfrm>
            <a:off x="562078" y="2691101"/>
            <a:ext cx="9474289" cy="4166899"/>
            <a:chOff x="728663" y="5186363"/>
            <a:chExt cx="8833450" cy="4166899"/>
          </a:xfrm>
        </p:grpSpPr>
        <p:sp>
          <p:nvSpPr>
            <p:cNvPr id="12" name="TextBox 11"/>
            <p:cNvSpPr txBox="1"/>
            <p:nvPr/>
          </p:nvSpPr>
          <p:spPr>
            <a:xfrm>
              <a:off x="728663" y="5186363"/>
              <a:ext cx="8833450" cy="1938992"/>
            </a:xfrm>
            <a:prstGeom prst="rect">
              <a:avLst/>
            </a:prstGeom>
            <a:noFill/>
          </p:spPr>
          <p:txBody>
            <a:bodyPr wrap="square" rtlCol="0">
              <a:spAutoFit/>
            </a:bodyPr>
            <a:lstStyle/>
            <a:p>
              <a:r>
                <a:rPr lang="en-US" sz="2400" b="0" dirty="0">
                  <a:effectLst/>
                  <a:latin typeface="Consolas" panose="020B0609020204030204" pitchFamily="49" charset="0"/>
                </a:rPr>
                <a:t>Example1</a:t>
              </a:r>
            </a:p>
            <a:p>
              <a:r>
                <a:rPr lang="en-US" sz="2400" b="0" dirty="0">
                  <a:effectLst/>
                  <a:latin typeface="Consolas" panose="020B0609020204030204" pitchFamily="49" charset="0"/>
                </a:rPr>
                <a:t>x = 5; // Assign 5 to x</a:t>
              </a:r>
            </a:p>
            <a:p>
              <a:r>
                <a:rPr lang="en-US" sz="2400" b="0" dirty="0" err="1">
                  <a:effectLst/>
                  <a:latin typeface="Consolas" panose="020B0609020204030204" pitchFamily="49" charset="0"/>
                </a:rPr>
                <a:t>document.write</a:t>
              </a:r>
              <a:r>
                <a:rPr lang="en-US" sz="2400" b="0" dirty="0">
                  <a:effectLst/>
                  <a:latin typeface="Consolas" panose="020B0609020204030204" pitchFamily="49" charset="0"/>
                </a:rPr>
                <a:t>("Value of x "+x);  // Display x </a:t>
              </a:r>
            </a:p>
            <a:p>
              <a:r>
                <a:rPr lang="en-US" sz="2400" b="0" dirty="0">
                  <a:effectLst/>
                  <a:latin typeface="Consolas" panose="020B0609020204030204" pitchFamily="49" charset="0"/>
                </a:rPr>
                <a:t>var x; // Declare x*/</a:t>
              </a:r>
            </a:p>
            <a:p>
              <a:endParaRPr lang="en-US" sz="2400" dirty="0"/>
            </a:p>
          </p:txBody>
        </p:sp>
        <p:sp>
          <p:nvSpPr>
            <p:cNvPr id="13" name="TextBox 12"/>
            <p:cNvSpPr txBox="1"/>
            <p:nvPr/>
          </p:nvSpPr>
          <p:spPr>
            <a:xfrm>
              <a:off x="728663" y="7044938"/>
              <a:ext cx="8340409" cy="2308324"/>
            </a:xfrm>
            <a:prstGeom prst="rect">
              <a:avLst/>
            </a:prstGeom>
            <a:noFill/>
          </p:spPr>
          <p:txBody>
            <a:bodyPr wrap="square" rtlCol="0">
              <a:spAutoFit/>
            </a:bodyPr>
            <a:lstStyle/>
            <a:p>
              <a:r>
                <a:rPr lang="en-US" sz="2400" b="0" dirty="0">
                  <a:effectLst/>
                  <a:latin typeface="Consolas" panose="020B0609020204030204" pitchFamily="49" charset="0"/>
                </a:rPr>
                <a:t>Example2</a:t>
              </a:r>
            </a:p>
            <a:p>
              <a:r>
                <a:rPr lang="en-US" sz="2400" b="0" dirty="0">
                  <a:effectLst/>
                  <a:latin typeface="Consolas" panose="020B0609020204030204" pitchFamily="49" charset="0"/>
                </a:rPr>
                <a:t>var x; </a:t>
              </a:r>
              <a:r>
                <a:rPr lang="en-US" sz="2400" dirty="0">
                  <a:latin typeface="Consolas" panose="020B0609020204030204" pitchFamily="49" charset="0"/>
                </a:rPr>
                <a:t>/</a:t>
              </a:r>
              <a:r>
                <a:rPr lang="en-US" sz="2400" b="0" dirty="0">
                  <a:effectLst/>
                  <a:latin typeface="Consolas" panose="020B0609020204030204" pitchFamily="49" charset="0"/>
                </a:rPr>
                <a:t>/ Declare x</a:t>
              </a:r>
            </a:p>
            <a:p>
              <a:r>
                <a:rPr lang="en-US" sz="2400" b="0" dirty="0">
                  <a:effectLst/>
                  <a:latin typeface="Consolas" panose="020B0609020204030204" pitchFamily="49" charset="0"/>
                </a:rPr>
                <a:t> x = 5; // Assign 5 to </a:t>
              </a:r>
            </a:p>
            <a:p>
              <a:r>
                <a:rPr lang="en-US" sz="2400" b="0" dirty="0">
                  <a:effectLst/>
                  <a:latin typeface="Consolas" panose="020B0609020204030204" pitchFamily="49" charset="0"/>
                </a:rPr>
                <a:t> </a:t>
              </a:r>
              <a:r>
                <a:rPr lang="en-US" sz="2400" b="0" dirty="0" err="1">
                  <a:effectLst/>
                  <a:latin typeface="Consolas" panose="020B0609020204030204" pitchFamily="49" charset="0"/>
                </a:rPr>
                <a:t>document.write</a:t>
              </a:r>
              <a:r>
                <a:rPr lang="en-US" sz="2400" b="0" dirty="0">
                  <a:effectLst/>
                  <a:latin typeface="Consolas" panose="020B0609020204030204" pitchFamily="49" charset="0"/>
                </a:rPr>
                <a:t>("Value of x "+x);</a:t>
              </a:r>
            </a:p>
            <a:p>
              <a:endParaRPr lang="en-US" sz="2400" dirty="0"/>
            </a:p>
            <a:p>
              <a:r>
                <a:rPr lang="en-US" sz="2400" dirty="0"/>
                <a:t>Both example 1 and example  are same</a:t>
              </a:r>
            </a:p>
          </p:txBody>
        </p:sp>
      </p:grpSp>
      <p:pic>
        <p:nvPicPr>
          <p:cNvPr id="3" name="Google Shape;105;p2">
            <a:extLst>
              <a:ext uri="{FF2B5EF4-FFF2-40B4-BE49-F238E27FC236}">
                <a16:creationId xmlns:a16="http://schemas.microsoft.com/office/drawing/2014/main" id="{236EC604-5F68-F73B-CAC0-82D07FC2AA8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Tree>
    <p:extLst>
      <p:ext uri="{BB962C8B-B14F-4D97-AF65-F5344CB8AC3E}">
        <p14:creationId xmlns:p14="http://schemas.microsoft.com/office/powerpoint/2010/main" val="2018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Hoisting </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3" name="Google Shape;105;p2">
            <a:extLst>
              <a:ext uri="{FF2B5EF4-FFF2-40B4-BE49-F238E27FC236}">
                <a16:creationId xmlns:a16="http://schemas.microsoft.com/office/drawing/2014/main" id="{236EC604-5F68-F73B-CAC0-82D07FC2AA8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
        <p:nvSpPr>
          <p:cNvPr id="2" name="TextBox 1">
            <a:extLst>
              <a:ext uri="{FF2B5EF4-FFF2-40B4-BE49-F238E27FC236}">
                <a16:creationId xmlns:a16="http://schemas.microsoft.com/office/drawing/2014/main" id="{22943364-8AA0-6FE0-1CD1-17F92DD43602}"/>
              </a:ext>
            </a:extLst>
          </p:cNvPr>
          <p:cNvSpPr txBox="1"/>
          <p:nvPr/>
        </p:nvSpPr>
        <p:spPr>
          <a:xfrm>
            <a:off x="176015" y="1438744"/>
            <a:ext cx="11335438"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If we attempt to use a variable before it has been declared and initialized, it will return undefined.</a:t>
            </a:r>
          </a:p>
          <a:p>
            <a:r>
              <a:rPr lang="en-US" sz="2400" dirty="0"/>
              <a:t>Example:							</a:t>
            </a:r>
          </a:p>
          <a:p>
            <a:r>
              <a:rPr lang="en-US" sz="2400" dirty="0"/>
              <a:t>console.log(x);            					Output:			</a:t>
            </a:r>
          </a:p>
          <a:p>
            <a:r>
              <a:rPr lang="en-US" sz="2400" dirty="0"/>
              <a:t>var x = 100;						undefined			</a:t>
            </a:r>
          </a:p>
          <a:p>
            <a:r>
              <a:rPr lang="en-US" sz="2400" dirty="0"/>
              <a:t>								</a:t>
            </a:r>
          </a:p>
          <a:p>
            <a:pPr marL="342900" indent="-342900">
              <a:buFont typeface="Arial" panose="020B0604020202020204" pitchFamily="34" charset="0"/>
              <a:buChar char="•"/>
            </a:pPr>
            <a:r>
              <a:rPr lang="en-US" sz="2400" dirty="0"/>
              <a:t>However, if we omit the var keyword, we are no longer declaring the variable, only initializing it. It will return a </a:t>
            </a:r>
            <a:r>
              <a:rPr lang="en-US" sz="2400" dirty="0" err="1"/>
              <a:t>ReferenceError</a:t>
            </a:r>
            <a:r>
              <a:rPr lang="en-US" sz="2400" dirty="0"/>
              <a:t> and halt the execution of the script. </a:t>
            </a:r>
          </a:p>
          <a:p>
            <a:pPr marL="342900" indent="-342900">
              <a:buFont typeface="Arial" panose="020B0604020202020204" pitchFamily="34" charset="0"/>
              <a:buChar char="•"/>
            </a:pPr>
            <a:endParaRPr lang="en-US" sz="2400" dirty="0"/>
          </a:p>
          <a:p>
            <a:r>
              <a:rPr lang="en-US" sz="2400" dirty="0"/>
              <a:t>    console.log(x); 		 Output:</a:t>
            </a:r>
          </a:p>
          <a:p>
            <a:r>
              <a:rPr lang="en-US" sz="2400" dirty="0"/>
              <a:t>     x = 100;			 </a:t>
            </a:r>
            <a:r>
              <a:rPr lang="en-US" sz="2400" dirty="0" err="1"/>
              <a:t>ReferenceError</a:t>
            </a:r>
            <a:r>
              <a:rPr lang="en-US" sz="2400" dirty="0"/>
              <a:t>: x is not defined</a:t>
            </a:r>
          </a:p>
          <a:p>
            <a:endParaRPr lang="en-US" sz="2400" dirty="0"/>
          </a:p>
          <a:p>
            <a:r>
              <a:rPr lang="en-US" sz="2400" dirty="0"/>
              <a:t>The reason for this is due to hoisting. Since only the actual declaration is hoisted, not the initialization, the value in the first example returns undefined.</a:t>
            </a:r>
          </a:p>
          <a:p>
            <a:endParaRPr lang="en-US" sz="2400" dirty="0"/>
          </a:p>
          <a:p>
            <a:r>
              <a:rPr lang="en-US" sz="2400" dirty="0"/>
              <a:t>		</a:t>
            </a:r>
          </a:p>
        </p:txBody>
      </p:sp>
      <p:sp>
        <p:nvSpPr>
          <p:cNvPr id="10" name="TextBox 9">
            <a:extLst>
              <a:ext uri="{FF2B5EF4-FFF2-40B4-BE49-F238E27FC236}">
                <a16:creationId xmlns:a16="http://schemas.microsoft.com/office/drawing/2014/main" id="{1BA77B8E-1168-EC24-981F-CE08729105F9}"/>
              </a:ext>
            </a:extLst>
          </p:cNvPr>
          <p:cNvSpPr txBox="1"/>
          <p:nvPr/>
        </p:nvSpPr>
        <p:spPr>
          <a:xfrm>
            <a:off x="2956192" y="1920895"/>
            <a:ext cx="4085317" cy="1508105"/>
          </a:xfrm>
          <a:prstGeom prst="rect">
            <a:avLst/>
          </a:prstGeom>
          <a:noFill/>
        </p:spPr>
        <p:txBody>
          <a:bodyPr wrap="square" rtlCol="0">
            <a:spAutoFit/>
          </a:bodyPr>
          <a:lstStyle/>
          <a:p>
            <a:r>
              <a:rPr lang="en-US" sz="2300" dirty="0"/>
              <a:t>// How JavaScript interpreted it</a:t>
            </a:r>
          </a:p>
          <a:p>
            <a:r>
              <a:rPr lang="en-US" sz="2300" dirty="0"/>
              <a:t>Var x;</a:t>
            </a:r>
          </a:p>
          <a:p>
            <a:r>
              <a:rPr lang="en-US" sz="2300" dirty="0"/>
              <a:t>Console.log(x);</a:t>
            </a:r>
          </a:p>
          <a:p>
            <a:r>
              <a:rPr lang="en-US" sz="2300" dirty="0"/>
              <a:t>x=100;</a:t>
            </a:r>
            <a:endParaRPr lang="en-IN" sz="2300" dirty="0"/>
          </a:p>
        </p:txBody>
      </p:sp>
      <p:sp>
        <p:nvSpPr>
          <p:cNvPr id="16" name="Arrow: Right 15">
            <a:extLst>
              <a:ext uri="{FF2B5EF4-FFF2-40B4-BE49-F238E27FC236}">
                <a16:creationId xmlns:a16="http://schemas.microsoft.com/office/drawing/2014/main" id="{EC73BF1F-9732-5975-57BA-CFA75190B7AA}"/>
              </a:ext>
            </a:extLst>
          </p:cNvPr>
          <p:cNvSpPr/>
          <p:nvPr/>
        </p:nvSpPr>
        <p:spPr>
          <a:xfrm>
            <a:off x="2293495" y="2623279"/>
            <a:ext cx="494675" cy="37475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207268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Hoisting (continued)</a:t>
            </a:r>
            <a:endParaRPr lang="en-GB"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JavaScript - Functions</a:t>
            </a:r>
          </a:p>
        </p:txBody>
      </p:sp>
      <p:pic>
        <p:nvPicPr>
          <p:cNvPr id="3" name="Google Shape;105;p2">
            <a:extLst>
              <a:ext uri="{FF2B5EF4-FFF2-40B4-BE49-F238E27FC236}">
                <a16:creationId xmlns:a16="http://schemas.microsoft.com/office/drawing/2014/main" id="{236EC604-5F68-F73B-CAC0-82D07FC2AA8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11010123" y="10586"/>
            <a:ext cx="1002660" cy="1398963"/>
          </a:xfrm>
          <a:prstGeom prst="rect">
            <a:avLst/>
          </a:prstGeom>
          <a:noFill/>
          <a:ln>
            <a:noFill/>
          </a:ln>
        </p:spPr>
      </p:pic>
      <p:sp>
        <p:nvSpPr>
          <p:cNvPr id="4" name="TextBox 3">
            <a:extLst>
              <a:ext uri="{FF2B5EF4-FFF2-40B4-BE49-F238E27FC236}">
                <a16:creationId xmlns:a16="http://schemas.microsoft.com/office/drawing/2014/main" id="{F19B2199-9963-B338-E849-634BEC09461B}"/>
              </a:ext>
            </a:extLst>
          </p:cNvPr>
          <p:cNvSpPr txBox="1"/>
          <p:nvPr/>
        </p:nvSpPr>
        <p:spPr>
          <a:xfrm>
            <a:off x="194872" y="1498231"/>
            <a:ext cx="11512446" cy="5632311"/>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374151"/>
                </a:solidFill>
                <a:effectLst/>
                <a:latin typeface="Söhne"/>
              </a:rPr>
              <a:t>Function declarations are fully hoisted. This means you can call a function before its declaration in the code, and it will work as expected.</a:t>
            </a:r>
          </a:p>
          <a:p>
            <a:pPr marL="285750" indent="-285750">
              <a:buFont typeface="Arial" panose="020B0604020202020204" pitchFamily="34" charset="0"/>
              <a:buChar char="•"/>
            </a:pPr>
            <a:endParaRPr lang="en-US" sz="2400" dirty="0">
              <a:solidFill>
                <a:srgbClr val="374151"/>
              </a:solidFill>
              <a:latin typeface="Söhne"/>
            </a:endParaRPr>
          </a:p>
          <a:p>
            <a:pPr marL="285750" indent="-285750">
              <a:buFont typeface="Arial" panose="020B0604020202020204" pitchFamily="34" charset="0"/>
              <a:buChar char="•"/>
            </a:pPr>
            <a:endParaRPr lang="en-US" sz="2400" dirty="0">
              <a:solidFill>
                <a:srgbClr val="374151"/>
              </a:solidFill>
              <a:latin typeface="Söhne"/>
            </a:endParaRPr>
          </a:p>
          <a:p>
            <a:r>
              <a:rPr lang="en-IN" sz="2400" b="0" dirty="0" err="1">
                <a:solidFill>
                  <a:srgbClr val="6A9955"/>
                </a:solidFill>
                <a:effectLst/>
                <a:latin typeface="Consolas" panose="020B0609020204030204" pitchFamily="49" charset="0"/>
              </a:rPr>
              <a:t>sayHello</a:t>
            </a:r>
            <a:r>
              <a:rPr lang="en-IN" sz="2400" b="0" dirty="0">
                <a:solidFill>
                  <a:srgbClr val="6A9955"/>
                </a:solidFill>
                <a:effectLst/>
                <a:latin typeface="Consolas" panose="020B0609020204030204" pitchFamily="49" charset="0"/>
              </a:rPr>
              <a:t>();</a:t>
            </a:r>
            <a:endParaRPr lang="en-IN" sz="2400" b="0" dirty="0">
              <a:solidFill>
                <a:srgbClr val="CCCCCC"/>
              </a:solidFill>
              <a:effectLst/>
              <a:latin typeface="Consolas" panose="020B0609020204030204" pitchFamily="49" charset="0"/>
            </a:endParaRPr>
          </a:p>
          <a:p>
            <a:r>
              <a:rPr lang="en-IN" sz="2400" b="0" dirty="0">
                <a:solidFill>
                  <a:srgbClr val="6A9955"/>
                </a:solidFill>
                <a:effectLst/>
                <a:latin typeface="Consolas" panose="020B0609020204030204" pitchFamily="49" charset="0"/>
              </a:rPr>
              <a:t>         function </a:t>
            </a:r>
            <a:r>
              <a:rPr lang="en-IN" sz="2400" b="0" dirty="0" err="1">
                <a:solidFill>
                  <a:srgbClr val="6A9955"/>
                </a:solidFill>
                <a:effectLst/>
                <a:latin typeface="Consolas" panose="020B0609020204030204" pitchFamily="49" charset="0"/>
              </a:rPr>
              <a:t>sayHello</a:t>
            </a:r>
            <a:r>
              <a:rPr lang="en-IN" sz="2400" b="0" dirty="0">
                <a:solidFill>
                  <a:srgbClr val="6A9955"/>
                </a:solidFill>
                <a:effectLst/>
                <a:latin typeface="Consolas" panose="020B0609020204030204" pitchFamily="49" charset="0"/>
              </a:rPr>
              <a:t>() {</a:t>
            </a:r>
            <a:endParaRPr lang="en-IN" sz="2400" b="0" dirty="0">
              <a:solidFill>
                <a:srgbClr val="CCCCCC"/>
              </a:solidFill>
              <a:effectLst/>
              <a:latin typeface="Consolas" panose="020B0609020204030204" pitchFamily="49" charset="0"/>
            </a:endParaRPr>
          </a:p>
          <a:p>
            <a:r>
              <a:rPr lang="en-IN" sz="2400" b="0" dirty="0">
                <a:solidFill>
                  <a:srgbClr val="6A9955"/>
                </a:solidFill>
                <a:effectLst/>
                <a:latin typeface="Consolas" panose="020B0609020204030204" pitchFamily="49" charset="0"/>
              </a:rPr>
              <a:t>         console.log("Hello!");</a:t>
            </a:r>
            <a:endParaRPr lang="en-IN" sz="2400" b="0" dirty="0">
              <a:solidFill>
                <a:srgbClr val="CCCCCC"/>
              </a:solidFill>
              <a:effectLst/>
              <a:latin typeface="Consolas" panose="020B0609020204030204" pitchFamily="49" charset="0"/>
            </a:endParaRPr>
          </a:p>
          <a:p>
            <a:r>
              <a:rPr lang="en-IN" sz="2400" b="0" dirty="0">
                <a:solidFill>
                  <a:srgbClr val="6A9955"/>
                </a:solidFill>
                <a:effectLst/>
                <a:latin typeface="Consolas" panose="020B0609020204030204" pitchFamily="49" charset="0"/>
              </a:rPr>
              <a:t>        }</a:t>
            </a:r>
            <a:endParaRPr lang="en-IN" sz="2400" b="0" dirty="0">
              <a:solidFill>
                <a:srgbClr val="CCCCCC"/>
              </a:solidFill>
              <a:effectLst/>
              <a:latin typeface="Consolas" panose="020B0609020204030204" pitchFamily="49" charset="0"/>
            </a:endParaRPr>
          </a:p>
          <a:p>
            <a:pPr marL="285750" indent="-285750">
              <a:buFont typeface="Arial" panose="020B0604020202020204" pitchFamily="34" charset="0"/>
              <a:buChar char="•"/>
            </a:pPr>
            <a:endParaRPr lang="en-US" sz="2400" dirty="0">
              <a:solidFill>
                <a:srgbClr val="374151"/>
              </a:solidFill>
              <a:latin typeface="Söhne"/>
            </a:endParaRPr>
          </a:p>
          <a:p>
            <a:pPr marL="285750" indent="-285750">
              <a:buFont typeface="Arial" panose="020B0604020202020204" pitchFamily="34" charset="0"/>
              <a:buChar char="•"/>
            </a:pPr>
            <a:r>
              <a:rPr lang="en-US" sz="2400" dirty="0">
                <a:solidFill>
                  <a:srgbClr val="374151"/>
                </a:solidFill>
                <a:latin typeface="Söhne"/>
              </a:rPr>
              <a:t>Output:  Hello! </a:t>
            </a:r>
          </a:p>
          <a:p>
            <a:pPr marL="285750" indent="-285750">
              <a:buFont typeface="Arial" panose="020B0604020202020204" pitchFamily="34" charset="0"/>
              <a:buChar char="•"/>
            </a:pPr>
            <a:endParaRPr lang="en-US" sz="2400" dirty="0">
              <a:solidFill>
                <a:srgbClr val="374151"/>
              </a:solidFill>
              <a:latin typeface="Söhne"/>
            </a:endParaRPr>
          </a:p>
          <a:p>
            <a:pPr marL="285750" indent="-285750">
              <a:buFont typeface="Arial" panose="020B0604020202020204" pitchFamily="34" charset="0"/>
              <a:buChar char="•"/>
            </a:pPr>
            <a:r>
              <a:rPr kumimoji="0" lang="en-US" altLang="en-US" sz="2400" b="0" i="0" u="none" strike="noStrike" cap="none" normalizeH="0" baseline="0" dirty="0">
                <a:ln>
                  <a:noFill/>
                </a:ln>
                <a:solidFill>
                  <a:srgbClr val="374151"/>
                </a:solidFill>
                <a:effectLst/>
                <a:latin typeface="Segoe UI" panose="020B0502040204020203" pitchFamily="34" charset="0"/>
                <a:ea typeface="Calibri" panose="020F0502020204030204" pitchFamily="34" charset="0"/>
                <a:cs typeface="Segoe UI" panose="020B0502040204020203" pitchFamily="34" charset="0"/>
              </a:rPr>
              <a:t>Function declarations are fully hoisted, while variable declarations are hoisted with an initial value of </a:t>
            </a:r>
            <a:r>
              <a:rPr kumimoji="0" lang="en-US" altLang="en-US" sz="1800" b="1" i="0" u="none" strike="noStrike" cap="none" normalizeH="0" baseline="0" dirty="0">
                <a:ln>
                  <a:noFill/>
                </a:ln>
                <a:solidFill>
                  <a:srgbClr val="000000"/>
                </a:solidFill>
                <a:effectLst/>
                <a:latin typeface="Ubuntu Mono" panose="020B0509030602030204" pitchFamily="49" charset="0"/>
                <a:ea typeface="Calibri" panose="020F0502020204030204" pitchFamily="34" charset="0"/>
                <a:cs typeface="Courier New" panose="02070309020205020404" pitchFamily="49" charset="0"/>
              </a:rPr>
              <a:t>undefined</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2400" dirty="0">
              <a:solidFill>
                <a:srgbClr val="374151"/>
              </a:solidFill>
              <a:latin typeface="Söhne"/>
            </a:endParaRP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49899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12573</TotalTime>
  <Words>1394</Words>
  <Application>Microsoft Office PowerPoint</Application>
  <PresentationFormat>Widescreen</PresentationFormat>
  <Paragraphs>161</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Consolas</vt:lpstr>
      <vt:lpstr>Segoe UI</vt:lpstr>
      <vt:lpstr>Söhne</vt:lpstr>
      <vt:lpstr>Ubuntu Mono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Ramasubramanian Srinivasan</cp:lastModifiedBy>
  <cp:revision>231</cp:revision>
  <dcterms:created xsi:type="dcterms:W3CDTF">2019-05-30T23:14:36Z</dcterms:created>
  <dcterms:modified xsi:type="dcterms:W3CDTF">2023-08-20T15:26:53Z</dcterms:modified>
</cp:coreProperties>
</file>