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34" r:id="rId2"/>
    <p:sldId id="336" r:id="rId3"/>
    <p:sldId id="348" r:id="rId4"/>
    <p:sldId id="337" r:id="rId5"/>
    <p:sldId id="362" r:id="rId6"/>
    <p:sldId id="355" r:id="rId7"/>
    <p:sldId id="353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366" r:id="rId17"/>
    <p:sldId id="361" r:id="rId18"/>
    <p:sldId id="346" r:id="rId19"/>
    <p:sldId id="363" r:id="rId20"/>
    <p:sldId id="357" r:id="rId21"/>
    <p:sldId id="359" r:id="rId22"/>
    <p:sldId id="360" r:id="rId23"/>
    <p:sldId id="364" r:id="rId24"/>
    <p:sldId id="365" r:id="rId25"/>
    <p:sldId id="33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FFFD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839" autoAdjust="0"/>
  </p:normalViewPr>
  <p:slideViewPr>
    <p:cSldViewPr snapToGrid="0">
      <p:cViewPr>
        <p:scale>
          <a:sx n="50" d="100"/>
          <a:sy n="50" d="100"/>
        </p:scale>
        <p:origin x="124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3CB51-9A86-4C01-A0DB-13EF6F656B51}" type="datetimeFigureOut">
              <a:rPr lang="en-US" smtClean="0"/>
              <a:pPr/>
              <a:t>8/18/2023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20C0E-3071-47FE-83D9-FB70EE300A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87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have seen so far is pages with just HTML and</a:t>
            </a:r>
            <a:r>
              <a:rPr lang="en-US" baseline="0" dirty="0"/>
              <a:t> CSS. They are primarily static pages with contents predefined. </a:t>
            </a:r>
          </a:p>
          <a:p>
            <a:r>
              <a:rPr lang="en-US" baseline="0" dirty="0"/>
              <a:t>You have seen links been clicked and forms been submitted but loading the response in a new page.</a:t>
            </a:r>
          </a:p>
          <a:p>
            <a:r>
              <a:rPr lang="en-US" baseline="0" dirty="0"/>
              <a:t>Take an example of this page, where the contents change on the same page based on user actions and most likely without loading a new page.</a:t>
            </a:r>
          </a:p>
          <a:p>
            <a:r>
              <a:rPr lang="en-US" baseline="0" dirty="0"/>
              <a:t>This is achieved through the use of client side scripting languages like JavaScript.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Datatypes – primitive and objects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Datatypes</a:t>
            </a:r>
            <a:r>
              <a:rPr lang="en-US" dirty="0"/>
              <a:t> – primitive and objects</a:t>
            </a:r>
          </a:p>
          <a:p>
            <a:r>
              <a:rPr lang="en-US" dirty="0"/>
              <a:t>Objects discussed in detail in L9 and L10</a:t>
            </a:r>
          </a:p>
          <a:p>
            <a:r>
              <a:rPr lang="en-US" dirty="0"/>
              <a:t>Mention</a:t>
            </a:r>
            <a:r>
              <a:rPr lang="en-US" baseline="0" dirty="0"/>
              <a:t> that objects are collection of properties (</a:t>
            </a:r>
            <a:r>
              <a:rPr lang="en-US" baseline="0" dirty="0" err="1"/>
              <a:t>key:value</a:t>
            </a:r>
            <a:r>
              <a:rPr lang="en-US" baseline="0" dirty="0"/>
              <a:t>) accessed as </a:t>
            </a:r>
            <a:r>
              <a:rPr lang="en-US" baseline="0" dirty="0" err="1"/>
              <a:t>object.key</a:t>
            </a:r>
            <a:r>
              <a:rPr lang="en-US" baseline="0" dirty="0"/>
              <a:t> or object[“key”]</a:t>
            </a:r>
          </a:p>
          <a:p>
            <a:r>
              <a:rPr lang="en-US" baseline="0" dirty="0"/>
              <a:t>Number and String objects are wrapper around number and string primitive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Datatypes</a:t>
            </a:r>
            <a:r>
              <a:rPr lang="en-US" dirty="0"/>
              <a:t> – primitive and objects</a:t>
            </a:r>
          </a:p>
          <a:p>
            <a:r>
              <a:rPr lang="en-US" dirty="0"/>
              <a:t>Objects discussed in detail in L9 and L10</a:t>
            </a:r>
          </a:p>
          <a:p>
            <a:r>
              <a:rPr lang="en-US" dirty="0"/>
              <a:t>Mention</a:t>
            </a:r>
            <a:r>
              <a:rPr lang="en-US" baseline="0" dirty="0"/>
              <a:t> that objects are collection of properties (</a:t>
            </a:r>
            <a:r>
              <a:rPr lang="en-US" baseline="0" dirty="0" err="1"/>
              <a:t>key:value</a:t>
            </a:r>
            <a:r>
              <a:rPr lang="en-US" baseline="0" dirty="0"/>
              <a:t>) accessed as </a:t>
            </a:r>
            <a:r>
              <a:rPr lang="en-US" baseline="0" dirty="0" err="1"/>
              <a:t>object.key</a:t>
            </a:r>
            <a:r>
              <a:rPr lang="en-US" baseline="0" dirty="0"/>
              <a:t> or object[“key”]</a:t>
            </a:r>
          </a:p>
          <a:p>
            <a:r>
              <a:rPr lang="en-US" baseline="0" dirty="0"/>
              <a:t>Number and String objects are wrapper around number and string primitive types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C20C0E-3071-47FE-83D9-FB70EE300AA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WEB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781916" y="2841955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 </a:t>
            </a:r>
            <a:r>
              <a:rPr lang="en-US" sz="2400" b="1" dirty="0" err="1"/>
              <a:t>Prof.Vinay</a:t>
            </a:r>
            <a:r>
              <a:rPr lang="en-US" sz="2400" b="1" dirty="0"/>
              <a:t> Joshi and </a:t>
            </a:r>
            <a:r>
              <a:rPr lang="en-US" sz="2400" b="1" dirty="0" err="1"/>
              <a:t>Dr.Sarasvathi</a:t>
            </a:r>
            <a:r>
              <a:rPr lang="en-US" sz="2400" b="1" dirty="0"/>
              <a:t>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114940" y="4813108"/>
            <a:ext cx="81641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 Computer Science and 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7360" y="1606241"/>
            <a:ext cx="2151657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Scripts can also be loaded from an external file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This is useful if you have a complicated script or set of subroutines that are used in several different documents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GB" dirty="0"/>
              <a:t>&lt;script </a:t>
            </a:r>
            <a:r>
              <a:rPr lang="en-GB" dirty="0" err="1"/>
              <a:t>src</a:t>
            </a:r>
            <a:r>
              <a:rPr lang="en-GB" dirty="0"/>
              <a:t>="myscript.js"&gt;&lt;/script&gt;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US" dirty="0"/>
              <a:t>The myscript.js should not include the script tags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External Scripts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C0C7049F-D578-E98A-9311-DC28E3D8D204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76395"/>
            <a:ext cx="7731535" cy="886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Debugging JavaScript Errors</a:t>
            </a:r>
          </a:p>
          <a:p>
            <a:pPr>
              <a:buNone/>
            </a:pPr>
            <a:r>
              <a:rPr lang="en-GB" sz="2400" dirty="0"/>
              <a:t>- When you’re learning or using JavaScript, it’s important to be able to track typing or other coding errors.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- Debugging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01782" y="3130357"/>
          <a:ext cx="8317346" cy="36360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5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2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Browser 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/>
                        <a:t>How to access JavaScript error messages</a:t>
                      </a:r>
                      <a:endParaRPr lang="en-GB" sz="2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fontAlgn="b"/>
                      <a:r>
                        <a:rPr lang="en-GB" sz="2000" u="none" strike="noStrike" dirty="0"/>
                        <a:t>Apple Safari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fontAlgn="b"/>
                      <a:r>
                        <a:rPr lang="en-GB" sz="2000" u="none" strike="noStrike" dirty="0"/>
                        <a:t>Select Safari → Preferences → Advanced → “Show Developer menu in menu bar.” You may prefer to use the Firebug Lite JavaScript module, which many people find easier to use.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Google Chrome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Ctrl-Shift-J on a PC, or Command-Shift-J on a Mac.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Mozilla Firefox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Ctrl-Shift-J on a PC, or Command-Shift-J on a Mac.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Microsoft Internet Explorer &amp; Edge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Press F12 to call up the DevTools Console.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Opera 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11125" indent="0" algn="l" defTabSz="914400" rtl="0" eaLnBrk="1" fontAlgn="b" latinLnBrk="0" hangingPunct="1"/>
                      <a:r>
                        <a:rPr lang="en-GB" sz="2000" u="none" strike="noStrike" kern="1200" dirty="0"/>
                        <a:t>Select Tools → Advanced → Error Console.</a:t>
                      </a:r>
                      <a:endParaRPr lang="en-GB" sz="2000" b="0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4CB50074-4464-A590-66EC-023FDEF8B319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dirty="0"/>
              <a:t>Comments in JavaScript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Single line comment : // 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dirty="0"/>
              <a:t>Multiline comments : /* */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- 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9A275D99-87AE-E393-9F6B-8826ECA7A47C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GB" sz="2400" dirty="0"/>
              <a:t>JavaScript generally automatically inserts semicolons at the end of line</a:t>
            </a:r>
          </a:p>
          <a:p>
            <a:pPr>
              <a:buNone/>
            </a:pPr>
            <a:r>
              <a:rPr lang="en-GB" sz="2400" dirty="0"/>
              <a:t>		x += 10 =&gt; x += 10;</a:t>
            </a:r>
          </a:p>
          <a:p>
            <a:pPr>
              <a:buFontTx/>
              <a:buChar char="-"/>
            </a:pPr>
            <a:r>
              <a:rPr lang="en-GB" sz="2400" dirty="0"/>
              <a:t>However, when you wish to place more than one statement on a line, you must separate them with semicolons, like this:</a:t>
            </a:r>
          </a:p>
          <a:p>
            <a:pPr>
              <a:buNone/>
            </a:pPr>
            <a:r>
              <a:rPr lang="en-US" sz="2400" dirty="0"/>
              <a:t>		</a:t>
            </a:r>
            <a:r>
              <a:rPr lang="pl-PL" sz="2400" dirty="0"/>
              <a:t>x += 10; y -= 5; z = 0</a:t>
            </a:r>
            <a:endParaRPr lang="en-US" sz="2400" dirty="0"/>
          </a:p>
          <a:p>
            <a:pPr>
              <a:buFontTx/>
              <a:buChar char="-"/>
            </a:pPr>
            <a:r>
              <a:rPr lang="en-GB" sz="2400" dirty="0"/>
              <a:t>When a statement spans across multiple lines, JavaScript will not raise error if the next line has a valid symbol/literal/token</a:t>
            </a:r>
          </a:p>
          <a:p>
            <a:pPr>
              <a:buNone/>
            </a:pPr>
            <a:r>
              <a:rPr lang="en-US" sz="2400" dirty="0"/>
              <a:t>		return a</a:t>
            </a:r>
          </a:p>
          <a:p>
            <a:pPr>
              <a:buNone/>
            </a:pPr>
            <a:r>
              <a:rPr lang="en-US" sz="2400" dirty="0"/>
              <a:t>		+ b</a:t>
            </a:r>
            <a:endParaRPr lang="en-GB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Using Semicolon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FD07D03C-ABEB-5B54-4621-A46BBEF3CCB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1828800"/>
            <a:ext cx="6286968" cy="4377300"/>
          </a:xfrm>
        </p:spPr>
        <p:txBody>
          <a:bodyPr>
            <a:noAutofit/>
          </a:bodyPr>
          <a:lstStyle/>
          <a:p>
            <a:pPr algn="just">
              <a:buFont typeface="Calibri" pitchFamily="34" charset="0"/>
              <a:buChar char="−"/>
            </a:pPr>
            <a:r>
              <a:rPr lang="en-GB" sz="2400" dirty="0"/>
              <a:t>The first character of a variable name can be only </a:t>
            </a:r>
            <a:r>
              <a:rPr lang="en-GB" sz="2400" dirty="0">
                <a:solidFill>
                  <a:schemeClr val="accent2">
                    <a:lumMod val="75000"/>
                  </a:schemeClr>
                </a:solidFill>
              </a:rPr>
              <a:t>a-z, A-Z, $, or _ </a:t>
            </a:r>
            <a:r>
              <a:rPr lang="en-GB" sz="2400" dirty="0"/>
              <a:t>.</a:t>
            </a:r>
          </a:p>
          <a:p>
            <a:pPr marL="0" indent="0" algn="just">
              <a:buNone/>
            </a:pPr>
            <a:r>
              <a:rPr lang="en-GB" sz="2400" dirty="0"/>
              <a:t>-- Then followed by only the letters a-z, A-Z, 0-9, the $ symbol, and the underscore _.</a:t>
            </a:r>
          </a:p>
          <a:p>
            <a:pPr algn="just">
              <a:buFont typeface="Calibri" pitchFamily="34" charset="0"/>
              <a:buChar char="−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Variable names are case-sensitive. </a:t>
            </a:r>
            <a:r>
              <a:rPr lang="en-US" sz="2400" dirty="0"/>
              <a:t>Count, count and COUNT are three different variables</a:t>
            </a:r>
          </a:p>
          <a:p>
            <a:pPr algn="just">
              <a:buFont typeface="Calibri" pitchFamily="34" charset="0"/>
              <a:buChar char="−"/>
            </a:pPr>
            <a:r>
              <a:rPr lang="en-US" sz="2400" dirty="0"/>
              <a:t>Variable can be declared using 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let (block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var (function or global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Const(block scope)</a:t>
            </a:r>
          </a:p>
          <a:p>
            <a:pPr lvl="1" algn="just">
              <a:buFont typeface="Calibri" pitchFamily="34" charset="0"/>
              <a:buChar char="−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use without declaring (global scope)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Variable Declaration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1266BA7-F442-4497-AEEB-ED67CE70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744608"/>
              </p:ext>
            </p:extLst>
          </p:nvPr>
        </p:nvGraphicFramePr>
        <p:xfrm>
          <a:off x="5232400" y="4265506"/>
          <a:ext cx="6845204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01">
                  <a:extLst>
                    <a:ext uri="{9D8B030D-6E8A-4147-A177-3AD203B41FA5}">
                      <a16:colId xmlns:a16="http://schemas.microsoft.com/office/drawing/2014/main" val="2998917670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2483700504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2191335215"/>
                    </a:ext>
                  </a:extLst>
                </a:gridCol>
                <a:gridCol w="1711301">
                  <a:extLst>
                    <a:ext uri="{9D8B030D-6E8A-4147-A177-3AD203B41FA5}">
                      <a16:colId xmlns:a16="http://schemas.microsoft.com/office/drawing/2014/main" val="18089951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KEYWORD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SCOPE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CAN BE REASSIGNED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CAN BE REDECLARED</a:t>
                      </a:r>
                    </a:p>
                  </a:txBody>
                  <a:tcPr>
                    <a:solidFill>
                      <a:srgbClr val="A7F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915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024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8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const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020496"/>
                  </a:ext>
                </a:extLst>
              </a:tr>
            </a:tbl>
          </a:graphicData>
        </a:graphic>
      </p:graphicFrame>
      <p:pic>
        <p:nvPicPr>
          <p:cNvPr id="4" name="Google Shape;105;p2">
            <a:extLst>
              <a:ext uri="{FF2B5EF4-FFF2-40B4-BE49-F238E27FC236}">
                <a16:creationId xmlns:a16="http://schemas.microsoft.com/office/drawing/2014/main" id="{C4882270-1D3E-7BEF-4142-C5FA50A8146D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Datatypes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B7497CD1-F58C-046E-9EBA-0434F6E656A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0088A3-0541-2AFA-C526-1C01C6261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1409549"/>
            <a:ext cx="9665289" cy="53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5373"/>
            <a:ext cx="7731535" cy="5034787"/>
          </a:xfrm>
        </p:spPr>
        <p:txBody>
          <a:bodyPr>
            <a:noAutofit/>
          </a:bodyPr>
          <a:lstStyle/>
          <a:p>
            <a:pPr>
              <a:buFont typeface="Calibri" pitchFamily="34" charset="0"/>
              <a:buChar char="−"/>
            </a:pPr>
            <a:r>
              <a:rPr lang="en-US" sz="2400" dirty="0"/>
              <a:t>JS is loosely typed or dynamic typed</a:t>
            </a:r>
          </a:p>
          <a:p>
            <a:pPr>
              <a:buFont typeface="Calibri" pitchFamily="34" charset="0"/>
              <a:buChar char="−"/>
            </a:pPr>
            <a:r>
              <a:rPr lang="en-US" sz="2400" b="1" dirty="0">
                <a:solidFill>
                  <a:schemeClr val="accent1"/>
                </a:solidFill>
              </a:rPr>
              <a:t>Primitive </a:t>
            </a:r>
            <a:r>
              <a:rPr lang="en-US" sz="2400" b="1" dirty="0" err="1">
                <a:solidFill>
                  <a:schemeClr val="accent1"/>
                </a:solidFill>
              </a:rPr>
              <a:t>Datatypes</a:t>
            </a:r>
            <a:endParaRPr lang="en-US" sz="2400" b="1" dirty="0">
              <a:solidFill>
                <a:schemeClr val="accent1"/>
              </a:solidFill>
            </a:endParaRP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number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string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 err="1">
                <a:solidFill>
                  <a:schemeClr val="accent1"/>
                </a:solidFill>
              </a:rPr>
              <a:t>boolean</a:t>
            </a:r>
            <a:endParaRPr lang="en-US" sz="2200" b="1" dirty="0">
              <a:solidFill>
                <a:schemeClr val="accent1"/>
              </a:solidFill>
            </a:endParaRP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null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1"/>
                </a:solidFill>
              </a:rPr>
              <a:t>undefined</a:t>
            </a:r>
          </a:p>
          <a:p>
            <a:pPr>
              <a:buFont typeface="Calibri" pitchFamily="34" charset="0"/>
              <a:buChar char="−"/>
            </a:pPr>
            <a:r>
              <a:rPr lang="en-US" sz="2400" b="1" dirty="0">
                <a:solidFill>
                  <a:schemeClr val="accent6"/>
                </a:solidFill>
              </a:rPr>
              <a:t>Non-Primitive </a:t>
            </a:r>
            <a:r>
              <a:rPr lang="en-US" sz="2400" b="1" dirty="0" err="1">
                <a:solidFill>
                  <a:schemeClr val="accent6"/>
                </a:solidFill>
              </a:rPr>
              <a:t>Datatypes</a:t>
            </a:r>
            <a:r>
              <a:rPr lang="en-US" sz="2400" b="1" dirty="0">
                <a:solidFill>
                  <a:schemeClr val="accent6"/>
                </a:solidFill>
              </a:rPr>
              <a:t> (used with </a:t>
            </a:r>
            <a:r>
              <a:rPr lang="en-US" sz="2400" b="1" dirty="0">
                <a:solidFill>
                  <a:srgbClr val="FF0000"/>
                </a:solidFill>
              </a:rPr>
              <a:t>new</a:t>
            </a:r>
            <a:r>
              <a:rPr lang="en-US" sz="2400" b="1" dirty="0">
                <a:solidFill>
                  <a:schemeClr val="accent6"/>
                </a:solidFill>
              </a:rPr>
              <a:t> keyword)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Object  		- Boolean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Number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String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Date</a:t>
            </a:r>
          </a:p>
          <a:p>
            <a:pPr lvl="1">
              <a:buFont typeface="Calibri" pitchFamily="34" charset="0"/>
              <a:buChar char="−"/>
            </a:pPr>
            <a:r>
              <a:rPr lang="en-US" sz="2200" b="1" dirty="0">
                <a:solidFill>
                  <a:schemeClr val="accent6"/>
                </a:solidFill>
              </a:rPr>
              <a:t>Array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Datatypes</a:t>
            </a:r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B7497CD1-F58C-046E-9EBA-0434F6E656AE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0806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461A-B031-4414-931D-E03174412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2">
                    <a:lumMod val="75000"/>
                  </a:schemeClr>
                </a:solidFill>
              </a:rPr>
              <a:t>JavaScript – Objects</a:t>
            </a:r>
            <a:br>
              <a:rPr lang="en-GB" sz="44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AA86C-1B73-4B0B-B524-522A3D48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114"/>
            <a:ext cx="10515600" cy="468984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JavaScript, almost "everything" is an object.</a:t>
            </a:r>
          </a:p>
          <a:p>
            <a:endParaRPr lang="en-US" dirty="0"/>
          </a:p>
          <a:p>
            <a:r>
              <a:rPr lang="en-US" dirty="0"/>
              <a:t>Booleans can be objects (if defined with the new keyword)</a:t>
            </a:r>
          </a:p>
          <a:p>
            <a:r>
              <a:rPr lang="en-US" dirty="0"/>
              <a:t>Numbers can be objects (if defined with the new keyword)</a:t>
            </a:r>
          </a:p>
          <a:p>
            <a:r>
              <a:rPr lang="en-US" dirty="0"/>
              <a:t>Strings can be objects (if defined with the new keyword)</a:t>
            </a:r>
          </a:p>
          <a:p>
            <a:r>
              <a:rPr lang="en-US" dirty="0"/>
              <a:t>Dates are always objects</a:t>
            </a:r>
          </a:p>
          <a:p>
            <a:r>
              <a:rPr lang="en-US" dirty="0"/>
              <a:t>Math are always objects</a:t>
            </a:r>
          </a:p>
          <a:p>
            <a:r>
              <a:rPr lang="en-US" dirty="0"/>
              <a:t>Regular expressions are always objects</a:t>
            </a:r>
          </a:p>
          <a:p>
            <a:r>
              <a:rPr lang="en-US" dirty="0"/>
              <a:t>Arrays are always objects</a:t>
            </a:r>
          </a:p>
          <a:p>
            <a:r>
              <a:rPr lang="en-US" dirty="0"/>
              <a:t>Functions are always objects</a:t>
            </a:r>
          </a:p>
          <a:p>
            <a:r>
              <a:rPr lang="en-US" dirty="0"/>
              <a:t>Objects are always objects</a:t>
            </a:r>
          </a:p>
          <a:p>
            <a:r>
              <a:rPr lang="en-US" dirty="0"/>
              <a:t>All JavaScript values, except primitives, are objects.</a:t>
            </a:r>
            <a:endParaRPr lang="en-IN" dirty="0"/>
          </a:p>
        </p:txBody>
      </p:sp>
      <p:pic>
        <p:nvPicPr>
          <p:cNvPr id="5" name="Google Shape;105;p2">
            <a:extLst>
              <a:ext uri="{FF2B5EF4-FFF2-40B4-BE49-F238E27FC236}">
                <a16:creationId xmlns:a16="http://schemas.microsoft.com/office/drawing/2014/main" id="{9038A1A6-7DCF-4822-FCAE-9012109FC72F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12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8521865" cy="88669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2400" dirty="0"/>
              <a:t>JavaScript has most of the operators we're used to from C/Java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Arithmetic (+, - , *, /, %) .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Assignment (=, +=, -=, *=/=, %=, ++, --)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Logical (&amp;&amp;, ||, !)</a:t>
            </a:r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Comparison (&lt;, &gt;, &lt;=, &gt;=, ==, ===,!=,!==)</a:t>
            </a:r>
          </a:p>
          <a:p>
            <a:pPr>
              <a:buFont typeface="Calibri" pitchFamily="34" charset="0"/>
              <a:buChar char="−"/>
            </a:pPr>
            <a:endParaRPr lang="en-GB" sz="2400" dirty="0"/>
          </a:p>
          <a:p>
            <a:pPr>
              <a:buNone/>
            </a:pPr>
            <a:r>
              <a:rPr lang="en-GB" sz="2400" dirty="0"/>
              <a:t>Note: + also does concatenation if one of the operands is string </a:t>
            </a:r>
          </a:p>
          <a:p>
            <a:pPr>
              <a:buFont typeface="Calibri" pitchFamily="34" charset="0"/>
              <a:buChar char="−"/>
            </a:pPr>
            <a:endParaRPr lang="en-GB" sz="2400" dirty="0"/>
          </a:p>
          <a:p>
            <a:pPr>
              <a:buFont typeface="Calibri" pitchFamily="34" charset="0"/>
              <a:buChar char="−"/>
            </a:pPr>
            <a:r>
              <a:rPr lang="en-GB" sz="2400" dirty="0"/>
              <a:t>Constructs:  if, else, while, for, switch, case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Operators and Constructs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D6424AA7-8759-C1A5-5C9E-9F4FDC097DA0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487114"/>
            <a:ext cx="10030101" cy="338259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length =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         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</a:p>
          <a:p>
            <a:pPr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"Johnson"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       </a:t>
            </a:r>
            <a:r>
              <a:rPr lang="en-US" sz="1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</a:p>
          <a:p>
            <a:pPr>
              <a:buNone/>
            </a:pP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Output: 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16Volve</a:t>
            </a:r>
          </a:p>
          <a:p>
            <a:pPr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adding a number and a string, JavaScript will treat the number as a string.</a:t>
            </a:r>
          </a:p>
          <a:p>
            <a:pPr>
              <a:buNone/>
            </a:pPr>
            <a:r>
              <a:rPr lang="en-IN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en-IN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Volve16</a:t>
            </a:r>
          </a:p>
          <a:p>
            <a:pPr>
              <a:buNone/>
            </a:pPr>
            <a:r>
              <a:rPr lang="da-DK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20Volve</a:t>
            </a:r>
          </a:p>
          <a:p>
            <a:pPr>
              <a:buNone/>
            </a:pPr>
            <a:r>
              <a:rPr lang="da-DK" sz="1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= </a:t>
            </a:r>
            <a:r>
              <a:rPr lang="da-DK" sz="1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da-DK" sz="1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Output: Volve164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first example, JavaScript treats 16 and 4 as numbers, until it reaches "Volvo".</a:t>
            </a:r>
          </a:p>
          <a:p>
            <a:pPr algn="l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the second example, since the first operand is a string, all operands are treated as strings.</a:t>
            </a:r>
          </a:p>
          <a:p>
            <a:pPr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 – Data types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4EEBECE8-8633-6B6A-1749-CEA172BEBA4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46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16386" name="Picture 2" descr="configuring same button for multiple events - Stack Overflo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996" y="1560787"/>
            <a:ext cx="8440422" cy="4745420"/>
          </a:xfrm>
          <a:prstGeom prst="rect">
            <a:avLst/>
          </a:prstGeom>
          <a:noFill/>
        </p:spPr>
      </p:pic>
      <p:pic>
        <p:nvPicPr>
          <p:cNvPr id="2" name="Google Shape;105;p2">
            <a:extLst>
              <a:ext uri="{FF2B5EF4-FFF2-40B4-BE49-F238E27FC236}">
                <a16:creationId xmlns:a16="http://schemas.microsoft.com/office/drawing/2014/main" id="{E41A4A07-6949-A083-807E-F2521CF4EC01}"/>
              </a:ext>
            </a:extLst>
          </p:cNvPr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JS concatenation and Addition (+)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B26DA7-6EDB-4EC2-89F9-497AA06C633C}"/>
              </a:ext>
            </a:extLst>
          </p:cNvPr>
          <p:cNvSpPr txBox="1">
            <a:spLocks/>
          </p:cNvSpPr>
          <p:nvPr/>
        </p:nvSpPr>
        <p:spPr>
          <a:xfrm>
            <a:off x="685800" y="1736203"/>
            <a:ext cx="9268428" cy="4016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r>
              <a:rPr lang="en-IN" sz="3100" dirty="0"/>
              <a:t>The + operator can also be used to add (concatenate) strings.</a:t>
            </a:r>
          </a:p>
          <a:p>
            <a:r>
              <a:rPr lang="sv-SE" sz="3100" dirty="0">
                <a:solidFill>
                  <a:srgbClr val="FF0000"/>
                </a:solidFill>
              </a:rPr>
              <a:t>var txt1 = ”A";</a:t>
            </a:r>
            <a:br>
              <a:rPr lang="sv-SE" sz="3100" dirty="0">
                <a:solidFill>
                  <a:srgbClr val="FF0000"/>
                </a:solidFill>
              </a:rPr>
            </a:br>
            <a:r>
              <a:rPr lang="sv-SE" sz="3100" dirty="0">
                <a:solidFill>
                  <a:srgbClr val="FF0000"/>
                </a:solidFill>
              </a:rPr>
              <a:t>var txt2 = ”SECTION";</a:t>
            </a:r>
            <a:br>
              <a:rPr lang="sv-SE" sz="3100" dirty="0">
                <a:solidFill>
                  <a:srgbClr val="FF0000"/>
                </a:solidFill>
              </a:rPr>
            </a:br>
            <a:r>
              <a:rPr lang="sv-SE" sz="3100" dirty="0">
                <a:solidFill>
                  <a:srgbClr val="FF0000"/>
                </a:solidFill>
              </a:rPr>
              <a:t>var txt3 = txt1 + " " + txt2;   // A SECTION</a:t>
            </a:r>
          </a:p>
          <a:p>
            <a:endParaRPr lang="sv-SE" sz="3100" dirty="0">
              <a:solidFill>
                <a:srgbClr val="FF0000"/>
              </a:solidFill>
            </a:endParaRPr>
          </a:p>
          <a:p>
            <a:r>
              <a:rPr lang="en-IN" sz="3100" dirty="0">
                <a:solidFill>
                  <a:srgbClr val="FF0000"/>
                </a:solidFill>
              </a:rPr>
              <a:t>var txt1 = "What a very ";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txt1 += "nice day";  // What a very nice day</a:t>
            </a:r>
          </a:p>
          <a:p>
            <a:endParaRPr lang="en-IN" sz="3100" dirty="0">
              <a:solidFill>
                <a:srgbClr val="FF0000"/>
              </a:solidFill>
            </a:endParaRPr>
          </a:p>
          <a:p>
            <a:r>
              <a:rPr lang="en-IN" sz="3100" dirty="0">
                <a:solidFill>
                  <a:srgbClr val="FF0000"/>
                </a:solidFill>
              </a:rPr>
              <a:t>var x = 5 + 5;    // 10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var y = "5" + 5;    //55  </a:t>
            </a:r>
            <a:br>
              <a:rPr lang="en-IN" sz="3100" dirty="0">
                <a:solidFill>
                  <a:srgbClr val="FF0000"/>
                </a:solidFill>
              </a:rPr>
            </a:br>
            <a:r>
              <a:rPr lang="en-IN" sz="3100" dirty="0">
                <a:solidFill>
                  <a:srgbClr val="FF0000"/>
                </a:solidFill>
              </a:rPr>
              <a:t>var z = "Hello" + 5;    // Hello5</a:t>
            </a:r>
          </a:p>
          <a:p>
            <a:endParaRPr lang="en-IN" dirty="0"/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21C5FDC7-5AC4-4F52-E3FD-5A4396A5FF6C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3822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Loops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55067B-ED00-44C9-98AA-6D45898B3686}"/>
              </a:ext>
            </a:extLst>
          </p:cNvPr>
          <p:cNvSpPr txBox="1">
            <a:spLocks/>
          </p:cNvSpPr>
          <p:nvPr/>
        </p:nvSpPr>
        <p:spPr>
          <a:xfrm>
            <a:off x="869010" y="1713053"/>
            <a:ext cx="8807425" cy="3102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JavaScript supports different kinds of loops: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for </a:t>
            </a:r>
            <a:r>
              <a:rPr lang="en-IN" sz="2400" dirty="0"/>
              <a:t>- loops through a block of code a number of times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for/in </a:t>
            </a:r>
            <a:r>
              <a:rPr lang="en-IN" sz="2400" dirty="0"/>
              <a:t>- loops through the properties of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while </a:t>
            </a:r>
            <a:r>
              <a:rPr lang="en-IN" sz="2400" dirty="0"/>
              <a:t>- loops through a block of code while a specified condition is true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400" b="1" dirty="0"/>
              <a:t>do/while</a:t>
            </a:r>
            <a:r>
              <a:rPr lang="en-IN" sz="2400" dirty="0"/>
              <a:t> - also loops through a block of code while a specified condition is true</a:t>
            </a:r>
          </a:p>
          <a:p>
            <a:pPr marL="0" indent="0">
              <a:buNone/>
            </a:pPr>
            <a:endParaRPr lang="en-IN" sz="2400" dirty="0"/>
          </a:p>
          <a:p>
            <a:endParaRPr lang="en-IN" dirty="0"/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894FA35B-4028-F5EB-A6DE-C72EC31874CA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9163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For/in loop: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00732"/>
            <a:ext cx="82238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For/in loop:</a:t>
            </a:r>
          </a:p>
          <a:p>
            <a:r>
              <a:rPr lang="en-IN" sz="2400" dirty="0"/>
              <a:t>The JavaScript for/in statement loops through the properties of an object.</a:t>
            </a:r>
          </a:p>
          <a:p>
            <a:endParaRPr lang="en-IN" sz="2400" u="sng" dirty="0">
              <a:solidFill>
                <a:srgbClr val="FF0000"/>
              </a:solidFill>
            </a:endParaRPr>
          </a:p>
          <a:p>
            <a:r>
              <a:rPr lang="en-IN" sz="2400" dirty="0"/>
              <a:t>var person = {</a:t>
            </a:r>
            <a:r>
              <a:rPr lang="en-IN" sz="2400" dirty="0" err="1"/>
              <a:t>fname</a:t>
            </a:r>
            <a:r>
              <a:rPr lang="en-IN" sz="2400" dirty="0"/>
              <a:t>:"John", </a:t>
            </a:r>
            <a:r>
              <a:rPr lang="en-IN" sz="2400" dirty="0" err="1"/>
              <a:t>lname</a:t>
            </a:r>
            <a:r>
              <a:rPr lang="en-IN" sz="2400" dirty="0"/>
              <a:t>:"Doe", age:25}; </a:t>
            </a:r>
            <a:br>
              <a:rPr lang="en-IN" sz="2400" dirty="0"/>
            </a:br>
            <a:r>
              <a:rPr lang="en-IN" sz="2400" dirty="0"/>
              <a:t>var text = "";</a:t>
            </a:r>
            <a:br>
              <a:rPr lang="en-IN" sz="2400" dirty="0"/>
            </a:br>
            <a:r>
              <a:rPr lang="en-IN" sz="2400" dirty="0"/>
              <a:t>var x;</a:t>
            </a:r>
            <a:br>
              <a:rPr lang="en-IN" sz="2400" dirty="0"/>
            </a:br>
            <a:r>
              <a:rPr lang="en-IN" sz="2400" dirty="0"/>
              <a:t>for (x in person) {</a:t>
            </a:r>
            <a:br>
              <a:rPr lang="en-IN" sz="2400" dirty="0"/>
            </a:br>
            <a:r>
              <a:rPr lang="en-IN" sz="2400" dirty="0"/>
              <a:t>    text += person[x];</a:t>
            </a:r>
            <a:br>
              <a:rPr lang="en-IN" dirty="0"/>
            </a:br>
            <a:r>
              <a:rPr lang="en-IN" dirty="0"/>
              <a:t>}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52B21CBA-7B46-9A4A-3AAC-511A28A60C77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603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Equality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72922"/>
            <a:ext cx="822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F94A29-6E0B-4219-8926-0798859F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5000"/>
            <a:ext cx="5518484" cy="4726479"/>
          </a:xfrm>
          <a:prstGeom prst="rect">
            <a:avLst/>
          </a:prstGeom>
        </p:spPr>
      </p:pic>
      <p:pic>
        <p:nvPicPr>
          <p:cNvPr id="4" name="Google Shape;105;p2">
            <a:extLst>
              <a:ext uri="{FF2B5EF4-FFF2-40B4-BE49-F238E27FC236}">
                <a16:creationId xmlns:a16="http://schemas.microsoft.com/office/drawing/2014/main" id="{7E5E7796-6DFC-5D02-DB9C-A9E86EEF2187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9947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FF0000"/>
                </a:solidFill>
              </a:rPr>
              <a:t>Strict Equality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F6C00-EF9F-4124-B084-CC2BB2C3989B}"/>
              </a:ext>
            </a:extLst>
          </p:cNvPr>
          <p:cNvSpPr txBox="1"/>
          <p:nvPr/>
        </p:nvSpPr>
        <p:spPr>
          <a:xfrm>
            <a:off x="914400" y="2072922"/>
            <a:ext cx="822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D8384-7EE9-46BD-87B5-E77DBAB0F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84" y="1781174"/>
            <a:ext cx="5525753" cy="4435987"/>
          </a:xfrm>
          <a:prstGeom prst="rect">
            <a:avLst/>
          </a:prstGeom>
        </p:spPr>
      </p:pic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829F6796-1C46-3294-D03C-BE62D26AA35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75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>
            <a:extLst>
              <a:ext uri="{FF2B5EF4-FFF2-40B4-BE49-F238E27FC236}">
                <a16:creationId xmlns:a16="http://schemas.microsoft.com/office/drawing/2014/main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0026" y="1606241"/>
            <a:ext cx="2415243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/>
              <a:t>Prof.Vinay</a:t>
            </a:r>
            <a:r>
              <a:rPr lang="en-IN" sz="2400" b="1" dirty="0"/>
              <a:t> Joshi and </a:t>
            </a:r>
            <a:r>
              <a:rPr lang="en-IN" sz="2400" b="1" dirty="0" err="1"/>
              <a:t>Dr.Sarasvathi</a:t>
            </a:r>
            <a:r>
              <a:rPr lang="en-IN" sz="2400" b="1" dirty="0"/>
              <a:t> 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Computer Science and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10562816" cy="479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Client Side Scripting Language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Originally, </a:t>
            </a:r>
            <a:r>
              <a:rPr lang="en-US" altLang="en-US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LiveScript</a:t>
            </a:r>
            <a:r>
              <a:rPr lang="en-US" alt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in </a:t>
            </a:r>
            <a:r>
              <a:rPr lang="en-US" altLang="en-US" sz="2400" dirty="0" err="1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NetScape</a:t>
            </a:r>
            <a:r>
              <a:rPr lang="en-US" altLang="en-US" sz="2400" dirty="0"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altLang="en-US" sz="2400" dirty="0"/>
              <a:t>Browser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JavaScript programs are run by an interpreter built into the user's web browser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altLang="en-US" sz="2400" dirty="0"/>
              <a:t>Now the language has evolved with additional Server Side Scripting capabilities (</a:t>
            </a:r>
            <a:r>
              <a:rPr lang="en-US" alt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like in Node.JS</a:t>
            </a:r>
            <a:r>
              <a:rPr lang="en-US" alt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4" name="Google Shape;105;p2">
            <a:extLst>
              <a:ext uri="{FF2B5EF4-FFF2-40B4-BE49-F238E27FC236}">
                <a16:creationId xmlns:a16="http://schemas.microsoft.com/office/drawing/2014/main" id="{ECCBBD08-14E2-3C7A-DE90-A3AB69863FB6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Client renders (displays) the response received from server (mix of HTML and JavaScript)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Browser displays HTML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GB" sz="2400" dirty="0"/>
              <a:t>And runs any JavaScript code within the HTML</a:t>
            </a:r>
          </a:p>
          <a:p>
            <a:pPr>
              <a:lnSpc>
                <a:spcPct val="150000"/>
              </a:lnSpc>
              <a:buSzTx/>
              <a:buFontTx/>
              <a:buChar char="-"/>
            </a:pPr>
            <a:r>
              <a:rPr lang="en-US" sz="2400" dirty="0"/>
              <a:t> dynamic programming language that can add interactivity to a website.</a:t>
            </a: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JavaScript…(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cntd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C0A6112D-FE80-454D-93B3-73BB490773A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4797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Tx/>
              <a:buNone/>
            </a:pPr>
            <a:r>
              <a:rPr lang="en-GB" sz="2400" dirty="0"/>
              <a:t>Pros and Cons of JavaScript</a:t>
            </a:r>
          </a:p>
          <a:p>
            <a:pPr>
              <a:lnSpc>
                <a:spcPct val="100000"/>
              </a:lnSpc>
              <a:buSzTx/>
              <a:buFontTx/>
              <a:buChar char="-"/>
            </a:pPr>
            <a:r>
              <a:rPr lang="en-GB" sz="2400" dirty="0"/>
              <a:t>Pros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Allows more dynamic HTML pages, even complete web applications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Cons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Requires a JavaScript-enabled browser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dirty="0"/>
              <a:t>Requires a client who trusts the server enough to run the code the server provides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GB" sz="2400" dirty="0"/>
              <a:t>JavaScript has some protection in place but can still cause security problems for clients</a:t>
            </a: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Introduction to JavaScript…(</a:t>
            </a:r>
            <a:r>
              <a:rPr lang="en-GB" sz="2400" b="1" dirty="0" err="1">
                <a:solidFill>
                  <a:schemeClr val="accent2">
                    <a:lumMod val="75000"/>
                  </a:schemeClr>
                </a:solidFill>
              </a:rPr>
              <a:t>cntd</a:t>
            </a:r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.)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1BF96ED5-9294-32DC-1AEF-54FB8B9AB07D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506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766BE6-9A09-429E-8DB4-3D2811EEF27C}"/>
              </a:ext>
            </a:extLst>
          </p:cNvPr>
          <p:cNvSpPr txBox="1">
            <a:spLocks/>
          </p:cNvSpPr>
          <p:nvPr/>
        </p:nvSpPr>
        <p:spPr>
          <a:xfrm>
            <a:off x="529541" y="1713052"/>
            <a:ext cx="8046389" cy="3634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HTML</a:t>
            </a:r>
            <a:r>
              <a:rPr lang="en-IN" dirty="0"/>
              <a:t> to define the content of web pages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CSS</a:t>
            </a:r>
            <a:r>
              <a:rPr lang="en-IN" dirty="0"/>
              <a:t> to specify the layout of web pages and give a good look.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/>
              <a:t>JavaScript</a:t>
            </a:r>
            <a:r>
              <a:rPr lang="en-IN" dirty="0"/>
              <a:t> to program the behaviour of web pages </a:t>
            </a:r>
          </a:p>
          <a:p>
            <a:endParaRPr lang="en-IN" dirty="0"/>
          </a:p>
          <a:p>
            <a:pPr algn="just"/>
            <a:r>
              <a:rPr lang="en-IN" dirty="0"/>
              <a:t>Web pages are not the only place where JavaScript is used. Many desktop and server programs use JavaScript.</a:t>
            </a:r>
          </a:p>
          <a:p>
            <a:pPr algn="just"/>
            <a:r>
              <a:rPr lang="en-IN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Node.js </a:t>
            </a:r>
            <a:r>
              <a:rPr lang="en-IN" dirty="0"/>
              <a:t>is the best known.</a:t>
            </a:r>
          </a:p>
          <a:p>
            <a:pPr algn="just"/>
            <a:r>
              <a:rPr lang="en-IN" dirty="0"/>
              <a:t>Some databases, like </a:t>
            </a:r>
            <a:r>
              <a:rPr lang="en-IN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MongoDB and CouchDB</a:t>
            </a:r>
            <a:r>
              <a:rPr lang="en-IN" dirty="0"/>
              <a:t>, also use JavaScript as their programming language.</a:t>
            </a:r>
          </a:p>
          <a:p>
            <a:endParaRPr lang="en-IN" dirty="0"/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EB2DB225-4E04-D820-CABE-62259B21D1A6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498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Client side scripting</a:t>
            </a:r>
          </a:p>
          <a:p>
            <a:endParaRPr lang="en-GB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833CA307-0EC2-421E-8DD1-7912BCECA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1620456"/>
            <a:ext cx="7731125" cy="4585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Google Shape;105;p2">
            <a:extLst>
              <a:ext uri="{FF2B5EF4-FFF2-40B4-BE49-F238E27FC236}">
                <a16:creationId xmlns:a16="http://schemas.microsoft.com/office/drawing/2014/main" id="{62662AD0-8B89-D4CD-B32C-B06C27A6F08B}"/>
              </a:ext>
            </a:extLst>
          </p:cNvPr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3652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sz="2400" dirty="0"/>
              <a:t>JavaScript can be inserted into documents by using the </a:t>
            </a: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&lt;SCRIPT&gt; tag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endParaRPr lang="en-US" alt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5739" y="2898504"/>
            <a:ext cx="6511611" cy="317009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&lt;html&gt;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&lt;head&gt;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&lt;title&gt;Hello World in JavaScript&lt;/title&gt;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&lt;/head&gt;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&lt;body&gt;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&lt;script type="text/</a:t>
            </a:r>
            <a:r>
              <a:rPr lang="en-GB" sz="2000" dirty="0" err="1"/>
              <a:t>javascript</a:t>
            </a:r>
            <a:r>
              <a:rPr lang="en-GB" sz="2000" dirty="0"/>
              <a:t>"&gt;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	</a:t>
            </a:r>
            <a:r>
              <a:rPr lang="en-GB" sz="2000" dirty="0" err="1"/>
              <a:t>document.write</a:t>
            </a:r>
            <a:r>
              <a:rPr lang="en-GB" sz="2000" dirty="0"/>
              <a:t>("Hello World!");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	&lt;/script&gt;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	&lt;/body&gt;</a:t>
            </a:r>
          </a:p>
          <a:p>
            <a:pPr>
              <a:lnSpc>
                <a:spcPct val="100000"/>
              </a:lnSpc>
              <a:buSzTx/>
              <a:buNone/>
            </a:pPr>
            <a:r>
              <a:rPr lang="en-GB" sz="2000" dirty="0"/>
              <a:t>&lt;/html&gt;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96FD0A41-4849-E9DD-08BA-98E0C1F29171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828800"/>
            <a:ext cx="7731535" cy="88669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Tx/>
              <a:buNone/>
            </a:pP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Where to Put your Scripts</a:t>
            </a:r>
          </a:p>
          <a:p>
            <a:pPr>
              <a:lnSpc>
                <a:spcPct val="100000"/>
              </a:lnSpc>
              <a:spcBef>
                <a:spcPts val="600"/>
              </a:spcBef>
              <a:buSzTx/>
              <a:buFontTx/>
              <a:buChar char="-"/>
            </a:pPr>
            <a:r>
              <a:rPr lang="en-GB" sz="2400" dirty="0"/>
              <a:t>You can have any number of script tags at any position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sz="2400" dirty="0"/>
              <a:t>Scripts can be placed in the </a:t>
            </a:r>
            <a:r>
              <a:rPr lang="en-GB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HEAD or in the BODY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HEAD, scripts are run before the page is displayed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BODY, scripts are run as the page is displayed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en-GB" dirty="0"/>
              <a:t>In the HEAD is the right place to define functions and variables that are used by scripts within the BODY</a:t>
            </a:r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2">
                    <a:lumMod val="75000"/>
                  </a:schemeClr>
                </a:solidFill>
              </a:rPr>
              <a:t>JavaScript 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JavaScript - Basics</a:t>
            </a:r>
          </a:p>
        </p:txBody>
      </p:sp>
      <p:pic>
        <p:nvPicPr>
          <p:cNvPr id="3" name="Google Shape;105;p2">
            <a:extLst>
              <a:ext uri="{FF2B5EF4-FFF2-40B4-BE49-F238E27FC236}">
                <a16:creationId xmlns:a16="http://schemas.microsoft.com/office/drawing/2014/main" id="{A691EA0B-8829-1B7E-533B-B94ECC55053E}"/>
              </a:ext>
            </a:extLst>
          </p:cNvPr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37393" y="10586"/>
            <a:ext cx="875390" cy="139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684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12252</TotalTime>
  <Words>1623</Words>
  <Application>Microsoft Office PowerPoint</Application>
  <PresentationFormat>Widescreen</PresentationFormat>
  <Paragraphs>225</Paragraphs>
  <Slides>25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– Objects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Ramasubramanian Srinivasan</cp:lastModifiedBy>
  <cp:revision>264</cp:revision>
  <dcterms:created xsi:type="dcterms:W3CDTF">2019-05-30T23:14:36Z</dcterms:created>
  <dcterms:modified xsi:type="dcterms:W3CDTF">2023-08-18T05:43:49Z</dcterms:modified>
</cp:coreProperties>
</file>