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A1FA-DD67-1F6E-2799-FC2B1714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62F98-C92B-EDBB-F2A4-05A37125B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406-2C08-A20B-C769-5E82E8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6FF8-163F-C39D-2C0B-BA5BE62C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11F9-2F8E-2A00-6C45-FDD8E8DD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28C6-7071-8750-EA9E-FFA546B8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3262-733F-28CF-7E36-6308DC75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3648-BB45-1D7D-5E79-8936CCBE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67A4-272E-0B45-40AF-17B7128F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EB3B-BC5B-705F-410E-0A0F3B2B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6F0BD-FC6B-8CC9-D6A7-78EE89EB1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2E27-D43C-36D3-E060-63BDA98D0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87BD-2756-A6B9-AA63-8BDB348F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231F-C9D9-D873-3B27-17240FE6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7926-97A1-6699-A101-3FAFE03A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F112-C0CE-B01F-EF5E-97AEC41E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0D1B-A4DF-BF99-713C-B74E0B88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B13B-87AC-F6B2-7F8B-E79DAFE9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2400-6003-A6DC-5833-8E1EC7AA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FB60-B43D-15C4-29F0-333C7AEF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6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5ED0-F1A0-079A-B5FF-5F69ACBB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CE29-BCD7-F933-A37D-6C8AD1F8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3384-308E-8381-7A2F-64BFAF35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D252-1194-0AB2-0B51-0864AA0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320E-E32B-CE8E-20AD-DCD5ABEB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D147-373D-8B03-BEFA-934682F7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A58C-7575-EE9E-D646-7ECAA1D61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CDF4-CEC8-97E5-1E2D-7D611C6E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F70CA-2447-B48D-E8F6-693EA35B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2DDBA-F813-E56C-3474-C44BB7F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72E0E-7D43-E263-2764-62CC245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8266-DE2A-8319-A636-E791841F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1BEE-6EDC-058E-B041-004E7D05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B52B-42C5-DF83-0DCE-2D74257D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F2ADD-476C-8D61-98BD-624DE6476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0315E-6C9F-C860-BDA0-C215670AD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EAC72-6734-84EC-5944-07E1B811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79C0B-A1FA-E8BC-0ED4-E2A79EA0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EB13B-5CE9-CAEA-E977-45FA4B92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D8F-2075-CB0B-0108-B1513470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F6C7-01C5-87E6-B985-B5961981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200B-BEB5-B546-18DB-2CE26286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7399A-24EF-6555-1928-02C67C86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8B089-02DE-EF53-7BE7-AB2DF00B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EFB29-F2C2-1412-5060-53E6A75D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D03F9-62EF-DF32-92CB-4DCB9050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8F34-97EA-7423-548C-1B424938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CCFB-99DF-5338-2AF7-3B4BDA58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B775-B4E6-5BD8-CB39-D4434299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50364-5421-307A-635A-D86CBDF4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B8D9-1173-5DCA-79F2-63823B7F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57C1-E29E-7A2E-DDEF-03EE4F6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1212-23CE-09B5-5536-7B1EADA1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2B130-EE46-AF56-F313-6BC9D5E0C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EA33-D56E-D47A-B545-F7E0D0EEE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1264-E1D8-2BF9-1338-12EBAC76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B721-B1AD-81BD-4A4D-5C8AD682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5894-F293-F842-5E85-9EA5FD16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FAE13-F3FF-C91E-07F7-5CADB3E3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6120-A6AD-0947-0971-D5BF64E2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FC2F-E5E4-B308-F271-BCB650A3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7BA3-88AC-4E0E-8254-D0DB992CA68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B787-EAFF-B085-8CD4-F42BE49B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6EDE-826C-570C-9D46-C22A8B15D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230B-F8D5-497F-B2D2-8CFA2FBE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" TargetMode="External"/><Relationship Id="rId7" Type="http://schemas.openxmlformats.org/officeDocument/2006/relationships/hyperlink" Target="https://www.theserverside.com/tip/Agile-vs-Waterfall-Whats-the-differen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jectmanager.com/guides/waterfall-methodology" TargetMode="External"/><Relationship Id="rId5" Type="http://schemas.openxmlformats.org/officeDocument/2006/relationships/hyperlink" Target="https://www.techopedia.com/definition/22193/software-development-life-cycle-sdlc" TargetMode="External"/><Relationship Id="rId4" Type="http://schemas.openxmlformats.org/officeDocument/2006/relationships/hyperlink" Target="https://www.synopsys.com/glossary/what-is-agile-sdlc.html#:~:text=Agile%20SDLC%20methodology%20is%20based,last%20two%20to%20four%20wee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AD596-A5E4-D317-BA60-0367C965B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B6A74-2BD9-99BF-5DAD-84518FB6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34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Scrum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E751-65DC-55B4-E898-BD4F0966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4338" y="3034606"/>
            <a:ext cx="2373297" cy="50824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Steven Anderson</a:t>
            </a:r>
          </a:p>
        </p:txBody>
      </p:sp>
    </p:spTree>
    <p:extLst>
      <p:ext uri="{BB962C8B-B14F-4D97-AF65-F5344CB8AC3E}">
        <p14:creationId xmlns:p14="http://schemas.microsoft.com/office/powerpoint/2010/main" val="26429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EA021-5D07-EB38-CF21-1C544DBD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5876" cy="6880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D6CF8-E411-27DD-622F-B31C0C65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8"/>
            <a:ext cx="10515600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Makes Up A Scrum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31DA-DAFA-FEEB-3C81-AE1B173A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780" y="3805690"/>
            <a:ext cx="1221419" cy="7560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Team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4640C-B4C2-5019-DB8A-441A4194901C}"/>
              </a:ext>
            </a:extLst>
          </p:cNvPr>
          <p:cNvSpPr txBox="1">
            <a:spLocks/>
          </p:cNvSpPr>
          <p:nvPr/>
        </p:nvSpPr>
        <p:spPr>
          <a:xfrm>
            <a:off x="224902" y="1636608"/>
            <a:ext cx="5634358" cy="2468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Owner: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Scrum.org (2022)”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the client on behalf of the team and relays changes from the client to the team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teams in check and on time for goals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sure the product backlog is implicit and systematized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 responsibilities for the scrum team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FB598-38F8-C3F6-3DC7-883801A5EE4D}"/>
              </a:ext>
            </a:extLst>
          </p:cNvPr>
          <p:cNvSpPr txBox="1">
            <a:spLocks/>
          </p:cNvSpPr>
          <p:nvPr/>
        </p:nvSpPr>
        <p:spPr>
          <a:xfrm>
            <a:off x="5859261" y="1636608"/>
            <a:ext cx="6107837" cy="2468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“Scrum.org (2022)”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daily Scrum meetings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ways to help their team to get past any issues they may have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record of tasks to complete and tasks that are done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training for the team and helps keep the team on goal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keep communication open between the team and the clients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C860E0-C194-6279-3B4E-258A33D3E014}"/>
              </a:ext>
            </a:extLst>
          </p:cNvPr>
          <p:cNvSpPr txBox="1">
            <a:spLocks/>
          </p:cNvSpPr>
          <p:nvPr/>
        </p:nvSpPr>
        <p:spPr>
          <a:xfrm>
            <a:off x="224901" y="4228978"/>
            <a:ext cx="5634359" cy="2468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Team: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Scrum.org (2022)”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the product to the highest standards they can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part in the scrum meetings to keep open communication and adapting their day to day plan to meet project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other developers on the team if they are stuck or need coaching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D832B4-62E8-8D0B-AADE-11E4ADE417A3}"/>
              </a:ext>
            </a:extLst>
          </p:cNvPr>
          <p:cNvSpPr txBox="1">
            <a:spLocks/>
          </p:cNvSpPr>
          <p:nvPr/>
        </p:nvSpPr>
        <p:spPr>
          <a:xfrm>
            <a:off x="5859261" y="4228978"/>
            <a:ext cx="6107837" cy="2468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Testers: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Scrum.org (2022)”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closely with the development team to make sure produced product is functional and ready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reports for the development team after testing to detail anything they find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the scrum master and development team any issues they find in the project that might harm the quality of the final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0D6FFD-203C-8CF3-4C92-3B09E857B34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406501" y="3586579"/>
            <a:ext cx="77152" cy="32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2AE50-B792-8EB9-CAD1-0BC52B6634BB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347326" y="3542190"/>
            <a:ext cx="81219" cy="37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D8AA3E-DD00-F557-BD4B-F395297CA10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5406501" y="4451034"/>
            <a:ext cx="77152" cy="30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972ED-2E59-E4A6-DBCA-5498D225872D}"/>
              </a:ext>
            </a:extLst>
          </p:cNvPr>
          <p:cNvCxnSpPr>
            <a:stCxn id="3" idx="5"/>
          </p:cNvCxnSpPr>
          <p:nvPr/>
        </p:nvCxnSpPr>
        <p:spPr>
          <a:xfrm>
            <a:off x="6347326" y="4451034"/>
            <a:ext cx="178873" cy="2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C7308-CA0E-AE37-993D-DD98F289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" y="0"/>
            <a:ext cx="120151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A7707-711F-F65C-4D3A-F6F478C6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8BB2-0DEF-53FE-2F69-8AC438A5B5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SDLC or Software development life cycle is best described as the process of producing software and the cooperation and cycles involved. </a:t>
            </a:r>
            <a:r>
              <a:rPr lang="en-US" i="1" dirty="0"/>
              <a:t>“Synopsys (2022)”</a:t>
            </a:r>
          </a:p>
          <a:p>
            <a:pPr lvl="1"/>
            <a:r>
              <a:rPr lang="en-US" dirty="0"/>
              <a:t>SDLC works in cycles called sprints</a:t>
            </a:r>
          </a:p>
          <a:p>
            <a:pPr lvl="1"/>
            <a:r>
              <a:rPr lang="en-US" dirty="0"/>
              <a:t>Each sprint goes from planning to deployment and maintenance</a:t>
            </a:r>
          </a:p>
          <a:p>
            <a:pPr lvl="1"/>
            <a:r>
              <a:rPr lang="en-US" dirty="0"/>
              <a:t>The stages in SDLC are: </a:t>
            </a:r>
            <a:r>
              <a:rPr lang="en-US" i="1" dirty="0"/>
              <a:t>“Mike Berg, (2020)”</a:t>
            </a:r>
          </a:p>
          <a:p>
            <a:pPr lvl="2"/>
            <a:r>
              <a:rPr lang="en-US" dirty="0"/>
              <a:t>Gather information from the client</a:t>
            </a:r>
          </a:p>
          <a:p>
            <a:pPr lvl="3"/>
            <a:r>
              <a:rPr lang="en-US" dirty="0"/>
              <a:t>Making sure that the information about how the client wants the product is consistent and adjusting for alterations </a:t>
            </a:r>
            <a:r>
              <a:rPr lang="en-US" i="1" dirty="0"/>
              <a:t>“Mike Berg, (2020)”</a:t>
            </a:r>
            <a:endParaRPr lang="en-US" dirty="0"/>
          </a:p>
          <a:p>
            <a:pPr lvl="2"/>
            <a:r>
              <a:rPr lang="en-US" dirty="0"/>
              <a:t>Design and plan the next phase</a:t>
            </a:r>
          </a:p>
          <a:p>
            <a:pPr lvl="3"/>
            <a:r>
              <a:rPr lang="en-US" dirty="0"/>
              <a:t>Design the code and plan for how it will be deployed and what tasks will be required </a:t>
            </a:r>
            <a:r>
              <a:rPr lang="en-US" i="1" dirty="0"/>
              <a:t>“Mike Berg, (2020)”</a:t>
            </a:r>
            <a:endParaRPr lang="en-US" dirty="0"/>
          </a:p>
          <a:p>
            <a:pPr lvl="2"/>
            <a:r>
              <a:rPr lang="en-US" dirty="0"/>
              <a:t>Code the product phase and test repeating as needed</a:t>
            </a:r>
          </a:p>
          <a:p>
            <a:pPr lvl="3"/>
            <a:r>
              <a:rPr lang="en-US" dirty="0"/>
              <a:t>Writing the code without testing risks a product that launches broken</a:t>
            </a:r>
          </a:p>
          <a:p>
            <a:pPr lvl="2"/>
            <a:r>
              <a:rPr lang="en-US" dirty="0"/>
              <a:t>Deploy new phase into the overall project and prep for the next sprint</a:t>
            </a:r>
          </a:p>
          <a:p>
            <a:pPr lvl="3"/>
            <a:r>
              <a:rPr lang="en-US" dirty="0"/>
              <a:t>Deploy current sprint into the project and prepare for the next sprint or phase </a:t>
            </a:r>
            <a:r>
              <a:rPr lang="en-US" i="1" dirty="0"/>
              <a:t>“Mike Berg, (2020)”</a:t>
            </a:r>
          </a:p>
        </p:txBody>
      </p:sp>
    </p:spTree>
    <p:extLst>
      <p:ext uri="{BB962C8B-B14F-4D97-AF65-F5344CB8AC3E}">
        <p14:creationId xmlns:p14="http://schemas.microsoft.com/office/powerpoint/2010/main" val="31664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58043-15C3-8371-34B1-249DDE0F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" y="0"/>
            <a:ext cx="120151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FA985-66CC-BE6D-522B-D4805EA2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D4C3-F572-14F1-E508-05184CFE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3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Waterfall method is the more linear method to a project</a:t>
            </a:r>
          </a:p>
          <a:p>
            <a:r>
              <a:rPr lang="en-US" dirty="0"/>
              <a:t>It aims to have all planning for the whole project done before development and to do all development in one phase with testing then deploy</a:t>
            </a:r>
          </a:p>
          <a:p>
            <a:r>
              <a:rPr lang="en-US" dirty="0"/>
              <a:t>Phases in waterfall method:</a:t>
            </a:r>
          </a:p>
          <a:p>
            <a:pPr lvl="1"/>
            <a:r>
              <a:rPr lang="en-US" dirty="0"/>
              <a:t>Gather requirements for the project from the client</a:t>
            </a:r>
          </a:p>
          <a:p>
            <a:pPr lvl="1"/>
            <a:r>
              <a:rPr lang="en-US" dirty="0"/>
              <a:t>Design the project from start to finish </a:t>
            </a:r>
          </a:p>
          <a:p>
            <a:pPr lvl="2"/>
            <a:r>
              <a:rPr lang="en-US" dirty="0"/>
              <a:t>Includes a physical design which lays out the code and a logical design which lays out the purposes of the code </a:t>
            </a:r>
            <a:r>
              <a:rPr lang="en-US" i="1" dirty="0"/>
              <a:t>“ProjectManager.com, (2022)”</a:t>
            </a:r>
          </a:p>
          <a:p>
            <a:pPr lvl="1"/>
            <a:r>
              <a:rPr lang="en-US" dirty="0"/>
              <a:t>Develop the project</a:t>
            </a:r>
          </a:p>
          <a:p>
            <a:pPr lvl="2"/>
            <a:r>
              <a:rPr lang="en-US" dirty="0"/>
              <a:t>Stage where the development team uses what was designed in the previous phase to code the project and test it for completion </a:t>
            </a:r>
            <a:r>
              <a:rPr lang="en-US" i="1" dirty="0"/>
              <a:t>“ProjectManager.com, (2022)”</a:t>
            </a:r>
          </a:p>
          <a:p>
            <a:pPr lvl="1"/>
            <a:r>
              <a:rPr lang="en-US" dirty="0"/>
              <a:t>Verify with the client and maintain project</a:t>
            </a:r>
          </a:p>
          <a:p>
            <a:pPr lvl="2"/>
            <a:r>
              <a:rPr lang="en-US" dirty="0"/>
              <a:t>Make sure the product being delivered is in line with what the client envisioned and then maintain the code </a:t>
            </a:r>
            <a:r>
              <a:rPr lang="en-US" i="1" dirty="0"/>
              <a:t>“ProjectManager.com, (2022)”</a:t>
            </a:r>
          </a:p>
          <a:p>
            <a:pPr marL="914400" lvl="2" indent="0">
              <a:buNone/>
            </a:pPr>
            <a:r>
              <a:rPr lang="en-US" i="1" dirty="0"/>
              <a:t>“Darcy DeClute, (2022)”</a:t>
            </a:r>
          </a:p>
          <a:p>
            <a:pPr lvl="2"/>
            <a:endParaRPr lang="en-US" i="1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Graphic 5" descr="Waterfall scene">
            <a:extLst>
              <a:ext uri="{FF2B5EF4-FFF2-40B4-BE49-F238E27FC236}">
                <a16:creationId xmlns:a16="http://schemas.microsoft.com/office/drawing/2014/main" id="{16A56960-BFE3-91B6-B1AE-038984168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1302" y="36512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853B3-D8C9-E434-DDB7-D3CB5D18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" y="0"/>
            <a:ext cx="120151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E4102-CBD9-65BE-A44C-9B5A0DDB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Agile Method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D9A1-0118-E24F-6B8A-77C4C5C7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78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Agile methodology is more adaptable due to its increased phases and sprints </a:t>
            </a:r>
          </a:p>
          <a:p>
            <a:r>
              <a:rPr lang="en-US" dirty="0"/>
              <a:t>Can be adapted mid project should the client want to change requirements</a:t>
            </a:r>
          </a:p>
          <a:p>
            <a:r>
              <a:rPr lang="en-US" dirty="0"/>
              <a:t>Initial planning may change as project advances due to the different development phases</a:t>
            </a:r>
          </a:p>
          <a:p>
            <a:r>
              <a:rPr lang="en-US" dirty="0"/>
              <a:t>Works well with lengthy projects that are more complex</a:t>
            </a:r>
          </a:p>
          <a:p>
            <a:r>
              <a:rPr lang="en-US" dirty="0"/>
              <a:t>Overcomplicates smaller short run projects which can hamper the time</a:t>
            </a:r>
          </a:p>
          <a:p>
            <a:r>
              <a:rPr lang="en-US" dirty="0"/>
              <a:t>Has a less reliable turn around time since different phases may add to or subtract from the overall deployment schedule</a:t>
            </a:r>
          </a:p>
          <a:p>
            <a:r>
              <a:rPr lang="en-US" dirty="0"/>
              <a:t>Can adapt as new practices or requirements become known</a:t>
            </a:r>
          </a:p>
          <a:p>
            <a:pPr marL="457200" lvl="1" indent="0">
              <a:buNone/>
            </a:pPr>
            <a:r>
              <a:rPr lang="en-US" i="1" dirty="0"/>
              <a:t>“Scrum.org, 2022)”</a:t>
            </a:r>
          </a:p>
          <a:p>
            <a:pPr marL="457200" lvl="1" indent="0">
              <a:buNone/>
            </a:pPr>
            <a:r>
              <a:rPr lang="en-US" i="1" dirty="0"/>
              <a:t>“Darcy DeClute, (2022)”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94FD7-74FA-24D2-6F83-B3A26BEC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" y="0"/>
            <a:ext cx="120151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A3CA3-D95C-AB89-ABA4-F65DD455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  <a:solidFill>
            <a:srgbClr val="7030A0">
              <a:alpha val="45098"/>
            </a:srgbClr>
          </a:solidFill>
          <a:ln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Should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1429-CFEE-A64A-95FE-6CCF3078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180"/>
            <a:ext cx="10515600" cy="806728"/>
          </a:xfr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Determining which method fits a project best is determined by multiple factors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A5816-6B20-1C77-0757-10BCD957E0C6}"/>
              </a:ext>
            </a:extLst>
          </p:cNvPr>
          <p:cNvSpPr txBox="1">
            <a:spLocks/>
          </p:cNvSpPr>
          <p:nvPr/>
        </p:nvSpPr>
        <p:spPr>
          <a:xfrm>
            <a:off x="838200" y="2265285"/>
            <a:ext cx="5171983" cy="4227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Factors that may make waterfall method the preferred method:</a:t>
            </a:r>
          </a:p>
          <a:p>
            <a:pPr lvl="1"/>
            <a:r>
              <a:rPr lang="en-US" dirty="0"/>
              <a:t>Small short timeframe project </a:t>
            </a:r>
          </a:p>
          <a:p>
            <a:pPr lvl="1"/>
            <a:r>
              <a:rPr lang="en-US" dirty="0"/>
              <a:t>Client knows exactly what they want in the project with no changes</a:t>
            </a:r>
          </a:p>
          <a:p>
            <a:pPr lvl="1"/>
            <a:r>
              <a:rPr lang="en-US" dirty="0"/>
              <a:t>Project needs to be delivered by specific deployment date</a:t>
            </a:r>
          </a:p>
          <a:p>
            <a:pPr lvl="1"/>
            <a:r>
              <a:rPr lang="en-US" dirty="0"/>
              <a:t>Have a team large enough to ensure turnaround time is met</a:t>
            </a:r>
          </a:p>
          <a:p>
            <a:pPr marL="457200" lvl="1" indent="0">
              <a:buNone/>
            </a:pPr>
            <a:r>
              <a:rPr lang="en-US" i="1" dirty="0"/>
              <a:t>“Darcy DeClute, (2022)”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BBE85-2D32-F2DA-DF0D-4E15602ADF37}"/>
              </a:ext>
            </a:extLst>
          </p:cNvPr>
          <p:cNvSpPr txBox="1">
            <a:spLocks/>
          </p:cNvSpPr>
          <p:nvPr/>
        </p:nvSpPr>
        <p:spPr>
          <a:xfrm>
            <a:off x="6181817" y="2265285"/>
            <a:ext cx="5171983" cy="4227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Factors that may make the agile approach the preferred method:</a:t>
            </a:r>
          </a:p>
          <a:p>
            <a:pPr lvl="1"/>
            <a:r>
              <a:rPr lang="en-US" dirty="0"/>
              <a:t>Project is lengthy or complex</a:t>
            </a:r>
          </a:p>
          <a:p>
            <a:pPr lvl="1"/>
            <a:r>
              <a:rPr lang="en-US" dirty="0"/>
              <a:t>Client wants to be able to modify project as it is developed</a:t>
            </a:r>
          </a:p>
          <a:p>
            <a:pPr lvl="1"/>
            <a:r>
              <a:rPr lang="en-US" dirty="0"/>
              <a:t>Deployment window is more flexible</a:t>
            </a:r>
          </a:p>
          <a:p>
            <a:pPr lvl="1"/>
            <a:r>
              <a:rPr lang="en-US" dirty="0"/>
              <a:t>Project is so big it requires multiple teams to produce</a:t>
            </a:r>
          </a:p>
          <a:p>
            <a:pPr marL="457200" lvl="1" indent="0">
              <a:buNone/>
            </a:pPr>
            <a:r>
              <a:rPr lang="en-US" i="1" dirty="0"/>
              <a:t>“Darcy DeClute, (2022)”</a:t>
            </a:r>
          </a:p>
        </p:txBody>
      </p:sp>
    </p:spTree>
    <p:extLst>
      <p:ext uri="{BB962C8B-B14F-4D97-AF65-F5344CB8AC3E}">
        <p14:creationId xmlns:p14="http://schemas.microsoft.com/office/powerpoint/2010/main" val="39132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AD560-5317-2299-9F48-6BC304DC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" y="0"/>
            <a:ext cx="120151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5DBB2-825B-7D67-A446-87B6059E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62D0-B980-D251-2052-5B6647AA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898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by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starline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Scrum.org, 2022,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12/2022,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https://www.scrum.org/resources/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Synopsys, 2022,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Life Cycle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12/2022,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https://www.synopsys.com/glossary/what-is-agile-sdlc.html#:~:text=Agile%20SDLC%20methodology%20is%20based,last%20two%20to%20four%20weeks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Mike Berg, 11/12/2020,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“Software Development Life Cycle (SDLC)”,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Techopedia, 12/2022,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https://www.techopedia.com/definition/22193/software-development-life-cycle-sdlc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Manager.com, 2022,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“Waterfall Method”,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12/2022,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https://www.projectmanager.com/guides/waterfall-methodology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Darcy DeClute, 9/15/2022,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“Agile vs. Waterfall: What’s the difference?”,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TechTarget, 12/2022,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https://www.theserverside.com/tip/Agile-vs-Waterfall-Whats-the-difference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53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Agile Method And The Scrum Approach</vt:lpstr>
      <vt:lpstr>Who Makes Up A Scrum Team?</vt:lpstr>
      <vt:lpstr>SDLC</vt:lpstr>
      <vt:lpstr>Waterfall Method</vt:lpstr>
      <vt:lpstr>Agile Method Differences</vt:lpstr>
      <vt:lpstr>Which Should Be Used?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 And The Scrum Approach</dc:title>
  <dc:creator>Steven Anderson</dc:creator>
  <cp:lastModifiedBy>Steven Anderson</cp:lastModifiedBy>
  <cp:revision>1</cp:revision>
  <dcterms:created xsi:type="dcterms:W3CDTF">2022-12-09T18:59:39Z</dcterms:created>
  <dcterms:modified xsi:type="dcterms:W3CDTF">2022-12-09T18:59:50Z</dcterms:modified>
</cp:coreProperties>
</file>