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61" r:id="rId6"/>
    <p:sldId id="262" r:id="rId7"/>
    <p:sldId id="275" r:id="rId8"/>
    <p:sldId id="274" r:id="rId9"/>
    <p:sldId id="263" r:id="rId10"/>
    <p:sldId id="264" r:id="rId11"/>
    <p:sldId id="266" r:id="rId12"/>
    <p:sldId id="276" r:id="rId13"/>
    <p:sldId id="273" r:id="rId14"/>
    <p:sldId id="269" r:id="rId15"/>
    <p:sldId id="277" r:id="rId16"/>
    <p:sldId id="270" r:id="rId17"/>
    <p:sldId id="271" r:id="rId18"/>
    <p:sldId id="272" r:id="rId19"/>
  </p:sldIdLst>
  <p:sldSz cx="9144000" cy="6858000" type="screen4x3"/>
  <p:notesSz cx="6781800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Vy49In26Fpgb+KDRTZeYIPfF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65" name="Google Shape;65;p1:notes"/>
          <p:cNvSpPr txBox="1"/>
          <p:nvPr/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250825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4648200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t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858000" y="0"/>
            <a:ext cx="2286000" cy="630872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 rot="5400000">
            <a:off x="4846638" y="2011362"/>
            <a:ext cx="630872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sz="32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 rot="5400000">
            <a:off x="198438" y="-198438"/>
            <a:ext cx="6308725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 rot="5400000">
            <a:off x="1729581" y="-656432"/>
            <a:ext cx="5472112" cy="86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495300" y="3933825"/>
            <a:ext cx="81534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0" y="2636837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FFDE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12;p3" descr="neomai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" name="Google Shape;21;p5"/>
          <p:cNvSpPr txBox="1"/>
          <p:nvPr/>
        </p:nvSpPr>
        <p:spPr>
          <a:xfrm>
            <a:off x="6072187" y="6215062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lang="en-US" sz="1600" b="0" i="0" u="non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0" y="6351587"/>
            <a:ext cx="9144000" cy="6985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w="9525" cap="flat" cmpd="sng">
            <a:solidFill>
              <a:srgbClr val="AB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0" y="857250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E8B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" name="Google Shape;24;p5" descr="Picture1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437" y="6215062"/>
            <a:ext cx="500062" cy="614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7B7AA8-9BE8-D55B-DE8A-C1BF10AE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10"/>
            <a:ext cx="9121775" cy="1761564"/>
          </a:xfrm>
        </p:spPr>
        <p:txBody>
          <a:bodyPr/>
          <a:lstStyle/>
          <a:p>
            <a:r>
              <a:rPr lang="en-US" sz="3200" dirty="0"/>
              <a:t>Predicting the Risk of Obesity Using Machine Learning and A Mobile Application to Tackle Obesity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20D8829-1458-7C7E-0E0C-4CB6C6E08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" y="3202559"/>
            <a:ext cx="233429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/>
              <a:t>Presented By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Tarequl</a:t>
            </a:r>
            <a:r>
              <a:rPr lang="en-US" sz="2000" dirty="0"/>
              <a:t> Hasan </a:t>
            </a:r>
            <a:r>
              <a:rPr lang="en-US" sz="2000" dirty="0" err="1"/>
              <a:t>Sakib</a:t>
            </a:r>
            <a:endParaRPr lang="en-US" sz="2000" dirty="0"/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dirty="0"/>
              <a:t>ID : 1904059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8094E-8AB1-45B0-3588-98B06B5E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8676" y="3245059"/>
            <a:ext cx="36153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/>
              <a:t>Supervised By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Dr. </a:t>
            </a:r>
            <a:r>
              <a:rPr lang="en-US" sz="2000" dirty="0" err="1"/>
              <a:t>Mahfuzulhoq</a:t>
            </a:r>
            <a:r>
              <a:rPr lang="en-US" sz="2000" dirty="0"/>
              <a:t> Chowdhury  Professor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Department of CSE,CUET</a:t>
            </a:r>
            <a:endParaRPr kumimoji="0"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E7DB8-0CFB-4AC3-56F0-DE6CD463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5080577"/>
            <a:ext cx="3264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Course Code: </a:t>
            </a:r>
            <a:r>
              <a:rPr kumimoji="0" lang="en-US" altLang="en-US" sz="1800" dirty="0"/>
              <a:t>CSE-400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Course Title: </a:t>
            </a:r>
            <a:r>
              <a:rPr kumimoji="0" lang="en-US" altLang="en-US" sz="1800" dirty="0"/>
              <a:t>Project and Thesis</a:t>
            </a:r>
            <a:endParaRPr kumimoji="0" lang="en-US" alt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A4FC-EB2C-9932-C799-6C4B42CB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Related Work(Cont.)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C48DB-6519-6931-E51A-B8839701FFD5}"/>
              </a:ext>
            </a:extLst>
          </p:cNvPr>
          <p:cNvSpPr txBox="1"/>
          <p:nvPr/>
        </p:nvSpPr>
        <p:spPr>
          <a:xfrm>
            <a:off x="304652" y="1226576"/>
            <a:ext cx="869143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Age-specific risk factors for the prediction of obesity [3](</a:t>
            </a:r>
            <a:r>
              <a:rPr lang="en-US" sz="2400" b="1" i="0" u="none" strike="noStrike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A. Vasquez et al.</a:t>
            </a:r>
            <a:r>
              <a:rPr lang="en-US" sz="24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metabolic factors affecting BMI and obesity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 is 72% for male and 76% for female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Ignored lifestyle factors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0BF6D-6078-618D-D5B4-1436A1B762DB}"/>
              </a:ext>
            </a:extLst>
          </p:cNvPr>
          <p:cNvSpPr txBox="1"/>
          <p:nvPr/>
        </p:nvSpPr>
        <p:spPr>
          <a:xfrm>
            <a:off x="434715" y="5471410"/>
            <a:ext cx="81696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A. Vasquez and C. Perez, ‘Using machine learning for obesity prevention: A systematic review,’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Public Health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p. 998 782, 2022. DOI:</a:t>
            </a: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10.3389/fpubh.2022.998782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81D7-80F0-8789-5C97-EB2169DA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6EE64-29A9-C1D3-FBF2-04A7A2EF0F01}"/>
              </a:ext>
            </a:extLst>
          </p:cNvPr>
          <p:cNvSpPr txBox="1"/>
          <p:nvPr/>
        </p:nvSpPr>
        <p:spPr>
          <a:xfrm>
            <a:off x="275664" y="1169894"/>
            <a:ext cx="8592671" cy="371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obesity in overweight adults [4] (W. Lin et al.)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obesity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Body measurements and demographics for prediction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87%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not consider individual's with underweight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 lifestyle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D9457-B9D9-1BE0-0EC9-ACAD7DF1A3B6}"/>
              </a:ext>
            </a:extLst>
          </p:cNvPr>
          <p:cNvSpPr txBox="1"/>
          <p:nvPr/>
        </p:nvSpPr>
        <p:spPr>
          <a:xfrm>
            <a:off x="269823" y="5261548"/>
            <a:ext cx="8484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Lin, S. Shi, H. Huang, J. Wen and G. Chen, ‘Predicting risk of obesity in overweight adults using interpretable machine learning algorithms,’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Endocrinology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14, p. 1 292 167, 2023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75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6002-73F2-7318-4FD4-70D2336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B5456-0DC1-6BA0-E911-E58FC6FED6D8}"/>
              </a:ext>
            </a:extLst>
          </p:cNvPr>
          <p:cNvSpPr txBox="1"/>
          <p:nvPr/>
        </p:nvSpPr>
        <p:spPr>
          <a:xfrm>
            <a:off x="376517" y="1163607"/>
            <a:ext cx="8673353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accurate and complete health information.</a:t>
            </a:r>
          </a:p>
          <a:p>
            <a:pPr marL="342900" lvl="3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imbalance dataset for classification of obese and underweight cases.</a:t>
            </a:r>
          </a:p>
          <a:p>
            <a:pPr marL="342900" lvl="3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system works well with existing healthcare platforms and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23565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294C-406F-1DA9-620D-7022AF02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pic>
        <p:nvPicPr>
          <p:cNvPr id="6" name="Picture 5" descr="A diagram of a process flow&#10;&#10;Description automatically generated with medium confidence">
            <a:extLst>
              <a:ext uri="{FF2B5EF4-FFF2-40B4-BE49-F238E27FC236}">
                <a16:creationId xmlns:a16="http://schemas.microsoft.com/office/drawing/2014/main" id="{21420DB5-B551-68D1-9E45-B884FFE5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1" y="954588"/>
            <a:ext cx="7640834" cy="4948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A4F1F9-0BBC-7C2F-0A6A-12FA06E033D9}"/>
              </a:ext>
            </a:extLst>
          </p:cNvPr>
          <p:cNvSpPr txBox="1"/>
          <p:nvPr/>
        </p:nvSpPr>
        <p:spPr>
          <a:xfrm>
            <a:off x="3173505" y="6021388"/>
            <a:ext cx="356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: Proposed methodology</a:t>
            </a:r>
          </a:p>
        </p:txBody>
      </p:sp>
    </p:spTree>
    <p:extLst>
      <p:ext uri="{BB962C8B-B14F-4D97-AF65-F5344CB8AC3E}">
        <p14:creationId xmlns:p14="http://schemas.microsoft.com/office/powerpoint/2010/main" val="293292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D070-7599-CDD9-3872-7BD5E806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Methodology(Cont.)</a:t>
            </a:r>
          </a:p>
        </p:txBody>
      </p:sp>
      <p:pic>
        <p:nvPicPr>
          <p:cNvPr id="4" name="Picture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23807B6D-8A66-B3BB-1149-5C7DB822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53" y="941946"/>
            <a:ext cx="5768788" cy="4974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5A8A29-C701-137C-5C90-E96AA43948B6}"/>
              </a:ext>
            </a:extLst>
          </p:cNvPr>
          <p:cNvSpPr txBox="1"/>
          <p:nvPr/>
        </p:nvSpPr>
        <p:spPr>
          <a:xfrm>
            <a:off x="1976718" y="5995041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 : Overview of the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85102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252E-B8F1-BEE2-32CE-D1DC5C6C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A8AB6-1065-0CFB-E651-AF99793E7F79}"/>
              </a:ext>
            </a:extLst>
          </p:cNvPr>
          <p:cNvSpPr txBox="1"/>
          <p:nvPr/>
        </p:nvSpPr>
        <p:spPr>
          <a:xfrm>
            <a:off x="0" y="1030124"/>
            <a:ext cx="8754256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will be developed to include essential physical and lifestyle factors for accurate obesity risk prediction.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will be developed to classify weight categories.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techniques will be implemented to provide personalized recommendations based on individual predictions.</a:t>
            </a:r>
          </a:p>
        </p:txBody>
      </p:sp>
    </p:spTree>
    <p:extLst>
      <p:ext uri="{BB962C8B-B14F-4D97-AF65-F5344CB8AC3E}">
        <p14:creationId xmlns:p14="http://schemas.microsoft.com/office/powerpoint/2010/main" val="18155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7126-1249-43C8-2404-4ED89AD2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(3 reference)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EE33C-DFF7-640E-BAFA-B087C3CF9C9A}"/>
              </a:ext>
            </a:extLst>
          </p:cNvPr>
          <p:cNvSpPr txBox="1"/>
          <p:nvPr/>
        </p:nvSpPr>
        <p:spPr>
          <a:xfrm>
            <a:off x="104931" y="887753"/>
            <a:ext cx="90390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Lim, H. Lee and J. Kim, ‘A prediction model for childhood obesity risk using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method: A panel study on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children,’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</a:p>
          <a:p>
            <a:pPr algn="l"/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1, p. 10 122, 2023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Smith and J. Doe, ‘Artificial intelligence in healthcare: Challenges and opportunities for obesity management,’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Procedia Computer Science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223, pp. 142–</a:t>
            </a:r>
            <a:r>
              <a:rPr lang="fr-F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150, 2023. DOI: 10 . 1016 / j . procs . 2023 . 06 . 070. </a:t>
            </a:r>
          </a:p>
          <a:p>
            <a:pPr algn="l"/>
            <a:endParaRPr lang="fr-FR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A. Vasquez and C. Perez, ‘Using machine learning for obesity prevention: A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review,’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Public Health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p. 998 782, 2022. DOI: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10.3389/fpubh.2022.998782 </a:t>
            </a:r>
          </a:p>
          <a:p>
            <a:pPr algn="l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Lin, S. Shi, H. Huang, J. Wen and G. Chen, ‘Predicting risk of obesity in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overweight adults using interpretable machine learning algorithms,’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</a:t>
            </a:r>
          </a:p>
          <a:p>
            <a:pPr algn="l"/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Endocrinology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14, p. 1 292 167, 2023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rectangular sign with blue text&#10;&#10;Description automatically generated">
            <a:extLst>
              <a:ext uri="{FF2B5EF4-FFF2-40B4-BE49-F238E27FC236}">
                <a16:creationId xmlns:a16="http://schemas.microsoft.com/office/drawing/2014/main" id="{675C1E95-D100-1B5C-D8DC-0045D81F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83" y="1765092"/>
            <a:ext cx="5917306" cy="33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Contents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D9577-2255-27DB-1C10-D9BDFDDC37E0}"/>
              </a:ext>
            </a:extLst>
          </p:cNvPr>
          <p:cNvSpPr txBox="1"/>
          <p:nvPr/>
        </p:nvSpPr>
        <p:spPr>
          <a:xfrm>
            <a:off x="749154" y="923025"/>
            <a:ext cx="6135739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C760-1733-BCC7-7714-2BF3780B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C8292-B9A9-CDD0-0EA5-32061ABD103B}"/>
              </a:ext>
            </a:extLst>
          </p:cNvPr>
          <p:cNvSpPr txBox="1"/>
          <p:nvPr/>
        </p:nvSpPr>
        <p:spPr>
          <a:xfrm>
            <a:off x="430305" y="1035423"/>
            <a:ext cx="8606118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 is a major health concern affecting over 890 million adults globally, increasing risks for conditions like diabetes, heart disease, and certain cancers.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underweight can lead to weakened immunity, developmental issues, and higher susceptibility to infections.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causes include combination of genetic, physiological, and lifestyle factors.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combined issues highlight the need for solutions that support healthy weight management.</a:t>
            </a:r>
          </a:p>
        </p:txBody>
      </p:sp>
    </p:spTree>
    <p:extLst>
      <p:ext uri="{BB962C8B-B14F-4D97-AF65-F5344CB8AC3E}">
        <p14:creationId xmlns:p14="http://schemas.microsoft.com/office/powerpoint/2010/main" val="41893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4B89-99EB-BA57-40ED-94C29852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25F9B-1BEC-DC37-9FF9-42EF783FEAC4}"/>
              </a:ext>
            </a:extLst>
          </p:cNvPr>
          <p:cNvSpPr txBox="1"/>
          <p:nvPr/>
        </p:nvSpPr>
        <p:spPr>
          <a:xfrm>
            <a:off x="457200" y="1070950"/>
            <a:ext cx="8552329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 and underweight are serious health issues affecting millions of people.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solutions to identify those at risk and provide personalized advice.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uses machine learning to analyze lifestyle and health factors, helping users make better choices.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both overweight and underweight conditions, we aim for a complete approach to health management.</a:t>
            </a:r>
          </a:p>
        </p:txBody>
      </p:sp>
    </p:spTree>
    <p:extLst>
      <p:ext uri="{BB962C8B-B14F-4D97-AF65-F5344CB8AC3E}">
        <p14:creationId xmlns:p14="http://schemas.microsoft.com/office/powerpoint/2010/main" val="227059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1E8A-0C49-6237-B393-05536A5D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E2937-D697-032F-96D3-BA228101CA48}"/>
              </a:ext>
            </a:extLst>
          </p:cNvPr>
          <p:cNvSpPr txBox="1"/>
          <p:nvPr/>
        </p:nvSpPr>
        <p:spPr>
          <a:xfrm>
            <a:off x="376518" y="1111121"/>
            <a:ext cx="859267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key factors associated with both underweight and obesity , and prepare dataset.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classification system that classifies weight into 5 categories using current physical conditions and lifestyle factors.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the best performing machine learning model for predicting weight category by fine-tuning hyperparameters to achieve better accuracy.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1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AA8A-D807-FCB0-8B59-24F9036B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8865-CBE3-3BCC-0431-834C03326F02}"/>
              </a:ext>
            </a:extLst>
          </p:cNvPr>
          <p:cNvSpPr txBox="1"/>
          <p:nvPr/>
        </p:nvSpPr>
        <p:spPr>
          <a:xfrm>
            <a:off x="712694" y="1317812"/>
            <a:ext cx="787997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Explainable AI for highlighting the main features contributing to the pre-diction of weight category and provide personalized recommendations for users to improve their health outcomes.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mobile app that predicts weight category, highlights key factors influencing the prediction, and offers personalized health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14204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8F80-89C9-42B4-AF13-4BEB4445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0C46E-8274-19C2-9003-08038710191D}"/>
              </a:ext>
            </a:extLst>
          </p:cNvPr>
          <p:cNvSpPr txBox="1"/>
          <p:nvPr/>
        </p:nvSpPr>
        <p:spPr>
          <a:xfrm>
            <a:off x="295834" y="1065213"/>
            <a:ext cx="872714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Healthcare: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Assesses obesity risk using lifestyle factors for tailored healthcare advice.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Campaigns: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at-risk populations to guide obesity prevention initiatives.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Integration: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obesity risk assessments to improve remote healthcare services.</a:t>
            </a:r>
          </a:p>
        </p:txBody>
      </p:sp>
    </p:spTree>
    <p:extLst>
      <p:ext uri="{BB962C8B-B14F-4D97-AF65-F5344CB8AC3E}">
        <p14:creationId xmlns:p14="http://schemas.microsoft.com/office/powerpoint/2010/main" val="197106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9928-AF43-5327-1E53-C56B5333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Related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A43E1-66AC-4DA6-BBDE-810E96C99FCC}"/>
              </a:ext>
            </a:extLst>
          </p:cNvPr>
          <p:cNvSpPr txBox="1"/>
          <p:nvPr/>
        </p:nvSpPr>
        <p:spPr>
          <a:xfrm>
            <a:off x="376517" y="923025"/>
            <a:ext cx="8767483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u="none" strike="noStrike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prediction model for childhood obesity risk [1] (H. Lim)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logistic regression model to predict obesity risk.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physical activity, eating habits, and maternal characteristics.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is 76%.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logistic regression was used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accuracy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recommendation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DF918-46CD-A8F2-79F2-3C4068AC8A16}"/>
              </a:ext>
            </a:extLst>
          </p:cNvPr>
          <p:cNvSpPr txBox="1"/>
          <p:nvPr/>
        </p:nvSpPr>
        <p:spPr>
          <a:xfrm>
            <a:off x="376517" y="5381469"/>
            <a:ext cx="8767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Lim, H. Lee and J. Kim, ‘A prediction model for childhood obesity risk using the machine learning method: A panel study on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korean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children,’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Reports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1, p. 10 122, 2023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13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DC4C-C75D-C274-8A29-A32E69A6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Related Work(Cont.)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1097C-13CC-DAD4-2706-FFC3C2305D8C}"/>
              </a:ext>
            </a:extLst>
          </p:cNvPr>
          <p:cNvSpPr txBox="1"/>
          <p:nvPr/>
        </p:nvSpPr>
        <p:spPr>
          <a:xfrm>
            <a:off x="295834" y="1092107"/>
            <a:ext cx="9036425" cy="40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variables for the diagnosis of overweight [2] (</a:t>
            </a:r>
            <a:r>
              <a:rPr lang="en-US" sz="2400" b="1" i="0" u="none" strike="noStrike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Smith</a:t>
            </a:r>
            <a:r>
              <a:rPr lang="en-US" sz="24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obesity classification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biochemical data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81%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Ignored lifestyle factors.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not consider detailed obesity levels.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8F765-016B-E906-8D8C-2603FAB7E5D5}"/>
              </a:ext>
            </a:extLst>
          </p:cNvPr>
          <p:cNvSpPr txBox="1"/>
          <p:nvPr/>
        </p:nvSpPr>
        <p:spPr>
          <a:xfrm>
            <a:off x="389744" y="5426439"/>
            <a:ext cx="8364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Smith and J. Doe, ‘Artificial intelligence in healthcare: Challenges and opportunities for obesity management,’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Procedia Computer Science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223, pp. 142–</a:t>
            </a:r>
            <a:r>
              <a:rPr lang="fr-FR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150, 2023. DOI: 10 . 1016 / j . procs . 2023 . 06 . 070.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8900920"/>
      </p:ext>
    </p:extLst>
  </p:cSld>
  <p:clrMapOvr>
    <a:masterClrMapping/>
  </p:clrMapOvr>
</p:sld>
</file>

<file path=ppt/theme/theme1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1067</Words>
  <Application>Microsoft Office PowerPoint</Application>
  <PresentationFormat>On-screen Show (4:3)</PresentationFormat>
  <Paragraphs>104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Constantia</vt:lpstr>
      <vt:lpstr>Noto Sans Symbols</vt:lpstr>
      <vt:lpstr>Tahoma</vt:lpstr>
      <vt:lpstr>Times New Roman</vt:lpstr>
      <vt:lpstr>Wingdings</vt:lpstr>
      <vt:lpstr>2_islab2006-Eng</vt:lpstr>
      <vt:lpstr>1_islab2006-Eng</vt:lpstr>
      <vt:lpstr>Predicting the Risk of Obesity Using Machine Learning and A Mobile Application to Tackle Obesity</vt:lpstr>
      <vt:lpstr>Contents</vt:lpstr>
      <vt:lpstr>Introduction</vt:lpstr>
      <vt:lpstr>Motivation</vt:lpstr>
      <vt:lpstr>Objectives</vt:lpstr>
      <vt:lpstr>Objectives(cont.)</vt:lpstr>
      <vt:lpstr>Application</vt:lpstr>
      <vt:lpstr>Related work</vt:lpstr>
      <vt:lpstr>Related Work(Cont.)</vt:lpstr>
      <vt:lpstr>Related Work(Cont.)</vt:lpstr>
      <vt:lpstr>Related work (cont.)</vt:lpstr>
      <vt:lpstr>Challenges</vt:lpstr>
      <vt:lpstr>Proposed Methodology</vt:lpstr>
      <vt:lpstr>Proposed Methodology(Cont.)</vt:lpstr>
      <vt:lpstr>Conclusion</vt:lpstr>
      <vt:lpstr>References (3 reference)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 on  Islami Bank Bangladesh Limited (Jatrabari Branch)</dc:title>
  <dc:creator>priyam</dc:creator>
  <cp:lastModifiedBy>Ahmed Reza</cp:lastModifiedBy>
  <cp:revision>20</cp:revision>
  <dcterms:created xsi:type="dcterms:W3CDTF">2012-03-24T22:43:44Z</dcterms:created>
  <dcterms:modified xsi:type="dcterms:W3CDTF">2024-10-29T18:22:22Z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2024-10-27T13:29:41Z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248d3fd5-07bc-47d9-926d-1556b634441f</vt:lpwstr>
  </property>
  <property fmtid="{D5CDD505-2E9C-101B-9397-08002B2CF9AE}" pid="7" name="MSIP_Label_defa4170-0d19-0005-0004-bc88714345d2_ActionId">
    <vt:lpwstr>6ed1bbb7-6af4-4c34-bc62-42b10c492fe0</vt:lpwstr>
  </property>
  <property fmtid="{D5CDD505-2E9C-101B-9397-08002B2CF9AE}" pid="8" name="MSIP_Label_defa4170-0d19-0005-0004-bc88714345d2_ContentBits">
    <vt:lpwstr>0</vt:lpwstr>
  </property>
</Properties>
</file>