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adda110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adda110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adda110a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adda110a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adda110a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adda110a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adda110a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adda110a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adda110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adda110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adda110a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adda110a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ae97ec87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ae97ec8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ae97ec87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ae97ec87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ae97ec8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ae97ec8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ae97ec87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ae97ec87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adda110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adda110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adda110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adda110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adda110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adda110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adda110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adda110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ae97ec8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ae97ec8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adda110a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adda110a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adda110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adda110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adda110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adda110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latin typeface="Times New Roman"/>
                <a:ea typeface="Times New Roman"/>
                <a:cs typeface="Times New Roman"/>
                <a:sym typeface="Times New Roman"/>
              </a:rPr>
              <a:t>Блочная вёрстка</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Блочная вёрстка</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Блочная вёрстка</a:t>
            </a:r>
            <a:endParaRPr>
              <a:latin typeface="Times New Roman"/>
              <a:ea typeface="Times New Roman"/>
              <a:cs typeface="Times New Roman"/>
              <a:sym typeface="Times New Roman"/>
            </a:endParaRPr>
          </a:p>
        </p:txBody>
      </p:sp>
      <p:sp>
        <p:nvSpPr>
          <p:cNvPr id="121" name="Google Shape;121;p23"/>
          <p:cNvSpPr txBox="1"/>
          <p:nvPr>
            <p:ph idx="1" type="body"/>
          </p:nvPr>
        </p:nvSpPr>
        <p:spPr>
          <a:xfrm>
            <a:off x="311700" y="1152475"/>
            <a:ext cx="4345500" cy="8487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Clr>
                <a:schemeClr val="dk1"/>
              </a:buClr>
              <a:buSzPct val="78571"/>
              <a:buFont typeface="Arial"/>
              <a:buNone/>
            </a:pPr>
            <a:r>
              <a:rPr lang="ru" sz="1400">
                <a:solidFill>
                  <a:srgbClr val="000000"/>
                </a:solidFill>
                <a:latin typeface="Times New Roman"/>
                <a:ea typeface="Times New Roman"/>
                <a:cs typeface="Times New Roman"/>
                <a:sym typeface="Times New Roman"/>
              </a:rPr>
              <a:t>Примерно в одно время с табличной вёрсткой был ещё один тип вёрстки, а именно блочная вёрстка.</a:t>
            </a:r>
            <a:endParaRPr i="1"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22" name="Google Shape;122;p23"/>
          <p:cNvPicPr preferRelativeResize="0"/>
          <p:nvPr/>
        </p:nvPicPr>
        <p:blipFill>
          <a:blip r:embed="rId3">
            <a:alphaModFix/>
          </a:blip>
          <a:stretch>
            <a:fillRect/>
          </a:stretch>
        </p:blipFill>
        <p:spPr>
          <a:xfrm>
            <a:off x="4994700" y="1751450"/>
            <a:ext cx="4267199" cy="2512763"/>
          </a:xfrm>
          <a:prstGeom prst="rect">
            <a:avLst/>
          </a:prstGeom>
          <a:noFill/>
          <a:ln>
            <a:noFill/>
          </a:ln>
        </p:spPr>
      </p:pic>
      <p:pic>
        <p:nvPicPr>
          <p:cNvPr id="123" name="Google Shape;123;p23"/>
          <p:cNvPicPr preferRelativeResize="0"/>
          <p:nvPr/>
        </p:nvPicPr>
        <p:blipFill>
          <a:blip r:embed="rId4">
            <a:alphaModFix/>
          </a:blip>
          <a:stretch>
            <a:fillRect/>
          </a:stretch>
        </p:blipFill>
        <p:spPr>
          <a:xfrm>
            <a:off x="311700" y="1751450"/>
            <a:ext cx="3143603" cy="2837525"/>
          </a:xfrm>
          <a:prstGeom prst="rect">
            <a:avLst/>
          </a:prstGeom>
          <a:noFill/>
          <a:ln>
            <a:noFill/>
          </a:ln>
        </p:spPr>
      </p:pic>
      <p:pic>
        <p:nvPicPr>
          <p:cNvPr id="124" name="Google Shape;124;p23"/>
          <p:cNvPicPr preferRelativeResize="0"/>
          <p:nvPr/>
        </p:nvPicPr>
        <p:blipFill>
          <a:blip r:embed="rId5">
            <a:alphaModFix/>
          </a:blip>
          <a:stretch>
            <a:fillRect/>
          </a:stretch>
        </p:blipFill>
        <p:spPr>
          <a:xfrm>
            <a:off x="3455303" y="1751450"/>
            <a:ext cx="1539400" cy="3365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Достоинства и недостатки</a:t>
            </a:r>
            <a:endParaRPr>
              <a:latin typeface="Times New Roman"/>
              <a:ea typeface="Times New Roman"/>
              <a:cs typeface="Times New Roman"/>
              <a:sym typeface="Times New Roman"/>
            </a:endParaRPr>
          </a:p>
        </p:txBody>
      </p:sp>
      <p:sp>
        <p:nvSpPr>
          <p:cNvPr id="130" name="Google Shape;130;p24"/>
          <p:cNvSpPr txBox="1"/>
          <p:nvPr>
            <p:ph idx="1" type="body"/>
          </p:nvPr>
        </p:nvSpPr>
        <p:spPr>
          <a:xfrm>
            <a:off x="311700" y="1152475"/>
            <a:ext cx="3999900" cy="399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1600">
                <a:solidFill>
                  <a:srgbClr val="000000"/>
                </a:solidFill>
                <a:latin typeface="Times New Roman"/>
                <a:ea typeface="Times New Roman"/>
                <a:cs typeface="Times New Roman"/>
                <a:sym typeface="Times New Roman"/>
              </a:rPr>
              <a:t>Достоинства</a:t>
            </a:r>
            <a:endParaRPr sz="1600">
              <a:solidFill>
                <a:srgbClr val="000000"/>
              </a:solidFill>
              <a:latin typeface="Times New Roman"/>
              <a:ea typeface="Times New Roman"/>
              <a:cs typeface="Times New Roman"/>
              <a:sym typeface="Times New Roman"/>
            </a:endParaRPr>
          </a:p>
          <a:p>
            <a:pPr indent="-304800" lvl="0" marL="457200" rtl="0" algn="l">
              <a:lnSpc>
                <a:spcPct val="135714"/>
              </a:lnSpc>
              <a:spcBef>
                <a:spcPts val="1200"/>
              </a:spcBef>
              <a:spcAft>
                <a:spcPts val="0"/>
              </a:spcAft>
              <a:buClr>
                <a:srgbClr val="000000"/>
              </a:buClr>
              <a:buSzPts val="1200"/>
              <a:buFont typeface="Times New Roman"/>
              <a:buChar char="●"/>
            </a:pPr>
            <a:r>
              <a:rPr lang="ru" sz="1200">
                <a:solidFill>
                  <a:srgbClr val="000000"/>
                </a:solidFill>
                <a:latin typeface="Times New Roman"/>
                <a:ea typeface="Times New Roman"/>
                <a:cs typeface="Times New Roman"/>
                <a:sym typeface="Times New Roman"/>
              </a:rPr>
              <a:t>Меньший объем кода.</a:t>
            </a:r>
            <a:endParaRPr sz="1200">
              <a:solidFill>
                <a:srgbClr val="000000"/>
              </a:solidFill>
              <a:latin typeface="Times New Roman"/>
              <a:ea typeface="Times New Roman"/>
              <a:cs typeface="Times New Roman"/>
              <a:sym typeface="Times New Roman"/>
            </a:endParaRPr>
          </a:p>
          <a:p>
            <a:pPr indent="-304800" lvl="0" marL="457200" rtl="0" algn="l">
              <a:lnSpc>
                <a:spcPct val="135714"/>
              </a:lnSpc>
              <a:spcBef>
                <a:spcPts val="1000"/>
              </a:spcBef>
              <a:spcAft>
                <a:spcPts val="0"/>
              </a:spcAft>
              <a:buClr>
                <a:srgbClr val="000000"/>
              </a:buClr>
              <a:buSzPts val="1200"/>
              <a:buFont typeface="Times New Roman"/>
              <a:buChar char="●"/>
            </a:pPr>
            <a:r>
              <a:rPr lang="ru" sz="1200">
                <a:solidFill>
                  <a:srgbClr val="000000"/>
                </a:solidFill>
                <a:latin typeface="Times New Roman"/>
                <a:ea typeface="Times New Roman"/>
                <a:cs typeface="Times New Roman"/>
                <a:sym typeface="Times New Roman"/>
              </a:rPr>
              <a:t>Удобство изменения элементов. Изменить практически любой из элементов внешнего вида макета сайта можно путем правки файла стилей.</a:t>
            </a:r>
            <a:endParaRPr sz="1200">
              <a:solidFill>
                <a:srgbClr val="000000"/>
              </a:solidFill>
              <a:latin typeface="Times New Roman"/>
              <a:ea typeface="Times New Roman"/>
              <a:cs typeface="Times New Roman"/>
              <a:sym typeface="Times New Roman"/>
            </a:endParaRPr>
          </a:p>
          <a:p>
            <a:pPr indent="-304800" lvl="0" marL="457200" rtl="0" algn="l">
              <a:lnSpc>
                <a:spcPct val="135714"/>
              </a:lnSpc>
              <a:spcBef>
                <a:spcPts val="1000"/>
              </a:spcBef>
              <a:spcAft>
                <a:spcPts val="0"/>
              </a:spcAft>
              <a:buClr>
                <a:srgbClr val="000000"/>
              </a:buClr>
              <a:buSzPts val="1200"/>
              <a:buFont typeface="Times New Roman"/>
              <a:buChar char="●"/>
            </a:pPr>
            <a:r>
              <a:rPr lang="ru" sz="1200">
                <a:solidFill>
                  <a:srgbClr val="000000"/>
                </a:solidFill>
                <a:latin typeface="Times New Roman"/>
                <a:ea typeface="Times New Roman"/>
                <a:cs typeface="Times New Roman"/>
                <a:sym typeface="Times New Roman"/>
              </a:rPr>
              <a:t>Преимущества в плане SEO. </a:t>
            </a:r>
            <a:endParaRPr sz="1200">
              <a:solidFill>
                <a:srgbClr val="000000"/>
              </a:solidFill>
              <a:latin typeface="Times New Roman"/>
              <a:ea typeface="Times New Roman"/>
              <a:cs typeface="Times New Roman"/>
              <a:sym typeface="Times New Roman"/>
            </a:endParaRPr>
          </a:p>
          <a:p>
            <a:pPr indent="-304800" lvl="0" marL="457200" rtl="0" algn="l">
              <a:lnSpc>
                <a:spcPct val="135714"/>
              </a:lnSpc>
              <a:spcBef>
                <a:spcPts val="1000"/>
              </a:spcBef>
              <a:spcAft>
                <a:spcPts val="0"/>
              </a:spcAft>
              <a:buClr>
                <a:srgbClr val="000000"/>
              </a:buClr>
              <a:buSzPts val="1200"/>
              <a:buFont typeface="Times New Roman"/>
              <a:buChar char="●"/>
            </a:pPr>
            <a:r>
              <a:rPr lang="ru" sz="1200">
                <a:solidFill>
                  <a:srgbClr val="000000"/>
                </a:solidFill>
                <a:latin typeface="Times New Roman"/>
                <a:ea typeface="Times New Roman"/>
                <a:cs typeface="Times New Roman"/>
                <a:sym typeface="Times New Roman"/>
              </a:rPr>
              <a:t>Читабельность кода. </a:t>
            </a:r>
            <a:endParaRPr sz="1200">
              <a:solidFill>
                <a:srgbClr val="000000"/>
              </a:solidFill>
              <a:latin typeface="Times New Roman"/>
              <a:ea typeface="Times New Roman"/>
              <a:cs typeface="Times New Roman"/>
              <a:sym typeface="Times New Roman"/>
            </a:endParaRPr>
          </a:p>
          <a:p>
            <a:pPr indent="-304800" lvl="0" marL="457200" rtl="0" algn="l">
              <a:lnSpc>
                <a:spcPct val="135714"/>
              </a:lnSpc>
              <a:spcBef>
                <a:spcPts val="1000"/>
              </a:spcBef>
              <a:spcAft>
                <a:spcPts val="0"/>
              </a:spcAft>
              <a:buClr>
                <a:srgbClr val="000000"/>
              </a:buClr>
              <a:buSzPts val="1200"/>
              <a:buFont typeface="Times New Roman"/>
              <a:buChar char="●"/>
            </a:pPr>
            <a:r>
              <a:rPr lang="ru" sz="1200">
                <a:solidFill>
                  <a:srgbClr val="000000"/>
                </a:solidFill>
                <a:latin typeface="Times New Roman"/>
                <a:ea typeface="Times New Roman"/>
                <a:cs typeface="Times New Roman"/>
                <a:sym typeface="Times New Roman"/>
              </a:rPr>
              <a:t>Реализация сложных задач. С помощью блоков реализовать различные задачи по нестандартному расположению и оформлению элементов сайта гораздо проще, чем при использовании таблиц.</a:t>
            </a:r>
            <a:endParaRPr sz="1200">
              <a:solidFill>
                <a:srgbClr val="000000"/>
              </a:solidFill>
              <a:latin typeface="Times New Roman"/>
              <a:ea typeface="Times New Roman"/>
              <a:cs typeface="Times New Roman"/>
              <a:sym typeface="Times New Roman"/>
            </a:endParaRPr>
          </a:p>
          <a:p>
            <a:pPr indent="-304800" lvl="0" marL="457200" rtl="0" algn="l">
              <a:lnSpc>
                <a:spcPct val="135714"/>
              </a:lnSpc>
              <a:spcBef>
                <a:spcPts val="1000"/>
              </a:spcBef>
              <a:spcAft>
                <a:spcPts val="1000"/>
              </a:spcAft>
              <a:buClr>
                <a:srgbClr val="000000"/>
              </a:buClr>
              <a:buSzPts val="1200"/>
              <a:buFont typeface="Times New Roman"/>
              <a:buChar char="●"/>
            </a:pPr>
            <a:r>
              <a:rPr lang="ru" sz="1200">
                <a:solidFill>
                  <a:srgbClr val="000000"/>
                </a:solidFill>
                <a:latin typeface="Times New Roman"/>
                <a:ea typeface="Times New Roman"/>
                <a:cs typeface="Times New Roman"/>
                <a:sym typeface="Times New Roman"/>
              </a:rPr>
              <a:t>Возможность создания адаптивного дизайна.</a:t>
            </a:r>
            <a:endParaRPr sz="1200">
              <a:solidFill>
                <a:srgbClr val="000000"/>
              </a:solidFill>
              <a:latin typeface="Times New Roman"/>
              <a:ea typeface="Times New Roman"/>
              <a:cs typeface="Times New Roman"/>
              <a:sym typeface="Times New Roman"/>
            </a:endParaRPr>
          </a:p>
        </p:txBody>
      </p:sp>
      <p:sp>
        <p:nvSpPr>
          <p:cNvPr id="131" name="Google Shape;131;p24"/>
          <p:cNvSpPr txBox="1"/>
          <p:nvPr>
            <p:ph idx="2" type="body"/>
          </p:nvPr>
        </p:nvSpPr>
        <p:spPr>
          <a:xfrm>
            <a:off x="4832400" y="1152475"/>
            <a:ext cx="3999900" cy="399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1600">
                <a:solidFill>
                  <a:srgbClr val="000000"/>
                </a:solidFill>
                <a:latin typeface="Times New Roman"/>
                <a:ea typeface="Times New Roman"/>
                <a:cs typeface="Times New Roman"/>
                <a:sym typeface="Times New Roman"/>
              </a:rPr>
              <a:t>Недостатки</a:t>
            </a:r>
            <a:endParaRPr sz="1600">
              <a:solidFill>
                <a:srgbClr val="000000"/>
              </a:solidFill>
              <a:latin typeface="Times New Roman"/>
              <a:ea typeface="Times New Roman"/>
              <a:cs typeface="Times New Roman"/>
              <a:sym typeface="Times New Roman"/>
            </a:endParaRPr>
          </a:p>
          <a:p>
            <a:pPr indent="-304800" lvl="0" marL="457200" rtl="0" algn="l">
              <a:lnSpc>
                <a:spcPct val="135714"/>
              </a:lnSpc>
              <a:spcBef>
                <a:spcPts val="1200"/>
              </a:spcBef>
              <a:spcAft>
                <a:spcPts val="0"/>
              </a:spcAft>
              <a:buClr>
                <a:srgbClr val="000000"/>
              </a:buClr>
              <a:buSzPts val="1200"/>
              <a:buFont typeface="Times New Roman"/>
              <a:buChar char="●"/>
            </a:pPr>
            <a:r>
              <a:rPr lang="ru" sz="1200">
                <a:solidFill>
                  <a:srgbClr val="000000"/>
                </a:solidFill>
                <a:latin typeface="Times New Roman"/>
                <a:ea typeface="Times New Roman"/>
                <a:cs typeface="Times New Roman"/>
                <a:sym typeface="Times New Roman"/>
              </a:rPr>
              <a:t>Сложности в освоении. Если начать работать с таблицами может начать и новичок в сайтостроении, то верстку слоями освоить сложнее, управление блоками требует хороших знаний не только HTML, но и CSS.</a:t>
            </a:r>
            <a:endParaRPr sz="1200">
              <a:solidFill>
                <a:srgbClr val="000000"/>
              </a:solidFill>
              <a:latin typeface="Times New Roman"/>
              <a:ea typeface="Times New Roman"/>
              <a:cs typeface="Times New Roman"/>
              <a:sym typeface="Times New Roman"/>
            </a:endParaRPr>
          </a:p>
          <a:p>
            <a:pPr indent="-304800" lvl="0" marL="457200" rtl="0" algn="l">
              <a:lnSpc>
                <a:spcPct val="135714"/>
              </a:lnSpc>
              <a:spcBef>
                <a:spcPts val="1000"/>
              </a:spcBef>
              <a:spcAft>
                <a:spcPts val="0"/>
              </a:spcAft>
              <a:buClr>
                <a:srgbClr val="000000"/>
              </a:buClr>
              <a:buSzPts val="1200"/>
              <a:buFont typeface="Times New Roman"/>
              <a:buChar char="●"/>
            </a:pPr>
            <a:r>
              <a:rPr lang="ru" sz="1200">
                <a:solidFill>
                  <a:srgbClr val="000000"/>
                </a:solidFill>
                <a:latin typeface="Times New Roman"/>
                <a:ea typeface="Times New Roman"/>
                <a:cs typeface="Times New Roman"/>
                <a:sym typeface="Times New Roman"/>
              </a:rPr>
              <a:t>  - </a:t>
            </a:r>
            <a:r>
              <a:rPr lang="ru" sz="1200">
                <a:solidFill>
                  <a:srgbClr val="000000"/>
                </a:solidFill>
                <a:latin typeface="Times New Roman"/>
                <a:ea typeface="Times New Roman"/>
                <a:cs typeface="Times New Roman"/>
                <a:sym typeface="Times New Roman"/>
              </a:rPr>
              <a:t>Горизонтальное</a:t>
            </a:r>
            <a:r>
              <a:rPr lang="ru" sz="1200">
                <a:solidFill>
                  <a:srgbClr val="000000"/>
                </a:solidFill>
                <a:latin typeface="Times New Roman"/>
                <a:ea typeface="Times New Roman"/>
                <a:cs typeface="Times New Roman"/>
                <a:sym typeface="Times New Roman"/>
              </a:rPr>
              <a:t> размещение элементов на веб-странице. Для того чтобы разместить несколько блоков в горизонтальной </a:t>
            </a:r>
            <a:r>
              <a:rPr lang="ru" sz="1200">
                <a:solidFill>
                  <a:srgbClr val="000000"/>
                </a:solidFill>
                <a:latin typeface="Times New Roman"/>
                <a:ea typeface="Times New Roman"/>
                <a:cs typeface="Times New Roman"/>
                <a:sym typeface="Times New Roman"/>
              </a:rPr>
              <a:t>плоскости</a:t>
            </a:r>
            <a:r>
              <a:rPr lang="ru" sz="1200">
                <a:solidFill>
                  <a:srgbClr val="000000"/>
                </a:solidFill>
                <a:latin typeface="Times New Roman"/>
                <a:ea typeface="Times New Roman"/>
                <a:cs typeface="Times New Roman"/>
                <a:sym typeface="Times New Roman"/>
              </a:rPr>
              <a:t> разработчику приходилось прибегать к различным хитростям(В HTML5 данная проблема была устранена).</a:t>
            </a:r>
            <a:endParaRPr sz="1200">
              <a:solidFill>
                <a:srgbClr val="000000"/>
              </a:solidFill>
              <a:latin typeface="Times New Roman"/>
              <a:ea typeface="Times New Roman"/>
              <a:cs typeface="Times New Roman"/>
              <a:sym typeface="Times New Roman"/>
            </a:endParaRPr>
          </a:p>
          <a:p>
            <a:pPr indent="-304800" lvl="0" marL="457200" rtl="0" algn="l">
              <a:lnSpc>
                <a:spcPct val="135714"/>
              </a:lnSpc>
              <a:spcBef>
                <a:spcPts val="1000"/>
              </a:spcBef>
              <a:spcAft>
                <a:spcPts val="1000"/>
              </a:spcAft>
              <a:buClr>
                <a:srgbClr val="000000"/>
              </a:buClr>
              <a:buSzPts val="1200"/>
              <a:buFont typeface="Times New Roman"/>
              <a:buChar char="●"/>
            </a:pPr>
            <a:r>
              <a:rPr lang="ru" sz="1200">
                <a:solidFill>
                  <a:srgbClr val="000000"/>
                </a:solidFill>
                <a:latin typeface="Times New Roman"/>
                <a:ea typeface="Times New Roman"/>
                <a:cs typeface="Times New Roman"/>
                <a:sym typeface="Times New Roman"/>
              </a:rPr>
              <a:t>  - Центрирование элементов по обеим осям</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Вывод по блочной вёрстке</a:t>
            </a:r>
            <a:endParaRPr>
              <a:latin typeface="Times New Roman"/>
              <a:ea typeface="Times New Roman"/>
              <a:cs typeface="Times New Roman"/>
              <a:sym typeface="Times New Roman"/>
            </a:endParaRPr>
          </a:p>
        </p:txBody>
      </p:sp>
      <p:sp>
        <p:nvSpPr>
          <p:cNvPr id="137" name="Google Shape;137;p25"/>
          <p:cNvSpPr txBox="1"/>
          <p:nvPr>
            <p:ph idx="1" type="body"/>
          </p:nvPr>
        </p:nvSpPr>
        <p:spPr>
          <a:xfrm>
            <a:off x="311700" y="1152475"/>
            <a:ext cx="41664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Хотя и блочная вёрстка более сложна в освоении, тем не менее преимущества перекрывают данный недостаток, поэтому в HTML4 была более предпочтителен именно данный способ создания веб-страниц. В HTML5 также была устранена сложность при горизонтальном расположении блоков.</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38" name="Google Shape;138;p25"/>
          <p:cNvPicPr preferRelativeResize="0"/>
          <p:nvPr/>
        </p:nvPicPr>
        <p:blipFill>
          <a:blip r:embed="rId3">
            <a:alphaModFix/>
          </a:blip>
          <a:stretch>
            <a:fillRect/>
          </a:stretch>
        </p:blipFill>
        <p:spPr>
          <a:xfrm>
            <a:off x="4478250" y="1597438"/>
            <a:ext cx="4494676" cy="2526475"/>
          </a:xfrm>
          <a:prstGeom prst="rect">
            <a:avLst/>
          </a:prstGeom>
          <a:noFill/>
          <a:ln>
            <a:noFill/>
          </a:ln>
        </p:spPr>
      </p:pic>
      <p:sp>
        <p:nvSpPr>
          <p:cNvPr id="139" name="Google Shape;139;p25"/>
          <p:cNvSpPr txBox="1"/>
          <p:nvPr/>
        </p:nvSpPr>
        <p:spPr>
          <a:xfrm>
            <a:off x="5040825" y="3493050"/>
            <a:ext cx="16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FFFFFF"/>
                </a:solidFill>
                <a:latin typeface="Times New Roman"/>
                <a:ea typeface="Times New Roman"/>
                <a:cs typeface="Times New Roman"/>
                <a:sym typeface="Times New Roman"/>
              </a:rPr>
              <a:t>Блочная вёрстка</a:t>
            </a:r>
            <a:endParaRPr>
              <a:solidFill>
                <a:srgbClr val="FFFFFF"/>
              </a:solidFill>
              <a:latin typeface="Times New Roman"/>
              <a:ea typeface="Times New Roman"/>
              <a:cs typeface="Times New Roman"/>
              <a:sym typeface="Times New Roman"/>
            </a:endParaRPr>
          </a:p>
        </p:txBody>
      </p:sp>
      <p:sp>
        <p:nvSpPr>
          <p:cNvPr id="140" name="Google Shape;140;p25"/>
          <p:cNvSpPr txBox="1"/>
          <p:nvPr/>
        </p:nvSpPr>
        <p:spPr>
          <a:xfrm>
            <a:off x="7249000" y="1750450"/>
            <a:ext cx="16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solidFill>
                  <a:srgbClr val="FFFFFF"/>
                </a:solidFill>
                <a:latin typeface="Times New Roman"/>
                <a:ea typeface="Times New Roman"/>
                <a:cs typeface="Times New Roman"/>
                <a:sym typeface="Times New Roman"/>
              </a:rPr>
              <a:t>Табличная вёрстка</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Практика по блочной вёрстке</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Что же это?</a:t>
            </a:r>
            <a:endParaRPr>
              <a:latin typeface="Times New Roman"/>
              <a:ea typeface="Times New Roman"/>
              <a:cs typeface="Times New Roman"/>
              <a:sym typeface="Times New Roman"/>
            </a:endParaRPr>
          </a:p>
        </p:txBody>
      </p:sp>
      <p:sp>
        <p:nvSpPr>
          <p:cNvPr id="151" name="Google Shape;151;p27"/>
          <p:cNvSpPr txBox="1"/>
          <p:nvPr>
            <p:ph idx="1" type="body"/>
          </p:nvPr>
        </p:nvSpPr>
        <p:spPr>
          <a:xfrm>
            <a:off x="311700" y="1152475"/>
            <a:ext cx="4131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050">
                <a:solidFill>
                  <a:srgbClr val="000000"/>
                </a:solidFill>
                <a:latin typeface="Times New Roman"/>
                <a:ea typeface="Times New Roman"/>
                <a:cs typeface="Times New Roman"/>
                <a:sym typeface="Times New Roman"/>
              </a:rPr>
              <a:t>Блочная верстка — это подход, при котором сайт строят на основе «блоков», в качестве которых выступают, как правило, теги \&lt;div&gt;. В англоязычных источниках такой подход называют Layouts. Блоки при таком подходе располагаются один под другим, но при помощи стандарта CSS разработчики могут менять их порядок отображения и позиционирование, а также задавать одному объекту различные стили на различных разрешениях браузеров. По сути это просто контейнер, который удобно стилизовать.</a:t>
            </a:r>
            <a:endParaRPr sz="105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t>Как создать блок?</a:t>
            </a:r>
            <a:endParaRPr/>
          </a:p>
        </p:txBody>
      </p:sp>
      <p:sp>
        <p:nvSpPr>
          <p:cNvPr id="157" name="Google Shape;157;p2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Для создания блока используется парный тег \&lt;div&gt; elements \&lt;/div&gt;. Если создать блок без начинки, то он будет иметь значение высоты - 0px, а значение ширины - 100% родителя.</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58" name="Google Shape;158;p28"/>
          <p:cNvPicPr preferRelativeResize="0"/>
          <p:nvPr/>
        </p:nvPicPr>
        <p:blipFill>
          <a:blip r:embed="rId3">
            <a:alphaModFix/>
          </a:blip>
          <a:stretch>
            <a:fillRect/>
          </a:stretch>
        </p:blipFill>
        <p:spPr>
          <a:xfrm>
            <a:off x="4724400" y="1170125"/>
            <a:ext cx="4267200" cy="21980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Обязательные условия</a:t>
            </a:r>
            <a:endParaRPr>
              <a:latin typeface="Times New Roman"/>
              <a:ea typeface="Times New Roman"/>
              <a:cs typeface="Times New Roman"/>
              <a:sym typeface="Times New Roman"/>
            </a:endParaRPr>
          </a:p>
        </p:txBody>
      </p:sp>
      <p:sp>
        <p:nvSpPr>
          <p:cNvPr id="164" name="Google Shape;164;p2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Все блочные элементы должны содержать в себе какой-либо селектор (селектор класса или селектор идентификатора). Также важно помнить, что каждый новый блок располагается под предыдущем. При этом html всё равно есть ли свободное пространство или нет. Каждый новый блок всегда будет ниже предыдущего.</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65" name="Google Shape;165;p29"/>
          <p:cNvPicPr preferRelativeResize="0"/>
          <p:nvPr/>
        </p:nvPicPr>
        <p:blipFill>
          <a:blip r:embed="rId3">
            <a:alphaModFix/>
          </a:blip>
          <a:stretch>
            <a:fillRect/>
          </a:stretch>
        </p:blipFill>
        <p:spPr>
          <a:xfrm>
            <a:off x="4715075" y="1471613"/>
            <a:ext cx="4267200" cy="2200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Вертикальное выравнивание</a:t>
            </a:r>
            <a:endParaRPr>
              <a:latin typeface="Times New Roman"/>
              <a:ea typeface="Times New Roman"/>
              <a:cs typeface="Times New Roman"/>
              <a:sym typeface="Times New Roman"/>
            </a:endParaRPr>
          </a:p>
        </p:txBody>
      </p:sp>
      <p:sp>
        <p:nvSpPr>
          <p:cNvPr id="171" name="Google Shape;171;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rgbClr val="000000"/>
                </a:solidFill>
                <a:latin typeface="Times New Roman"/>
                <a:ea typeface="Times New Roman"/>
                <a:cs typeface="Times New Roman"/>
                <a:sym typeface="Times New Roman"/>
              </a:rPr>
              <a:t>Блоки не выравниваются горизонтально, даже если есть свободное пространство. </a:t>
            </a:r>
            <a:endParaRPr>
              <a:solidFill>
                <a:srgbClr val="000000"/>
              </a:solidFill>
              <a:latin typeface="Times New Roman"/>
              <a:ea typeface="Times New Roman"/>
              <a:cs typeface="Times New Roman"/>
              <a:sym typeface="Times New Roman"/>
            </a:endParaRPr>
          </a:p>
        </p:txBody>
      </p:sp>
      <p:pic>
        <p:nvPicPr>
          <p:cNvPr id="172" name="Google Shape;172;p30"/>
          <p:cNvPicPr preferRelativeResize="0"/>
          <p:nvPr/>
        </p:nvPicPr>
        <p:blipFill>
          <a:blip r:embed="rId3">
            <a:alphaModFix/>
          </a:blip>
          <a:stretch>
            <a:fillRect/>
          </a:stretch>
        </p:blipFill>
        <p:spPr>
          <a:xfrm>
            <a:off x="4724400" y="1170125"/>
            <a:ext cx="4267200" cy="23797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Clr>
                <a:schemeClr val="dk1"/>
              </a:buClr>
              <a:buSzPts val="1100"/>
              <a:buFont typeface="Arial"/>
              <a:buNone/>
            </a:pPr>
            <a:r>
              <a:rPr b="1" lang="ru" sz="2500">
                <a:solidFill>
                  <a:srgbClr val="000000"/>
                </a:solidFill>
                <a:latin typeface="Times New Roman"/>
                <a:ea typeface="Times New Roman"/>
                <a:cs typeface="Times New Roman"/>
                <a:sym typeface="Times New Roman"/>
              </a:rPr>
              <a:t>Блок в блоке ©Xzibit (сейчас будет сложно)</a:t>
            </a:r>
            <a:endParaRPr b="1" sz="25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sz="2500">
              <a:solidFill>
                <a:srgbClr val="000000"/>
              </a:solidFill>
              <a:latin typeface="Times New Roman"/>
              <a:ea typeface="Times New Roman"/>
              <a:cs typeface="Times New Roman"/>
              <a:sym typeface="Times New Roman"/>
            </a:endParaRPr>
          </a:p>
        </p:txBody>
      </p:sp>
      <p:sp>
        <p:nvSpPr>
          <p:cNvPr id="178" name="Google Shape;178;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Блок может содержать не только другие элемент, но и другие блоки. Именно благодаря помещению блоков в блок в будущем мы научимся выранивать их по горизонтали, центровать и т.д. Также если раньше бы мы задали блоку процентную высоту, то он бы всё равно остался бы 0px. А теперь</a:t>
            </a:r>
            <a:r>
              <a:rPr lang="ru" sz="1400">
                <a:solidFill>
                  <a:srgbClr val="000000"/>
                </a:solidFill>
                <a:latin typeface="Times New Roman"/>
                <a:ea typeface="Times New Roman"/>
                <a:cs typeface="Times New Roman"/>
                <a:sym typeface="Times New Roman"/>
              </a:rPr>
              <a:t>...</a:t>
            </a:r>
            <a:r>
              <a:rPr lang="ru"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79" name="Google Shape;179;p31"/>
          <p:cNvPicPr preferRelativeResize="0"/>
          <p:nvPr/>
        </p:nvPicPr>
        <p:blipFill>
          <a:blip r:embed="rId3">
            <a:alphaModFix/>
          </a:blip>
          <a:stretch>
            <a:fillRect/>
          </a:stretch>
        </p:blipFill>
        <p:spPr>
          <a:xfrm>
            <a:off x="4724400" y="1170125"/>
            <a:ext cx="4267200" cy="20069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latin typeface="Times New Roman"/>
                <a:ea typeface="Times New Roman"/>
                <a:cs typeface="Times New Roman"/>
                <a:sym typeface="Times New Roman"/>
              </a:rPr>
              <a:t>Стандарты HTML</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Что за стандарты?</a:t>
            </a:r>
            <a:endParaRPr>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41865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Когда-то давно четыре народа жили в мире...</a:t>
            </a:r>
            <a:endParaRPr sz="1400">
              <a:solidFill>
                <a:srgbClr val="000000"/>
              </a:solidFill>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Когда-то давно существовало множество неофициальных стандартов HTML, которые развивались отдельными лицами. Разработчикам браузеров было сложно принять всё во внимание. Именно поэтому в 1995 Инженерный совет интернета (IETF) выпустил единый стандарт HTML. Получил он версию 2.0 для того чтобы отличался от неофициальных стандартов. И с тех пор началось...</a:t>
            </a:r>
            <a:endParaRPr sz="1400">
              <a:solidFill>
                <a:srgbClr val="000000"/>
              </a:solidFill>
              <a:latin typeface="Times New Roman"/>
              <a:ea typeface="Times New Roman"/>
              <a:cs typeface="Times New Roman"/>
              <a:sym typeface="Times New Roman"/>
            </a:endParaRPr>
          </a:p>
        </p:txBody>
      </p:sp>
      <p:pic>
        <p:nvPicPr>
          <p:cNvPr id="67" name="Google Shape;67;p15"/>
          <p:cNvPicPr preferRelativeResize="0"/>
          <p:nvPr/>
        </p:nvPicPr>
        <p:blipFill>
          <a:blip r:embed="rId3">
            <a:alphaModFix/>
          </a:blip>
          <a:stretch>
            <a:fillRect/>
          </a:stretch>
        </p:blipFill>
        <p:spPr>
          <a:xfrm>
            <a:off x="4572000" y="1880338"/>
            <a:ext cx="4341000" cy="19606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Немного истории</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ru" sz="2500">
                <a:solidFill>
                  <a:srgbClr val="000000"/>
                </a:solidFill>
                <a:latin typeface="Times New Roman"/>
                <a:ea typeface="Times New Roman"/>
                <a:cs typeface="Times New Roman"/>
                <a:sym typeface="Times New Roman"/>
              </a:rPr>
              <a:t>Проблема при в</a:t>
            </a:r>
            <a:r>
              <a:rPr b="1" lang="ru" sz="2500">
                <a:solidFill>
                  <a:srgbClr val="000000"/>
                </a:solidFill>
                <a:latin typeface="Times New Roman"/>
                <a:ea typeface="Times New Roman"/>
                <a:cs typeface="Times New Roman"/>
                <a:sym typeface="Times New Roman"/>
              </a:rPr>
              <a:t>ё</a:t>
            </a:r>
            <a:r>
              <a:rPr b="1" lang="ru" sz="2500">
                <a:solidFill>
                  <a:srgbClr val="000000"/>
                </a:solidFill>
                <a:latin typeface="Times New Roman"/>
                <a:ea typeface="Times New Roman"/>
                <a:cs typeface="Times New Roman"/>
                <a:sym typeface="Times New Roman"/>
              </a:rPr>
              <a:t>рстке веб-страниц</a:t>
            </a:r>
            <a:r>
              <a:rPr b="1" lang="ru" sz="2500">
                <a:solidFill>
                  <a:srgbClr val="000000"/>
                </a:solidFill>
                <a:latin typeface="Times New Roman"/>
                <a:ea typeface="Times New Roman"/>
                <a:cs typeface="Times New Roman"/>
                <a:sym typeface="Times New Roman"/>
              </a:rPr>
              <a:t>ы</a:t>
            </a:r>
            <a:endParaRPr sz="2500">
              <a:solidFill>
                <a:srgbClr val="000000"/>
              </a:solidFill>
              <a:latin typeface="Times New Roman"/>
              <a:ea typeface="Times New Roman"/>
              <a:cs typeface="Times New Roman"/>
              <a:sym typeface="Times New Roman"/>
            </a:endParaRPr>
          </a:p>
        </p:txBody>
      </p:sp>
      <p:sp>
        <p:nvSpPr>
          <p:cNvPr id="78" name="Google Shape;78;p1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Вы могли заметить, что различные теги, например, \&lt;p&gt;, заголовков располагается друг под другом, а что если нужно расположить элементы в несколько столбцов? Использовать боковые меню и прочее?</a:t>
            </a:r>
            <a:endParaRPr sz="1400">
              <a:solidFill>
                <a:srgbClr val="000000"/>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На начальных этапах развития веба была проблема позиционирования элементов и текста на веб-странице</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79" name="Google Shape;79;p17"/>
          <p:cNvPicPr preferRelativeResize="0"/>
          <p:nvPr/>
        </p:nvPicPr>
        <p:blipFill>
          <a:blip r:embed="rId3">
            <a:alphaModFix/>
          </a:blip>
          <a:stretch>
            <a:fillRect/>
          </a:stretch>
        </p:blipFill>
        <p:spPr>
          <a:xfrm>
            <a:off x="4572000" y="1763875"/>
            <a:ext cx="4267200" cy="2193607"/>
          </a:xfrm>
          <a:prstGeom prst="rect">
            <a:avLst/>
          </a:prstGeom>
          <a:noFill/>
          <a:ln>
            <a:noFill/>
          </a:ln>
        </p:spPr>
      </p:pic>
      <p:sp>
        <p:nvSpPr>
          <p:cNvPr id="80" name="Google Shape;80;p17"/>
          <p:cNvSpPr/>
          <p:nvPr/>
        </p:nvSpPr>
        <p:spPr>
          <a:xfrm>
            <a:off x="4563675" y="2796200"/>
            <a:ext cx="4267200" cy="18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6817475" y="2618500"/>
            <a:ext cx="1477500" cy="14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Табличная вёрстка</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Табличная вёрстка</a:t>
            </a:r>
            <a:endParaRPr>
              <a:latin typeface="Times New Roman"/>
              <a:ea typeface="Times New Roman"/>
              <a:cs typeface="Times New Roman"/>
              <a:sym typeface="Times New Roman"/>
            </a:endParaRPr>
          </a:p>
        </p:txBody>
      </p:sp>
      <p:sp>
        <p:nvSpPr>
          <p:cNvPr id="92" name="Google Shape;92;p19"/>
          <p:cNvSpPr txBox="1"/>
          <p:nvPr>
            <p:ph idx="1" type="body"/>
          </p:nvPr>
        </p:nvSpPr>
        <p:spPr>
          <a:xfrm>
            <a:off x="311700" y="1152475"/>
            <a:ext cx="33075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Решением проблемы была табличная вёрстка, которая была актуально в начале 2000-ых годах. Выглядела она следующим образом</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93" name="Google Shape;93;p19"/>
          <p:cNvPicPr preferRelativeResize="0"/>
          <p:nvPr/>
        </p:nvPicPr>
        <p:blipFill>
          <a:blip r:embed="rId3">
            <a:alphaModFix/>
          </a:blip>
          <a:stretch>
            <a:fillRect/>
          </a:stretch>
        </p:blipFill>
        <p:spPr>
          <a:xfrm>
            <a:off x="0" y="2851597"/>
            <a:ext cx="4105701" cy="2291904"/>
          </a:xfrm>
          <a:prstGeom prst="rect">
            <a:avLst/>
          </a:prstGeom>
          <a:noFill/>
          <a:ln>
            <a:noFill/>
          </a:ln>
        </p:spPr>
      </p:pic>
      <p:grpSp>
        <p:nvGrpSpPr>
          <p:cNvPr id="94" name="Google Shape;94;p19"/>
          <p:cNvGrpSpPr/>
          <p:nvPr/>
        </p:nvGrpSpPr>
        <p:grpSpPr>
          <a:xfrm>
            <a:off x="4105675" y="1152463"/>
            <a:ext cx="5953200" cy="3648088"/>
            <a:chOff x="3145850" y="1495413"/>
            <a:chExt cx="5953200" cy="3648088"/>
          </a:xfrm>
        </p:grpSpPr>
        <p:pic>
          <p:nvPicPr>
            <p:cNvPr id="95" name="Google Shape;95;p19"/>
            <p:cNvPicPr preferRelativeResize="0"/>
            <p:nvPr/>
          </p:nvPicPr>
          <p:blipFill>
            <a:blip r:embed="rId4">
              <a:alphaModFix/>
            </a:blip>
            <a:stretch>
              <a:fillRect/>
            </a:stretch>
          </p:blipFill>
          <p:spPr>
            <a:xfrm>
              <a:off x="3145863" y="1495413"/>
              <a:ext cx="5953125" cy="3648075"/>
            </a:xfrm>
            <a:prstGeom prst="rect">
              <a:avLst/>
            </a:prstGeom>
            <a:noFill/>
            <a:ln>
              <a:noFill/>
            </a:ln>
          </p:spPr>
        </p:pic>
        <p:sp>
          <p:nvSpPr>
            <p:cNvPr id="96" name="Google Shape;96;p19"/>
            <p:cNvSpPr/>
            <p:nvPr/>
          </p:nvSpPr>
          <p:spPr>
            <a:xfrm>
              <a:off x="3145850" y="4830600"/>
              <a:ext cx="5953200" cy="312900"/>
            </a:xfrm>
            <a:prstGeom prst="rect">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Достоинства и недостатки табличной вёрстки</a:t>
            </a:r>
            <a:endParaRPr>
              <a:latin typeface="Times New Roman"/>
              <a:ea typeface="Times New Roman"/>
              <a:cs typeface="Times New Roman"/>
              <a:sym typeface="Times New Roman"/>
            </a:endParaRPr>
          </a:p>
        </p:txBody>
      </p:sp>
      <p:sp>
        <p:nvSpPr>
          <p:cNvPr id="102" name="Google Shape;102;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ru" sz="2240">
                <a:solidFill>
                  <a:srgbClr val="000000"/>
                </a:solidFill>
                <a:latin typeface="Times New Roman"/>
                <a:ea typeface="Times New Roman"/>
                <a:cs typeface="Times New Roman"/>
                <a:sym typeface="Times New Roman"/>
              </a:rPr>
              <a:t>Достоинства</a:t>
            </a:r>
            <a:endParaRPr sz="2240">
              <a:solidFill>
                <a:srgbClr val="000000"/>
              </a:solidFill>
              <a:latin typeface="Times New Roman"/>
              <a:ea typeface="Times New Roman"/>
              <a:cs typeface="Times New Roman"/>
              <a:sym typeface="Times New Roman"/>
            </a:endParaRPr>
          </a:p>
          <a:p>
            <a:pPr indent="-295275" lvl="0" marL="457200" rtl="0" algn="l">
              <a:lnSpc>
                <a:spcPct val="135714"/>
              </a:lnSpc>
              <a:spcBef>
                <a:spcPts val="1200"/>
              </a:spcBef>
              <a:spcAft>
                <a:spcPts val="0"/>
              </a:spcAft>
              <a:buClr>
                <a:srgbClr val="000000"/>
              </a:buClr>
              <a:buSzPct val="100000"/>
              <a:buFont typeface="Times New Roman"/>
              <a:buChar char="●"/>
            </a:pPr>
            <a:r>
              <a:rPr lang="ru" sz="1500">
                <a:solidFill>
                  <a:srgbClr val="000000"/>
                </a:solidFill>
                <a:latin typeface="Times New Roman"/>
                <a:ea typeface="Times New Roman"/>
                <a:cs typeface="Times New Roman"/>
                <a:sym typeface="Times New Roman"/>
              </a:rPr>
              <a:t>Резиновый макет. Табличный способ верстки позволяет легко сделать резиновый макет, задав ширину в процентах.</a:t>
            </a:r>
            <a:endParaRPr sz="1500">
              <a:solidFill>
                <a:srgbClr val="000000"/>
              </a:solidFill>
              <a:latin typeface="Times New Roman"/>
              <a:ea typeface="Times New Roman"/>
              <a:cs typeface="Times New Roman"/>
              <a:sym typeface="Times New Roman"/>
            </a:endParaRPr>
          </a:p>
          <a:p>
            <a:pPr indent="-295275" lvl="0" marL="457200" rtl="0" algn="l">
              <a:lnSpc>
                <a:spcPct val="135714"/>
              </a:lnSpc>
              <a:spcBef>
                <a:spcPts val="1000"/>
              </a:spcBef>
              <a:spcAft>
                <a:spcPts val="0"/>
              </a:spcAft>
              <a:buClr>
                <a:srgbClr val="000000"/>
              </a:buClr>
              <a:buSzPct val="100000"/>
              <a:buFont typeface="Times New Roman"/>
              <a:buChar char="●"/>
            </a:pPr>
            <a:r>
              <a:rPr lang="ru" sz="1500">
                <a:solidFill>
                  <a:srgbClr val="000000"/>
                </a:solidFill>
                <a:latin typeface="Times New Roman"/>
                <a:ea typeface="Times New Roman"/>
                <a:cs typeface="Times New Roman"/>
                <a:sym typeface="Times New Roman"/>
              </a:rPr>
              <a:t>Создание декоративных эффектов. Каждой ячейке можно задать отдельный фоновый рисунок и размеры.</a:t>
            </a:r>
            <a:endParaRPr sz="1500">
              <a:solidFill>
                <a:srgbClr val="000000"/>
              </a:solidFill>
              <a:latin typeface="Times New Roman"/>
              <a:ea typeface="Times New Roman"/>
              <a:cs typeface="Times New Roman"/>
              <a:sym typeface="Times New Roman"/>
            </a:endParaRPr>
          </a:p>
          <a:p>
            <a:pPr indent="-295275" lvl="0" marL="457200" rtl="0" algn="l">
              <a:lnSpc>
                <a:spcPct val="135714"/>
              </a:lnSpc>
              <a:spcBef>
                <a:spcPts val="1000"/>
              </a:spcBef>
              <a:spcAft>
                <a:spcPts val="0"/>
              </a:spcAft>
              <a:buClr>
                <a:srgbClr val="000000"/>
              </a:buClr>
              <a:buSzPct val="100000"/>
              <a:buFont typeface="Times New Roman"/>
              <a:buChar char="●"/>
            </a:pPr>
            <a:r>
              <a:rPr lang="ru" sz="1500">
                <a:solidFill>
                  <a:srgbClr val="000000"/>
                </a:solidFill>
                <a:latin typeface="Times New Roman"/>
                <a:ea typeface="Times New Roman"/>
                <a:cs typeface="Times New Roman"/>
                <a:sym typeface="Times New Roman"/>
              </a:rPr>
              <a:t>Вертикальное выравнивание. Внутри таблиц поддерживается выравнивание, как по горизонтали, так и по вертикали. </a:t>
            </a:r>
            <a:endParaRPr sz="1500">
              <a:solidFill>
                <a:srgbClr val="000000"/>
              </a:solidFill>
              <a:latin typeface="Times New Roman"/>
              <a:ea typeface="Times New Roman"/>
              <a:cs typeface="Times New Roman"/>
              <a:sym typeface="Times New Roman"/>
            </a:endParaRPr>
          </a:p>
          <a:p>
            <a:pPr indent="-295275" lvl="0" marL="457200" rtl="0" algn="l">
              <a:lnSpc>
                <a:spcPct val="135714"/>
              </a:lnSpc>
              <a:spcBef>
                <a:spcPts val="1000"/>
              </a:spcBef>
              <a:spcAft>
                <a:spcPts val="1000"/>
              </a:spcAft>
              <a:buClr>
                <a:srgbClr val="000000"/>
              </a:buClr>
              <a:buSzPct val="100000"/>
              <a:buFont typeface="Times New Roman"/>
              <a:buChar char="●"/>
            </a:pPr>
            <a:r>
              <a:rPr lang="ru" sz="1500">
                <a:solidFill>
                  <a:srgbClr val="000000"/>
                </a:solidFill>
                <a:latin typeface="Times New Roman"/>
                <a:ea typeface="Times New Roman"/>
                <a:cs typeface="Times New Roman"/>
                <a:sym typeface="Times New Roman"/>
              </a:rPr>
              <a:t>Кроссбраузерность. Теги для табличных данных появились очень давно и поддерживаются даже в старейших версиях Internet Explorer. Сайт на таблицах одинаково выглядит в разных браузерах.</a:t>
            </a:r>
            <a:endParaRPr sz="1600">
              <a:solidFill>
                <a:srgbClr val="000000"/>
              </a:solidFill>
              <a:latin typeface="Times New Roman"/>
              <a:ea typeface="Times New Roman"/>
              <a:cs typeface="Times New Roman"/>
              <a:sym typeface="Times New Roman"/>
            </a:endParaRPr>
          </a:p>
        </p:txBody>
      </p:sp>
      <p:sp>
        <p:nvSpPr>
          <p:cNvPr id="103" name="Google Shape;103;p20"/>
          <p:cNvSpPr txBox="1"/>
          <p:nvPr>
            <p:ph idx="2" type="body"/>
          </p:nvPr>
        </p:nvSpPr>
        <p:spPr>
          <a:xfrm>
            <a:off x="4832400" y="1152475"/>
            <a:ext cx="3999900" cy="39909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ru" sz="2800">
                <a:solidFill>
                  <a:srgbClr val="000000"/>
                </a:solidFill>
                <a:latin typeface="Times New Roman"/>
                <a:ea typeface="Times New Roman"/>
                <a:cs typeface="Times New Roman"/>
                <a:sym typeface="Times New Roman"/>
              </a:rPr>
              <a:t>Недостатки</a:t>
            </a:r>
            <a:endParaRPr sz="2800">
              <a:solidFill>
                <a:srgbClr val="000000"/>
              </a:solidFill>
              <a:latin typeface="Times New Roman"/>
              <a:ea typeface="Times New Roman"/>
              <a:cs typeface="Times New Roman"/>
              <a:sym typeface="Times New Roman"/>
            </a:endParaRPr>
          </a:p>
          <a:p>
            <a:pPr indent="-294084" lvl="0" marL="457200" rtl="0" algn="l">
              <a:lnSpc>
                <a:spcPct val="135714"/>
              </a:lnSpc>
              <a:spcBef>
                <a:spcPts val="1200"/>
              </a:spcBef>
              <a:spcAft>
                <a:spcPts val="0"/>
              </a:spcAft>
              <a:buClr>
                <a:srgbClr val="000000"/>
              </a:buClr>
              <a:buSzPct val="100000"/>
              <a:buFont typeface="Times New Roman"/>
              <a:buChar char="●"/>
            </a:pPr>
            <a:r>
              <a:rPr lang="ru" sz="1650">
                <a:solidFill>
                  <a:srgbClr val="000000"/>
                </a:solidFill>
                <a:latin typeface="Times New Roman"/>
                <a:ea typeface="Times New Roman"/>
                <a:cs typeface="Times New Roman"/>
                <a:sym typeface="Times New Roman"/>
              </a:rPr>
              <a:t> Огромный код. Для вывода таблицы требуется множество тегов. В реальных примерах табличной верстке часто встречаются еще и вложенные таблицы. В-общем, даже на разметку достаточно простой страницы может понадобиться 200+ строчек кода.</a:t>
            </a:r>
            <a:endParaRPr sz="1650">
              <a:solidFill>
                <a:srgbClr val="000000"/>
              </a:solidFill>
              <a:latin typeface="Times New Roman"/>
              <a:ea typeface="Times New Roman"/>
              <a:cs typeface="Times New Roman"/>
              <a:sym typeface="Times New Roman"/>
            </a:endParaRPr>
          </a:p>
          <a:p>
            <a:pPr indent="-294084" lvl="0" marL="457200" rtl="0" algn="l">
              <a:lnSpc>
                <a:spcPct val="135714"/>
              </a:lnSpc>
              <a:spcBef>
                <a:spcPts val="1000"/>
              </a:spcBef>
              <a:spcAft>
                <a:spcPts val="0"/>
              </a:spcAft>
              <a:buClr>
                <a:srgbClr val="000000"/>
              </a:buClr>
              <a:buSzPct val="100000"/>
              <a:buFont typeface="Times New Roman"/>
              <a:buChar char="●"/>
            </a:pPr>
            <a:r>
              <a:rPr lang="ru" sz="1650">
                <a:solidFill>
                  <a:srgbClr val="000000"/>
                </a:solidFill>
                <a:latin typeface="Times New Roman"/>
                <a:ea typeface="Times New Roman"/>
                <a:cs typeface="Times New Roman"/>
                <a:sym typeface="Times New Roman"/>
              </a:rPr>
              <a:t> Ухудшение скорости зарузки. Таблица имеет одну очень нехорошую особенность – она не будет отображена до тех пор, пока все ее ячейки, включая самые нижние, не будут загружены.</a:t>
            </a:r>
            <a:endParaRPr sz="1650">
              <a:solidFill>
                <a:srgbClr val="000000"/>
              </a:solidFill>
              <a:latin typeface="Times New Roman"/>
              <a:ea typeface="Times New Roman"/>
              <a:cs typeface="Times New Roman"/>
              <a:sym typeface="Times New Roman"/>
            </a:endParaRPr>
          </a:p>
          <a:p>
            <a:pPr indent="-294084" lvl="0" marL="457200" rtl="0" algn="l">
              <a:lnSpc>
                <a:spcPct val="135714"/>
              </a:lnSpc>
              <a:spcBef>
                <a:spcPts val="1000"/>
              </a:spcBef>
              <a:spcAft>
                <a:spcPts val="0"/>
              </a:spcAft>
              <a:buClr>
                <a:srgbClr val="000000"/>
              </a:buClr>
              <a:buSzPct val="100000"/>
              <a:buFont typeface="Times New Roman"/>
              <a:buChar char="●"/>
            </a:pPr>
            <a:r>
              <a:rPr lang="ru" sz="1650">
                <a:solidFill>
                  <a:srgbClr val="000000"/>
                </a:solidFill>
                <a:latin typeface="Times New Roman"/>
                <a:ea typeface="Times New Roman"/>
                <a:cs typeface="Times New Roman"/>
                <a:sym typeface="Times New Roman"/>
              </a:rPr>
              <a:t>Плохая индексация. А вот это еще более значительный минус. Из-за большой разметки и обилия вложенных тегов текст на странице хуже воспринимается поисковыми системами</a:t>
            </a:r>
            <a:endParaRPr sz="1650">
              <a:solidFill>
                <a:srgbClr val="000000"/>
              </a:solidFill>
              <a:latin typeface="Times New Roman"/>
              <a:ea typeface="Times New Roman"/>
              <a:cs typeface="Times New Roman"/>
              <a:sym typeface="Times New Roman"/>
            </a:endParaRPr>
          </a:p>
          <a:p>
            <a:pPr indent="-294084" lvl="0" marL="457200" rtl="0" algn="l">
              <a:lnSpc>
                <a:spcPct val="135714"/>
              </a:lnSpc>
              <a:spcBef>
                <a:spcPts val="1000"/>
              </a:spcBef>
              <a:spcAft>
                <a:spcPts val="0"/>
              </a:spcAft>
              <a:buClr>
                <a:srgbClr val="000000"/>
              </a:buClr>
              <a:buSzPct val="100000"/>
              <a:buFont typeface="Times New Roman"/>
              <a:buChar char="●"/>
            </a:pPr>
            <a:r>
              <a:rPr lang="ru" sz="1650">
                <a:solidFill>
                  <a:srgbClr val="000000"/>
                </a:solidFill>
                <a:latin typeface="Times New Roman"/>
                <a:ea typeface="Times New Roman"/>
                <a:cs typeface="Times New Roman"/>
                <a:sym typeface="Times New Roman"/>
              </a:rPr>
              <a:t>Неудобное управление через стили. Опять же, из-за обилия вложенных тегов таблицу сложно стилизовать через стили.</a:t>
            </a:r>
            <a:endParaRPr sz="1650">
              <a:solidFill>
                <a:srgbClr val="000000"/>
              </a:solidFill>
              <a:latin typeface="Times New Roman"/>
              <a:ea typeface="Times New Roman"/>
              <a:cs typeface="Times New Roman"/>
              <a:sym typeface="Times New Roman"/>
            </a:endParaRPr>
          </a:p>
          <a:p>
            <a:pPr indent="-294084" lvl="0" marL="457200" rtl="0" algn="l">
              <a:lnSpc>
                <a:spcPct val="135714"/>
              </a:lnSpc>
              <a:spcBef>
                <a:spcPts val="1000"/>
              </a:spcBef>
              <a:spcAft>
                <a:spcPts val="1000"/>
              </a:spcAft>
              <a:buClr>
                <a:srgbClr val="000000"/>
              </a:buClr>
              <a:buSzPct val="100000"/>
              <a:buFont typeface="Times New Roman"/>
              <a:buChar char="●"/>
            </a:pPr>
            <a:r>
              <a:rPr lang="ru" sz="1650">
                <a:solidFill>
                  <a:srgbClr val="000000"/>
                </a:solidFill>
                <a:latin typeface="Times New Roman"/>
                <a:ea typeface="Times New Roman"/>
                <a:cs typeface="Times New Roman"/>
                <a:sym typeface="Times New Roman"/>
              </a:rPr>
              <a:t>Несоответствие стандартам разработки. </a:t>
            </a:r>
            <a:endParaRPr sz="165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u">
                <a:latin typeface="Times New Roman"/>
                <a:ea typeface="Times New Roman"/>
                <a:cs typeface="Times New Roman"/>
                <a:sym typeface="Times New Roman"/>
              </a:rPr>
              <a:t>Вывод по табличной вёрстке</a:t>
            </a:r>
            <a:endParaRPr>
              <a:latin typeface="Times New Roman"/>
              <a:ea typeface="Times New Roman"/>
              <a:cs typeface="Times New Roman"/>
              <a:sym typeface="Times New Roman"/>
            </a:endParaRPr>
          </a:p>
        </p:txBody>
      </p:sp>
      <p:sp>
        <p:nvSpPr>
          <p:cNvPr id="109" name="Google Shape;109;p21"/>
          <p:cNvSpPr txBox="1"/>
          <p:nvPr>
            <p:ph idx="1" type="body"/>
          </p:nvPr>
        </p:nvSpPr>
        <p:spPr>
          <a:xfrm>
            <a:off x="311700" y="1152475"/>
            <a:ext cx="4008900" cy="3402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ru" sz="1400">
                <a:solidFill>
                  <a:srgbClr val="000000"/>
                </a:solidFill>
                <a:latin typeface="Times New Roman"/>
                <a:ea typeface="Times New Roman"/>
                <a:cs typeface="Times New Roman"/>
                <a:sym typeface="Times New Roman"/>
              </a:rPr>
              <a:t>Данный способ был актуален в бородатые времена когда альтернатив по сути небыло и приходилось мириться со всеми представленными недостатками. В данный момент такой способ разработки веб-страницы не используется </a:t>
            </a:r>
            <a:r>
              <a:rPr lang="ru" sz="1400">
                <a:solidFill>
                  <a:srgbClr val="000000"/>
                </a:solidFill>
                <a:latin typeface="Times New Roman"/>
                <a:ea typeface="Times New Roman"/>
                <a:cs typeface="Times New Roman"/>
                <a:sym typeface="Times New Roman"/>
              </a:rPr>
              <a:t>и </a:t>
            </a:r>
            <a:r>
              <a:rPr lang="ru" sz="1400">
                <a:solidFill>
                  <a:srgbClr val="000000"/>
                </a:solidFill>
                <a:latin typeface="Times New Roman"/>
                <a:ea typeface="Times New Roman"/>
                <a:cs typeface="Times New Roman"/>
                <a:sym typeface="Times New Roman"/>
              </a:rPr>
              <a:t>в 2011 году был признан неактуал</a:t>
            </a:r>
            <a:r>
              <a:rPr lang="ru" sz="1400">
                <a:solidFill>
                  <a:srgbClr val="000000"/>
                </a:solidFill>
                <a:latin typeface="Times New Roman"/>
                <a:ea typeface="Times New Roman"/>
                <a:cs typeface="Times New Roman"/>
                <a:sym typeface="Times New Roman"/>
              </a:rPr>
              <a:t>е</a:t>
            </a:r>
            <a:r>
              <a:rPr lang="ru" sz="1400">
                <a:solidFill>
                  <a:srgbClr val="000000"/>
                </a:solidFill>
                <a:latin typeface="Times New Roman"/>
                <a:ea typeface="Times New Roman"/>
                <a:cs typeface="Times New Roman"/>
                <a:sym typeface="Times New Roman"/>
              </a:rPr>
              <a:t>н.</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10" name="Google Shape;110;p21"/>
          <p:cNvPicPr preferRelativeResize="0"/>
          <p:nvPr/>
        </p:nvPicPr>
        <p:blipFill>
          <a:blip r:embed="rId3">
            <a:alphaModFix/>
          </a:blip>
          <a:stretch>
            <a:fillRect/>
          </a:stretch>
        </p:blipFill>
        <p:spPr>
          <a:xfrm>
            <a:off x="4370125" y="1161300"/>
            <a:ext cx="4573446" cy="338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