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70" r:id="rId2"/>
    <p:sldId id="272" r:id="rId3"/>
    <p:sldId id="271" r:id="rId4"/>
    <p:sldId id="276" r:id="rId5"/>
    <p:sldId id="280" r:id="rId6"/>
    <p:sldId id="277" r:id="rId7"/>
    <p:sldId id="278" r:id="rId8"/>
    <p:sldId id="281" r:id="rId9"/>
    <p:sldId id="279" r:id="rId10"/>
  </p:sldIdLst>
  <p:sldSz cx="12192000" cy="6858000"/>
  <p:notesSz cx="7023100" cy="93091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C067"/>
    <a:srgbClr val="70D67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990A57-83A2-4A4E-AF99-AACC08C6B03E}" v="125" dt="2023-06-20T06:24:53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40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2915" cy="46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3" tIns="46656" rIns="93313" bIns="46656" numCol="1" anchor="t" anchorCtr="0" compatLnSpc="1">
            <a:prstTxWarp prst="textNoShape">
              <a:avLst/>
            </a:prstTxWarp>
          </a:bodyPr>
          <a:lstStyle>
            <a:lvl1pPr defTabSz="932848"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8580" y="0"/>
            <a:ext cx="3042915" cy="46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3" tIns="46656" rIns="93313" bIns="46656" numCol="1" anchor="t" anchorCtr="0" compatLnSpc="1">
            <a:prstTxWarp prst="textNoShape">
              <a:avLst/>
            </a:prstTxWarp>
          </a:bodyPr>
          <a:lstStyle>
            <a:lvl1pPr algn="r" defTabSz="932848"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endParaRPr lang="en-US" dirty="0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8500"/>
            <a:ext cx="6207125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2952" y="4422142"/>
            <a:ext cx="5617196" cy="4188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3" tIns="46656" rIns="93313" bIns="46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691"/>
            <a:ext cx="3042915" cy="46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3" tIns="46656" rIns="93313" bIns="46656" numCol="1" anchor="b" anchorCtr="0" compatLnSpc="1">
            <a:prstTxWarp prst="textNoShape">
              <a:avLst/>
            </a:prstTxWarp>
          </a:bodyPr>
          <a:lstStyle>
            <a:lvl1pPr defTabSz="932848"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580" y="8842691"/>
            <a:ext cx="3042915" cy="464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13" tIns="46656" rIns="93313" bIns="46656" numCol="1" anchor="b" anchorCtr="0" compatLnSpc="1">
            <a:prstTxWarp prst="textNoShape">
              <a:avLst/>
            </a:prstTxWarp>
          </a:bodyPr>
          <a:lstStyle>
            <a:lvl1pPr algn="r" defTabSz="932848">
              <a:lnSpc>
                <a:spcPct val="100000"/>
              </a:lnSpc>
              <a:spcBef>
                <a:spcPct val="0"/>
              </a:spcBef>
              <a:defRPr/>
            </a:lvl1pPr>
          </a:lstStyle>
          <a:p>
            <a:fld id="{E18DDDA6-EFCA-409D-B11F-B1780CB03A6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93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0C0EC-863C-4C1A-91F4-FE3B39619DE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7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9FE05F-650D-4980-B0F5-B12133CF5AE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B0429-8C06-4B56-9C13-0CC82B3DC62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53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98882" y="1323001"/>
            <a:ext cx="552431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6268800" y="1323001"/>
            <a:ext cx="5526693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12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14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927C6-8960-483D-AB9B-87A4028560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4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08A28-EF99-441D-9D0B-56989D6E8D1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8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69449-7F36-446B-8D9A-C6A79908835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5BFCE-6C62-422B-AE23-03A2FAD31D1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5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5488D3-A289-4F05-94F4-10ED76804C1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7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08AD6D-4BB6-487D-9608-10F8F5F27F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1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2CC04-0124-457D-82D8-4C4A712036D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3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86AAD-7F6F-4ED7-A5A2-55CFB15BF83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6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116C65A2-C35C-4852-BF91-061C1FB7A43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MSIPCMContentMarking" descr="{&quot;HashCode&quot;:-767040411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2EB2BC0-09DD-0BB2-AAD7-FD3AE1AD3100}"/>
              </a:ext>
            </a:extLst>
          </p:cNvPr>
          <p:cNvSpPr txBox="1"/>
          <p:nvPr userDrawn="1"/>
        </p:nvSpPr>
        <p:spPr>
          <a:xfrm>
            <a:off x="0" y="0"/>
            <a:ext cx="826000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GB" sz="900">
                <a:solidFill>
                  <a:srgbClr val="0078D7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88B8-F975-47DD-9051-C92E56C6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254" y="1130374"/>
            <a:ext cx="10972800" cy="5575226"/>
          </a:xfrm>
        </p:spPr>
        <p:txBody>
          <a:bodyPr/>
          <a:lstStyle/>
          <a:p>
            <a:r>
              <a:rPr lang="en-US" sz="2400" dirty="0"/>
              <a:t>Description: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As a Corporate banking customer, to be able to view the Account Balances / Transactions at any point of time. Able to create a Payroll Transaction (PAY) using the available account and interface to Backoffice. Online status update for payments to customer. </a:t>
            </a:r>
          </a:p>
          <a:p>
            <a:r>
              <a:rPr lang="en-US" sz="2400" dirty="0"/>
              <a:t>Scope of this project: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Simplify the payment processing and Account Position to customers.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Diagram: </a:t>
            </a:r>
          </a:p>
          <a:p>
            <a:endParaRPr lang="en-GB" sz="2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47" y="68244"/>
            <a:ext cx="1212553" cy="4963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DE26F0-D547-4CF3-9EBA-A978EC165744}"/>
              </a:ext>
            </a:extLst>
          </p:cNvPr>
          <p:cNvGrpSpPr/>
          <p:nvPr/>
        </p:nvGrpSpPr>
        <p:grpSpPr>
          <a:xfrm>
            <a:off x="3352800" y="3581400"/>
            <a:ext cx="7239000" cy="3048000"/>
            <a:chOff x="304800" y="3276600"/>
            <a:chExt cx="7239000" cy="3048000"/>
          </a:xfrm>
        </p:grpSpPr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1E3C62CD-0E07-4D01-AA25-E9D06AF5D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00" y="4114800"/>
              <a:ext cx="609600" cy="6096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DBD9C9-1EF2-4F78-BCF9-FB0F3DBF3556}"/>
                </a:ext>
              </a:extLst>
            </p:cNvPr>
            <p:cNvSpPr txBox="1"/>
            <p:nvPr/>
          </p:nvSpPr>
          <p:spPr>
            <a:xfrm>
              <a:off x="467803" y="3690068"/>
              <a:ext cx="893193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Bank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Customer</a:t>
              </a:r>
              <a:r>
                <a:rPr lang="en-US" dirty="0"/>
                <a:t> </a:t>
              </a:r>
              <a:endParaRPr lang="en-GB" dirty="0"/>
            </a:p>
          </p:txBody>
        </p:sp>
        <p:pic>
          <p:nvPicPr>
            <p:cNvPr id="9" name="Graphic 8" descr="Money">
              <a:extLst>
                <a:ext uri="{FF2B5EF4-FFF2-40B4-BE49-F238E27FC236}">
                  <a16:creationId xmlns:a16="http://schemas.microsoft.com/office/drawing/2014/main" id="{F6C09DFC-F8A5-463F-BB72-AD346A79E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741996" y="3896708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D358F6-EC99-4234-B37D-1B331328D95E}"/>
                </a:ext>
              </a:extLst>
            </p:cNvPr>
            <p:cNvSpPr txBox="1"/>
            <p:nvPr/>
          </p:nvSpPr>
          <p:spPr>
            <a:xfrm>
              <a:off x="1898389" y="3690068"/>
              <a:ext cx="753732" cy="609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Online 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Banking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Channel</a:t>
              </a:r>
              <a:endParaRPr lang="en-GB" dirty="0">
                <a:solidFill>
                  <a:srgbClr val="0070C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91EF20-1A76-462D-85CA-A968C81882A7}"/>
                </a:ext>
              </a:extLst>
            </p:cNvPr>
            <p:cNvSpPr txBox="1"/>
            <p:nvPr/>
          </p:nvSpPr>
          <p:spPr>
            <a:xfrm>
              <a:off x="3010182" y="4299466"/>
              <a:ext cx="1676400" cy="3877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Payment Creation / Management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2" name="Callout: Quad Arrow 11">
              <a:extLst>
                <a:ext uri="{FF2B5EF4-FFF2-40B4-BE49-F238E27FC236}">
                  <a16:creationId xmlns:a16="http://schemas.microsoft.com/office/drawing/2014/main" id="{E8A43405-9177-4F25-B570-FEC3FC9A7328}"/>
                </a:ext>
              </a:extLst>
            </p:cNvPr>
            <p:cNvSpPr/>
            <p:nvPr/>
          </p:nvSpPr>
          <p:spPr bwMode="auto">
            <a:xfrm>
              <a:off x="5334000" y="4114800"/>
              <a:ext cx="1066800" cy="696308"/>
            </a:xfrm>
            <a:prstGeom prst="quadArrowCallou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Callout: Quad Arrow 12">
              <a:extLst>
                <a:ext uri="{FF2B5EF4-FFF2-40B4-BE49-F238E27FC236}">
                  <a16:creationId xmlns:a16="http://schemas.microsoft.com/office/drawing/2014/main" id="{D5ADC808-8FEC-46B1-B390-85A5ED29E822}"/>
                </a:ext>
              </a:extLst>
            </p:cNvPr>
            <p:cNvSpPr/>
            <p:nvPr/>
          </p:nvSpPr>
          <p:spPr bwMode="auto">
            <a:xfrm>
              <a:off x="6172200" y="4493365"/>
              <a:ext cx="1216152" cy="1216152"/>
            </a:xfrm>
            <a:prstGeom prst="quadArrowCallou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7F0AF0-B7C9-406E-8F85-49DAFA33CFD9}"/>
                </a:ext>
              </a:extLst>
            </p:cNvPr>
            <p:cNvSpPr txBox="1"/>
            <p:nvPr/>
          </p:nvSpPr>
          <p:spPr>
            <a:xfrm>
              <a:off x="5063962" y="4299466"/>
              <a:ext cx="1676400" cy="38779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Interfacing &amp; Processing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1C03156-4FF0-41F9-9E17-F7FBC2C0D1BB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 flipV="1">
              <a:off x="1117600" y="4353908"/>
              <a:ext cx="624396" cy="3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4E070D5-C42D-4D4C-9EC5-8F22DC8FFAA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15971" y="4428051"/>
              <a:ext cx="328518" cy="3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16EB1F-F918-4B73-9244-62667816CE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57395" y="4464148"/>
              <a:ext cx="328518" cy="3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FCA2BB1C-78AE-4599-86E5-30EE233B9A5E}"/>
                </a:ext>
              </a:extLst>
            </p:cNvPr>
            <p:cNvSpPr/>
            <p:nvPr/>
          </p:nvSpPr>
          <p:spPr bwMode="auto">
            <a:xfrm>
              <a:off x="750875" y="5187631"/>
              <a:ext cx="1611326" cy="832169"/>
            </a:xfrm>
            <a:prstGeom prst="wedgeRoundRectCallout">
              <a:avLst>
                <a:gd name="adj1" fmla="val -21685"/>
                <a:gd name="adj2" fmla="val -80171"/>
                <a:gd name="adj3" fmla="val 166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Arial" charset="0"/>
                </a:rPr>
                <a:t>Online Channel, User to be Validated and Authenticated while login.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9" name="Speech Bubble: Rectangle with Corners Rounded 18">
              <a:extLst>
                <a:ext uri="{FF2B5EF4-FFF2-40B4-BE49-F238E27FC236}">
                  <a16:creationId xmlns:a16="http://schemas.microsoft.com/office/drawing/2014/main" id="{BED2CA92-82AF-402A-A61E-9F0F59C3994E}"/>
                </a:ext>
              </a:extLst>
            </p:cNvPr>
            <p:cNvSpPr/>
            <p:nvPr/>
          </p:nvSpPr>
          <p:spPr bwMode="auto">
            <a:xfrm>
              <a:off x="2786743" y="3276600"/>
              <a:ext cx="1611326" cy="620108"/>
            </a:xfrm>
            <a:prstGeom prst="wedgeRoundRectCallout">
              <a:avLst>
                <a:gd name="adj1" fmla="val -46907"/>
                <a:gd name="adj2" fmla="val 95988"/>
                <a:gd name="adj3" fmla="val 166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Arial" charset="0"/>
                </a:rPr>
                <a:t>Access restriction / Availability check before any action.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7B1F4CDF-8142-44E3-9ABD-4D4E0724F899}"/>
                </a:ext>
              </a:extLst>
            </p:cNvPr>
            <p:cNvSpPr/>
            <p:nvPr/>
          </p:nvSpPr>
          <p:spPr bwMode="auto">
            <a:xfrm>
              <a:off x="4469999" y="4877348"/>
              <a:ext cx="1611326" cy="832169"/>
            </a:xfrm>
            <a:prstGeom prst="wedgeRoundRectCallout">
              <a:avLst>
                <a:gd name="adj1" fmla="val -21685"/>
                <a:gd name="adj2" fmla="val -80171"/>
                <a:gd name="adj3" fmla="val 166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Outward / Inward Interface message formats and status code handling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AAEFF2D0-4F06-44FC-9534-0D9C8C4A6849}"/>
                </a:ext>
              </a:extLst>
            </p:cNvPr>
            <p:cNvSpPr/>
            <p:nvPr/>
          </p:nvSpPr>
          <p:spPr bwMode="auto">
            <a:xfrm>
              <a:off x="4880230" y="3370848"/>
              <a:ext cx="1611326" cy="620108"/>
            </a:xfrm>
            <a:prstGeom prst="wedgeRoundRectCallout">
              <a:avLst>
                <a:gd name="adj1" fmla="val -46907"/>
                <a:gd name="adj2" fmla="val 95988"/>
                <a:gd name="adj3" fmla="val 16667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latin typeface="Arial" charset="0"/>
                </a:rPr>
                <a:t>Account position flow – Format and Specifications</a:t>
              </a: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FD9963C-F03F-47EB-8E4E-333A834413E9}"/>
                </a:ext>
              </a:extLst>
            </p:cNvPr>
            <p:cNvSpPr/>
            <p:nvPr/>
          </p:nvSpPr>
          <p:spPr bwMode="auto">
            <a:xfrm>
              <a:off x="304800" y="3276600"/>
              <a:ext cx="7239000" cy="3048000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1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of User Stories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47" y="68244"/>
            <a:ext cx="1212553" cy="496300"/>
          </a:xfrm>
          <a:prstGeom prst="rect">
            <a:avLst/>
          </a:prstGeom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EC5BDB6-1AAC-4262-934B-CDD596556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441768"/>
              </p:ext>
            </p:extLst>
          </p:nvPr>
        </p:nvGraphicFramePr>
        <p:xfrm>
          <a:off x="609600" y="1600200"/>
          <a:ext cx="109728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6231757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1281132923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27978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#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[Must-have/Good-to-Have]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6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to Corporate Channel Application with Validated Credentials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Have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79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of Transaction using an entry screen with validations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Have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271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payment creation using file upload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Have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90513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Transaction Management (Print, Edit,… ) Journeys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Must Have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2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Approval of transaction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Have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4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 to Processing engine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to have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91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Update and visual display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to have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54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Account Balance &amp; Reporting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Must have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72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Online balance reporting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to have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090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C70228-A331-4895-B4D5-EB8A3009C2A0}"/>
              </a:ext>
            </a:extLst>
          </p:cNvPr>
          <p:cNvSpPr txBox="1"/>
          <p:nvPr/>
        </p:nvSpPr>
        <p:spPr>
          <a:xfrm>
            <a:off x="2743200" y="6019800"/>
            <a:ext cx="4822410" cy="43704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Good-To-Have: Stretch goals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89999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</a:t>
            </a:r>
            <a:r>
              <a:rPr lang="en-GB" dirty="0"/>
              <a:t> Story-1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9FCF-54C2-486A-A2F2-7F2165CA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Description</a:t>
            </a:r>
            <a:endParaRPr lang="en-US" sz="2400" dirty="0"/>
          </a:p>
          <a:p>
            <a:pPr lvl="1"/>
            <a:r>
              <a:rPr lang="en-US" sz="2000" dirty="0"/>
              <a:t>As a User, I want to login to Corporate Online Channel using my credentials, so that I can perform my Transaction / Balance handling.</a:t>
            </a:r>
          </a:p>
          <a:p>
            <a:r>
              <a:rPr lang="en-US" sz="2400" b="1" dirty="0"/>
              <a:t>Acceptance Criteria</a:t>
            </a:r>
            <a:endParaRPr lang="en-US" sz="2400" dirty="0"/>
          </a:p>
          <a:p>
            <a:pPr lvl="1"/>
            <a:r>
              <a:rPr lang="en-US" sz="2000" dirty="0"/>
              <a:t>Verify that valid credentials are used for login authentication</a:t>
            </a:r>
          </a:p>
          <a:p>
            <a:pPr lvl="1"/>
            <a:r>
              <a:rPr lang="en-US" sz="2000" dirty="0"/>
              <a:t>Proper error message for any failure cases</a:t>
            </a:r>
          </a:p>
          <a:p>
            <a:pPr lvl="1"/>
            <a:r>
              <a:rPr lang="en-US" sz="2000" dirty="0"/>
              <a:t>Verify that account is locked after three (3) failed login attempts.</a:t>
            </a:r>
            <a:r>
              <a:rPr lang="en-US" sz="2000" b="1" dirty="0"/>
              <a:t> </a:t>
            </a:r>
          </a:p>
          <a:p>
            <a:r>
              <a:rPr lang="en-US" sz="2400" b="1" dirty="0"/>
              <a:t>Screen Mock up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47" y="68244"/>
            <a:ext cx="1212553" cy="49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B2486-1502-41A3-B3D0-6EF9A4E0A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341316"/>
            <a:ext cx="4043363" cy="178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75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43000"/>
          </a:xfrm>
        </p:spPr>
        <p:txBody>
          <a:bodyPr/>
          <a:lstStyle/>
          <a:p>
            <a:r>
              <a:rPr lang="en-US" sz="4000" dirty="0"/>
              <a:t>U</a:t>
            </a:r>
            <a:r>
              <a:rPr lang="en-GB" sz="4000" dirty="0"/>
              <a:t>ser Story-2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9FCF-54C2-486A-A2F2-7F2165CA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11" y="304800"/>
            <a:ext cx="10972800" cy="3276600"/>
          </a:xfrm>
        </p:spPr>
        <p:txBody>
          <a:bodyPr/>
          <a:lstStyle/>
          <a:p>
            <a:r>
              <a:rPr lang="en-US" sz="2000" b="1" dirty="0"/>
              <a:t>Description</a:t>
            </a:r>
            <a:endParaRPr lang="en-US" sz="2000" dirty="0"/>
          </a:p>
          <a:p>
            <a:pPr lvl="1"/>
            <a:r>
              <a:rPr lang="en-US" sz="1800" dirty="0"/>
              <a:t>As a User, I want to Create a PAY (Payroll Payment), so that I can transfer fund to my Company employees salary payment.</a:t>
            </a:r>
          </a:p>
          <a:p>
            <a:r>
              <a:rPr lang="en-US" sz="2000" b="1" dirty="0"/>
              <a:t>Acceptance Criteria</a:t>
            </a:r>
            <a:endParaRPr lang="en-US" sz="2000" dirty="0"/>
          </a:p>
          <a:p>
            <a:pPr lvl="1"/>
            <a:r>
              <a:rPr lang="en-US" sz="1800" dirty="0"/>
              <a:t>Valid Data for every fields to be able to enter by user</a:t>
            </a:r>
          </a:p>
          <a:p>
            <a:pPr lvl="1"/>
            <a:r>
              <a:rPr lang="en-US" sz="1800" dirty="0"/>
              <a:t>Payment Submission for further processing, if all the required input values available</a:t>
            </a:r>
          </a:p>
          <a:p>
            <a:pPr lvl="1"/>
            <a:r>
              <a:rPr lang="en-US" sz="1800" dirty="0"/>
              <a:t>Save as Draft to be available for modify the data in future</a:t>
            </a:r>
          </a:p>
          <a:p>
            <a:pPr lvl="1"/>
            <a:r>
              <a:rPr lang="en-US" sz="1800" dirty="0"/>
              <a:t>Batching to be done for each set of transaction for easy management and Access segregations</a:t>
            </a:r>
          </a:p>
          <a:p>
            <a:pPr lvl="1"/>
            <a:r>
              <a:rPr lang="en-US" sz="1800" dirty="0"/>
              <a:t>Amount in respective Base Currency and Account Currency to be available </a:t>
            </a:r>
            <a:r>
              <a:rPr lang="en-US" sz="1800" b="1" dirty="0"/>
              <a:t> </a:t>
            </a:r>
          </a:p>
          <a:p>
            <a:r>
              <a:rPr lang="en-US" sz="2000" b="1" dirty="0"/>
              <a:t>Screen Mock up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47" y="68244"/>
            <a:ext cx="1212553" cy="496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41987-BD26-78CD-7116-3157F198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49687"/>
            <a:ext cx="5162550" cy="2733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D7BB1-C23C-CF6A-6974-B2DCD2FDF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857377"/>
            <a:ext cx="5562600" cy="276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6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GB" dirty="0"/>
              <a:t>ser Story-3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9FCF-54C2-486A-A2F2-7F2165CA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972800" cy="3405982"/>
          </a:xfrm>
        </p:spPr>
        <p:txBody>
          <a:bodyPr/>
          <a:lstStyle/>
          <a:p>
            <a:r>
              <a:rPr lang="en-US" sz="2400" b="1" dirty="0"/>
              <a:t>Description</a:t>
            </a:r>
            <a:endParaRPr lang="en-US" sz="2400" dirty="0"/>
          </a:p>
          <a:p>
            <a:pPr lvl="1"/>
            <a:r>
              <a:rPr lang="en-US" sz="2000" dirty="0"/>
              <a:t>As a User, I want to Create a transactions in a easier way, like in excel, where the data can be populated by keying or copying the key information to create the transactions quickly.</a:t>
            </a:r>
          </a:p>
          <a:p>
            <a:r>
              <a:rPr lang="en-US" sz="2400" b="1" dirty="0"/>
              <a:t>Acceptance Criteria</a:t>
            </a:r>
            <a:endParaRPr lang="en-US" sz="2400" dirty="0"/>
          </a:p>
          <a:p>
            <a:pPr lvl="1"/>
            <a:r>
              <a:rPr lang="en-US" sz="2000" dirty="0"/>
              <a:t>Valid Data for every fields to be able to enter by user</a:t>
            </a:r>
          </a:p>
          <a:p>
            <a:pPr lvl="1"/>
            <a:r>
              <a:rPr lang="en-US" sz="2000" dirty="0"/>
              <a:t>Payment Submission for further processing, if all the required input values available</a:t>
            </a:r>
          </a:p>
          <a:p>
            <a:pPr lvl="1"/>
            <a:r>
              <a:rPr lang="en-US" sz="2000" dirty="0"/>
              <a:t>Save as Draft to be available for modify the data in future </a:t>
            </a:r>
            <a:r>
              <a:rPr lang="en-US" sz="2000" b="1" dirty="0"/>
              <a:t> </a:t>
            </a:r>
          </a:p>
          <a:p>
            <a:r>
              <a:rPr lang="en-US" sz="2400" b="1" dirty="0"/>
              <a:t>Screen Mock up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47" y="68244"/>
            <a:ext cx="1212553" cy="49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AABAB-7AD4-E737-1A59-72E9FAEB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886200"/>
            <a:ext cx="802298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GB" dirty="0"/>
              <a:t>ser Story-4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9FCF-54C2-486A-A2F2-7F2165CA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22" y="762001"/>
            <a:ext cx="10972800" cy="2590799"/>
          </a:xfrm>
        </p:spPr>
        <p:txBody>
          <a:bodyPr/>
          <a:lstStyle/>
          <a:p>
            <a:r>
              <a:rPr lang="en-US" sz="2000" b="1" dirty="0"/>
              <a:t>Description</a:t>
            </a:r>
            <a:endParaRPr lang="en-US" sz="2000" dirty="0"/>
          </a:p>
          <a:p>
            <a:pPr lvl="1"/>
            <a:r>
              <a:rPr lang="en-US" sz="1800" dirty="0"/>
              <a:t>As a User, I want to view all transactions created, so that I can manage my transactions effectively </a:t>
            </a:r>
          </a:p>
          <a:p>
            <a:r>
              <a:rPr lang="en-US" sz="2000" b="1" dirty="0"/>
              <a:t>Acceptance Criteria</a:t>
            </a:r>
            <a:endParaRPr lang="en-US" sz="2000" dirty="0"/>
          </a:p>
          <a:p>
            <a:pPr lvl="1"/>
            <a:r>
              <a:rPr lang="en-US" sz="1800" dirty="0"/>
              <a:t>All transactions belongs to the user to be displayed in a list </a:t>
            </a:r>
          </a:p>
          <a:p>
            <a:pPr lvl="1"/>
            <a:r>
              <a:rPr lang="en-US" sz="1800" dirty="0"/>
              <a:t>User to be able to take actions for these transactions</a:t>
            </a:r>
          </a:p>
          <a:p>
            <a:pPr lvl="1"/>
            <a:r>
              <a:rPr lang="en-US" sz="1800" dirty="0"/>
              <a:t>Any restriction of access available to be able to apply on the list of transactions and batches</a:t>
            </a:r>
            <a:endParaRPr lang="en-US" sz="1800" b="1" dirty="0"/>
          </a:p>
          <a:p>
            <a:r>
              <a:rPr lang="en-US" sz="2000" b="1" dirty="0"/>
              <a:t>Screen Mock up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47" y="68244"/>
            <a:ext cx="1212553" cy="49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E95FD3-E8BC-0750-F9B5-4A47600C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2" y="3448574"/>
            <a:ext cx="5300626" cy="134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1B993F-E21E-6D72-9239-D460F01ED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013" y="3429000"/>
            <a:ext cx="6029587" cy="20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45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GB" dirty="0"/>
              <a:t>ser Story-5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9FCF-54C2-486A-A2F2-7F2165CA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44" y="685801"/>
            <a:ext cx="10972800" cy="2514600"/>
          </a:xfrm>
        </p:spPr>
        <p:txBody>
          <a:bodyPr/>
          <a:lstStyle/>
          <a:p>
            <a:r>
              <a:rPr lang="en-US" sz="2000" b="1" dirty="0"/>
              <a:t>Description</a:t>
            </a:r>
            <a:endParaRPr lang="en-US" sz="2000" dirty="0"/>
          </a:p>
          <a:p>
            <a:pPr lvl="1"/>
            <a:r>
              <a:rPr lang="en-US" sz="1800" dirty="0"/>
              <a:t>As a User, I want to approve the payment, so that it can get processed.</a:t>
            </a:r>
          </a:p>
          <a:p>
            <a:r>
              <a:rPr lang="en-US" sz="2000" b="1" dirty="0"/>
              <a:t>Acceptance Criteria</a:t>
            </a:r>
            <a:endParaRPr lang="en-US" sz="2000" dirty="0"/>
          </a:p>
          <a:p>
            <a:pPr lvl="1"/>
            <a:r>
              <a:rPr lang="en-US" sz="1800" dirty="0"/>
              <a:t>All transactions belongs to the user for approval to be displayed in a list </a:t>
            </a:r>
          </a:p>
          <a:p>
            <a:pPr lvl="1"/>
            <a:r>
              <a:rPr lang="en-US" sz="1800" dirty="0"/>
              <a:t>User to be able to take actions for these transactions (Approve / Reject)</a:t>
            </a:r>
          </a:p>
          <a:p>
            <a:pPr lvl="1"/>
            <a:r>
              <a:rPr lang="en-US" sz="1800" dirty="0"/>
              <a:t>Any restriction of access available to be able to apply on the list</a:t>
            </a:r>
            <a:r>
              <a:rPr lang="en-US" sz="1800" b="1" dirty="0"/>
              <a:t> </a:t>
            </a:r>
          </a:p>
          <a:p>
            <a:r>
              <a:rPr lang="en-US" sz="2000" b="1" dirty="0"/>
              <a:t>Screen Mock up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47" y="68244"/>
            <a:ext cx="1212553" cy="49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7AAEE-2411-2840-ED2A-1F216CA25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21658"/>
            <a:ext cx="5029200" cy="9736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08601-94B4-D048-DE2A-981DB895A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321658"/>
            <a:ext cx="4800600" cy="21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GB" dirty="0"/>
              <a:t>ser Story-6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9FCF-54C2-486A-A2F2-7F2165CA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2751157"/>
          </a:xfrm>
        </p:spPr>
        <p:txBody>
          <a:bodyPr/>
          <a:lstStyle/>
          <a:p>
            <a:r>
              <a:rPr lang="en-US" sz="2000" b="1" dirty="0"/>
              <a:t>Description</a:t>
            </a:r>
            <a:endParaRPr lang="en-US" sz="2000" dirty="0"/>
          </a:p>
          <a:p>
            <a:pPr lvl="1"/>
            <a:r>
              <a:rPr lang="en-US" sz="1800" dirty="0"/>
              <a:t>As a User, I want to view the transaction print by using the html preview so that the transaction details can be view quickly.</a:t>
            </a:r>
          </a:p>
          <a:p>
            <a:r>
              <a:rPr lang="en-US" sz="2000" b="1" dirty="0"/>
              <a:t>Acceptance Criteria</a:t>
            </a:r>
            <a:endParaRPr lang="en-US" sz="2000" dirty="0"/>
          </a:p>
          <a:p>
            <a:pPr lvl="1"/>
            <a:r>
              <a:rPr lang="en-US" sz="1800" dirty="0"/>
              <a:t>Print Transaction details in a user readable format</a:t>
            </a:r>
          </a:p>
          <a:p>
            <a:pPr lvl="1"/>
            <a:r>
              <a:rPr lang="en-US" sz="1800" dirty="0"/>
              <a:t>Multiple transaction should be able to print</a:t>
            </a:r>
          </a:p>
          <a:p>
            <a:pPr lvl="1"/>
            <a:r>
              <a:rPr lang="en-US" sz="1800" dirty="0"/>
              <a:t>Dynamic html preview layout should be able to define</a:t>
            </a:r>
          </a:p>
          <a:p>
            <a:pPr lvl="1"/>
            <a:r>
              <a:rPr lang="en-US" sz="1800" dirty="0"/>
              <a:t>The access restrictions to be done for the transaction / Batch printing based on user access</a:t>
            </a:r>
          </a:p>
          <a:p>
            <a:r>
              <a:rPr lang="en-US" sz="2000" b="1" dirty="0"/>
              <a:t>Screen Mock up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47" y="68244"/>
            <a:ext cx="1212553" cy="496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640CD-476E-4987-891F-8EF0CC868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665557"/>
            <a:ext cx="6848475" cy="27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54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GB" dirty="0"/>
              <a:t>ser Story-7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9FCF-54C2-486A-A2F2-7F2165CA2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85799"/>
            <a:ext cx="10972800" cy="3048001"/>
          </a:xfrm>
        </p:spPr>
        <p:txBody>
          <a:bodyPr/>
          <a:lstStyle/>
          <a:p>
            <a:r>
              <a:rPr lang="en-US" sz="2000" b="1" dirty="0"/>
              <a:t>Description</a:t>
            </a:r>
            <a:endParaRPr lang="en-US" sz="2000" dirty="0"/>
          </a:p>
          <a:p>
            <a:pPr lvl="1"/>
            <a:r>
              <a:rPr lang="en-US" sz="1800" dirty="0"/>
              <a:t>As a User, I want to view the balance and Statement of my account, so that I can manage my account position.</a:t>
            </a:r>
          </a:p>
          <a:p>
            <a:r>
              <a:rPr lang="en-US" sz="2000" b="1" dirty="0"/>
              <a:t>Acceptance Criteria</a:t>
            </a:r>
            <a:endParaRPr lang="en-US" sz="2000" dirty="0"/>
          </a:p>
          <a:p>
            <a:pPr lvl="1"/>
            <a:r>
              <a:rPr lang="en-US" sz="1800" dirty="0"/>
              <a:t>Accounts along with the balance to be displayed</a:t>
            </a:r>
          </a:p>
          <a:p>
            <a:pPr lvl="1"/>
            <a:r>
              <a:rPr lang="en-US" sz="1800" dirty="0"/>
              <a:t>A drill down to transaction level details to be available for view  </a:t>
            </a:r>
          </a:p>
          <a:p>
            <a:pPr lvl="1"/>
            <a:r>
              <a:rPr lang="en-US" sz="1800" dirty="0"/>
              <a:t>Account statement to be able to download or view through selecting the account and the date range</a:t>
            </a:r>
          </a:p>
          <a:p>
            <a:r>
              <a:rPr lang="en-US" sz="2000" b="1" dirty="0"/>
              <a:t>Screen Mock up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2930A3B-0ADE-472B-8951-DF85DCE07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447" y="68244"/>
            <a:ext cx="1212553" cy="49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3E28D2-27D5-6801-72C4-20C164A75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0" y="3962401"/>
            <a:ext cx="5305425" cy="1876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BB88AB-EA9D-FD67-EDDB-258F31766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037" y="3047260"/>
            <a:ext cx="6057900" cy="21954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54119C-4CFC-5E41-99CE-CB95E2667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8750" y="5238435"/>
            <a:ext cx="5836473" cy="155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6524"/>
      </p:ext>
    </p:extLst>
  </p:cSld>
  <p:clrMapOvr>
    <a:masterClrMapping/>
  </p:clrMapOvr>
</p:sld>
</file>

<file path=ppt/theme/theme1.xml><?xml version="1.0" encoding="utf-8"?>
<a:theme xmlns:a="http://schemas.openxmlformats.org/drawingml/2006/main" name="0608897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p1082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p1082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082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082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082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082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p1082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p1082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organizational chart</Template>
  <TotalTime>0</TotalTime>
  <Words>759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06088976</vt:lpstr>
      <vt:lpstr>Business Context</vt:lpstr>
      <vt:lpstr>List of User Stories</vt:lpstr>
      <vt:lpstr>User Story-1</vt:lpstr>
      <vt:lpstr>User Story-2</vt:lpstr>
      <vt:lpstr>User Story-3</vt:lpstr>
      <vt:lpstr>User Story-4</vt:lpstr>
      <vt:lpstr>User Story-5</vt:lpstr>
      <vt:lpstr>User Story-6</vt:lpstr>
      <vt:lpstr>User Story-7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2019-03-23T16:20:39Z</dcterms:created>
  <dcterms:modified xsi:type="dcterms:W3CDTF">2023-06-20T06:27:00Z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40e60c6-cef6-4cc0-a98d-364c7249d74b_Enabled">
    <vt:lpwstr>true</vt:lpwstr>
  </property>
  <property fmtid="{D5CDD505-2E9C-101B-9397-08002B2CF9AE}" pid="3" name="MSIP_Label_840e60c6-cef6-4cc0-a98d-364c7249d74b_SetDate">
    <vt:lpwstr>2023-06-20T06:24:53Z</vt:lpwstr>
  </property>
  <property fmtid="{D5CDD505-2E9C-101B-9397-08002B2CF9AE}" pid="4" name="MSIP_Label_840e60c6-cef6-4cc0-a98d-364c7249d74b_Method">
    <vt:lpwstr>Privileged</vt:lpwstr>
  </property>
  <property fmtid="{D5CDD505-2E9C-101B-9397-08002B2CF9AE}" pid="5" name="MSIP_Label_840e60c6-cef6-4cc0-a98d-364c7249d74b_Name">
    <vt:lpwstr>840e60c6-cef6-4cc0-a98d-364c7249d74b</vt:lpwstr>
  </property>
  <property fmtid="{D5CDD505-2E9C-101B-9397-08002B2CF9AE}" pid="6" name="MSIP_Label_840e60c6-cef6-4cc0-a98d-364c7249d74b_SiteId">
    <vt:lpwstr>b44900f1-2def-4c3b-9ec6-9020d604e19e</vt:lpwstr>
  </property>
  <property fmtid="{D5CDD505-2E9C-101B-9397-08002B2CF9AE}" pid="7" name="MSIP_Label_840e60c6-cef6-4cc0-a98d-364c7249d74b_ActionId">
    <vt:lpwstr>639541de-d6b7-4451-8104-e134b7aca3cc</vt:lpwstr>
  </property>
  <property fmtid="{D5CDD505-2E9C-101B-9397-08002B2CF9AE}" pid="8" name="MSIP_Label_840e60c6-cef6-4cc0-a98d-364c7249d74b_ContentBits">
    <vt:lpwstr>1</vt:lpwstr>
  </property>
</Properties>
</file>