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70" r:id="rId9"/>
    <p:sldId id="272" r:id="rId10"/>
    <p:sldId id="271" r:id="rId11"/>
    <p:sldId id="264" r:id="rId12"/>
    <p:sldId id="265" r:id="rId13"/>
    <p:sldId id="266" r:id="rId14"/>
    <p:sldId id="267" r:id="rId15"/>
    <p:sldId id="262" r:id="rId16"/>
    <p:sldId id="273" r:id="rId17"/>
    <p:sldId id="274" r:id="rId18"/>
    <p:sldId id="275" r:id="rId19"/>
    <p:sldId id="276" r:id="rId20"/>
    <p:sldId id="277" r:id="rId21"/>
    <p:sldId id="278" r:id="rId22"/>
    <p:sldId id="279" r:id="rId23"/>
    <p:sldId id="280" r:id="rId24"/>
    <p:sldId id="284" r:id="rId25"/>
    <p:sldId id="281" r:id="rId26"/>
    <p:sldId id="286" r:id="rId27"/>
    <p:sldId id="285" r:id="rId28"/>
    <p:sldId id="282" r:id="rId29"/>
    <p:sldId id="283" r:id="rId30"/>
    <p:sldId id="287" r:id="rId31"/>
    <p:sldId id="288" r:id="rId32"/>
    <p:sldId id="290" r:id="rId33"/>
    <p:sldId id="289"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4" r:id="rId54"/>
    <p:sldId id="310" r:id="rId55"/>
    <p:sldId id="311" r:id="rId56"/>
    <p:sldId id="312" r:id="rId57"/>
    <p:sldId id="313" r:id="rId58"/>
    <p:sldId id="31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A9A2-9326-4B58-B1F8-EEB13248B0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FFBD18-D179-4083-9885-3E4F7D2C3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0BA576-36C0-46FD-8D7D-66A6480F7585}"/>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5" name="Footer Placeholder 4">
            <a:extLst>
              <a:ext uri="{FF2B5EF4-FFF2-40B4-BE49-F238E27FC236}">
                <a16:creationId xmlns:a16="http://schemas.microsoft.com/office/drawing/2014/main" id="{92C58245-CA02-4C05-A113-BF152981B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E7633-378A-4648-B0D7-11197B6E97AE}"/>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347975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769F-451C-4EFD-AACC-9E2C4B7D4D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4C8069-3FF0-4AAB-A9C4-096BB1649A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83FEF8-F5B6-4A6A-B537-3DAE704AA1C5}"/>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5" name="Footer Placeholder 4">
            <a:extLst>
              <a:ext uri="{FF2B5EF4-FFF2-40B4-BE49-F238E27FC236}">
                <a16:creationId xmlns:a16="http://schemas.microsoft.com/office/drawing/2014/main" id="{D6E1EE99-0E2F-48B4-8598-B2B923544D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F79FB-A641-4CDB-82BD-F6B3DE3B38C6}"/>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391145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42CFF-FC93-4D34-A0EA-8B89D5A69C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A086CD-7A53-4714-BE1F-64E0EB18D9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FF556D-0DEA-42FA-915D-B24EF32C6E2D}"/>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5" name="Footer Placeholder 4">
            <a:extLst>
              <a:ext uri="{FF2B5EF4-FFF2-40B4-BE49-F238E27FC236}">
                <a16:creationId xmlns:a16="http://schemas.microsoft.com/office/drawing/2014/main" id="{0BC061F9-4DE4-4A58-9907-054789BD2C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CBAA6-E245-438A-A5D0-789604117C5D}"/>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12748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E552-3EFD-4265-A535-C65ABECE18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612C91-65AF-4DEF-9C03-845173543F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8CE41-12AB-4941-97EB-8C7F6BBA0059}"/>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5" name="Footer Placeholder 4">
            <a:extLst>
              <a:ext uri="{FF2B5EF4-FFF2-40B4-BE49-F238E27FC236}">
                <a16:creationId xmlns:a16="http://schemas.microsoft.com/office/drawing/2014/main" id="{C1EE54AC-16D3-4756-A350-29635EC013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835EF-D94F-402E-B3D3-E85B819C0039}"/>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204824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62A3-E02C-4982-80F9-2D9EC660A2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CC5171-F290-48F7-A299-8B134B19C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9FE9E9-4554-4195-A275-A5F39A6EC551}"/>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5" name="Footer Placeholder 4">
            <a:extLst>
              <a:ext uri="{FF2B5EF4-FFF2-40B4-BE49-F238E27FC236}">
                <a16:creationId xmlns:a16="http://schemas.microsoft.com/office/drawing/2014/main" id="{DC26FBA6-D0A7-4EDC-9731-76B7DC256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08870-3B9D-4F13-9094-F423FB69BDA1}"/>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203357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DFF6-77C5-4609-AC3A-FB83355E1D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D68142-8475-415D-8AA8-830B95C5F44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4B75C2-25D1-4140-896F-649CA4A0F9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A784E9-B108-481F-BF62-D904AC195A84}"/>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6" name="Footer Placeholder 5">
            <a:extLst>
              <a:ext uri="{FF2B5EF4-FFF2-40B4-BE49-F238E27FC236}">
                <a16:creationId xmlns:a16="http://schemas.microsoft.com/office/drawing/2014/main" id="{E5A2C666-0D67-4DAF-B1E0-4830E99896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D37072-E1C4-4D6F-BC19-B3430270EB84}"/>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226988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6A0C-1A78-4B0E-9A7A-ABA958565F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343BEA-6E97-4DB3-9134-755C9CFF1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FD77E9-3D06-467E-8759-3CBD049EF0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8E89AE-A411-433D-8B0A-422C991BF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CFFDD5-4A98-4C62-AA84-22310ADB174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EDBA23-ADB5-469D-8B3C-C8E906E346E0}"/>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8" name="Footer Placeholder 7">
            <a:extLst>
              <a:ext uri="{FF2B5EF4-FFF2-40B4-BE49-F238E27FC236}">
                <a16:creationId xmlns:a16="http://schemas.microsoft.com/office/drawing/2014/main" id="{FC2EE8C5-C72E-4C4C-8FEF-A2DC44621A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9FC225-6D24-4BC2-BBBE-99A66B684E07}"/>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197842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3483-BC67-49B5-8362-CBF2BB98CC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6FF563-E8D5-4DED-8684-AEFCC04EF60C}"/>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4" name="Footer Placeholder 3">
            <a:extLst>
              <a:ext uri="{FF2B5EF4-FFF2-40B4-BE49-F238E27FC236}">
                <a16:creationId xmlns:a16="http://schemas.microsoft.com/office/drawing/2014/main" id="{4EB906A3-15CE-40C4-B71C-05347EE09C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95E329-C075-402D-85DC-B91A12B445B1}"/>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46744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C85C74-A3D8-47F1-A459-39CB977F79CF}"/>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3" name="Footer Placeholder 2">
            <a:extLst>
              <a:ext uri="{FF2B5EF4-FFF2-40B4-BE49-F238E27FC236}">
                <a16:creationId xmlns:a16="http://schemas.microsoft.com/office/drawing/2014/main" id="{AF8FA006-ADD6-4904-87E0-7EACFBF9CF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511806-2A90-4E27-8630-888E1E577238}"/>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161878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34AE-0C14-4746-B43F-807C1FAAE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AF2FCB-E65B-40AE-BE06-4C10FDB141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328C10-8666-4763-A0C3-9C1AA95CE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1419E4-4FEA-4A2C-980B-22E87570E2B3}"/>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6" name="Footer Placeholder 5">
            <a:extLst>
              <a:ext uri="{FF2B5EF4-FFF2-40B4-BE49-F238E27FC236}">
                <a16:creationId xmlns:a16="http://schemas.microsoft.com/office/drawing/2014/main" id="{6ACEFCD1-4092-4AFC-B506-5336E9DC4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2C83DA-6D16-409C-B7BD-DE51E2BDC146}"/>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225360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4328-2E43-4508-886A-938ACFA7C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35B6CC-E540-457F-A8B9-5175E35EB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B81A1A-A7C2-4C1E-A972-AE1222FA8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4C9E89-A7C4-4120-AFD6-B3357682AA21}"/>
              </a:ext>
            </a:extLst>
          </p:cNvPr>
          <p:cNvSpPr>
            <a:spLocks noGrp="1"/>
          </p:cNvSpPr>
          <p:nvPr>
            <p:ph type="dt" sz="half" idx="10"/>
          </p:nvPr>
        </p:nvSpPr>
        <p:spPr/>
        <p:txBody>
          <a:bodyPr/>
          <a:lstStyle/>
          <a:p>
            <a:fld id="{6EE5780C-F1CF-4320-A6F5-CFF0EF04EC8F}" type="datetimeFigureOut">
              <a:rPr lang="en-IN" smtClean="0"/>
              <a:t>01-03-2019</a:t>
            </a:fld>
            <a:endParaRPr lang="en-IN"/>
          </a:p>
        </p:txBody>
      </p:sp>
      <p:sp>
        <p:nvSpPr>
          <p:cNvPr id="6" name="Footer Placeholder 5">
            <a:extLst>
              <a:ext uri="{FF2B5EF4-FFF2-40B4-BE49-F238E27FC236}">
                <a16:creationId xmlns:a16="http://schemas.microsoft.com/office/drawing/2014/main" id="{A9CBF205-B224-46F0-9AC2-550CD8D44D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F221E0-A848-4A59-A133-62D9BDC99A59}"/>
              </a:ext>
            </a:extLst>
          </p:cNvPr>
          <p:cNvSpPr>
            <a:spLocks noGrp="1"/>
          </p:cNvSpPr>
          <p:nvPr>
            <p:ph type="sldNum" sz="quarter" idx="12"/>
          </p:nvPr>
        </p:nvSpPr>
        <p:spPr/>
        <p:txBody>
          <a:bodyPr/>
          <a:lstStyle/>
          <a:p>
            <a:fld id="{DD066149-D138-4232-A3BF-F7C028CC521A}" type="slidenum">
              <a:rPr lang="en-IN" smtClean="0"/>
              <a:t>‹#›</a:t>
            </a:fld>
            <a:endParaRPr lang="en-IN"/>
          </a:p>
        </p:txBody>
      </p:sp>
    </p:spTree>
    <p:extLst>
      <p:ext uri="{BB962C8B-B14F-4D97-AF65-F5344CB8AC3E}">
        <p14:creationId xmlns:p14="http://schemas.microsoft.com/office/powerpoint/2010/main" val="223939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44AD2-B157-4790-9642-B16FFDEAA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7C1945-82E5-47AF-A190-0F3CEE6B8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F478B-9F01-492D-B667-D9A52FA58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5780C-F1CF-4320-A6F5-CFF0EF04EC8F}" type="datetimeFigureOut">
              <a:rPr lang="en-IN" smtClean="0"/>
              <a:t>01-03-2019</a:t>
            </a:fld>
            <a:endParaRPr lang="en-IN"/>
          </a:p>
        </p:txBody>
      </p:sp>
      <p:sp>
        <p:nvSpPr>
          <p:cNvPr id="5" name="Footer Placeholder 4">
            <a:extLst>
              <a:ext uri="{FF2B5EF4-FFF2-40B4-BE49-F238E27FC236}">
                <a16:creationId xmlns:a16="http://schemas.microsoft.com/office/drawing/2014/main" id="{AD7E06A2-A45E-431D-9A50-E8CBFF4ADF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2D00F2-E102-4887-908E-925BADB72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66149-D138-4232-A3BF-F7C028CC521A}" type="slidenum">
              <a:rPr lang="en-IN" smtClean="0"/>
              <a:t>‹#›</a:t>
            </a:fld>
            <a:endParaRPr lang="en-IN"/>
          </a:p>
        </p:txBody>
      </p:sp>
    </p:spTree>
    <p:extLst>
      <p:ext uri="{BB962C8B-B14F-4D97-AF65-F5344CB8AC3E}">
        <p14:creationId xmlns:p14="http://schemas.microsoft.com/office/powerpoint/2010/main" val="2575242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uru99.com/sql.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uru99.com/sql.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1keydata.com/datawarehousing/logical-data-model.html" TargetMode="External"/><Relationship Id="rId2" Type="http://schemas.openxmlformats.org/officeDocument/2006/relationships/hyperlink" Target="https://www.1keydata.com/datawarehousing/conceptual-data-model.html" TargetMode="External"/><Relationship Id="rId1" Type="http://schemas.openxmlformats.org/officeDocument/2006/relationships/slideLayout" Target="../slideLayouts/slideLayout2.xml"/><Relationship Id="rId4" Type="http://schemas.openxmlformats.org/officeDocument/2006/relationships/hyperlink" Target="https://www.1keydata.com/datawarehousing/physical-data-model.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gateway.org/informatica-powercenter-designer/" TargetMode="External"/><Relationship Id="rId2" Type="http://schemas.openxmlformats.org/officeDocument/2006/relationships/hyperlink" Target="https://www.tutorialgateway.org/informatica-mapp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091B-BD34-4FD2-BE9E-1CF873F7C5CE}"/>
              </a:ext>
            </a:extLst>
          </p:cNvPr>
          <p:cNvSpPr>
            <a:spLocks noGrp="1"/>
          </p:cNvSpPr>
          <p:nvPr>
            <p:ph type="ctrTitle"/>
          </p:nvPr>
        </p:nvSpPr>
        <p:spPr/>
        <p:txBody>
          <a:bodyPr/>
          <a:lstStyle/>
          <a:p>
            <a:r>
              <a:rPr lang="en-IN" dirty="0"/>
              <a:t>ETL Testing</a:t>
            </a:r>
          </a:p>
        </p:txBody>
      </p:sp>
      <p:sp>
        <p:nvSpPr>
          <p:cNvPr id="3" name="Subtitle 2">
            <a:extLst>
              <a:ext uri="{FF2B5EF4-FFF2-40B4-BE49-F238E27FC236}">
                <a16:creationId xmlns:a16="http://schemas.microsoft.com/office/drawing/2014/main" id="{FADE9D7D-97B0-4266-A309-DC49ACE18BF9}"/>
              </a:ext>
            </a:extLst>
          </p:cNvPr>
          <p:cNvSpPr>
            <a:spLocks noGrp="1"/>
          </p:cNvSpPr>
          <p:nvPr>
            <p:ph type="subTitle" idx="1"/>
          </p:nvPr>
        </p:nvSpPr>
        <p:spPr/>
        <p:txBody>
          <a:bodyPr/>
          <a:lstStyle/>
          <a:p>
            <a:r>
              <a:rPr lang="en-IN" dirty="0"/>
              <a:t>Report Testing</a:t>
            </a:r>
          </a:p>
        </p:txBody>
      </p:sp>
    </p:spTree>
    <p:extLst>
      <p:ext uri="{BB962C8B-B14F-4D97-AF65-F5344CB8AC3E}">
        <p14:creationId xmlns:p14="http://schemas.microsoft.com/office/powerpoint/2010/main" val="230447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7DB0-A213-4460-B0B1-C020C9031C01}"/>
              </a:ext>
            </a:extLst>
          </p:cNvPr>
          <p:cNvSpPr>
            <a:spLocks noGrp="1"/>
          </p:cNvSpPr>
          <p:nvPr>
            <p:ph type="title"/>
          </p:nvPr>
        </p:nvSpPr>
        <p:spPr/>
        <p:txBody>
          <a:bodyPr/>
          <a:lstStyle/>
          <a:p>
            <a:r>
              <a:rPr lang="en-IN" dirty="0"/>
              <a:t>Workflow Monitor</a:t>
            </a:r>
            <a:br>
              <a:rPr lang="en-IN" dirty="0"/>
            </a:br>
            <a:endParaRPr lang="en-IN" dirty="0"/>
          </a:p>
        </p:txBody>
      </p:sp>
      <p:sp>
        <p:nvSpPr>
          <p:cNvPr id="3" name="Content Placeholder 2">
            <a:extLst>
              <a:ext uri="{FF2B5EF4-FFF2-40B4-BE49-F238E27FC236}">
                <a16:creationId xmlns:a16="http://schemas.microsoft.com/office/drawing/2014/main" id="{F1FDF374-3B34-448C-9D65-7994484E377B}"/>
              </a:ext>
            </a:extLst>
          </p:cNvPr>
          <p:cNvSpPr>
            <a:spLocks noGrp="1"/>
          </p:cNvSpPr>
          <p:nvPr>
            <p:ph idx="1"/>
          </p:nvPr>
        </p:nvSpPr>
        <p:spPr/>
        <p:txBody>
          <a:bodyPr/>
          <a:lstStyle/>
          <a:p>
            <a:r>
              <a:rPr lang="en-IN" dirty="0"/>
              <a:t>Workflow monitor is a tool with the help of which you can monitor the execution of workflows and task assigned to the workflow. </a:t>
            </a:r>
          </a:p>
          <a:p>
            <a:r>
              <a:rPr lang="en-IN" dirty="0"/>
              <a:t>In workflow monitor you can, </a:t>
            </a:r>
          </a:p>
          <a:p>
            <a:r>
              <a:rPr lang="en-IN" dirty="0"/>
              <a:t>See the details of execution</a:t>
            </a:r>
          </a:p>
          <a:p>
            <a:r>
              <a:rPr lang="en-IN" dirty="0"/>
              <a:t>See the history of the workflow execution</a:t>
            </a:r>
          </a:p>
          <a:p>
            <a:r>
              <a:rPr lang="en-IN" dirty="0"/>
              <a:t>Stop, abort or restart workflows, and tasks</a:t>
            </a:r>
          </a:p>
          <a:p>
            <a:r>
              <a:rPr lang="en-IN" dirty="0"/>
              <a:t>Display the workflows those who are executed at least one time </a:t>
            </a:r>
          </a:p>
          <a:p>
            <a:endParaRPr lang="en-IN" dirty="0"/>
          </a:p>
        </p:txBody>
      </p:sp>
    </p:spTree>
    <p:extLst>
      <p:ext uri="{BB962C8B-B14F-4D97-AF65-F5344CB8AC3E}">
        <p14:creationId xmlns:p14="http://schemas.microsoft.com/office/powerpoint/2010/main" val="420712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7F19-B7E3-4398-AA13-917D1BA84319}"/>
              </a:ext>
            </a:extLst>
          </p:cNvPr>
          <p:cNvSpPr>
            <a:spLocks noGrp="1"/>
          </p:cNvSpPr>
          <p:nvPr>
            <p:ph type="title"/>
          </p:nvPr>
        </p:nvSpPr>
        <p:spPr/>
        <p:txBody>
          <a:bodyPr/>
          <a:lstStyle/>
          <a:p>
            <a:r>
              <a:rPr lang="en-IN" b="1" dirty="0">
                <a:effectLst/>
              </a:rPr>
              <a:t>Task View</a:t>
            </a:r>
            <a:br>
              <a:rPr lang="en-IN" b="1" dirty="0">
                <a:effectLst/>
              </a:rPr>
            </a:br>
            <a:endParaRPr lang="en-IN" dirty="0"/>
          </a:p>
        </p:txBody>
      </p:sp>
      <p:sp>
        <p:nvSpPr>
          <p:cNvPr id="3" name="Content Placeholder 2">
            <a:extLst>
              <a:ext uri="{FF2B5EF4-FFF2-40B4-BE49-F238E27FC236}">
                <a16:creationId xmlns:a16="http://schemas.microsoft.com/office/drawing/2014/main" id="{F6602D04-960D-43C0-ACCF-23DF47105DA1}"/>
              </a:ext>
            </a:extLst>
          </p:cNvPr>
          <p:cNvSpPr>
            <a:spLocks noGrp="1"/>
          </p:cNvSpPr>
          <p:nvPr>
            <p:ph idx="1"/>
          </p:nvPr>
        </p:nvSpPr>
        <p:spPr/>
        <p:txBody>
          <a:bodyPr>
            <a:normAutofit fontScale="77500" lnSpcReduction="20000"/>
          </a:bodyPr>
          <a:lstStyle/>
          <a:p>
            <a:r>
              <a:rPr lang="en-IN" dirty="0">
                <a:effectLst/>
              </a:rPr>
              <a:t>Task view displays the workflow runs in report format, and it is organized by workflow runs. It provides a convenient approach to compare workflow runs and filter details of workflow runs. </a:t>
            </a:r>
          </a:p>
          <a:p>
            <a:r>
              <a:rPr lang="en-IN" dirty="0">
                <a:effectLst/>
              </a:rPr>
              <a:t>Task view shows the following details </a:t>
            </a:r>
          </a:p>
          <a:p>
            <a:r>
              <a:rPr lang="en-IN" dirty="0">
                <a:effectLst/>
              </a:rPr>
              <a:t>Workflow run list – Shows the list of workflow runs. It contains folder, workflow, worklet, and task names. It displays workflow runs in chronological order with the most recent run at the top. It displays folders and Integration Services alphabetically. </a:t>
            </a:r>
          </a:p>
          <a:p>
            <a:r>
              <a:rPr lang="en-IN" dirty="0">
                <a:effectLst/>
              </a:rPr>
              <a:t>Status message - Message from the Integration Service regarding the status of the task or workflow.</a:t>
            </a:r>
          </a:p>
          <a:p>
            <a:r>
              <a:rPr lang="en-IN" dirty="0">
                <a:effectLst/>
              </a:rPr>
              <a:t>Node - Node of the Integration Service executed the task.</a:t>
            </a:r>
          </a:p>
          <a:p>
            <a:r>
              <a:rPr lang="en-IN" dirty="0">
                <a:effectLst/>
              </a:rPr>
              <a:t>Start time - The time at which task or workflow started.</a:t>
            </a:r>
          </a:p>
          <a:p>
            <a:r>
              <a:rPr lang="en-IN" dirty="0">
                <a:effectLst/>
              </a:rPr>
              <a:t>Completion time – The time at which task or workflow completed the execution.</a:t>
            </a:r>
          </a:p>
          <a:p>
            <a:r>
              <a:rPr lang="en-IN" dirty="0">
                <a:effectLst/>
              </a:rPr>
              <a:t>Status - Shows status of the task or workflow, whether the workflow started, succeeded, failed or aborted.</a:t>
            </a:r>
          </a:p>
          <a:p>
            <a:endParaRPr lang="en-IN" dirty="0"/>
          </a:p>
        </p:txBody>
      </p:sp>
    </p:spTree>
    <p:extLst>
      <p:ext uri="{BB962C8B-B14F-4D97-AF65-F5344CB8AC3E}">
        <p14:creationId xmlns:p14="http://schemas.microsoft.com/office/powerpoint/2010/main" val="190776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300B-9650-4937-AA22-AB867807E2B7}"/>
              </a:ext>
            </a:extLst>
          </p:cNvPr>
          <p:cNvSpPr>
            <a:spLocks noGrp="1"/>
          </p:cNvSpPr>
          <p:nvPr>
            <p:ph type="title"/>
          </p:nvPr>
        </p:nvSpPr>
        <p:spPr/>
        <p:txBody>
          <a:bodyPr/>
          <a:lstStyle/>
          <a:p>
            <a:r>
              <a:rPr lang="en-IN" dirty="0"/>
              <a:t>Task view Diagram</a:t>
            </a:r>
          </a:p>
        </p:txBody>
      </p:sp>
      <p:pic>
        <p:nvPicPr>
          <p:cNvPr id="4" name="Content Placeholder 3">
            <a:extLst>
              <a:ext uri="{FF2B5EF4-FFF2-40B4-BE49-F238E27FC236}">
                <a16:creationId xmlns:a16="http://schemas.microsoft.com/office/drawing/2014/main" id="{A70BC039-CE41-4CDD-A372-BAFD52FFF334}"/>
              </a:ext>
            </a:extLst>
          </p:cNvPr>
          <p:cNvPicPr>
            <a:picLocks noGrp="1" noChangeAspect="1"/>
          </p:cNvPicPr>
          <p:nvPr>
            <p:ph idx="1"/>
          </p:nvPr>
        </p:nvPicPr>
        <p:blipFill>
          <a:blip r:embed="rId2"/>
          <a:stretch>
            <a:fillRect/>
          </a:stretch>
        </p:blipFill>
        <p:spPr>
          <a:xfrm>
            <a:off x="2338387" y="2905919"/>
            <a:ext cx="7515225" cy="2190750"/>
          </a:xfrm>
          <a:prstGeom prst="rect">
            <a:avLst/>
          </a:prstGeom>
        </p:spPr>
      </p:pic>
    </p:spTree>
    <p:extLst>
      <p:ext uri="{BB962C8B-B14F-4D97-AF65-F5344CB8AC3E}">
        <p14:creationId xmlns:p14="http://schemas.microsoft.com/office/powerpoint/2010/main" val="3018221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B90C-DE51-40A4-9DB8-E4FDC78ADFD0}"/>
              </a:ext>
            </a:extLst>
          </p:cNvPr>
          <p:cNvSpPr>
            <a:spLocks noGrp="1"/>
          </p:cNvSpPr>
          <p:nvPr>
            <p:ph type="title"/>
          </p:nvPr>
        </p:nvSpPr>
        <p:spPr/>
        <p:txBody>
          <a:bodyPr/>
          <a:lstStyle/>
          <a:p>
            <a:r>
              <a:rPr lang="en-IN" b="1" dirty="0">
                <a:effectLst/>
              </a:rPr>
              <a:t>Gantt Chart View</a:t>
            </a:r>
            <a:br>
              <a:rPr lang="en-IN" b="1" dirty="0">
                <a:effectLst/>
              </a:rPr>
            </a:br>
            <a:endParaRPr lang="en-IN" dirty="0"/>
          </a:p>
        </p:txBody>
      </p:sp>
      <p:sp>
        <p:nvSpPr>
          <p:cNvPr id="3" name="Content Placeholder 2">
            <a:extLst>
              <a:ext uri="{FF2B5EF4-FFF2-40B4-BE49-F238E27FC236}">
                <a16:creationId xmlns:a16="http://schemas.microsoft.com/office/drawing/2014/main" id="{1AD7ACBB-75DA-422B-82C6-2D628F80FDB8}"/>
              </a:ext>
            </a:extLst>
          </p:cNvPr>
          <p:cNvSpPr>
            <a:spLocks noGrp="1"/>
          </p:cNvSpPr>
          <p:nvPr>
            <p:ph idx="1"/>
          </p:nvPr>
        </p:nvSpPr>
        <p:spPr/>
        <p:txBody>
          <a:bodyPr/>
          <a:lstStyle/>
          <a:p>
            <a:r>
              <a:rPr lang="en-IN" dirty="0">
                <a:effectLst/>
              </a:rPr>
              <a:t>In Gantt chart view, you can view chronological view of the workflow runs. Gantt chart displays the following information. </a:t>
            </a:r>
          </a:p>
          <a:p>
            <a:r>
              <a:rPr lang="en-IN" dirty="0">
                <a:effectLst/>
              </a:rPr>
              <a:t>Task name – Name of the task in the workflow</a:t>
            </a:r>
          </a:p>
          <a:p>
            <a:r>
              <a:rPr lang="en-IN" dirty="0">
                <a:effectLst/>
              </a:rPr>
              <a:t>Duration – The time taken to execute the task</a:t>
            </a:r>
          </a:p>
          <a:p>
            <a:r>
              <a:rPr lang="en-IN" dirty="0">
                <a:effectLst/>
              </a:rPr>
              <a:t>Status – The most recent status of the task or workflow</a:t>
            </a:r>
          </a:p>
          <a:p>
            <a:r>
              <a:rPr lang="en-IN" dirty="0">
                <a:effectLst/>
              </a:rPr>
              <a:t>To switch between Gantt chart and task views </a:t>
            </a:r>
          </a:p>
          <a:p>
            <a:r>
              <a:rPr lang="en-IN" dirty="0">
                <a:effectLst/>
              </a:rPr>
              <a:t>To switch from Gantt chart to Task view or vice versa, click on the respective button as shown in the screenshot to change the mode. </a:t>
            </a:r>
          </a:p>
          <a:p>
            <a:endParaRPr lang="en-IN" dirty="0"/>
          </a:p>
        </p:txBody>
      </p:sp>
    </p:spTree>
    <p:extLst>
      <p:ext uri="{BB962C8B-B14F-4D97-AF65-F5344CB8AC3E}">
        <p14:creationId xmlns:p14="http://schemas.microsoft.com/office/powerpoint/2010/main" val="92629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5567-70FF-40B3-AC77-63DCA9469D74}"/>
              </a:ext>
            </a:extLst>
          </p:cNvPr>
          <p:cNvSpPr>
            <a:spLocks noGrp="1"/>
          </p:cNvSpPr>
          <p:nvPr>
            <p:ph type="title"/>
          </p:nvPr>
        </p:nvSpPr>
        <p:spPr/>
        <p:txBody>
          <a:bodyPr/>
          <a:lstStyle/>
          <a:p>
            <a:r>
              <a:rPr lang="en-IN" b="1" dirty="0">
                <a:effectLst/>
              </a:rPr>
              <a:t>Gantt Chart View diagram</a:t>
            </a:r>
            <a:endParaRPr lang="en-IN" dirty="0"/>
          </a:p>
        </p:txBody>
      </p:sp>
      <p:pic>
        <p:nvPicPr>
          <p:cNvPr id="4" name="Content Placeholder 3">
            <a:extLst>
              <a:ext uri="{FF2B5EF4-FFF2-40B4-BE49-F238E27FC236}">
                <a16:creationId xmlns:a16="http://schemas.microsoft.com/office/drawing/2014/main" id="{C9EDFA43-F17F-443F-B36D-E4F069449E5D}"/>
              </a:ext>
            </a:extLst>
          </p:cNvPr>
          <p:cNvPicPr>
            <a:picLocks noGrp="1" noChangeAspect="1"/>
          </p:cNvPicPr>
          <p:nvPr>
            <p:ph idx="1"/>
          </p:nvPr>
        </p:nvPicPr>
        <p:blipFill>
          <a:blip r:embed="rId2"/>
          <a:stretch>
            <a:fillRect/>
          </a:stretch>
        </p:blipFill>
        <p:spPr>
          <a:xfrm>
            <a:off x="2319337" y="2110581"/>
            <a:ext cx="7553325" cy="3781425"/>
          </a:xfrm>
          <a:prstGeom prst="rect">
            <a:avLst/>
          </a:prstGeom>
        </p:spPr>
      </p:pic>
    </p:spTree>
    <p:extLst>
      <p:ext uri="{BB962C8B-B14F-4D97-AF65-F5344CB8AC3E}">
        <p14:creationId xmlns:p14="http://schemas.microsoft.com/office/powerpoint/2010/main" val="159768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742EC-ED3B-40CF-A6E4-D45A46DFC758}"/>
              </a:ext>
            </a:extLst>
          </p:cNvPr>
          <p:cNvSpPr>
            <a:spLocks noGrp="1"/>
          </p:cNvSpPr>
          <p:nvPr>
            <p:ph type="title"/>
          </p:nvPr>
        </p:nvSpPr>
        <p:spPr/>
        <p:txBody>
          <a:bodyPr/>
          <a:lstStyle/>
          <a:p>
            <a:r>
              <a:rPr lang="en-IN" dirty="0"/>
              <a:t>Definition of informatica components</a:t>
            </a:r>
          </a:p>
        </p:txBody>
      </p:sp>
      <p:sp>
        <p:nvSpPr>
          <p:cNvPr id="3" name="Content Placeholder 2">
            <a:extLst>
              <a:ext uri="{FF2B5EF4-FFF2-40B4-BE49-F238E27FC236}">
                <a16:creationId xmlns:a16="http://schemas.microsoft.com/office/drawing/2014/main" id="{C1A3AD6F-EFEC-4834-86CF-078AFECE8C62}"/>
              </a:ext>
            </a:extLst>
          </p:cNvPr>
          <p:cNvSpPr>
            <a:spLocks noGrp="1"/>
          </p:cNvSpPr>
          <p:nvPr>
            <p:ph idx="1"/>
          </p:nvPr>
        </p:nvSpPr>
        <p:spPr>
          <a:xfrm>
            <a:off x="838200" y="1825625"/>
            <a:ext cx="10515600" cy="4351338"/>
          </a:xfrm>
        </p:spPr>
        <p:txBody>
          <a:bodyPr/>
          <a:lstStyle/>
          <a:p>
            <a:pPr marL="0" indent="0">
              <a:buNone/>
            </a:pPr>
            <a:r>
              <a:rPr lang="en-IN" dirty="0" err="1">
                <a:effectLst/>
              </a:rPr>
              <a:t>Mapping:A</a:t>
            </a:r>
            <a:r>
              <a:rPr lang="en-IN" dirty="0">
                <a:effectLst/>
              </a:rPr>
              <a:t> mapping represents dataflow from sources to targets. </a:t>
            </a:r>
            <a:br>
              <a:rPr lang="en-IN" dirty="0">
                <a:effectLst/>
              </a:rPr>
            </a:br>
            <a:r>
              <a:rPr lang="en-IN" dirty="0" err="1">
                <a:effectLst/>
              </a:rPr>
              <a:t>Maplet</a:t>
            </a:r>
            <a:r>
              <a:rPr lang="en-IN" dirty="0">
                <a:effectLst/>
              </a:rPr>
              <a:t>: A mapplet creates or configures a set of transformations. </a:t>
            </a:r>
            <a:br>
              <a:rPr lang="en-IN" dirty="0">
                <a:effectLst/>
              </a:rPr>
            </a:br>
            <a:r>
              <a:rPr lang="en-IN" dirty="0">
                <a:effectLst/>
              </a:rPr>
              <a:t> </a:t>
            </a:r>
            <a:br>
              <a:rPr lang="en-IN" dirty="0">
                <a:effectLst/>
              </a:rPr>
            </a:br>
            <a:r>
              <a:rPr lang="en-IN" dirty="0" err="1">
                <a:effectLst/>
              </a:rPr>
              <a:t>Workflow:A</a:t>
            </a:r>
            <a:r>
              <a:rPr lang="en-IN" dirty="0">
                <a:effectLst/>
              </a:rPr>
              <a:t> workflow is a set of instructions that tell the Informatica server how to execute the tasks. </a:t>
            </a:r>
            <a:br>
              <a:rPr lang="en-IN" dirty="0">
                <a:effectLst/>
              </a:rPr>
            </a:br>
            <a:r>
              <a:rPr lang="en-IN" dirty="0">
                <a:effectLst/>
              </a:rPr>
              <a:t> </a:t>
            </a:r>
            <a:br>
              <a:rPr lang="en-IN" dirty="0">
                <a:effectLst/>
              </a:rPr>
            </a:br>
            <a:r>
              <a:rPr lang="en-IN" dirty="0" err="1">
                <a:effectLst/>
              </a:rPr>
              <a:t>Worklet:A</a:t>
            </a:r>
            <a:r>
              <a:rPr lang="en-IN" dirty="0">
                <a:effectLst/>
              </a:rPr>
              <a:t> worklet is an object that represents a set of tasks. </a:t>
            </a:r>
            <a:br>
              <a:rPr lang="en-IN" dirty="0">
                <a:effectLst/>
              </a:rPr>
            </a:br>
            <a:r>
              <a:rPr lang="en-IN" dirty="0">
                <a:effectLst/>
              </a:rPr>
              <a:t> </a:t>
            </a:r>
            <a:br>
              <a:rPr lang="en-IN" dirty="0">
                <a:effectLst/>
              </a:rPr>
            </a:br>
            <a:r>
              <a:rPr lang="en-IN" dirty="0">
                <a:effectLst/>
              </a:rPr>
              <a:t>Session: A session is a set of instructions to move data from sources to targets. </a:t>
            </a:r>
            <a:endParaRPr lang="en-IN" dirty="0"/>
          </a:p>
        </p:txBody>
      </p:sp>
    </p:spTree>
    <p:extLst>
      <p:ext uri="{BB962C8B-B14F-4D97-AF65-F5344CB8AC3E}">
        <p14:creationId xmlns:p14="http://schemas.microsoft.com/office/powerpoint/2010/main" val="2848134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3F76-E35C-417C-AC53-1D28140C7AF1}"/>
              </a:ext>
            </a:extLst>
          </p:cNvPr>
          <p:cNvSpPr>
            <a:spLocks noGrp="1"/>
          </p:cNvSpPr>
          <p:nvPr>
            <p:ph type="title"/>
          </p:nvPr>
        </p:nvSpPr>
        <p:spPr/>
        <p:txBody>
          <a:bodyPr/>
          <a:lstStyle/>
          <a:p>
            <a:r>
              <a:rPr lang="en-IN" b="1" dirty="0">
                <a:effectLst/>
              </a:rPr>
              <a:t>What is ETL?</a:t>
            </a:r>
            <a:endParaRPr lang="en-IN" dirty="0"/>
          </a:p>
        </p:txBody>
      </p:sp>
      <p:sp>
        <p:nvSpPr>
          <p:cNvPr id="3" name="Content Placeholder 2">
            <a:extLst>
              <a:ext uri="{FF2B5EF4-FFF2-40B4-BE49-F238E27FC236}">
                <a16:creationId xmlns:a16="http://schemas.microsoft.com/office/drawing/2014/main" id="{28FEAD63-9177-4E98-A8FC-0EF472A52CA7}"/>
              </a:ext>
            </a:extLst>
          </p:cNvPr>
          <p:cNvSpPr>
            <a:spLocks noGrp="1"/>
          </p:cNvSpPr>
          <p:nvPr>
            <p:ph idx="1"/>
          </p:nvPr>
        </p:nvSpPr>
        <p:spPr/>
        <p:txBody>
          <a:bodyPr>
            <a:normAutofit lnSpcReduction="10000"/>
          </a:bodyPr>
          <a:lstStyle/>
          <a:p>
            <a:r>
              <a:rPr lang="en-IN" dirty="0"/>
              <a:t>ETL (Extract, Transform, and Load) Process</a:t>
            </a:r>
          </a:p>
          <a:p>
            <a:r>
              <a:rPr lang="en-IN" dirty="0"/>
              <a:t>ETL is an abbreviation of Extract, Transform and Load. In this process, an ETL tool extracts the data from different RDBMS source systems then transforms the data like applying calculations, concatenations, etc. and then load the data into the Data Warehouse system. </a:t>
            </a:r>
          </a:p>
          <a:p>
            <a:r>
              <a:rPr lang="en-IN" dirty="0"/>
              <a:t>It's tempting to think a creating a Data warehouse is simply extracting data from multiple sources and loading into database of a Data warehouse. This is far from the truth and requires a complex ETL process. The ETL process requires active inputs from various stakeholders including developers, analysts, testers, top executives and is technically challenging. </a:t>
            </a:r>
          </a:p>
          <a:p>
            <a:endParaRPr lang="en-IN" dirty="0"/>
          </a:p>
        </p:txBody>
      </p:sp>
    </p:spTree>
    <p:extLst>
      <p:ext uri="{BB962C8B-B14F-4D97-AF65-F5344CB8AC3E}">
        <p14:creationId xmlns:p14="http://schemas.microsoft.com/office/powerpoint/2010/main" val="89763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7983-8899-43B8-9608-6E9B47921A33}"/>
              </a:ext>
            </a:extLst>
          </p:cNvPr>
          <p:cNvSpPr>
            <a:spLocks noGrp="1"/>
          </p:cNvSpPr>
          <p:nvPr>
            <p:ph type="title"/>
          </p:nvPr>
        </p:nvSpPr>
        <p:spPr/>
        <p:txBody>
          <a:bodyPr/>
          <a:lstStyle/>
          <a:p>
            <a:r>
              <a:rPr lang="en-IN" b="1" dirty="0">
                <a:effectLst/>
              </a:rPr>
              <a:t>Why do you need ETL?</a:t>
            </a:r>
            <a:br>
              <a:rPr lang="en-IN" b="1" dirty="0">
                <a:effectLst/>
              </a:rPr>
            </a:br>
            <a:endParaRPr lang="en-IN" dirty="0"/>
          </a:p>
        </p:txBody>
      </p:sp>
      <p:sp>
        <p:nvSpPr>
          <p:cNvPr id="3" name="Content Placeholder 2">
            <a:extLst>
              <a:ext uri="{FF2B5EF4-FFF2-40B4-BE49-F238E27FC236}">
                <a16:creationId xmlns:a16="http://schemas.microsoft.com/office/drawing/2014/main" id="{2F39AEB5-E3FD-46FD-BFD0-B874D4365375}"/>
              </a:ext>
            </a:extLst>
          </p:cNvPr>
          <p:cNvSpPr>
            <a:spLocks noGrp="1"/>
          </p:cNvSpPr>
          <p:nvPr>
            <p:ph idx="1"/>
          </p:nvPr>
        </p:nvSpPr>
        <p:spPr/>
        <p:txBody>
          <a:bodyPr>
            <a:normAutofit fontScale="25000" lnSpcReduction="20000"/>
          </a:bodyPr>
          <a:lstStyle/>
          <a:p>
            <a:pPr>
              <a:lnSpc>
                <a:spcPct val="110000"/>
              </a:lnSpc>
            </a:pPr>
            <a:r>
              <a:rPr lang="en-IN" sz="11200" dirty="0"/>
              <a:t>There are many reasons for adopting ETL in the organization: </a:t>
            </a:r>
          </a:p>
          <a:p>
            <a:pPr>
              <a:lnSpc>
                <a:spcPct val="110000"/>
              </a:lnSpc>
            </a:pPr>
            <a:r>
              <a:rPr lang="en-IN" sz="11200" dirty="0"/>
              <a:t>It helps companies to </a:t>
            </a:r>
            <a:r>
              <a:rPr lang="en-IN" sz="11200" dirty="0" err="1"/>
              <a:t>analyze</a:t>
            </a:r>
            <a:r>
              <a:rPr lang="en-IN" sz="11200" dirty="0"/>
              <a:t> their business data for taking critical business decisions. </a:t>
            </a:r>
          </a:p>
          <a:p>
            <a:pPr>
              <a:lnSpc>
                <a:spcPct val="110000"/>
              </a:lnSpc>
            </a:pPr>
            <a:r>
              <a:rPr lang="en-IN" sz="11200" dirty="0"/>
              <a:t>Transactional databases cannot answer complex business questions that can be answered by ETL. </a:t>
            </a:r>
          </a:p>
          <a:p>
            <a:pPr>
              <a:lnSpc>
                <a:spcPct val="110000"/>
              </a:lnSpc>
            </a:pPr>
            <a:r>
              <a:rPr lang="en-IN" sz="11200" dirty="0"/>
              <a:t>A Data Warehouse provides a common data repository </a:t>
            </a:r>
          </a:p>
          <a:p>
            <a:pPr>
              <a:lnSpc>
                <a:spcPct val="110000"/>
              </a:lnSpc>
            </a:pPr>
            <a:r>
              <a:rPr lang="en-IN" sz="11200" dirty="0"/>
              <a:t>ETL provides a method of moving the data from various sources into a data warehouse. </a:t>
            </a:r>
          </a:p>
          <a:p>
            <a:endParaRPr lang="en-IN" dirty="0"/>
          </a:p>
        </p:txBody>
      </p:sp>
    </p:spTree>
    <p:extLst>
      <p:ext uri="{BB962C8B-B14F-4D97-AF65-F5344CB8AC3E}">
        <p14:creationId xmlns:p14="http://schemas.microsoft.com/office/powerpoint/2010/main" val="360324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C5A5-F3AC-4D46-BC36-DD629ADEB0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C4DE3C-C976-4E28-8180-BFEB8BD1157F}"/>
              </a:ext>
            </a:extLst>
          </p:cNvPr>
          <p:cNvSpPr>
            <a:spLocks noGrp="1"/>
          </p:cNvSpPr>
          <p:nvPr>
            <p:ph idx="1"/>
          </p:nvPr>
        </p:nvSpPr>
        <p:spPr/>
        <p:txBody>
          <a:bodyPr>
            <a:normAutofit fontScale="25000" lnSpcReduction="20000"/>
          </a:bodyPr>
          <a:lstStyle/>
          <a:p>
            <a:pPr>
              <a:lnSpc>
                <a:spcPct val="110000"/>
              </a:lnSpc>
            </a:pPr>
            <a:r>
              <a:rPr lang="en-IN" sz="9600" dirty="0"/>
              <a:t>As data sources change, the Data Warehouse will automatically update. </a:t>
            </a:r>
          </a:p>
          <a:p>
            <a:pPr>
              <a:lnSpc>
                <a:spcPct val="110000"/>
              </a:lnSpc>
            </a:pPr>
            <a:r>
              <a:rPr lang="en-IN" sz="9600" dirty="0"/>
              <a:t>Well-designed and documented ETL system is almost essential to the success of a Data Warehouse project. </a:t>
            </a:r>
          </a:p>
          <a:p>
            <a:pPr>
              <a:lnSpc>
                <a:spcPct val="110000"/>
              </a:lnSpc>
            </a:pPr>
            <a:r>
              <a:rPr lang="en-IN" sz="9600" dirty="0"/>
              <a:t>Allow verification of data transformation, aggregation and calculations rules. </a:t>
            </a:r>
          </a:p>
          <a:p>
            <a:pPr>
              <a:lnSpc>
                <a:spcPct val="110000"/>
              </a:lnSpc>
            </a:pPr>
            <a:r>
              <a:rPr lang="en-IN" sz="9600" dirty="0"/>
              <a:t>ETL process allows sample data comparison between the source and the target system. </a:t>
            </a:r>
          </a:p>
          <a:p>
            <a:pPr>
              <a:lnSpc>
                <a:spcPct val="110000"/>
              </a:lnSpc>
            </a:pPr>
            <a:r>
              <a:rPr lang="en-IN" sz="9600" dirty="0"/>
              <a:t>ETL process can perform complex transformations and requires the extra area to store the data. </a:t>
            </a:r>
          </a:p>
          <a:p>
            <a:pPr>
              <a:lnSpc>
                <a:spcPct val="110000"/>
              </a:lnSpc>
            </a:pPr>
            <a:r>
              <a:rPr lang="en-IN" sz="9600" dirty="0"/>
              <a:t>ETL helps to Migrate data into a Data Warehouse. Convert to the various formats and types to adhere to one consistent system. </a:t>
            </a:r>
          </a:p>
          <a:p>
            <a:endParaRPr lang="en-IN" dirty="0"/>
          </a:p>
        </p:txBody>
      </p:sp>
    </p:spTree>
    <p:extLst>
      <p:ext uri="{BB962C8B-B14F-4D97-AF65-F5344CB8AC3E}">
        <p14:creationId xmlns:p14="http://schemas.microsoft.com/office/powerpoint/2010/main" val="393888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3B44-7946-40A1-907C-8AB3CA7830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336327-5A3B-4844-849A-A3C4E38F0F3F}"/>
              </a:ext>
            </a:extLst>
          </p:cNvPr>
          <p:cNvSpPr>
            <a:spLocks noGrp="1"/>
          </p:cNvSpPr>
          <p:nvPr>
            <p:ph idx="1"/>
          </p:nvPr>
        </p:nvSpPr>
        <p:spPr/>
        <p:txBody>
          <a:bodyPr/>
          <a:lstStyle/>
          <a:p>
            <a:pPr>
              <a:lnSpc>
                <a:spcPct val="110000"/>
              </a:lnSpc>
            </a:pPr>
            <a:r>
              <a:rPr lang="en-IN" dirty="0"/>
              <a:t>ETL is a predefined process for accessing and manipulating source data into the target database. </a:t>
            </a:r>
          </a:p>
          <a:p>
            <a:pPr>
              <a:lnSpc>
                <a:spcPct val="110000"/>
              </a:lnSpc>
            </a:pPr>
            <a:r>
              <a:rPr lang="en-IN" dirty="0"/>
              <a:t>ETL offers deep historical context for the business. </a:t>
            </a:r>
          </a:p>
          <a:p>
            <a:pPr>
              <a:lnSpc>
                <a:spcPct val="110000"/>
              </a:lnSpc>
            </a:pPr>
            <a:r>
              <a:rPr lang="en-IN" dirty="0"/>
              <a:t>It helps to improve productivity because it codifies and reuses without a need for technical skills.</a:t>
            </a:r>
          </a:p>
          <a:p>
            <a:endParaRPr lang="en-IN" dirty="0"/>
          </a:p>
        </p:txBody>
      </p:sp>
    </p:spTree>
    <p:extLst>
      <p:ext uri="{BB962C8B-B14F-4D97-AF65-F5344CB8AC3E}">
        <p14:creationId xmlns:p14="http://schemas.microsoft.com/office/powerpoint/2010/main" val="220272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C345-700B-456F-B784-95842E0CF217}"/>
              </a:ext>
            </a:extLst>
          </p:cNvPr>
          <p:cNvSpPr>
            <a:spLocks noGrp="1"/>
          </p:cNvSpPr>
          <p:nvPr>
            <p:ph type="title"/>
          </p:nvPr>
        </p:nvSpPr>
        <p:spPr/>
        <p:txBody>
          <a:bodyPr/>
          <a:lstStyle/>
          <a:p>
            <a:r>
              <a:rPr lang="en-IN" dirty="0"/>
              <a:t>Informatica components</a:t>
            </a:r>
          </a:p>
        </p:txBody>
      </p:sp>
      <p:sp>
        <p:nvSpPr>
          <p:cNvPr id="3" name="Content Placeholder 2">
            <a:extLst>
              <a:ext uri="{FF2B5EF4-FFF2-40B4-BE49-F238E27FC236}">
                <a16:creationId xmlns:a16="http://schemas.microsoft.com/office/drawing/2014/main" id="{FF7B67BB-F1CD-4070-88A3-E9E120209E27}"/>
              </a:ext>
            </a:extLst>
          </p:cNvPr>
          <p:cNvSpPr>
            <a:spLocks noGrp="1"/>
          </p:cNvSpPr>
          <p:nvPr>
            <p:ph idx="1"/>
          </p:nvPr>
        </p:nvSpPr>
        <p:spPr/>
        <p:txBody>
          <a:bodyPr>
            <a:normAutofit fontScale="92500" lnSpcReduction="10000"/>
          </a:bodyPr>
          <a:lstStyle/>
          <a:p>
            <a:r>
              <a:rPr lang="en-IN" dirty="0"/>
              <a:t>PowerCenter Repository</a:t>
            </a:r>
          </a:p>
          <a:p>
            <a:r>
              <a:rPr lang="en-IN" dirty="0">
                <a:effectLst/>
              </a:rPr>
              <a:t>PowerCenter repository is a relational database like Oracle, Sybase,</a:t>
            </a:r>
            <a:r>
              <a:rPr lang="en-IN" dirty="0">
                <a:effectLst/>
                <a:hlinkClick r:id="rId2"/>
              </a:rPr>
              <a:t> SQL </a:t>
            </a:r>
            <a:r>
              <a:rPr lang="en-IN" dirty="0">
                <a:effectLst/>
              </a:rPr>
              <a:t>server and it is managed by repository service. It consists of database tables that store metadata. </a:t>
            </a:r>
          </a:p>
          <a:p>
            <a:r>
              <a:rPr lang="en-IN" dirty="0">
                <a:effectLst/>
              </a:rPr>
              <a:t>There are three Informatica Client tools available in Informatica </a:t>
            </a:r>
            <a:r>
              <a:rPr lang="en-IN" dirty="0" err="1">
                <a:effectLst/>
              </a:rPr>
              <a:t>Powercenter</a:t>
            </a:r>
            <a:r>
              <a:rPr lang="en-IN" dirty="0">
                <a:effectLst/>
              </a:rPr>
              <a:t>. They are Informatica </a:t>
            </a:r>
          </a:p>
          <a:p>
            <a:r>
              <a:rPr lang="en-IN" b="1" dirty="0">
                <a:effectLst/>
              </a:rPr>
              <a:t>Designer </a:t>
            </a:r>
          </a:p>
          <a:p>
            <a:r>
              <a:rPr lang="en-IN" b="1" dirty="0">
                <a:effectLst/>
              </a:rPr>
              <a:t>Workflow Monitor</a:t>
            </a:r>
          </a:p>
          <a:p>
            <a:r>
              <a:rPr lang="en-IN" b="1" dirty="0">
                <a:effectLst/>
              </a:rPr>
              <a:t>Workflow Manager </a:t>
            </a:r>
          </a:p>
          <a:p>
            <a:r>
              <a:rPr lang="en-IN" dirty="0">
                <a:effectLst/>
              </a:rPr>
              <a:t>These clients can access to the repository using repository service only. </a:t>
            </a:r>
          </a:p>
          <a:p>
            <a:endParaRPr lang="en-IN" dirty="0"/>
          </a:p>
        </p:txBody>
      </p:sp>
    </p:spTree>
    <p:extLst>
      <p:ext uri="{BB962C8B-B14F-4D97-AF65-F5344CB8AC3E}">
        <p14:creationId xmlns:p14="http://schemas.microsoft.com/office/powerpoint/2010/main" val="2316278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E718-030C-4B70-BD58-195C5430D6D6}"/>
              </a:ext>
            </a:extLst>
          </p:cNvPr>
          <p:cNvSpPr>
            <a:spLocks noGrp="1"/>
          </p:cNvSpPr>
          <p:nvPr>
            <p:ph type="title"/>
          </p:nvPr>
        </p:nvSpPr>
        <p:spPr/>
        <p:txBody>
          <a:bodyPr/>
          <a:lstStyle/>
          <a:p>
            <a:r>
              <a:rPr lang="en-IN" dirty="0"/>
              <a:t>Joins</a:t>
            </a:r>
          </a:p>
        </p:txBody>
      </p:sp>
      <p:sp>
        <p:nvSpPr>
          <p:cNvPr id="3" name="Content Placeholder 2">
            <a:extLst>
              <a:ext uri="{FF2B5EF4-FFF2-40B4-BE49-F238E27FC236}">
                <a16:creationId xmlns:a16="http://schemas.microsoft.com/office/drawing/2014/main" id="{BA6A31B9-6E53-4BDB-9208-152FF098245D}"/>
              </a:ext>
            </a:extLst>
          </p:cNvPr>
          <p:cNvSpPr>
            <a:spLocks noGrp="1"/>
          </p:cNvSpPr>
          <p:nvPr>
            <p:ph idx="1"/>
          </p:nvPr>
        </p:nvSpPr>
        <p:spPr/>
        <p:txBody>
          <a:bodyPr>
            <a:normAutofit fontScale="55000" lnSpcReduction="20000"/>
          </a:bodyPr>
          <a:lstStyle/>
          <a:p>
            <a:r>
              <a:rPr lang="en-IN" dirty="0" err="1"/>
              <a:t>desc</a:t>
            </a:r>
            <a:r>
              <a:rPr lang="en-IN" dirty="0"/>
              <a:t> dept; </a:t>
            </a:r>
          </a:p>
          <a:p>
            <a:r>
              <a:rPr lang="en-IN" dirty="0"/>
              <a:t>Name Null Type</a:t>
            </a:r>
          </a:p>
          <a:p>
            <a:r>
              <a:rPr lang="en-IN" dirty="0"/>
              <a:t> ------ -------- ------------ </a:t>
            </a:r>
          </a:p>
          <a:p>
            <a:r>
              <a:rPr lang="en-IN" dirty="0"/>
              <a:t>DEPTNO NOT NULL NUMBER(2) </a:t>
            </a:r>
          </a:p>
          <a:p>
            <a:r>
              <a:rPr lang="en-IN" dirty="0"/>
              <a:t>DNAME VARCHAR2(14)</a:t>
            </a:r>
          </a:p>
          <a:p>
            <a:r>
              <a:rPr lang="en-IN" dirty="0"/>
              <a:t> LOC VARCHAR2(13)</a:t>
            </a:r>
          </a:p>
          <a:p>
            <a:r>
              <a:rPr lang="en-IN" dirty="0"/>
              <a:t> select * from dept;</a:t>
            </a:r>
          </a:p>
          <a:p>
            <a:r>
              <a:rPr lang="en-IN" dirty="0"/>
              <a:t> DEPTNO DNAME LOC </a:t>
            </a:r>
          </a:p>
          <a:p>
            <a:r>
              <a:rPr lang="en-IN" dirty="0"/>
              <a:t>------ -------------- ------------- </a:t>
            </a:r>
          </a:p>
          <a:p>
            <a:r>
              <a:rPr lang="en-IN" dirty="0"/>
              <a:t>10 ACCOUNTING NEW YORK</a:t>
            </a:r>
          </a:p>
          <a:p>
            <a:r>
              <a:rPr lang="en-IN" dirty="0"/>
              <a:t> 20 RESEARCH DALLAS</a:t>
            </a:r>
          </a:p>
          <a:p>
            <a:r>
              <a:rPr lang="en-IN" dirty="0"/>
              <a:t> 30 SALES CHICAGO </a:t>
            </a:r>
          </a:p>
          <a:p>
            <a:r>
              <a:rPr lang="en-IN" dirty="0"/>
              <a:t>40 OPERATIONS BOSTON</a:t>
            </a:r>
          </a:p>
          <a:p>
            <a:pPr marL="0" indent="0">
              <a:buNone/>
            </a:pPr>
            <a:r>
              <a:rPr lang="en-IN" dirty="0"/>
              <a:t>       4 rows selected </a:t>
            </a:r>
          </a:p>
        </p:txBody>
      </p:sp>
    </p:spTree>
    <p:extLst>
      <p:ext uri="{BB962C8B-B14F-4D97-AF65-F5344CB8AC3E}">
        <p14:creationId xmlns:p14="http://schemas.microsoft.com/office/powerpoint/2010/main" val="155877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517B-0A83-4D6C-A65D-A1085AB991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DB9426-CA44-4E14-B0FC-BE3A569D7011}"/>
              </a:ext>
            </a:extLst>
          </p:cNvPr>
          <p:cNvSpPr>
            <a:spLocks noGrp="1"/>
          </p:cNvSpPr>
          <p:nvPr>
            <p:ph idx="1"/>
          </p:nvPr>
        </p:nvSpPr>
        <p:spPr/>
        <p:txBody>
          <a:bodyPr>
            <a:normAutofit fontScale="92500" lnSpcReduction="20000"/>
          </a:bodyPr>
          <a:lstStyle/>
          <a:p>
            <a:r>
              <a:rPr lang="en-IN" dirty="0" err="1"/>
              <a:t>desc</a:t>
            </a:r>
            <a:r>
              <a:rPr lang="en-IN" dirty="0"/>
              <a:t> emp; </a:t>
            </a:r>
          </a:p>
          <a:p>
            <a:r>
              <a:rPr lang="en-IN" dirty="0"/>
              <a:t>Name Null Type </a:t>
            </a:r>
          </a:p>
          <a:p>
            <a:r>
              <a:rPr lang="en-IN" dirty="0"/>
              <a:t>-------- -------- ------------ </a:t>
            </a:r>
          </a:p>
          <a:p>
            <a:r>
              <a:rPr lang="en-IN" dirty="0"/>
              <a:t>EMPNO NOT NULL NUMBER(4)</a:t>
            </a:r>
          </a:p>
          <a:p>
            <a:r>
              <a:rPr lang="en-IN" dirty="0"/>
              <a:t> ENAME VARCHAR2(10) </a:t>
            </a:r>
          </a:p>
          <a:p>
            <a:r>
              <a:rPr lang="en-IN" dirty="0"/>
              <a:t>JOB VARCHAR2(9)</a:t>
            </a:r>
          </a:p>
          <a:p>
            <a:r>
              <a:rPr lang="en-IN" dirty="0"/>
              <a:t> MGR NUMBER(4)</a:t>
            </a:r>
          </a:p>
          <a:p>
            <a:r>
              <a:rPr lang="en-IN" dirty="0"/>
              <a:t> HIREDATE DATE SAL NUMBER(7,2) </a:t>
            </a:r>
          </a:p>
          <a:p>
            <a:r>
              <a:rPr lang="en-IN" dirty="0"/>
              <a:t>COMM NUMBER(7,2)</a:t>
            </a:r>
          </a:p>
          <a:p>
            <a:r>
              <a:rPr lang="en-IN" dirty="0"/>
              <a:t> DEPTNO NUMBER(2) </a:t>
            </a:r>
          </a:p>
        </p:txBody>
      </p:sp>
    </p:spTree>
    <p:extLst>
      <p:ext uri="{BB962C8B-B14F-4D97-AF65-F5344CB8AC3E}">
        <p14:creationId xmlns:p14="http://schemas.microsoft.com/office/powerpoint/2010/main" val="1535918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A630-C6CE-434C-B939-28F3DF2ADC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262C33-9B92-4C7F-822E-26FEDDC0E318}"/>
              </a:ext>
            </a:extLst>
          </p:cNvPr>
          <p:cNvSpPr>
            <a:spLocks noGrp="1"/>
          </p:cNvSpPr>
          <p:nvPr>
            <p:ph idx="1"/>
          </p:nvPr>
        </p:nvSpPr>
        <p:spPr/>
        <p:txBody>
          <a:bodyPr>
            <a:normAutofit fontScale="77500" lnSpcReduction="20000"/>
          </a:bodyPr>
          <a:lstStyle/>
          <a:p>
            <a:r>
              <a:rPr lang="en-IN" dirty="0"/>
              <a:t>select </a:t>
            </a:r>
            <a:r>
              <a:rPr lang="en-IN" dirty="0" err="1"/>
              <a:t>empno</a:t>
            </a:r>
            <a:r>
              <a:rPr lang="en-IN" dirty="0"/>
              <a:t>, </a:t>
            </a:r>
            <a:r>
              <a:rPr lang="en-IN" dirty="0" err="1"/>
              <a:t>ename</a:t>
            </a:r>
            <a:r>
              <a:rPr lang="en-IN" dirty="0"/>
              <a:t>, job, </a:t>
            </a:r>
            <a:r>
              <a:rPr lang="en-IN" dirty="0" err="1"/>
              <a:t>mgr</a:t>
            </a:r>
            <a:r>
              <a:rPr lang="en-IN" dirty="0"/>
              <a:t>, </a:t>
            </a:r>
            <a:r>
              <a:rPr lang="en-IN" dirty="0" err="1"/>
              <a:t>deptno</a:t>
            </a:r>
            <a:r>
              <a:rPr lang="en-IN" dirty="0"/>
              <a:t> from emp;</a:t>
            </a:r>
          </a:p>
          <a:p>
            <a:r>
              <a:rPr lang="en-IN" dirty="0"/>
              <a:t>EMPNO ENAME JOB MGR DEPTNO</a:t>
            </a:r>
          </a:p>
          <a:p>
            <a:r>
              <a:rPr lang="en-IN" dirty="0"/>
              <a:t> ----- ---------- --------- ---- ------</a:t>
            </a:r>
          </a:p>
          <a:p>
            <a:r>
              <a:rPr lang="en-IN" dirty="0"/>
              <a:t> 7839 KING PRESIDENT </a:t>
            </a:r>
          </a:p>
          <a:p>
            <a:r>
              <a:rPr lang="en-IN" dirty="0"/>
              <a:t>7698 BLAKE MANAGER 7839 30</a:t>
            </a:r>
          </a:p>
          <a:p>
            <a:r>
              <a:rPr lang="en-IN" dirty="0"/>
              <a:t> 7782 CLARK MANAGER 7839 10 </a:t>
            </a:r>
          </a:p>
          <a:p>
            <a:r>
              <a:rPr lang="en-IN" dirty="0"/>
              <a:t>7566 JONES MANAGER 7839 20</a:t>
            </a:r>
          </a:p>
          <a:p>
            <a:r>
              <a:rPr lang="en-IN" dirty="0"/>
              <a:t> 7788 SCOTT ANALYST 7566 20 </a:t>
            </a:r>
          </a:p>
          <a:p>
            <a:r>
              <a:rPr lang="en-IN" dirty="0"/>
              <a:t>7902 FORD ANALYST 7566 20 </a:t>
            </a:r>
          </a:p>
          <a:p>
            <a:r>
              <a:rPr lang="en-IN" dirty="0"/>
              <a:t>7654 MARTIN SALESMAN 7698 30</a:t>
            </a:r>
          </a:p>
          <a:p>
            <a:r>
              <a:rPr lang="en-IN" dirty="0"/>
              <a:t>7934 MILLER CLERK 7782 10 </a:t>
            </a:r>
          </a:p>
          <a:p>
            <a:pPr marL="0" indent="0">
              <a:buNone/>
            </a:pPr>
            <a:r>
              <a:rPr lang="en-IN" dirty="0"/>
              <a:t>    8 rows selected </a:t>
            </a:r>
          </a:p>
        </p:txBody>
      </p:sp>
    </p:spTree>
    <p:extLst>
      <p:ext uri="{BB962C8B-B14F-4D97-AF65-F5344CB8AC3E}">
        <p14:creationId xmlns:p14="http://schemas.microsoft.com/office/powerpoint/2010/main" val="219109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43A1-43EE-4D68-9AB7-F121107A52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FBA018-42AD-4C93-A9EE-8BC5B971BAC7}"/>
              </a:ext>
            </a:extLst>
          </p:cNvPr>
          <p:cNvSpPr>
            <a:spLocks noGrp="1"/>
          </p:cNvSpPr>
          <p:nvPr>
            <p:ph idx="1"/>
          </p:nvPr>
        </p:nvSpPr>
        <p:spPr/>
        <p:txBody>
          <a:bodyPr>
            <a:normAutofit/>
          </a:bodyPr>
          <a:lstStyle/>
          <a:p>
            <a:r>
              <a:rPr lang="en-IN" b="1" dirty="0"/>
              <a:t> Inner joins</a:t>
            </a:r>
          </a:p>
          <a:p>
            <a:r>
              <a:rPr lang="en-IN" dirty="0"/>
              <a:t>An inner join requires each record in the two joined tables to have matching records.</a:t>
            </a:r>
          </a:p>
          <a:p>
            <a:r>
              <a:rPr lang="en-IN" dirty="0"/>
              <a:t>select </a:t>
            </a:r>
            <a:r>
              <a:rPr lang="en-IN" dirty="0" err="1"/>
              <a:t>emp.ename</a:t>
            </a:r>
            <a:r>
              <a:rPr lang="en-IN" dirty="0"/>
              <a:t>, </a:t>
            </a:r>
            <a:r>
              <a:rPr lang="en-IN" dirty="0" err="1"/>
              <a:t>dept.dname</a:t>
            </a:r>
            <a:r>
              <a:rPr lang="en-IN" dirty="0"/>
              <a:t> from emp inner join dept on </a:t>
            </a:r>
            <a:r>
              <a:rPr lang="en-IN" dirty="0" err="1"/>
              <a:t>emp.deptno</a:t>
            </a:r>
            <a:r>
              <a:rPr lang="en-IN" dirty="0"/>
              <a:t> = </a:t>
            </a:r>
            <a:r>
              <a:rPr lang="en-IN" dirty="0" err="1"/>
              <a:t>dept.deptno</a:t>
            </a:r>
            <a:r>
              <a:rPr lang="en-IN" dirty="0"/>
              <a:t>; </a:t>
            </a:r>
          </a:p>
          <a:p>
            <a:r>
              <a:rPr lang="en-IN" dirty="0"/>
              <a:t>Record count:7</a:t>
            </a:r>
          </a:p>
          <a:p>
            <a:endParaRPr lang="en-IN" dirty="0"/>
          </a:p>
        </p:txBody>
      </p:sp>
    </p:spTree>
    <p:extLst>
      <p:ext uri="{BB962C8B-B14F-4D97-AF65-F5344CB8AC3E}">
        <p14:creationId xmlns:p14="http://schemas.microsoft.com/office/powerpoint/2010/main" val="1204170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A94F-BC97-4075-A5A7-6E8D190EF4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70B962-BB04-4660-894C-450B2A64DBC6}"/>
              </a:ext>
            </a:extLst>
          </p:cNvPr>
          <p:cNvSpPr>
            <a:spLocks noGrp="1"/>
          </p:cNvSpPr>
          <p:nvPr>
            <p:ph idx="1"/>
          </p:nvPr>
        </p:nvSpPr>
        <p:spPr/>
        <p:txBody>
          <a:bodyPr>
            <a:normAutofit fontScale="92500" lnSpcReduction="20000"/>
          </a:bodyPr>
          <a:lstStyle/>
          <a:p>
            <a:r>
              <a:rPr lang="en-IN" dirty="0"/>
              <a:t>---------- --------------</a:t>
            </a:r>
          </a:p>
          <a:p>
            <a:r>
              <a:rPr lang="en-IN" dirty="0"/>
              <a:t>MILLER     ACCOUNTING</a:t>
            </a:r>
          </a:p>
          <a:p>
            <a:r>
              <a:rPr lang="en-IN" dirty="0"/>
              <a:t>CLARK      ACCOUNTING</a:t>
            </a:r>
          </a:p>
          <a:p>
            <a:r>
              <a:rPr lang="en-IN" dirty="0"/>
              <a:t>JONES      RESEARCH</a:t>
            </a:r>
          </a:p>
          <a:p>
            <a:r>
              <a:rPr lang="en-IN" dirty="0"/>
              <a:t>FORD       RESEARCH</a:t>
            </a:r>
          </a:p>
          <a:p>
            <a:r>
              <a:rPr lang="en-IN" dirty="0"/>
              <a:t>SCOTT      RESEARCH</a:t>
            </a:r>
          </a:p>
          <a:p>
            <a:r>
              <a:rPr lang="en-IN" dirty="0"/>
              <a:t>MARTIN     SALES</a:t>
            </a:r>
          </a:p>
          <a:p>
            <a:r>
              <a:rPr lang="en-IN" dirty="0"/>
              <a:t>BLAKE      SALES</a:t>
            </a:r>
          </a:p>
          <a:p>
            <a:endParaRPr lang="en-IN" dirty="0"/>
          </a:p>
          <a:p>
            <a:r>
              <a:rPr lang="en-IN" dirty="0"/>
              <a:t>7 rows selected</a:t>
            </a:r>
          </a:p>
        </p:txBody>
      </p:sp>
    </p:spTree>
    <p:extLst>
      <p:ext uri="{BB962C8B-B14F-4D97-AF65-F5344CB8AC3E}">
        <p14:creationId xmlns:p14="http://schemas.microsoft.com/office/powerpoint/2010/main" val="613611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77B0-89AC-49A7-848A-197331D9862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63A5E9C-F4D6-40BD-A299-3086F60FA4D2}"/>
              </a:ext>
            </a:extLst>
          </p:cNvPr>
          <p:cNvSpPr>
            <a:spLocks noGrp="1"/>
          </p:cNvSpPr>
          <p:nvPr>
            <p:ph idx="1"/>
          </p:nvPr>
        </p:nvSpPr>
        <p:spPr/>
        <p:txBody>
          <a:bodyPr>
            <a:normAutofit/>
          </a:bodyPr>
          <a:lstStyle/>
          <a:p>
            <a:r>
              <a:rPr lang="en-IN" b="1" dirty="0"/>
              <a:t>Left outer join</a:t>
            </a:r>
          </a:p>
          <a:p>
            <a:r>
              <a:rPr lang="en-IN" dirty="0"/>
              <a:t>Matched records from both the tables and unmatched records from the left side table.</a:t>
            </a:r>
          </a:p>
          <a:p>
            <a:r>
              <a:rPr lang="en-IN" dirty="0"/>
              <a:t>Record count:8</a:t>
            </a:r>
          </a:p>
          <a:p>
            <a:r>
              <a:rPr lang="en-IN" b="1" dirty="0"/>
              <a:t>Right  outer join</a:t>
            </a:r>
          </a:p>
          <a:p>
            <a:r>
              <a:rPr lang="en-IN" dirty="0"/>
              <a:t>Matched records from both the tables and unmatched records from the right  side table.</a:t>
            </a:r>
          </a:p>
          <a:p>
            <a:r>
              <a:rPr lang="en-IN" dirty="0"/>
              <a:t>Record count:8</a:t>
            </a:r>
          </a:p>
          <a:p>
            <a:endParaRPr lang="en-IN" b="1" dirty="0"/>
          </a:p>
          <a:p>
            <a:endParaRPr lang="en-IN" dirty="0"/>
          </a:p>
          <a:p>
            <a:endParaRPr lang="en-IN" dirty="0"/>
          </a:p>
        </p:txBody>
      </p:sp>
    </p:spTree>
    <p:extLst>
      <p:ext uri="{BB962C8B-B14F-4D97-AF65-F5344CB8AC3E}">
        <p14:creationId xmlns:p14="http://schemas.microsoft.com/office/powerpoint/2010/main" val="3105001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AA97-476E-4576-AF76-1712683F139E}"/>
              </a:ext>
            </a:extLst>
          </p:cNvPr>
          <p:cNvSpPr>
            <a:spLocks noGrp="1"/>
          </p:cNvSpPr>
          <p:nvPr>
            <p:ph type="title"/>
          </p:nvPr>
        </p:nvSpPr>
        <p:spPr/>
        <p:txBody>
          <a:bodyPr/>
          <a:lstStyle/>
          <a:p>
            <a:r>
              <a:rPr lang="en-IN" b="1" dirty="0"/>
              <a:t>Left outer join</a:t>
            </a:r>
            <a:br>
              <a:rPr lang="en-IN" b="1" dirty="0"/>
            </a:br>
            <a:endParaRPr lang="en-IN" dirty="0"/>
          </a:p>
        </p:txBody>
      </p:sp>
      <p:sp>
        <p:nvSpPr>
          <p:cNvPr id="3" name="Content Placeholder 2">
            <a:extLst>
              <a:ext uri="{FF2B5EF4-FFF2-40B4-BE49-F238E27FC236}">
                <a16:creationId xmlns:a16="http://schemas.microsoft.com/office/drawing/2014/main" id="{1430BF0A-C033-40E3-89F9-0B0F5A64AA14}"/>
              </a:ext>
            </a:extLst>
          </p:cNvPr>
          <p:cNvSpPr>
            <a:spLocks noGrp="1"/>
          </p:cNvSpPr>
          <p:nvPr>
            <p:ph idx="1"/>
          </p:nvPr>
        </p:nvSpPr>
        <p:spPr/>
        <p:txBody>
          <a:bodyPr>
            <a:normAutofit fontScale="77500" lnSpcReduction="20000"/>
          </a:bodyPr>
          <a:lstStyle/>
          <a:p>
            <a:r>
              <a:rPr lang="en-IN" dirty="0"/>
              <a:t>ENAME      DNAME</a:t>
            </a:r>
          </a:p>
          <a:p>
            <a:r>
              <a:rPr lang="en-IN" dirty="0"/>
              <a:t>---------- --------------</a:t>
            </a:r>
          </a:p>
          <a:p>
            <a:r>
              <a:rPr lang="en-IN" dirty="0"/>
              <a:t>MILLER     ACCOUNTING</a:t>
            </a:r>
          </a:p>
          <a:p>
            <a:r>
              <a:rPr lang="en-IN" dirty="0"/>
              <a:t>CLARK      ACCOUNTING</a:t>
            </a:r>
          </a:p>
          <a:p>
            <a:r>
              <a:rPr lang="en-IN" dirty="0"/>
              <a:t>FORD       RESEARCH</a:t>
            </a:r>
          </a:p>
          <a:p>
            <a:r>
              <a:rPr lang="en-IN" dirty="0"/>
              <a:t>SCOTT      RESEARCH</a:t>
            </a:r>
          </a:p>
          <a:p>
            <a:r>
              <a:rPr lang="en-IN" dirty="0"/>
              <a:t>JONES      RESEARCH</a:t>
            </a:r>
          </a:p>
          <a:p>
            <a:r>
              <a:rPr lang="en-IN" dirty="0"/>
              <a:t>MARTIN     SALES</a:t>
            </a:r>
          </a:p>
          <a:p>
            <a:r>
              <a:rPr lang="en-IN" dirty="0"/>
              <a:t>BLAKE      SALES</a:t>
            </a:r>
          </a:p>
          <a:p>
            <a:r>
              <a:rPr lang="en-IN" dirty="0"/>
              <a:t>KING</a:t>
            </a:r>
          </a:p>
          <a:p>
            <a:endParaRPr lang="en-IN" dirty="0"/>
          </a:p>
          <a:p>
            <a:r>
              <a:rPr lang="en-IN" dirty="0"/>
              <a:t>8 rows selected</a:t>
            </a:r>
          </a:p>
        </p:txBody>
      </p:sp>
    </p:spTree>
    <p:extLst>
      <p:ext uri="{BB962C8B-B14F-4D97-AF65-F5344CB8AC3E}">
        <p14:creationId xmlns:p14="http://schemas.microsoft.com/office/powerpoint/2010/main" val="2564126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6967-164E-4F30-AA94-2EDE8B2050B4}"/>
              </a:ext>
            </a:extLst>
          </p:cNvPr>
          <p:cNvSpPr>
            <a:spLocks noGrp="1"/>
          </p:cNvSpPr>
          <p:nvPr>
            <p:ph type="title"/>
          </p:nvPr>
        </p:nvSpPr>
        <p:spPr/>
        <p:txBody>
          <a:bodyPr/>
          <a:lstStyle/>
          <a:p>
            <a:r>
              <a:rPr lang="en-IN" b="1" dirty="0"/>
              <a:t>Right  outer join</a:t>
            </a:r>
            <a:br>
              <a:rPr lang="en-IN" b="1" dirty="0"/>
            </a:br>
            <a:endParaRPr lang="en-IN" dirty="0"/>
          </a:p>
        </p:txBody>
      </p:sp>
      <p:sp>
        <p:nvSpPr>
          <p:cNvPr id="3" name="Content Placeholder 2">
            <a:extLst>
              <a:ext uri="{FF2B5EF4-FFF2-40B4-BE49-F238E27FC236}">
                <a16:creationId xmlns:a16="http://schemas.microsoft.com/office/drawing/2014/main" id="{3F25402C-7B79-43AC-9F75-98B9FB517FE0}"/>
              </a:ext>
            </a:extLst>
          </p:cNvPr>
          <p:cNvSpPr>
            <a:spLocks noGrp="1"/>
          </p:cNvSpPr>
          <p:nvPr>
            <p:ph idx="1"/>
          </p:nvPr>
        </p:nvSpPr>
        <p:spPr/>
        <p:txBody>
          <a:bodyPr>
            <a:normAutofit fontScale="77500" lnSpcReduction="20000"/>
          </a:bodyPr>
          <a:lstStyle/>
          <a:p>
            <a:r>
              <a:rPr lang="en-IN" dirty="0"/>
              <a:t>ENAME      DNAME</a:t>
            </a:r>
          </a:p>
          <a:p>
            <a:r>
              <a:rPr lang="en-IN" dirty="0"/>
              <a:t>---------- --------------</a:t>
            </a:r>
          </a:p>
          <a:p>
            <a:r>
              <a:rPr lang="en-IN" dirty="0"/>
              <a:t>MILLER     ACCOUNTING</a:t>
            </a:r>
          </a:p>
          <a:p>
            <a:r>
              <a:rPr lang="en-IN" dirty="0"/>
              <a:t>CLARK      ACCOUNTING</a:t>
            </a:r>
          </a:p>
          <a:p>
            <a:r>
              <a:rPr lang="en-IN" dirty="0"/>
              <a:t>JONES      RESEARCH</a:t>
            </a:r>
          </a:p>
          <a:p>
            <a:r>
              <a:rPr lang="en-IN" dirty="0"/>
              <a:t>SCOTT      RESEARCH</a:t>
            </a:r>
          </a:p>
          <a:p>
            <a:r>
              <a:rPr lang="en-IN" dirty="0"/>
              <a:t>FORD       RESEARCH</a:t>
            </a:r>
          </a:p>
          <a:p>
            <a:r>
              <a:rPr lang="en-IN" dirty="0"/>
              <a:t>MARTIN     SALES</a:t>
            </a:r>
          </a:p>
          <a:p>
            <a:r>
              <a:rPr lang="en-IN" dirty="0"/>
              <a:t>BLAKE      SALES</a:t>
            </a:r>
          </a:p>
          <a:p>
            <a:r>
              <a:rPr lang="en-IN" dirty="0"/>
              <a:t>           OPERATIONS</a:t>
            </a:r>
          </a:p>
          <a:p>
            <a:endParaRPr lang="en-IN" dirty="0"/>
          </a:p>
          <a:p>
            <a:r>
              <a:rPr lang="en-IN" dirty="0"/>
              <a:t>8 rows selected</a:t>
            </a:r>
          </a:p>
          <a:p>
            <a:endParaRPr lang="en-IN" dirty="0"/>
          </a:p>
        </p:txBody>
      </p:sp>
    </p:spTree>
    <p:extLst>
      <p:ext uri="{BB962C8B-B14F-4D97-AF65-F5344CB8AC3E}">
        <p14:creationId xmlns:p14="http://schemas.microsoft.com/office/powerpoint/2010/main" val="2415629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BC89-4BF7-41AE-9712-44C5D17869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324157-93EB-4351-B86D-302133782553}"/>
              </a:ext>
            </a:extLst>
          </p:cNvPr>
          <p:cNvSpPr>
            <a:spLocks noGrp="1"/>
          </p:cNvSpPr>
          <p:nvPr>
            <p:ph idx="1"/>
          </p:nvPr>
        </p:nvSpPr>
        <p:spPr/>
        <p:txBody>
          <a:bodyPr>
            <a:normAutofit fontScale="55000" lnSpcReduction="20000"/>
          </a:bodyPr>
          <a:lstStyle/>
          <a:p>
            <a:r>
              <a:rPr lang="en-IN" b="1" dirty="0"/>
              <a:t>Full outer join</a:t>
            </a:r>
          </a:p>
          <a:p>
            <a:r>
              <a:rPr lang="en-IN" dirty="0"/>
              <a:t>Matched records from both the tables and unmatched records from the both  tables.</a:t>
            </a:r>
          </a:p>
          <a:p>
            <a:r>
              <a:rPr lang="en-IN" dirty="0"/>
              <a:t>Record count:9</a:t>
            </a:r>
          </a:p>
          <a:p>
            <a:r>
              <a:rPr lang="en-IN" dirty="0"/>
              <a:t>ENAME DNAME</a:t>
            </a:r>
          </a:p>
          <a:p>
            <a:r>
              <a:rPr lang="en-IN" dirty="0"/>
              <a:t> ---------- --------------</a:t>
            </a:r>
          </a:p>
          <a:p>
            <a:r>
              <a:rPr lang="en-IN" dirty="0"/>
              <a:t>KING </a:t>
            </a:r>
          </a:p>
          <a:p>
            <a:r>
              <a:rPr lang="en-IN" dirty="0"/>
              <a:t>BLAKE SALES </a:t>
            </a:r>
          </a:p>
          <a:p>
            <a:r>
              <a:rPr lang="en-IN" dirty="0"/>
              <a:t>CLARK ACCOUNTING </a:t>
            </a:r>
          </a:p>
          <a:p>
            <a:r>
              <a:rPr lang="en-IN" dirty="0"/>
              <a:t>JONES RESEARCH </a:t>
            </a:r>
          </a:p>
          <a:p>
            <a:r>
              <a:rPr lang="en-IN" dirty="0"/>
              <a:t>SCOTT RESEARCH </a:t>
            </a:r>
          </a:p>
          <a:p>
            <a:r>
              <a:rPr lang="en-IN" dirty="0"/>
              <a:t>FORD RESEARCH </a:t>
            </a:r>
          </a:p>
          <a:p>
            <a:r>
              <a:rPr lang="en-IN" dirty="0"/>
              <a:t>MARTIN SALES </a:t>
            </a:r>
          </a:p>
          <a:p>
            <a:r>
              <a:rPr lang="en-IN" dirty="0"/>
              <a:t>MILLER ACCOUNTING </a:t>
            </a:r>
          </a:p>
          <a:p>
            <a:r>
              <a:rPr lang="en-IN" dirty="0"/>
              <a:t>                OPERATIONS</a:t>
            </a:r>
          </a:p>
          <a:p>
            <a:r>
              <a:rPr lang="en-IN" dirty="0"/>
              <a:t> 9 rows selected </a:t>
            </a:r>
          </a:p>
        </p:txBody>
      </p:sp>
    </p:spTree>
    <p:extLst>
      <p:ext uri="{BB962C8B-B14F-4D97-AF65-F5344CB8AC3E}">
        <p14:creationId xmlns:p14="http://schemas.microsoft.com/office/powerpoint/2010/main" val="2686590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93CF-B46B-45C3-8C5E-5DB02A14CF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3B3B96-ABC3-4418-AE5E-A0696C1C655F}"/>
              </a:ext>
            </a:extLst>
          </p:cNvPr>
          <p:cNvSpPr>
            <a:spLocks noGrp="1"/>
          </p:cNvSpPr>
          <p:nvPr>
            <p:ph idx="1"/>
          </p:nvPr>
        </p:nvSpPr>
        <p:spPr/>
        <p:txBody>
          <a:bodyPr/>
          <a:lstStyle/>
          <a:p>
            <a:r>
              <a:rPr lang="en-IN" b="1" dirty="0"/>
              <a:t>Cross join</a:t>
            </a:r>
          </a:p>
          <a:p>
            <a:r>
              <a:rPr lang="en-IN" dirty="0"/>
              <a:t>A </a:t>
            </a:r>
            <a:r>
              <a:rPr lang="en-IN" i="1" dirty="0"/>
              <a:t>CROSS JOIN</a:t>
            </a:r>
            <a:r>
              <a:rPr lang="en-IN" dirty="0"/>
              <a:t> returns the Cartesian product of rows from tables </a:t>
            </a:r>
            <a:r>
              <a:rPr lang="en-IN" i="1" dirty="0"/>
              <a:t>A</a:t>
            </a:r>
            <a:r>
              <a:rPr lang="en-IN" dirty="0"/>
              <a:t> and </a:t>
            </a:r>
            <a:r>
              <a:rPr lang="en-IN" i="1" dirty="0"/>
              <a:t>B</a:t>
            </a:r>
            <a:r>
              <a:rPr lang="en-IN" dirty="0"/>
              <a:t>. It will produce rows which combine each row from the table </a:t>
            </a:r>
            <a:r>
              <a:rPr lang="en-IN" i="1" dirty="0"/>
              <a:t>A</a:t>
            </a:r>
            <a:r>
              <a:rPr lang="en-IN" dirty="0"/>
              <a:t> with each row from table </a:t>
            </a:r>
            <a:r>
              <a:rPr lang="en-IN" i="1" dirty="0"/>
              <a:t>B</a:t>
            </a:r>
            <a:r>
              <a:rPr lang="en-IN" dirty="0"/>
              <a:t>.</a:t>
            </a:r>
          </a:p>
          <a:p>
            <a:r>
              <a:rPr lang="en-IN" dirty="0"/>
              <a:t>select </a:t>
            </a:r>
            <a:r>
              <a:rPr lang="en-IN" dirty="0" err="1"/>
              <a:t>emp.ename</a:t>
            </a:r>
            <a:r>
              <a:rPr lang="en-IN" dirty="0"/>
              <a:t>, </a:t>
            </a:r>
            <a:r>
              <a:rPr lang="en-IN" dirty="0" err="1"/>
              <a:t>dept.dname</a:t>
            </a:r>
            <a:r>
              <a:rPr lang="en-IN" dirty="0"/>
              <a:t> from emp cross join dept; </a:t>
            </a:r>
          </a:p>
          <a:p>
            <a:r>
              <a:rPr lang="en-IN" dirty="0"/>
              <a:t>Total rows:32</a:t>
            </a:r>
          </a:p>
          <a:p>
            <a:r>
              <a:rPr lang="en-IN" b="1" dirty="0"/>
              <a:t>Self  join</a:t>
            </a:r>
          </a:p>
          <a:p>
            <a:endParaRPr lang="en-IN" dirty="0"/>
          </a:p>
          <a:p>
            <a:endParaRPr lang="en-IN" dirty="0"/>
          </a:p>
        </p:txBody>
      </p:sp>
    </p:spTree>
    <p:extLst>
      <p:ext uri="{BB962C8B-B14F-4D97-AF65-F5344CB8AC3E}">
        <p14:creationId xmlns:p14="http://schemas.microsoft.com/office/powerpoint/2010/main" val="59947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6B3D-7593-4E1E-8086-1E48DAA2393A}"/>
              </a:ext>
            </a:extLst>
          </p:cNvPr>
          <p:cNvSpPr>
            <a:spLocks noGrp="1"/>
          </p:cNvSpPr>
          <p:nvPr>
            <p:ph type="title"/>
          </p:nvPr>
        </p:nvSpPr>
        <p:spPr/>
        <p:txBody>
          <a:bodyPr/>
          <a:lstStyle/>
          <a:p>
            <a:r>
              <a:rPr lang="en-IN" dirty="0">
                <a:effectLst/>
              </a:rPr>
              <a:t>Metadata</a:t>
            </a:r>
            <a:endParaRPr lang="en-IN" dirty="0"/>
          </a:p>
        </p:txBody>
      </p:sp>
      <p:sp>
        <p:nvSpPr>
          <p:cNvPr id="3" name="Content Placeholder 2">
            <a:extLst>
              <a:ext uri="{FF2B5EF4-FFF2-40B4-BE49-F238E27FC236}">
                <a16:creationId xmlns:a16="http://schemas.microsoft.com/office/drawing/2014/main" id="{EC14130A-A820-4EC3-A09C-525CB0B8D390}"/>
              </a:ext>
            </a:extLst>
          </p:cNvPr>
          <p:cNvSpPr>
            <a:spLocks noGrp="1"/>
          </p:cNvSpPr>
          <p:nvPr>
            <p:ph idx="1"/>
          </p:nvPr>
        </p:nvSpPr>
        <p:spPr/>
        <p:txBody>
          <a:bodyPr/>
          <a:lstStyle/>
          <a:p>
            <a:r>
              <a:rPr lang="en-IN" dirty="0">
                <a:effectLst/>
              </a:rPr>
              <a:t>Informatica Metadata contains all the information about the source tables, target tables, the transformations, so that it will be useful and easy to perform transformations during the ETL process. </a:t>
            </a:r>
          </a:p>
          <a:p>
            <a:r>
              <a:rPr lang="en-IN" dirty="0"/>
              <a:t>The term "</a:t>
            </a:r>
            <a:r>
              <a:rPr lang="en-IN" b="1" dirty="0"/>
              <a:t>metadata</a:t>
            </a:r>
            <a:r>
              <a:rPr lang="en-IN" dirty="0"/>
              <a:t>" is often used for the purpose of denoting "data about data". ... All these information is collectively called </a:t>
            </a:r>
            <a:r>
              <a:rPr lang="en-IN" b="1" dirty="0"/>
              <a:t>Informatica Metadata</a:t>
            </a:r>
            <a:r>
              <a:rPr lang="en-IN" dirty="0"/>
              <a:t> and are stored in a structured data model called </a:t>
            </a:r>
            <a:r>
              <a:rPr lang="en-IN" b="1" dirty="0"/>
              <a:t>Informatica</a:t>
            </a:r>
            <a:r>
              <a:rPr lang="en-IN" dirty="0"/>
              <a:t> Repository.</a:t>
            </a:r>
          </a:p>
        </p:txBody>
      </p:sp>
    </p:spTree>
    <p:extLst>
      <p:ext uri="{BB962C8B-B14F-4D97-AF65-F5344CB8AC3E}">
        <p14:creationId xmlns:p14="http://schemas.microsoft.com/office/powerpoint/2010/main" val="2781474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5203-7B88-4254-9823-2C9FBA0A6B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F36B01-17C8-41EC-9608-981054F57923}"/>
              </a:ext>
            </a:extLst>
          </p:cNvPr>
          <p:cNvSpPr>
            <a:spLocks noGrp="1"/>
          </p:cNvSpPr>
          <p:nvPr>
            <p:ph idx="1"/>
          </p:nvPr>
        </p:nvSpPr>
        <p:spPr/>
        <p:txBody>
          <a:bodyPr>
            <a:normAutofit fontScale="70000" lnSpcReduction="20000"/>
          </a:bodyPr>
          <a:lstStyle/>
          <a:p>
            <a:r>
              <a:rPr lang="en-IN" dirty="0"/>
              <a:t>select </a:t>
            </a:r>
            <a:r>
              <a:rPr lang="en-IN" dirty="0" err="1"/>
              <a:t>e.ename</a:t>
            </a:r>
            <a:r>
              <a:rPr lang="en-IN" dirty="0"/>
              <a:t> as employee, </a:t>
            </a:r>
            <a:r>
              <a:rPr lang="en-IN" dirty="0" err="1"/>
              <a:t>m.ename</a:t>
            </a:r>
            <a:r>
              <a:rPr lang="en-IN" dirty="0"/>
              <a:t> as manager from emp e join emp m on </a:t>
            </a:r>
            <a:r>
              <a:rPr lang="en-IN" dirty="0" err="1"/>
              <a:t>e.mgr</a:t>
            </a:r>
            <a:r>
              <a:rPr lang="en-IN" dirty="0"/>
              <a:t> = </a:t>
            </a:r>
            <a:r>
              <a:rPr lang="en-IN" dirty="0" err="1"/>
              <a:t>m.empno</a:t>
            </a:r>
            <a:r>
              <a:rPr lang="en-IN" dirty="0"/>
              <a:t>); </a:t>
            </a:r>
          </a:p>
          <a:p>
            <a:r>
              <a:rPr lang="en-IN" dirty="0"/>
              <a:t>EMPLOYEE   MANAGER</a:t>
            </a:r>
          </a:p>
          <a:p>
            <a:r>
              <a:rPr lang="en-IN" dirty="0"/>
              <a:t>---------- ----------</a:t>
            </a:r>
          </a:p>
          <a:p>
            <a:r>
              <a:rPr lang="en-IN" dirty="0"/>
              <a:t>SCOTT      JONES</a:t>
            </a:r>
          </a:p>
          <a:p>
            <a:r>
              <a:rPr lang="en-IN" dirty="0"/>
              <a:t>FORD       JONES</a:t>
            </a:r>
          </a:p>
          <a:p>
            <a:r>
              <a:rPr lang="en-IN" dirty="0"/>
              <a:t>MARTIN     BLAKE</a:t>
            </a:r>
          </a:p>
          <a:p>
            <a:r>
              <a:rPr lang="en-IN" dirty="0"/>
              <a:t>MILLER     CLARK</a:t>
            </a:r>
          </a:p>
          <a:p>
            <a:r>
              <a:rPr lang="en-IN" dirty="0"/>
              <a:t>JONES      KING</a:t>
            </a:r>
          </a:p>
          <a:p>
            <a:r>
              <a:rPr lang="en-IN" dirty="0"/>
              <a:t>CLARK      KING</a:t>
            </a:r>
          </a:p>
          <a:p>
            <a:r>
              <a:rPr lang="en-IN" dirty="0"/>
              <a:t>BLAKE      KING</a:t>
            </a:r>
          </a:p>
          <a:p>
            <a:endParaRPr lang="en-IN" dirty="0"/>
          </a:p>
          <a:p>
            <a:r>
              <a:rPr lang="en-IN" dirty="0"/>
              <a:t>7 rows selected</a:t>
            </a:r>
          </a:p>
        </p:txBody>
      </p:sp>
    </p:spTree>
    <p:extLst>
      <p:ext uri="{BB962C8B-B14F-4D97-AF65-F5344CB8AC3E}">
        <p14:creationId xmlns:p14="http://schemas.microsoft.com/office/powerpoint/2010/main" val="30013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EB5A-A882-4BAE-B570-2960A3D8F34C}"/>
              </a:ext>
            </a:extLst>
          </p:cNvPr>
          <p:cNvSpPr>
            <a:spLocks noGrp="1"/>
          </p:cNvSpPr>
          <p:nvPr>
            <p:ph type="title"/>
          </p:nvPr>
        </p:nvSpPr>
        <p:spPr/>
        <p:txBody>
          <a:bodyPr/>
          <a:lstStyle/>
          <a:p>
            <a:r>
              <a:rPr lang="en-IN" dirty="0"/>
              <a:t>SESSION</a:t>
            </a:r>
          </a:p>
        </p:txBody>
      </p:sp>
      <p:sp>
        <p:nvSpPr>
          <p:cNvPr id="3" name="Content Placeholder 2">
            <a:extLst>
              <a:ext uri="{FF2B5EF4-FFF2-40B4-BE49-F238E27FC236}">
                <a16:creationId xmlns:a16="http://schemas.microsoft.com/office/drawing/2014/main" id="{24453BCD-964B-482C-8610-EA1232D269CF}"/>
              </a:ext>
            </a:extLst>
          </p:cNvPr>
          <p:cNvSpPr>
            <a:spLocks noGrp="1"/>
          </p:cNvSpPr>
          <p:nvPr>
            <p:ph idx="1"/>
          </p:nvPr>
        </p:nvSpPr>
        <p:spPr/>
        <p:txBody>
          <a:bodyPr>
            <a:normAutofit fontScale="92500"/>
          </a:bodyPr>
          <a:lstStyle/>
          <a:p>
            <a:r>
              <a:rPr lang="en-IN" dirty="0"/>
              <a:t>Session property is a set of instructions that instructs Informatica how and when to move the data from source to targets. </a:t>
            </a:r>
          </a:p>
          <a:p>
            <a:r>
              <a:rPr lang="en-IN" dirty="0"/>
              <a:t>A session property is a task, just like other tasks that we create in workflow manager. Any session you create must have a mapping associated with it. </a:t>
            </a:r>
          </a:p>
          <a:p>
            <a:r>
              <a:rPr lang="en-IN" dirty="0"/>
              <a:t>A session can have a single mapping at a time and once assigned, it cannot be changed. To execute a session task, it must be added to a workflow. </a:t>
            </a:r>
          </a:p>
          <a:p>
            <a:r>
              <a:rPr lang="en-IN" dirty="0"/>
              <a:t>A session can be a reusable object or non-reusable. When you create a session in task developer, then it can be reused, but when you create a session in workflow designer, then it is non-reusable. </a:t>
            </a:r>
          </a:p>
          <a:p>
            <a:r>
              <a:rPr lang="en-IN" dirty="0"/>
              <a:t>A reusable session can be added to multiple workflows. </a:t>
            </a:r>
          </a:p>
          <a:p>
            <a:endParaRPr lang="en-IN" dirty="0"/>
          </a:p>
        </p:txBody>
      </p:sp>
    </p:spTree>
    <p:extLst>
      <p:ext uri="{BB962C8B-B14F-4D97-AF65-F5344CB8AC3E}">
        <p14:creationId xmlns:p14="http://schemas.microsoft.com/office/powerpoint/2010/main" val="3479284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406B-0108-418D-92C8-7B34E41253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890171-B301-4B44-A385-BCA91446EE45}"/>
              </a:ext>
            </a:extLst>
          </p:cNvPr>
          <p:cNvSpPr>
            <a:spLocks noGrp="1"/>
          </p:cNvSpPr>
          <p:nvPr>
            <p:ph idx="1"/>
          </p:nvPr>
        </p:nvSpPr>
        <p:spPr/>
        <p:txBody>
          <a:bodyPr>
            <a:normAutofit fontScale="62500" lnSpcReduction="20000"/>
          </a:bodyPr>
          <a:lstStyle/>
          <a:p>
            <a:r>
              <a:rPr lang="en-IN" b="1" dirty="0"/>
              <a:t>Properties Of Session</a:t>
            </a:r>
          </a:p>
          <a:p>
            <a:r>
              <a:rPr lang="en-IN" dirty="0"/>
              <a:t>Using the properties of the session you can configure various characteristics of the session like pre and post</a:t>
            </a:r>
            <a:r>
              <a:rPr lang="en-IN" dirty="0">
                <a:hlinkClick r:id="rId2"/>
              </a:rPr>
              <a:t> SQL </a:t>
            </a:r>
            <a:r>
              <a:rPr lang="en-IN" dirty="0"/>
              <a:t>scripts, log file name and path, memory properties, etc. </a:t>
            </a:r>
          </a:p>
          <a:p>
            <a:r>
              <a:rPr lang="en-IN" dirty="0"/>
              <a:t>You can also override mapping properties in the session properties. In this section, we will discuss the following important properties of the session. </a:t>
            </a:r>
          </a:p>
          <a:p>
            <a:r>
              <a:rPr lang="en-IN" dirty="0"/>
              <a:t>Treat source rows as</a:t>
            </a:r>
          </a:p>
          <a:p>
            <a:r>
              <a:rPr lang="en-IN" dirty="0"/>
              <a:t>Commit Interval</a:t>
            </a:r>
          </a:p>
          <a:p>
            <a:r>
              <a:rPr lang="en-IN" dirty="0"/>
              <a:t>Session log file Property</a:t>
            </a:r>
          </a:p>
          <a:p>
            <a:r>
              <a:rPr lang="en-IN" dirty="0"/>
              <a:t>Test Load Property</a:t>
            </a:r>
          </a:p>
          <a:p>
            <a:r>
              <a:rPr lang="en-IN" dirty="0"/>
              <a:t>Log options</a:t>
            </a:r>
          </a:p>
          <a:p>
            <a:r>
              <a:rPr lang="en-IN" dirty="0"/>
              <a:t>Error Handling</a:t>
            </a:r>
          </a:p>
          <a:p>
            <a:r>
              <a:rPr lang="en-IN" dirty="0"/>
              <a:t>Source/Target Properties</a:t>
            </a:r>
          </a:p>
          <a:p>
            <a:r>
              <a:rPr lang="en-IN" dirty="0"/>
              <a:t>Connections</a:t>
            </a:r>
          </a:p>
          <a:p>
            <a:r>
              <a:rPr lang="en-IN" b="1" dirty="0"/>
              <a:t>Step 1) </a:t>
            </a:r>
            <a:r>
              <a:rPr lang="en-IN" dirty="0"/>
              <a:t>Open the session "</a:t>
            </a:r>
            <a:r>
              <a:rPr lang="en-IN" dirty="0" err="1"/>
              <a:t>s_m_emp_emp_target</a:t>
            </a:r>
            <a:r>
              <a:rPr lang="en-IN" dirty="0"/>
              <a:t>" in task developer, which we created in the earlier tutorial. </a:t>
            </a:r>
          </a:p>
          <a:p>
            <a:endParaRPr lang="en-IN" dirty="0"/>
          </a:p>
        </p:txBody>
      </p:sp>
    </p:spTree>
    <p:extLst>
      <p:ext uri="{BB962C8B-B14F-4D97-AF65-F5344CB8AC3E}">
        <p14:creationId xmlns:p14="http://schemas.microsoft.com/office/powerpoint/2010/main" val="955335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52F0-867D-4A12-920F-607CC27BAF6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AE22964-BD09-4BA0-80EE-8935535539A0}"/>
              </a:ext>
            </a:extLst>
          </p:cNvPr>
          <p:cNvPicPr>
            <a:picLocks noGrp="1" noChangeAspect="1"/>
          </p:cNvPicPr>
          <p:nvPr>
            <p:ph idx="1"/>
          </p:nvPr>
        </p:nvPicPr>
        <p:blipFill>
          <a:blip r:embed="rId2"/>
          <a:stretch>
            <a:fillRect/>
          </a:stretch>
        </p:blipFill>
        <p:spPr>
          <a:xfrm>
            <a:off x="2362200" y="2353469"/>
            <a:ext cx="7467600" cy="3295650"/>
          </a:xfrm>
          <a:prstGeom prst="rect">
            <a:avLst/>
          </a:prstGeom>
        </p:spPr>
      </p:pic>
    </p:spTree>
    <p:extLst>
      <p:ext uri="{BB962C8B-B14F-4D97-AF65-F5344CB8AC3E}">
        <p14:creationId xmlns:p14="http://schemas.microsoft.com/office/powerpoint/2010/main" val="2079342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7990-DB08-42AC-99E8-6419B7C9CD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9C8B4E-2CD4-40A3-93AE-05D6461DC485}"/>
              </a:ext>
            </a:extLst>
          </p:cNvPr>
          <p:cNvSpPr>
            <a:spLocks noGrp="1"/>
          </p:cNvSpPr>
          <p:nvPr>
            <p:ph idx="1"/>
          </p:nvPr>
        </p:nvSpPr>
        <p:spPr/>
        <p:txBody>
          <a:bodyPr/>
          <a:lstStyle/>
          <a:p>
            <a:r>
              <a:rPr lang="en-IN" b="1" dirty="0"/>
              <a:t>Step 2) </a:t>
            </a:r>
            <a:r>
              <a:rPr lang="en-IN" dirty="0"/>
              <a:t>Double click on the session icon inside Task Developer to open edit task window.</a:t>
            </a:r>
          </a:p>
          <a:p>
            <a:endParaRPr lang="en-IN" dirty="0"/>
          </a:p>
        </p:txBody>
      </p:sp>
      <p:pic>
        <p:nvPicPr>
          <p:cNvPr id="5" name="Picture 4">
            <a:extLst>
              <a:ext uri="{FF2B5EF4-FFF2-40B4-BE49-F238E27FC236}">
                <a16:creationId xmlns:a16="http://schemas.microsoft.com/office/drawing/2014/main" id="{A43946FA-9C62-4633-9544-D1AEA46EA8F9}"/>
              </a:ext>
            </a:extLst>
          </p:cNvPr>
          <p:cNvPicPr>
            <a:picLocks noChangeAspect="1"/>
          </p:cNvPicPr>
          <p:nvPr/>
        </p:nvPicPr>
        <p:blipFill>
          <a:blip r:embed="rId2"/>
          <a:stretch>
            <a:fillRect/>
          </a:stretch>
        </p:blipFill>
        <p:spPr>
          <a:xfrm>
            <a:off x="2528375" y="2111375"/>
            <a:ext cx="7810500" cy="4200525"/>
          </a:xfrm>
          <a:prstGeom prst="rect">
            <a:avLst/>
          </a:prstGeom>
        </p:spPr>
      </p:pic>
    </p:spTree>
    <p:extLst>
      <p:ext uri="{BB962C8B-B14F-4D97-AF65-F5344CB8AC3E}">
        <p14:creationId xmlns:p14="http://schemas.microsoft.com/office/powerpoint/2010/main" val="227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2014-54A3-40A3-8959-B876070CDF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F88852-38EE-468A-B63E-0712A2C5590C}"/>
              </a:ext>
            </a:extLst>
          </p:cNvPr>
          <p:cNvSpPr>
            <a:spLocks noGrp="1"/>
          </p:cNvSpPr>
          <p:nvPr>
            <p:ph idx="1"/>
          </p:nvPr>
        </p:nvSpPr>
        <p:spPr/>
        <p:txBody>
          <a:bodyPr/>
          <a:lstStyle/>
          <a:p>
            <a:r>
              <a:rPr lang="en-IN" b="1" dirty="0"/>
              <a:t>Step 3) </a:t>
            </a:r>
            <a:r>
              <a:rPr lang="en-IN" dirty="0"/>
              <a:t>Inside the "Edit Task" window clicks on the properties tab.</a:t>
            </a:r>
          </a:p>
          <a:p>
            <a:endParaRPr lang="en-IN" dirty="0"/>
          </a:p>
        </p:txBody>
      </p:sp>
      <p:pic>
        <p:nvPicPr>
          <p:cNvPr id="4" name="Picture 3">
            <a:extLst>
              <a:ext uri="{FF2B5EF4-FFF2-40B4-BE49-F238E27FC236}">
                <a16:creationId xmlns:a16="http://schemas.microsoft.com/office/drawing/2014/main" id="{250FA74B-221F-4C57-9919-A97465C50A8E}"/>
              </a:ext>
            </a:extLst>
          </p:cNvPr>
          <p:cNvPicPr>
            <a:picLocks noChangeAspect="1"/>
          </p:cNvPicPr>
          <p:nvPr/>
        </p:nvPicPr>
        <p:blipFill>
          <a:blip r:embed="rId2"/>
          <a:stretch>
            <a:fillRect/>
          </a:stretch>
        </p:blipFill>
        <p:spPr>
          <a:xfrm>
            <a:off x="2646704" y="2010581"/>
            <a:ext cx="6448425" cy="5172075"/>
          </a:xfrm>
          <a:prstGeom prst="rect">
            <a:avLst/>
          </a:prstGeom>
        </p:spPr>
      </p:pic>
    </p:spTree>
    <p:extLst>
      <p:ext uri="{BB962C8B-B14F-4D97-AF65-F5344CB8AC3E}">
        <p14:creationId xmlns:p14="http://schemas.microsoft.com/office/powerpoint/2010/main" val="3864625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FB3C-55F6-4195-8044-989299D229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DDB7AE-4CD1-4D0C-9D49-19CD8F461C4A}"/>
              </a:ext>
            </a:extLst>
          </p:cNvPr>
          <p:cNvSpPr>
            <a:spLocks noGrp="1"/>
          </p:cNvSpPr>
          <p:nvPr>
            <p:ph idx="1"/>
          </p:nvPr>
        </p:nvSpPr>
        <p:spPr/>
        <p:txBody>
          <a:bodyPr/>
          <a:lstStyle/>
          <a:p>
            <a:r>
              <a:rPr lang="en-IN" b="1" dirty="0"/>
              <a:t>Step 4) </a:t>
            </a:r>
            <a:r>
              <a:rPr lang="en-IN" dirty="0"/>
              <a:t>In properties tab, it will show the properties of the session</a:t>
            </a:r>
          </a:p>
          <a:p>
            <a:endParaRPr lang="en-IN" dirty="0"/>
          </a:p>
        </p:txBody>
      </p:sp>
      <p:pic>
        <p:nvPicPr>
          <p:cNvPr id="4" name="Picture 3">
            <a:extLst>
              <a:ext uri="{FF2B5EF4-FFF2-40B4-BE49-F238E27FC236}">
                <a16:creationId xmlns:a16="http://schemas.microsoft.com/office/drawing/2014/main" id="{E03B69E2-DBBF-4BF9-B22A-381C3607FF43}"/>
              </a:ext>
            </a:extLst>
          </p:cNvPr>
          <p:cNvPicPr>
            <a:picLocks noChangeAspect="1"/>
          </p:cNvPicPr>
          <p:nvPr/>
        </p:nvPicPr>
        <p:blipFill>
          <a:blip r:embed="rId2"/>
          <a:stretch>
            <a:fillRect/>
          </a:stretch>
        </p:blipFill>
        <p:spPr>
          <a:xfrm>
            <a:off x="2300287" y="1019175"/>
            <a:ext cx="7591425" cy="4819650"/>
          </a:xfrm>
          <a:prstGeom prst="rect">
            <a:avLst/>
          </a:prstGeom>
        </p:spPr>
      </p:pic>
    </p:spTree>
    <p:extLst>
      <p:ext uri="{BB962C8B-B14F-4D97-AF65-F5344CB8AC3E}">
        <p14:creationId xmlns:p14="http://schemas.microsoft.com/office/powerpoint/2010/main" val="2187742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B4E8-634C-4CC2-9343-D7F20ADBAC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516BDD-6A0A-453C-AB5C-55AB521A5D80}"/>
              </a:ext>
            </a:extLst>
          </p:cNvPr>
          <p:cNvSpPr>
            <a:spLocks noGrp="1"/>
          </p:cNvSpPr>
          <p:nvPr>
            <p:ph idx="1"/>
          </p:nvPr>
        </p:nvSpPr>
        <p:spPr/>
        <p:txBody>
          <a:bodyPr/>
          <a:lstStyle/>
          <a:p>
            <a:r>
              <a:rPr lang="en-IN" b="1" dirty="0"/>
              <a:t>Treat Source Rows As Property</a:t>
            </a:r>
          </a:p>
          <a:p>
            <a:r>
              <a:rPr lang="en-IN" dirty="0"/>
              <a:t>This property allows you to define how the source data affects the target table. For example, you can define that the source record should be inserted or deleted from the target. </a:t>
            </a:r>
          </a:p>
          <a:p>
            <a:r>
              <a:rPr lang="en-IN" dirty="0"/>
              <a:t>This property has four options – </a:t>
            </a:r>
          </a:p>
          <a:p>
            <a:r>
              <a:rPr lang="en-IN" dirty="0"/>
              <a:t>Insert</a:t>
            </a:r>
          </a:p>
          <a:p>
            <a:r>
              <a:rPr lang="en-IN" dirty="0"/>
              <a:t>Update</a:t>
            </a:r>
          </a:p>
          <a:p>
            <a:r>
              <a:rPr lang="en-IN" dirty="0"/>
              <a:t>Delete</a:t>
            </a:r>
          </a:p>
          <a:p>
            <a:r>
              <a:rPr lang="en-IN" dirty="0"/>
              <a:t>Data-driven</a:t>
            </a:r>
          </a:p>
          <a:p>
            <a:endParaRPr lang="en-IN" dirty="0"/>
          </a:p>
        </p:txBody>
      </p:sp>
    </p:spTree>
    <p:extLst>
      <p:ext uri="{BB962C8B-B14F-4D97-AF65-F5344CB8AC3E}">
        <p14:creationId xmlns:p14="http://schemas.microsoft.com/office/powerpoint/2010/main" val="2903093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DF62-032A-4110-B96A-AB73B19AFEA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6281801-805B-46A4-B276-5AA0E7EB7C2C}"/>
              </a:ext>
            </a:extLst>
          </p:cNvPr>
          <p:cNvPicPr>
            <a:picLocks noGrp="1" noChangeAspect="1"/>
          </p:cNvPicPr>
          <p:nvPr>
            <p:ph idx="1"/>
          </p:nvPr>
        </p:nvPicPr>
        <p:blipFill>
          <a:blip r:embed="rId2"/>
          <a:stretch>
            <a:fillRect/>
          </a:stretch>
        </p:blipFill>
        <p:spPr>
          <a:xfrm>
            <a:off x="3140987" y="1825625"/>
            <a:ext cx="5910026" cy="4351338"/>
          </a:xfrm>
          <a:prstGeom prst="rect">
            <a:avLst/>
          </a:prstGeom>
        </p:spPr>
      </p:pic>
    </p:spTree>
    <p:extLst>
      <p:ext uri="{BB962C8B-B14F-4D97-AF65-F5344CB8AC3E}">
        <p14:creationId xmlns:p14="http://schemas.microsoft.com/office/powerpoint/2010/main" val="3357479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B8B3-E84D-408E-B657-969DD9DF42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DE5E91-F1E8-4CB7-911C-B55685269212}"/>
              </a:ext>
            </a:extLst>
          </p:cNvPr>
          <p:cNvSpPr>
            <a:spLocks noGrp="1"/>
          </p:cNvSpPr>
          <p:nvPr>
            <p:ph idx="1"/>
          </p:nvPr>
        </p:nvSpPr>
        <p:spPr/>
        <p:txBody>
          <a:bodyPr>
            <a:normAutofit fontScale="85000" lnSpcReduction="10000"/>
          </a:bodyPr>
          <a:lstStyle/>
          <a:p>
            <a:r>
              <a:rPr lang="en-IN" dirty="0"/>
              <a:t>When this property is set to </a:t>
            </a:r>
            <a:r>
              <a:rPr lang="en-IN" b="1" dirty="0"/>
              <a:t>insert</a:t>
            </a:r>
            <a:r>
              <a:rPr lang="en-IN" dirty="0"/>
              <a:t>, the source data will be marked to be inserted. It means the data will only be inserted. </a:t>
            </a:r>
          </a:p>
          <a:p>
            <a:r>
              <a:rPr lang="en-IN" dirty="0"/>
              <a:t>When the property is set to </a:t>
            </a:r>
            <a:r>
              <a:rPr lang="en-IN" b="1" dirty="0"/>
              <a:t>update</a:t>
            </a:r>
            <a:r>
              <a:rPr lang="en-IN" dirty="0"/>
              <a:t>, the target data will be updated by the source data. For updating of data primary key needs to be defined in the target table.</a:t>
            </a:r>
          </a:p>
          <a:p>
            <a:r>
              <a:rPr lang="en-IN" dirty="0"/>
              <a:t>When property is set to </a:t>
            </a:r>
            <a:r>
              <a:rPr lang="en-IN" b="1" dirty="0"/>
              <a:t>delete</a:t>
            </a:r>
            <a:r>
              <a:rPr lang="en-IN" dirty="0"/>
              <a:t> the source data which is already present in the target will be deleted from the target table. For this property to execute and apply the changes, the primary key should be defined in the target table.</a:t>
            </a:r>
          </a:p>
          <a:p>
            <a:r>
              <a:rPr lang="en-IN" dirty="0"/>
              <a:t>With the property set to </a:t>
            </a:r>
            <a:r>
              <a:rPr lang="en-IN" b="1" dirty="0"/>
              <a:t>data driven</a:t>
            </a:r>
            <a:r>
              <a:rPr lang="en-IN" dirty="0"/>
              <a:t>, the Informatica checks what source records are marked. If in a mapping the source records are marked as insert then records will be inserted into the target. If records are marked as an update in the mapping, then the records will be updated in the target. So what operation will be performed at the target depends on how records are handled inside the mapping.</a:t>
            </a:r>
          </a:p>
          <a:p>
            <a:endParaRPr lang="en-IN" dirty="0"/>
          </a:p>
        </p:txBody>
      </p:sp>
    </p:spTree>
    <p:extLst>
      <p:ext uri="{BB962C8B-B14F-4D97-AF65-F5344CB8AC3E}">
        <p14:creationId xmlns:p14="http://schemas.microsoft.com/office/powerpoint/2010/main" val="4190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5CB6-1511-4F61-BF20-7AF828EC8B58}"/>
              </a:ext>
            </a:extLst>
          </p:cNvPr>
          <p:cNvSpPr>
            <a:spLocks noGrp="1"/>
          </p:cNvSpPr>
          <p:nvPr>
            <p:ph type="title"/>
          </p:nvPr>
        </p:nvSpPr>
        <p:spPr/>
        <p:txBody>
          <a:bodyPr/>
          <a:lstStyle/>
          <a:p>
            <a:r>
              <a:rPr lang="en-IN" dirty="0"/>
              <a:t>Informatica components</a:t>
            </a:r>
          </a:p>
        </p:txBody>
      </p:sp>
      <p:sp>
        <p:nvSpPr>
          <p:cNvPr id="3" name="Content Placeholder 2">
            <a:extLst>
              <a:ext uri="{FF2B5EF4-FFF2-40B4-BE49-F238E27FC236}">
                <a16:creationId xmlns:a16="http://schemas.microsoft.com/office/drawing/2014/main" id="{C229A547-B926-4D51-BB79-AE0A82338E76}"/>
              </a:ext>
            </a:extLst>
          </p:cNvPr>
          <p:cNvSpPr>
            <a:spLocks noGrp="1"/>
          </p:cNvSpPr>
          <p:nvPr>
            <p:ph idx="1"/>
          </p:nvPr>
        </p:nvSpPr>
        <p:spPr>
          <a:xfrm>
            <a:off x="838200" y="1850677"/>
            <a:ext cx="10515600" cy="4351338"/>
          </a:xfrm>
        </p:spPr>
        <p:txBody>
          <a:bodyPr>
            <a:normAutofit fontScale="85000" lnSpcReduction="10000"/>
          </a:bodyPr>
          <a:lstStyle/>
          <a:p>
            <a:pPr marL="0" indent="0">
              <a:buNone/>
            </a:pPr>
            <a:r>
              <a:rPr lang="en-IN" dirty="0">
                <a:effectLst/>
              </a:rPr>
              <a:t>Informatica ETL tool consists of following services &amp; components </a:t>
            </a:r>
          </a:p>
          <a:p>
            <a:r>
              <a:rPr lang="en-IN" dirty="0">
                <a:effectLst/>
              </a:rPr>
              <a:t>Repository Service – Responsible for maintaining Informatica metadata &amp; providing access of same to other services.</a:t>
            </a:r>
          </a:p>
          <a:p>
            <a:r>
              <a:rPr lang="en-IN" dirty="0">
                <a:effectLst/>
              </a:rPr>
              <a:t>Integration Service – Responsible for the movement of data from sources to targets</a:t>
            </a:r>
          </a:p>
          <a:p>
            <a:r>
              <a:rPr lang="en-IN" dirty="0">
                <a:effectLst/>
              </a:rPr>
              <a:t>Reporting Service - Enables the generation of reports</a:t>
            </a:r>
          </a:p>
          <a:p>
            <a:r>
              <a:rPr lang="en-IN" dirty="0">
                <a:effectLst/>
              </a:rPr>
              <a:t>Nodes – Computing platform where the above services are executed</a:t>
            </a:r>
          </a:p>
          <a:p>
            <a:r>
              <a:rPr lang="en-IN" b="1" dirty="0">
                <a:effectLst/>
              </a:rPr>
              <a:t>Informatica Designer </a:t>
            </a:r>
            <a:r>
              <a:rPr lang="en-IN" dirty="0">
                <a:effectLst/>
              </a:rPr>
              <a:t>- Used for creation of mappings between source and target</a:t>
            </a:r>
          </a:p>
          <a:p>
            <a:r>
              <a:rPr lang="en-IN" b="1" dirty="0">
                <a:effectLst/>
              </a:rPr>
              <a:t>Workflow Manager </a:t>
            </a:r>
            <a:r>
              <a:rPr lang="en-IN" dirty="0">
                <a:effectLst/>
              </a:rPr>
              <a:t>– Used to create workflows and other task &amp; their execution</a:t>
            </a:r>
          </a:p>
          <a:p>
            <a:r>
              <a:rPr lang="en-IN" b="1" dirty="0">
                <a:effectLst/>
              </a:rPr>
              <a:t>Workflow Monitor </a:t>
            </a:r>
            <a:r>
              <a:rPr lang="en-IN" dirty="0">
                <a:effectLst/>
              </a:rPr>
              <a:t>– Used to monitor the execution of workflows</a:t>
            </a:r>
          </a:p>
          <a:p>
            <a:r>
              <a:rPr lang="en-IN" dirty="0">
                <a:effectLst/>
              </a:rPr>
              <a:t>Repository Manager – Used to manage objects in repository</a:t>
            </a:r>
          </a:p>
          <a:p>
            <a:endParaRPr lang="en-IN" dirty="0"/>
          </a:p>
        </p:txBody>
      </p:sp>
    </p:spTree>
    <p:extLst>
      <p:ext uri="{BB962C8B-B14F-4D97-AF65-F5344CB8AC3E}">
        <p14:creationId xmlns:p14="http://schemas.microsoft.com/office/powerpoint/2010/main" val="3816062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8C29-4908-4B06-9D2C-579831AD8C97}"/>
              </a:ext>
            </a:extLst>
          </p:cNvPr>
          <p:cNvSpPr>
            <a:spLocks noGrp="1"/>
          </p:cNvSpPr>
          <p:nvPr>
            <p:ph type="title"/>
          </p:nvPr>
        </p:nvSpPr>
        <p:spPr/>
        <p:txBody>
          <a:bodyPr/>
          <a:lstStyle/>
          <a:p>
            <a:r>
              <a:rPr lang="en-IN" dirty="0"/>
              <a:t>DWH Concepts</a:t>
            </a:r>
          </a:p>
        </p:txBody>
      </p:sp>
      <p:sp>
        <p:nvSpPr>
          <p:cNvPr id="3" name="Content Placeholder 2">
            <a:extLst>
              <a:ext uri="{FF2B5EF4-FFF2-40B4-BE49-F238E27FC236}">
                <a16:creationId xmlns:a16="http://schemas.microsoft.com/office/drawing/2014/main" id="{2B8A5F1A-801F-456A-9055-06618D59C3B4}"/>
              </a:ext>
            </a:extLst>
          </p:cNvPr>
          <p:cNvSpPr>
            <a:spLocks noGrp="1"/>
          </p:cNvSpPr>
          <p:nvPr>
            <p:ph idx="1"/>
          </p:nvPr>
        </p:nvSpPr>
        <p:spPr/>
        <p:txBody>
          <a:bodyPr>
            <a:normAutofit fontScale="92500" lnSpcReduction="20000"/>
          </a:bodyPr>
          <a:lstStyle/>
          <a:p>
            <a:r>
              <a:rPr lang="en-IN" b="1" dirty="0"/>
              <a:t>Star and </a:t>
            </a:r>
            <a:r>
              <a:rPr lang="en-IN" b="1" dirty="0" err="1"/>
              <a:t>SnowFlake</a:t>
            </a:r>
            <a:r>
              <a:rPr lang="en-IN" b="1" dirty="0"/>
              <a:t> Schema in Data Warehousing </a:t>
            </a:r>
          </a:p>
          <a:p>
            <a:r>
              <a:rPr lang="en-IN" b="1" dirty="0"/>
              <a:t>What is Multidimensional schemas?</a:t>
            </a:r>
          </a:p>
          <a:p>
            <a:r>
              <a:rPr lang="en-IN" dirty="0"/>
              <a:t>Multidimensional schema is especially designed to model data warehouse systems. The schemas are designed to address the unique needs of very large databases designed for the analytical purpose (OLAP). </a:t>
            </a:r>
          </a:p>
          <a:p>
            <a:r>
              <a:rPr lang="en-IN" dirty="0"/>
              <a:t>Types of Data Warehouse Schema: </a:t>
            </a:r>
          </a:p>
          <a:p>
            <a:r>
              <a:rPr lang="en-IN" dirty="0"/>
              <a:t>Following are 3 chief types of multidimensional schemas each having its unique advantages. </a:t>
            </a:r>
          </a:p>
          <a:p>
            <a:r>
              <a:rPr lang="en-IN" dirty="0"/>
              <a:t>Star Schema</a:t>
            </a:r>
          </a:p>
          <a:p>
            <a:r>
              <a:rPr lang="en-IN" dirty="0"/>
              <a:t>Snowflake Schema</a:t>
            </a:r>
          </a:p>
          <a:p>
            <a:r>
              <a:rPr lang="en-IN" dirty="0"/>
              <a:t>Galaxy Schema</a:t>
            </a:r>
          </a:p>
          <a:p>
            <a:endParaRPr lang="en-IN" dirty="0"/>
          </a:p>
        </p:txBody>
      </p:sp>
    </p:spTree>
    <p:extLst>
      <p:ext uri="{BB962C8B-B14F-4D97-AF65-F5344CB8AC3E}">
        <p14:creationId xmlns:p14="http://schemas.microsoft.com/office/powerpoint/2010/main" val="2725008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BEC2-77A4-45DB-8F01-5B19BA150B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B94495-D8E7-441E-92A4-371910D3398B}"/>
              </a:ext>
            </a:extLst>
          </p:cNvPr>
          <p:cNvSpPr>
            <a:spLocks noGrp="1"/>
          </p:cNvSpPr>
          <p:nvPr>
            <p:ph idx="1"/>
          </p:nvPr>
        </p:nvSpPr>
        <p:spPr/>
        <p:txBody>
          <a:bodyPr/>
          <a:lstStyle/>
          <a:p>
            <a:r>
              <a:rPr lang="en-IN" b="1" dirty="0"/>
              <a:t>What is a Star Schema?</a:t>
            </a:r>
          </a:p>
          <a:p>
            <a:r>
              <a:rPr lang="en-IN" dirty="0"/>
              <a:t>The star schema is the simplest type of Data Warehouse schema. It is known as star schema as its structure resembles a star. In the Star schema, the </a:t>
            </a:r>
            <a:r>
              <a:rPr lang="en-IN" dirty="0" err="1"/>
              <a:t>center</a:t>
            </a:r>
            <a:r>
              <a:rPr lang="en-IN" dirty="0"/>
              <a:t> of the star can have one fact tables and numbers of associated dimension tables. It is also known as Star Join Schema and is optimized for querying large data sets. </a:t>
            </a:r>
          </a:p>
          <a:p>
            <a:r>
              <a:rPr lang="en-IN" dirty="0"/>
              <a:t>For example, as you can see in the above-given image that fact table is at the </a:t>
            </a:r>
            <a:r>
              <a:rPr lang="en-IN" dirty="0" err="1"/>
              <a:t>center</a:t>
            </a:r>
            <a:r>
              <a:rPr lang="en-IN" dirty="0"/>
              <a:t> which contains keys to every dimension table like </a:t>
            </a:r>
            <a:r>
              <a:rPr lang="en-IN" dirty="0" err="1"/>
              <a:t>Deal_ID</a:t>
            </a:r>
            <a:r>
              <a:rPr lang="en-IN" dirty="0"/>
              <a:t>, Model ID, </a:t>
            </a:r>
            <a:r>
              <a:rPr lang="en-IN" dirty="0" err="1"/>
              <a:t>Date_ID</a:t>
            </a:r>
            <a:r>
              <a:rPr lang="en-IN" dirty="0"/>
              <a:t>, </a:t>
            </a:r>
            <a:r>
              <a:rPr lang="en-IN" dirty="0" err="1"/>
              <a:t>Product_ID</a:t>
            </a:r>
            <a:r>
              <a:rPr lang="en-IN" dirty="0"/>
              <a:t>, </a:t>
            </a:r>
            <a:r>
              <a:rPr lang="en-IN" dirty="0" err="1"/>
              <a:t>Branch_ID</a:t>
            </a:r>
            <a:r>
              <a:rPr lang="en-IN" dirty="0"/>
              <a:t> &amp; other attributes like Units sold and revenue. </a:t>
            </a:r>
          </a:p>
        </p:txBody>
      </p:sp>
    </p:spTree>
    <p:extLst>
      <p:ext uri="{BB962C8B-B14F-4D97-AF65-F5344CB8AC3E}">
        <p14:creationId xmlns:p14="http://schemas.microsoft.com/office/powerpoint/2010/main" val="3551973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83AE-BD4C-432A-85D1-20A21424A970}"/>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24D9337-A6E1-432F-A2F4-D94F87A2FA7A}"/>
              </a:ext>
            </a:extLst>
          </p:cNvPr>
          <p:cNvPicPr>
            <a:picLocks noGrp="1" noChangeAspect="1"/>
          </p:cNvPicPr>
          <p:nvPr>
            <p:ph idx="1"/>
          </p:nvPr>
        </p:nvPicPr>
        <p:blipFill>
          <a:blip r:embed="rId2"/>
          <a:stretch>
            <a:fillRect/>
          </a:stretch>
        </p:blipFill>
        <p:spPr>
          <a:xfrm>
            <a:off x="2245339" y="1825625"/>
            <a:ext cx="7701322" cy="4351338"/>
          </a:xfrm>
          <a:prstGeom prst="rect">
            <a:avLst/>
          </a:prstGeom>
        </p:spPr>
      </p:pic>
    </p:spTree>
    <p:extLst>
      <p:ext uri="{BB962C8B-B14F-4D97-AF65-F5344CB8AC3E}">
        <p14:creationId xmlns:p14="http://schemas.microsoft.com/office/powerpoint/2010/main" val="3550813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5EC3-6D8D-449F-BAE0-CC2BEA3936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66FB33-437C-4A72-A922-DCFCC7398F62}"/>
              </a:ext>
            </a:extLst>
          </p:cNvPr>
          <p:cNvSpPr>
            <a:spLocks noGrp="1"/>
          </p:cNvSpPr>
          <p:nvPr>
            <p:ph idx="1"/>
          </p:nvPr>
        </p:nvSpPr>
        <p:spPr/>
        <p:txBody>
          <a:bodyPr>
            <a:normAutofit fontScale="85000" lnSpcReduction="10000"/>
          </a:bodyPr>
          <a:lstStyle/>
          <a:p>
            <a:r>
              <a:rPr lang="en-IN" b="1" dirty="0"/>
              <a:t>Characteristics of Star Schema:</a:t>
            </a:r>
            <a:r>
              <a:rPr lang="en-IN" dirty="0"/>
              <a:t> </a:t>
            </a:r>
          </a:p>
          <a:p>
            <a:r>
              <a:rPr lang="en-IN" dirty="0"/>
              <a:t>Every dimension in a star schema is represented with the only one-dimension table.</a:t>
            </a:r>
          </a:p>
          <a:p>
            <a:r>
              <a:rPr lang="en-IN" dirty="0"/>
              <a:t>The dimension table should contain the set of attributes.</a:t>
            </a:r>
          </a:p>
          <a:p>
            <a:r>
              <a:rPr lang="en-IN" dirty="0"/>
              <a:t>The dimension table is joined to the fact table using a foreign key</a:t>
            </a:r>
          </a:p>
          <a:p>
            <a:r>
              <a:rPr lang="en-IN" dirty="0"/>
              <a:t>The dimension table are not joined to each other</a:t>
            </a:r>
          </a:p>
          <a:p>
            <a:r>
              <a:rPr lang="en-IN" dirty="0"/>
              <a:t>Fact table would contain key and measure</a:t>
            </a:r>
          </a:p>
          <a:p>
            <a:r>
              <a:rPr lang="en-IN" dirty="0"/>
              <a:t>The Star schema is easy to understand and provides optimal disk usage.</a:t>
            </a:r>
          </a:p>
          <a:p>
            <a:r>
              <a:rPr lang="en-IN" dirty="0"/>
              <a:t>The dimension tables are </a:t>
            </a:r>
            <a:r>
              <a:rPr lang="en-IN" b="1" dirty="0"/>
              <a:t>not normalized</a:t>
            </a:r>
            <a:r>
              <a:rPr lang="en-IN" dirty="0"/>
              <a:t>. For instance, in the above figure, </a:t>
            </a:r>
            <a:r>
              <a:rPr lang="en-IN" dirty="0" err="1"/>
              <a:t>Country_ID</a:t>
            </a:r>
            <a:r>
              <a:rPr lang="en-IN" dirty="0"/>
              <a:t> does not have Country lookup table as an OLTP design would have. </a:t>
            </a:r>
          </a:p>
          <a:p>
            <a:r>
              <a:rPr lang="en-IN" dirty="0"/>
              <a:t>The schema is widely supported by BI Tools </a:t>
            </a:r>
          </a:p>
          <a:p>
            <a:endParaRPr lang="en-IN" dirty="0"/>
          </a:p>
        </p:txBody>
      </p:sp>
    </p:spTree>
    <p:extLst>
      <p:ext uri="{BB962C8B-B14F-4D97-AF65-F5344CB8AC3E}">
        <p14:creationId xmlns:p14="http://schemas.microsoft.com/office/powerpoint/2010/main" val="2603435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D3DF-DE6D-4DE5-B150-DED6FDFEF1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69798C-1226-48F7-8894-F12F54690C3E}"/>
              </a:ext>
            </a:extLst>
          </p:cNvPr>
          <p:cNvSpPr>
            <a:spLocks noGrp="1"/>
          </p:cNvSpPr>
          <p:nvPr>
            <p:ph idx="1"/>
          </p:nvPr>
        </p:nvSpPr>
        <p:spPr/>
        <p:txBody>
          <a:bodyPr/>
          <a:lstStyle/>
          <a:p>
            <a:r>
              <a:rPr lang="en-IN" b="1" dirty="0"/>
              <a:t>What is a Snowflake Schema?</a:t>
            </a:r>
          </a:p>
          <a:p>
            <a:r>
              <a:rPr lang="en-IN" dirty="0"/>
              <a:t>A Snowflake Schema is an extension of a Star Schema, and it adds additional dimensions. It is called snowflake because its diagram resembles a Snowflake. </a:t>
            </a:r>
          </a:p>
          <a:p>
            <a:r>
              <a:rPr lang="en-IN" dirty="0"/>
              <a:t>The dimension tables are </a:t>
            </a:r>
            <a:r>
              <a:rPr lang="en-IN" b="1" dirty="0"/>
              <a:t>normalized</a:t>
            </a:r>
            <a:r>
              <a:rPr lang="en-IN" dirty="0"/>
              <a:t> which splits data into additional tables. In the following example, Country is further normalized into an individual table.</a:t>
            </a:r>
          </a:p>
          <a:p>
            <a:endParaRPr lang="en-IN" dirty="0"/>
          </a:p>
        </p:txBody>
      </p:sp>
    </p:spTree>
    <p:extLst>
      <p:ext uri="{BB962C8B-B14F-4D97-AF65-F5344CB8AC3E}">
        <p14:creationId xmlns:p14="http://schemas.microsoft.com/office/powerpoint/2010/main" val="3795709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16E2-DDCE-4BF9-8223-18894927FB3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5677F5B-C86E-4634-A796-94E0803F8CBC}"/>
              </a:ext>
            </a:extLst>
          </p:cNvPr>
          <p:cNvPicPr>
            <a:picLocks noGrp="1" noChangeAspect="1"/>
          </p:cNvPicPr>
          <p:nvPr>
            <p:ph idx="1"/>
          </p:nvPr>
        </p:nvPicPr>
        <p:blipFill>
          <a:blip r:embed="rId2"/>
          <a:stretch>
            <a:fillRect/>
          </a:stretch>
        </p:blipFill>
        <p:spPr>
          <a:xfrm>
            <a:off x="2152650" y="2224881"/>
            <a:ext cx="7886700" cy="3552825"/>
          </a:xfrm>
          <a:prstGeom prst="rect">
            <a:avLst/>
          </a:prstGeom>
        </p:spPr>
      </p:pic>
    </p:spTree>
    <p:extLst>
      <p:ext uri="{BB962C8B-B14F-4D97-AF65-F5344CB8AC3E}">
        <p14:creationId xmlns:p14="http://schemas.microsoft.com/office/powerpoint/2010/main" val="2279786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DA1C-73D7-44E1-813F-EFB6F76085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305337-D7F7-4832-B510-D5798E93F537}"/>
              </a:ext>
            </a:extLst>
          </p:cNvPr>
          <p:cNvSpPr>
            <a:spLocks noGrp="1"/>
          </p:cNvSpPr>
          <p:nvPr>
            <p:ph idx="1"/>
          </p:nvPr>
        </p:nvSpPr>
        <p:spPr/>
        <p:txBody>
          <a:bodyPr/>
          <a:lstStyle/>
          <a:p>
            <a:r>
              <a:rPr lang="en-IN" b="1" dirty="0"/>
              <a:t>Characteristics of Snowflake Schema:</a:t>
            </a:r>
            <a:r>
              <a:rPr lang="en-IN" dirty="0"/>
              <a:t> </a:t>
            </a:r>
          </a:p>
          <a:p>
            <a:r>
              <a:rPr lang="en-IN" dirty="0"/>
              <a:t>The main benefit of the snowflake schema it uses smaller disk space.</a:t>
            </a:r>
          </a:p>
          <a:p>
            <a:r>
              <a:rPr lang="en-IN" dirty="0"/>
              <a:t>Easier to implement a dimension is added to the Schema</a:t>
            </a:r>
          </a:p>
          <a:p>
            <a:r>
              <a:rPr lang="en-IN" dirty="0"/>
              <a:t>Due to multiple tables query performance is reduced</a:t>
            </a:r>
          </a:p>
          <a:p>
            <a:r>
              <a:rPr lang="en-IN" dirty="0"/>
              <a:t>The primary challenge that you will face while using the snowflake Schema is that you need to perform more maintenance efforts because of the more lookup tables.</a:t>
            </a:r>
          </a:p>
          <a:p>
            <a:endParaRPr lang="en-IN" dirty="0"/>
          </a:p>
        </p:txBody>
      </p:sp>
    </p:spTree>
    <p:extLst>
      <p:ext uri="{BB962C8B-B14F-4D97-AF65-F5344CB8AC3E}">
        <p14:creationId xmlns:p14="http://schemas.microsoft.com/office/powerpoint/2010/main" val="3664162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5098-7741-472B-949E-C64A03EF08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65A060-D507-4050-AF1A-9C9062577A80}"/>
              </a:ext>
            </a:extLst>
          </p:cNvPr>
          <p:cNvSpPr>
            <a:spLocks noGrp="1"/>
          </p:cNvSpPr>
          <p:nvPr>
            <p:ph idx="1"/>
          </p:nvPr>
        </p:nvSpPr>
        <p:spPr/>
        <p:txBody>
          <a:bodyPr/>
          <a:lstStyle/>
          <a:p>
            <a:r>
              <a:rPr lang="en-IN" b="1" dirty="0"/>
              <a:t>Star Vs Snowflake Schema: Key Differences</a:t>
            </a:r>
          </a:p>
          <a:p>
            <a:r>
              <a:rPr lang="de-DE" b="1" dirty="0"/>
              <a:t>Star Schema</a:t>
            </a:r>
            <a:r>
              <a:rPr lang="de-DE" dirty="0"/>
              <a:t> </a:t>
            </a:r>
            <a:r>
              <a:rPr lang="de-DE" b="1" dirty="0"/>
              <a:t>Snow Flake Schema</a:t>
            </a:r>
            <a:r>
              <a:rPr lang="de-DE" dirty="0"/>
              <a:t> </a:t>
            </a:r>
          </a:p>
          <a:p>
            <a:endParaRPr lang="de-DE" dirty="0"/>
          </a:p>
          <a:p>
            <a:endParaRPr lang="en-IN" dirty="0"/>
          </a:p>
        </p:txBody>
      </p:sp>
      <p:graphicFrame>
        <p:nvGraphicFramePr>
          <p:cNvPr id="5" name="Table 4">
            <a:extLst>
              <a:ext uri="{FF2B5EF4-FFF2-40B4-BE49-F238E27FC236}">
                <a16:creationId xmlns:a16="http://schemas.microsoft.com/office/drawing/2014/main" id="{5CD64828-5C39-48A5-BE6C-70881D425CAE}"/>
              </a:ext>
            </a:extLst>
          </p:cNvPr>
          <p:cNvGraphicFramePr>
            <a:graphicFrameLocks noGrp="1"/>
          </p:cNvGraphicFramePr>
          <p:nvPr>
            <p:extLst>
              <p:ext uri="{D42A27DB-BD31-4B8C-83A1-F6EECF244321}">
                <p14:modId xmlns:p14="http://schemas.microsoft.com/office/powerpoint/2010/main" val="343219836"/>
              </p:ext>
            </p:extLst>
          </p:nvPr>
        </p:nvGraphicFramePr>
        <p:xfrm>
          <a:off x="838200" y="2835965"/>
          <a:ext cx="10515600" cy="3475931"/>
        </p:xfrm>
        <a:graphic>
          <a:graphicData uri="http://schemas.openxmlformats.org/drawingml/2006/table">
            <a:tbl>
              <a:tblPr/>
              <a:tblGrid>
                <a:gridCol w="5257800">
                  <a:extLst>
                    <a:ext uri="{9D8B030D-6E8A-4147-A177-3AD203B41FA5}">
                      <a16:colId xmlns:a16="http://schemas.microsoft.com/office/drawing/2014/main" val="772470685"/>
                    </a:ext>
                  </a:extLst>
                </a:gridCol>
                <a:gridCol w="5257800">
                  <a:extLst>
                    <a:ext uri="{9D8B030D-6E8A-4147-A177-3AD203B41FA5}">
                      <a16:colId xmlns:a16="http://schemas.microsoft.com/office/drawing/2014/main" val="3577698874"/>
                    </a:ext>
                  </a:extLst>
                </a:gridCol>
              </a:tblGrid>
              <a:tr h="695186">
                <a:tc>
                  <a:txBody>
                    <a:bodyPr/>
                    <a:lstStyle/>
                    <a:p>
                      <a:r>
                        <a:rPr lang="en-IN"/>
                        <a:t>Hierarchies for the dimensions are stored in the dimensional table. </a:t>
                      </a:r>
                    </a:p>
                  </a:txBody>
                  <a:tcPr anchor="ctr">
                    <a:lnL>
                      <a:noFill/>
                    </a:lnL>
                    <a:lnR>
                      <a:noFill/>
                    </a:lnR>
                    <a:lnT>
                      <a:noFill/>
                    </a:lnT>
                    <a:lnB>
                      <a:noFill/>
                    </a:lnB>
                  </a:tcPr>
                </a:tc>
                <a:tc>
                  <a:txBody>
                    <a:bodyPr/>
                    <a:lstStyle/>
                    <a:p>
                      <a:r>
                        <a:rPr lang="en-IN"/>
                        <a:t>Hierarchies are divided into separate tables. </a:t>
                      </a:r>
                    </a:p>
                  </a:txBody>
                  <a:tcPr anchor="ctr">
                    <a:lnL>
                      <a:noFill/>
                    </a:lnL>
                    <a:lnR>
                      <a:noFill/>
                    </a:lnR>
                    <a:lnT>
                      <a:noFill/>
                    </a:lnT>
                    <a:lnB>
                      <a:noFill/>
                    </a:lnB>
                  </a:tcPr>
                </a:tc>
                <a:extLst>
                  <a:ext uri="{0D108BD9-81ED-4DB2-BD59-A6C34878D82A}">
                    <a16:rowId xmlns:a16="http://schemas.microsoft.com/office/drawing/2014/main" val="3678470311"/>
                  </a:ext>
                </a:extLst>
              </a:tr>
              <a:tr h="695186">
                <a:tc>
                  <a:txBody>
                    <a:bodyPr/>
                    <a:lstStyle/>
                    <a:p>
                      <a:r>
                        <a:rPr lang="en-IN"/>
                        <a:t>It contains a fact table surrounded by dimension tables. </a:t>
                      </a:r>
                    </a:p>
                  </a:txBody>
                  <a:tcPr anchor="ctr">
                    <a:lnL>
                      <a:noFill/>
                    </a:lnL>
                    <a:lnR>
                      <a:noFill/>
                    </a:lnR>
                    <a:lnT>
                      <a:noFill/>
                    </a:lnT>
                    <a:lnB>
                      <a:noFill/>
                    </a:lnB>
                  </a:tcPr>
                </a:tc>
                <a:tc>
                  <a:txBody>
                    <a:bodyPr/>
                    <a:lstStyle/>
                    <a:p>
                      <a:r>
                        <a:rPr lang="en-IN"/>
                        <a:t>One fact table surrounded by dimension table which are in turn surrounded by dimension table </a:t>
                      </a:r>
                    </a:p>
                  </a:txBody>
                  <a:tcPr anchor="ctr">
                    <a:lnL>
                      <a:noFill/>
                    </a:lnL>
                    <a:lnR>
                      <a:noFill/>
                    </a:lnR>
                    <a:lnT>
                      <a:noFill/>
                    </a:lnT>
                    <a:lnB>
                      <a:noFill/>
                    </a:lnB>
                  </a:tcPr>
                </a:tc>
                <a:extLst>
                  <a:ext uri="{0D108BD9-81ED-4DB2-BD59-A6C34878D82A}">
                    <a16:rowId xmlns:a16="http://schemas.microsoft.com/office/drawing/2014/main" val="2942147609"/>
                  </a:ext>
                </a:extLst>
              </a:tr>
              <a:tr h="993124">
                <a:tc>
                  <a:txBody>
                    <a:bodyPr/>
                    <a:lstStyle/>
                    <a:p>
                      <a:r>
                        <a:rPr lang="en-IN"/>
                        <a:t>In a star schema, only single join creates the relationship between the fact table and any dimension tables. </a:t>
                      </a:r>
                    </a:p>
                  </a:txBody>
                  <a:tcPr anchor="ctr">
                    <a:lnL>
                      <a:noFill/>
                    </a:lnL>
                    <a:lnR>
                      <a:noFill/>
                    </a:lnR>
                    <a:lnT>
                      <a:noFill/>
                    </a:lnT>
                    <a:lnB>
                      <a:noFill/>
                    </a:lnB>
                  </a:tcPr>
                </a:tc>
                <a:tc>
                  <a:txBody>
                    <a:bodyPr/>
                    <a:lstStyle/>
                    <a:p>
                      <a:r>
                        <a:rPr lang="en-IN"/>
                        <a:t>A snowflake schema requires many joins to fetch the data. </a:t>
                      </a:r>
                    </a:p>
                  </a:txBody>
                  <a:tcPr anchor="ctr">
                    <a:lnL>
                      <a:noFill/>
                    </a:lnL>
                    <a:lnR>
                      <a:noFill/>
                    </a:lnR>
                    <a:lnT>
                      <a:noFill/>
                    </a:lnT>
                    <a:lnB>
                      <a:noFill/>
                    </a:lnB>
                  </a:tcPr>
                </a:tc>
                <a:extLst>
                  <a:ext uri="{0D108BD9-81ED-4DB2-BD59-A6C34878D82A}">
                    <a16:rowId xmlns:a16="http://schemas.microsoft.com/office/drawing/2014/main" val="2724558711"/>
                  </a:ext>
                </a:extLst>
              </a:tr>
              <a:tr h="397249">
                <a:tc>
                  <a:txBody>
                    <a:bodyPr/>
                    <a:lstStyle/>
                    <a:p>
                      <a:r>
                        <a:rPr lang="en-IN"/>
                        <a:t>Simple DB Design. </a:t>
                      </a:r>
                    </a:p>
                  </a:txBody>
                  <a:tcPr anchor="ctr">
                    <a:lnL>
                      <a:noFill/>
                    </a:lnL>
                    <a:lnR>
                      <a:noFill/>
                    </a:lnR>
                    <a:lnT>
                      <a:noFill/>
                    </a:lnT>
                    <a:lnB>
                      <a:noFill/>
                    </a:lnB>
                  </a:tcPr>
                </a:tc>
                <a:tc>
                  <a:txBody>
                    <a:bodyPr/>
                    <a:lstStyle/>
                    <a:p>
                      <a:r>
                        <a:rPr lang="en-IN"/>
                        <a:t>Very Complex DB Design. </a:t>
                      </a:r>
                    </a:p>
                  </a:txBody>
                  <a:tcPr anchor="ctr">
                    <a:lnL>
                      <a:noFill/>
                    </a:lnL>
                    <a:lnR>
                      <a:noFill/>
                    </a:lnR>
                    <a:lnT>
                      <a:noFill/>
                    </a:lnT>
                    <a:lnB>
                      <a:noFill/>
                    </a:lnB>
                  </a:tcPr>
                </a:tc>
                <a:extLst>
                  <a:ext uri="{0D108BD9-81ED-4DB2-BD59-A6C34878D82A}">
                    <a16:rowId xmlns:a16="http://schemas.microsoft.com/office/drawing/2014/main" val="2413852386"/>
                  </a:ext>
                </a:extLst>
              </a:tr>
              <a:tr h="695186">
                <a:tc>
                  <a:txBody>
                    <a:bodyPr/>
                    <a:lstStyle/>
                    <a:p>
                      <a:r>
                        <a:rPr lang="en-IN"/>
                        <a:t>Denormalized Data structure and query also run faster. </a:t>
                      </a:r>
                    </a:p>
                  </a:txBody>
                  <a:tcPr anchor="ctr">
                    <a:lnL>
                      <a:noFill/>
                    </a:lnL>
                    <a:lnR>
                      <a:noFill/>
                    </a:lnR>
                    <a:lnT>
                      <a:noFill/>
                    </a:lnT>
                    <a:lnB>
                      <a:noFill/>
                    </a:lnB>
                  </a:tcPr>
                </a:tc>
                <a:tc>
                  <a:txBody>
                    <a:bodyPr/>
                    <a:lstStyle/>
                    <a:p>
                      <a:r>
                        <a:rPr lang="en-IN" dirty="0"/>
                        <a:t>Normalized Data Structure. </a:t>
                      </a:r>
                    </a:p>
                  </a:txBody>
                  <a:tcPr anchor="ctr">
                    <a:lnL>
                      <a:noFill/>
                    </a:lnL>
                    <a:lnR>
                      <a:noFill/>
                    </a:lnR>
                    <a:lnT>
                      <a:noFill/>
                    </a:lnT>
                    <a:lnB>
                      <a:noFill/>
                    </a:lnB>
                  </a:tcPr>
                </a:tc>
                <a:extLst>
                  <a:ext uri="{0D108BD9-81ED-4DB2-BD59-A6C34878D82A}">
                    <a16:rowId xmlns:a16="http://schemas.microsoft.com/office/drawing/2014/main" val="1151461870"/>
                  </a:ext>
                </a:extLst>
              </a:tr>
            </a:tbl>
          </a:graphicData>
        </a:graphic>
      </p:graphicFrame>
    </p:spTree>
    <p:extLst>
      <p:ext uri="{BB962C8B-B14F-4D97-AF65-F5344CB8AC3E}">
        <p14:creationId xmlns:p14="http://schemas.microsoft.com/office/powerpoint/2010/main" val="1563554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101D-CAF6-465D-8CD9-57434F1579C1}"/>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345F2EC0-89F2-457E-A17E-A399C9F58896}"/>
              </a:ext>
            </a:extLst>
          </p:cNvPr>
          <p:cNvGraphicFramePr>
            <a:graphicFrameLocks noGrp="1"/>
          </p:cNvGraphicFramePr>
          <p:nvPr>
            <p:ph idx="1"/>
          </p:nvPr>
        </p:nvGraphicFramePr>
        <p:xfrm>
          <a:off x="838200" y="2858294"/>
          <a:ext cx="10515600" cy="2286000"/>
        </p:xfrm>
        <a:graphic>
          <a:graphicData uri="http://schemas.openxmlformats.org/drawingml/2006/table">
            <a:tbl>
              <a:tblPr/>
              <a:tblGrid>
                <a:gridCol w="5257800">
                  <a:extLst>
                    <a:ext uri="{9D8B030D-6E8A-4147-A177-3AD203B41FA5}">
                      <a16:colId xmlns:a16="http://schemas.microsoft.com/office/drawing/2014/main" val="1988177023"/>
                    </a:ext>
                  </a:extLst>
                </a:gridCol>
                <a:gridCol w="5257800">
                  <a:extLst>
                    <a:ext uri="{9D8B030D-6E8A-4147-A177-3AD203B41FA5}">
                      <a16:colId xmlns:a16="http://schemas.microsoft.com/office/drawing/2014/main" val="86777868"/>
                    </a:ext>
                  </a:extLst>
                </a:gridCol>
              </a:tblGrid>
              <a:tr h="0">
                <a:tc>
                  <a:txBody>
                    <a:bodyPr/>
                    <a:lstStyle/>
                    <a:p>
                      <a:r>
                        <a:rPr lang="en-IN"/>
                        <a:t>High level of Data redundancy </a:t>
                      </a:r>
                    </a:p>
                  </a:txBody>
                  <a:tcPr anchor="ctr">
                    <a:lnL>
                      <a:noFill/>
                    </a:lnL>
                    <a:lnR>
                      <a:noFill/>
                    </a:lnR>
                    <a:lnT>
                      <a:noFill/>
                    </a:lnT>
                    <a:lnB>
                      <a:noFill/>
                    </a:lnB>
                  </a:tcPr>
                </a:tc>
                <a:tc>
                  <a:txBody>
                    <a:bodyPr/>
                    <a:lstStyle/>
                    <a:p>
                      <a:r>
                        <a:rPr lang="en-IN"/>
                        <a:t>Very low-level data redundancy </a:t>
                      </a:r>
                    </a:p>
                  </a:txBody>
                  <a:tcPr anchor="ctr">
                    <a:lnL>
                      <a:noFill/>
                    </a:lnL>
                    <a:lnR>
                      <a:noFill/>
                    </a:lnR>
                    <a:lnT>
                      <a:noFill/>
                    </a:lnT>
                    <a:lnB>
                      <a:noFill/>
                    </a:lnB>
                  </a:tcPr>
                </a:tc>
                <a:extLst>
                  <a:ext uri="{0D108BD9-81ED-4DB2-BD59-A6C34878D82A}">
                    <a16:rowId xmlns:a16="http://schemas.microsoft.com/office/drawing/2014/main" val="3675226423"/>
                  </a:ext>
                </a:extLst>
              </a:tr>
              <a:tr h="0">
                <a:tc>
                  <a:txBody>
                    <a:bodyPr/>
                    <a:lstStyle/>
                    <a:p>
                      <a:r>
                        <a:rPr lang="en-IN"/>
                        <a:t>Single Dimension table contains aggregated data. </a:t>
                      </a:r>
                    </a:p>
                  </a:txBody>
                  <a:tcPr anchor="ctr">
                    <a:lnL>
                      <a:noFill/>
                    </a:lnL>
                    <a:lnR>
                      <a:noFill/>
                    </a:lnR>
                    <a:lnT>
                      <a:noFill/>
                    </a:lnT>
                    <a:lnB>
                      <a:noFill/>
                    </a:lnB>
                  </a:tcPr>
                </a:tc>
                <a:tc>
                  <a:txBody>
                    <a:bodyPr/>
                    <a:lstStyle/>
                    <a:p>
                      <a:r>
                        <a:rPr lang="en-IN"/>
                        <a:t>Data Split into different Dimension Tables. </a:t>
                      </a:r>
                    </a:p>
                  </a:txBody>
                  <a:tcPr anchor="ctr">
                    <a:lnL>
                      <a:noFill/>
                    </a:lnL>
                    <a:lnR>
                      <a:noFill/>
                    </a:lnR>
                    <a:lnT>
                      <a:noFill/>
                    </a:lnT>
                    <a:lnB>
                      <a:noFill/>
                    </a:lnB>
                  </a:tcPr>
                </a:tc>
                <a:extLst>
                  <a:ext uri="{0D108BD9-81ED-4DB2-BD59-A6C34878D82A}">
                    <a16:rowId xmlns:a16="http://schemas.microsoft.com/office/drawing/2014/main" val="424199309"/>
                  </a:ext>
                </a:extLst>
              </a:tr>
              <a:tr h="0">
                <a:tc>
                  <a:txBody>
                    <a:bodyPr/>
                    <a:lstStyle/>
                    <a:p>
                      <a:r>
                        <a:rPr lang="en-IN"/>
                        <a:t>Cube processing is faster. </a:t>
                      </a:r>
                    </a:p>
                  </a:txBody>
                  <a:tcPr anchor="ctr">
                    <a:lnL>
                      <a:noFill/>
                    </a:lnL>
                    <a:lnR>
                      <a:noFill/>
                    </a:lnR>
                    <a:lnT>
                      <a:noFill/>
                    </a:lnT>
                    <a:lnB>
                      <a:noFill/>
                    </a:lnB>
                  </a:tcPr>
                </a:tc>
                <a:tc>
                  <a:txBody>
                    <a:bodyPr/>
                    <a:lstStyle/>
                    <a:p>
                      <a:r>
                        <a:rPr lang="en-IN"/>
                        <a:t>Cube processing might be slow because of the complex join. </a:t>
                      </a:r>
                    </a:p>
                  </a:txBody>
                  <a:tcPr anchor="ctr">
                    <a:lnL>
                      <a:noFill/>
                    </a:lnL>
                    <a:lnR>
                      <a:noFill/>
                    </a:lnR>
                    <a:lnT>
                      <a:noFill/>
                    </a:lnT>
                    <a:lnB>
                      <a:noFill/>
                    </a:lnB>
                  </a:tcPr>
                </a:tc>
                <a:extLst>
                  <a:ext uri="{0D108BD9-81ED-4DB2-BD59-A6C34878D82A}">
                    <a16:rowId xmlns:a16="http://schemas.microsoft.com/office/drawing/2014/main" val="503085501"/>
                  </a:ext>
                </a:extLst>
              </a:tr>
              <a:tr h="0">
                <a:tc>
                  <a:txBody>
                    <a:bodyPr/>
                    <a:lstStyle/>
                    <a:p>
                      <a:r>
                        <a:rPr lang="en-IN"/>
                        <a:t>Offers higher performing queries using Star Join Query Optimization. Tables may be connected with multiple dimensions. </a:t>
                      </a:r>
                    </a:p>
                  </a:txBody>
                  <a:tcPr anchor="ctr">
                    <a:lnL>
                      <a:noFill/>
                    </a:lnL>
                    <a:lnR>
                      <a:noFill/>
                    </a:lnR>
                    <a:lnT>
                      <a:noFill/>
                    </a:lnT>
                    <a:lnB>
                      <a:noFill/>
                    </a:lnB>
                  </a:tcPr>
                </a:tc>
                <a:tc>
                  <a:txBody>
                    <a:bodyPr/>
                    <a:lstStyle/>
                    <a:p>
                      <a:r>
                        <a:rPr lang="en-IN" dirty="0"/>
                        <a:t>The Snow Flake Schema is represented by centralized fact table which unlikely connected with multiple dimensions. </a:t>
                      </a:r>
                    </a:p>
                  </a:txBody>
                  <a:tcPr anchor="ctr">
                    <a:lnL>
                      <a:noFill/>
                    </a:lnL>
                    <a:lnR>
                      <a:noFill/>
                    </a:lnR>
                    <a:lnT>
                      <a:noFill/>
                    </a:lnT>
                    <a:lnB>
                      <a:noFill/>
                    </a:lnB>
                  </a:tcPr>
                </a:tc>
                <a:extLst>
                  <a:ext uri="{0D108BD9-81ED-4DB2-BD59-A6C34878D82A}">
                    <a16:rowId xmlns:a16="http://schemas.microsoft.com/office/drawing/2014/main" val="3423370442"/>
                  </a:ext>
                </a:extLst>
              </a:tr>
            </a:tbl>
          </a:graphicData>
        </a:graphic>
      </p:graphicFrame>
    </p:spTree>
    <p:extLst>
      <p:ext uri="{BB962C8B-B14F-4D97-AF65-F5344CB8AC3E}">
        <p14:creationId xmlns:p14="http://schemas.microsoft.com/office/powerpoint/2010/main" val="668051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94F1-61CD-478E-A6ED-EB0F118675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48544B-AAF9-41F1-A4AC-35FF872A89FD}"/>
              </a:ext>
            </a:extLst>
          </p:cNvPr>
          <p:cNvSpPr>
            <a:spLocks noGrp="1"/>
          </p:cNvSpPr>
          <p:nvPr>
            <p:ph idx="1"/>
          </p:nvPr>
        </p:nvSpPr>
        <p:spPr/>
        <p:txBody>
          <a:bodyPr/>
          <a:lstStyle/>
          <a:p>
            <a:r>
              <a:rPr lang="en-IN" b="1" dirty="0"/>
              <a:t>What is a Galaxy schema?</a:t>
            </a:r>
          </a:p>
          <a:p>
            <a:r>
              <a:rPr lang="en-IN" dirty="0"/>
              <a:t>A Galaxy Schema contains two fact table that shares dimension tables. It is also called Fact Constellation Schema. The schema is viewed as a collection of stars hence the name Galaxy Schema. </a:t>
            </a:r>
          </a:p>
          <a:p>
            <a:r>
              <a:rPr lang="en-IN" dirty="0"/>
              <a:t>As you can see in above figure, there are two facts table </a:t>
            </a:r>
          </a:p>
          <a:p>
            <a:r>
              <a:rPr lang="en-IN" dirty="0"/>
              <a:t>Revenue </a:t>
            </a:r>
          </a:p>
          <a:p>
            <a:r>
              <a:rPr lang="en-IN" dirty="0"/>
              <a:t>Product. </a:t>
            </a:r>
          </a:p>
          <a:p>
            <a:r>
              <a:rPr lang="en-IN" dirty="0"/>
              <a:t>In Galaxy schema shares dimensions are called Conformed Dimensions</a:t>
            </a:r>
          </a:p>
          <a:p>
            <a:endParaRPr lang="en-IN" dirty="0"/>
          </a:p>
        </p:txBody>
      </p:sp>
    </p:spTree>
    <p:extLst>
      <p:ext uri="{BB962C8B-B14F-4D97-AF65-F5344CB8AC3E}">
        <p14:creationId xmlns:p14="http://schemas.microsoft.com/office/powerpoint/2010/main" val="59657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3EDE-177A-4739-85A1-C9DDB9D7FAA2}"/>
              </a:ext>
            </a:extLst>
          </p:cNvPr>
          <p:cNvSpPr>
            <a:spLocks noGrp="1"/>
          </p:cNvSpPr>
          <p:nvPr>
            <p:ph type="title"/>
          </p:nvPr>
        </p:nvSpPr>
        <p:spPr/>
        <p:txBody>
          <a:bodyPr/>
          <a:lstStyle/>
          <a:p>
            <a:r>
              <a:rPr lang="en-IN" dirty="0"/>
              <a:t>Informatica Architecture</a:t>
            </a:r>
          </a:p>
        </p:txBody>
      </p:sp>
      <p:pic>
        <p:nvPicPr>
          <p:cNvPr id="4" name="Content Placeholder 3">
            <a:extLst>
              <a:ext uri="{FF2B5EF4-FFF2-40B4-BE49-F238E27FC236}">
                <a16:creationId xmlns:a16="http://schemas.microsoft.com/office/drawing/2014/main" id="{EBEF134D-DEE6-45DB-8C09-7E17D6371D74}"/>
              </a:ext>
            </a:extLst>
          </p:cNvPr>
          <p:cNvPicPr>
            <a:picLocks noGrp="1" noChangeAspect="1"/>
          </p:cNvPicPr>
          <p:nvPr>
            <p:ph idx="1"/>
          </p:nvPr>
        </p:nvPicPr>
        <p:blipFill>
          <a:blip r:embed="rId2"/>
          <a:stretch>
            <a:fillRect/>
          </a:stretch>
        </p:blipFill>
        <p:spPr>
          <a:xfrm>
            <a:off x="3120579" y="1825625"/>
            <a:ext cx="5950841" cy="4351338"/>
          </a:xfrm>
          <a:prstGeom prst="rect">
            <a:avLst/>
          </a:prstGeom>
        </p:spPr>
      </p:pic>
    </p:spTree>
    <p:extLst>
      <p:ext uri="{BB962C8B-B14F-4D97-AF65-F5344CB8AC3E}">
        <p14:creationId xmlns:p14="http://schemas.microsoft.com/office/powerpoint/2010/main" val="21898107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7CD7-BEFE-4955-8ADF-378D235DBA4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6375472F-D5C3-49DB-BAB1-A058252748CF}"/>
              </a:ext>
            </a:extLst>
          </p:cNvPr>
          <p:cNvPicPr>
            <a:picLocks noGrp="1" noChangeAspect="1"/>
          </p:cNvPicPr>
          <p:nvPr>
            <p:ph idx="1"/>
          </p:nvPr>
        </p:nvPicPr>
        <p:blipFill>
          <a:blip r:embed="rId2"/>
          <a:stretch>
            <a:fillRect/>
          </a:stretch>
        </p:blipFill>
        <p:spPr>
          <a:xfrm>
            <a:off x="2000250" y="2320131"/>
            <a:ext cx="8191500" cy="3362325"/>
          </a:xfrm>
          <a:prstGeom prst="rect">
            <a:avLst/>
          </a:prstGeom>
        </p:spPr>
      </p:pic>
    </p:spTree>
    <p:extLst>
      <p:ext uri="{BB962C8B-B14F-4D97-AF65-F5344CB8AC3E}">
        <p14:creationId xmlns:p14="http://schemas.microsoft.com/office/powerpoint/2010/main" val="2543804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CFD1-AFE3-4837-89BC-4ECBC33B11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8A9C4D-57A5-465A-9730-EC0B7ABB8914}"/>
              </a:ext>
            </a:extLst>
          </p:cNvPr>
          <p:cNvSpPr>
            <a:spLocks noGrp="1"/>
          </p:cNvSpPr>
          <p:nvPr>
            <p:ph idx="1"/>
          </p:nvPr>
        </p:nvSpPr>
        <p:spPr/>
        <p:txBody>
          <a:bodyPr>
            <a:normAutofit fontScale="92500"/>
          </a:bodyPr>
          <a:lstStyle/>
          <a:p>
            <a:r>
              <a:rPr lang="en-IN" b="1" dirty="0"/>
              <a:t>Characteristics of Galaxy Schema:</a:t>
            </a:r>
            <a:r>
              <a:rPr lang="en-IN" dirty="0"/>
              <a:t> </a:t>
            </a:r>
          </a:p>
          <a:p>
            <a:r>
              <a:rPr lang="en-IN" dirty="0"/>
              <a:t>The dimensions in this schema are separated into separate dimensions based on the various levels of hierarchy. </a:t>
            </a:r>
          </a:p>
          <a:p>
            <a:r>
              <a:rPr lang="en-IN" dirty="0"/>
              <a:t>For example, if geography has four levels of hierarchy like region, country, state, and city then Galaxy schema should have four dimensions. </a:t>
            </a:r>
          </a:p>
          <a:p>
            <a:r>
              <a:rPr lang="en-IN" dirty="0"/>
              <a:t>Moreover, it is possible to build this type of schema by splitting the one-star schema into more Star schemes.</a:t>
            </a:r>
          </a:p>
          <a:p>
            <a:r>
              <a:rPr lang="en-IN" dirty="0"/>
              <a:t>The dimensions are large in this schema which is needed to build based on the levels of hierarchy. </a:t>
            </a:r>
          </a:p>
          <a:p>
            <a:r>
              <a:rPr lang="en-IN" dirty="0"/>
              <a:t>This schema is helpful for aggregating fact tables for better understanding.</a:t>
            </a:r>
          </a:p>
          <a:p>
            <a:endParaRPr lang="en-IN" dirty="0"/>
          </a:p>
        </p:txBody>
      </p:sp>
    </p:spTree>
    <p:extLst>
      <p:ext uri="{BB962C8B-B14F-4D97-AF65-F5344CB8AC3E}">
        <p14:creationId xmlns:p14="http://schemas.microsoft.com/office/powerpoint/2010/main" val="488481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1CEA-2CEA-48A9-A5E8-99119AD16F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C45077-7FC4-46D3-9EDF-2C4E16A29311}"/>
              </a:ext>
            </a:extLst>
          </p:cNvPr>
          <p:cNvSpPr>
            <a:spLocks noGrp="1"/>
          </p:cNvSpPr>
          <p:nvPr>
            <p:ph idx="1"/>
          </p:nvPr>
        </p:nvSpPr>
        <p:spPr/>
        <p:txBody>
          <a:bodyPr/>
          <a:lstStyle/>
          <a:p>
            <a:r>
              <a:rPr lang="en-IN" b="1" dirty="0"/>
              <a:t>Data </a:t>
            </a:r>
            <a:r>
              <a:rPr lang="en-IN" b="1" dirty="0" err="1"/>
              <a:t>Modeling</a:t>
            </a:r>
            <a:r>
              <a:rPr lang="en-IN" b="1" dirty="0"/>
              <a:t> - Conceptual, Logical, And Physical Data Models</a:t>
            </a:r>
            <a:r>
              <a:rPr lang="en-IN" dirty="0"/>
              <a:t> </a:t>
            </a:r>
          </a:p>
          <a:p>
            <a:r>
              <a:rPr lang="en-IN" dirty="0"/>
              <a:t>The three levels of data </a:t>
            </a:r>
            <a:r>
              <a:rPr lang="en-IN" dirty="0" err="1"/>
              <a:t>modeling</a:t>
            </a:r>
            <a:r>
              <a:rPr lang="en-IN" dirty="0"/>
              <a:t>, </a:t>
            </a:r>
            <a:r>
              <a:rPr lang="en-IN" dirty="0">
                <a:hlinkClick r:id="rId2"/>
              </a:rPr>
              <a:t>conceptual data model</a:t>
            </a:r>
            <a:r>
              <a:rPr lang="en-IN" dirty="0"/>
              <a:t>, </a:t>
            </a:r>
            <a:r>
              <a:rPr lang="en-IN" dirty="0">
                <a:hlinkClick r:id="rId3"/>
              </a:rPr>
              <a:t>logical data model</a:t>
            </a:r>
            <a:r>
              <a:rPr lang="en-IN" dirty="0"/>
              <a:t>, and </a:t>
            </a:r>
            <a:r>
              <a:rPr lang="en-IN" dirty="0">
                <a:hlinkClick r:id="rId4"/>
              </a:rPr>
              <a:t>physical data model</a:t>
            </a:r>
            <a:r>
              <a:rPr lang="en-IN" dirty="0"/>
              <a:t>, were discussed in prior sections. Here we compare these three types of data models. The table below compares the different features: </a:t>
            </a:r>
          </a:p>
          <a:p>
            <a:r>
              <a:rPr lang="en-IN" dirty="0"/>
              <a:t>An </a:t>
            </a:r>
            <a:r>
              <a:rPr lang="en-IN" b="1" dirty="0"/>
              <a:t>entity</a:t>
            </a:r>
            <a:r>
              <a:rPr lang="en-IN" dirty="0"/>
              <a:t> is any object in the system that we want to model and store information about. </a:t>
            </a:r>
            <a:r>
              <a:rPr lang="en-IN" b="1" dirty="0"/>
              <a:t>Entities</a:t>
            </a:r>
            <a:r>
              <a:rPr lang="en-IN" dirty="0"/>
              <a:t> are usually recognizable concepts, either concrete or abstract, such as person, places, things, or events which have relevance to the </a:t>
            </a:r>
            <a:r>
              <a:rPr lang="en-IN" b="1" dirty="0"/>
              <a:t>database</a:t>
            </a:r>
            <a:r>
              <a:rPr lang="en-IN" dirty="0"/>
              <a:t>. Some specific examples of </a:t>
            </a:r>
            <a:r>
              <a:rPr lang="en-IN" b="1" dirty="0"/>
              <a:t>entities</a:t>
            </a:r>
            <a:r>
              <a:rPr lang="en-IN" dirty="0"/>
              <a:t> are Employee, Student, Lecturer.</a:t>
            </a:r>
          </a:p>
          <a:p>
            <a:endParaRPr lang="en-IN" dirty="0"/>
          </a:p>
        </p:txBody>
      </p:sp>
    </p:spTree>
    <p:extLst>
      <p:ext uri="{BB962C8B-B14F-4D97-AF65-F5344CB8AC3E}">
        <p14:creationId xmlns:p14="http://schemas.microsoft.com/office/powerpoint/2010/main" val="1427176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DB22-4E99-4754-B600-CDC0B960E3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9EBF31-F5C7-48A7-B7E8-4CCABB7CC88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69595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9810-3F50-4183-9CEA-786B13CAAE38}"/>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0406035B-A6C1-4455-832B-18901900E1C5}"/>
              </a:ext>
            </a:extLst>
          </p:cNvPr>
          <p:cNvPicPr>
            <a:picLocks noGrp="1" noChangeAspect="1"/>
          </p:cNvPicPr>
          <p:nvPr>
            <p:ph idx="1"/>
          </p:nvPr>
        </p:nvPicPr>
        <p:blipFill>
          <a:blip r:embed="rId2"/>
          <a:stretch>
            <a:fillRect/>
          </a:stretch>
        </p:blipFill>
        <p:spPr>
          <a:xfrm>
            <a:off x="3288171" y="3748467"/>
            <a:ext cx="5936566" cy="2466975"/>
          </a:xfrm>
          <a:prstGeom prst="rect">
            <a:avLst/>
          </a:prstGeom>
        </p:spPr>
      </p:pic>
      <p:sp>
        <p:nvSpPr>
          <p:cNvPr id="6" name="Rectangle 5">
            <a:extLst>
              <a:ext uri="{FF2B5EF4-FFF2-40B4-BE49-F238E27FC236}">
                <a16:creationId xmlns:a16="http://schemas.microsoft.com/office/drawing/2014/main" id="{C4E43923-8251-49C4-AA24-D52C3D851A46}"/>
              </a:ext>
            </a:extLst>
          </p:cNvPr>
          <p:cNvSpPr/>
          <p:nvPr/>
        </p:nvSpPr>
        <p:spPr>
          <a:xfrm>
            <a:off x="1113183" y="2288103"/>
            <a:ext cx="5936567" cy="369332"/>
          </a:xfrm>
          <a:prstGeom prst="rect">
            <a:avLst/>
          </a:prstGeom>
        </p:spPr>
        <p:txBody>
          <a:bodyPr wrap="square">
            <a:spAutoFit/>
          </a:bodyPr>
          <a:lstStyle/>
          <a:p>
            <a:r>
              <a:rPr lang="en-IN" dirty="0"/>
              <a:t>Attribute is the characteristic property of an existing entity.</a:t>
            </a:r>
          </a:p>
        </p:txBody>
      </p:sp>
    </p:spTree>
    <p:extLst>
      <p:ext uri="{BB962C8B-B14F-4D97-AF65-F5344CB8AC3E}">
        <p14:creationId xmlns:p14="http://schemas.microsoft.com/office/powerpoint/2010/main" val="3057521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914D-38B4-4D26-9D8B-7F8919B574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9FED4-AA27-4FD8-83F3-315385B6FFD1}"/>
              </a:ext>
            </a:extLst>
          </p:cNvPr>
          <p:cNvSpPr>
            <a:spLocks noGrp="1"/>
          </p:cNvSpPr>
          <p:nvPr>
            <p:ph idx="1"/>
          </p:nvPr>
        </p:nvSpPr>
        <p:spPr/>
        <p:txBody>
          <a:bodyPr/>
          <a:lstStyle/>
          <a:p>
            <a:r>
              <a:rPr lang="en-IN" dirty="0"/>
              <a:t>Below we show the conceptual, logical, and physical versions of a single data model. </a:t>
            </a:r>
          </a:p>
          <a:p>
            <a:endParaRPr lang="en-IN" dirty="0"/>
          </a:p>
        </p:txBody>
      </p:sp>
      <p:pic>
        <p:nvPicPr>
          <p:cNvPr id="4" name="Picture 3">
            <a:extLst>
              <a:ext uri="{FF2B5EF4-FFF2-40B4-BE49-F238E27FC236}">
                <a16:creationId xmlns:a16="http://schemas.microsoft.com/office/drawing/2014/main" id="{F5DD943A-504E-494A-9A1C-9E78F5FE5F7B}"/>
              </a:ext>
            </a:extLst>
          </p:cNvPr>
          <p:cNvPicPr>
            <a:picLocks noChangeAspect="1"/>
          </p:cNvPicPr>
          <p:nvPr/>
        </p:nvPicPr>
        <p:blipFill>
          <a:blip r:embed="rId2"/>
          <a:stretch>
            <a:fillRect/>
          </a:stretch>
        </p:blipFill>
        <p:spPr>
          <a:xfrm>
            <a:off x="956603" y="2630658"/>
            <a:ext cx="10072468" cy="3681242"/>
          </a:xfrm>
          <a:prstGeom prst="rect">
            <a:avLst/>
          </a:prstGeom>
        </p:spPr>
      </p:pic>
    </p:spTree>
    <p:extLst>
      <p:ext uri="{BB962C8B-B14F-4D97-AF65-F5344CB8AC3E}">
        <p14:creationId xmlns:p14="http://schemas.microsoft.com/office/powerpoint/2010/main" val="2017292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C37D-0756-4F34-BE42-841E295536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558750-F1F8-41F6-ADB8-FE410D785990}"/>
              </a:ext>
            </a:extLst>
          </p:cNvPr>
          <p:cNvSpPr>
            <a:spLocks noGrp="1"/>
          </p:cNvSpPr>
          <p:nvPr>
            <p:ph idx="1"/>
          </p:nvPr>
        </p:nvSpPr>
        <p:spPr/>
        <p:txBody>
          <a:bodyPr/>
          <a:lstStyle/>
          <a:p>
            <a:r>
              <a:rPr lang="en-IN" dirty="0"/>
              <a:t>We can see that the complexity increases from conceptual to logical to physical. This is why we always first start with the conceptual data model (so we understand at high level what are the different entities in our data and how they relate to one another), then move on to the logical data model (so we understand the details of our data without worrying about how they will actually implemented), and finally the physical data model (so we know exactly how to implement our data model in the database of choice). </a:t>
            </a:r>
            <a:r>
              <a:rPr lang="en-IN"/>
              <a:t>In a data warehousing project, sometimes the conceptual data model and the logical data model are considered as a single deliverable. </a:t>
            </a:r>
          </a:p>
        </p:txBody>
      </p:sp>
    </p:spTree>
    <p:extLst>
      <p:ext uri="{BB962C8B-B14F-4D97-AF65-F5344CB8AC3E}">
        <p14:creationId xmlns:p14="http://schemas.microsoft.com/office/powerpoint/2010/main" val="1212912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F2EB-B4AF-4726-9FF8-BA3152769113}"/>
              </a:ext>
            </a:extLst>
          </p:cNvPr>
          <p:cNvSpPr>
            <a:spLocks noGrp="1"/>
          </p:cNvSpPr>
          <p:nvPr>
            <p:ph type="title"/>
          </p:nvPr>
        </p:nvSpPr>
        <p:spPr/>
        <p:txBody>
          <a:bodyPr/>
          <a:lstStyle/>
          <a:p>
            <a:r>
              <a:rPr lang="en-IN" dirty="0"/>
              <a:t>Difference between ODS and EDW</a:t>
            </a:r>
          </a:p>
        </p:txBody>
      </p:sp>
      <p:sp>
        <p:nvSpPr>
          <p:cNvPr id="3" name="Content Placeholder 2">
            <a:extLst>
              <a:ext uri="{FF2B5EF4-FFF2-40B4-BE49-F238E27FC236}">
                <a16:creationId xmlns:a16="http://schemas.microsoft.com/office/drawing/2014/main" id="{AA9103FF-0A90-4F7E-B492-E65112036495}"/>
              </a:ext>
            </a:extLst>
          </p:cNvPr>
          <p:cNvSpPr>
            <a:spLocks noGrp="1"/>
          </p:cNvSpPr>
          <p:nvPr>
            <p:ph idx="1"/>
          </p:nvPr>
        </p:nvSpPr>
        <p:spPr/>
        <p:txBody>
          <a:bodyPr/>
          <a:lstStyle/>
          <a:p>
            <a:r>
              <a:rPr lang="en-IN" dirty="0"/>
              <a:t>An </a:t>
            </a:r>
            <a:r>
              <a:rPr lang="en-IN" b="1" dirty="0"/>
              <a:t>ODS</a:t>
            </a:r>
            <a:r>
              <a:rPr lang="en-IN" dirty="0"/>
              <a:t> is meant </a:t>
            </a:r>
            <a:r>
              <a:rPr lang="en-IN" b="1" dirty="0"/>
              <a:t>for</a:t>
            </a:r>
            <a:r>
              <a:rPr lang="en-IN" dirty="0"/>
              <a:t> operational reporting and supports current or near real-time reporting requirements whereas a </a:t>
            </a:r>
            <a:r>
              <a:rPr lang="en-IN" b="1" dirty="0"/>
              <a:t>data warehouse</a:t>
            </a:r>
            <a:r>
              <a:rPr lang="en-IN" dirty="0"/>
              <a:t> is meant </a:t>
            </a:r>
            <a:r>
              <a:rPr lang="en-IN" b="1" dirty="0"/>
              <a:t>for</a:t>
            </a:r>
            <a:r>
              <a:rPr lang="en-IN" dirty="0"/>
              <a:t> historical and trend analysis reporting usually on a large volume </a:t>
            </a:r>
            <a:r>
              <a:rPr lang="en-IN" b="1" dirty="0"/>
              <a:t>of data</a:t>
            </a:r>
            <a:r>
              <a:rPr lang="en-IN" dirty="0"/>
              <a:t>. An </a:t>
            </a:r>
            <a:r>
              <a:rPr lang="en-IN" b="1" dirty="0"/>
              <a:t>ODS</a:t>
            </a:r>
            <a:r>
              <a:rPr lang="en-IN" dirty="0"/>
              <a:t> contains only a short window </a:t>
            </a:r>
            <a:r>
              <a:rPr lang="en-IN" b="1" dirty="0"/>
              <a:t>of data</a:t>
            </a:r>
            <a:r>
              <a:rPr lang="en-IN" dirty="0"/>
              <a:t>, while a </a:t>
            </a:r>
            <a:r>
              <a:rPr lang="en-IN" b="1" dirty="0"/>
              <a:t>data warehouse</a:t>
            </a:r>
            <a:r>
              <a:rPr lang="en-IN" dirty="0"/>
              <a:t> contains the entire history </a:t>
            </a:r>
            <a:r>
              <a:rPr lang="en-IN" b="1" dirty="0"/>
              <a:t>of data</a:t>
            </a:r>
            <a:r>
              <a:rPr lang="en-IN" dirty="0"/>
              <a:t>.</a:t>
            </a:r>
          </a:p>
        </p:txBody>
      </p:sp>
    </p:spTree>
    <p:extLst>
      <p:ext uri="{BB962C8B-B14F-4D97-AF65-F5344CB8AC3E}">
        <p14:creationId xmlns:p14="http://schemas.microsoft.com/office/powerpoint/2010/main" val="35078032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D778-A812-4917-AA17-D37D5FBDEBE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460875A-7842-4E93-9788-EF9FA16CFBAA}"/>
              </a:ext>
            </a:extLst>
          </p:cNvPr>
          <p:cNvPicPr>
            <a:picLocks noGrp="1" noChangeAspect="1"/>
          </p:cNvPicPr>
          <p:nvPr>
            <p:ph idx="1"/>
          </p:nvPr>
        </p:nvPicPr>
        <p:blipFill>
          <a:blip r:embed="rId2"/>
          <a:stretch>
            <a:fillRect/>
          </a:stretch>
        </p:blipFill>
        <p:spPr>
          <a:xfrm>
            <a:off x="1856935" y="2224881"/>
            <a:ext cx="9003323" cy="3552825"/>
          </a:xfrm>
          <a:prstGeom prst="rect">
            <a:avLst/>
          </a:prstGeom>
        </p:spPr>
      </p:pic>
    </p:spTree>
    <p:extLst>
      <p:ext uri="{BB962C8B-B14F-4D97-AF65-F5344CB8AC3E}">
        <p14:creationId xmlns:p14="http://schemas.microsoft.com/office/powerpoint/2010/main" val="115547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A97D-B545-425B-BC8F-53D6D6B87AC5}"/>
              </a:ext>
            </a:extLst>
          </p:cNvPr>
          <p:cNvSpPr>
            <a:spLocks noGrp="1"/>
          </p:cNvSpPr>
          <p:nvPr>
            <p:ph type="title"/>
          </p:nvPr>
        </p:nvSpPr>
        <p:spPr/>
        <p:txBody>
          <a:bodyPr/>
          <a:lstStyle/>
          <a:p>
            <a:r>
              <a:rPr lang="en-IN" dirty="0"/>
              <a:t>Definition of informatica components</a:t>
            </a:r>
          </a:p>
        </p:txBody>
      </p:sp>
      <p:sp>
        <p:nvSpPr>
          <p:cNvPr id="3" name="Content Placeholder 2">
            <a:extLst>
              <a:ext uri="{FF2B5EF4-FFF2-40B4-BE49-F238E27FC236}">
                <a16:creationId xmlns:a16="http://schemas.microsoft.com/office/drawing/2014/main" id="{EA50B937-1E4C-4C0F-99F8-9C23F008A27E}"/>
              </a:ext>
            </a:extLst>
          </p:cNvPr>
          <p:cNvSpPr>
            <a:spLocks noGrp="1"/>
          </p:cNvSpPr>
          <p:nvPr>
            <p:ph idx="1"/>
          </p:nvPr>
        </p:nvSpPr>
        <p:spPr/>
        <p:txBody>
          <a:bodyPr>
            <a:normAutofit/>
          </a:bodyPr>
          <a:lstStyle/>
          <a:p>
            <a:pPr marL="0" indent="0">
              <a:lnSpc>
                <a:spcPct val="100000"/>
              </a:lnSpc>
              <a:buNone/>
            </a:pPr>
            <a:r>
              <a:rPr lang="en-IN" sz="2600" b="1" dirty="0"/>
              <a:t>Designer</a:t>
            </a:r>
            <a:r>
              <a:rPr lang="en-IN" sz="2600" dirty="0"/>
              <a:t> :</a:t>
            </a:r>
          </a:p>
          <a:p>
            <a:pPr marL="0" indent="0">
              <a:lnSpc>
                <a:spcPct val="100000"/>
              </a:lnSpc>
              <a:buNone/>
            </a:pPr>
            <a:r>
              <a:rPr lang="en-IN" sz="2600" dirty="0"/>
              <a:t>Mapping is a collection of source and target objects linked together by a set of transformations. These transformations consist of a set of rules, which define the data flow and how the data is loaded into the targets.</a:t>
            </a:r>
          </a:p>
          <a:p>
            <a:pPr marL="0" indent="0">
              <a:lnSpc>
                <a:spcPct val="100000"/>
              </a:lnSpc>
              <a:buNone/>
            </a:pPr>
            <a:endParaRPr lang="en-IN" sz="8800" dirty="0"/>
          </a:p>
          <a:p>
            <a:pPr marL="0" indent="0">
              <a:lnSpc>
                <a:spcPct val="100000"/>
              </a:lnSpc>
              <a:buNone/>
            </a:pPr>
            <a:endParaRPr lang="en-IN" sz="8800" dirty="0"/>
          </a:p>
          <a:p>
            <a:pPr marL="0" indent="0">
              <a:lnSpc>
                <a:spcPct val="100000"/>
              </a:lnSpc>
              <a:buNone/>
            </a:pPr>
            <a:endParaRPr lang="en-IN" sz="8800" dirty="0"/>
          </a:p>
          <a:p>
            <a:pPr>
              <a:lnSpc>
                <a:spcPct val="100000"/>
              </a:lnSpc>
            </a:pPr>
            <a:endParaRPr lang="en-IN" sz="8600" dirty="0"/>
          </a:p>
          <a:p>
            <a:endParaRPr lang="en-IN" dirty="0"/>
          </a:p>
        </p:txBody>
      </p:sp>
    </p:spTree>
    <p:extLst>
      <p:ext uri="{BB962C8B-B14F-4D97-AF65-F5344CB8AC3E}">
        <p14:creationId xmlns:p14="http://schemas.microsoft.com/office/powerpoint/2010/main" val="375268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44CC-0F0F-40A6-BF9A-A4DF1360346F}"/>
              </a:ext>
            </a:extLst>
          </p:cNvPr>
          <p:cNvSpPr>
            <a:spLocks noGrp="1"/>
          </p:cNvSpPr>
          <p:nvPr>
            <p:ph type="title"/>
          </p:nvPr>
        </p:nvSpPr>
        <p:spPr/>
        <p:txBody>
          <a:bodyPr/>
          <a:lstStyle/>
          <a:p>
            <a:r>
              <a:rPr lang="en-IN" dirty="0"/>
              <a:t>Designer</a:t>
            </a:r>
          </a:p>
        </p:txBody>
      </p:sp>
      <p:sp>
        <p:nvSpPr>
          <p:cNvPr id="6" name="Content Placeholder 5">
            <a:extLst>
              <a:ext uri="{FF2B5EF4-FFF2-40B4-BE49-F238E27FC236}">
                <a16:creationId xmlns:a16="http://schemas.microsoft.com/office/drawing/2014/main" id="{DC0FEEA9-C611-4B00-A950-82D515E50CDB}"/>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DA9C490F-8E35-465D-97B5-898DC8F96B23}"/>
              </a:ext>
            </a:extLst>
          </p:cNvPr>
          <p:cNvPicPr>
            <a:picLocks noChangeAspect="1"/>
          </p:cNvPicPr>
          <p:nvPr/>
        </p:nvPicPr>
        <p:blipFill>
          <a:blip r:embed="rId2"/>
          <a:stretch>
            <a:fillRect/>
          </a:stretch>
        </p:blipFill>
        <p:spPr>
          <a:xfrm>
            <a:off x="2181225" y="1828800"/>
            <a:ext cx="7829550" cy="3200400"/>
          </a:xfrm>
          <a:prstGeom prst="rect">
            <a:avLst/>
          </a:prstGeom>
        </p:spPr>
      </p:pic>
    </p:spTree>
    <p:extLst>
      <p:ext uri="{BB962C8B-B14F-4D97-AF65-F5344CB8AC3E}">
        <p14:creationId xmlns:p14="http://schemas.microsoft.com/office/powerpoint/2010/main" val="2794826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E1E7-3800-43E6-9C4A-6F7CA3A744A4}"/>
              </a:ext>
            </a:extLst>
          </p:cNvPr>
          <p:cNvSpPr>
            <a:spLocks noGrp="1"/>
          </p:cNvSpPr>
          <p:nvPr>
            <p:ph type="title"/>
          </p:nvPr>
        </p:nvSpPr>
        <p:spPr/>
        <p:txBody>
          <a:bodyPr/>
          <a:lstStyle/>
          <a:p>
            <a:r>
              <a:rPr lang="en-IN" dirty="0"/>
              <a:t>Workflow Manager </a:t>
            </a:r>
            <a:br>
              <a:rPr lang="en-IN" dirty="0"/>
            </a:br>
            <a:endParaRPr lang="en-IN" dirty="0"/>
          </a:p>
        </p:txBody>
      </p:sp>
      <p:sp>
        <p:nvSpPr>
          <p:cNvPr id="3" name="Content Placeholder 2">
            <a:extLst>
              <a:ext uri="{FF2B5EF4-FFF2-40B4-BE49-F238E27FC236}">
                <a16:creationId xmlns:a16="http://schemas.microsoft.com/office/drawing/2014/main" id="{DDD90E0F-8847-44C6-8B8C-ACF3FBE9EF53}"/>
              </a:ext>
            </a:extLst>
          </p:cNvPr>
          <p:cNvSpPr>
            <a:spLocks noGrp="1"/>
          </p:cNvSpPr>
          <p:nvPr>
            <p:ph idx="1"/>
          </p:nvPr>
        </p:nvSpPr>
        <p:spPr/>
        <p:txBody>
          <a:bodyPr>
            <a:normAutofit fontScale="92500" lnSpcReduction="10000"/>
          </a:bodyPr>
          <a:lstStyle/>
          <a:p>
            <a:pPr>
              <a:lnSpc>
                <a:spcPct val="100000"/>
              </a:lnSpc>
            </a:pPr>
            <a:r>
              <a:rPr lang="en-IN" dirty="0"/>
              <a:t>Informatica Workflow Manager</a:t>
            </a:r>
          </a:p>
          <a:p>
            <a:pPr>
              <a:lnSpc>
                <a:spcPct val="100000"/>
              </a:lnSpc>
            </a:pPr>
            <a:r>
              <a:rPr lang="en-IN" dirty="0"/>
              <a:t>The Informatica Workflow Manager is used to create a Workflow. A workflow is nothing but a set of instructions to execute the </a:t>
            </a:r>
            <a:r>
              <a:rPr lang="en-IN" dirty="0">
                <a:hlinkClick r:id="rId2">
                  <a:extLst>
                    <a:ext uri="{A12FA001-AC4F-418D-AE19-62706E023703}">
                      <ahyp:hlinkClr xmlns:ahyp="http://schemas.microsoft.com/office/drawing/2018/hyperlinkcolor" val="tx"/>
                    </a:ext>
                  </a:extLst>
                </a:hlinkClick>
              </a:rPr>
              <a:t>Mappings</a:t>
            </a:r>
            <a:r>
              <a:rPr lang="en-IN" dirty="0"/>
              <a:t> that we designed in the </a:t>
            </a:r>
            <a:r>
              <a:rPr lang="en-IN" dirty="0">
                <a:hlinkClick r:id="rId3">
                  <a:extLst>
                    <a:ext uri="{A12FA001-AC4F-418D-AE19-62706E023703}">
                      <ahyp:hlinkClr xmlns:ahyp="http://schemas.microsoft.com/office/drawing/2018/hyperlinkcolor" val="tx"/>
                    </a:ext>
                  </a:extLst>
                </a:hlinkClick>
              </a:rPr>
              <a:t>PowerCenter Designer</a:t>
            </a:r>
            <a:r>
              <a:rPr lang="en-IN" dirty="0"/>
              <a:t>.</a:t>
            </a:r>
          </a:p>
          <a:p>
            <a:pPr>
              <a:lnSpc>
                <a:spcPct val="100000"/>
              </a:lnSpc>
            </a:pPr>
            <a:r>
              <a:rPr lang="en-IN" dirty="0"/>
              <a:t>Generally, an Informatica Workflow Manager workflow contains a Session Task, Command Task, Event Wait Task, Email Task etc. It also helps you to schedule the Mappings.</a:t>
            </a:r>
          </a:p>
          <a:p>
            <a:pPr>
              <a:lnSpc>
                <a:spcPct val="100000"/>
              </a:lnSpc>
            </a:pPr>
            <a:r>
              <a:rPr lang="en-IN" dirty="0"/>
              <a:t>Informatica PowerCenter Workflow Manager has an import option called Worklet designer, Which is used to combine (group) one or more task to make a Powerful task.</a:t>
            </a:r>
          </a:p>
          <a:p>
            <a:endParaRPr lang="en-IN" dirty="0"/>
          </a:p>
          <a:p>
            <a:endParaRPr lang="en-IN" dirty="0"/>
          </a:p>
        </p:txBody>
      </p:sp>
    </p:spTree>
    <p:extLst>
      <p:ext uri="{BB962C8B-B14F-4D97-AF65-F5344CB8AC3E}">
        <p14:creationId xmlns:p14="http://schemas.microsoft.com/office/powerpoint/2010/main" val="250255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3A6-42E2-435E-A212-523611104BEC}"/>
              </a:ext>
            </a:extLst>
          </p:cNvPr>
          <p:cNvSpPr>
            <a:spLocks noGrp="1"/>
          </p:cNvSpPr>
          <p:nvPr>
            <p:ph type="title"/>
          </p:nvPr>
        </p:nvSpPr>
        <p:spPr/>
        <p:txBody>
          <a:bodyPr/>
          <a:lstStyle/>
          <a:p>
            <a:r>
              <a:rPr lang="en-IN" b="1" dirty="0">
                <a:effectLst/>
              </a:rPr>
              <a:t>How to execute workflow</a:t>
            </a:r>
            <a:endParaRPr lang="en-IN" dirty="0"/>
          </a:p>
        </p:txBody>
      </p:sp>
      <p:pic>
        <p:nvPicPr>
          <p:cNvPr id="4" name="Content Placeholder 3">
            <a:extLst>
              <a:ext uri="{FF2B5EF4-FFF2-40B4-BE49-F238E27FC236}">
                <a16:creationId xmlns:a16="http://schemas.microsoft.com/office/drawing/2014/main" id="{C0D192D4-0650-48D7-AC9F-9E906C960AD6}"/>
              </a:ext>
            </a:extLst>
          </p:cNvPr>
          <p:cNvPicPr>
            <a:picLocks noGrp="1" noChangeAspect="1"/>
          </p:cNvPicPr>
          <p:nvPr>
            <p:ph idx="1"/>
          </p:nvPr>
        </p:nvPicPr>
        <p:blipFill>
          <a:blip r:embed="rId2"/>
          <a:stretch>
            <a:fillRect/>
          </a:stretch>
        </p:blipFill>
        <p:spPr>
          <a:xfrm>
            <a:off x="2462212" y="2329656"/>
            <a:ext cx="7267575" cy="3343275"/>
          </a:xfrm>
          <a:prstGeom prst="rect">
            <a:avLst/>
          </a:prstGeom>
        </p:spPr>
      </p:pic>
    </p:spTree>
    <p:extLst>
      <p:ext uri="{BB962C8B-B14F-4D97-AF65-F5344CB8AC3E}">
        <p14:creationId xmlns:p14="http://schemas.microsoft.com/office/powerpoint/2010/main" val="1848612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3086</Words>
  <Application>Microsoft Office PowerPoint</Application>
  <PresentationFormat>Widescreen</PresentationFormat>
  <Paragraphs>300</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ETL Testing</vt:lpstr>
      <vt:lpstr>Informatica components</vt:lpstr>
      <vt:lpstr>Metadata</vt:lpstr>
      <vt:lpstr>Informatica components</vt:lpstr>
      <vt:lpstr>Informatica Architecture</vt:lpstr>
      <vt:lpstr>Definition of informatica components</vt:lpstr>
      <vt:lpstr>Designer</vt:lpstr>
      <vt:lpstr>Workflow Manager  </vt:lpstr>
      <vt:lpstr>How to execute workflow</vt:lpstr>
      <vt:lpstr>Workflow Monitor </vt:lpstr>
      <vt:lpstr>Task View </vt:lpstr>
      <vt:lpstr>Task view Diagram</vt:lpstr>
      <vt:lpstr>Gantt Chart View </vt:lpstr>
      <vt:lpstr>Gantt Chart View diagram</vt:lpstr>
      <vt:lpstr>Definition of informatica components</vt:lpstr>
      <vt:lpstr>What is ETL?</vt:lpstr>
      <vt:lpstr>Why do you need ETL? </vt:lpstr>
      <vt:lpstr>PowerPoint Presentation</vt:lpstr>
      <vt:lpstr>PowerPoint Presentation</vt:lpstr>
      <vt:lpstr>Joins</vt:lpstr>
      <vt:lpstr>PowerPoint Presentation</vt:lpstr>
      <vt:lpstr>PowerPoint Presentation</vt:lpstr>
      <vt:lpstr>PowerPoint Presentation</vt:lpstr>
      <vt:lpstr>PowerPoint Presentation</vt:lpstr>
      <vt:lpstr>PowerPoint Presentation</vt:lpstr>
      <vt:lpstr>Left outer join </vt:lpstr>
      <vt:lpstr>Right  outer join </vt:lpstr>
      <vt:lpstr>PowerPoint Presentation</vt:lpstr>
      <vt:lpstr>PowerPoint Presentation</vt:lpstr>
      <vt:lpstr>PowerPoint Presentation</vt:lpstr>
      <vt:lpstr>SESSION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DWH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ODS and EDW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Testing</dc:title>
  <dc:creator>M, Venkat</dc:creator>
  <cp:lastModifiedBy>M, Venkat</cp:lastModifiedBy>
  <cp:revision>50</cp:revision>
  <dcterms:created xsi:type="dcterms:W3CDTF">2019-02-26T12:35:46Z</dcterms:created>
  <dcterms:modified xsi:type="dcterms:W3CDTF">2019-03-01T09:39:32Z</dcterms:modified>
</cp:coreProperties>
</file>