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9" r:id="rId2"/>
    <p:sldMasterId id="2147483742" r:id="rId3"/>
  </p:sldMasterIdLst>
  <p:notesMasterIdLst>
    <p:notesMasterId r:id="rId22"/>
  </p:notesMasterIdLst>
  <p:handoutMasterIdLst>
    <p:handoutMasterId r:id="rId23"/>
  </p:handoutMasterIdLst>
  <p:sldIdLst>
    <p:sldId id="283" r:id="rId4"/>
    <p:sldId id="314" r:id="rId5"/>
    <p:sldId id="279" r:id="rId6"/>
    <p:sldId id="312" r:id="rId7"/>
    <p:sldId id="323" r:id="rId8"/>
    <p:sldId id="315" r:id="rId9"/>
    <p:sldId id="318" r:id="rId10"/>
    <p:sldId id="316" r:id="rId11"/>
    <p:sldId id="320" r:id="rId12"/>
    <p:sldId id="327" r:id="rId13"/>
    <p:sldId id="288" r:id="rId14"/>
    <p:sldId id="325" r:id="rId15"/>
    <p:sldId id="321" r:id="rId16"/>
    <p:sldId id="299" r:id="rId17"/>
    <p:sldId id="322" r:id="rId18"/>
    <p:sldId id="304" r:id="rId19"/>
    <p:sldId id="324" r:id="rId20"/>
    <p:sldId id="307" r:id="rId21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7F1"/>
    <a:srgbClr val="873AC0"/>
    <a:srgbClr val="954ECA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5" autoAdjust="0"/>
    <p:restoredTop sz="95338" autoAdjust="0"/>
  </p:normalViewPr>
  <p:slideViewPr>
    <p:cSldViewPr>
      <p:cViewPr>
        <p:scale>
          <a:sx n="112" d="100"/>
          <a:sy n="112" d="100"/>
        </p:scale>
        <p:origin x="546" y="-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526C-2D8F-41B7-BE4E-740ACC9B75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657A-53E0-4A3D-9846-AC14D274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6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852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7878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904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8151" y="1076325"/>
            <a:ext cx="3908822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2266" y="1076325"/>
            <a:ext cx="3914775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1165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3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42900"/>
            <a:ext cx="4131314" cy="295466"/>
          </a:xfrm>
        </p:spPr>
        <p:txBody>
          <a:bodyPr tIns="64008"/>
          <a:lstStyle>
            <a:lvl1pPr>
              <a:defRPr sz="15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9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519238"/>
            <a:ext cx="3121486" cy="830997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53916"/>
          </a:xfrm>
        </p:spPr>
        <p:txBody>
          <a:bodyPr/>
          <a:lstStyle>
            <a:lvl1pPr marL="0" indent="0">
              <a:buNone/>
              <a:defRPr sz="165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26962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019" y="2364001"/>
            <a:ext cx="3121486" cy="415499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86448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6228"/>
            <a:ext cx="3120390" cy="646331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1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331095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078501"/>
            <a:ext cx="8263890" cy="41549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3429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0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915711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649501"/>
            <a:ext cx="8263890" cy="41549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1786" y="1714500"/>
            <a:ext cx="9144000" cy="3429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0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740274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Header without lin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Header white – use white if images have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49" y="4267200"/>
            <a:ext cx="402564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4025646" cy="260604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7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1395" y="4267200"/>
            <a:ext cx="402564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79441" y="1519238"/>
            <a:ext cx="4025646" cy="260604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7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81380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960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8980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68980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0764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99047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822489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960" y="3565454"/>
            <a:ext cx="189966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0431" y="3565454"/>
            <a:ext cx="189966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60431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3903" y="3565454"/>
            <a:ext cx="189966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83903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07375" y="3565454"/>
            <a:ext cx="189966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07375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65571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497F3D2-4B1F-4B39-9F73-BA917D388B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513285"/>
            <a:ext cx="2611041" cy="230833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 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36959" y="1077516"/>
            <a:ext cx="5439966" cy="3624263"/>
          </a:xfrm>
          <a:blipFill>
            <a:blip r:embed="rId2"/>
            <a:stretch>
              <a:fillRect/>
            </a:stretch>
          </a:blipFill>
        </p:spPr>
        <p:txBody>
          <a:bodyPr bIns="1097280" anchor="ctr">
            <a:noAutofit/>
          </a:bodyPr>
          <a:lstStyle>
            <a:lvl1pPr marL="0" indent="0" algn="ctr">
              <a:buNone/>
              <a:defRPr sz="105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screen shot here </a:t>
            </a:r>
            <a:br>
              <a:rPr lang="en-US" dirty="0"/>
            </a:br>
            <a:r>
              <a:rPr lang="en-US" dirty="0"/>
              <a:t>or click or tap icon 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595874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6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12">
          <p15:clr>
            <a:srgbClr val="5ACBF0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729381"/>
            <a:ext cx="2601717" cy="830997"/>
          </a:xfrm>
        </p:spPr>
        <p:txBody>
          <a:bodyPr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7075" y="1835279"/>
            <a:ext cx="5438394" cy="276999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41198" y="1513285"/>
            <a:ext cx="2607994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7075" y="1513285"/>
            <a:ext cx="5439966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93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2" orient="horz" pos="172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3267075" cy="51435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/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8747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5ACBF0"/>
          </p15:clr>
        </p15:guide>
        <p15:guide id="14" pos="3155">
          <p15:clr>
            <a:srgbClr val="5ACBF0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96353E-AE14-4DD0-9CFC-E131DA9D8C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92" r="34862"/>
          <a:stretch/>
        </p:blipFill>
        <p:spPr>
          <a:xfrm>
            <a:off x="0" y="0"/>
            <a:ext cx="3267075" cy="5143500"/>
          </a:xfrm>
          <a:custGeom>
            <a:avLst/>
            <a:gdLst>
              <a:gd name="connsiteX0" fmla="*/ 0 w 4356100"/>
              <a:gd name="connsiteY0" fmla="*/ 0 h 6858000"/>
              <a:gd name="connsiteX1" fmla="*/ 4356100 w 4356100"/>
              <a:gd name="connsiteY1" fmla="*/ 0 h 6858000"/>
              <a:gd name="connsiteX2" fmla="*/ 4356100 w 4356100"/>
              <a:gd name="connsiteY2" fmla="*/ 6858000 h 6858000"/>
              <a:gd name="connsiteX3" fmla="*/ 0 w 4356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6100" h="6858000">
                <a:moveTo>
                  <a:pt x="0" y="0"/>
                </a:moveTo>
                <a:lnTo>
                  <a:pt x="4356100" y="0"/>
                </a:lnTo>
                <a:lnTo>
                  <a:pt x="43561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268861-55BD-4B42-9602-50B635078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3267075" cy="51435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/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430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5ACBF0"/>
          </p15:clr>
        </p15:guide>
        <p15:guide id="14" pos="3155">
          <p15:clr>
            <a:srgbClr val="5ACBF0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>
            <a:spAutoFit/>
          </a:bodyPr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2025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5391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39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5391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062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346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97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557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641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17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438150" y="4620988"/>
            <a:ext cx="3361593" cy="807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699218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457366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438150" y="1077516"/>
            <a:ext cx="8264129" cy="1661993"/>
          </a:xfrm>
        </p:spPr>
        <p:txBody>
          <a:bodyPr>
            <a:spAutoFit/>
          </a:bodyPr>
          <a:lstStyle>
            <a:lvl1pPr>
              <a:defRPr sz="2700">
                <a:latin typeface="+mn-lt"/>
              </a:defRPr>
            </a:lvl1pPr>
            <a:lvl2pPr>
              <a:defRPr sz="21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00">
                <a:latin typeface="+mn-lt"/>
              </a:defRPr>
            </a:lvl4pPr>
            <a:lvl5pPr>
              <a:defRPr sz="13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22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group of people in a meeting sitting at a table using laptops and tablets">
            <a:extLst>
              <a:ext uri="{FF2B5EF4-FFF2-40B4-BE49-F238E27FC236}">
                <a16:creationId xmlns:a16="http://schemas.microsoft.com/office/drawing/2014/main" id="{A12608C9-548E-45D7-9B83-F36CA62AA6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6700" y="190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B321057F-5FE2-4E98-A82A-F395CCC9BA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36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5827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19728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38184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98322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1368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7878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071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8151" y="1076325"/>
            <a:ext cx="3908822" cy="120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2266" y="1076325"/>
            <a:ext cx="3914775" cy="120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157402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4921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42900"/>
            <a:ext cx="4131314" cy="295466"/>
          </a:xfrm>
        </p:spPr>
        <p:txBody>
          <a:bodyPr tIns="64008"/>
          <a:lstStyle>
            <a:lvl1pPr>
              <a:defRPr sz="15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4678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519238"/>
            <a:ext cx="3121486" cy="830997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53916"/>
          </a:xfrm>
        </p:spPr>
        <p:txBody>
          <a:bodyPr/>
          <a:lstStyle>
            <a:lvl1pPr marL="0" indent="0">
              <a:buNone/>
              <a:defRPr sz="165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9437524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019" y="2364001"/>
            <a:ext cx="3121486" cy="415499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28246885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6228"/>
            <a:ext cx="3120390" cy="646331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1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7540877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group of people in a meeting sitting at a table using laptops and tablets">
            <a:extLst>
              <a:ext uri="{FF2B5EF4-FFF2-40B4-BE49-F238E27FC236}">
                <a16:creationId xmlns:a16="http://schemas.microsoft.com/office/drawing/2014/main" id="{A12608C9-548E-45D7-9B83-F36CA62AA6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078501"/>
            <a:ext cx="8263890" cy="41549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3429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0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2502033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649501"/>
            <a:ext cx="8263890" cy="41549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1786" y="1714500"/>
            <a:ext cx="9144000" cy="3429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0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6224202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49" y="4267200"/>
            <a:ext cx="402564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4025646" cy="260604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7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1395" y="4267200"/>
            <a:ext cx="402564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79441" y="1519238"/>
            <a:ext cx="4025646" cy="260604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7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995370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960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8980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68980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0764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99047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380000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960" y="3565454"/>
            <a:ext cx="1899666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0431" y="3565454"/>
            <a:ext cx="1899666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60431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3903" y="3565454"/>
            <a:ext cx="1899666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83903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07375" y="3565454"/>
            <a:ext cx="1899666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07375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1764640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497F3D2-4B1F-4B39-9F73-BA917D388B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513285"/>
            <a:ext cx="2611041" cy="230833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 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36959" y="1077516"/>
            <a:ext cx="5439966" cy="3624263"/>
          </a:xfrm>
          <a:blipFill>
            <a:blip r:embed="rId2"/>
            <a:stretch>
              <a:fillRect/>
            </a:stretch>
          </a:blipFill>
        </p:spPr>
        <p:txBody>
          <a:bodyPr bIns="1097280" anchor="ctr">
            <a:noAutofit/>
          </a:bodyPr>
          <a:lstStyle>
            <a:lvl1pPr marL="0" indent="0" algn="ctr">
              <a:buNone/>
              <a:defRPr sz="105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screen shot here </a:t>
            </a:r>
            <a:br>
              <a:rPr lang="en-US" dirty="0"/>
            </a:br>
            <a:r>
              <a:rPr lang="en-US" dirty="0"/>
              <a:t>or click or tap icon 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233348110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6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12">
          <p15:clr>
            <a:srgbClr val="5ACBF0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729381"/>
            <a:ext cx="2601717" cy="830997"/>
          </a:xfrm>
        </p:spPr>
        <p:txBody>
          <a:bodyPr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7075" y="1835279"/>
            <a:ext cx="5438394" cy="276999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1198" y="1513285"/>
            <a:ext cx="2607994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7075" y="1513285"/>
            <a:ext cx="5439966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2344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2" orient="horz" pos="172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0" y="0"/>
            <a:ext cx="3267075" cy="51435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/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42390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5ACBF0"/>
          </p15:clr>
        </p15:guide>
        <p15:guide id="14" pos="3155">
          <p15:clr>
            <a:srgbClr val="5ACBF0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96353E-AE14-4DD0-9CFC-E131DA9D8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2" r="34862"/>
          <a:stretch/>
        </p:blipFill>
        <p:spPr>
          <a:xfrm>
            <a:off x="0" y="0"/>
            <a:ext cx="3267075" cy="5143500"/>
          </a:xfrm>
          <a:custGeom>
            <a:avLst/>
            <a:gdLst>
              <a:gd name="connsiteX0" fmla="*/ 0 w 4356100"/>
              <a:gd name="connsiteY0" fmla="*/ 0 h 6858000"/>
              <a:gd name="connsiteX1" fmla="*/ 4356100 w 4356100"/>
              <a:gd name="connsiteY1" fmla="*/ 0 h 6858000"/>
              <a:gd name="connsiteX2" fmla="*/ 4356100 w 4356100"/>
              <a:gd name="connsiteY2" fmla="*/ 6858000 h 6858000"/>
              <a:gd name="connsiteX3" fmla="*/ 0 w 4356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6100" h="6858000">
                <a:moveTo>
                  <a:pt x="0" y="0"/>
                </a:moveTo>
                <a:lnTo>
                  <a:pt x="4356100" y="0"/>
                </a:lnTo>
                <a:lnTo>
                  <a:pt x="43561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268861-55BD-4B42-9602-50B635078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0" y="0"/>
            <a:ext cx="3267075" cy="51435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/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655722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5ACBF0"/>
          </p15:clr>
        </p15:guide>
        <p15:guide id="14" pos="3155">
          <p15:clr>
            <a:srgbClr val="5ACBF0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>
            <a:spAutoFit/>
          </a:bodyPr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832845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B321057F-5FE2-4E98-A82A-F395CCC9BA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5391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0718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5391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60058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6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27647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58860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4716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544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438150" y="1077516"/>
            <a:ext cx="8264129" cy="1661993"/>
          </a:xfrm>
        </p:spPr>
        <p:txBody>
          <a:bodyPr>
            <a:spAutoFit/>
          </a:bodyPr>
          <a:lstStyle>
            <a:lvl1pPr>
              <a:defRPr sz="2700">
                <a:latin typeface="+mn-lt"/>
              </a:defRPr>
            </a:lvl1pPr>
            <a:lvl2pPr>
              <a:defRPr sz="21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00">
                <a:latin typeface="+mn-lt"/>
              </a:defRPr>
            </a:lvl4pPr>
            <a:lvl5pPr>
              <a:defRPr sz="13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701779"/>
            <a:ext cx="9144001" cy="441722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2775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8351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1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3252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only with line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240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with 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with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0796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without 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without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9094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6903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6A5D-A276-443C-A653-722D22AA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47477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7A89-FA3C-436D-9511-21A92C82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FF98-3D48-4828-ABD0-64BC20EC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E49A-FA1D-4CF1-94AA-11A32BAB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046F-8EBF-4AB5-B18C-28356AE4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8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5829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55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slideLayout" Target="../slideLayouts/slideLayout7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6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4" r:id="rId3"/>
    <p:sldLayoutId id="2147483675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6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6" r:id="rId33"/>
    <p:sldLayoutId id="2147483778" r:id="rId34"/>
    <p:sldLayoutId id="2147483779" r:id="rId35"/>
    <p:sldLayoutId id="2147483780" r:id="rId36"/>
    <p:sldLayoutId id="2147483781" r:id="rId37"/>
    <p:sldLayoutId id="2147483782" r:id="rId38"/>
  </p:sldLayoutIdLst>
  <p:transition>
    <p:fade/>
  </p:transition>
  <p:hf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30.png"/><Relationship Id="rId41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" y="1200150"/>
            <a:ext cx="3810000" cy="253916"/>
          </a:xfrm>
        </p:spPr>
        <p:txBody>
          <a:bodyPr/>
          <a:lstStyle/>
          <a:p>
            <a:r>
              <a:rPr lang="en-US" dirty="0"/>
              <a:t>CALIBER </a:t>
            </a:r>
            <a:r>
              <a:rPr lang="en-US" dirty="0" smtClean="0"/>
              <a:t>2020 </a:t>
            </a:r>
            <a:r>
              <a:rPr lang="en-US" dirty="0"/>
              <a:t>Hackathon Submission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32522" y="2800350"/>
            <a:ext cx="3829878" cy="1752600"/>
          </a:xfrm>
        </p:spPr>
        <p:txBody>
          <a:bodyPr>
            <a:noAutofit/>
          </a:bodyPr>
          <a:lstStyle/>
          <a:p>
            <a:pPr marL="285750" indent="0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Team Cognitive Searchers</a:t>
            </a:r>
            <a:endParaRPr lang="en-US" sz="22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Sabarish 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Pandiyan</a:t>
            </a:r>
            <a:r>
              <a:rPr lang="en-US" sz="1400" dirty="0" smtClean="0">
                <a:solidFill>
                  <a:schemeClr val="tx1"/>
                </a:solidFill>
              </a:rPr>
              <a:t> S 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Karthikeyan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Baskaran</a:t>
            </a:r>
            <a:endParaRPr lang="en-US" sz="1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Sriram</a:t>
            </a:r>
            <a:r>
              <a:rPr lang="en-US" sz="1400" dirty="0" smtClean="0"/>
              <a:t> 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Vetrivel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Murugan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292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24">
        <p15:prstTrans prst="pageCurlDouble"/>
      </p:transition>
    </mc:Choice>
    <mc:Fallback xmlns="">
      <p:transition spd="slow" advTm="122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E567A7-5667-4DAE-B1FA-6135348E50AB}"/>
              </a:ext>
            </a:extLst>
          </p:cNvPr>
          <p:cNvSpPr/>
          <p:nvPr/>
        </p:nvSpPr>
        <p:spPr>
          <a:xfrm>
            <a:off x="915326" y="652750"/>
            <a:ext cx="2055824" cy="3817344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9BCC2-F6FE-49DD-8BB5-288435659C26}"/>
              </a:ext>
            </a:extLst>
          </p:cNvPr>
          <p:cNvSpPr/>
          <p:nvPr/>
        </p:nvSpPr>
        <p:spPr>
          <a:xfrm>
            <a:off x="724238" y="191822"/>
            <a:ext cx="7967754" cy="4457700"/>
          </a:xfrm>
          <a:prstGeom prst="rect">
            <a:avLst/>
          </a:prstGeom>
          <a:noFill/>
          <a:ln w="25400" cap="sq">
            <a:solidFill>
              <a:srgbClr val="0070C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728C4-930C-4CE9-A000-A80BA65D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5" y="2223748"/>
            <a:ext cx="421481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4E3B2-C1A7-43AB-947F-A352E3FB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86" y="1132416"/>
            <a:ext cx="664369" cy="721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BF2B54-BFA8-44A8-BB0F-9D672D2D7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8" y="2280994"/>
            <a:ext cx="519545" cy="383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1B941A-F299-476E-97F8-48DA4FBA0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847" y="3503678"/>
            <a:ext cx="472314" cy="465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B8AB9-7C9D-49CC-8A06-2D4D0621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196" y="1283276"/>
            <a:ext cx="441614" cy="3701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218CFC-9A56-4C9B-88B9-2D89F6CA83D5}"/>
              </a:ext>
            </a:extLst>
          </p:cNvPr>
          <p:cNvSpPr/>
          <p:nvPr/>
        </p:nvSpPr>
        <p:spPr>
          <a:xfrm>
            <a:off x="986009" y="946182"/>
            <a:ext cx="702218" cy="3407764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5A20-C61A-4F0A-9639-1789A7B7EB78}"/>
              </a:ext>
            </a:extLst>
          </p:cNvPr>
          <p:cNvSpPr txBox="1"/>
          <p:nvPr/>
        </p:nvSpPr>
        <p:spPr>
          <a:xfrm>
            <a:off x="1852900" y="669495"/>
            <a:ext cx="771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SaaS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6A0114-9496-435E-8C19-04D9D68D5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614" y="3515595"/>
            <a:ext cx="495133" cy="3314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101CFB-006B-4D1E-B0E5-299AD0945D7A}"/>
              </a:ext>
            </a:extLst>
          </p:cNvPr>
          <p:cNvSpPr/>
          <p:nvPr/>
        </p:nvSpPr>
        <p:spPr>
          <a:xfrm>
            <a:off x="3176177" y="663078"/>
            <a:ext cx="1190291" cy="3817344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364082-F995-40AD-BB16-21830FD29F02}"/>
              </a:ext>
            </a:extLst>
          </p:cNvPr>
          <p:cNvSpPr/>
          <p:nvPr/>
        </p:nvSpPr>
        <p:spPr>
          <a:xfrm>
            <a:off x="4572000" y="666521"/>
            <a:ext cx="2723920" cy="3817344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3273A-A60C-40F2-A256-8B6495787091}"/>
              </a:ext>
            </a:extLst>
          </p:cNvPr>
          <p:cNvSpPr txBox="1"/>
          <p:nvPr/>
        </p:nvSpPr>
        <p:spPr>
          <a:xfrm>
            <a:off x="5633599" y="677445"/>
            <a:ext cx="771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PaaS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1C5EC0-FC0D-4B16-A5CA-98A6E0E92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6241" y="496856"/>
            <a:ext cx="407194" cy="314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64949E-CE0D-4AEA-99BB-F002B11BDC1E}"/>
              </a:ext>
            </a:extLst>
          </p:cNvPr>
          <p:cNvSpPr txBox="1"/>
          <p:nvPr/>
        </p:nvSpPr>
        <p:spPr>
          <a:xfrm>
            <a:off x="3462744" y="701167"/>
            <a:ext cx="771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IaaS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A16E11-E227-44A1-96F3-C8DB8AF708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8950" y="3455361"/>
            <a:ext cx="578360" cy="5022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4F7F85-8269-4056-8BB4-6D8DA53AD8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931" y="2665362"/>
            <a:ext cx="465251" cy="5022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A7DB6E-06F5-4B13-97C0-4791855C07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6857" y="3831982"/>
            <a:ext cx="771525" cy="1928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AD65C7-64BD-454C-9F2D-592CC34B28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9754" y="2245927"/>
            <a:ext cx="454602" cy="3506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46041D-ABF5-4BD3-8596-FDF7C795BA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84660" y="1094212"/>
            <a:ext cx="589949" cy="5588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974777-0B3F-49A1-BCD4-71F8C2A173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16150" y="3849536"/>
            <a:ext cx="307181" cy="1857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93874FD-0B53-4E2F-904D-5C928720EE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6667" y="3167387"/>
            <a:ext cx="542925" cy="1643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670624-3166-4AD9-AB93-461B4B6A55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84127" y="2258461"/>
            <a:ext cx="337871" cy="406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82D059D-9FB0-4787-83CA-980F595BC6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98217" y="2132847"/>
            <a:ext cx="607337" cy="6198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2731C7-3C29-4D34-AA55-E700C7583C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45029" y="975627"/>
            <a:ext cx="536246" cy="3545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EEA5578-D862-418E-97A6-11ED850CE0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68603" y="1756230"/>
            <a:ext cx="172950" cy="185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E3AE2C5-27FD-4D27-903A-4DF32691D5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30890" y="903024"/>
            <a:ext cx="455249" cy="44122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5A200B-A881-486A-BF99-DE51AA447B2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46707" y="3647029"/>
            <a:ext cx="837767" cy="56500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C636036-9D5D-4957-A699-96A5B9D9F7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0097" y="1413"/>
            <a:ext cx="413275" cy="39180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8AE0076-1BF3-4D78-BB03-DC3F7FD39DA5}"/>
              </a:ext>
            </a:extLst>
          </p:cNvPr>
          <p:cNvSpPr/>
          <p:nvPr/>
        </p:nvSpPr>
        <p:spPr>
          <a:xfrm>
            <a:off x="7399982" y="669495"/>
            <a:ext cx="1194167" cy="3817344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5AD2FF-43CE-4815-A7F5-A496BF0E2529}"/>
              </a:ext>
            </a:extLst>
          </p:cNvPr>
          <p:cNvSpPr txBox="1"/>
          <p:nvPr/>
        </p:nvSpPr>
        <p:spPr>
          <a:xfrm>
            <a:off x="7433746" y="709117"/>
            <a:ext cx="1223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PRESENTATION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9036CEA-F9CE-4713-B994-63EABFF4CCE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560190" y="1861955"/>
            <a:ext cx="921544" cy="5072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D47757-F17F-45EB-8777-DFECBB6FDEC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99394" y="1535264"/>
            <a:ext cx="857250" cy="1714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A960D6-9E52-4EB2-8AC1-74FDEAA1405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648768" y="3145449"/>
            <a:ext cx="834356" cy="4537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31B192-21E8-4657-8793-809BF413422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16361" y="2670872"/>
            <a:ext cx="414338" cy="1643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702423-012C-4B09-B2BB-AB0E353F4D7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78291" y="447199"/>
            <a:ext cx="600075" cy="20002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0C3E76-1C0D-4E98-9EF2-F45501371BFF}"/>
              </a:ext>
            </a:extLst>
          </p:cNvPr>
          <p:cNvCxnSpPr>
            <a:cxnSpLocks/>
          </p:cNvCxnSpPr>
          <p:nvPr/>
        </p:nvCxnSpPr>
        <p:spPr>
          <a:xfrm flipV="1">
            <a:off x="534883" y="2489123"/>
            <a:ext cx="466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A2E1E0-87B9-414B-A0E1-D21C536F2BF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136460" y="1487966"/>
            <a:ext cx="570596" cy="75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06D97A-D5FC-4FE2-8EC0-F0D43DF1726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148701" y="2421274"/>
            <a:ext cx="331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326D1B-E772-4B13-95F7-85E9E81C34C9}"/>
              </a:ext>
            </a:extLst>
          </p:cNvPr>
          <p:cNvCxnSpPr>
            <a:cxnSpLocks/>
          </p:cNvCxnSpPr>
          <p:nvPr/>
        </p:nvCxnSpPr>
        <p:spPr>
          <a:xfrm flipV="1">
            <a:off x="2112562" y="2596620"/>
            <a:ext cx="594494" cy="116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BC1C55-9CAE-4DA3-916B-5321E1DD654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934356" y="2411677"/>
            <a:ext cx="1845222" cy="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A448DF-C1BD-48D1-89C4-1A6C622B29B7}"/>
              </a:ext>
            </a:extLst>
          </p:cNvPr>
          <p:cNvCxnSpPr>
            <a:cxnSpLocks/>
          </p:cNvCxnSpPr>
          <p:nvPr/>
        </p:nvCxnSpPr>
        <p:spPr>
          <a:xfrm flipV="1">
            <a:off x="6047038" y="2390985"/>
            <a:ext cx="270068" cy="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17CDDA-BAB3-4869-A7F6-949239478EAE}"/>
              </a:ext>
            </a:extLst>
          </p:cNvPr>
          <p:cNvCxnSpPr>
            <a:cxnSpLocks/>
          </p:cNvCxnSpPr>
          <p:nvPr/>
        </p:nvCxnSpPr>
        <p:spPr>
          <a:xfrm flipH="1" flipV="1">
            <a:off x="2867910" y="2544949"/>
            <a:ext cx="527574" cy="49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F3EF47-CCA0-461C-90BF-4398C438322B}"/>
              </a:ext>
            </a:extLst>
          </p:cNvPr>
          <p:cNvCxnSpPr>
            <a:cxnSpLocks/>
          </p:cNvCxnSpPr>
          <p:nvPr/>
        </p:nvCxnSpPr>
        <p:spPr>
          <a:xfrm flipV="1">
            <a:off x="4968603" y="1283276"/>
            <a:ext cx="0" cy="7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8FDEC70-F276-4B56-B1DA-47459638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202" y="2203361"/>
            <a:ext cx="383165" cy="45460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937D6AA-9BB6-4E93-ADBC-69C079B5365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89048" y="306472"/>
            <a:ext cx="314325" cy="1857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E7AF91-7297-416C-974D-4C50E540C26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227763" y="960889"/>
            <a:ext cx="360076" cy="354187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89005A-E92E-4B96-874D-615B3E30EFB5}"/>
              </a:ext>
            </a:extLst>
          </p:cNvPr>
          <p:cNvCxnSpPr>
            <a:cxnSpLocks/>
          </p:cNvCxnSpPr>
          <p:nvPr/>
        </p:nvCxnSpPr>
        <p:spPr>
          <a:xfrm>
            <a:off x="6449964" y="1481577"/>
            <a:ext cx="0" cy="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9EBF873-124E-4F5C-A3BF-4425BBCDDA3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753362" y="2253621"/>
            <a:ext cx="402541" cy="3971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A5E8EF2-9DDE-4527-A392-49B6687D90F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825949" y="1084404"/>
            <a:ext cx="402541" cy="39717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B2BA0FB-ABED-4AEC-AC5F-B54F4543C97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36531" y="2675119"/>
            <a:ext cx="857250" cy="1714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1B361EB-4EAB-48EA-B1BB-68F26A7660E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795356" y="967366"/>
            <a:ext cx="330680" cy="41411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BE67CD5-39E2-40A1-95BD-5295EACAC8A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59522" y="1736455"/>
            <a:ext cx="528638" cy="18573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A448961-8AD2-4EC3-9DD5-35C1E052912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768113" y="1307680"/>
            <a:ext cx="476553" cy="14036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DE614C7-63A0-469D-9A8D-A2C4FF4D2E0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206592" y="1313175"/>
            <a:ext cx="540350" cy="120974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F19DA0-8B8B-4AC5-B78A-D9D5AB65C059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832583" y="1137983"/>
            <a:ext cx="395180" cy="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1F2908A7-B645-4CD4-A33B-0B674844811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246669" y="3331694"/>
            <a:ext cx="377114" cy="3980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4D88410-4409-4421-92A3-32146D6E9DA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62815" y="3676839"/>
            <a:ext cx="605474" cy="940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770092" y="3487243"/>
            <a:ext cx="342900" cy="76438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F3EF47-CCA0-461C-90BF-4398C438322B}"/>
              </a:ext>
            </a:extLst>
          </p:cNvPr>
          <p:cNvCxnSpPr>
            <a:cxnSpLocks/>
          </p:cNvCxnSpPr>
          <p:nvPr/>
        </p:nvCxnSpPr>
        <p:spPr>
          <a:xfrm flipV="1">
            <a:off x="4915020" y="2941770"/>
            <a:ext cx="1" cy="59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20889" y="4272691"/>
            <a:ext cx="62549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Audio file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EEA5578-D862-418E-97A6-11ED850CE0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01891" y="2190631"/>
            <a:ext cx="202850" cy="2178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63639" y="2067315"/>
            <a:ext cx="469961" cy="363331"/>
          </a:xfrm>
          <a:prstGeom prst="rect">
            <a:avLst/>
          </a:prstGeom>
        </p:spPr>
      </p:pic>
      <p:sp>
        <p:nvSpPr>
          <p:cNvPr id="41" name="Flowchart: Process 40"/>
          <p:cNvSpPr/>
          <p:nvPr/>
        </p:nvSpPr>
        <p:spPr>
          <a:xfrm>
            <a:off x="4785099" y="2060018"/>
            <a:ext cx="1259712" cy="871496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854807" y="1487456"/>
            <a:ext cx="227580" cy="24899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146342" y="1000447"/>
            <a:ext cx="611525" cy="231713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A89005A-E92E-4B96-874D-615B3E30EFB5}"/>
              </a:ext>
            </a:extLst>
          </p:cNvPr>
          <p:cNvCxnSpPr>
            <a:cxnSpLocks/>
          </p:cNvCxnSpPr>
          <p:nvPr/>
        </p:nvCxnSpPr>
        <p:spPr>
          <a:xfrm>
            <a:off x="6607185" y="1981728"/>
            <a:ext cx="6745" cy="22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6887573" y="1436878"/>
            <a:ext cx="2940" cy="54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6603371" y="1981727"/>
            <a:ext cx="287142" cy="5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428823" y="2941770"/>
            <a:ext cx="0" cy="51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48725" y="3788077"/>
            <a:ext cx="331966" cy="543379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5194909" y="4272690"/>
            <a:ext cx="61587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Video file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826443" y="2694540"/>
            <a:ext cx="219278" cy="217385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319070" y="2694540"/>
            <a:ext cx="219278" cy="217385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740416" y="4071832"/>
            <a:ext cx="284756" cy="221477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5667206" y="4265880"/>
            <a:ext cx="6767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Images file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5A448DF-C1BD-48D1-89C4-1A6C622B29B7}"/>
              </a:ext>
            </a:extLst>
          </p:cNvPr>
          <p:cNvCxnSpPr>
            <a:cxnSpLocks/>
          </p:cNvCxnSpPr>
          <p:nvPr/>
        </p:nvCxnSpPr>
        <p:spPr>
          <a:xfrm flipV="1">
            <a:off x="6719440" y="2369161"/>
            <a:ext cx="210950" cy="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757868" y="2694540"/>
            <a:ext cx="219278" cy="217385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F3EF47-CCA0-461C-90BF-4398C438322B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5881758" y="2941770"/>
            <a:ext cx="1036" cy="113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F9670624-3166-4AD9-AB93-461B4B6A55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06940" y="2257765"/>
            <a:ext cx="337871" cy="406301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684958" y="3284062"/>
            <a:ext cx="396982" cy="227119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365786" y="2870741"/>
            <a:ext cx="521787" cy="356671"/>
          </a:xfrm>
          <a:prstGeom prst="rect">
            <a:avLst/>
          </a:prstGeom>
        </p:spPr>
      </p:pic>
      <p:cxnSp>
        <p:nvCxnSpPr>
          <p:cNvPr id="160" name="Elbow Connector 159"/>
          <p:cNvCxnSpPr>
            <a:endCxn id="149" idx="0"/>
          </p:cNvCxnSpPr>
          <p:nvPr/>
        </p:nvCxnSpPr>
        <p:spPr>
          <a:xfrm rot="16200000" flipH="1">
            <a:off x="6428348" y="2672410"/>
            <a:ext cx="219947" cy="1767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774944" y="2375507"/>
            <a:ext cx="563394" cy="722135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953586" y="2168767"/>
            <a:ext cx="305517" cy="427853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5999778" y="3411373"/>
            <a:ext cx="747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(Image to text API)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286184" y="1269396"/>
            <a:ext cx="747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(Audio to text API)</a:t>
            </a: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088326" y="3388689"/>
            <a:ext cx="462404" cy="77606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366568" y="1230593"/>
            <a:ext cx="544906" cy="66143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4720888" y="2574131"/>
            <a:ext cx="5774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Container 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155237" y="2580847"/>
            <a:ext cx="5774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Container 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597592" y="258084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Container 3</a:t>
            </a:r>
          </a:p>
          <a:p>
            <a:endParaRPr lang="en-US" sz="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B4201E-CD6F-4100-B440-12F2BF11EAAD}"/>
              </a:ext>
            </a:extLst>
          </p:cNvPr>
          <p:cNvSpPr txBox="1"/>
          <p:nvPr/>
        </p:nvSpPr>
        <p:spPr>
          <a:xfrm>
            <a:off x="2112562" y="4651920"/>
            <a:ext cx="6115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 smtClean="0"/>
              <a:t>	Detailed Architecture 	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198939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Architecture Explanation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895350"/>
            <a:ext cx="34238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 part of architecture we used IaaS, PaaS, SaaS </a:t>
            </a:r>
          </a:p>
        </p:txBody>
      </p:sp>
    </p:spTree>
    <p:extLst>
      <p:ext uri="{BB962C8B-B14F-4D97-AF65-F5344CB8AC3E}">
        <p14:creationId xmlns:p14="http://schemas.microsoft.com/office/powerpoint/2010/main" val="2696725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73B-E417-4E04-A2FF-87455B5C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2093626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EBA0966-490D-438F-89CA-85D8924D7B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4263" y="4786313"/>
            <a:ext cx="439737" cy="325437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771D8-3845-470D-B53E-D9E0A8F7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Deployment Architecture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47750"/>
            <a:ext cx="50863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891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title"/>
          </p:nvPr>
        </p:nvSpPr>
        <p:spPr>
          <a:xfrm>
            <a:off x="441197" y="323022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Technical </a:t>
            </a:r>
            <a:r>
              <a:rPr lang="en-US" dirty="0" smtClean="0"/>
              <a:t>Details: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197" y="738521"/>
            <a:ext cx="8263890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 have several reason to go with the azure services, and major summaries aided for our project is listed below:</a:t>
            </a:r>
          </a:p>
          <a:p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Search: Its is easy setup, auto scaling, managed, more language support,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 options like faceting, suggestions, geo-search, synonyms, </a:t>
            </a: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scoring </a:t>
            </a:r>
            <a:r>
              <a:rPr lang="en-US" sz="1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etc</a:t>
            </a: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media service: By this, we got face detection, celebrity identification, scene segmentation, label identification, noise reduction, translation of voice to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cognitive services: we used Speech API, Text API, Language Understanding API, Search API to extract text from the documents, text from audio file, and trained the search with list of intents.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 virtual agent: Enables to extend bots using azure bot framework skills.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apps: To deploy our web application, without maintaining any own VMs.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Webhooks</a:t>
            </a: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To make it automated, on creating new </a:t>
            </a:r>
            <a:r>
              <a:rPr lang="en-US" sz="1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audion</a:t>
            </a: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or video files we created azure function as blob trigger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Keyvault</a:t>
            </a: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To store the azure secrets like, storage connection string, search service manager key, azure AD tenant id, secrets.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AD: To secure the web app to access only the registered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 BI: Analytics of the incoming data are visualized since we are supposed used as </a:t>
            </a:r>
            <a:r>
              <a:rPr lang="en-US" sz="12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enterprice</a:t>
            </a: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insights: Track the logs for further analyze and availability of the application such as function app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6357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327">
        <p15:prstTrans prst="pageCurlDouble"/>
      </p:transition>
    </mc:Choice>
    <mc:Fallback xmlns="">
      <p:transition spd="slow" advTm="232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EBA0966-490D-438F-89CA-85D8924D7B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4263" y="4786313"/>
            <a:ext cx="439737" cy="325437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771D8-3845-470D-B53E-D9E0A8F7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Demo Link and Demo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8CB89-53CF-4A6A-A273-8CA62B724A2D}"/>
              </a:ext>
            </a:extLst>
          </p:cNvPr>
          <p:cNvSpPr txBox="1"/>
          <p:nvPr/>
        </p:nvSpPr>
        <p:spPr>
          <a:xfrm>
            <a:off x="441197" y="1352550"/>
            <a:ext cx="801700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Mandatory to provide a Video file with audio enabled in 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and covert </a:t>
            </a:r>
            <a:r>
              <a:rPr lang="en-US" sz="20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into MP4 format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585333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/>
              <a:t>Sample Execution Flow</a:t>
            </a:r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9259"/>
            <a:ext cx="8305800" cy="3886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3486150"/>
            <a:ext cx="7566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file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file</a:t>
            </a:r>
          </a:p>
        </p:txBody>
      </p:sp>
    </p:spTree>
    <p:extLst>
      <p:ext uri="{BB962C8B-B14F-4D97-AF65-F5344CB8AC3E}">
        <p14:creationId xmlns:p14="http://schemas.microsoft.com/office/powerpoint/2010/main" val="255336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52A5-643C-4F27-8EDF-DA75E725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Future Roadmap</a:t>
            </a:r>
          </a:p>
        </p:txBody>
      </p:sp>
    </p:spTree>
    <p:extLst>
      <p:ext uri="{BB962C8B-B14F-4D97-AF65-F5344CB8AC3E}">
        <p14:creationId xmlns:p14="http://schemas.microsoft.com/office/powerpoint/2010/main" val="7946752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4539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ACB313-0B2D-4EAD-BC37-31F0FC83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57150"/>
            <a:ext cx="6726902" cy="447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8932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Introduction of the Team with Pictures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7" y="895350"/>
            <a:ext cx="1006603" cy="1059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8261" y="895350"/>
            <a:ext cx="3192339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is Sabarish, I’ve totally 5+years of experience and associated with Cognizant since July’19. I am interested to learn cutting edge technologies and right now working in many azure PaaS service with one of the leading banking client in US. In my free time, I used play Football, shuttle </a:t>
            </a:r>
            <a:r>
              <a:rPr lang="en-US" sz="1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etc</a:t>
            </a: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sometimes used to prepare for azure certification.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246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352" y="895262"/>
            <a:ext cx="8305800" cy="923330"/>
          </a:xfrm>
          <a:prstGeom prst="rect">
            <a:avLst/>
          </a:prstGeom>
          <a:noFill/>
          <a:ln w="3175">
            <a:solidFill>
              <a:srgbClr val="92D05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200" b="1" dirty="0"/>
              <a:t>VM Details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IP </a:t>
            </a:r>
            <a:r>
              <a:rPr lang="en-US" sz="1000" dirty="0" smtClean="0"/>
              <a:t>: 40.84.197.108:3389</a:t>
            </a: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User Id : </a:t>
            </a:r>
            <a:r>
              <a:rPr lang="en-US" sz="1000" dirty="0" err="1" smtClean="0"/>
              <a:t>calibone</a:t>
            </a: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Password </a:t>
            </a:r>
            <a:r>
              <a:rPr lang="en-US" sz="1000" dirty="0" smtClean="0"/>
              <a:t>: azure@2020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138465"/>
            <a:ext cx="8458200" cy="2739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How to Execute the Code (Steps)</a:t>
            </a:r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381000" y="268892"/>
            <a:ext cx="7467600" cy="4939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VM Details &amp; Instructions to execute code</a:t>
            </a:r>
          </a:p>
        </p:txBody>
      </p:sp>
    </p:spTree>
    <p:extLst>
      <p:ext uri="{BB962C8B-B14F-4D97-AF65-F5344CB8AC3E}">
        <p14:creationId xmlns:p14="http://schemas.microsoft.com/office/powerpoint/2010/main" val="2136187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3E3A-551E-4F4C-BD6A-FABB717E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378529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88D2-4ED3-4A14-87C5-99493D22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Use Case / Idea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EFE018C-8645-484F-AF8A-92DC70320D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475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88D2-4ED3-4A14-87C5-99493D22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What Problem are we Solving?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EFE018C-8645-484F-AF8A-92DC70320D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278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EFA9-B2C7-486D-BBA2-593F59D6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Introduction to Solution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B79D984-8127-4422-A910-5B8E86F7BF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170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FC7-897F-4923-B824-0B64913A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 (detail it out)?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6EE68-3801-4537-A046-02005B9620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4263" y="4786313"/>
            <a:ext cx="439737" cy="325437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2252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THUMBNAIL_REFRESH" val="1"/>
  <p:tag name="ARTICULATE_PROJECT_OPEN" val="0"/>
  <p:tag name="ARTICULATE_SLIDE_COUNT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CC16 - PPT_Template_Scaling the summit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White Template">
  <a:themeElements>
    <a:clrScheme name="2019 Brand BLUE Light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D83B01"/>
      </a:accent3>
      <a:accent4>
        <a:srgbClr val="107C10"/>
      </a:accent4>
      <a:accent5>
        <a:srgbClr val="8661C5"/>
      </a:accent5>
      <a:accent6>
        <a:srgbClr val="737373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0165121-FD4C-4FB2-AB8E-131DE748EDF5}" vid="{38B4141F-19E8-4729-A392-CD2A2D913255}"/>
    </a:ext>
  </a:extLst>
</a:theme>
</file>

<file path=ppt/theme/theme3.xml><?xml version="1.0" encoding="utf-8"?>
<a:theme xmlns:a="http://schemas.openxmlformats.org/drawingml/2006/main" name="1_White Template">
  <a:themeElements>
    <a:clrScheme name="2019 Brand BLUE Light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D83B01"/>
      </a:accent3>
      <a:accent4>
        <a:srgbClr val="107C10"/>
      </a:accent4>
      <a:accent5>
        <a:srgbClr val="8661C5"/>
      </a:accent5>
      <a:accent6>
        <a:srgbClr val="737373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0165121-FD4C-4FB2-AB8E-131DE748EDF5}" vid="{38B4141F-19E8-4729-A392-CD2A2D91325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486</Words>
  <Application>Microsoft Office PowerPoint</Application>
  <PresentationFormat>On-screen Show (16:9)</PresentationFormat>
  <Paragraphs>86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Semibold</vt:lpstr>
      <vt:lpstr>Wingdings</vt:lpstr>
      <vt:lpstr>HCC16 - PPT_Template_Scaling the summit</vt:lpstr>
      <vt:lpstr>White Template</vt:lpstr>
      <vt:lpstr>1_White Template</vt:lpstr>
      <vt:lpstr>PowerPoint Presentation</vt:lpstr>
      <vt:lpstr>PowerPoint Presentation</vt:lpstr>
      <vt:lpstr>Introduction of the Team with Pictures</vt:lpstr>
      <vt:lpstr>PowerPoint Presentation</vt:lpstr>
      <vt:lpstr>Executive Summary</vt:lpstr>
      <vt:lpstr>Use Case / Idea</vt:lpstr>
      <vt:lpstr>What Problem are we Solving?</vt:lpstr>
      <vt:lpstr>Introduction to Solution</vt:lpstr>
      <vt:lpstr>What it does (detail it out)?</vt:lpstr>
      <vt:lpstr>PowerPoint Presentation</vt:lpstr>
      <vt:lpstr>Architecture Explanation</vt:lpstr>
      <vt:lpstr>Assumptions</vt:lpstr>
      <vt:lpstr>Deployment Architecture Diagram</vt:lpstr>
      <vt:lpstr>Technical Details:</vt:lpstr>
      <vt:lpstr>Demo Link and Demo File</vt:lpstr>
      <vt:lpstr>Sample Execution Flow</vt:lpstr>
      <vt:lpstr>Next Steps / Future Roadmap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Agrawal</dc:creator>
  <cp:lastModifiedBy>V, Sabarish (Cognizant)</cp:lastModifiedBy>
  <cp:revision>20</cp:revision>
  <dcterms:created xsi:type="dcterms:W3CDTF">2019-05-15T13:41:36Z</dcterms:created>
  <dcterms:modified xsi:type="dcterms:W3CDTF">2020-04-20T12:02:39Z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pankaga@microsoft.com</vt:lpwstr>
  </property>
  <property fmtid="{D5CDD505-2E9C-101B-9397-08002B2CF9AE}" pid="5" name="MSIP_Label_f42aa342-8706-4288-bd11-ebb85995028c_SetDate">
    <vt:lpwstr>2019-05-15T13:49:14.4653625Z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6de99c28-5804-412f-95f2-1dccd1482e03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