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09" r:id="rId2"/>
    <p:sldMasterId id="2147483742" r:id="rId3"/>
  </p:sldMasterIdLst>
  <p:notesMasterIdLst>
    <p:notesMasterId r:id="rId24"/>
  </p:notesMasterIdLst>
  <p:handoutMasterIdLst>
    <p:handoutMasterId r:id="rId25"/>
  </p:handoutMasterIdLst>
  <p:sldIdLst>
    <p:sldId id="283" r:id="rId4"/>
    <p:sldId id="314" r:id="rId5"/>
    <p:sldId id="279" r:id="rId6"/>
    <p:sldId id="312" r:id="rId7"/>
    <p:sldId id="333" r:id="rId8"/>
    <p:sldId id="323" r:id="rId9"/>
    <p:sldId id="328" r:id="rId10"/>
    <p:sldId id="329" r:id="rId11"/>
    <p:sldId id="330" r:id="rId12"/>
    <p:sldId id="331" r:id="rId13"/>
    <p:sldId id="334" r:id="rId14"/>
    <p:sldId id="256" r:id="rId15"/>
    <p:sldId id="288" r:id="rId16"/>
    <p:sldId id="325" r:id="rId17"/>
    <p:sldId id="332" r:id="rId18"/>
    <p:sldId id="299" r:id="rId19"/>
    <p:sldId id="322" r:id="rId20"/>
    <p:sldId id="304" r:id="rId21"/>
    <p:sldId id="324" r:id="rId22"/>
    <p:sldId id="307" r:id="rId23"/>
  </p:sldIdLst>
  <p:sldSz cx="9144000" cy="5143500" type="screen16x9"/>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7F1"/>
    <a:srgbClr val="873AC0"/>
    <a:srgbClr val="954ECA"/>
    <a:srgbClr val="C670DA"/>
    <a:srgbClr val="BC58D4"/>
    <a:srgbClr val="C773DB"/>
    <a:srgbClr val="B13BCD"/>
    <a:srgbClr val="641E75"/>
    <a:srgbClr val="7030A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65" autoAdjust="0"/>
    <p:restoredTop sz="95338" autoAdjust="0"/>
  </p:normalViewPr>
  <p:slideViewPr>
    <p:cSldViewPr>
      <p:cViewPr varScale="1">
        <p:scale>
          <a:sx n="140" d="100"/>
          <a:sy n="140" d="100"/>
        </p:scale>
        <p:origin x="1284" y="114"/>
      </p:cViewPr>
      <p:guideLst>
        <p:guide orient="horz" pos="1620"/>
        <p:guide pos="2880"/>
      </p:guideLst>
    </p:cSldViewPr>
  </p:slideViewPr>
  <p:outlineViewPr>
    <p:cViewPr>
      <p:scale>
        <a:sx n="33" d="100"/>
        <a:sy n="33" d="100"/>
      </p:scale>
      <p:origin x="0" y="-117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A0526C-2D8F-41B7-BE4E-740ACC9B75A1}" type="datetimeFigureOut">
              <a:rPr lang="en-US" smtClean="0"/>
              <a:t>4/20/2020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32657A-53E0-4A3D-9846-AC14D2743D2E}" type="slidenum">
              <a:rPr lang="en-US" smtClean="0"/>
              <a:t>‹#›</a:t>
            </a:fld>
            <a:endParaRPr lang="en-US"/>
          </a:p>
        </p:txBody>
      </p:sp>
    </p:spTree>
    <p:extLst>
      <p:ext uri="{BB962C8B-B14F-4D97-AF65-F5344CB8AC3E}">
        <p14:creationId xmlns:p14="http://schemas.microsoft.com/office/powerpoint/2010/main" val="3683136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CA898-F605-4900-878E-E9768DF1D293}" type="datetimeFigureOut">
              <a:rPr lang="en-US" smtClean="0"/>
              <a:t>4/20/2020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FCFF5-268C-450A-90CA-A9303B69089F}" type="slidenum">
              <a:rPr lang="en-US" smtClean="0"/>
              <a:t>‹#›</a:t>
            </a:fld>
            <a:endParaRPr lang="en-US"/>
          </a:p>
        </p:txBody>
      </p:sp>
    </p:spTree>
    <p:extLst>
      <p:ext uri="{BB962C8B-B14F-4D97-AF65-F5344CB8AC3E}">
        <p14:creationId xmlns:p14="http://schemas.microsoft.com/office/powerpoint/2010/main" val="1676584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4144049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657" y="1885950"/>
            <a:ext cx="9144000" cy="3257550"/>
          </a:xfrm>
          <a:prstGeom prst="rect">
            <a:avLst/>
          </a:prstGeom>
        </p:spPr>
      </p:pic>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3" y="2743200"/>
            <a:ext cx="7880905" cy="334566"/>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28950"/>
            <a:ext cx="5918467" cy="2129320"/>
          </a:xfrm>
          <a:prstGeom prst="rect">
            <a:avLst/>
          </a:prstGeom>
        </p:spPr>
      </p:pic>
      <p:cxnSp>
        <p:nvCxnSpPr>
          <p:cNvPr id="24" name="Straight Connector 23"/>
          <p:cNvCxnSpPr/>
          <p:nvPr userDrawn="1"/>
        </p:nvCxnSpPr>
        <p:spPr>
          <a:xfrm>
            <a:off x="609603" y="26289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0" y="209550"/>
            <a:ext cx="24320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806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8520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6904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116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2082330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93093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4269622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019" y="2364001"/>
            <a:ext cx="3121486" cy="415499"/>
          </a:xfrm>
        </p:spPr>
        <p:txBody>
          <a:bodyPr wrap="square" rIns="0" anchor="ctr" anchorCtr="0">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864488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2236228"/>
            <a:ext cx="3120390" cy="646331"/>
          </a:xfrm>
        </p:spPr>
        <p:txBody>
          <a:bodyPr wrap="square" anchor="t">
            <a:spAutoFit/>
          </a:bodyPr>
          <a:lstStyle>
            <a:lvl1pPr>
              <a:lnSpc>
                <a:spcPct val="100000"/>
              </a:lnSpc>
              <a:defRPr sz="21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31095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4078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9157119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649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7402749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hite Header without line an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tx2"/>
                </a:solidFill>
              </a:defRPr>
            </a:lvl1pPr>
          </a:lstStyle>
          <a:p>
            <a:r>
              <a:rPr lang="en-US" dirty="0"/>
              <a:t>Header white – use white if images have white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5821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81380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3"/>
          </a:xfrm>
        </p:spPr>
        <p:txBody>
          <a:bodyPr/>
          <a:lstStyle>
            <a:lvl1pPr marL="0" indent="0" algn="ctr">
              <a:spcBef>
                <a:spcPts val="0"/>
              </a:spcBef>
              <a:buNone/>
              <a:defRPr sz="1500"/>
            </a:lvl1pPr>
          </a:lstStyle>
          <a:p>
            <a:pPr lvl="0"/>
            <a:r>
              <a:rPr lang="en-US"/>
              <a:t>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224896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230833"/>
          </a:xfrm>
        </p:spPr>
        <p:txBody>
          <a:bodyPr/>
          <a:lstStyle>
            <a:lvl1pPr marL="0" indent="0" algn="ctr">
              <a:spcBef>
                <a:spcPts val="0"/>
              </a:spcBef>
              <a:buNone/>
              <a:defRPr sz="1500"/>
            </a:lvl1pPr>
          </a:lstStyle>
          <a:p>
            <a:pPr lvl="0"/>
            <a:r>
              <a:rPr lang="en-US"/>
              <a:t>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230833"/>
          </a:xfrm>
        </p:spPr>
        <p:txBody>
          <a:bodyPr/>
          <a:lstStyle>
            <a:lvl1pPr marL="0" indent="0" algn="ctr">
              <a:spcBef>
                <a:spcPts val="0"/>
              </a:spcBef>
              <a:buNone/>
              <a:defRPr sz="1500"/>
            </a:lvl1pPr>
          </a:lstStyle>
          <a:p>
            <a:pPr lvl="0"/>
            <a:r>
              <a:rPr lang="en-US"/>
              <a:t>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230833"/>
          </a:xfrm>
        </p:spPr>
        <p:txBody>
          <a:bodyPr/>
          <a:lstStyle>
            <a:lvl1pPr marL="0" indent="0" algn="ctr">
              <a:spcBef>
                <a:spcPts val="0"/>
              </a:spcBef>
              <a:buNone/>
              <a:defRPr sz="1500"/>
            </a:lvl1pPr>
          </a:lstStyle>
          <a:p>
            <a:pPr lvl="0"/>
            <a:r>
              <a:rPr lang="en-US"/>
              <a:t>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230833"/>
          </a:xfrm>
        </p:spPr>
        <p:txBody>
          <a:bodyPr/>
          <a:lstStyle>
            <a:lvl1pPr marL="0" indent="0" algn="ctr">
              <a:spcBef>
                <a:spcPts val="0"/>
              </a:spcBef>
              <a:buNone/>
              <a:defRPr sz="1500"/>
            </a:lvl1pPr>
          </a:lstStyle>
          <a:p>
            <a:pPr lvl="0"/>
            <a:r>
              <a:rPr lang="en-US"/>
              <a:t>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655719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6096000" y="1513285"/>
            <a:ext cx="2611041" cy="230833"/>
          </a:xfrm>
        </p:spPr>
        <p:txBody>
          <a:bodyPr wrap="square">
            <a:spAutoFit/>
          </a:bodyPr>
          <a:lstStyle>
            <a:lvl1pPr marL="0" indent="0">
              <a:buNone/>
              <a:defRPr sz="150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97280" anchor="ctr">
            <a:noAutofit/>
          </a:bodyPr>
          <a:lstStyle>
            <a:lvl1pPr marL="0" indent="0" algn="ctr">
              <a:buNone/>
              <a:defRPr sz="105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595874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1"/>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267075" y="1835279"/>
            <a:ext cx="5438394" cy="276999"/>
          </a:xfrm>
        </p:spPr>
        <p:txBody>
          <a:bodyPr/>
          <a:lstStyle>
            <a:lvl1pPr marL="0" indent="0">
              <a:spcAft>
                <a:spcPts val="900"/>
              </a:spcAft>
              <a:buNone/>
              <a:defRPr sz="1800"/>
            </a:lvl1pPr>
            <a:lvl2pPr marL="17145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267075" y="1513285"/>
            <a:ext cx="5439966"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393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Edit Master text styles</a:t>
            </a:r>
          </a:p>
        </p:txBody>
      </p:sp>
    </p:spTree>
    <p:extLst>
      <p:ext uri="{BB962C8B-B14F-4D97-AF65-F5344CB8AC3E}">
        <p14:creationId xmlns:p14="http://schemas.microsoft.com/office/powerpoint/2010/main" val="19638747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96353E-AE14-4DD0-9CFC-E131DA9D8CCF}"/>
              </a:ext>
            </a:extLst>
          </p:cNvPr>
          <p:cNvPicPr>
            <a:picLocks noChangeAspect="1"/>
          </p:cNvPicPr>
          <p:nvPr userDrawn="1"/>
        </p:nvPicPr>
        <p:blipFill rotWithShape="1">
          <a:blip r:embed="rId2"/>
          <a:srcRect l="22792" r="34862"/>
          <a:stretch/>
        </p:blipFill>
        <p:spPr>
          <a:xfrm>
            <a:off x="0" y="0"/>
            <a:ext cx="3267075" cy="5143500"/>
          </a:xfrm>
          <a:custGeom>
            <a:avLst/>
            <a:gdLst>
              <a:gd name="connsiteX0" fmla="*/ 0 w 4356100"/>
              <a:gd name="connsiteY0" fmla="*/ 0 h 6858000"/>
              <a:gd name="connsiteX1" fmla="*/ 4356100 w 4356100"/>
              <a:gd name="connsiteY1" fmla="*/ 0 h 6858000"/>
              <a:gd name="connsiteX2" fmla="*/ 4356100 w 4356100"/>
              <a:gd name="connsiteY2" fmla="*/ 6858000 h 6858000"/>
              <a:gd name="connsiteX3" fmla="*/ 0 w 43561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56100" h="6858000">
                <a:moveTo>
                  <a:pt x="0" y="0"/>
                </a:moveTo>
                <a:lnTo>
                  <a:pt x="4356100" y="0"/>
                </a:lnTo>
                <a:lnTo>
                  <a:pt x="4356100" y="6858000"/>
                </a:lnTo>
                <a:lnTo>
                  <a:pt x="0" y="6858000"/>
                </a:lnTo>
                <a:close/>
              </a:path>
            </a:pathLst>
          </a:custGeom>
        </p:spPr>
      </p:pic>
      <p:sp>
        <p:nvSpPr>
          <p:cNvPr id="9" name="Rectangle 8">
            <a:extLst>
              <a:ext uri="{FF2B5EF4-FFF2-40B4-BE49-F238E27FC236}">
                <a16:creationId xmlns:a16="http://schemas.microsoft.com/office/drawing/2014/main" id="{23268861-55BD-4B42-9602-50B6350788AD}"/>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dirty="0"/>
              <a:t>Edit Master text styles</a:t>
            </a:r>
          </a:p>
        </p:txBody>
      </p:sp>
    </p:spTree>
    <p:extLst>
      <p:ext uri="{BB962C8B-B14F-4D97-AF65-F5344CB8AC3E}">
        <p14:creationId xmlns:p14="http://schemas.microsoft.com/office/powerpoint/2010/main" val="952430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441198" y="2384776"/>
            <a:ext cx="2386966" cy="373949"/>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spAutoFit/>
          </a:bodyPr>
          <a:lstStyle>
            <a:lvl1pPr marL="0" indent="0">
              <a:spcAft>
                <a:spcPts val="900"/>
              </a:spcAft>
              <a:buNone/>
              <a:defRPr sz="2100"/>
            </a:lvl1pPr>
            <a:lvl2pPr marL="171450" indent="0">
              <a:buNone/>
              <a:defRPr/>
            </a:lvl2pPr>
          </a:lstStyle>
          <a:p>
            <a:pPr lvl="0"/>
            <a:r>
              <a:rPr lang="en-US"/>
              <a:t>Edit Master text styles</a:t>
            </a:r>
          </a:p>
        </p:txBody>
      </p:sp>
    </p:spTree>
    <p:extLst>
      <p:ext uri="{BB962C8B-B14F-4D97-AF65-F5344CB8AC3E}">
        <p14:creationId xmlns:p14="http://schemas.microsoft.com/office/powerpoint/2010/main" val="6992025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0399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20627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background blank">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7836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07346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49772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5576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641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5179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4573669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2221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in a meeting sitting at a table using laptops and tablets">
            <a:extLst>
              <a:ext uri="{FF2B5EF4-FFF2-40B4-BE49-F238E27FC236}">
                <a16:creationId xmlns:a16="http://schemas.microsoft.com/office/drawing/2014/main" id="{A12608C9-548E-45D7-9B83-F36CA62AA6D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76700" y="19050"/>
            <a:ext cx="5143500" cy="5143500"/>
          </a:xfrm>
          <a:prstGeom prst="rect">
            <a:avLst/>
          </a:prstGeom>
        </p:spPr>
      </p:pic>
    </p:spTree>
    <p:extLst>
      <p:ext uri="{BB962C8B-B14F-4D97-AF65-F5344CB8AC3E}">
        <p14:creationId xmlns:p14="http://schemas.microsoft.com/office/powerpoint/2010/main" val="3950099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B321057F-5FE2-4E98-A82A-F395CCC9BA5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389736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658274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no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31972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3818474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998322"/>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913681"/>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050714"/>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157402"/>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21914921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524678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94375244"/>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019" y="2364001"/>
            <a:ext cx="3121486" cy="415499"/>
          </a:xfrm>
        </p:spPr>
        <p:txBody>
          <a:bodyPr wrap="square" rIns="0" anchor="ctr" anchorCtr="0">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28246885"/>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2236228"/>
            <a:ext cx="3120390" cy="646331"/>
          </a:xfrm>
        </p:spPr>
        <p:txBody>
          <a:bodyPr wrap="square" anchor="t">
            <a:spAutoFit/>
          </a:bodyPr>
          <a:lstStyle>
            <a:lvl1pPr>
              <a:lnSpc>
                <a:spcPct val="100000"/>
              </a:lnSpc>
              <a:defRPr sz="21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75408779"/>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in a meeting sitting at a table using laptops and tablets">
            <a:extLst>
              <a:ext uri="{FF2B5EF4-FFF2-40B4-BE49-F238E27FC236}">
                <a16:creationId xmlns:a16="http://schemas.microsoft.com/office/drawing/2014/main" id="{A12608C9-548E-45D7-9B83-F36CA62AA6D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20967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4078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025020334"/>
      </p:ext>
    </p:extLst>
  </p:cSld>
  <p:clrMapOvr>
    <a:masterClrMapping/>
  </p:clrMapOvr>
  <p:transition>
    <p:fade/>
  </p:transition>
  <p:hf hdr="0" ftr="0" dt="0"/>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441197" y="649501"/>
            <a:ext cx="8263890" cy="415499"/>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62242028"/>
      </p:ext>
    </p:extLst>
  </p:cSld>
  <p:clrMapOvr>
    <a:masterClrMapping/>
  </p:clrMapOvr>
  <p:transition>
    <p:fade/>
  </p:transition>
  <p:hf hdr="0" ftr="0" dt="0"/>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9953703"/>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3"/>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3800007"/>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17646403"/>
      </p:ext>
    </p:extLst>
  </p:cSld>
  <p:clrMapOvr>
    <a:masterClrMapping/>
  </p:clrMapOvr>
  <p:transition>
    <p:fade/>
  </p:transition>
  <p:hf hdr="0" ftr="0" dt="0"/>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6096000" y="1513285"/>
            <a:ext cx="2611041" cy="230833"/>
          </a:xfrm>
        </p:spPr>
        <p:txBody>
          <a:bodyPr wrap="square">
            <a:spAutoFit/>
          </a:bodyPr>
          <a:lstStyle>
            <a:lvl1pPr marL="0" indent="0">
              <a:buNone/>
              <a:defRPr sz="150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97280" anchor="ctr">
            <a:noAutofit/>
          </a:bodyPr>
          <a:lstStyle>
            <a:lvl1pPr marL="0" indent="0" algn="ctr">
              <a:buNone/>
              <a:defRPr sz="105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2333481101"/>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1"/>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267075" y="1835279"/>
            <a:ext cx="5438394"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3267075" y="1513285"/>
            <a:ext cx="5439966"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923447"/>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3724423903"/>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96353E-AE14-4DD0-9CFC-E131DA9D8CCF}"/>
              </a:ext>
            </a:extLst>
          </p:cNvPr>
          <p:cNvPicPr>
            <a:picLocks noChangeAspect="1"/>
          </p:cNvPicPr>
          <p:nvPr/>
        </p:nvPicPr>
        <p:blipFill rotWithShape="1">
          <a:blip r:embed="rId2"/>
          <a:srcRect l="22792" r="34862"/>
          <a:stretch/>
        </p:blipFill>
        <p:spPr>
          <a:xfrm>
            <a:off x="0" y="0"/>
            <a:ext cx="3267075" cy="5143500"/>
          </a:xfrm>
          <a:custGeom>
            <a:avLst/>
            <a:gdLst>
              <a:gd name="connsiteX0" fmla="*/ 0 w 4356100"/>
              <a:gd name="connsiteY0" fmla="*/ 0 h 6858000"/>
              <a:gd name="connsiteX1" fmla="*/ 4356100 w 4356100"/>
              <a:gd name="connsiteY1" fmla="*/ 0 h 6858000"/>
              <a:gd name="connsiteX2" fmla="*/ 4356100 w 4356100"/>
              <a:gd name="connsiteY2" fmla="*/ 6858000 h 6858000"/>
              <a:gd name="connsiteX3" fmla="*/ 0 w 43561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56100" h="6858000">
                <a:moveTo>
                  <a:pt x="0" y="0"/>
                </a:moveTo>
                <a:lnTo>
                  <a:pt x="4356100" y="0"/>
                </a:lnTo>
                <a:lnTo>
                  <a:pt x="4356100" y="6858000"/>
                </a:lnTo>
                <a:lnTo>
                  <a:pt x="0" y="6858000"/>
                </a:lnTo>
                <a:close/>
              </a:path>
            </a:pathLst>
          </a:custGeom>
        </p:spPr>
      </p:pic>
      <p:sp>
        <p:nvSpPr>
          <p:cNvPr id="9" name="Rectangle 8">
            <a:extLst>
              <a:ext uri="{FF2B5EF4-FFF2-40B4-BE49-F238E27FC236}">
                <a16:creationId xmlns:a16="http://schemas.microsoft.com/office/drawing/2014/main" id="{23268861-55BD-4B42-9602-50B6350788AD}"/>
              </a:ext>
              <a:ext uri="{C183D7F6-B498-43B3-948B-1728B52AA6E4}">
                <adec:decorative xmlns:adec="http://schemas.microsoft.com/office/drawing/2017/decorative" val="1"/>
              </a:ext>
            </a:extLst>
          </p:cNvPr>
          <p:cNvSpPr/>
          <p:nvPr/>
        </p:nvSpPr>
        <p:spPr bwMode="blackWhite">
          <a:xfrm>
            <a:off x="0" y="0"/>
            <a:ext cx="3267075" cy="5143500"/>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441198" y="2384776"/>
            <a:ext cx="2386966" cy="373949"/>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995655722"/>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441198" y="2384776"/>
            <a:ext cx="2386966" cy="373949"/>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56423" y="2410168"/>
            <a:ext cx="4949557" cy="323165"/>
          </a:xfrm>
        </p:spPr>
        <p:txBody>
          <a:bodyPr anchor="ctr" anchorCtr="0">
            <a:spAutoFit/>
          </a:bodyPr>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2193832845"/>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B321057F-5FE2-4E98-A82A-F395CCC9BA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000500" y="0"/>
            <a:ext cx="5143500" cy="5143500"/>
          </a:xfrm>
          <a:prstGeom prst="rect">
            <a:avLst/>
          </a:prstGeom>
        </p:spPr>
      </p:pic>
    </p:spTree>
    <p:extLst>
      <p:ext uri="{BB962C8B-B14F-4D97-AF65-F5344CB8AC3E}">
        <p14:creationId xmlns:p14="http://schemas.microsoft.com/office/powerpoint/2010/main" val="25608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07186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460058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41964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827647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58860"/>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5324"/>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347164"/>
      </p:ext>
    </p:extLst>
  </p:cSld>
  <p:clrMapOvr>
    <a:masterClrMapping/>
  </p:clrMapOvr>
  <p:transition>
    <p:fade/>
  </p:transition>
  <p:hf hdr="0" ftr="0" dt="0"/>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544598"/>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83515074"/>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1B487-36FD-4CED-B07A-1A81FC6540B1}" type="datetime1">
              <a:rPr lang="en-US" smtClean="0"/>
              <a:pPr/>
              <a:t>4/20/2020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427061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32520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Header only with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only with line</a:t>
            </a:r>
          </a:p>
        </p:txBody>
      </p:sp>
      <p:sp>
        <p:nvSpPr>
          <p:cNvPr id="3"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3320240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Header with 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with line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408218"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42690796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Header without 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bg1"/>
                </a:solidFill>
              </a:defRPr>
            </a:lvl1pPr>
          </a:lstStyle>
          <a:p>
            <a:r>
              <a:rPr lang="en-US" dirty="0"/>
              <a:t>Header without line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18109094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Blank no backgroun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8661501" y="4786949"/>
            <a:ext cx="440354" cy="325469"/>
          </a:xfrm>
          <a:prstGeom prst="rect">
            <a:avLst/>
          </a:prstGeom>
        </p:spPr>
        <p:txBody>
          <a:bodyPr/>
          <a:lstStyle>
            <a:lvl1pPr>
              <a:defRPr sz="800"/>
            </a:lvl1pPr>
          </a:lstStyle>
          <a:p>
            <a:fld id="{B32AB80A-78BA-6B42-BA0D-B44ACF890F5A}" type="slidenum">
              <a:rPr lang="en-US" smtClean="0">
                <a:solidFill>
                  <a:prstClr val="white"/>
                </a:solidFill>
              </a:rPr>
              <a:pPr/>
              <a:t>‹#›</a:t>
            </a:fld>
            <a:endParaRPr lang="en-US" dirty="0">
              <a:solidFill>
                <a:prstClr val="white"/>
              </a:solidFill>
            </a:endParaRPr>
          </a:p>
        </p:txBody>
      </p:sp>
    </p:spTree>
    <p:custDataLst>
      <p:tags r:id="rId1"/>
    </p:custDataLst>
    <p:extLst>
      <p:ext uri="{BB962C8B-B14F-4D97-AF65-F5344CB8AC3E}">
        <p14:creationId xmlns:p14="http://schemas.microsoft.com/office/powerpoint/2010/main" val="10986903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6A5D-A276-443C-A653-722D22AA7F8E}"/>
              </a:ext>
            </a:extLst>
          </p:cNvPr>
          <p:cNvSpPr>
            <a:spLocks noGrp="1"/>
          </p:cNvSpPr>
          <p:nvPr>
            <p:ph type="ctrTitle"/>
          </p:nvPr>
        </p:nvSpPr>
        <p:spPr>
          <a:xfrm>
            <a:off x="1143000" y="1247477"/>
            <a:ext cx="6858000" cy="1384995"/>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3E87A89-FA3C-436D-9511-21A92C824980}"/>
              </a:ext>
            </a:extLst>
          </p:cNvPr>
          <p:cNvSpPr>
            <a:spLocks noGrp="1"/>
          </p:cNvSpPr>
          <p:nvPr>
            <p:ph type="subTitle" idx="1"/>
          </p:nvPr>
        </p:nvSpPr>
        <p:spPr>
          <a:xfrm>
            <a:off x="1143000" y="270152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17FF98-3D48-4828-ABD0-64BC20ECBC71}"/>
              </a:ext>
            </a:extLst>
          </p:cNvPr>
          <p:cNvSpPr>
            <a:spLocks noGrp="1"/>
          </p:cNvSpPr>
          <p:nvPr>
            <p:ph type="dt" sz="half" idx="10"/>
          </p:nvPr>
        </p:nvSpPr>
        <p:spPr/>
        <p:txBody>
          <a:bodyPr/>
          <a:lstStyle/>
          <a:p>
            <a:fld id="{B2543740-8CDF-48E0-B0E9-5FDDE8B1D751}" type="datetimeFigureOut">
              <a:rPr lang="en-IN" smtClean="0"/>
              <a:t>20-04-2020</a:t>
            </a:fld>
            <a:endParaRPr lang="en-IN"/>
          </a:p>
        </p:txBody>
      </p:sp>
      <p:sp>
        <p:nvSpPr>
          <p:cNvPr id="5" name="Footer Placeholder 4">
            <a:extLst>
              <a:ext uri="{FF2B5EF4-FFF2-40B4-BE49-F238E27FC236}">
                <a16:creationId xmlns:a16="http://schemas.microsoft.com/office/drawing/2014/main" id="{5892E49A-FA1D-4CF1-94AA-11A32BABF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6046F-8EBF-4AB5-B18C-28356AE4BF1F}"/>
              </a:ext>
            </a:extLst>
          </p:cNvPr>
          <p:cNvSpPr>
            <a:spLocks noGrp="1"/>
          </p:cNvSpPr>
          <p:nvPr>
            <p:ph type="sldNum" sz="quarter" idx="12"/>
          </p:nvPr>
        </p:nvSpPr>
        <p:spPr/>
        <p:txBody>
          <a:bodyPr/>
          <a:lstStyle/>
          <a:p>
            <a:fld id="{25DDAAC7-B804-4C2D-9893-7CAF0F324CAF}" type="slidenum">
              <a:rPr lang="en-IN" smtClean="0"/>
              <a:t>‹#›</a:t>
            </a:fld>
            <a:endParaRPr lang="en-IN"/>
          </a:p>
        </p:txBody>
      </p:sp>
    </p:spTree>
    <p:extLst>
      <p:ext uri="{BB962C8B-B14F-4D97-AF65-F5344CB8AC3E}">
        <p14:creationId xmlns:p14="http://schemas.microsoft.com/office/powerpoint/2010/main" val="148788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58292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50553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 Id="rId8"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9" Type="http://schemas.openxmlformats.org/officeDocument/2006/relationships/theme" Target="../theme/theme3.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slideLayout" Target="../slideLayouts/slideLayout7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slideLayout" Target="../slideLayouts/slideLayout73.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6"/>
    </p:custDataLst>
    <p:extLst>
      <p:ext uri="{BB962C8B-B14F-4D97-AF65-F5344CB8AC3E}">
        <p14:creationId xmlns:p14="http://schemas.microsoft.com/office/powerpoint/2010/main" val="1418449807"/>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4" r:id="rId3"/>
    <p:sldLayoutId id="2147483675" r:id="rId4"/>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1756386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4148035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6" r:id="rId33"/>
    <p:sldLayoutId id="2147483778" r:id="rId34"/>
    <p:sldLayoutId id="2147483779" r:id="rId35"/>
    <p:sldLayoutId id="2147483780" r:id="rId36"/>
    <p:sldLayoutId id="2147483781" r:id="rId37"/>
    <p:sldLayoutId id="2147483782" r:id="rId38"/>
  </p:sldLayoutIdLst>
  <p:transition>
    <p:fade/>
  </p:transition>
  <p:hf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9" Type="http://schemas.openxmlformats.org/officeDocument/2006/relationships/image" Target="../media/image53.png"/><Relationship Id="rId21" Type="http://schemas.openxmlformats.org/officeDocument/2006/relationships/image" Target="../media/image35.png"/><Relationship Id="rId34" Type="http://schemas.openxmlformats.org/officeDocument/2006/relationships/image" Target="../media/image48.png"/><Relationship Id="rId42" Type="http://schemas.openxmlformats.org/officeDocument/2006/relationships/image" Target="../media/image56.png"/><Relationship Id="rId47" Type="http://schemas.openxmlformats.org/officeDocument/2006/relationships/image" Target="../media/image61.png"/><Relationship Id="rId7" Type="http://schemas.openxmlformats.org/officeDocument/2006/relationships/image" Target="../media/image21.png"/><Relationship Id="rId2" Type="http://schemas.openxmlformats.org/officeDocument/2006/relationships/image" Target="../media/image16.png"/><Relationship Id="rId16" Type="http://schemas.openxmlformats.org/officeDocument/2006/relationships/image" Target="../media/image30.png"/><Relationship Id="rId29" Type="http://schemas.openxmlformats.org/officeDocument/2006/relationships/image" Target="../media/image43.png"/><Relationship Id="rId1" Type="http://schemas.openxmlformats.org/officeDocument/2006/relationships/slideLayout" Target="../slideLayouts/slideLayout74.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37" Type="http://schemas.openxmlformats.org/officeDocument/2006/relationships/image" Target="../media/image51.png"/><Relationship Id="rId40" Type="http://schemas.openxmlformats.org/officeDocument/2006/relationships/image" Target="../media/image54.png"/><Relationship Id="rId45" Type="http://schemas.openxmlformats.org/officeDocument/2006/relationships/image" Target="../media/image59.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36" Type="http://schemas.openxmlformats.org/officeDocument/2006/relationships/image" Target="../media/image50.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4" Type="http://schemas.openxmlformats.org/officeDocument/2006/relationships/image" Target="../media/image58.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35"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image" Target="../media/image62.png"/><Relationship Id="rId8" Type="http://schemas.openxmlformats.org/officeDocument/2006/relationships/image" Target="../media/image22.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38" Type="http://schemas.openxmlformats.org/officeDocument/2006/relationships/image" Target="../media/image52.png"/><Relationship Id="rId46" Type="http://schemas.openxmlformats.org/officeDocument/2006/relationships/image" Target="../media/image60.png"/><Relationship Id="rId20" Type="http://schemas.openxmlformats.org/officeDocument/2006/relationships/image" Target="../media/image34.png"/><Relationship Id="rId41" Type="http://schemas.openxmlformats.org/officeDocument/2006/relationships/image" Target="../media/image5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slideLayout" Target="../slideLayouts/slideLayout45.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cognitivesearchers.azurewebsites.net/" TargetMode="External"/><Relationship Id="rId2" Type="http://schemas.openxmlformats.org/officeDocument/2006/relationships/hyperlink" Target="https://caliberpvaclient.azurewebsites.net/" TargetMode="Externa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hyperlink" Target="https://apps.powerapps.com/play/e569064e-0e32-4702-91e7-14afc8ada4f7?tenantId=9c582a85-21a9-45bf-bc95-893834bfe705&amp;source=portal&amp;screenColor=rgba%280%2C+176%2C+240%2C+1%29&amp;skipAppMetadata=true" TargetMode="External"/><Relationship Id="rId2" Type="http://schemas.openxmlformats.org/officeDocument/2006/relationships/hyperlink" Target="mailto:karthik@caliber20demo.onmicrosoft.com" TargetMode="External"/><Relationship Id="rId1" Type="http://schemas.openxmlformats.org/officeDocument/2006/relationships/slideLayout" Target="../slideLayouts/slideLayout41.xml"/><Relationship Id="rId6" Type="http://schemas.openxmlformats.org/officeDocument/2006/relationships/hyperlink" Target="https://caliber20demo.sharepoint.com/Shared%20Documents/Forms/AllItems.aspx?sortField=Modified&amp;isAscending=false&amp;viewid=cf46e341-ed8c-45ff-9857-763bacf06931" TargetMode="External"/><Relationship Id="rId5" Type="http://schemas.openxmlformats.org/officeDocument/2006/relationships/hyperlink" Target="https://india.flow.microsoft.com/manage/environments/a6fc6076-c875-48da-88f1-5894c87654f7/flows/4d5747d2-492e-451c-859f-d122124fd50a" TargetMode="External"/><Relationship Id="rId4" Type="http://schemas.openxmlformats.org/officeDocument/2006/relationships/hyperlink" Target="https://app.powerbi.com/Redirect?action=OpenApp&amp;appId=557376d6-4b57-4ca9-8f99-042174e7172f&amp;ctid=9c582a85-21a9-45bf-bc95-893834bfe70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52400" y="1200150"/>
            <a:ext cx="3810000" cy="253916"/>
          </a:xfrm>
        </p:spPr>
        <p:txBody>
          <a:bodyPr/>
          <a:lstStyle/>
          <a:p>
            <a:r>
              <a:rPr lang="en-US" dirty="0"/>
              <a:t>CALIBER 2020 Hackathon Submission</a:t>
            </a:r>
          </a:p>
        </p:txBody>
      </p:sp>
      <p:sp>
        <p:nvSpPr>
          <p:cNvPr id="3" name="Text Placeholder 2"/>
          <p:cNvSpPr>
            <a:spLocks noGrp="1"/>
          </p:cNvSpPr>
          <p:nvPr>
            <p:ph type="body" sz="quarter" idx="4294967295"/>
          </p:nvPr>
        </p:nvSpPr>
        <p:spPr>
          <a:xfrm>
            <a:off x="132522" y="2800350"/>
            <a:ext cx="3829878" cy="1752600"/>
          </a:xfrm>
        </p:spPr>
        <p:txBody>
          <a:bodyPr>
            <a:noAutofit/>
          </a:bodyPr>
          <a:lstStyle/>
          <a:p>
            <a:pPr marL="285750" indent="0">
              <a:buNone/>
            </a:pPr>
            <a:r>
              <a:rPr lang="en-US" sz="2200" b="1" dirty="0">
                <a:solidFill>
                  <a:schemeClr val="tx1"/>
                </a:solidFill>
              </a:rPr>
              <a:t>Team Cognitive Searchers</a:t>
            </a:r>
          </a:p>
          <a:p>
            <a:pPr lvl="1">
              <a:buFont typeface="Arial" panose="020B0604020202020204" pitchFamily="34" charset="0"/>
              <a:buChar char="•"/>
            </a:pPr>
            <a:r>
              <a:rPr lang="en-US" sz="1400" dirty="0"/>
              <a:t>Sabarish V</a:t>
            </a:r>
          </a:p>
          <a:p>
            <a:pPr lvl="1">
              <a:buFont typeface="Arial" panose="020B0604020202020204" pitchFamily="34" charset="0"/>
              <a:buChar char="•"/>
            </a:pPr>
            <a:r>
              <a:rPr lang="en-US" sz="1400" dirty="0" err="1">
                <a:solidFill>
                  <a:schemeClr val="tx1"/>
                </a:solidFill>
              </a:rPr>
              <a:t>Pandiyan</a:t>
            </a:r>
            <a:r>
              <a:rPr lang="en-US" sz="1400" dirty="0">
                <a:solidFill>
                  <a:schemeClr val="tx1"/>
                </a:solidFill>
              </a:rPr>
              <a:t> S G</a:t>
            </a:r>
          </a:p>
          <a:p>
            <a:pPr lvl="1">
              <a:buFont typeface="Arial" panose="020B0604020202020204" pitchFamily="34" charset="0"/>
              <a:buChar char="•"/>
            </a:pPr>
            <a:r>
              <a:rPr lang="en-US" sz="1400" dirty="0" err="1">
                <a:solidFill>
                  <a:schemeClr val="tx1"/>
                </a:solidFill>
              </a:rPr>
              <a:t>Karthikeyan</a:t>
            </a:r>
            <a:r>
              <a:rPr lang="en-US" sz="1400" dirty="0">
                <a:solidFill>
                  <a:schemeClr val="tx1"/>
                </a:solidFill>
              </a:rPr>
              <a:t> </a:t>
            </a:r>
            <a:r>
              <a:rPr lang="en-US" sz="1400" dirty="0" err="1">
                <a:solidFill>
                  <a:schemeClr val="tx1"/>
                </a:solidFill>
              </a:rPr>
              <a:t>Baskaran</a:t>
            </a:r>
            <a:endParaRPr lang="en-US" sz="1400" dirty="0">
              <a:solidFill>
                <a:schemeClr val="tx1"/>
              </a:solidFill>
            </a:endParaRPr>
          </a:p>
          <a:p>
            <a:pPr lvl="1">
              <a:buFont typeface="Arial" panose="020B0604020202020204" pitchFamily="34" charset="0"/>
              <a:buChar char="•"/>
            </a:pPr>
            <a:r>
              <a:rPr lang="en-US" sz="1400" dirty="0" err="1"/>
              <a:t>Sriram</a:t>
            </a:r>
            <a:r>
              <a:rPr lang="en-US" sz="1400" dirty="0"/>
              <a:t> T</a:t>
            </a:r>
          </a:p>
          <a:p>
            <a:pPr lvl="1">
              <a:buFont typeface="Arial" panose="020B0604020202020204" pitchFamily="34" charset="0"/>
              <a:buChar char="•"/>
            </a:pPr>
            <a:r>
              <a:rPr lang="en-US" sz="1400" dirty="0" err="1">
                <a:solidFill>
                  <a:schemeClr val="tx1"/>
                </a:solidFill>
              </a:rPr>
              <a:t>Vetrivel</a:t>
            </a:r>
            <a:r>
              <a:rPr lang="en-US" sz="1400" dirty="0">
                <a:solidFill>
                  <a:schemeClr val="tx1"/>
                </a:solidFill>
              </a:rPr>
              <a:t> </a:t>
            </a:r>
            <a:r>
              <a:rPr lang="en-US" sz="1400" dirty="0" err="1">
                <a:solidFill>
                  <a:schemeClr val="tx1"/>
                </a:solidFill>
              </a:rPr>
              <a:t>Murugan</a:t>
            </a:r>
            <a:endParaRPr lang="en-US" sz="1400" dirty="0">
              <a:solidFill>
                <a:schemeClr val="tx1"/>
              </a:solidFill>
            </a:endParaRPr>
          </a:p>
        </p:txBody>
      </p:sp>
    </p:spTree>
    <p:custDataLst>
      <p:tags r:id="rId1"/>
    </p:custDataLst>
    <p:extLst>
      <p:ext uri="{BB962C8B-B14F-4D97-AF65-F5344CB8AC3E}">
        <p14:creationId xmlns:p14="http://schemas.microsoft.com/office/powerpoint/2010/main" val="606292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4">
        <p15:prstTrans prst="pageCurlDouble"/>
      </p:transition>
    </mc:Choice>
    <mc:Fallback xmlns="">
      <p:transition spd="slow" advTm="122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1FC7-897F-4923-B824-0B64913A5BBC}"/>
              </a:ext>
            </a:extLst>
          </p:cNvPr>
          <p:cNvSpPr>
            <a:spLocks noGrp="1"/>
          </p:cNvSpPr>
          <p:nvPr>
            <p:ph type="title"/>
          </p:nvPr>
        </p:nvSpPr>
        <p:spPr/>
        <p:txBody>
          <a:bodyPr/>
          <a:lstStyle/>
          <a:p>
            <a:r>
              <a:rPr lang="en-US" dirty="0"/>
              <a:t>What it does (detail it out)?</a:t>
            </a:r>
          </a:p>
        </p:txBody>
      </p:sp>
      <p:sp>
        <p:nvSpPr>
          <p:cNvPr id="3" name="Slide Number Placeholder 2">
            <a:extLst>
              <a:ext uri="{FF2B5EF4-FFF2-40B4-BE49-F238E27FC236}">
                <a16:creationId xmlns:a16="http://schemas.microsoft.com/office/drawing/2014/main" id="{91D6EE68-3801-4537-A046-02005B96209C}"/>
              </a:ext>
            </a:extLst>
          </p:cNvPr>
          <p:cNvSpPr>
            <a:spLocks noGrp="1"/>
          </p:cNvSpPr>
          <p:nvPr>
            <p:ph type="sldNum" sz="quarter" idx="4294967295"/>
          </p:nvPr>
        </p:nvSpPr>
        <p:spPr>
          <a:xfrm>
            <a:off x="8704263" y="4786313"/>
            <a:ext cx="439737" cy="325437"/>
          </a:xfrm>
          <a:prstGeom prst="rect">
            <a:avLst/>
          </a:prstGeom>
        </p:spPr>
        <p:txBody>
          <a:bodyPr/>
          <a:lstStyle/>
          <a:p>
            <a:fld id="{B32AB80A-78BA-6B42-BA0D-B44ACF890F5A}" type="slidenum">
              <a:rPr lang="en-US" smtClean="0">
                <a:solidFill>
                  <a:prstClr val="white"/>
                </a:solidFill>
              </a:rPr>
              <a:pPr/>
              <a:t>10</a:t>
            </a:fld>
            <a:endParaRPr lang="en-US" dirty="0">
              <a:solidFill>
                <a:prstClr val="white"/>
              </a:solidFill>
            </a:endParaRPr>
          </a:p>
        </p:txBody>
      </p:sp>
      <p:sp>
        <p:nvSpPr>
          <p:cNvPr id="4" name="TextBox 3">
            <a:extLst>
              <a:ext uri="{FF2B5EF4-FFF2-40B4-BE49-F238E27FC236}">
                <a16:creationId xmlns:a16="http://schemas.microsoft.com/office/drawing/2014/main" id="{D35C41E9-9C3F-4DBC-B364-FCAE3676D463}"/>
              </a:ext>
            </a:extLst>
          </p:cNvPr>
          <p:cNvSpPr txBox="1"/>
          <p:nvPr/>
        </p:nvSpPr>
        <p:spPr>
          <a:xfrm>
            <a:off x="440055" y="866898"/>
            <a:ext cx="8263890" cy="4484176"/>
          </a:xfrm>
          <a:prstGeom prst="rect">
            <a:avLst/>
          </a:prstGeom>
          <a:noFill/>
        </p:spPr>
        <p:txBody>
          <a:bodyPr wrap="square" lIns="0" tIns="0" rIns="0" bIns="0" rtlCol="0">
            <a:spAutoFit/>
          </a:bodyPr>
          <a:lstStyle/>
          <a:p>
            <a:pPr algn="just">
              <a:lnSpc>
                <a:spcPct val="150000"/>
              </a:lnSpc>
            </a:pPr>
            <a:r>
              <a:rPr lang="en-US" sz="1400" dirty="0">
                <a:gradFill>
                  <a:gsLst>
                    <a:gs pos="2917">
                      <a:schemeClr val="tx1"/>
                    </a:gs>
                    <a:gs pos="30000">
                      <a:schemeClr val="tx1"/>
                    </a:gs>
                  </a:gsLst>
                  <a:lin ang="5400000" scaled="0"/>
                </a:gradFill>
              </a:rPr>
              <a:t> We are going to handle structured and unstructured data using Azure Cognitive Search.</a:t>
            </a:r>
          </a:p>
          <a:p>
            <a:pPr marL="285750"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How we handled structured data? </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Structured data’s are processing as json output and uploaded to blob storage using MVC Web App and will create a separate azure search index for structured json content</a:t>
            </a:r>
          </a:p>
          <a:p>
            <a:pPr marL="285750"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How we handled un-structured data’s ? (Image, Documents, Audio and Video files)</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Image and Documents</a:t>
            </a:r>
          </a:p>
          <a:p>
            <a:pPr marL="1200150" lvl="2"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We are using Azure Cognitive AI Enrichment Skill Set to read the image and documents content. It will convert the output as json and it indexed and store it target search index.</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Audio files</a:t>
            </a:r>
          </a:p>
          <a:p>
            <a:pPr marL="1200150" lvl="2"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Audio files contents are extracted using Cognitive Speech Recognizer Services and stored to Cosmos DB. Creating a separate azure search index for audio files using Cosmos DB as data source.</a:t>
            </a:r>
          </a:p>
          <a:p>
            <a:pPr lvl="1" algn="just">
              <a:lnSpc>
                <a:spcPct val="150000"/>
              </a:lnSpc>
            </a:pPr>
            <a:endParaRPr lang="en-US" sz="1400" dirty="0">
              <a:gradFill>
                <a:gsLst>
                  <a:gs pos="2917">
                    <a:schemeClr val="tx1"/>
                  </a:gs>
                  <a:gs pos="30000">
                    <a:schemeClr val="tx1"/>
                  </a:gs>
                </a:gsLst>
                <a:lin ang="5400000" scaled="0"/>
              </a:gradFill>
            </a:endParaRPr>
          </a:p>
          <a:p>
            <a:pPr marL="285750" indent="-285750" algn="just">
              <a:lnSpc>
                <a:spcPct val="150000"/>
              </a:lnSpc>
              <a:buFont typeface="Arial" panose="020B0604020202020204" pitchFamily="34" charset="0"/>
              <a:buChar char="•"/>
            </a:pP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853477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1FC7-897F-4923-B824-0B64913A5BBC}"/>
              </a:ext>
            </a:extLst>
          </p:cNvPr>
          <p:cNvSpPr>
            <a:spLocks noGrp="1"/>
          </p:cNvSpPr>
          <p:nvPr>
            <p:ph type="title"/>
          </p:nvPr>
        </p:nvSpPr>
        <p:spPr/>
        <p:txBody>
          <a:bodyPr/>
          <a:lstStyle/>
          <a:p>
            <a:r>
              <a:rPr lang="en-US" dirty="0"/>
              <a:t>What it does (detail it out) – Continued…</a:t>
            </a:r>
          </a:p>
        </p:txBody>
      </p:sp>
      <p:sp>
        <p:nvSpPr>
          <p:cNvPr id="3" name="Slide Number Placeholder 2">
            <a:extLst>
              <a:ext uri="{FF2B5EF4-FFF2-40B4-BE49-F238E27FC236}">
                <a16:creationId xmlns:a16="http://schemas.microsoft.com/office/drawing/2014/main" id="{91D6EE68-3801-4537-A046-02005B96209C}"/>
              </a:ext>
            </a:extLst>
          </p:cNvPr>
          <p:cNvSpPr>
            <a:spLocks noGrp="1"/>
          </p:cNvSpPr>
          <p:nvPr>
            <p:ph type="sldNum" sz="quarter" idx="4294967295"/>
          </p:nvPr>
        </p:nvSpPr>
        <p:spPr>
          <a:xfrm>
            <a:off x="8704263" y="4786313"/>
            <a:ext cx="439737" cy="325437"/>
          </a:xfrm>
          <a:prstGeom prst="rect">
            <a:avLst/>
          </a:prstGeom>
        </p:spPr>
        <p:txBody>
          <a:bodyPr/>
          <a:lstStyle/>
          <a:p>
            <a:fld id="{B32AB80A-78BA-6B42-BA0D-B44ACF890F5A}" type="slidenum">
              <a:rPr lang="en-US" smtClean="0">
                <a:solidFill>
                  <a:prstClr val="white"/>
                </a:solidFill>
              </a:rPr>
              <a:pPr/>
              <a:t>11</a:t>
            </a:fld>
            <a:endParaRPr lang="en-US" dirty="0">
              <a:solidFill>
                <a:prstClr val="white"/>
              </a:solidFill>
            </a:endParaRPr>
          </a:p>
        </p:txBody>
      </p:sp>
      <p:sp>
        <p:nvSpPr>
          <p:cNvPr id="4" name="TextBox 3">
            <a:extLst>
              <a:ext uri="{FF2B5EF4-FFF2-40B4-BE49-F238E27FC236}">
                <a16:creationId xmlns:a16="http://schemas.microsoft.com/office/drawing/2014/main" id="{D35C41E9-9C3F-4DBC-B364-FCAE3676D463}"/>
              </a:ext>
            </a:extLst>
          </p:cNvPr>
          <p:cNvSpPr txBox="1"/>
          <p:nvPr/>
        </p:nvSpPr>
        <p:spPr>
          <a:xfrm>
            <a:off x="440055" y="866898"/>
            <a:ext cx="8263890" cy="2949141"/>
          </a:xfrm>
          <a:prstGeom prst="rect">
            <a:avLst/>
          </a:prstGeom>
          <a:noFill/>
        </p:spPr>
        <p:txBody>
          <a:bodyPr wrap="square" lIns="0" tIns="0" rIns="0" bIns="0" rtlCol="0">
            <a:spAutoFit/>
          </a:bodyPr>
          <a:lstStyle/>
          <a:p>
            <a:pPr marL="285750"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Video files</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Video files contents are extracted using Azure Media Services (Video Indexer) and the output as json content stored to blob storage. Creating a separate azure search index for extracted video content as source from blob storage.</a:t>
            </a:r>
          </a:p>
          <a:p>
            <a:pPr marL="285750"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How we are merging structured and un-structured data?</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We are creating another index as target from merging of all Search Indexers.</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Updating all indexer pointing to target search index. Now the contents are merged from all indexers to target index.</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Enterprise Search and Chat Bot Service uses the above target index.</a:t>
            </a:r>
          </a:p>
        </p:txBody>
      </p:sp>
    </p:spTree>
    <p:extLst>
      <p:ext uri="{BB962C8B-B14F-4D97-AF65-F5344CB8AC3E}">
        <p14:creationId xmlns:p14="http://schemas.microsoft.com/office/powerpoint/2010/main" val="41099460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0B2BA0FB-ABED-4AEC-AC5F-B54F4543C97F}"/>
              </a:ext>
            </a:extLst>
          </p:cNvPr>
          <p:cNvPicPr>
            <a:picLocks noChangeAspect="1"/>
          </p:cNvPicPr>
          <p:nvPr/>
        </p:nvPicPr>
        <p:blipFill>
          <a:blip r:embed="rId2"/>
          <a:stretch>
            <a:fillRect/>
          </a:stretch>
        </p:blipFill>
        <p:spPr>
          <a:xfrm>
            <a:off x="1749115" y="2794662"/>
            <a:ext cx="857250" cy="171450"/>
          </a:xfrm>
          <a:prstGeom prst="rect">
            <a:avLst/>
          </a:prstGeom>
        </p:spPr>
      </p:pic>
      <p:pic>
        <p:nvPicPr>
          <p:cNvPr id="47" name="Picture 46">
            <a:extLst>
              <a:ext uri="{FF2B5EF4-FFF2-40B4-BE49-F238E27FC236}">
                <a16:creationId xmlns:a16="http://schemas.microsoft.com/office/drawing/2014/main" id="{AFA0B42D-89CE-4B90-8EAF-D4F2506E09FE}"/>
              </a:ext>
            </a:extLst>
          </p:cNvPr>
          <p:cNvPicPr>
            <a:picLocks noChangeAspect="1"/>
          </p:cNvPicPr>
          <p:nvPr/>
        </p:nvPicPr>
        <p:blipFill>
          <a:blip r:embed="rId3"/>
          <a:stretch>
            <a:fillRect/>
          </a:stretch>
        </p:blipFill>
        <p:spPr>
          <a:xfrm>
            <a:off x="2307443" y="2573323"/>
            <a:ext cx="665533" cy="123446"/>
          </a:xfrm>
          <a:prstGeom prst="rect">
            <a:avLst/>
          </a:prstGeom>
        </p:spPr>
      </p:pic>
      <p:sp>
        <p:nvSpPr>
          <p:cNvPr id="9" name="Rectangle 8">
            <a:extLst>
              <a:ext uri="{FF2B5EF4-FFF2-40B4-BE49-F238E27FC236}">
                <a16:creationId xmlns:a16="http://schemas.microsoft.com/office/drawing/2014/main" id="{F3E567A7-5667-4DAE-B1FA-6135348E50AB}"/>
              </a:ext>
            </a:extLst>
          </p:cNvPr>
          <p:cNvSpPr/>
          <p:nvPr/>
        </p:nvSpPr>
        <p:spPr>
          <a:xfrm>
            <a:off x="915326" y="652750"/>
            <a:ext cx="2055824" cy="381734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 name="Rectangle 3">
            <a:extLst>
              <a:ext uri="{FF2B5EF4-FFF2-40B4-BE49-F238E27FC236}">
                <a16:creationId xmlns:a16="http://schemas.microsoft.com/office/drawing/2014/main" id="{E5F9BCC2-F6FE-49DD-8BB5-288435659C26}"/>
              </a:ext>
            </a:extLst>
          </p:cNvPr>
          <p:cNvSpPr/>
          <p:nvPr/>
        </p:nvSpPr>
        <p:spPr>
          <a:xfrm>
            <a:off x="724238" y="191822"/>
            <a:ext cx="7967754" cy="4457700"/>
          </a:xfrm>
          <a:prstGeom prst="rect">
            <a:avLst/>
          </a:prstGeom>
          <a:noFill/>
          <a:ln w="25400" cap="sq">
            <a:solidFill>
              <a:srgbClr val="0070C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IN" sz="1350" dirty="0"/>
          </a:p>
        </p:txBody>
      </p:sp>
      <p:pic>
        <p:nvPicPr>
          <p:cNvPr id="5" name="Picture 4">
            <a:extLst>
              <a:ext uri="{FF2B5EF4-FFF2-40B4-BE49-F238E27FC236}">
                <a16:creationId xmlns:a16="http://schemas.microsoft.com/office/drawing/2014/main" id="{981728C4-930C-4CE9-A000-A80BA65DB507}"/>
              </a:ext>
            </a:extLst>
          </p:cNvPr>
          <p:cNvPicPr>
            <a:picLocks noChangeAspect="1"/>
          </p:cNvPicPr>
          <p:nvPr/>
        </p:nvPicPr>
        <p:blipFill>
          <a:blip r:embed="rId4"/>
          <a:stretch>
            <a:fillRect/>
          </a:stretch>
        </p:blipFill>
        <p:spPr>
          <a:xfrm>
            <a:off x="96875" y="2223748"/>
            <a:ext cx="421481" cy="500063"/>
          </a:xfrm>
          <a:prstGeom prst="rect">
            <a:avLst/>
          </a:prstGeom>
        </p:spPr>
      </p:pic>
      <p:pic>
        <p:nvPicPr>
          <p:cNvPr id="10" name="Picture 9">
            <a:extLst>
              <a:ext uri="{FF2B5EF4-FFF2-40B4-BE49-F238E27FC236}">
                <a16:creationId xmlns:a16="http://schemas.microsoft.com/office/drawing/2014/main" id="{CF44E3B2-C1A7-43AB-947F-A352E3FB88D0}"/>
              </a:ext>
            </a:extLst>
          </p:cNvPr>
          <p:cNvPicPr>
            <a:picLocks noChangeAspect="1"/>
          </p:cNvPicPr>
          <p:nvPr/>
        </p:nvPicPr>
        <p:blipFill>
          <a:blip r:embed="rId5"/>
          <a:stretch>
            <a:fillRect/>
          </a:stretch>
        </p:blipFill>
        <p:spPr>
          <a:xfrm>
            <a:off x="973486" y="1132416"/>
            <a:ext cx="664369" cy="721519"/>
          </a:xfrm>
          <a:prstGeom prst="rect">
            <a:avLst/>
          </a:prstGeom>
        </p:spPr>
      </p:pic>
      <p:pic>
        <p:nvPicPr>
          <p:cNvPr id="11" name="Picture 10">
            <a:extLst>
              <a:ext uri="{FF2B5EF4-FFF2-40B4-BE49-F238E27FC236}">
                <a16:creationId xmlns:a16="http://schemas.microsoft.com/office/drawing/2014/main" id="{3BBF2B54-BFA8-44A8-BB0F-9D672D2D7F5F}"/>
              </a:ext>
            </a:extLst>
          </p:cNvPr>
          <p:cNvPicPr>
            <a:picLocks noChangeAspect="1"/>
          </p:cNvPicPr>
          <p:nvPr/>
        </p:nvPicPr>
        <p:blipFill>
          <a:blip r:embed="rId6"/>
          <a:stretch>
            <a:fillRect/>
          </a:stretch>
        </p:blipFill>
        <p:spPr>
          <a:xfrm>
            <a:off x="1063758" y="2280994"/>
            <a:ext cx="519545" cy="383756"/>
          </a:xfrm>
          <a:prstGeom prst="rect">
            <a:avLst/>
          </a:prstGeom>
        </p:spPr>
      </p:pic>
      <p:pic>
        <p:nvPicPr>
          <p:cNvPr id="12" name="Picture 11">
            <a:extLst>
              <a:ext uri="{FF2B5EF4-FFF2-40B4-BE49-F238E27FC236}">
                <a16:creationId xmlns:a16="http://schemas.microsoft.com/office/drawing/2014/main" id="{791B941A-F299-476E-97F8-48DA4FBA0055}"/>
              </a:ext>
            </a:extLst>
          </p:cNvPr>
          <p:cNvPicPr>
            <a:picLocks noChangeAspect="1"/>
          </p:cNvPicPr>
          <p:nvPr/>
        </p:nvPicPr>
        <p:blipFill>
          <a:blip r:embed="rId7"/>
          <a:stretch>
            <a:fillRect/>
          </a:stretch>
        </p:blipFill>
        <p:spPr>
          <a:xfrm>
            <a:off x="1070847" y="3503678"/>
            <a:ext cx="472314" cy="465265"/>
          </a:xfrm>
          <a:prstGeom prst="rect">
            <a:avLst/>
          </a:prstGeom>
        </p:spPr>
      </p:pic>
      <p:pic>
        <p:nvPicPr>
          <p:cNvPr id="13" name="Picture 12">
            <a:extLst>
              <a:ext uri="{FF2B5EF4-FFF2-40B4-BE49-F238E27FC236}">
                <a16:creationId xmlns:a16="http://schemas.microsoft.com/office/drawing/2014/main" id="{638B8AB9-7C9D-49CC-8A06-2D4D06217F9F}"/>
              </a:ext>
            </a:extLst>
          </p:cNvPr>
          <p:cNvPicPr>
            <a:picLocks noChangeAspect="1"/>
          </p:cNvPicPr>
          <p:nvPr/>
        </p:nvPicPr>
        <p:blipFill>
          <a:blip r:embed="rId8"/>
          <a:stretch>
            <a:fillRect/>
          </a:stretch>
        </p:blipFill>
        <p:spPr>
          <a:xfrm>
            <a:off x="1757196" y="1283276"/>
            <a:ext cx="441614" cy="370176"/>
          </a:xfrm>
          <a:prstGeom prst="rect">
            <a:avLst/>
          </a:prstGeom>
        </p:spPr>
      </p:pic>
      <p:sp>
        <p:nvSpPr>
          <p:cNvPr id="14" name="Rectangle 13">
            <a:extLst>
              <a:ext uri="{FF2B5EF4-FFF2-40B4-BE49-F238E27FC236}">
                <a16:creationId xmlns:a16="http://schemas.microsoft.com/office/drawing/2014/main" id="{B7218CFC-9A56-4C9B-88B9-2D89F6CA83D5}"/>
              </a:ext>
            </a:extLst>
          </p:cNvPr>
          <p:cNvSpPr/>
          <p:nvPr/>
        </p:nvSpPr>
        <p:spPr>
          <a:xfrm>
            <a:off x="986009" y="946182"/>
            <a:ext cx="702218" cy="340776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id="{13C45A20-C61A-4F0A-9639-1789A7B7EB78}"/>
              </a:ext>
            </a:extLst>
          </p:cNvPr>
          <p:cNvSpPr txBox="1"/>
          <p:nvPr/>
        </p:nvSpPr>
        <p:spPr>
          <a:xfrm>
            <a:off x="1852900" y="669495"/>
            <a:ext cx="771525" cy="300082"/>
          </a:xfrm>
          <a:prstGeom prst="rect">
            <a:avLst/>
          </a:prstGeom>
          <a:noFill/>
        </p:spPr>
        <p:txBody>
          <a:bodyPr wrap="square" rtlCol="0">
            <a:spAutoFit/>
          </a:bodyPr>
          <a:lstStyle/>
          <a:p>
            <a:r>
              <a:rPr lang="en-IN" sz="1350" dirty="0"/>
              <a:t>SaaS</a:t>
            </a:r>
          </a:p>
        </p:txBody>
      </p:sp>
      <p:pic>
        <p:nvPicPr>
          <p:cNvPr id="17" name="Picture 16">
            <a:extLst>
              <a:ext uri="{FF2B5EF4-FFF2-40B4-BE49-F238E27FC236}">
                <a16:creationId xmlns:a16="http://schemas.microsoft.com/office/drawing/2014/main" id="{326A0114-9496-435E-8C19-04D9D68D564E}"/>
              </a:ext>
            </a:extLst>
          </p:cNvPr>
          <p:cNvPicPr>
            <a:picLocks noChangeAspect="1"/>
          </p:cNvPicPr>
          <p:nvPr/>
        </p:nvPicPr>
        <p:blipFill>
          <a:blip r:embed="rId9"/>
          <a:stretch>
            <a:fillRect/>
          </a:stretch>
        </p:blipFill>
        <p:spPr>
          <a:xfrm>
            <a:off x="1705614" y="3515595"/>
            <a:ext cx="495133" cy="331453"/>
          </a:xfrm>
          <a:prstGeom prst="rect">
            <a:avLst/>
          </a:prstGeom>
        </p:spPr>
      </p:pic>
      <p:sp>
        <p:nvSpPr>
          <p:cNvPr id="18" name="Rectangle 17">
            <a:extLst>
              <a:ext uri="{FF2B5EF4-FFF2-40B4-BE49-F238E27FC236}">
                <a16:creationId xmlns:a16="http://schemas.microsoft.com/office/drawing/2014/main" id="{CE101CFB-006B-4D1E-B0E5-299AD0945D7A}"/>
              </a:ext>
            </a:extLst>
          </p:cNvPr>
          <p:cNvSpPr/>
          <p:nvPr/>
        </p:nvSpPr>
        <p:spPr>
          <a:xfrm>
            <a:off x="3176177" y="663078"/>
            <a:ext cx="1190291" cy="381734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0" name="Rectangle 19">
            <a:extLst>
              <a:ext uri="{FF2B5EF4-FFF2-40B4-BE49-F238E27FC236}">
                <a16:creationId xmlns:a16="http://schemas.microsoft.com/office/drawing/2014/main" id="{B0364082-F995-40AD-BB16-21830FD29F02}"/>
              </a:ext>
            </a:extLst>
          </p:cNvPr>
          <p:cNvSpPr/>
          <p:nvPr/>
        </p:nvSpPr>
        <p:spPr>
          <a:xfrm>
            <a:off x="4572000" y="666521"/>
            <a:ext cx="2723920" cy="381734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a:extLst>
              <a:ext uri="{FF2B5EF4-FFF2-40B4-BE49-F238E27FC236}">
                <a16:creationId xmlns:a16="http://schemas.microsoft.com/office/drawing/2014/main" id="{C973273A-A60C-40F2-A256-8B6495787091}"/>
              </a:ext>
            </a:extLst>
          </p:cNvPr>
          <p:cNvSpPr txBox="1"/>
          <p:nvPr/>
        </p:nvSpPr>
        <p:spPr>
          <a:xfrm>
            <a:off x="5633599" y="677445"/>
            <a:ext cx="771525" cy="300082"/>
          </a:xfrm>
          <a:prstGeom prst="rect">
            <a:avLst/>
          </a:prstGeom>
          <a:noFill/>
        </p:spPr>
        <p:txBody>
          <a:bodyPr wrap="square" rtlCol="0">
            <a:spAutoFit/>
          </a:bodyPr>
          <a:lstStyle/>
          <a:p>
            <a:r>
              <a:rPr lang="en-IN" sz="1350" dirty="0"/>
              <a:t>PaaS</a:t>
            </a:r>
          </a:p>
        </p:txBody>
      </p:sp>
      <p:pic>
        <p:nvPicPr>
          <p:cNvPr id="23" name="Picture 22">
            <a:extLst>
              <a:ext uri="{FF2B5EF4-FFF2-40B4-BE49-F238E27FC236}">
                <a16:creationId xmlns:a16="http://schemas.microsoft.com/office/drawing/2014/main" id="{491C5EC0-FC0D-4B16-A5CA-98A6E0E92BDD}"/>
              </a:ext>
            </a:extLst>
          </p:cNvPr>
          <p:cNvPicPr>
            <a:picLocks noChangeAspect="1"/>
          </p:cNvPicPr>
          <p:nvPr/>
        </p:nvPicPr>
        <p:blipFill>
          <a:blip r:embed="rId10"/>
          <a:stretch>
            <a:fillRect/>
          </a:stretch>
        </p:blipFill>
        <p:spPr>
          <a:xfrm>
            <a:off x="3206241" y="496856"/>
            <a:ext cx="407194" cy="314325"/>
          </a:xfrm>
          <a:prstGeom prst="rect">
            <a:avLst/>
          </a:prstGeom>
        </p:spPr>
      </p:pic>
      <p:sp>
        <p:nvSpPr>
          <p:cNvPr id="19" name="TextBox 18">
            <a:extLst>
              <a:ext uri="{FF2B5EF4-FFF2-40B4-BE49-F238E27FC236}">
                <a16:creationId xmlns:a16="http://schemas.microsoft.com/office/drawing/2014/main" id="{6E64949E-CE0D-4AEA-99BB-F002B11BDC1E}"/>
              </a:ext>
            </a:extLst>
          </p:cNvPr>
          <p:cNvSpPr txBox="1"/>
          <p:nvPr/>
        </p:nvSpPr>
        <p:spPr>
          <a:xfrm>
            <a:off x="3462744" y="701167"/>
            <a:ext cx="771525" cy="300082"/>
          </a:xfrm>
          <a:prstGeom prst="rect">
            <a:avLst/>
          </a:prstGeom>
          <a:noFill/>
        </p:spPr>
        <p:txBody>
          <a:bodyPr wrap="square" rtlCol="0">
            <a:spAutoFit/>
          </a:bodyPr>
          <a:lstStyle/>
          <a:p>
            <a:r>
              <a:rPr lang="en-IN" sz="1350" dirty="0"/>
              <a:t>IaaS</a:t>
            </a:r>
          </a:p>
        </p:txBody>
      </p:sp>
      <p:pic>
        <p:nvPicPr>
          <p:cNvPr id="24" name="Picture 23">
            <a:extLst>
              <a:ext uri="{FF2B5EF4-FFF2-40B4-BE49-F238E27FC236}">
                <a16:creationId xmlns:a16="http://schemas.microsoft.com/office/drawing/2014/main" id="{95A16E11-E227-44A1-96F3-C8DB8AF708DB}"/>
              </a:ext>
            </a:extLst>
          </p:cNvPr>
          <p:cNvPicPr>
            <a:picLocks noChangeAspect="1"/>
          </p:cNvPicPr>
          <p:nvPr/>
        </p:nvPicPr>
        <p:blipFill>
          <a:blip r:embed="rId11"/>
          <a:stretch>
            <a:fillRect/>
          </a:stretch>
        </p:blipFill>
        <p:spPr>
          <a:xfrm>
            <a:off x="3398950" y="3455361"/>
            <a:ext cx="578360" cy="502260"/>
          </a:xfrm>
          <a:prstGeom prst="rect">
            <a:avLst/>
          </a:prstGeom>
        </p:spPr>
      </p:pic>
      <p:pic>
        <p:nvPicPr>
          <p:cNvPr id="25" name="Picture 24">
            <a:extLst>
              <a:ext uri="{FF2B5EF4-FFF2-40B4-BE49-F238E27FC236}">
                <a16:creationId xmlns:a16="http://schemas.microsoft.com/office/drawing/2014/main" id="{534F7F85-8269-4056-8BB4-6D8DA53AD89A}"/>
              </a:ext>
            </a:extLst>
          </p:cNvPr>
          <p:cNvPicPr>
            <a:picLocks noChangeAspect="1"/>
          </p:cNvPicPr>
          <p:nvPr/>
        </p:nvPicPr>
        <p:blipFill>
          <a:blip r:embed="rId12"/>
          <a:stretch>
            <a:fillRect/>
          </a:stretch>
        </p:blipFill>
        <p:spPr>
          <a:xfrm>
            <a:off x="3461931" y="2665362"/>
            <a:ext cx="465251" cy="502260"/>
          </a:xfrm>
          <a:prstGeom prst="rect">
            <a:avLst/>
          </a:prstGeom>
        </p:spPr>
      </p:pic>
      <p:pic>
        <p:nvPicPr>
          <p:cNvPr id="26" name="Picture 25">
            <a:extLst>
              <a:ext uri="{FF2B5EF4-FFF2-40B4-BE49-F238E27FC236}">
                <a16:creationId xmlns:a16="http://schemas.microsoft.com/office/drawing/2014/main" id="{D2A7DB6E-06F5-4B13-97C0-4791855C0789}"/>
              </a:ext>
            </a:extLst>
          </p:cNvPr>
          <p:cNvPicPr>
            <a:picLocks noChangeAspect="1"/>
          </p:cNvPicPr>
          <p:nvPr/>
        </p:nvPicPr>
        <p:blipFill>
          <a:blip r:embed="rId13"/>
          <a:stretch>
            <a:fillRect/>
          </a:stretch>
        </p:blipFill>
        <p:spPr>
          <a:xfrm>
            <a:off x="3396857" y="3831982"/>
            <a:ext cx="771525" cy="192881"/>
          </a:xfrm>
          <a:prstGeom prst="rect">
            <a:avLst/>
          </a:prstGeom>
        </p:spPr>
      </p:pic>
      <p:pic>
        <p:nvPicPr>
          <p:cNvPr id="28" name="Picture 27">
            <a:extLst>
              <a:ext uri="{FF2B5EF4-FFF2-40B4-BE49-F238E27FC236}">
                <a16:creationId xmlns:a16="http://schemas.microsoft.com/office/drawing/2014/main" id="{DFAD65C7-64BD-454C-9F2D-592CC34B28B0}"/>
              </a:ext>
            </a:extLst>
          </p:cNvPr>
          <p:cNvPicPr>
            <a:picLocks noChangeAspect="1"/>
          </p:cNvPicPr>
          <p:nvPr/>
        </p:nvPicPr>
        <p:blipFill>
          <a:blip r:embed="rId14"/>
          <a:stretch>
            <a:fillRect/>
          </a:stretch>
        </p:blipFill>
        <p:spPr>
          <a:xfrm>
            <a:off x="2479754" y="2245927"/>
            <a:ext cx="454602" cy="350693"/>
          </a:xfrm>
          <a:prstGeom prst="rect">
            <a:avLst/>
          </a:prstGeom>
        </p:spPr>
      </p:pic>
      <p:pic>
        <p:nvPicPr>
          <p:cNvPr id="30" name="Picture 29">
            <a:extLst>
              <a:ext uri="{FF2B5EF4-FFF2-40B4-BE49-F238E27FC236}">
                <a16:creationId xmlns:a16="http://schemas.microsoft.com/office/drawing/2014/main" id="{B746041D-ABF5-4BD3-8596-FDF7C795BAE3}"/>
              </a:ext>
            </a:extLst>
          </p:cNvPr>
          <p:cNvPicPr>
            <a:picLocks noChangeAspect="1"/>
          </p:cNvPicPr>
          <p:nvPr/>
        </p:nvPicPr>
        <p:blipFill>
          <a:blip r:embed="rId15"/>
          <a:stretch>
            <a:fillRect/>
          </a:stretch>
        </p:blipFill>
        <p:spPr>
          <a:xfrm>
            <a:off x="3496478" y="973644"/>
            <a:ext cx="366312" cy="347032"/>
          </a:xfrm>
          <a:prstGeom prst="rect">
            <a:avLst/>
          </a:prstGeom>
        </p:spPr>
      </p:pic>
      <p:pic>
        <p:nvPicPr>
          <p:cNvPr id="31" name="Picture 30">
            <a:extLst>
              <a:ext uri="{FF2B5EF4-FFF2-40B4-BE49-F238E27FC236}">
                <a16:creationId xmlns:a16="http://schemas.microsoft.com/office/drawing/2014/main" id="{3E974777-0B3F-49A1-BCD4-71F8C2A17336}"/>
              </a:ext>
            </a:extLst>
          </p:cNvPr>
          <p:cNvPicPr>
            <a:picLocks noChangeAspect="1"/>
          </p:cNvPicPr>
          <p:nvPr/>
        </p:nvPicPr>
        <p:blipFill>
          <a:blip r:embed="rId16"/>
          <a:stretch>
            <a:fillRect/>
          </a:stretch>
        </p:blipFill>
        <p:spPr>
          <a:xfrm>
            <a:off x="1816150" y="3849536"/>
            <a:ext cx="307181" cy="185738"/>
          </a:xfrm>
          <a:prstGeom prst="rect">
            <a:avLst/>
          </a:prstGeom>
        </p:spPr>
      </p:pic>
      <p:pic>
        <p:nvPicPr>
          <p:cNvPr id="32" name="Picture 31">
            <a:extLst>
              <a:ext uri="{FF2B5EF4-FFF2-40B4-BE49-F238E27FC236}">
                <a16:creationId xmlns:a16="http://schemas.microsoft.com/office/drawing/2014/main" id="{393874FD-0B53-4E2F-904D-5C928720EE00}"/>
              </a:ext>
            </a:extLst>
          </p:cNvPr>
          <p:cNvPicPr>
            <a:picLocks noChangeAspect="1"/>
          </p:cNvPicPr>
          <p:nvPr/>
        </p:nvPicPr>
        <p:blipFill>
          <a:blip r:embed="rId17"/>
          <a:stretch>
            <a:fillRect/>
          </a:stretch>
        </p:blipFill>
        <p:spPr>
          <a:xfrm>
            <a:off x="3416667" y="3167387"/>
            <a:ext cx="542925" cy="164306"/>
          </a:xfrm>
          <a:prstGeom prst="rect">
            <a:avLst/>
          </a:prstGeom>
        </p:spPr>
      </p:pic>
      <p:pic>
        <p:nvPicPr>
          <p:cNvPr id="33" name="Picture 32">
            <a:extLst>
              <a:ext uri="{FF2B5EF4-FFF2-40B4-BE49-F238E27FC236}">
                <a16:creationId xmlns:a16="http://schemas.microsoft.com/office/drawing/2014/main" id="{F9670624-3166-4AD9-AB93-461B4B6A555D}"/>
              </a:ext>
            </a:extLst>
          </p:cNvPr>
          <p:cNvPicPr>
            <a:picLocks noChangeAspect="1"/>
          </p:cNvPicPr>
          <p:nvPr/>
        </p:nvPicPr>
        <p:blipFill>
          <a:blip r:embed="rId18"/>
          <a:stretch>
            <a:fillRect/>
          </a:stretch>
        </p:blipFill>
        <p:spPr>
          <a:xfrm>
            <a:off x="4784127" y="2258461"/>
            <a:ext cx="337871" cy="406301"/>
          </a:xfrm>
          <a:prstGeom prst="rect">
            <a:avLst/>
          </a:prstGeom>
        </p:spPr>
      </p:pic>
      <p:pic>
        <p:nvPicPr>
          <p:cNvPr id="34" name="Picture 33">
            <a:extLst>
              <a:ext uri="{FF2B5EF4-FFF2-40B4-BE49-F238E27FC236}">
                <a16:creationId xmlns:a16="http://schemas.microsoft.com/office/drawing/2014/main" id="{782D059D-9FB0-4787-83CA-980F595BC6CE}"/>
              </a:ext>
            </a:extLst>
          </p:cNvPr>
          <p:cNvPicPr>
            <a:picLocks noChangeAspect="1"/>
          </p:cNvPicPr>
          <p:nvPr/>
        </p:nvPicPr>
        <p:blipFill>
          <a:blip r:embed="rId19"/>
          <a:stretch>
            <a:fillRect/>
          </a:stretch>
        </p:blipFill>
        <p:spPr>
          <a:xfrm>
            <a:off x="6198217" y="2132847"/>
            <a:ext cx="607337" cy="619867"/>
          </a:xfrm>
          <a:prstGeom prst="rect">
            <a:avLst/>
          </a:prstGeom>
        </p:spPr>
      </p:pic>
      <p:pic>
        <p:nvPicPr>
          <p:cNvPr id="35" name="Picture 34">
            <a:extLst>
              <a:ext uri="{FF2B5EF4-FFF2-40B4-BE49-F238E27FC236}">
                <a16:creationId xmlns:a16="http://schemas.microsoft.com/office/drawing/2014/main" id="{062731C7-3C29-4D34-AA55-E700C7583CF9}"/>
              </a:ext>
            </a:extLst>
          </p:cNvPr>
          <p:cNvPicPr>
            <a:picLocks noChangeAspect="1"/>
          </p:cNvPicPr>
          <p:nvPr/>
        </p:nvPicPr>
        <p:blipFill>
          <a:blip r:embed="rId20"/>
          <a:stretch>
            <a:fillRect/>
          </a:stretch>
        </p:blipFill>
        <p:spPr>
          <a:xfrm>
            <a:off x="5345029" y="975627"/>
            <a:ext cx="536246" cy="354509"/>
          </a:xfrm>
          <a:prstGeom prst="rect">
            <a:avLst/>
          </a:prstGeom>
        </p:spPr>
      </p:pic>
      <p:pic>
        <p:nvPicPr>
          <p:cNvPr id="37" name="Picture 36">
            <a:extLst>
              <a:ext uri="{FF2B5EF4-FFF2-40B4-BE49-F238E27FC236}">
                <a16:creationId xmlns:a16="http://schemas.microsoft.com/office/drawing/2014/main" id="{4EEA5578-D862-418E-97A6-11ED850CE03A}"/>
              </a:ext>
            </a:extLst>
          </p:cNvPr>
          <p:cNvPicPr>
            <a:picLocks noChangeAspect="1"/>
          </p:cNvPicPr>
          <p:nvPr/>
        </p:nvPicPr>
        <p:blipFill>
          <a:blip r:embed="rId21"/>
          <a:stretch>
            <a:fillRect/>
          </a:stretch>
        </p:blipFill>
        <p:spPr>
          <a:xfrm>
            <a:off x="4968603" y="1756230"/>
            <a:ext cx="172950" cy="185761"/>
          </a:xfrm>
          <a:prstGeom prst="rect">
            <a:avLst/>
          </a:prstGeom>
        </p:spPr>
      </p:pic>
      <p:pic>
        <p:nvPicPr>
          <p:cNvPr id="38" name="Picture 37">
            <a:extLst>
              <a:ext uri="{FF2B5EF4-FFF2-40B4-BE49-F238E27FC236}">
                <a16:creationId xmlns:a16="http://schemas.microsoft.com/office/drawing/2014/main" id="{3E3AE2C5-27FD-4D27-903A-4DF32691D5F3}"/>
              </a:ext>
            </a:extLst>
          </p:cNvPr>
          <p:cNvPicPr>
            <a:picLocks noChangeAspect="1"/>
          </p:cNvPicPr>
          <p:nvPr/>
        </p:nvPicPr>
        <p:blipFill>
          <a:blip r:embed="rId22"/>
          <a:stretch>
            <a:fillRect/>
          </a:stretch>
        </p:blipFill>
        <p:spPr>
          <a:xfrm>
            <a:off x="4730890" y="903024"/>
            <a:ext cx="455249" cy="441226"/>
          </a:xfrm>
          <a:prstGeom prst="rect">
            <a:avLst/>
          </a:prstGeom>
        </p:spPr>
      </p:pic>
      <p:pic>
        <p:nvPicPr>
          <p:cNvPr id="40" name="Picture 39">
            <a:extLst>
              <a:ext uri="{FF2B5EF4-FFF2-40B4-BE49-F238E27FC236}">
                <a16:creationId xmlns:a16="http://schemas.microsoft.com/office/drawing/2014/main" id="{B05A200B-A881-486A-BF99-DE51AA447B23}"/>
              </a:ext>
            </a:extLst>
          </p:cNvPr>
          <p:cNvPicPr>
            <a:picLocks noChangeAspect="1"/>
          </p:cNvPicPr>
          <p:nvPr/>
        </p:nvPicPr>
        <p:blipFill>
          <a:blip r:embed="rId23"/>
          <a:stretch>
            <a:fillRect/>
          </a:stretch>
        </p:blipFill>
        <p:spPr>
          <a:xfrm>
            <a:off x="7646707" y="3647029"/>
            <a:ext cx="837767" cy="565006"/>
          </a:xfrm>
          <a:prstGeom prst="rect">
            <a:avLst/>
          </a:prstGeom>
        </p:spPr>
      </p:pic>
      <p:pic>
        <p:nvPicPr>
          <p:cNvPr id="43" name="Picture 42">
            <a:extLst>
              <a:ext uri="{FF2B5EF4-FFF2-40B4-BE49-F238E27FC236}">
                <a16:creationId xmlns:a16="http://schemas.microsoft.com/office/drawing/2014/main" id="{8C636036-9D5D-4957-A699-96A5B9D9F709}"/>
              </a:ext>
            </a:extLst>
          </p:cNvPr>
          <p:cNvPicPr>
            <a:picLocks noChangeAspect="1"/>
          </p:cNvPicPr>
          <p:nvPr/>
        </p:nvPicPr>
        <p:blipFill>
          <a:blip r:embed="rId24"/>
          <a:stretch>
            <a:fillRect/>
          </a:stretch>
        </p:blipFill>
        <p:spPr>
          <a:xfrm>
            <a:off x="950097" y="1413"/>
            <a:ext cx="413275" cy="391806"/>
          </a:xfrm>
          <a:prstGeom prst="rect">
            <a:avLst/>
          </a:prstGeom>
        </p:spPr>
      </p:pic>
      <p:sp>
        <p:nvSpPr>
          <p:cNvPr id="44" name="Rectangle 43">
            <a:extLst>
              <a:ext uri="{FF2B5EF4-FFF2-40B4-BE49-F238E27FC236}">
                <a16:creationId xmlns:a16="http://schemas.microsoft.com/office/drawing/2014/main" id="{F8AE0076-1BF3-4D78-BB03-DC3F7FD39DA5}"/>
              </a:ext>
            </a:extLst>
          </p:cNvPr>
          <p:cNvSpPr/>
          <p:nvPr/>
        </p:nvSpPr>
        <p:spPr>
          <a:xfrm>
            <a:off x="7399982" y="669495"/>
            <a:ext cx="1194167" cy="3817344"/>
          </a:xfrm>
          <a:prstGeom prst="rect">
            <a:avLst/>
          </a:prstGeom>
          <a:noFill/>
          <a:ln w="25400">
            <a:gradFill>
              <a:gsLst>
                <a:gs pos="0">
                  <a:srgbClr val="0070C0">
                    <a:lumMod val="82000"/>
                    <a:lumOff val="18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TextBox 44">
            <a:extLst>
              <a:ext uri="{FF2B5EF4-FFF2-40B4-BE49-F238E27FC236}">
                <a16:creationId xmlns:a16="http://schemas.microsoft.com/office/drawing/2014/main" id="{A55AD2FF-43CE-4815-A7F5-A496BF0E2529}"/>
              </a:ext>
            </a:extLst>
          </p:cNvPr>
          <p:cNvSpPr txBox="1"/>
          <p:nvPr/>
        </p:nvSpPr>
        <p:spPr>
          <a:xfrm>
            <a:off x="7433746" y="709117"/>
            <a:ext cx="1223936" cy="276999"/>
          </a:xfrm>
          <a:prstGeom prst="rect">
            <a:avLst/>
          </a:prstGeom>
          <a:noFill/>
        </p:spPr>
        <p:txBody>
          <a:bodyPr wrap="square" rtlCol="0">
            <a:spAutoFit/>
          </a:bodyPr>
          <a:lstStyle/>
          <a:p>
            <a:r>
              <a:rPr lang="en-IN" sz="1200" dirty="0"/>
              <a:t>PRESENTATION</a:t>
            </a:r>
          </a:p>
        </p:txBody>
      </p:sp>
      <p:pic>
        <p:nvPicPr>
          <p:cNvPr id="46" name="Picture 45">
            <a:extLst>
              <a:ext uri="{FF2B5EF4-FFF2-40B4-BE49-F238E27FC236}">
                <a16:creationId xmlns:a16="http://schemas.microsoft.com/office/drawing/2014/main" id="{79036CEA-F9CE-4713-B994-63EABFF4CCE6}"/>
              </a:ext>
            </a:extLst>
          </p:cNvPr>
          <p:cNvPicPr>
            <a:picLocks noChangeAspect="1"/>
          </p:cNvPicPr>
          <p:nvPr/>
        </p:nvPicPr>
        <p:blipFill>
          <a:blip r:embed="rId25"/>
          <a:stretch>
            <a:fillRect/>
          </a:stretch>
        </p:blipFill>
        <p:spPr>
          <a:xfrm>
            <a:off x="7560190" y="3000762"/>
            <a:ext cx="921544" cy="507206"/>
          </a:xfrm>
          <a:prstGeom prst="rect">
            <a:avLst/>
          </a:prstGeom>
        </p:spPr>
      </p:pic>
      <p:pic>
        <p:nvPicPr>
          <p:cNvPr id="48" name="Picture 47">
            <a:extLst>
              <a:ext uri="{FF2B5EF4-FFF2-40B4-BE49-F238E27FC236}">
                <a16:creationId xmlns:a16="http://schemas.microsoft.com/office/drawing/2014/main" id="{33D47757-F17F-45EB-8777-DFECBB6FDECD}"/>
              </a:ext>
            </a:extLst>
          </p:cNvPr>
          <p:cNvPicPr>
            <a:picLocks noChangeAspect="1"/>
          </p:cNvPicPr>
          <p:nvPr/>
        </p:nvPicPr>
        <p:blipFill>
          <a:blip r:embed="rId2"/>
          <a:stretch>
            <a:fillRect/>
          </a:stretch>
        </p:blipFill>
        <p:spPr>
          <a:xfrm>
            <a:off x="7599394" y="1535264"/>
            <a:ext cx="857250" cy="171450"/>
          </a:xfrm>
          <a:prstGeom prst="rect">
            <a:avLst/>
          </a:prstGeom>
        </p:spPr>
      </p:pic>
      <p:pic>
        <p:nvPicPr>
          <p:cNvPr id="51" name="Picture 50">
            <a:extLst>
              <a:ext uri="{FF2B5EF4-FFF2-40B4-BE49-F238E27FC236}">
                <a16:creationId xmlns:a16="http://schemas.microsoft.com/office/drawing/2014/main" id="{F631B192-21E8-4657-8793-809BF4134220}"/>
              </a:ext>
            </a:extLst>
          </p:cNvPr>
          <p:cNvPicPr>
            <a:picLocks noChangeAspect="1"/>
          </p:cNvPicPr>
          <p:nvPr/>
        </p:nvPicPr>
        <p:blipFill>
          <a:blip r:embed="rId26"/>
          <a:stretch>
            <a:fillRect/>
          </a:stretch>
        </p:blipFill>
        <p:spPr>
          <a:xfrm>
            <a:off x="1116361" y="2670872"/>
            <a:ext cx="414338" cy="164306"/>
          </a:xfrm>
          <a:prstGeom prst="rect">
            <a:avLst/>
          </a:prstGeom>
        </p:spPr>
      </p:pic>
      <p:pic>
        <p:nvPicPr>
          <p:cNvPr id="52" name="Picture 51">
            <a:extLst>
              <a:ext uri="{FF2B5EF4-FFF2-40B4-BE49-F238E27FC236}">
                <a16:creationId xmlns:a16="http://schemas.microsoft.com/office/drawing/2014/main" id="{61702423-012C-4B09-B2BB-AB0E353F4D7E}"/>
              </a:ext>
            </a:extLst>
          </p:cNvPr>
          <p:cNvPicPr>
            <a:picLocks noChangeAspect="1"/>
          </p:cNvPicPr>
          <p:nvPr/>
        </p:nvPicPr>
        <p:blipFill>
          <a:blip r:embed="rId27"/>
          <a:stretch>
            <a:fillRect/>
          </a:stretch>
        </p:blipFill>
        <p:spPr>
          <a:xfrm>
            <a:off x="3578291" y="447199"/>
            <a:ext cx="600075" cy="200025"/>
          </a:xfrm>
          <a:prstGeom prst="rect">
            <a:avLst/>
          </a:prstGeom>
        </p:spPr>
      </p:pic>
      <p:cxnSp>
        <p:nvCxnSpPr>
          <p:cNvPr id="54" name="Straight Arrow Connector 53">
            <a:extLst>
              <a:ext uri="{FF2B5EF4-FFF2-40B4-BE49-F238E27FC236}">
                <a16:creationId xmlns:a16="http://schemas.microsoft.com/office/drawing/2014/main" id="{EF0C3E76-1C0D-4E98-9EF2-F45501371BFF}"/>
              </a:ext>
            </a:extLst>
          </p:cNvPr>
          <p:cNvCxnSpPr>
            <a:cxnSpLocks/>
          </p:cNvCxnSpPr>
          <p:nvPr/>
        </p:nvCxnSpPr>
        <p:spPr>
          <a:xfrm flipV="1">
            <a:off x="534883" y="2489123"/>
            <a:ext cx="4667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4A2E1E0-87B9-414B-A0E1-D21C536F2BF3}"/>
              </a:ext>
            </a:extLst>
          </p:cNvPr>
          <p:cNvCxnSpPr>
            <a:cxnSpLocks/>
            <a:endCxn id="28" idx="0"/>
          </p:cNvCxnSpPr>
          <p:nvPr/>
        </p:nvCxnSpPr>
        <p:spPr>
          <a:xfrm>
            <a:off x="2136460" y="1487966"/>
            <a:ext cx="570596" cy="75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806D97A-D5FC-4FE2-8EC0-F0D43DF17268}"/>
              </a:ext>
            </a:extLst>
          </p:cNvPr>
          <p:cNvCxnSpPr>
            <a:cxnSpLocks/>
            <a:endCxn id="28" idx="1"/>
          </p:cNvCxnSpPr>
          <p:nvPr/>
        </p:nvCxnSpPr>
        <p:spPr>
          <a:xfrm>
            <a:off x="2148701" y="2421274"/>
            <a:ext cx="331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2326D1B-E772-4B13-95F7-85E9E81C34C9}"/>
              </a:ext>
            </a:extLst>
          </p:cNvPr>
          <p:cNvCxnSpPr>
            <a:cxnSpLocks/>
            <a:endCxn id="28" idx="2"/>
          </p:cNvCxnSpPr>
          <p:nvPr/>
        </p:nvCxnSpPr>
        <p:spPr>
          <a:xfrm flipV="1">
            <a:off x="2112562" y="2596620"/>
            <a:ext cx="594494" cy="116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EBC1C55-9CAE-4DA3-916B-5321E1DD654B}"/>
              </a:ext>
            </a:extLst>
          </p:cNvPr>
          <p:cNvCxnSpPr>
            <a:cxnSpLocks/>
            <a:stCxn id="28" idx="3"/>
          </p:cNvCxnSpPr>
          <p:nvPr/>
        </p:nvCxnSpPr>
        <p:spPr>
          <a:xfrm flipV="1">
            <a:off x="2934356" y="2411677"/>
            <a:ext cx="1845222" cy="9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5A448DF-C1BD-48D1-89C4-1A6C622B29B7}"/>
              </a:ext>
            </a:extLst>
          </p:cNvPr>
          <p:cNvCxnSpPr>
            <a:cxnSpLocks/>
          </p:cNvCxnSpPr>
          <p:nvPr/>
        </p:nvCxnSpPr>
        <p:spPr>
          <a:xfrm flipV="1">
            <a:off x="6047038" y="2390985"/>
            <a:ext cx="270068" cy="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FF3EF47-CCA0-461C-90BF-4398C438322B}"/>
              </a:ext>
            </a:extLst>
          </p:cNvPr>
          <p:cNvCxnSpPr>
            <a:cxnSpLocks/>
          </p:cNvCxnSpPr>
          <p:nvPr/>
        </p:nvCxnSpPr>
        <p:spPr>
          <a:xfrm flipV="1">
            <a:off x="4968603" y="1283276"/>
            <a:ext cx="0" cy="739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88FDEC70-F276-4B56-B1DA-474596381B97}"/>
              </a:ext>
            </a:extLst>
          </p:cNvPr>
          <p:cNvPicPr>
            <a:picLocks noChangeAspect="1"/>
          </p:cNvPicPr>
          <p:nvPr/>
        </p:nvPicPr>
        <p:blipFill>
          <a:blip r:embed="rId4"/>
          <a:stretch>
            <a:fillRect/>
          </a:stretch>
        </p:blipFill>
        <p:spPr>
          <a:xfrm>
            <a:off x="8756202" y="2203361"/>
            <a:ext cx="383165" cy="454602"/>
          </a:xfrm>
          <a:prstGeom prst="rect">
            <a:avLst/>
          </a:prstGeom>
        </p:spPr>
      </p:pic>
      <p:pic>
        <p:nvPicPr>
          <p:cNvPr id="97" name="Picture 96">
            <a:extLst>
              <a:ext uri="{FF2B5EF4-FFF2-40B4-BE49-F238E27FC236}">
                <a16:creationId xmlns:a16="http://schemas.microsoft.com/office/drawing/2014/main" id="{0937D6AA-9BB6-4E93-ADBC-69C079B5365B}"/>
              </a:ext>
            </a:extLst>
          </p:cNvPr>
          <p:cNvPicPr>
            <a:picLocks noChangeAspect="1"/>
          </p:cNvPicPr>
          <p:nvPr/>
        </p:nvPicPr>
        <p:blipFill>
          <a:blip r:embed="rId28"/>
          <a:stretch>
            <a:fillRect/>
          </a:stretch>
        </p:blipFill>
        <p:spPr>
          <a:xfrm>
            <a:off x="989048" y="306472"/>
            <a:ext cx="314325" cy="185738"/>
          </a:xfrm>
          <a:prstGeom prst="rect">
            <a:avLst/>
          </a:prstGeom>
        </p:spPr>
      </p:pic>
      <p:sp>
        <p:nvSpPr>
          <p:cNvPr id="98" name="TextBox 97">
            <a:extLst>
              <a:ext uri="{FF2B5EF4-FFF2-40B4-BE49-F238E27FC236}">
                <a16:creationId xmlns:a16="http://schemas.microsoft.com/office/drawing/2014/main" id="{23B4201E-CD6F-4100-B440-12F2BF11EAAD}"/>
              </a:ext>
            </a:extLst>
          </p:cNvPr>
          <p:cNvSpPr txBox="1"/>
          <p:nvPr/>
        </p:nvSpPr>
        <p:spPr>
          <a:xfrm>
            <a:off x="1303373" y="4767550"/>
            <a:ext cx="5732173" cy="307777"/>
          </a:xfrm>
          <a:prstGeom prst="rect">
            <a:avLst/>
          </a:prstGeom>
          <a:noFill/>
        </p:spPr>
        <p:txBody>
          <a:bodyPr wrap="square" rtlCol="0">
            <a:spAutoFit/>
          </a:bodyPr>
          <a:lstStyle/>
          <a:p>
            <a:r>
              <a:rPr lang="en-IN" sz="1400" dirty="0"/>
              <a:t>               DETAILED– ARCHITECTURE DIAGRAM</a:t>
            </a:r>
          </a:p>
        </p:txBody>
      </p:sp>
      <p:pic>
        <p:nvPicPr>
          <p:cNvPr id="2" name="Picture 1">
            <a:extLst>
              <a:ext uri="{FF2B5EF4-FFF2-40B4-BE49-F238E27FC236}">
                <a16:creationId xmlns:a16="http://schemas.microsoft.com/office/drawing/2014/main" id="{CCE7AF91-7297-416C-974D-4C50E540C265}"/>
              </a:ext>
            </a:extLst>
          </p:cNvPr>
          <p:cNvPicPr>
            <a:picLocks noChangeAspect="1"/>
          </p:cNvPicPr>
          <p:nvPr/>
        </p:nvPicPr>
        <p:blipFill>
          <a:blip r:embed="rId29"/>
          <a:stretch>
            <a:fillRect/>
          </a:stretch>
        </p:blipFill>
        <p:spPr>
          <a:xfrm>
            <a:off x="6227763" y="960889"/>
            <a:ext cx="360076" cy="354187"/>
          </a:xfrm>
          <a:prstGeom prst="rect">
            <a:avLst/>
          </a:prstGeom>
        </p:spPr>
      </p:pic>
      <p:cxnSp>
        <p:nvCxnSpPr>
          <p:cNvPr id="59" name="Straight Arrow Connector 58">
            <a:extLst>
              <a:ext uri="{FF2B5EF4-FFF2-40B4-BE49-F238E27FC236}">
                <a16:creationId xmlns:a16="http://schemas.microsoft.com/office/drawing/2014/main" id="{9A89005A-E92E-4B96-874D-615B3E30EFB5}"/>
              </a:ext>
            </a:extLst>
          </p:cNvPr>
          <p:cNvCxnSpPr>
            <a:cxnSpLocks/>
          </p:cNvCxnSpPr>
          <p:nvPr/>
        </p:nvCxnSpPr>
        <p:spPr>
          <a:xfrm>
            <a:off x="6449964" y="1481577"/>
            <a:ext cx="0" cy="727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9EBF873-124E-4F5C-A3BF-4425BBCDDA39}"/>
              </a:ext>
            </a:extLst>
          </p:cNvPr>
          <p:cNvPicPr>
            <a:picLocks noChangeAspect="1"/>
          </p:cNvPicPr>
          <p:nvPr/>
        </p:nvPicPr>
        <p:blipFill>
          <a:blip r:embed="rId30"/>
          <a:stretch>
            <a:fillRect/>
          </a:stretch>
        </p:blipFill>
        <p:spPr>
          <a:xfrm>
            <a:off x="1753362" y="2253621"/>
            <a:ext cx="402541" cy="397174"/>
          </a:xfrm>
          <a:prstGeom prst="rect">
            <a:avLst/>
          </a:prstGeom>
        </p:spPr>
      </p:pic>
      <p:pic>
        <p:nvPicPr>
          <p:cNvPr id="66" name="Picture 65">
            <a:extLst>
              <a:ext uri="{FF2B5EF4-FFF2-40B4-BE49-F238E27FC236}">
                <a16:creationId xmlns:a16="http://schemas.microsoft.com/office/drawing/2014/main" id="{1A5E8EF2-9DDE-4527-A392-49B6687D90F9}"/>
              </a:ext>
            </a:extLst>
          </p:cNvPr>
          <p:cNvPicPr>
            <a:picLocks noChangeAspect="1"/>
          </p:cNvPicPr>
          <p:nvPr/>
        </p:nvPicPr>
        <p:blipFill>
          <a:blip r:embed="rId30"/>
          <a:stretch>
            <a:fillRect/>
          </a:stretch>
        </p:blipFill>
        <p:spPr>
          <a:xfrm>
            <a:off x="7825949" y="1084404"/>
            <a:ext cx="402541" cy="397174"/>
          </a:xfrm>
          <a:prstGeom prst="rect">
            <a:avLst/>
          </a:prstGeom>
        </p:spPr>
      </p:pic>
      <p:pic>
        <p:nvPicPr>
          <p:cNvPr id="55" name="Picture 54">
            <a:extLst>
              <a:ext uri="{FF2B5EF4-FFF2-40B4-BE49-F238E27FC236}">
                <a16:creationId xmlns:a16="http://schemas.microsoft.com/office/drawing/2014/main" id="{61B361EB-4EAB-48EA-B1BB-68F26A7660E9}"/>
              </a:ext>
            </a:extLst>
          </p:cNvPr>
          <p:cNvPicPr>
            <a:picLocks noChangeAspect="1"/>
          </p:cNvPicPr>
          <p:nvPr/>
        </p:nvPicPr>
        <p:blipFill>
          <a:blip r:embed="rId31"/>
          <a:stretch>
            <a:fillRect/>
          </a:stretch>
        </p:blipFill>
        <p:spPr>
          <a:xfrm>
            <a:off x="6795356" y="967366"/>
            <a:ext cx="330680" cy="414119"/>
          </a:xfrm>
          <a:prstGeom prst="rect">
            <a:avLst/>
          </a:prstGeom>
        </p:spPr>
      </p:pic>
      <p:pic>
        <p:nvPicPr>
          <p:cNvPr id="61" name="Picture 60">
            <a:extLst>
              <a:ext uri="{FF2B5EF4-FFF2-40B4-BE49-F238E27FC236}">
                <a16:creationId xmlns:a16="http://schemas.microsoft.com/office/drawing/2014/main" id="{FBE67CD5-39E2-40A1-95BD-5295EACAC8A9}"/>
              </a:ext>
            </a:extLst>
          </p:cNvPr>
          <p:cNvPicPr>
            <a:picLocks noChangeAspect="1"/>
          </p:cNvPicPr>
          <p:nvPr/>
        </p:nvPicPr>
        <p:blipFill>
          <a:blip r:embed="rId32"/>
          <a:stretch>
            <a:fillRect/>
          </a:stretch>
        </p:blipFill>
        <p:spPr>
          <a:xfrm>
            <a:off x="1759522" y="1736455"/>
            <a:ext cx="528638" cy="185738"/>
          </a:xfrm>
          <a:prstGeom prst="rect">
            <a:avLst/>
          </a:prstGeom>
        </p:spPr>
      </p:pic>
      <p:pic>
        <p:nvPicPr>
          <p:cNvPr id="62" name="Picture 61">
            <a:extLst>
              <a:ext uri="{FF2B5EF4-FFF2-40B4-BE49-F238E27FC236}">
                <a16:creationId xmlns:a16="http://schemas.microsoft.com/office/drawing/2014/main" id="{9A448961-8AD2-4EC3-9DD5-35C1E0529128}"/>
              </a:ext>
            </a:extLst>
          </p:cNvPr>
          <p:cNvPicPr>
            <a:picLocks noChangeAspect="1"/>
          </p:cNvPicPr>
          <p:nvPr/>
        </p:nvPicPr>
        <p:blipFill>
          <a:blip r:embed="rId33"/>
          <a:stretch>
            <a:fillRect/>
          </a:stretch>
        </p:blipFill>
        <p:spPr>
          <a:xfrm>
            <a:off x="6768113" y="1307680"/>
            <a:ext cx="476553" cy="140369"/>
          </a:xfrm>
          <a:prstGeom prst="rect">
            <a:avLst/>
          </a:prstGeom>
        </p:spPr>
      </p:pic>
      <p:pic>
        <p:nvPicPr>
          <p:cNvPr id="63" name="Picture 62">
            <a:extLst>
              <a:ext uri="{FF2B5EF4-FFF2-40B4-BE49-F238E27FC236}">
                <a16:creationId xmlns:a16="http://schemas.microsoft.com/office/drawing/2014/main" id="{FDE614C7-63A0-469D-9A8D-A2C4FF4D2E07}"/>
              </a:ext>
            </a:extLst>
          </p:cNvPr>
          <p:cNvPicPr>
            <a:picLocks noChangeAspect="1"/>
          </p:cNvPicPr>
          <p:nvPr/>
        </p:nvPicPr>
        <p:blipFill>
          <a:blip r:embed="rId34"/>
          <a:stretch>
            <a:fillRect/>
          </a:stretch>
        </p:blipFill>
        <p:spPr>
          <a:xfrm>
            <a:off x="6206592" y="1313175"/>
            <a:ext cx="540350" cy="120974"/>
          </a:xfrm>
          <a:prstGeom prst="rect">
            <a:avLst/>
          </a:prstGeom>
        </p:spPr>
      </p:pic>
      <p:cxnSp>
        <p:nvCxnSpPr>
          <p:cNvPr id="77" name="Straight Arrow Connector 76">
            <a:extLst>
              <a:ext uri="{FF2B5EF4-FFF2-40B4-BE49-F238E27FC236}">
                <a16:creationId xmlns:a16="http://schemas.microsoft.com/office/drawing/2014/main" id="{BFF19DA0-8B8B-4AC5-B78A-D9D5AB65C059}"/>
              </a:ext>
            </a:extLst>
          </p:cNvPr>
          <p:cNvCxnSpPr>
            <a:cxnSpLocks/>
            <a:stCxn id="2" idx="1"/>
          </p:cNvCxnSpPr>
          <p:nvPr/>
        </p:nvCxnSpPr>
        <p:spPr>
          <a:xfrm flipH="1">
            <a:off x="5832583" y="1137983"/>
            <a:ext cx="395180" cy="5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1F2908A7-B645-4CD4-A33B-0B674844811B}"/>
              </a:ext>
            </a:extLst>
          </p:cNvPr>
          <p:cNvPicPr>
            <a:picLocks noChangeAspect="1"/>
          </p:cNvPicPr>
          <p:nvPr/>
        </p:nvPicPr>
        <p:blipFill>
          <a:blip r:embed="rId35"/>
          <a:stretch>
            <a:fillRect/>
          </a:stretch>
        </p:blipFill>
        <p:spPr>
          <a:xfrm>
            <a:off x="5246669" y="3331694"/>
            <a:ext cx="377114" cy="398004"/>
          </a:xfrm>
          <a:prstGeom prst="rect">
            <a:avLst/>
          </a:prstGeom>
        </p:spPr>
      </p:pic>
      <p:pic>
        <p:nvPicPr>
          <p:cNvPr id="80" name="Picture 79">
            <a:extLst>
              <a:ext uri="{FF2B5EF4-FFF2-40B4-BE49-F238E27FC236}">
                <a16:creationId xmlns:a16="http://schemas.microsoft.com/office/drawing/2014/main" id="{A4D88410-4409-4421-92A3-32146D6E9DA7}"/>
              </a:ext>
            </a:extLst>
          </p:cNvPr>
          <p:cNvPicPr>
            <a:picLocks noChangeAspect="1"/>
          </p:cNvPicPr>
          <p:nvPr/>
        </p:nvPicPr>
        <p:blipFill>
          <a:blip r:embed="rId36"/>
          <a:stretch>
            <a:fillRect/>
          </a:stretch>
        </p:blipFill>
        <p:spPr>
          <a:xfrm>
            <a:off x="5162815" y="3676839"/>
            <a:ext cx="605474" cy="94018"/>
          </a:xfrm>
          <a:prstGeom prst="rect">
            <a:avLst/>
          </a:prstGeom>
        </p:spPr>
      </p:pic>
      <p:pic>
        <p:nvPicPr>
          <p:cNvPr id="22" name="Picture 21"/>
          <p:cNvPicPr>
            <a:picLocks noChangeAspect="1"/>
          </p:cNvPicPr>
          <p:nvPr/>
        </p:nvPicPr>
        <p:blipFill>
          <a:blip r:embed="rId37"/>
          <a:stretch>
            <a:fillRect/>
          </a:stretch>
        </p:blipFill>
        <p:spPr>
          <a:xfrm>
            <a:off x="4770092" y="3487243"/>
            <a:ext cx="342900" cy="764381"/>
          </a:xfrm>
          <a:prstGeom prst="rect">
            <a:avLst/>
          </a:prstGeom>
        </p:spPr>
      </p:pic>
      <p:cxnSp>
        <p:nvCxnSpPr>
          <p:cNvPr id="72" name="Straight Arrow Connector 71">
            <a:extLst>
              <a:ext uri="{FF2B5EF4-FFF2-40B4-BE49-F238E27FC236}">
                <a16:creationId xmlns:a16="http://schemas.microsoft.com/office/drawing/2014/main" id="{EFF3EF47-CCA0-461C-90BF-4398C438322B}"/>
              </a:ext>
            </a:extLst>
          </p:cNvPr>
          <p:cNvCxnSpPr>
            <a:cxnSpLocks/>
          </p:cNvCxnSpPr>
          <p:nvPr/>
        </p:nvCxnSpPr>
        <p:spPr>
          <a:xfrm flipV="1">
            <a:off x="4915020" y="2941770"/>
            <a:ext cx="1" cy="59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20889" y="4272691"/>
            <a:ext cx="625492" cy="207749"/>
          </a:xfrm>
          <a:prstGeom prst="rect">
            <a:avLst/>
          </a:prstGeom>
          <a:noFill/>
        </p:spPr>
        <p:txBody>
          <a:bodyPr wrap="none" rtlCol="0">
            <a:spAutoFit/>
          </a:bodyPr>
          <a:lstStyle/>
          <a:p>
            <a:r>
              <a:rPr lang="en-US" sz="750" b="1" dirty="0"/>
              <a:t>Audio file</a:t>
            </a:r>
          </a:p>
        </p:txBody>
      </p:sp>
      <p:pic>
        <p:nvPicPr>
          <p:cNvPr id="79" name="Picture 78">
            <a:extLst>
              <a:ext uri="{FF2B5EF4-FFF2-40B4-BE49-F238E27FC236}">
                <a16:creationId xmlns:a16="http://schemas.microsoft.com/office/drawing/2014/main" id="{4EEA5578-D862-418E-97A6-11ED850CE03A}"/>
              </a:ext>
            </a:extLst>
          </p:cNvPr>
          <p:cNvPicPr>
            <a:picLocks noChangeAspect="1"/>
          </p:cNvPicPr>
          <p:nvPr/>
        </p:nvPicPr>
        <p:blipFill>
          <a:blip r:embed="rId21"/>
          <a:stretch>
            <a:fillRect/>
          </a:stretch>
        </p:blipFill>
        <p:spPr>
          <a:xfrm>
            <a:off x="3910573" y="1556627"/>
            <a:ext cx="202850" cy="217875"/>
          </a:xfrm>
          <a:prstGeom prst="rect">
            <a:avLst/>
          </a:prstGeom>
        </p:spPr>
      </p:pic>
      <p:pic>
        <p:nvPicPr>
          <p:cNvPr id="36" name="Picture 35"/>
          <p:cNvPicPr>
            <a:picLocks noChangeAspect="1"/>
          </p:cNvPicPr>
          <p:nvPr/>
        </p:nvPicPr>
        <p:blipFill>
          <a:blip r:embed="rId38"/>
          <a:stretch>
            <a:fillRect/>
          </a:stretch>
        </p:blipFill>
        <p:spPr>
          <a:xfrm>
            <a:off x="5163639" y="2067315"/>
            <a:ext cx="469961" cy="363331"/>
          </a:xfrm>
          <a:prstGeom prst="rect">
            <a:avLst/>
          </a:prstGeom>
        </p:spPr>
      </p:pic>
      <p:sp>
        <p:nvSpPr>
          <p:cNvPr id="41" name="Flowchart: Process 40"/>
          <p:cNvSpPr/>
          <p:nvPr/>
        </p:nvSpPr>
        <p:spPr>
          <a:xfrm>
            <a:off x="4785099" y="2060018"/>
            <a:ext cx="1259712" cy="871496"/>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2" name="Picture 41"/>
          <p:cNvPicPr>
            <a:picLocks noChangeAspect="1"/>
          </p:cNvPicPr>
          <p:nvPr/>
        </p:nvPicPr>
        <p:blipFill>
          <a:blip r:embed="rId39"/>
          <a:stretch>
            <a:fillRect/>
          </a:stretch>
        </p:blipFill>
        <p:spPr>
          <a:xfrm>
            <a:off x="4854807" y="1487456"/>
            <a:ext cx="227580" cy="248999"/>
          </a:xfrm>
          <a:prstGeom prst="rect">
            <a:avLst/>
          </a:prstGeom>
        </p:spPr>
      </p:pic>
      <p:pic>
        <p:nvPicPr>
          <p:cNvPr id="53" name="Picture 52"/>
          <p:cNvPicPr>
            <a:picLocks noChangeAspect="1"/>
          </p:cNvPicPr>
          <p:nvPr/>
        </p:nvPicPr>
        <p:blipFill>
          <a:blip r:embed="rId40"/>
          <a:stretch>
            <a:fillRect/>
          </a:stretch>
        </p:blipFill>
        <p:spPr>
          <a:xfrm>
            <a:off x="5146342" y="1000447"/>
            <a:ext cx="611525" cy="231713"/>
          </a:xfrm>
          <a:prstGeom prst="rect">
            <a:avLst/>
          </a:prstGeom>
        </p:spPr>
      </p:pic>
      <p:cxnSp>
        <p:nvCxnSpPr>
          <p:cNvPr id="102" name="Straight Arrow Connector 101">
            <a:extLst>
              <a:ext uri="{FF2B5EF4-FFF2-40B4-BE49-F238E27FC236}">
                <a16:creationId xmlns:a16="http://schemas.microsoft.com/office/drawing/2014/main" id="{9A89005A-E92E-4B96-874D-615B3E30EFB5}"/>
              </a:ext>
            </a:extLst>
          </p:cNvPr>
          <p:cNvCxnSpPr>
            <a:cxnSpLocks/>
          </p:cNvCxnSpPr>
          <p:nvPr/>
        </p:nvCxnSpPr>
        <p:spPr>
          <a:xfrm>
            <a:off x="6607185" y="1981728"/>
            <a:ext cx="6745" cy="22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6887573" y="1436878"/>
            <a:ext cx="2940" cy="54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6603371" y="1981727"/>
            <a:ext cx="287142" cy="5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5428823" y="2941770"/>
            <a:ext cx="0" cy="513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9" name="Picture 128"/>
          <p:cNvPicPr>
            <a:picLocks noChangeAspect="1"/>
          </p:cNvPicPr>
          <p:nvPr/>
        </p:nvPicPr>
        <p:blipFill>
          <a:blip r:embed="rId41"/>
          <a:stretch>
            <a:fillRect/>
          </a:stretch>
        </p:blipFill>
        <p:spPr>
          <a:xfrm>
            <a:off x="5248725" y="3788077"/>
            <a:ext cx="331966" cy="543379"/>
          </a:xfrm>
          <a:prstGeom prst="rect">
            <a:avLst/>
          </a:prstGeom>
        </p:spPr>
      </p:pic>
      <p:sp>
        <p:nvSpPr>
          <p:cNvPr id="130" name="TextBox 129"/>
          <p:cNvSpPr txBox="1"/>
          <p:nvPr/>
        </p:nvSpPr>
        <p:spPr>
          <a:xfrm>
            <a:off x="5194909" y="4272690"/>
            <a:ext cx="615874" cy="207749"/>
          </a:xfrm>
          <a:prstGeom prst="rect">
            <a:avLst/>
          </a:prstGeom>
          <a:noFill/>
        </p:spPr>
        <p:txBody>
          <a:bodyPr wrap="none" rtlCol="0">
            <a:spAutoFit/>
          </a:bodyPr>
          <a:lstStyle/>
          <a:p>
            <a:r>
              <a:rPr lang="en-US" sz="750" b="1" dirty="0"/>
              <a:t>Video file</a:t>
            </a:r>
          </a:p>
        </p:txBody>
      </p:sp>
      <p:pic>
        <p:nvPicPr>
          <p:cNvPr id="133" name="Picture 132"/>
          <p:cNvPicPr>
            <a:picLocks noChangeAspect="1"/>
          </p:cNvPicPr>
          <p:nvPr/>
        </p:nvPicPr>
        <p:blipFill>
          <a:blip r:embed="rId42"/>
          <a:stretch>
            <a:fillRect/>
          </a:stretch>
        </p:blipFill>
        <p:spPr>
          <a:xfrm>
            <a:off x="4826443" y="2694540"/>
            <a:ext cx="219278" cy="217385"/>
          </a:xfrm>
          <a:prstGeom prst="rect">
            <a:avLst/>
          </a:prstGeom>
        </p:spPr>
      </p:pic>
      <p:pic>
        <p:nvPicPr>
          <p:cNvPr id="135" name="Picture 134"/>
          <p:cNvPicPr>
            <a:picLocks noChangeAspect="1"/>
          </p:cNvPicPr>
          <p:nvPr/>
        </p:nvPicPr>
        <p:blipFill>
          <a:blip r:embed="rId42"/>
          <a:stretch>
            <a:fillRect/>
          </a:stretch>
        </p:blipFill>
        <p:spPr>
          <a:xfrm>
            <a:off x="5319070" y="2694540"/>
            <a:ext cx="219278" cy="217385"/>
          </a:xfrm>
          <a:prstGeom prst="rect">
            <a:avLst/>
          </a:prstGeom>
        </p:spPr>
      </p:pic>
      <p:pic>
        <p:nvPicPr>
          <p:cNvPr id="136" name="Picture 135"/>
          <p:cNvPicPr>
            <a:picLocks noChangeAspect="1"/>
          </p:cNvPicPr>
          <p:nvPr/>
        </p:nvPicPr>
        <p:blipFill>
          <a:blip r:embed="rId43"/>
          <a:stretch>
            <a:fillRect/>
          </a:stretch>
        </p:blipFill>
        <p:spPr>
          <a:xfrm>
            <a:off x="5740416" y="4071832"/>
            <a:ext cx="284756" cy="221477"/>
          </a:xfrm>
          <a:prstGeom prst="rect">
            <a:avLst/>
          </a:prstGeom>
        </p:spPr>
      </p:pic>
      <p:sp>
        <p:nvSpPr>
          <p:cNvPr id="138" name="TextBox 137"/>
          <p:cNvSpPr txBox="1"/>
          <p:nvPr/>
        </p:nvSpPr>
        <p:spPr>
          <a:xfrm>
            <a:off x="5667206" y="4265880"/>
            <a:ext cx="676788" cy="207749"/>
          </a:xfrm>
          <a:prstGeom prst="rect">
            <a:avLst/>
          </a:prstGeom>
          <a:noFill/>
        </p:spPr>
        <p:txBody>
          <a:bodyPr wrap="none" rtlCol="0">
            <a:spAutoFit/>
          </a:bodyPr>
          <a:lstStyle/>
          <a:p>
            <a:r>
              <a:rPr lang="en-US" sz="750" b="1" dirty="0"/>
              <a:t>Images file</a:t>
            </a:r>
          </a:p>
        </p:txBody>
      </p:sp>
      <p:cxnSp>
        <p:nvCxnSpPr>
          <p:cNvPr id="139" name="Straight Arrow Connector 138">
            <a:extLst>
              <a:ext uri="{FF2B5EF4-FFF2-40B4-BE49-F238E27FC236}">
                <a16:creationId xmlns:a16="http://schemas.microsoft.com/office/drawing/2014/main" id="{E5A448DF-C1BD-48D1-89C4-1A6C622B29B7}"/>
              </a:ext>
            </a:extLst>
          </p:cNvPr>
          <p:cNvCxnSpPr>
            <a:cxnSpLocks/>
          </p:cNvCxnSpPr>
          <p:nvPr/>
        </p:nvCxnSpPr>
        <p:spPr>
          <a:xfrm flipV="1">
            <a:off x="6719440" y="2369161"/>
            <a:ext cx="210950" cy="6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1" name="Picture 140"/>
          <p:cNvPicPr>
            <a:picLocks noChangeAspect="1"/>
          </p:cNvPicPr>
          <p:nvPr/>
        </p:nvPicPr>
        <p:blipFill>
          <a:blip r:embed="rId42"/>
          <a:stretch>
            <a:fillRect/>
          </a:stretch>
        </p:blipFill>
        <p:spPr>
          <a:xfrm>
            <a:off x="5757868" y="2694540"/>
            <a:ext cx="219278" cy="217385"/>
          </a:xfrm>
          <a:prstGeom prst="rect">
            <a:avLst/>
          </a:prstGeom>
        </p:spPr>
      </p:pic>
      <p:cxnSp>
        <p:nvCxnSpPr>
          <p:cNvPr id="142" name="Straight Arrow Connector 141">
            <a:extLst>
              <a:ext uri="{FF2B5EF4-FFF2-40B4-BE49-F238E27FC236}">
                <a16:creationId xmlns:a16="http://schemas.microsoft.com/office/drawing/2014/main" id="{EFF3EF47-CCA0-461C-90BF-4398C438322B}"/>
              </a:ext>
            </a:extLst>
          </p:cNvPr>
          <p:cNvCxnSpPr>
            <a:cxnSpLocks/>
            <a:stCxn id="136" idx="0"/>
          </p:cNvCxnSpPr>
          <p:nvPr/>
        </p:nvCxnSpPr>
        <p:spPr>
          <a:xfrm flipH="1" flipV="1">
            <a:off x="5881758" y="2941770"/>
            <a:ext cx="1036" cy="1130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6" name="Picture 145">
            <a:extLst>
              <a:ext uri="{FF2B5EF4-FFF2-40B4-BE49-F238E27FC236}">
                <a16:creationId xmlns:a16="http://schemas.microsoft.com/office/drawing/2014/main" id="{F9670624-3166-4AD9-AB93-461B4B6A555D}"/>
              </a:ext>
            </a:extLst>
          </p:cNvPr>
          <p:cNvPicPr>
            <a:picLocks noChangeAspect="1"/>
          </p:cNvPicPr>
          <p:nvPr/>
        </p:nvPicPr>
        <p:blipFill>
          <a:blip r:embed="rId18"/>
          <a:stretch>
            <a:fillRect/>
          </a:stretch>
        </p:blipFill>
        <p:spPr>
          <a:xfrm>
            <a:off x="5706940" y="2257765"/>
            <a:ext cx="337871" cy="406301"/>
          </a:xfrm>
          <a:prstGeom prst="rect">
            <a:avLst/>
          </a:prstGeom>
        </p:spPr>
      </p:pic>
      <p:pic>
        <p:nvPicPr>
          <p:cNvPr id="147" name="Picture 146"/>
          <p:cNvPicPr>
            <a:picLocks noChangeAspect="1"/>
          </p:cNvPicPr>
          <p:nvPr/>
        </p:nvPicPr>
        <p:blipFill>
          <a:blip r:embed="rId44"/>
          <a:stretch>
            <a:fillRect/>
          </a:stretch>
        </p:blipFill>
        <p:spPr>
          <a:xfrm>
            <a:off x="5684958" y="3284062"/>
            <a:ext cx="396982" cy="227119"/>
          </a:xfrm>
          <a:prstGeom prst="rect">
            <a:avLst/>
          </a:prstGeom>
        </p:spPr>
      </p:pic>
      <p:pic>
        <p:nvPicPr>
          <p:cNvPr id="149" name="Picture 148"/>
          <p:cNvPicPr>
            <a:picLocks noChangeAspect="1"/>
          </p:cNvPicPr>
          <p:nvPr/>
        </p:nvPicPr>
        <p:blipFill>
          <a:blip r:embed="rId45"/>
          <a:stretch>
            <a:fillRect/>
          </a:stretch>
        </p:blipFill>
        <p:spPr>
          <a:xfrm>
            <a:off x="6365786" y="2870741"/>
            <a:ext cx="521787" cy="356671"/>
          </a:xfrm>
          <a:prstGeom prst="rect">
            <a:avLst/>
          </a:prstGeom>
        </p:spPr>
      </p:pic>
      <p:cxnSp>
        <p:nvCxnSpPr>
          <p:cNvPr id="160" name="Elbow Connector 159"/>
          <p:cNvCxnSpPr>
            <a:endCxn id="149" idx="0"/>
          </p:cNvCxnSpPr>
          <p:nvPr/>
        </p:nvCxnSpPr>
        <p:spPr>
          <a:xfrm rot="16200000" flipH="1">
            <a:off x="6428348" y="2672410"/>
            <a:ext cx="219947" cy="17671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3" name="Picture 162"/>
          <p:cNvPicPr>
            <a:picLocks noChangeAspect="1"/>
          </p:cNvPicPr>
          <p:nvPr/>
        </p:nvPicPr>
        <p:blipFill>
          <a:blip r:embed="rId46"/>
          <a:stretch>
            <a:fillRect/>
          </a:stretch>
        </p:blipFill>
        <p:spPr>
          <a:xfrm>
            <a:off x="6953586" y="2168767"/>
            <a:ext cx="305517" cy="427853"/>
          </a:xfrm>
          <a:prstGeom prst="rect">
            <a:avLst/>
          </a:prstGeom>
        </p:spPr>
      </p:pic>
      <p:sp>
        <p:nvSpPr>
          <p:cNvPr id="165" name="TextBox 164"/>
          <p:cNvSpPr txBox="1"/>
          <p:nvPr/>
        </p:nvSpPr>
        <p:spPr>
          <a:xfrm>
            <a:off x="5999778" y="3411373"/>
            <a:ext cx="747164" cy="276999"/>
          </a:xfrm>
          <a:prstGeom prst="rect">
            <a:avLst/>
          </a:prstGeom>
          <a:noFill/>
        </p:spPr>
        <p:txBody>
          <a:bodyPr wrap="square" rtlCol="0">
            <a:spAutoFit/>
          </a:bodyPr>
          <a:lstStyle/>
          <a:p>
            <a:r>
              <a:rPr lang="en-US" sz="600" b="1" dirty="0">
                <a:solidFill>
                  <a:schemeClr val="accent1"/>
                </a:solidFill>
              </a:rPr>
              <a:t>(Image to text API)</a:t>
            </a:r>
          </a:p>
        </p:txBody>
      </p:sp>
      <p:sp>
        <p:nvSpPr>
          <p:cNvPr id="168" name="TextBox 167"/>
          <p:cNvSpPr txBox="1"/>
          <p:nvPr/>
        </p:nvSpPr>
        <p:spPr>
          <a:xfrm>
            <a:off x="5286184" y="1269396"/>
            <a:ext cx="747164" cy="276999"/>
          </a:xfrm>
          <a:prstGeom prst="rect">
            <a:avLst/>
          </a:prstGeom>
          <a:noFill/>
        </p:spPr>
        <p:txBody>
          <a:bodyPr wrap="square" rtlCol="0">
            <a:spAutoFit/>
          </a:bodyPr>
          <a:lstStyle/>
          <a:p>
            <a:r>
              <a:rPr lang="en-US" sz="600" b="1" dirty="0">
                <a:solidFill>
                  <a:schemeClr val="accent1"/>
                </a:solidFill>
              </a:rPr>
              <a:t>(Audio to text API)</a:t>
            </a:r>
          </a:p>
        </p:txBody>
      </p:sp>
      <p:pic>
        <p:nvPicPr>
          <p:cNvPr id="169" name="Picture 168"/>
          <p:cNvPicPr>
            <a:picLocks noChangeAspect="1"/>
          </p:cNvPicPr>
          <p:nvPr/>
        </p:nvPicPr>
        <p:blipFill>
          <a:blip r:embed="rId47"/>
          <a:stretch>
            <a:fillRect/>
          </a:stretch>
        </p:blipFill>
        <p:spPr>
          <a:xfrm>
            <a:off x="6088326" y="3388689"/>
            <a:ext cx="462404" cy="77606"/>
          </a:xfrm>
          <a:prstGeom prst="rect">
            <a:avLst/>
          </a:prstGeom>
        </p:spPr>
      </p:pic>
      <p:pic>
        <p:nvPicPr>
          <p:cNvPr id="170" name="Picture 169"/>
          <p:cNvPicPr>
            <a:picLocks noChangeAspect="1"/>
          </p:cNvPicPr>
          <p:nvPr/>
        </p:nvPicPr>
        <p:blipFill>
          <a:blip r:embed="rId47"/>
          <a:stretch>
            <a:fillRect/>
          </a:stretch>
        </p:blipFill>
        <p:spPr>
          <a:xfrm>
            <a:off x="5366568" y="1230593"/>
            <a:ext cx="544906" cy="66143"/>
          </a:xfrm>
          <a:prstGeom prst="rect">
            <a:avLst/>
          </a:prstGeom>
        </p:spPr>
      </p:pic>
      <p:sp>
        <p:nvSpPr>
          <p:cNvPr id="171" name="TextBox 170"/>
          <p:cNvSpPr txBox="1"/>
          <p:nvPr/>
        </p:nvSpPr>
        <p:spPr>
          <a:xfrm>
            <a:off x="4720888" y="2574131"/>
            <a:ext cx="577402" cy="184666"/>
          </a:xfrm>
          <a:prstGeom prst="rect">
            <a:avLst/>
          </a:prstGeom>
          <a:noFill/>
        </p:spPr>
        <p:txBody>
          <a:bodyPr wrap="none" rtlCol="0">
            <a:spAutoFit/>
          </a:bodyPr>
          <a:lstStyle/>
          <a:p>
            <a:r>
              <a:rPr lang="en-US" sz="600" dirty="0">
                <a:solidFill>
                  <a:schemeClr val="accent1"/>
                </a:solidFill>
              </a:rPr>
              <a:t>Container 1</a:t>
            </a:r>
          </a:p>
        </p:txBody>
      </p:sp>
      <p:sp>
        <p:nvSpPr>
          <p:cNvPr id="172" name="TextBox 171"/>
          <p:cNvSpPr txBox="1"/>
          <p:nvPr/>
        </p:nvSpPr>
        <p:spPr>
          <a:xfrm>
            <a:off x="5155237" y="2580847"/>
            <a:ext cx="577402" cy="184666"/>
          </a:xfrm>
          <a:prstGeom prst="rect">
            <a:avLst/>
          </a:prstGeom>
          <a:noFill/>
        </p:spPr>
        <p:txBody>
          <a:bodyPr wrap="none" rtlCol="0">
            <a:spAutoFit/>
          </a:bodyPr>
          <a:lstStyle/>
          <a:p>
            <a:r>
              <a:rPr lang="en-US" sz="600" dirty="0">
                <a:solidFill>
                  <a:schemeClr val="accent1"/>
                </a:solidFill>
              </a:rPr>
              <a:t>Container 2</a:t>
            </a:r>
          </a:p>
        </p:txBody>
      </p:sp>
      <p:sp>
        <p:nvSpPr>
          <p:cNvPr id="173" name="TextBox 172"/>
          <p:cNvSpPr txBox="1"/>
          <p:nvPr/>
        </p:nvSpPr>
        <p:spPr>
          <a:xfrm>
            <a:off x="5597592" y="2580848"/>
            <a:ext cx="577402" cy="276999"/>
          </a:xfrm>
          <a:prstGeom prst="rect">
            <a:avLst/>
          </a:prstGeom>
          <a:noFill/>
        </p:spPr>
        <p:txBody>
          <a:bodyPr wrap="none" rtlCol="0">
            <a:spAutoFit/>
          </a:bodyPr>
          <a:lstStyle/>
          <a:p>
            <a:r>
              <a:rPr lang="en-US" sz="600" dirty="0">
                <a:solidFill>
                  <a:schemeClr val="accent1"/>
                </a:solidFill>
              </a:rPr>
              <a:t>Container 3</a:t>
            </a:r>
          </a:p>
          <a:p>
            <a:endParaRPr lang="en-US" sz="600" dirty="0"/>
          </a:p>
        </p:txBody>
      </p:sp>
      <p:pic>
        <p:nvPicPr>
          <p:cNvPr id="95" name="Picture 94">
            <a:extLst>
              <a:ext uri="{FF2B5EF4-FFF2-40B4-BE49-F238E27FC236}">
                <a16:creationId xmlns:a16="http://schemas.microsoft.com/office/drawing/2014/main" id="{321833AE-68B8-4FEF-AEEB-CF1938528D91}"/>
              </a:ext>
            </a:extLst>
          </p:cNvPr>
          <p:cNvPicPr>
            <a:picLocks noChangeAspect="1"/>
          </p:cNvPicPr>
          <p:nvPr/>
        </p:nvPicPr>
        <p:blipFill>
          <a:blip r:embed="rId46"/>
          <a:stretch>
            <a:fillRect/>
          </a:stretch>
        </p:blipFill>
        <p:spPr>
          <a:xfrm>
            <a:off x="3544745" y="1272963"/>
            <a:ext cx="229540" cy="321452"/>
          </a:xfrm>
          <a:prstGeom prst="rect">
            <a:avLst/>
          </a:prstGeom>
        </p:spPr>
      </p:pic>
      <p:cxnSp>
        <p:nvCxnSpPr>
          <p:cNvPr id="99" name="Straight Arrow Connector 98">
            <a:extLst>
              <a:ext uri="{FF2B5EF4-FFF2-40B4-BE49-F238E27FC236}">
                <a16:creationId xmlns:a16="http://schemas.microsoft.com/office/drawing/2014/main" id="{CE8AABE6-CC00-4871-B37F-63DF9C98B8C8}"/>
              </a:ext>
            </a:extLst>
          </p:cNvPr>
          <p:cNvCxnSpPr>
            <a:cxnSpLocks/>
          </p:cNvCxnSpPr>
          <p:nvPr/>
        </p:nvCxnSpPr>
        <p:spPr>
          <a:xfrm>
            <a:off x="3663769" y="1589585"/>
            <a:ext cx="1097162" cy="76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35310CA7-7E2E-41FC-A5A5-96C634FFEC99}"/>
              </a:ext>
            </a:extLst>
          </p:cNvPr>
          <p:cNvPicPr>
            <a:picLocks noChangeAspect="1"/>
          </p:cNvPicPr>
          <p:nvPr/>
        </p:nvPicPr>
        <p:blipFill>
          <a:blip r:embed="rId48"/>
          <a:stretch>
            <a:fillRect/>
          </a:stretch>
        </p:blipFill>
        <p:spPr>
          <a:xfrm>
            <a:off x="7615919" y="2083047"/>
            <a:ext cx="834356" cy="453773"/>
          </a:xfrm>
          <a:prstGeom prst="rect">
            <a:avLst/>
          </a:prstGeom>
        </p:spPr>
      </p:pic>
      <p:sp>
        <p:nvSpPr>
          <p:cNvPr id="104" name="Rectangle 103">
            <a:extLst>
              <a:ext uri="{FF2B5EF4-FFF2-40B4-BE49-F238E27FC236}">
                <a16:creationId xmlns:a16="http://schemas.microsoft.com/office/drawing/2014/main" id="{762E567D-C024-4BF4-92E5-962A776BCD44}"/>
              </a:ext>
            </a:extLst>
          </p:cNvPr>
          <p:cNvSpPr/>
          <p:nvPr/>
        </p:nvSpPr>
        <p:spPr>
          <a:xfrm>
            <a:off x="1742068" y="959814"/>
            <a:ext cx="1176134" cy="2040948"/>
          </a:xfrm>
          <a:prstGeom prst="rect">
            <a:avLst/>
          </a:prstGeom>
          <a:noFill/>
          <a:ln w="254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6" name="Rectangle 105">
            <a:extLst>
              <a:ext uri="{FF2B5EF4-FFF2-40B4-BE49-F238E27FC236}">
                <a16:creationId xmlns:a16="http://schemas.microsoft.com/office/drawing/2014/main" id="{AF64D10C-6176-4F1C-A849-E93BADA41424}"/>
              </a:ext>
            </a:extLst>
          </p:cNvPr>
          <p:cNvSpPr/>
          <p:nvPr/>
        </p:nvSpPr>
        <p:spPr>
          <a:xfrm>
            <a:off x="7487484" y="973643"/>
            <a:ext cx="1019324" cy="1821020"/>
          </a:xfrm>
          <a:prstGeom prst="rect">
            <a:avLst/>
          </a:prstGeom>
          <a:noFill/>
          <a:ln w="254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7" name="Rectangle 106">
            <a:extLst>
              <a:ext uri="{FF2B5EF4-FFF2-40B4-BE49-F238E27FC236}">
                <a16:creationId xmlns:a16="http://schemas.microsoft.com/office/drawing/2014/main" id="{4014F1F2-9E30-4768-986B-8B68B9C49D6B}"/>
              </a:ext>
            </a:extLst>
          </p:cNvPr>
          <p:cNvSpPr/>
          <p:nvPr/>
        </p:nvSpPr>
        <p:spPr>
          <a:xfrm>
            <a:off x="6832804" y="4802313"/>
            <a:ext cx="463116" cy="156250"/>
          </a:xfrm>
          <a:prstGeom prst="rect">
            <a:avLst/>
          </a:prstGeom>
          <a:noFill/>
          <a:ln w="254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57" name="Straight Arrow Connector 56">
            <a:extLst>
              <a:ext uri="{FF2B5EF4-FFF2-40B4-BE49-F238E27FC236}">
                <a16:creationId xmlns:a16="http://schemas.microsoft.com/office/drawing/2014/main" id="{2D369023-B702-4671-A7F8-818B35E9A91B}"/>
              </a:ext>
            </a:extLst>
          </p:cNvPr>
          <p:cNvCxnSpPr>
            <a:cxnSpLocks/>
          </p:cNvCxnSpPr>
          <p:nvPr/>
        </p:nvCxnSpPr>
        <p:spPr>
          <a:xfrm>
            <a:off x="7333670" y="4880438"/>
            <a:ext cx="303474" cy="5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1B05F68-B427-4837-8A1C-8557CC15CF1D}"/>
              </a:ext>
            </a:extLst>
          </p:cNvPr>
          <p:cNvSpPr txBox="1"/>
          <p:nvPr/>
        </p:nvSpPr>
        <p:spPr>
          <a:xfrm>
            <a:off x="7580519" y="4729335"/>
            <a:ext cx="1298229" cy="507831"/>
          </a:xfrm>
          <a:prstGeom prst="rect">
            <a:avLst/>
          </a:prstGeom>
          <a:noFill/>
        </p:spPr>
        <p:txBody>
          <a:bodyPr wrap="square" rtlCol="0">
            <a:spAutoFit/>
          </a:bodyPr>
          <a:lstStyle/>
          <a:p>
            <a:r>
              <a:rPr lang="en-IN" sz="1350" dirty="0"/>
              <a:t>Power Platform</a:t>
            </a:r>
          </a:p>
        </p:txBody>
      </p:sp>
      <p:cxnSp>
        <p:nvCxnSpPr>
          <p:cNvPr id="69" name="Straight Arrow Connector 68">
            <a:extLst>
              <a:ext uri="{FF2B5EF4-FFF2-40B4-BE49-F238E27FC236}">
                <a16:creationId xmlns:a16="http://schemas.microsoft.com/office/drawing/2014/main" id="{CFEA8D6F-AF7B-4D29-8D30-339CF3D70418}"/>
              </a:ext>
            </a:extLst>
          </p:cNvPr>
          <p:cNvCxnSpPr>
            <a:stCxn id="25" idx="3"/>
            <a:endCxn id="41" idx="1"/>
          </p:cNvCxnSpPr>
          <p:nvPr/>
        </p:nvCxnSpPr>
        <p:spPr>
          <a:xfrm flipV="1">
            <a:off x="3927181" y="2495766"/>
            <a:ext cx="857918" cy="420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4" name="Picture 113">
            <a:extLst>
              <a:ext uri="{FF2B5EF4-FFF2-40B4-BE49-F238E27FC236}">
                <a16:creationId xmlns:a16="http://schemas.microsoft.com/office/drawing/2014/main" id="{47975D72-D10A-49EF-B6FD-9FB2CD53E8B3}"/>
              </a:ext>
            </a:extLst>
          </p:cNvPr>
          <p:cNvPicPr>
            <a:picLocks noChangeAspect="1"/>
          </p:cNvPicPr>
          <p:nvPr/>
        </p:nvPicPr>
        <p:blipFill>
          <a:blip r:embed="rId39"/>
          <a:stretch>
            <a:fillRect/>
          </a:stretch>
        </p:blipFill>
        <p:spPr>
          <a:xfrm>
            <a:off x="4094554" y="2639895"/>
            <a:ext cx="227580" cy="248999"/>
          </a:xfrm>
          <a:prstGeom prst="rect">
            <a:avLst/>
          </a:prstGeom>
        </p:spPr>
      </p:pic>
    </p:spTree>
    <p:extLst>
      <p:ext uri="{BB962C8B-B14F-4D97-AF65-F5344CB8AC3E}">
        <p14:creationId xmlns:p14="http://schemas.microsoft.com/office/powerpoint/2010/main" val="2921367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42900"/>
            <a:ext cx="8263890" cy="415499"/>
          </a:xfrm>
          <a:prstGeom prst="rect">
            <a:avLst/>
          </a:prstGeom>
        </p:spPr>
        <p:txBody>
          <a:bodyPr wrap="square" anchor="t">
            <a:normAutofit/>
          </a:bodyPr>
          <a:lstStyle/>
          <a:p>
            <a:pPr marL="0" indent="0">
              <a:buNone/>
            </a:pPr>
            <a:r>
              <a:rPr lang="en-US" dirty="0"/>
              <a:t>Architecture Explanation</a:t>
            </a:r>
          </a:p>
        </p:txBody>
      </p:sp>
      <p:sp>
        <p:nvSpPr>
          <p:cNvPr id="4" name="TextBox 3"/>
          <p:cNvSpPr txBox="1"/>
          <p:nvPr/>
        </p:nvSpPr>
        <p:spPr>
          <a:xfrm>
            <a:off x="609600" y="895350"/>
            <a:ext cx="8657883" cy="4985980"/>
          </a:xfrm>
          <a:prstGeom prst="rect">
            <a:avLst/>
          </a:prstGeom>
          <a:noFill/>
        </p:spPr>
        <p:txBody>
          <a:bodyPr wrap="none" lIns="0" tIns="0" rIns="0" bIns="0" rtlCol="0">
            <a:spAutoFit/>
          </a:bodyPr>
          <a:lstStyle/>
          <a:p>
            <a:pPr marL="171450" indent="-171450">
              <a:buFont typeface="Wingdings" panose="05000000000000000000" pitchFamily="2" charset="2"/>
              <a:buChar char="Ø"/>
            </a:pPr>
            <a:r>
              <a:rPr lang="en-US" sz="1200" dirty="0">
                <a:gradFill>
                  <a:gsLst>
                    <a:gs pos="2917">
                      <a:schemeClr val="tx1"/>
                    </a:gs>
                    <a:gs pos="30000">
                      <a:schemeClr val="tx1"/>
                    </a:gs>
                  </a:gsLst>
                  <a:lin ang="5400000" scaled="0"/>
                </a:gradFill>
              </a:rPr>
              <a:t>Detailed Architecture explains boundaries of Azure SaaS, IaaS, PaaS &amp; Power Platform. </a:t>
            </a:r>
          </a:p>
          <a:p>
            <a:pPr marL="171450" indent="-171450">
              <a:buFont typeface="Wingdings" panose="05000000000000000000" pitchFamily="2" charset="2"/>
              <a:buChar char="Ø"/>
            </a:pPr>
            <a:r>
              <a:rPr lang="en-US" sz="1200" dirty="0">
                <a:gradFill>
                  <a:gsLst>
                    <a:gs pos="2917">
                      <a:schemeClr val="tx1"/>
                    </a:gs>
                    <a:gs pos="30000">
                      <a:schemeClr val="tx1"/>
                    </a:gs>
                  </a:gsLst>
                  <a:lin ang="5400000" scaled="0"/>
                </a:gradFill>
              </a:rPr>
              <a:t>SaaS Platform Resources like  Power Virtual Agents, SharePoint Online, PowerApps, Power Automate, Power BI has been used </a:t>
            </a:r>
          </a:p>
          <a:p>
            <a:r>
              <a:rPr lang="en-US" sz="1200" dirty="0">
                <a:gradFill>
                  <a:gsLst>
                    <a:gs pos="2917">
                      <a:schemeClr val="tx1"/>
                    </a:gs>
                    <a:gs pos="30000">
                      <a:schemeClr val="tx1"/>
                    </a:gs>
                  </a:gsLst>
                  <a:lin ang="5400000" scaled="0"/>
                </a:gradFill>
              </a:rPr>
              <a:t>    effectively to inter connect Azure PaaS Resources(App Service, Azure Functions, Azure Cognitive Search Service, Cognitive </a:t>
            </a:r>
          </a:p>
          <a:p>
            <a:r>
              <a:rPr lang="en-US" sz="1200" dirty="0">
                <a:gradFill>
                  <a:gsLst>
                    <a:gs pos="2917">
                      <a:schemeClr val="tx1"/>
                    </a:gs>
                    <a:gs pos="30000">
                      <a:schemeClr val="tx1"/>
                    </a:gs>
                  </a:gsLst>
                  <a:lin ang="5400000" scaled="0"/>
                </a:gradFill>
              </a:rPr>
              <a:t>   services like LUIS, Video Analytics Service, Azure SQL Storage, Blob Storage, Cosmos DB,  Application Insights).</a:t>
            </a:r>
          </a:p>
          <a:p>
            <a:pPr marL="171450" indent="-171450">
              <a:buFont typeface="Wingdings" panose="05000000000000000000" pitchFamily="2" charset="2"/>
              <a:buChar char="Ø"/>
            </a:pPr>
            <a:r>
              <a:rPr lang="en-US" sz="1200" dirty="0">
                <a:gradFill>
                  <a:gsLst>
                    <a:gs pos="2917">
                      <a:schemeClr val="tx1"/>
                    </a:gs>
                    <a:gs pos="30000">
                      <a:schemeClr val="tx1"/>
                    </a:gs>
                  </a:gsLst>
                  <a:lin ang="5400000" scaled="0"/>
                </a:gradFill>
              </a:rPr>
              <a:t>Private Cloud has been configured using VNET, VMs with restricted IP. IIS hosted web servers &amp; locally installed SQL DB server</a:t>
            </a:r>
          </a:p>
          <a:p>
            <a:r>
              <a:rPr lang="en-US" sz="1200" dirty="0">
                <a:gradFill>
                  <a:gsLst>
                    <a:gs pos="2917">
                      <a:schemeClr val="tx1"/>
                    </a:gs>
                    <a:gs pos="30000">
                      <a:schemeClr val="tx1"/>
                    </a:gs>
                  </a:gsLst>
                  <a:lin ang="5400000" scaled="0"/>
                </a:gradFill>
              </a:rPr>
              <a:t>    helps to protect Confidential data &amp; transmit Public data to cloud using Azure Function webhooks.</a:t>
            </a:r>
          </a:p>
          <a:p>
            <a:endParaRPr lang="en-US" sz="1200" dirty="0">
              <a:gradFill>
                <a:gsLst>
                  <a:gs pos="2917">
                    <a:schemeClr val="tx1"/>
                  </a:gs>
                  <a:gs pos="30000">
                    <a:schemeClr val="tx1"/>
                  </a:gs>
                </a:gsLst>
                <a:lin ang="5400000" scaled="0"/>
              </a:gradFill>
            </a:endParaRPr>
          </a:p>
          <a:p>
            <a:r>
              <a:rPr lang="en-US" sz="1200" dirty="0">
                <a:gradFill>
                  <a:gsLst>
                    <a:gs pos="2917">
                      <a:schemeClr val="tx1"/>
                    </a:gs>
                    <a:gs pos="30000">
                      <a:schemeClr val="tx1"/>
                    </a:gs>
                  </a:gsLst>
                  <a:lin ang="5400000" scaled="0"/>
                </a:gradFill>
              </a:rPr>
              <a:t>Lets discuss individual Resources in detail-</a:t>
            </a:r>
          </a:p>
          <a:p>
            <a:pPr marL="228600" indent="-228600">
              <a:buFont typeface="+mj-lt"/>
              <a:buAutoNum type="arabicPeriod"/>
            </a:pPr>
            <a:r>
              <a:rPr lang="en-US" sz="1200" b="1" dirty="0">
                <a:gradFill>
                  <a:gsLst>
                    <a:gs pos="2917">
                      <a:schemeClr val="tx1"/>
                    </a:gs>
                    <a:gs pos="30000">
                      <a:schemeClr val="tx1"/>
                    </a:gs>
                  </a:gsLst>
                  <a:lin ang="5400000" scaled="0"/>
                </a:gradFill>
              </a:rPr>
              <a:t>Power Apps </a:t>
            </a:r>
          </a:p>
          <a:p>
            <a:r>
              <a:rPr lang="en-US" sz="1200" b="1"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 Used to capture Live Images &amp; </a:t>
            </a:r>
            <a:r>
              <a:rPr lang="en-US" sz="1200">
                <a:gradFill>
                  <a:gsLst>
                    <a:gs pos="2917">
                      <a:schemeClr val="tx1"/>
                    </a:gs>
                    <a:gs pos="30000">
                      <a:schemeClr val="tx1"/>
                    </a:gs>
                  </a:gsLst>
                  <a:lin ang="5400000" scaled="0"/>
                </a:gradFill>
              </a:rPr>
              <a:t>Video from </a:t>
            </a:r>
            <a:r>
              <a:rPr lang="en-US" sz="1200" dirty="0">
                <a:gradFill>
                  <a:gsLst>
                    <a:gs pos="2917">
                      <a:schemeClr val="tx1"/>
                    </a:gs>
                    <a:gs pos="30000">
                      <a:schemeClr val="tx1"/>
                    </a:gs>
                  </a:gsLst>
                  <a:lin ang="5400000" scaled="0"/>
                </a:gradFill>
              </a:rPr>
              <a:t>Devices( Mobile, Tablet, Web Browser) &amp; transmit it to Azure Blob </a:t>
            </a:r>
          </a:p>
          <a:p>
            <a:r>
              <a:rPr lang="en-US" sz="1200" dirty="0">
                <a:gradFill>
                  <a:gsLst>
                    <a:gs pos="2917">
                      <a:schemeClr val="tx1"/>
                    </a:gs>
                    <a:gs pos="30000">
                      <a:schemeClr val="tx1"/>
                    </a:gs>
                  </a:gsLst>
                  <a:lin ang="5400000" scaled="0"/>
                </a:gradFill>
              </a:rPr>
              <a:t>        Storage Services</a:t>
            </a:r>
          </a:p>
          <a:p>
            <a:pPr marL="228600" indent="-228600">
              <a:buAutoNum type="arabicPeriod" startAt="2"/>
            </a:pPr>
            <a:r>
              <a:rPr lang="en-US" sz="1200" b="1" dirty="0">
                <a:gradFill>
                  <a:gsLst>
                    <a:gs pos="2917">
                      <a:schemeClr val="tx1"/>
                    </a:gs>
                    <a:gs pos="30000">
                      <a:schemeClr val="tx1"/>
                    </a:gs>
                  </a:gsLst>
                  <a:lin ang="5400000" scaled="0"/>
                </a:gradFill>
              </a:rPr>
              <a:t>Power Virtual Agent</a:t>
            </a:r>
          </a:p>
          <a:p>
            <a:r>
              <a:rPr lang="en-US" sz="1200" b="1"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 Used to capture Live input from user across Devices( Mobile, Tablet, Web Browser). Helps to process input using enriched </a:t>
            </a:r>
          </a:p>
          <a:p>
            <a:r>
              <a:rPr lang="en-US" sz="1200" dirty="0">
                <a:gradFill>
                  <a:gsLst>
                    <a:gs pos="2917">
                      <a:schemeClr val="tx1"/>
                    </a:gs>
                    <a:gs pos="30000">
                      <a:schemeClr val="tx1"/>
                    </a:gs>
                  </a:gsLst>
                  <a:lin ang="5400000" scaled="0"/>
                </a:gradFill>
              </a:rPr>
              <a:t>         Topics &amp; in turn provides right solutions using Azure Cognitive Analytics &amp; Search Services</a:t>
            </a:r>
          </a:p>
          <a:p>
            <a:pPr marL="228600" indent="-228600">
              <a:buAutoNum type="arabicPeriod" startAt="3"/>
            </a:pPr>
            <a:r>
              <a:rPr lang="en-US" sz="1200" b="1" dirty="0">
                <a:gradFill>
                  <a:gsLst>
                    <a:gs pos="2917">
                      <a:schemeClr val="tx1"/>
                    </a:gs>
                    <a:gs pos="30000">
                      <a:schemeClr val="tx1"/>
                    </a:gs>
                  </a:gsLst>
                  <a:lin ang="5400000" scaled="0"/>
                </a:gradFill>
              </a:rPr>
              <a:t>Office 365 – SharePoint Online</a:t>
            </a:r>
          </a:p>
          <a:p>
            <a:r>
              <a:rPr lang="en-US" sz="1200" b="1"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 Used to upload bulk documents of all formats like PDF, DOCX, XLSX, PPTX, TXT, JSON, Image File Types(PNG, JPG), Media</a:t>
            </a:r>
          </a:p>
          <a:p>
            <a:r>
              <a:rPr lang="en-US" sz="1200" dirty="0">
                <a:gradFill>
                  <a:gsLst>
                    <a:gs pos="2917">
                      <a:schemeClr val="tx1"/>
                    </a:gs>
                    <a:gs pos="30000">
                      <a:schemeClr val="tx1"/>
                    </a:gs>
                  </a:gsLst>
                  <a:lin ang="5400000" scaled="0"/>
                </a:gradFill>
              </a:rPr>
              <a:t>        (Audio Formats like  MP3, WAV) &amp; Video Formats like (WMV, MP4) using Out Of The Box SharePoint Document Library </a:t>
            </a:r>
          </a:p>
          <a:p>
            <a:r>
              <a:rPr lang="en-US" sz="1200" dirty="0">
                <a:gradFill>
                  <a:gsLst>
                    <a:gs pos="2917">
                      <a:schemeClr val="tx1"/>
                    </a:gs>
                    <a:gs pos="30000">
                      <a:schemeClr val="tx1"/>
                    </a:gs>
                  </a:gsLst>
                  <a:lin ang="5400000" scaled="0"/>
                </a:gradFill>
              </a:rPr>
              <a:t>        Drag &amp; drop Feature.</a:t>
            </a:r>
          </a:p>
          <a:p>
            <a:pPr marL="228600" indent="-228600">
              <a:buAutoNum type="arabicPeriod" startAt="4"/>
            </a:pPr>
            <a:r>
              <a:rPr lang="en-US" sz="1200" b="1" dirty="0">
                <a:gradFill>
                  <a:gsLst>
                    <a:gs pos="2917">
                      <a:schemeClr val="tx1"/>
                    </a:gs>
                    <a:gs pos="30000">
                      <a:schemeClr val="tx1"/>
                    </a:gs>
                  </a:gsLst>
                  <a:lin ang="5400000" scaled="0"/>
                </a:gradFill>
              </a:rPr>
              <a:t>Power Automate</a:t>
            </a:r>
          </a:p>
          <a:p>
            <a:r>
              <a:rPr lang="en-US" sz="1200" b="1"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 Used to Automate process by Interconnecting Power platform (</a:t>
            </a:r>
            <a:r>
              <a:rPr lang="en-US" sz="1200" dirty="0" err="1">
                <a:gradFill>
                  <a:gsLst>
                    <a:gs pos="2917">
                      <a:schemeClr val="tx1"/>
                    </a:gs>
                    <a:gs pos="30000">
                      <a:schemeClr val="tx1"/>
                    </a:gs>
                  </a:gsLst>
                  <a:lin ang="5400000" scaled="0"/>
                </a:gradFill>
              </a:rPr>
              <a:t>PowerApp</a:t>
            </a:r>
            <a:r>
              <a:rPr lang="en-US" sz="1200" dirty="0">
                <a:gradFill>
                  <a:gsLst>
                    <a:gs pos="2917">
                      <a:schemeClr val="tx1"/>
                    </a:gs>
                    <a:gs pos="30000">
                      <a:schemeClr val="tx1"/>
                    </a:gs>
                  </a:gsLst>
                  <a:lin ang="5400000" scaled="0"/>
                </a:gradFill>
              </a:rPr>
              <a:t>, Power Virtual Agent), Office 365 Apps </a:t>
            </a:r>
          </a:p>
          <a:p>
            <a:r>
              <a:rPr lang="en-US" sz="1200" dirty="0">
                <a:gradFill>
                  <a:gsLst>
                    <a:gs pos="2917">
                      <a:schemeClr val="tx1"/>
                    </a:gs>
                    <a:gs pos="30000">
                      <a:schemeClr val="tx1"/>
                    </a:gs>
                  </a:gsLst>
                  <a:lin ang="5400000" scaled="0"/>
                </a:gradFill>
              </a:rPr>
              <a:t>        (SharePoint) &amp; Azure Cloud resources(App service, Blob storage, Search Service)</a:t>
            </a:r>
            <a:endParaRPr lang="en-US" sz="1200" b="1" dirty="0">
              <a:gradFill>
                <a:gsLst>
                  <a:gs pos="2917">
                    <a:schemeClr val="tx1"/>
                  </a:gs>
                  <a:gs pos="30000">
                    <a:schemeClr val="tx1"/>
                  </a:gs>
                </a:gsLst>
                <a:lin ang="5400000" scaled="0"/>
              </a:gradFill>
            </a:endParaRPr>
          </a:p>
          <a:p>
            <a:r>
              <a:rPr lang="en-US" sz="1200" b="1" dirty="0">
                <a:gradFill>
                  <a:gsLst>
                    <a:gs pos="2917">
                      <a:schemeClr val="tx1"/>
                    </a:gs>
                    <a:gs pos="30000">
                      <a:schemeClr val="tx1"/>
                    </a:gs>
                  </a:gsLst>
                  <a:lin ang="5400000" scaled="0"/>
                </a:gradFill>
              </a:rPr>
              <a:t>    </a:t>
            </a:r>
          </a:p>
          <a:p>
            <a:endParaRPr lang="en-US" sz="1200" b="1" dirty="0">
              <a:gradFill>
                <a:gsLst>
                  <a:gs pos="2917">
                    <a:schemeClr val="tx1"/>
                  </a:gs>
                  <a:gs pos="30000">
                    <a:schemeClr val="tx1"/>
                  </a:gs>
                </a:gsLst>
                <a:lin ang="5400000" scaled="0"/>
              </a:gradFill>
            </a:endParaRPr>
          </a:p>
          <a:p>
            <a:pPr marL="171450" indent="-171450">
              <a:buFont typeface="Arial" panose="020B0604020202020204" pitchFamily="34" charset="0"/>
              <a:buChar char="•"/>
            </a:pPr>
            <a:endParaRPr lang="en-US" sz="1200" dirty="0">
              <a:gradFill>
                <a:gsLst>
                  <a:gs pos="2917">
                    <a:schemeClr val="tx1"/>
                  </a:gs>
                  <a:gs pos="30000">
                    <a:schemeClr val="tx1"/>
                  </a:gs>
                </a:gsLst>
                <a:lin ang="5400000" scaled="0"/>
              </a:gradFill>
            </a:endParaRPr>
          </a:p>
          <a:p>
            <a:pPr marL="171450" indent="-171450">
              <a:buFont typeface="Arial" panose="020B0604020202020204" pitchFamily="34" charset="0"/>
              <a:buChar char="•"/>
            </a:pPr>
            <a:endParaRPr lang="en-US" sz="1200" dirty="0">
              <a:gradFill>
                <a:gsLst>
                  <a:gs pos="2917">
                    <a:schemeClr val="tx1"/>
                  </a:gs>
                  <a:gs pos="30000">
                    <a:schemeClr val="tx1"/>
                  </a:gs>
                </a:gsLst>
                <a:lin ang="5400000" scaled="0"/>
              </a:gradFill>
            </a:endParaRPr>
          </a:p>
          <a:p>
            <a:pPr marL="171450" indent="-171450" algn="l">
              <a:buFont typeface="Arial" panose="020B0604020202020204" pitchFamily="34" charset="0"/>
              <a:buChar char="•"/>
            </a:pPr>
            <a:endParaRPr lang="en-US" sz="1200" dirty="0">
              <a:gradFill>
                <a:gsLst>
                  <a:gs pos="2917">
                    <a:schemeClr val="tx1"/>
                  </a:gs>
                  <a:gs pos="30000">
                    <a:schemeClr val="tx1"/>
                  </a:gs>
                </a:gsLst>
                <a:lin ang="5400000" scaled="0"/>
              </a:gradFill>
            </a:endParaRPr>
          </a:p>
          <a:p>
            <a:pPr marL="171450" indent="-171450" algn="l">
              <a:buFont typeface="Arial" panose="020B0604020202020204" pitchFamily="34" charset="0"/>
              <a:buChar char="•"/>
            </a:pPr>
            <a:endParaRPr lang="en-US" sz="1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96725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4B5131-2DF6-4205-BCA4-8E77D3DC5B80}"/>
              </a:ext>
            </a:extLst>
          </p:cNvPr>
          <p:cNvSpPr/>
          <p:nvPr/>
        </p:nvSpPr>
        <p:spPr>
          <a:xfrm>
            <a:off x="152400" y="57150"/>
            <a:ext cx="8839200" cy="5293757"/>
          </a:xfrm>
          <a:prstGeom prst="rect">
            <a:avLst/>
          </a:prstGeom>
        </p:spPr>
        <p:txBody>
          <a:bodyPr wrap="square">
            <a:spAutoFit/>
          </a:bodyPr>
          <a:lstStyle/>
          <a:p>
            <a:pPr marL="228600" indent="-228600">
              <a:buAutoNum type="arabicPeriod" startAt="4"/>
            </a:pPr>
            <a:r>
              <a:rPr lang="en-US" sz="1400" b="1" dirty="0">
                <a:gradFill>
                  <a:gsLst>
                    <a:gs pos="2917">
                      <a:schemeClr val="tx1"/>
                    </a:gs>
                    <a:gs pos="30000">
                      <a:schemeClr val="tx1"/>
                    </a:gs>
                  </a:gsLst>
                  <a:lin ang="5400000" scaled="0"/>
                </a:gradFill>
              </a:rPr>
              <a:t>IaaS -VPN </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create private Virtual Network to Isolate resources.</a:t>
            </a:r>
          </a:p>
          <a:p>
            <a:r>
              <a:rPr lang="en-US" sz="1400" b="1" dirty="0">
                <a:gradFill>
                  <a:gsLst>
                    <a:gs pos="2917">
                      <a:schemeClr val="tx1"/>
                    </a:gs>
                    <a:gs pos="30000">
                      <a:schemeClr val="tx1"/>
                    </a:gs>
                  </a:gsLst>
                  <a:lin ang="5400000" scaled="0"/>
                </a:gradFill>
              </a:rPr>
              <a:t>5. IaaS -VM</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Azure VM to provision SharePoint Server 2016 &amp; .NET MVC Web application protected with security and management services.</a:t>
            </a:r>
          </a:p>
          <a:p>
            <a:r>
              <a:rPr lang="en-US" sz="1400" b="1" dirty="0">
                <a:gradFill>
                  <a:gsLst>
                    <a:gs pos="2917">
                      <a:schemeClr val="tx1"/>
                    </a:gs>
                    <a:gs pos="30000">
                      <a:schemeClr val="tx1"/>
                    </a:gs>
                  </a:gsLst>
                  <a:lin ang="5400000" scaled="0"/>
                </a:gradFill>
              </a:rPr>
              <a:t>6. SharePoint On-premise</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manage confidential private information using SharePoint access policies</a:t>
            </a:r>
          </a:p>
          <a:p>
            <a:r>
              <a:rPr lang="en-US" sz="1400" b="1" dirty="0">
                <a:gradFill>
                  <a:gsLst>
                    <a:gs pos="2917">
                      <a:schemeClr val="tx1"/>
                    </a:gs>
                    <a:gs pos="30000">
                      <a:schemeClr val="tx1"/>
                    </a:gs>
                  </a:gsLst>
                  <a:lin ang="5400000" scaled="0"/>
                </a:gradFill>
              </a:rPr>
              <a:t>7. Azure App Service</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display Azure Cognitive search Application results using .NET MVC Web Application</a:t>
            </a:r>
            <a:endParaRPr lang="en-US" sz="1400" b="1" dirty="0">
              <a:gradFill>
                <a:gsLst>
                  <a:gs pos="2917">
                    <a:schemeClr val="tx1"/>
                  </a:gs>
                  <a:gs pos="30000">
                    <a:schemeClr val="tx1"/>
                  </a:gs>
                </a:gsLst>
                <a:lin ang="5400000" scaled="0"/>
              </a:gradFill>
            </a:endParaRPr>
          </a:p>
          <a:p>
            <a:r>
              <a:rPr lang="en-US" sz="1400" b="1" dirty="0">
                <a:gradFill>
                  <a:gsLst>
                    <a:gs pos="2917">
                      <a:schemeClr val="tx1"/>
                    </a:gs>
                    <a:gs pos="30000">
                      <a:schemeClr val="tx1"/>
                    </a:gs>
                  </a:gsLst>
                  <a:lin ang="5400000" scaled="0"/>
                </a:gradFill>
              </a:rPr>
              <a:t>8. Azure Cognitive Search Service</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Index Search results of different data Sources like Blob Storage, Cosmos DB, Cognitive skillset results &amp; provides expected response as result. Helps </a:t>
            </a:r>
            <a:r>
              <a:rPr lang="en-US" sz="1400" dirty="0"/>
              <a:t>to easily identify and explore relevant content at scale.</a:t>
            </a:r>
          </a:p>
          <a:p>
            <a:r>
              <a:rPr lang="en-US" sz="1400" b="1" dirty="0">
                <a:gradFill>
                  <a:gsLst>
                    <a:gs pos="2917">
                      <a:schemeClr val="tx1"/>
                    </a:gs>
                    <a:gs pos="30000">
                      <a:schemeClr val="tx1"/>
                    </a:gs>
                  </a:gsLst>
                  <a:lin ang="5400000" scaled="0"/>
                </a:gradFill>
              </a:rPr>
              <a:t>9. Azure Functions</a:t>
            </a:r>
          </a:p>
          <a:p>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create Serverless Application to convert Media types like Audio to Text/JSON file content.</a:t>
            </a:r>
          </a:p>
          <a:p>
            <a:r>
              <a:rPr lang="en-US" sz="1400" b="1" dirty="0">
                <a:gradFill>
                  <a:gsLst>
                    <a:gs pos="2917">
                      <a:schemeClr val="tx1"/>
                    </a:gs>
                    <a:gs pos="30000">
                      <a:schemeClr val="tx1"/>
                    </a:gs>
                  </a:gsLst>
                  <a:lin ang="5400000" scaled="0"/>
                </a:gradFill>
              </a:rPr>
              <a:t>10. Azure Media Service</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convert Video Files to JSON, which can be saved in Blob &amp; later indexed using Azure Cognitive Search Service. Video Analytics API provided helps to identify people and also helps in audio translation analysis.</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11. Azure App Insights</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     </a:t>
            </a:r>
            <a:r>
              <a:rPr lang="en-US" sz="1400" dirty="0">
                <a:gradFill>
                  <a:gsLst>
                    <a:gs pos="2917">
                      <a:schemeClr val="tx1"/>
                    </a:gs>
                    <a:gs pos="30000">
                      <a:schemeClr val="tx1"/>
                    </a:gs>
                  </a:gsLst>
                  <a:lin ang="5400000" scaled="0"/>
                </a:gradFill>
              </a:rPr>
              <a:t>– Used to Detect, Diagnose Exceptions of App Services, Performance Metrices, Usage Analytics, Live Metrics Tracking.</a:t>
            </a:r>
            <a:br>
              <a:rPr lang="en-US" sz="1400" b="1" dirty="0">
                <a:gradFill>
                  <a:gsLst>
                    <a:gs pos="2917">
                      <a:schemeClr val="tx1"/>
                    </a:gs>
                    <a:gs pos="30000">
                      <a:schemeClr val="tx1"/>
                    </a:gs>
                  </a:gsLst>
                  <a:lin ang="5400000" scaled="0"/>
                </a:gradFill>
              </a:rPr>
            </a:br>
            <a:r>
              <a:rPr lang="en-US" sz="1400" b="1" dirty="0">
                <a:gradFill>
                  <a:gsLst>
                    <a:gs pos="2917">
                      <a:schemeClr val="tx1"/>
                    </a:gs>
                    <a:gs pos="30000">
                      <a:schemeClr val="tx1"/>
                    </a:gs>
                  </a:gsLst>
                  <a:lin ang="5400000" scaled="0"/>
                </a:gradFill>
              </a:rPr>
              <a:t>12. Power BI</a:t>
            </a:r>
            <a:br>
              <a:rPr lang="en-US" sz="1400" b="1"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     – Used to Visualize Cognitive Search Service Operation Logs &amp; Metrics stored in Azure Storage Services.</a:t>
            </a:r>
            <a:endParaRPr lang="en-US" sz="1400" b="1" dirty="0">
              <a:gradFill>
                <a:gsLst>
                  <a:gs pos="2917">
                    <a:schemeClr val="tx1"/>
                  </a:gs>
                  <a:gs pos="30000">
                    <a:schemeClr val="tx1"/>
                  </a:gs>
                </a:gsLst>
                <a:lin ang="5400000" scaled="0"/>
              </a:gradFill>
            </a:endParaRPr>
          </a:p>
          <a:p>
            <a:endParaRPr lang="en-US" sz="16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093626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873B-E417-4E04-A2FF-87455B5C7A38}"/>
              </a:ext>
            </a:extLst>
          </p:cNvPr>
          <p:cNvSpPr>
            <a:spLocks noGrp="1"/>
          </p:cNvSpPr>
          <p:nvPr>
            <p:ph type="title"/>
          </p:nvPr>
        </p:nvSpPr>
        <p:spPr/>
        <p:txBody>
          <a:bodyPr/>
          <a:lstStyle/>
          <a:p>
            <a:r>
              <a:rPr lang="en-US" dirty="0"/>
              <a:t>Assumptions</a:t>
            </a:r>
          </a:p>
        </p:txBody>
      </p:sp>
      <p:sp>
        <p:nvSpPr>
          <p:cNvPr id="3" name="TextBox 2">
            <a:extLst>
              <a:ext uri="{FF2B5EF4-FFF2-40B4-BE49-F238E27FC236}">
                <a16:creationId xmlns:a16="http://schemas.microsoft.com/office/drawing/2014/main" id="{5ADEF641-44D9-4B94-8B9E-09D48A75A743}"/>
              </a:ext>
            </a:extLst>
          </p:cNvPr>
          <p:cNvSpPr txBox="1"/>
          <p:nvPr/>
        </p:nvSpPr>
        <p:spPr>
          <a:xfrm>
            <a:off x="440055" y="866898"/>
            <a:ext cx="8263890" cy="2868349"/>
          </a:xfrm>
          <a:prstGeom prst="rect">
            <a:avLst/>
          </a:prstGeom>
          <a:noFill/>
        </p:spPr>
        <p:txBody>
          <a:bodyPr wrap="square" lIns="0" tIns="0" rIns="0" bIns="0" rtlCol="0">
            <a:spAutoFit/>
          </a:bodyPr>
          <a:lstStyle/>
          <a:p>
            <a:pPr marL="285750"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In-Scope for this demo</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Audio files are supported only .wav format. </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Video files are supported only .mp4 format.</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Supported Images (.</a:t>
            </a:r>
            <a:r>
              <a:rPr lang="en-US" sz="1400" dirty="0" err="1">
                <a:gradFill>
                  <a:gsLst>
                    <a:gs pos="2917">
                      <a:schemeClr val="tx1"/>
                    </a:gs>
                    <a:gs pos="30000">
                      <a:schemeClr val="tx1"/>
                    </a:gs>
                  </a:gsLst>
                  <a:lin ang="5400000" scaled="0"/>
                </a:gradFill>
              </a:rPr>
              <a:t>png</a:t>
            </a:r>
            <a:r>
              <a:rPr lang="en-US" sz="1400">
                <a:gradFill>
                  <a:gsLst>
                    <a:gs pos="2917">
                      <a:schemeClr val="tx1"/>
                    </a:gs>
                    <a:gs pos="30000">
                      <a:schemeClr val="tx1"/>
                    </a:gs>
                  </a:gsLst>
                  <a:lin ang="5400000" scaled="0"/>
                </a:gradFill>
              </a:rPr>
              <a:t> and .</a:t>
            </a:r>
            <a:r>
              <a:rPr lang="en-US" sz="1400" dirty="0">
                <a:gradFill>
                  <a:gsLst>
                    <a:gs pos="2917">
                      <a:schemeClr val="tx1"/>
                    </a:gs>
                    <a:gs pos="30000">
                      <a:schemeClr val="tx1"/>
                    </a:gs>
                  </a:gsLst>
                  <a:lin ang="5400000" scaled="0"/>
                </a:gradFill>
              </a:rPr>
              <a:t>jpeg)</a:t>
            </a:r>
          </a:p>
          <a:p>
            <a:pPr marL="742950" lvl="1" indent="-285750" algn="just">
              <a:lnSpc>
                <a:spcPct val="150000"/>
              </a:lnSpc>
              <a:buFont typeface="Arial" panose="020B0604020202020204" pitchFamily="34" charset="0"/>
              <a:buChar char="•"/>
            </a:pPr>
            <a:r>
              <a:rPr lang="en-US" sz="1400" dirty="0">
                <a:gradFill>
                  <a:gsLst>
                    <a:gs pos="2917">
                      <a:schemeClr val="tx1"/>
                    </a:gs>
                    <a:gs pos="30000">
                      <a:schemeClr val="tx1"/>
                    </a:gs>
                  </a:gsLst>
                  <a:lin ang="5400000" scaled="0"/>
                </a:gradFill>
              </a:rPr>
              <a:t>Supported Documents (.Doc, Docx, .PDF and .PPTX)</a:t>
            </a:r>
          </a:p>
          <a:p>
            <a:pPr marL="742950" lvl="1" indent="-285750" algn="just">
              <a:lnSpc>
                <a:spcPct val="150000"/>
              </a:lnSpc>
              <a:buFont typeface="Arial" panose="020B0604020202020204" pitchFamily="34" charset="0"/>
              <a:buChar char="•"/>
            </a:pPr>
            <a:endParaRPr lang="en-US" sz="1400" dirty="0">
              <a:gradFill>
                <a:gsLst>
                  <a:gs pos="2917">
                    <a:schemeClr val="tx1"/>
                  </a:gs>
                  <a:gs pos="30000">
                    <a:schemeClr val="tx1"/>
                  </a:gs>
                </a:gsLst>
                <a:lin ang="5400000" scaled="0"/>
              </a:gradFill>
            </a:endParaRPr>
          </a:p>
          <a:p>
            <a:pPr marL="285750" indent="-285750" algn="just">
              <a:lnSpc>
                <a:spcPct val="150000"/>
              </a:lnSpc>
              <a:buFont typeface="Arial" panose="020B0604020202020204" pitchFamily="34" charset="0"/>
              <a:buChar char="•"/>
            </a:pPr>
            <a:r>
              <a:rPr lang="en-US" sz="1400" dirty="0"/>
              <a:t>We are yet to schedule jobs for converting audio/video/image/document files to JSON and updating to respective data storage. For now, this has to be run manually</a:t>
            </a:r>
            <a:r>
              <a:rPr lang="en-US" sz="1400" dirty="0">
                <a:gradFill>
                  <a:gsLst>
                    <a:gs pos="2917">
                      <a:schemeClr val="tx1"/>
                    </a:gs>
                    <a:gs pos="30000">
                      <a:schemeClr val="tx1"/>
                    </a:gs>
                  </a:gsLst>
                  <a:lin ang="5400000" scaled="0"/>
                </a:gradFill>
              </a:rPr>
              <a:t>.</a:t>
            </a:r>
          </a:p>
          <a:p>
            <a:pPr lvl="1" algn="just">
              <a:lnSpc>
                <a:spcPct val="150000"/>
              </a:lnSpc>
            </a:pP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06796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23022"/>
            <a:ext cx="8263890" cy="415499"/>
          </a:xfrm>
          <a:prstGeom prst="rect">
            <a:avLst/>
          </a:prstGeom>
        </p:spPr>
        <p:txBody>
          <a:bodyPr wrap="square" anchor="t">
            <a:normAutofit fontScale="90000"/>
          </a:bodyPr>
          <a:lstStyle/>
          <a:p>
            <a:r>
              <a:rPr lang="en-US" dirty="0"/>
              <a:t>Technical Details (Explain why you have chosen particular components in your architecture)</a:t>
            </a:r>
          </a:p>
        </p:txBody>
      </p:sp>
    </p:spTree>
    <p:extLst>
      <p:ext uri="{BB962C8B-B14F-4D97-AF65-F5344CB8AC3E}">
        <p14:creationId xmlns:p14="http://schemas.microsoft.com/office/powerpoint/2010/main" val="2156357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27">
        <p15:prstTrans prst="pageCurlDouble"/>
      </p:transition>
    </mc:Choice>
    <mc:Fallback xmlns="">
      <p:transition spd="slow" advTm="2327">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hidden="1">
            <a:extLst>
              <a:ext uri="{FF2B5EF4-FFF2-40B4-BE49-F238E27FC236}">
                <a16:creationId xmlns:a16="http://schemas.microsoft.com/office/drawing/2014/main" id="{4EBA0966-490D-438F-89CA-85D8924D7BEF}"/>
              </a:ext>
            </a:extLst>
          </p:cNvPr>
          <p:cNvSpPr>
            <a:spLocks noGrp="1"/>
          </p:cNvSpPr>
          <p:nvPr>
            <p:ph type="sldNum" sz="quarter" idx="4294967295"/>
          </p:nvPr>
        </p:nvSpPr>
        <p:spPr>
          <a:xfrm>
            <a:off x="8704263" y="4786313"/>
            <a:ext cx="439737" cy="325437"/>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17</a:t>
            </a:fld>
            <a:endParaRPr lang="en-US">
              <a:solidFill>
                <a:prstClr val="white"/>
              </a:solidFill>
            </a:endParaRPr>
          </a:p>
        </p:txBody>
      </p:sp>
      <p:sp>
        <p:nvSpPr>
          <p:cNvPr id="2" name="Text Placeholder 1">
            <a:extLst>
              <a:ext uri="{FF2B5EF4-FFF2-40B4-BE49-F238E27FC236}">
                <a16:creationId xmlns:a16="http://schemas.microsoft.com/office/drawing/2014/main" id="{56D771D8-3845-470D-B53E-D9E0A8F7F81F}"/>
              </a:ext>
            </a:extLst>
          </p:cNvPr>
          <p:cNvSpPr>
            <a:spLocks noGrp="1"/>
          </p:cNvSpPr>
          <p:nvPr>
            <p:ph type="title"/>
          </p:nvPr>
        </p:nvSpPr>
        <p:spPr>
          <a:xfrm>
            <a:off x="441197" y="342900"/>
            <a:ext cx="8263890" cy="415499"/>
          </a:xfrm>
          <a:prstGeom prst="rect">
            <a:avLst/>
          </a:prstGeom>
        </p:spPr>
        <p:txBody>
          <a:bodyPr wrap="square" anchor="t">
            <a:normAutofit/>
          </a:bodyPr>
          <a:lstStyle/>
          <a:p>
            <a:r>
              <a:rPr lang="en-US" dirty="0"/>
              <a:t>Demo Link and Demo File</a:t>
            </a:r>
          </a:p>
        </p:txBody>
      </p:sp>
      <p:sp>
        <p:nvSpPr>
          <p:cNvPr id="5" name="TextBox 4">
            <a:extLst>
              <a:ext uri="{FF2B5EF4-FFF2-40B4-BE49-F238E27FC236}">
                <a16:creationId xmlns:a16="http://schemas.microsoft.com/office/drawing/2014/main" id="{7D38CB89-53CF-4A6A-A273-8CA62B724A2D}"/>
              </a:ext>
            </a:extLst>
          </p:cNvPr>
          <p:cNvSpPr txBox="1"/>
          <p:nvPr/>
        </p:nvSpPr>
        <p:spPr>
          <a:xfrm>
            <a:off x="441197" y="1352550"/>
            <a:ext cx="8017003" cy="61555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Mandatory to provide a Video file with audio enabled in it and covert </a:t>
            </a:r>
            <a:r>
              <a:rPr lang="en-US" sz="2000">
                <a:gradFill>
                  <a:gsLst>
                    <a:gs pos="2917">
                      <a:schemeClr val="tx1"/>
                    </a:gs>
                    <a:gs pos="30000">
                      <a:schemeClr val="tx1"/>
                    </a:gs>
                  </a:gsLst>
                  <a:lin ang="5400000" scaled="0"/>
                </a:gradFill>
              </a:rPr>
              <a:t>it into MP4 format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85333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
          <p:cNvSpPr>
            <a:spLocks noGrp="1"/>
          </p:cNvSpPr>
          <p:nvPr>
            <p:ph type="title"/>
          </p:nvPr>
        </p:nvSpPr>
        <p:spPr>
          <a:xfrm>
            <a:off x="441197" y="342900"/>
            <a:ext cx="8263890" cy="415499"/>
          </a:xfrm>
          <a:prstGeom prst="rect">
            <a:avLst/>
          </a:prstGeom>
        </p:spPr>
        <p:txBody>
          <a:bodyPr wrap="square" anchor="t">
            <a:normAutofit/>
          </a:bodyPr>
          <a:lstStyle/>
          <a:p>
            <a:r>
              <a:rPr lang="en-US"/>
              <a:t>Sample Execution Flow</a:t>
            </a:r>
            <a:endParaRPr lang="en-IN"/>
          </a:p>
        </p:txBody>
      </p:sp>
    </p:spTree>
    <p:extLst>
      <p:ext uri="{BB962C8B-B14F-4D97-AF65-F5344CB8AC3E}">
        <p14:creationId xmlns:p14="http://schemas.microsoft.com/office/powerpoint/2010/main" val="2553367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52A5-643C-4F27-8EDF-DA75E725028E}"/>
              </a:ext>
            </a:extLst>
          </p:cNvPr>
          <p:cNvSpPr>
            <a:spLocks noGrp="1"/>
          </p:cNvSpPr>
          <p:nvPr>
            <p:ph type="title"/>
          </p:nvPr>
        </p:nvSpPr>
        <p:spPr/>
        <p:txBody>
          <a:bodyPr/>
          <a:lstStyle/>
          <a:p>
            <a:r>
              <a:rPr lang="en-US" dirty="0"/>
              <a:t>Next Steps / Future Roadmap</a:t>
            </a:r>
          </a:p>
        </p:txBody>
      </p:sp>
      <p:sp>
        <p:nvSpPr>
          <p:cNvPr id="3" name="Rectangle 2">
            <a:extLst>
              <a:ext uri="{FF2B5EF4-FFF2-40B4-BE49-F238E27FC236}">
                <a16:creationId xmlns:a16="http://schemas.microsoft.com/office/drawing/2014/main" id="{F54C0DC0-5E60-4E04-889D-CD1A7ABE1EFE}"/>
              </a:ext>
            </a:extLst>
          </p:cNvPr>
          <p:cNvSpPr/>
          <p:nvPr/>
        </p:nvSpPr>
        <p:spPr>
          <a:xfrm>
            <a:off x="381000" y="863590"/>
            <a:ext cx="8077200" cy="2949205"/>
          </a:xfrm>
          <a:prstGeom prst="rect">
            <a:avLst/>
          </a:prstGeom>
        </p:spPr>
        <p:txBody>
          <a:bodyPr wrap="square">
            <a:spAutoFit/>
          </a:bodyPr>
          <a:lstStyle/>
          <a:p>
            <a:pPr marL="285750" indent="-285750">
              <a:lnSpc>
                <a:spcPct val="150000"/>
              </a:lnSpc>
              <a:buFont typeface="Wingdings" panose="05000000000000000000" pitchFamily="2" charset="2"/>
              <a:buChar char="ü"/>
            </a:pPr>
            <a:r>
              <a:rPr lang="en-IN" dirty="0"/>
              <a:t>Can be extended to help Blind people to Detect &amp; Analyse obstacles in live environment, while navigating from one location to another.</a:t>
            </a:r>
          </a:p>
          <a:p>
            <a:pPr marL="285750" indent="-285750">
              <a:lnSpc>
                <a:spcPct val="150000"/>
              </a:lnSpc>
              <a:buFont typeface="Wingdings" panose="05000000000000000000" pitchFamily="2" charset="2"/>
              <a:buChar char="ü"/>
            </a:pPr>
            <a:r>
              <a:rPr lang="en-IN" dirty="0"/>
              <a:t>Can help Enterprises to Auto-classify documents of all different format types &amp; do Intelligent Cognitive Search on bulk content.</a:t>
            </a:r>
          </a:p>
          <a:p>
            <a:pPr marL="285750" indent="-285750">
              <a:lnSpc>
                <a:spcPct val="150000"/>
              </a:lnSpc>
              <a:buFont typeface="Wingdings" panose="05000000000000000000" pitchFamily="2" charset="2"/>
              <a:buChar char="ü"/>
            </a:pPr>
            <a:r>
              <a:rPr lang="en-IN" dirty="0"/>
              <a:t>Can help Organizations to Capture &amp; Analyse Live streaming  video of Staffs and update their Health condition (Ex- to detect Temperature using IoT edge &amp; alert Health Personnel's)</a:t>
            </a:r>
            <a:endParaRPr lang="en-US" dirty="0"/>
          </a:p>
        </p:txBody>
      </p:sp>
    </p:spTree>
    <p:extLst>
      <p:ext uri="{BB962C8B-B14F-4D97-AF65-F5344CB8AC3E}">
        <p14:creationId xmlns:p14="http://schemas.microsoft.com/office/powerpoint/2010/main" val="7946752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7ACB313-0B2D-4EAD-BC37-31F0FC837EFA}"/>
              </a:ext>
            </a:extLst>
          </p:cNvPr>
          <p:cNvSpPr>
            <a:spLocks noGrp="1"/>
          </p:cNvSpPr>
          <p:nvPr>
            <p:ph idx="1"/>
          </p:nvPr>
        </p:nvSpPr>
        <p:spPr>
          <a:xfrm>
            <a:off x="228601" y="57150"/>
            <a:ext cx="6726902" cy="4473872"/>
          </a:xfrm>
        </p:spPr>
        <p:txBody>
          <a:bodyPr>
            <a:normAutofit/>
          </a:bodyPr>
          <a:lstStyle/>
          <a:p>
            <a:pPr marL="0" indent="0">
              <a:buNone/>
            </a:pPr>
            <a:r>
              <a:rPr lang="en-US" sz="2000" b="1" dirty="0"/>
              <a:t>Disclaimer</a:t>
            </a:r>
          </a:p>
        </p:txBody>
      </p:sp>
    </p:spTree>
    <p:extLst>
      <p:ext uri="{BB962C8B-B14F-4D97-AF65-F5344CB8AC3E}">
        <p14:creationId xmlns:p14="http://schemas.microsoft.com/office/powerpoint/2010/main" val="289325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sz="2400" dirty="0">
                <a:solidFill>
                  <a:schemeClr val="tx1"/>
                </a:solidFill>
              </a:rPr>
              <a:t>Thank You</a:t>
            </a:r>
          </a:p>
        </p:txBody>
      </p:sp>
    </p:spTree>
    <p:extLst>
      <p:ext uri="{BB962C8B-B14F-4D97-AF65-F5344CB8AC3E}">
        <p14:creationId xmlns:p14="http://schemas.microsoft.com/office/powerpoint/2010/main" val="3004539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42900"/>
            <a:ext cx="8263890" cy="415499"/>
          </a:xfrm>
          <a:prstGeom prst="rect">
            <a:avLst/>
          </a:prstGeom>
        </p:spPr>
        <p:txBody>
          <a:bodyPr wrap="square" anchor="t">
            <a:normAutofit/>
          </a:bodyPr>
          <a:lstStyle/>
          <a:p>
            <a:r>
              <a:rPr lang="en-US" dirty="0"/>
              <a:t>Introduction of the Team with Pictures</a:t>
            </a:r>
          </a:p>
        </p:txBody>
      </p:sp>
      <p:pic>
        <p:nvPicPr>
          <p:cNvPr id="3" name="Picture 2"/>
          <p:cNvPicPr>
            <a:picLocks noChangeAspect="1"/>
          </p:cNvPicPr>
          <p:nvPr/>
        </p:nvPicPr>
        <p:blipFill>
          <a:blip r:embed="rId3"/>
          <a:stretch>
            <a:fillRect/>
          </a:stretch>
        </p:blipFill>
        <p:spPr>
          <a:xfrm>
            <a:off x="304800" y="895350"/>
            <a:ext cx="941077" cy="990600"/>
          </a:xfrm>
          <a:prstGeom prst="rect">
            <a:avLst/>
          </a:prstGeom>
        </p:spPr>
      </p:pic>
      <p:sp>
        <p:nvSpPr>
          <p:cNvPr id="4" name="TextBox 3"/>
          <p:cNvSpPr txBox="1"/>
          <p:nvPr/>
        </p:nvSpPr>
        <p:spPr>
          <a:xfrm>
            <a:off x="1471864" y="895350"/>
            <a:ext cx="3192339" cy="1077218"/>
          </a:xfrm>
          <a:prstGeom prst="rect">
            <a:avLst/>
          </a:prstGeom>
          <a:noFill/>
        </p:spPr>
        <p:txBody>
          <a:bodyPr wrap="square" lIns="0" tIns="0" rIns="0" bIns="0" rtlCol="0">
            <a:spAutoFit/>
          </a:bodyPr>
          <a:lstStyle/>
          <a:p>
            <a:pPr algn="just"/>
            <a:r>
              <a:rPr lang="en-US" sz="1000" dirty="0">
                <a:gradFill>
                  <a:gsLst>
                    <a:gs pos="2917">
                      <a:schemeClr val="tx1"/>
                    </a:gs>
                    <a:gs pos="30000">
                      <a:schemeClr val="tx1"/>
                    </a:gs>
                  </a:gsLst>
                  <a:lin ang="5400000" scaled="0"/>
                </a:gradFill>
              </a:rPr>
              <a:t>This is </a:t>
            </a:r>
            <a:r>
              <a:rPr lang="en-US" sz="1000" b="1" dirty="0">
                <a:gradFill>
                  <a:gsLst>
                    <a:gs pos="2917">
                      <a:schemeClr val="tx1"/>
                    </a:gs>
                    <a:gs pos="30000">
                      <a:schemeClr val="tx1"/>
                    </a:gs>
                  </a:gsLst>
                  <a:lin ang="5400000" scaled="0"/>
                </a:gradFill>
              </a:rPr>
              <a:t>Sabarish</a:t>
            </a:r>
            <a:r>
              <a:rPr lang="en-US" sz="1000" dirty="0">
                <a:gradFill>
                  <a:gsLst>
                    <a:gs pos="2917">
                      <a:schemeClr val="tx1"/>
                    </a:gs>
                    <a:gs pos="30000">
                      <a:schemeClr val="tx1"/>
                    </a:gs>
                  </a:gsLst>
                  <a:lin ang="5400000" scaled="0"/>
                </a:gradFill>
              </a:rPr>
              <a:t>, I’ve totally 5+years of experience and associated with Cognizant since July’19. I am interested to learn cutting edge technologies and right now working in many azure PaaS service with one of the leading banking client in US. In my free time, I used play Football, shuttle </a:t>
            </a:r>
            <a:r>
              <a:rPr lang="en-US" sz="1000" dirty="0" err="1">
                <a:gradFill>
                  <a:gsLst>
                    <a:gs pos="2917">
                      <a:schemeClr val="tx1"/>
                    </a:gs>
                    <a:gs pos="30000">
                      <a:schemeClr val="tx1"/>
                    </a:gs>
                  </a:gsLst>
                  <a:lin ang="5400000" scaled="0"/>
                </a:gradFill>
              </a:rPr>
              <a:t>etc</a:t>
            </a:r>
            <a:r>
              <a:rPr lang="en-US" sz="1000" dirty="0">
                <a:gradFill>
                  <a:gsLst>
                    <a:gs pos="2917">
                      <a:schemeClr val="tx1"/>
                    </a:gs>
                    <a:gs pos="30000">
                      <a:schemeClr val="tx1"/>
                    </a:gs>
                  </a:gsLst>
                  <a:lin ang="5400000" scaled="0"/>
                </a:gradFill>
              </a:rPr>
              <a:t> and sometimes used to prepare for azure certification.</a:t>
            </a:r>
          </a:p>
        </p:txBody>
      </p:sp>
      <p:sp>
        <p:nvSpPr>
          <p:cNvPr id="5" name="TextBox 4">
            <a:extLst>
              <a:ext uri="{FF2B5EF4-FFF2-40B4-BE49-F238E27FC236}">
                <a16:creationId xmlns:a16="http://schemas.microsoft.com/office/drawing/2014/main" id="{523C13A7-A200-4942-8A83-56B704893CAD}"/>
              </a:ext>
            </a:extLst>
          </p:cNvPr>
          <p:cNvSpPr txBox="1"/>
          <p:nvPr/>
        </p:nvSpPr>
        <p:spPr>
          <a:xfrm>
            <a:off x="1532061" y="3786485"/>
            <a:ext cx="3192339" cy="923330"/>
          </a:xfrm>
          <a:prstGeom prst="rect">
            <a:avLst/>
          </a:prstGeom>
          <a:noFill/>
        </p:spPr>
        <p:txBody>
          <a:bodyPr wrap="square" lIns="0" tIns="0" rIns="0" bIns="0" rtlCol="0">
            <a:spAutoFit/>
          </a:bodyPr>
          <a:lstStyle/>
          <a:p>
            <a:pPr algn="just"/>
            <a:r>
              <a:rPr lang="en-US" sz="1000" dirty="0">
                <a:gradFill>
                  <a:gsLst>
                    <a:gs pos="2917">
                      <a:schemeClr val="tx1"/>
                    </a:gs>
                    <a:gs pos="30000">
                      <a:schemeClr val="tx1"/>
                    </a:gs>
                  </a:gsLst>
                  <a:lin ang="5400000" scaled="0"/>
                </a:gradFill>
              </a:rPr>
              <a:t>This is </a:t>
            </a:r>
            <a:r>
              <a:rPr lang="en-US" sz="1000" b="1" dirty="0">
                <a:gradFill>
                  <a:gsLst>
                    <a:gs pos="2917">
                      <a:schemeClr val="tx1"/>
                    </a:gs>
                    <a:gs pos="30000">
                      <a:schemeClr val="tx1"/>
                    </a:gs>
                  </a:gsLst>
                  <a:lin ang="5400000" scaled="0"/>
                </a:gradFill>
              </a:rPr>
              <a:t>Karthikeyan Baskaran</a:t>
            </a:r>
            <a:r>
              <a:rPr lang="en-US" sz="1000" dirty="0">
                <a:gradFill>
                  <a:gsLst>
                    <a:gs pos="2917">
                      <a:schemeClr val="tx1"/>
                    </a:gs>
                    <a:gs pos="30000">
                      <a:schemeClr val="tx1"/>
                    </a:gs>
                  </a:gsLst>
                  <a:lin ang="5400000" scaled="0"/>
                </a:gradFill>
              </a:rPr>
              <a:t>, I have 8+ years of experience. Joined Cognizant on Oct’19. Web developer </a:t>
            </a:r>
          </a:p>
          <a:p>
            <a:pPr algn="just"/>
            <a:r>
              <a:rPr lang="en-US" sz="1000" dirty="0">
                <a:gradFill>
                  <a:gsLst>
                    <a:gs pos="2917">
                      <a:schemeClr val="tx1"/>
                    </a:gs>
                    <a:gs pos="30000">
                      <a:schemeClr val="tx1"/>
                    </a:gs>
                  </a:gsLst>
                  <a:lin ang="5400000" scaled="0"/>
                </a:gradFill>
              </a:rPr>
              <a:t>&amp; Cloud Engineer (focused on Azure, Office 365, SharePoint, .NET, Angular), blogger, Tech enthusiast &amp; Speaker. Travelling and sports are my addictions, knowledge and success are my daily motivations.</a:t>
            </a:r>
          </a:p>
        </p:txBody>
      </p:sp>
      <p:pic>
        <p:nvPicPr>
          <p:cNvPr id="7" name="Picture 6" descr="Karthikeyan Baskaran&#10;&#10;Emp#825839">
            <a:extLst>
              <a:ext uri="{FF2B5EF4-FFF2-40B4-BE49-F238E27FC236}">
                <a16:creationId xmlns:a16="http://schemas.microsoft.com/office/drawing/2014/main" id="{346E3DDF-6694-4A8F-A56D-D34DC9B120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3793711"/>
            <a:ext cx="930403" cy="1059574"/>
          </a:xfrm>
          <a:prstGeom prst="rect">
            <a:avLst/>
          </a:prstGeom>
        </p:spPr>
      </p:pic>
      <p:pic>
        <p:nvPicPr>
          <p:cNvPr id="8" name="Picture 2">
            <a:extLst>
              <a:ext uri="{FF2B5EF4-FFF2-40B4-BE49-F238E27FC236}">
                <a16:creationId xmlns:a16="http://schemas.microsoft.com/office/drawing/2014/main" id="{BC5B2023-DD41-4B7E-AD9D-E5F68FD07B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65" y="2091875"/>
            <a:ext cx="857250" cy="12341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38490A4-CEBF-4752-9DF2-379902F6AE89}"/>
              </a:ext>
            </a:extLst>
          </p:cNvPr>
          <p:cNvSpPr txBox="1"/>
          <p:nvPr/>
        </p:nvSpPr>
        <p:spPr>
          <a:xfrm>
            <a:off x="1532061" y="2170338"/>
            <a:ext cx="3192339" cy="1231106"/>
          </a:xfrm>
          <a:prstGeom prst="rect">
            <a:avLst/>
          </a:prstGeom>
          <a:noFill/>
        </p:spPr>
        <p:txBody>
          <a:bodyPr wrap="square" lIns="0" tIns="0" rIns="0" bIns="0" rtlCol="0">
            <a:spAutoFit/>
          </a:bodyPr>
          <a:lstStyle/>
          <a:p>
            <a:pPr algn="just"/>
            <a:r>
              <a:rPr lang="en-US" sz="1000" b="1" dirty="0">
                <a:gradFill>
                  <a:gsLst>
                    <a:gs pos="2917">
                      <a:schemeClr val="tx1"/>
                    </a:gs>
                    <a:gs pos="30000">
                      <a:schemeClr val="tx1"/>
                    </a:gs>
                  </a:gsLst>
                  <a:lin ang="5400000" scaled="0"/>
                </a:gradFill>
              </a:rPr>
              <a:t>Vetrivel Murugan, </a:t>
            </a:r>
            <a:r>
              <a:rPr lang="en-US" sz="1000" dirty="0">
                <a:gradFill>
                  <a:gsLst>
                    <a:gs pos="2917">
                      <a:schemeClr val="tx1"/>
                    </a:gs>
                    <a:gs pos="30000">
                      <a:schemeClr val="tx1"/>
                    </a:gs>
                  </a:gsLst>
                  <a:lin ang="5400000" scaled="0"/>
                </a:gradFill>
              </a:rPr>
              <a:t>I’ve totally 12+years of IT experience. Working for Cognizant since Dec ‘07. I am experienced in </a:t>
            </a:r>
            <a:r>
              <a:rPr lang="en-US" sz="1000" dirty="0" err="1">
                <a:gradFill>
                  <a:gsLst>
                    <a:gs pos="2917">
                      <a:schemeClr val="tx1"/>
                    </a:gs>
                    <a:gs pos="30000">
                      <a:schemeClr val="tx1"/>
                    </a:gs>
                  </a:gsLst>
                  <a:lin ang="5400000" scaled="0"/>
                </a:gradFill>
              </a:rPr>
              <a:t>.Net</a:t>
            </a:r>
            <a:r>
              <a:rPr lang="en-US" sz="1000" dirty="0">
                <a:gradFill>
                  <a:gsLst>
                    <a:gs pos="2917">
                      <a:schemeClr val="tx1"/>
                    </a:gs>
                    <a:gs pos="30000">
                      <a:schemeClr val="tx1"/>
                    </a:gs>
                  </a:gsLst>
                  <a:lin ang="5400000" scaled="0"/>
                </a:gradFill>
              </a:rPr>
              <a:t>, SQL, SharePoint 2013 </a:t>
            </a:r>
            <a:r>
              <a:rPr lang="en-US" sz="1000" dirty="0" err="1">
                <a:gradFill>
                  <a:gsLst>
                    <a:gs pos="2917">
                      <a:schemeClr val="tx1"/>
                    </a:gs>
                    <a:gs pos="30000">
                      <a:schemeClr val="tx1"/>
                    </a:gs>
                  </a:gsLst>
                  <a:lin ang="5400000" scaled="0"/>
                </a:gradFill>
              </a:rPr>
              <a:t>Onprem</a:t>
            </a:r>
            <a:r>
              <a:rPr lang="en-US" sz="1000" dirty="0">
                <a:gradFill>
                  <a:gsLst>
                    <a:gs pos="2917">
                      <a:schemeClr val="tx1"/>
                    </a:gs>
                    <a:gs pos="30000">
                      <a:schemeClr val="tx1"/>
                    </a:gs>
                  </a:gsLst>
                  <a:lin ang="5400000" scaled="0"/>
                </a:gradFill>
              </a:rPr>
              <a:t>, Online, Scripting languages like JavaScript, </a:t>
            </a:r>
            <a:r>
              <a:rPr lang="en-US" sz="1000" dirty="0" err="1">
                <a:gradFill>
                  <a:gsLst>
                    <a:gs pos="2917">
                      <a:schemeClr val="tx1"/>
                    </a:gs>
                    <a:gs pos="30000">
                      <a:schemeClr val="tx1"/>
                    </a:gs>
                  </a:gsLst>
                  <a:lin ang="5400000" scaled="0"/>
                </a:gradFill>
              </a:rPr>
              <a:t>Jquery</a:t>
            </a:r>
            <a:r>
              <a:rPr lang="en-US" sz="1000" dirty="0">
                <a:gradFill>
                  <a:gsLst>
                    <a:gs pos="2917">
                      <a:schemeClr val="tx1"/>
                    </a:gs>
                    <a:gs pos="30000">
                      <a:schemeClr val="tx1"/>
                    </a:gs>
                  </a:gsLst>
                  <a:lin ang="5400000" scaled="0"/>
                </a:gradFill>
              </a:rPr>
              <a:t>. I am </a:t>
            </a:r>
            <a:r>
              <a:rPr lang="en-US" sz="1000" dirty="0" err="1">
                <a:gradFill>
                  <a:gsLst>
                    <a:gs pos="2917">
                      <a:schemeClr val="tx1"/>
                    </a:gs>
                    <a:gs pos="30000">
                      <a:schemeClr val="tx1"/>
                    </a:gs>
                  </a:gsLst>
                  <a:lin ang="5400000" scaled="0"/>
                </a:gradFill>
              </a:rPr>
              <a:t>practioner</a:t>
            </a:r>
            <a:r>
              <a:rPr lang="en-US" sz="1000" dirty="0">
                <a:gradFill>
                  <a:gsLst>
                    <a:gs pos="2917">
                      <a:schemeClr val="tx1"/>
                    </a:gs>
                    <a:gs pos="30000">
                      <a:schemeClr val="tx1"/>
                    </a:gs>
                  </a:gsLst>
                  <a:lin ang="5400000" scaled="0"/>
                </a:gradFill>
              </a:rPr>
              <a:t> in Azure and Angular JS. Like to contribute of Questions in </a:t>
            </a:r>
            <a:r>
              <a:rPr lang="en-US" sz="1000" dirty="0" err="1">
                <a:gradFill>
                  <a:gsLst>
                    <a:gs pos="2917">
                      <a:schemeClr val="tx1"/>
                    </a:gs>
                    <a:gs pos="30000">
                      <a:schemeClr val="tx1"/>
                    </a:gs>
                  </a:gsLst>
                  <a:lin ang="5400000" scaled="0"/>
                </a:gradFill>
              </a:rPr>
              <a:t>StackOverFlow</a:t>
            </a:r>
            <a:r>
              <a:rPr lang="en-US" sz="1000" dirty="0">
                <a:gradFill>
                  <a:gsLst>
                    <a:gs pos="2917">
                      <a:schemeClr val="tx1"/>
                    </a:gs>
                    <a:gs pos="30000">
                      <a:schemeClr val="tx1"/>
                    </a:gs>
                  </a:gsLst>
                  <a:lin ang="5400000" scaled="0"/>
                </a:gradFill>
              </a:rPr>
              <a:t> and SharePoint Stack Exchange. In my free time My hobbies include DIY stuffs and playing Xbox games.</a:t>
            </a:r>
          </a:p>
        </p:txBody>
      </p:sp>
      <p:pic>
        <p:nvPicPr>
          <p:cNvPr id="10" name="Picture 9" descr="A person wearing a white shirt&#10;&#10;Description automatically generated">
            <a:extLst>
              <a:ext uri="{FF2B5EF4-FFF2-40B4-BE49-F238E27FC236}">
                <a16:creationId xmlns:a16="http://schemas.microsoft.com/office/drawing/2014/main" id="{8892BD83-AF2A-4DD1-B72D-FA1257A2A5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795871"/>
            <a:ext cx="942344" cy="1058423"/>
          </a:xfrm>
          <a:prstGeom prst="rect">
            <a:avLst/>
          </a:prstGeom>
        </p:spPr>
      </p:pic>
      <p:sp>
        <p:nvSpPr>
          <p:cNvPr id="11" name="TextBox 10">
            <a:extLst>
              <a:ext uri="{FF2B5EF4-FFF2-40B4-BE49-F238E27FC236}">
                <a16:creationId xmlns:a16="http://schemas.microsoft.com/office/drawing/2014/main" id="{48A62E4D-9FF4-4129-851A-ED289BBD18D7}"/>
              </a:ext>
            </a:extLst>
          </p:cNvPr>
          <p:cNvSpPr txBox="1"/>
          <p:nvPr/>
        </p:nvSpPr>
        <p:spPr>
          <a:xfrm>
            <a:off x="6096000" y="742951"/>
            <a:ext cx="3028696" cy="1229617"/>
          </a:xfrm>
          <a:prstGeom prst="rect">
            <a:avLst/>
          </a:prstGeom>
          <a:noFill/>
        </p:spPr>
        <p:txBody>
          <a:bodyPr wrap="square" lIns="0" tIns="0" rIns="0" bIns="0" rtlCol="0">
            <a:spAutoFit/>
          </a:bodyPr>
          <a:lstStyle/>
          <a:p>
            <a:pPr algn="just"/>
            <a:r>
              <a:rPr lang="en-US" sz="1000" dirty="0">
                <a:gradFill>
                  <a:gsLst>
                    <a:gs pos="2917">
                      <a:schemeClr val="tx1"/>
                    </a:gs>
                    <a:gs pos="30000">
                      <a:schemeClr val="tx1"/>
                    </a:gs>
                  </a:gsLst>
                  <a:lin ang="5400000" scaled="0"/>
                </a:gradFill>
              </a:rPr>
              <a:t>This is </a:t>
            </a:r>
            <a:r>
              <a:rPr lang="en-US" sz="1000" b="1" dirty="0">
                <a:gradFill>
                  <a:gsLst>
                    <a:gs pos="2917">
                      <a:schemeClr val="tx1"/>
                    </a:gs>
                    <a:gs pos="30000">
                      <a:schemeClr val="tx1"/>
                    </a:gs>
                  </a:gsLst>
                  <a:lin ang="5400000" scaled="0"/>
                </a:gradFill>
              </a:rPr>
              <a:t>Pandiyan</a:t>
            </a:r>
            <a:r>
              <a:rPr lang="en-US" sz="1000" dirty="0">
                <a:gradFill>
                  <a:gsLst>
                    <a:gs pos="2917">
                      <a:schemeClr val="tx1"/>
                    </a:gs>
                    <a:gs pos="30000">
                      <a:schemeClr val="tx1"/>
                    </a:gs>
                  </a:gsLst>
                  <a:lin ang="5400000" scaled="0"/>
                </a:gradFill>
              </a:rPr>
              <a:t>, As a Software Professional over the years 12+ experience and associated with Cognizant since July 2014. As a Architect my experience in implementation includes strategy and roadmap definition, business and technical requirements identification, platform architecture, solution design, configuration, development, training and technical guidance to team and overall project delivery.</a:t>
            </a:r>
          </a:p>
        </p:txBody>
      </p:sp>
      <p:sp>
        <p:nvSpPr>
          <p:cNvPr id="6" name="Rectangle 5"/>
          <p:cNvSpPr/>
          <p:nvPr/>
        </p:nvSpPr>
        <p:spPr>
          <a:xfrm>
            <a:off x="6019800" y="2198469"/>
            <a:ext cx="2971800" cy="1015663"/>
          </a:xfrm>
          <a:prstGeom prst="rect">
            <a:avLst/>
          </a:prstGeom>
        </p:spPr>
        <p:txBody>
          <a:bodyPr wrap="square">
            <a:spAutoFit/>
          </a:bodyPr>
          <a:lstStyle/>
          <a:p>
            <a:pPr algn="just"/>
            <a:r>
              <a:rPr lang="en-US" sz="1000" dirty="0">
                <a:gradFill>
                  <a:gsLst>
                    <a:gs pos="2917">
                      <a:schemeClr val="tx1"/>
                    </a:gs>
                    <a:gs pos="30000">
                      <a:schemeClr val="tx1"/>
                    </a:gs>
                  </a:gsLst>
                  <a:lin ang="5400000" scaled="0"/>
                </a:gradFill>
              </a:rPr>
              <a:t>This is </a:t>
            </a:r>
            <a:r>
              <a:rPr lang="en-US" sz="1000" dirty="0" err="1">
                <a:gradFill>
                  <a:gsLst>
                    <a:gs pos="2917">
                      <a:schemeClr val="tx1"/>
                    </a:gs>
                    <a:gs pos="30000">
                      <a:schemeClr val="tx1"/>
                    </a:gs>
                  </a:gsLst>
                  <a:lin ang="5400000" scaled="0"/>
                </a:gradFill>
              </a:rPr>
              <a:t>Sriram</a:t>
            </a:r>
            <a:r>
              <a:rPr lang="en-US" sz="1000" dirty="0">
                <a:gradFill>
                  <a:gsLst>
                    <a:gs pos="2917">
                      <a:schemeClr val="tx1"/>
                    </a:gs>
                    <a:gs pos="30000">
                      <a:schemeClr val="tx1"/>
                    </a:gs>
                  </a:gsLst>
                  <a:lin ang="5400000" scaled="0"/>
                </a:gradFill>
              </a:rPr>
              <a:t>, I am a SharePoint Developer working in this field for past 9 years, I have a strong knowledge in SharePoint Framework solutions and Azure </a:t>
            </a:r>
            <a:r>
              <a:rPr lang="en-US" sz="1000" dirty="0" err="1">
                <a:gradFill>
                  <a:gsLst>
                    <a:gs pos="2917">
                      <a:schemeClr val="tx1"/>
                    </a:gs>
                    <a:gs pos="30000">
                      <a:schemeClr val="tx1"/>
                    </a:gs>
                  </a:gsLst>
                  <a:lin ang="5400000" scaled="0"/>
                </a:gradFill>
              </a:rPr>
              <a:t>Paas</a:t>
            </a:r>
            <a:r>
              <a:rPr lang="en-US" sz="1000" dirty="0">
                <a:gradFill>
                  <a:gsLst>
                    <a:gs pos="2917">
                      <a:schemeClr val="tx1"/>
                    </a:gs>
                    <a:gs pos="30000">
                      <a:schemeClr val="tx1"/>
                    </a:gs>
                  </a:gsLst>
                  <a:lin ang="5400000" scaled="0"/>
                </a:gradFill>
              </a:rPr>
              <a:t> services. In free time I associate myself to outdoor games like Cricket, Volleyball.</a:t>
            </a:r>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72304" y="2198469"/>
            <a:ext cx="990600" cy="1127550"/>
          </a:xfrm>
          <a:prstGeom prst="rect">
            <a:avLst/>
          </a:prstGeom>
        </p:spPr>
      </p:pic>
    </p:spTree>
    <p:custDataLst>
      <p:tags r:id="rId1"/>
    </p:custDataLst>
    <p:extLst>
      <p:ext uri="{BB962C8B-B14F-4D97-AF65-F5344CB8AC3E}">
        <p14:creationId xmlns:p14="http://schemas.microsoft.com/office/powerpoint/2010/main" val="832246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7352" y="895262"/>
            <a:ext cx="8305800" cy="923330"/>
          </a:xfrm>
          <a:prstGeom prst="rect">
            <a:avLst/>
          </a:prstGeom>
          <a:noFill/>
          <a:ln w="3175">
            <a:solidFill>
              <a:srgbClr val="92D050"/>
            </a:solidFill>
          </a:ln>
        </p:spPr>
        <p:txBody>
          <a:bodyPr wrap="square" rtlCol="0" anchor="t">
            <a:spAutoFit/>
          </a:bodyPr>
          <a:lstStyle/>
          <a:p>
            <a:r>
              <a:rPr lang="en-US" sz="1200" b="1" dirty="0"/>
              <a:t>VM Details</a:t>
            </a:r>
          </a:p>
          <a:p>
            <a:endParaRPr lang="en-US" sz="1200" dirty="0"/>
          </a:p>
          <a:p>
            <a:pPr marL="171450" indent="-171450">
              <a:buFont typeface="Wingdings" panose="05000000000000000000" pitchFamily="2" charset="2"/>
              <a:buChar char="ü"/>
            </a:pPr>
            <a:r>
              <a:rPr lang="en-US" sz="1000" dirty="0"/>
              <a:t>IP : 40.84.197.108:3389</a:t>
            </a:r>
          </a:p>
          <a:p>
            <a:pPr marL="171450" indent="-171450">
              <a:buFont typeface="Wingdings" panose="05000000000000000000" pitchFamily="2" charset="2"/>
              <a:buChar char="ü"/>
            </a:pPr>
            <a:r>
              <a:rPr lang="en-US" sz="1000" dirty="0"/>
              <a:t>User Id : </a:t>
            </a:r>
            <a:r>
              <a:rPr lang="en-US" sz="1000" dirty="0" err="1"/>
              <a:t>calibone</a:t>
            </a:r>
            <a:endParaRPr lang="en-US" sz="1000" dirty="0"/>
          </a:p>
          <a:p>
            <a:pPr marL="171450" indent="-171450">
              <a:buFont typeface="Wingdings" panose="05000000000000000000" pitchFamily="2" charset="2"/>
              <a:buChar char="ü"/>
            </a:pPr>
            <a:r>
              <a:rPr lang="en-US" sz="1000" dirty="0"/>
              <a:t>Password : azure@2020</a:t>
            </a:r>
          </a:p>
        </p:txBody>
      </p:sp>
      <p:sp>
        <p:nvSpPr>
          <p:cNvPr id="8" name="TextBox 7"/>
          <p:cNvSpPr txBox="1"/>
          <p:nvPr/>
        </p:nvSpPr>
        <p:spPr>
          <a:xfrm>
            <a:off x="304800" y="2138465"/>
            <a:ext cx="7924800" cy="2893100"/>
          </a:xfrm>
          <a:prstGeom prst="rect">
            <a:avLst/>
          </a:prstGeom>
          <a:noFill/>
          <a:ln w="3175">
            <a:solidFill>
              <a:schemeClr val="tx1"/>
            </a:solidFill>
          </a:ln>
        </p:spPr>
        <p:txBody>
          <a:bodyPr wrap="square" rtlCol="0">
            <a:spAutoFit/>
          </a:bodyPr>
          <a:lstStyle/>
          <a:p>
            <a:r>
              <a:rPr lang="en-US" sz="1200" b="1" dirty="0"/>
              <a:t>How to Execute the Code (Steps)</a:t>
            </a:r>
          </a:p>
          <a:p>
            <a:r>
              <a:rPr lang="en-US" sz="1000" dirty="0"/>
              <a:t>Check Search functionality from PVA Application.</a:t>
            </a:r>
          </a:p>
          <a:p>
            <a:endParaRPr lang="en-US" sz="1000" dirty="0"/>
          </a:p>
          <a:p>
            <a:r>
              <a:rPr lang="en-US" sz="1000" dirty="0"/>
              <a:t>Test in PVA BOT:</a:t>
            </a:r>
          </a:p>
          <a:p>
            <a:r>
              <a:rPr lang="en-US" sz="1000" dirty="0"/>
              <a:t>URL - </a:t>
            </a:r>
            <a:r>
              <a:rPr lang="en-US" sz="1000" dirty="0">
                <a:hlinkClick r:id="rId2"/>
              </a:rPr>
              <a:t>https://caliberpvaclient.azurewebsites.net</a:t>
            </a:r>
            <a:endParaRPr lang="en-US" sz="1000" dirty="0"/>
          </a:p>
          <a:p>
            <a:r>
              <a:rPr lang="en-US" sz="1000" dirty="0"/>
              <a:t>1. Open PVA client solution from C:\Users\calibone\Caliber\Solutions\Caliber.Bot.Client.rar</a:t>
            </a:r>
          </a:p>
          <a:p>
            <a:r>
              <a:rPr lang="en-US" sz="1000" dirty="0"/>
              <a:t>2. Execute the solution and in </a:t>
            </a:r>
            <a:r>
              <a:rPr lang="en-US" sz="1000" dirty="0" err="1"/>
              <a:t>localhost</a:t>
            </a:r>
            <a:r>
              <a:rPr lang="en-US" sz="1000" dirty="0"/>
              <a:t> it will open PVA Bot’s web client.</a:t>
            </a:r>
          </a:p>
          <a:p>
            <a:r>
              <a:rPr lang="en-US" sz="1000" dirty="0"/>
              <a:t>3. Select Upload option in the welcome message and upload any audio, video, image content.</a:t>
            </a:r>
          </a:p>
          <a:p>
            <a:r>
              <a:rPr lang="en-US" sz="1000" dirty="0"/>
              <a:t>4. Wait for search indexing, If not happening run the indexer. Index name : </a:t>
            </a:r>
            <a:r>
              <a:rPr lang="en-US" sz="1000" b="1" dirty="0"/>
              <a:t>caliber-demo-index-v2</a:t>
            </a:r>
          </a:p>
          <a:p>
            <a:r>
              <a:rPr lang="en-US" sz="1000" dirty="0"/>
              <a:t>5. Now select Search in PVA client and then select source to be searched, Audio/Video/Image/Job.</a:t>
            </a:r>
          </a:p>
          <a:p>
            <a:r>
              <a:rPr lang="en-US" sz="1000" dirty="0"/>
              <a:t>6. Provide input it will show the content extracted from the non structured data.</a:t>
            </a:r>
          </a:p>
          <a:p>
            <a:endParaRPr lang="en-US" sz="1000" dirty="0"/>
          </a:p>
          <a:p>
            <a:r>
              <a:rPr lang="en-US" sz="1000" dirty="0"/>
              <a:t>Test in Search web application:</a:t>
            </a:r>
          </a:p>
          <a:p>
            <a:r>
              <a:rPr lang="en-US" sz="1000" dirty="0"/>
              <a:t>URL - </a:t>
            </a:r>
            <a:r>
              <a:rPr lang="en-US" sz="1000" dirty="0">
                <a:hlinkClick r:id="rId3"/>
              </a:rPr>
              <a:t>http://cognitivesearchers.azurewebsites.net/</a:t>
            </a:r>
            <a:endParaRPr lang="en-US" sz="1000" dirty="0"/>
          </a:p>
          <a:p>
            <a:r>
              <a:rPr lang="en-US" sz="1000" dirty="0"/>
              <a:t>7. Extract the webapplicatation solution from above mentioned path.</a:t>
            </a:r>
          </a:p>
          <a:p>
            <a:r>
              <a:rPr lang="en-US" sz="1000" dirty="0"/>
              <a:t>8. Execute it and you can perform azure search,</a:t>
            </a:r>
          </a:p>
          <a:p>
            <a:r>
              <a:rPr lang="en-US" sz="1000" dirty="0"/>
              <a:t>9. Open Power BI to view the details.</a:t>
            </a:r>
          </a:p>
          <a:p>
            <a:endParaRPr lang="en-US" sz="1000" dirty="0"/>
          </a:p>
        </p:txBody>
      </p:sp>
      <p:sp>
        <p:nvSpPr>
          <p:cNvPr id="11" name="Title 4"/>
          <p:cNvSpPr txBox="1">
            <a:spLocks/>
          </p:cNvSpPr>
          <p:nvPr/>
        </p:nvSpPr>
        <p:spPr>
          <a:xfrm>
            <a:off x="381000" y="268892"/>
            <a:ext cx="7467600" cy="493983"/>
          </a:xfrm>
          <a:prstGeom prst="rect">
            <a:avLst/>
          </a:prstGeom>
        </p:spPr>
        <p:txBody>
          <a:bodyPr>
            <a:normAutofit/>
          </a:bodyPr>
          <a:lstStyle>
            <a:lvl1pPr algn="l" defTabSz="457200" rtl="0" eaLnBrk="1" latinLnBrk="0" hangingPunct="1">
              <a:spcBef>
                <a:spcPct val="0"/>
              </a:spcBef>
              <a:buNone/>
              <a:defRPr sz="2000" b="1" kern="1200">
                <a:solidFill>
                  <a:schemeClr val="bg1"/>
                </a:solidFill>
                <a:latin typeface="+mj-lt"/>
                <a:ea typeface="+mj-ea"/>
                <a:cs typeface="+mj-cs"/>
              </a:defRPr>
            </a:lvl1pPr>
          </a:lstStyle>
          <a:p>
            <a:r>
              <a:rPr lang="en-US" sz="1600" dirty="0">
                <a:solidFill>
                  <a:schemeClr val="tx1"/>
                </a:solidFill>
              </a:rPr>
              <a:t>VM Details &amp; Instructions to execute code</a:t>
            </a:r>
          </a:p>
        </p:txBody>
      </p:sp>
    </p:spTree>
    <p:extLst>
      <p:ext uri="{BB962C8B-B14F-4D97-AF65-F5344CB8AC3E}">
        <p14:creationId xmlns:p14="http://schemas.microsoft.com/office/powerpoint/2010/main" val="2136187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platform </a:t>
            </a:r>
            <a:r>
              <a:rPr lang="en-US" dirty="0" err="1"/>
              <a:t>Urls</a:t>
            </a:r>
            <a:endParaRPr lang="en-IN" dirty="0"/>
          </a:p>
        </p:txBody>
      </p:sp>
      <p:sp>
        <p:nvSpPr>
          <p:cNvPr id="3" name="Text Placeholder 2"/>
          <p:cNvSpPr>
            <a:spLocks noGrp="1"/>
          </p:cNvSpPr>
          <p:nvPr>
            <p:ph type="body" sz="quarter" idx="10"/>
          </p:nvPr>
        </p:nvSpPr>
        <p:spPr>
          <a:xfrm>
            <a:off x="439793" y="1075778"/>
            <a:ext cx="8263890" cy="3570208"/>
          </a:xfrm>
        </p:spPr>
        <p:txBody>
          <a:bodyPr/>
          <a:lstStyle/>
          <a:p>
            <a:r>
              <a:rPr lang="en-IN" sz="1000" i="1" u="sng" dirty="0" err="1"/>
              <a:t>Credentails</a:t>
            </a:r>
            <a:r>
              <a:rPr lang="en-IN" sz="1000" i="1" u="sng" dirty="0"/>
              <a:t>:</a:t>
            </a:r>
          </a:p>
          <a:p>
            <a:r>
              <a:rPr lang="en-IN" sz="1000" dirty="0">
                <a:hlinkClick r:id="rId2"/>
              </a:rPr>
              <a:t>karthik@caliber20demo.onmicrosoft.com</a:t>
            </a:r>
            <a:r>
              <a:rPr lang="en-IN" sz="1000" dirty="0"/>
              <a:t> – Password: Caliber@123</a:t>
            </a:r>
          </a:p>
          <a:p>
            <a:endParaRPr lang="en-US" sz="1000" dirty="0"/>
          </a:p>
          <a:p>
            <a:r>
              <a:rPr lang="en-US" sz="1000" dirty="0"/>
              <a:t>Please refer below </a:t>
            </a:r>
            <a:r>
              <a:rPr lang="en-US" sz="1000" dirty="0" err="1"/>
              <a:t>urls</a:t>
            </a:r>
            <a:r>
              <a:rPr lang="en-US" sz="1000" dirty="0"/>
              <a:t> for power platform related activities.</a:t>
            </a:r>
            <a:endParaRPr lang="en-IN" sz="1000" dirty="0"/>
          </a:p>
          <a:p>
            <a:r>
              <a:rPr lang="en-IN" sz="1000" i="1" u="sng" dirty="0"/>
              <a:t>Power App Hosted URL</a:t>
            </a:r>
          </a:p>
          <a:p>
            <a:r>
              <a:rPr lang="en-IN" sz="1000" dirty="0">
                <a:hlinkClick r:id="rId3"/>
              </a:rPr>
              <a:t>https://apps.powerapps.com/play/e569064e-0e32-4702-91e7-14afc8ada4f7?tenantId=9c582a85-21a9-45bf-bc95-893834bfe705&amp;source=portal&amp;screenColor=rgba%280%2C+176%2C+240%2C+1%29&amp;skipAppMetadata=true</a:t>
            </a:r>
            <a:endParaRPr lang="en-IN" sz="1000" dirty="0"/>
          </a:p>
          <a:p>
            <a:r>
              <a:rPr lang="en-US" sz="1000" b="1" i="1" u="sng" dirty="0"/>
              <a:t> Steps:</a:t>
            </a:r>
            <a:r>
              <a:rPr lang="en-US" sz="1000" dirty="0"/>
              <a:t> 1. Click on + On Browse Screen &amp; click on Live Picture to capture. Then, select Save Icon or Upload button to upload Image to blob.</a:t>
            </a:r>
          </a:p>
          <a:p>
            <a:endParaRPr lang="en-US" sz="1000" dirty="0"/>
          </a:p>
          <a:p>
            <a:r>
              <a:rPr lang="en-US" sz="1000" i="1" u="sng" dirty="0"/>
              <a:t>Power BI</a:t>
            </a:r>
          </a:p>
          <a:p>
            <a:r>
              <a:rPr lang="en-IN" sz="1000" dirty="0">
                <a:hlinkClick r:id="rId4"/>
              </a:rPr>
              <a:t>https://app.powerbi.com/Redirect?action=OpenApp&amp;appId=557376d6-4b57-4ca9-8f99-042174e7172f&amp;ctid=9c582a85-21a9-45bf-bc95-893834bfe705</a:t>
            </a:r>
            <a:r>
              <a:rPr lang="en-IN" sz="1000" dirty="0"/>
              <a:t> </a:t>
            </a:r>
          </a:p>
          <a:p>
            <a:endParaRPr lang="en-IN" sz="1000" dirty="0"/>
          </a:p>
          <a:p>
            <a:r>
              <a:rPr lang="en-IN" sz="1000" i="1" u="sng" dirty="0"/>
              <a:t>Power Automate App</a:t>
            </a:r>
          </a:p>
          <a:p>
            <a:pPr>
              <a:buFontTx/>
              <a:buChar char="-"/>
            </a:pPr>
            <a:r>
              <a:rPr lang="en-IN" sz="1000" dirty="0">
                <a:hlinkClick r:id="rId5"/>
              </a:rPr>
              <a:t>https://india.flow.microsoft.com/manage/environments/a6fc6076-c875-48da-88f1-5894c87654f7/flows/4d5747d2-492e-451c-859f-d122124fd50a</a:t>
            </a:r>
            <a:endParaRPr lang="en-IN" sz="1000" dirty="0"/>
          </a:p>
          <a:p>
            <a:endParaRPr lang="en-IN" sz="1000" dirty="0"/>
          </a:p>
          <a:p>
            <a:r>
              <a:rPr lang="en-IN" sz="1000" i="1" u="sng" dirty="0"/>
              <a:t>SharePoint Online Site – Document library Path</a:t>
            </a:r>
          </a:p>
          <a:p>
            <a:r>
              <a:rPr lang="en-IN" sz="1000" dirty="0">
                <a:hlinkClick r:id="rId6"/>
              </a:rPr>
              <a:t>https://caliber20demo.sharepoint.com/Shared%20Documents/Forms/AllItems.aspx?sortField=Modified&amp;isAscending=false&amp;viewid=cf46e341%2Ded8c%2D45ff%2D9857%2D763bacf06931</a:t>
            </a:r>
            <a:endParaRPr lang="en-IN" sz="1000" dirty="0"/>
          </a:p>
          <a:p>
            <a:endParaRPr lang="en-IN" sz="1000" dirty="0"/>
          </a:p>
        </p:txBody>
      </p:sp>
    </p:spTree>
    <p:extLst>
      <p:ext uri="{BB962C8B-B14F-4D97-AF65-F5344CB8AC3E}">
        <p14:creationId xmlns:p14="http://schemas.microsoft.com/office/powerpoint/2010/main" val="34963570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3E3A-551E-4F4C-BD6A-FABB717E7E98}"/>
              </a:ext>
            </a:extLst>
          </p:cNvPr>
          <p:cNvSpPr>
            <a:spLocks noGrp="1"/>
          </p:cNvSpPr>
          <p:nvPr>
            <p:ph type="title"/>
          </p:nvPr>
        </p:nvSpPr>
        <p:spPr/>
        <p:txBody>
          <a:bodyPr/>
          <a:lstStyle/>
          <a:p>
            <a:r>
              <a:rPr lang="en-US" dirty="0"/>
              <a:t>Executive Summary</a:t>
            </a:r>
          </a:p>
        </p:txBody>
      </p:sp>
      <p:sp>
        <p:nvSpPr>
          <p:cNvPr id="3" name="Text Placeholder 2"/>
          <p:cNvSpPr>
            <a:spLocks noGrp="1"/>
          </p:cNvSpPr>
          <p:nvPr>
            <p:ph type="body" sz="quarter" idx="10"/>
          </p:nvPr>
        </p:nvSpPr>
        <p:spPr>
          <a:xfrm>
            <a:off x="439793" y="1075778"/>
            <a:ext cx="8263890" cy="2412968"/>
          </a:xfrm>
        </p:spPr>
        <p:txBody>
          <a:bodyPr/>
          <a:lstStyle/>
          <a:p>
            <a:pPr algn="just" defTabSz="914400">
              <a:lnSpc>
                <a:spcPct val="150000"/>
              </a:lnSpc>
            </a:pPr>
            <a:r>
              <a:rPr lang="en-US" sz="1400" dirty="0">
                <a:gradFill>
                  <a:gsLst>
                    <a:gs pos="2917">
                      <a:schemeClr val="tx1"/>
                    </a:gs>
                    <a:gs pos="30000">
                      <a:schemeClr val="tx1"/>
                    </a:gs>
                  </a:gsLst>
                  <a:lin ang="5400000" scaled="0"/>
                </a:gradFill>
                <a:cs typeface="+mn-cs"/>
              </a:rPr>
              <a:t>This application is to search and analyze both structured and non structured data. We are indexing different sources like Image, Audio and Video. In Power virtual Agent we are passing user input into LUIS. Based on intent from LUIS we are searching Azure index and showing the result accordingly. We are also showing search analysis report in Power BI.</a:t>
            </a:r>
          </a:p>
          <a:p>
            <a:pPr marL="285750" indent="-285750" algn="just" defTabSz="914400">
              <a:lnSpc>
                <a:spcPct val="150000"/>
              </a:lnSpc>
              <a:buFont typeface="Arial" panose="020B0604020202020204" pitchFamily="34" charset="0"/>
              <a:buChar char="•"/>
            </a:pPr>
            <a:endParaRPr lang="en-US" sz="1400" dirty="0">
              <a:gradFill>
                <a:gsLst>
                  <a:gs pos="2917">
                    <a:schemeClr val="tx1"/>
                  </a:gs>
                  <a:gs pos="30000">
                    <a:schemeClr val="tx1"/>
                  </a:gs>
                </a:gsLst>
                <a:lin ang="5400000" scaled="0"/>
              </a:gradFill>
              <a:cs typeface="+mn-cs"/>
            </a:endParaRPr>
          </a:p>
          <a:p>
            <a:pPr algn="just" defTabSz="914400">
              <a:lnSpc>
                <a:spcPct val="150000"/>
              </a:lnSpc>
            </a:pPr>
            <a:r>
              <a:rPr lang="en-US" sz="1400" dirty="0">
                <a:gradFill>
                  <a:gsLst>
                    <a:gs pos="2917">
                      <a:schemeClr val="tx1"/>
                    </a:gs>
                    <a:gs pos="30000">
                      <a:schemeClr val="tx1"/>
                    </a:gs>
                  </a:gsLst>
                  <a:lin ang="5400000" scaled="0"/>
                </a:gradFill>
                <a:cs typeface="+mn-cs"/>
              </a:rPr>
              <a:t>We can use this application for face recognition and authenticate user accordingly.</a:t>
            </a:r>
          </a:p>
          <a:p>
            <a:endParaRPr lang="en-IN" dirty="0"/>
          </a:p>
        </p:txBody>
      </p:sp>
    </p:spTree>
    <p:extLst>
      <p:ext uri="{BB962C8B-B14F-4D97-AF65-F5344CB8AC3E}">
        <p14:creationId xmlns:p14="http://schemas.microsoft.com/office/powerpoint/2010/main" val="4378529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88D2-4ED3-4A14-87C5-99493D226FF8}"/>
              </a:ext>
            </a:extLst>
          </p:cNvPr>
          <p:cNvSpPr>
            <a:spLocks noGrp="1"/>
          </p:cNvSpPr>
          <p:nvPr>
            <p:ph type="title"/>
          </p:nvPr>
        </p:nvSpPr>
        <p:spPr>
          <a:xfrm>
            <a:off x="441197" y="342900"/>
            <a:ext cx="8263890" cy="415499"/>
          </a:xfrm>
          <a:prstGeom prst="rect">
            <a:avLst/>
          </a:prstGeom>
        </p:spPr>
        <p:txBody>
          <a:bodyPr wrap="square" anchor="t">
            <a:normAutofit/>
          </a:bodyPr>
          <a:lstStyle/>
          <a:p>
            <a:r>
              <a:rPr lang="en-US" dirty="0"/>
              <a:t>Use Case / Idea</a:t>
            </a:r>
          </a:p>
        </p:txBody>
      </p:sp>
      <p:sp>
        <p:nvSpPr>
          <p:cNvPr id="3" name="Slide Number Placeholder 2" hidden="1">
            <a:extLst>
              <a:ext uri="{FF2B5EF4-FFF2-40B4-BE49-F238E27FC236}">
                <a16:creationId xmlns:a16="http://schemas.microsoft.com/office/drawing/2014/main" id="{EEFE018C-8645-484F-AF8A-92DC70320D2F}"/>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7</a:t>
            </a:fld>
            <a:endParaRPr lang="en-US">
              <a:solidFill>
                <a:prstClr val="white"/>
              </a:solidFill>
            </a:endParaRPr>
          </a:p>
        </p:txBody>
      </p:sp>
      <p:sp>
        <p:nvSpPr>
          <p:cNvPr id="4" name="TextBox 3">
            <a:extLst>
              <a:ext uri="{FF2B5EF4-FFF2-40B4-BE49-F238E27FC236}">
                <a16:creationId xmlns:a16="http://schemas.microsoft.com/office/drawing/2014/main" id="{FC670C0D-8327-4B70-9773-A305A6479E4B}"/>
              </a:ext>
            </a:extLst>
          </p:cNvPr>
          <p:cNvSpPr txBox="1"/>
          <p:nvPr/>
        </p:nvSpPr>
        <p:spPr>
          <a:xfrm>
            <a:off x="441197" y="971550"/>
            <a:ext cx="8263890" cy="3810915"/>
          </a:xfrm>
          <a:prstGeom prst="rect">
            <a:avLst/>
          </a:prstGeom>
          <a:noFill/>
        </p:spPr>
        <p:txBody>
          <a:bodyPr wrap="square" lIns="0" tIns="0" rIns="0" bIns="0" rtlCol="0">
            <a:spAutoFit/>
          </a:bodyPr>
          <a:lstStyle/>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user case that we are taking it up for the Caliber 2020 is </a:t>
            </a:r>
            <a:r>
              <a:rPr lang="en-US" sz="1400" b="1" dirty="0">
                <a:gradFill>
                  <a:gsLst>
                    <a:gs pos="2917">
                      <a:schemeClr val="tx1"/>
                    </a:gs>
                    <a:gs pos="30000">
                      <a:schemeClr val="tx1"/>
                    </a:gs>
                  </a:gsLst>
                  <a:lin ang="5400000" scaled="0"/>
                </a:gradFill>
              </a:rPr>
              <a:t>Enterprise Search</a:t>
            </a:r>
            <a:r>
              <a:rPr lang="en-US" sz="1400" dirty="0">
                <a:gradFill>
                  <a:gsLst>
                    <a:gs pos="2917">
                      <a:schemeClr val="tx1"/>
                    </a:gs>
                    <a:gs pos="30000">
                      <a:schemeClr val="tx1"/>
                    </a:gs>
                  </a:gsLst>
                  <a:lin ang="5400000" scaled="0"/>
                </a:gradFill>
              </a:rPr>
              <a:t>.</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idea is to implement the Search system for a big organization which has a huge database in an unstructured fashion.</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We are trying to use  Azure SaaS, PaaS and IaaS, as much as we could to achieve the solution.</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search should not have any limitation with respect to item content type or stored format.</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Search should use AI and help user to build the search query.</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We will be storing the data in different format and different source to accomplish the Enterprise Search.</a:t>
            </a:r>
          </a:p>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The ultimate goal is to give the relevant User Results without much refinement.</a:t>
            </a:r>
          </a:p>
        </p:txBody>
      </p:sp>
    </p:spTree>
    <p:extLst>
      <p:ext uri="{BB962C8B-B14F-4D97-AF65-F5344CB8AC3E}">
        <p14:creationId xmlns:p14="http://schemas.microsoft.com/office/powerpoint/2010/main" val="16584369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88D2-4ED3-4A14-87C5-99493D226FF8}"/>
              </a:ext>
            </a:extLst>
          </p:cNvPr>
          <p:cNvSpPr>
            <a:spLocks noGrp="1"/>
          </p:cNvSpPr>
          <p:nvPr>
            <p:ph type="title"/>
          </p:nvPr>
        </p:nvSpPr>
        <p:spPr>
          <a:xfrm>
            <a:off x="441197" y="342900"/>
            <a:ext cx="8263890" cy="415499"/>
          </a:xfrm>
          <a:prstGeom prst="rect">
            <a:avLst/>
          </a:prstGeom>
        </p:spPr>
        <p:txBody>
          <a:bodyPr wrap="square" anchor="t">
            <a:normAutofit/>
          </a:bodyPr>
          <a:lstStyle/>
          <a:p>
            <a:r>
              <a:rPr lang="en-US" dirty="0"/>
              <a:t>What Problem are we Solving?</a:t>
            </a:r>
          </a:p>
        </p:txBody>
      </p:sp>
      <p:sp>
        <p:nvSpPr>
          <p:cNvPr id="3" name="Slide Number Placeholder 2" hidden="1">
            <a:extLst>
              <a:ext uri="{FF2B5EF4-FFF2-40B4-BE49-F238E27FC236}">
                <a16:creationId xmlns:a16="http://schemas.microsoft.com/office/drawing/2014/main" id="{EEFE018C-8645-484F-AF8A-92DC70320D2F}"/>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8</a:t>
            </a:fld>
            <a:endParaRPr lang="en-US">
              <a:solidFill>
                <a:prstClr val="white"/>
              </a:solidFill>
            </a:endParaRPr>
          </a:p>
        </p:txBody>
      </p:sp>
      <p:sp>
        <p:nvSpPr>
          <p:cNvPr id="5" name="Content Placeholder 2">
            <a:extLst>
              <a:ext uri="{FF2B5EF4-FFF2-40B4-BE49-F238E27FC236}">
                <a16:creationId xmlns:a16="http://schemas.microsoft.com/office/drawing/2014/main" id="{EA4E7995-F1C5-4FFD-9B33-7A5246B7D91E}"/>
              </a:ext>
            </a:extLst>
          </p:cNvPr>
          <p:cNvSpPr txBox="1">
            <a:spLocks/>
          </p:cNvSpPr>
          <p:nvPr/>
        </p:nvSpPr>
        <p:spPr>
          <a:xfrm>
            <a:off x="304800" y="819150"/>
            <a:ext cx="8400287" cy="4038600"/>
          </a:xfrm>
          <a:prstGeom prst="rect">
            <a:avLst/>
          </a:prstGeom>
        </p:spPr>
        <p:txBody>
          <a:bodyPr>
            <a:normAutofit fontScale="92500" lnSpcReduction="20000"/>
          </a:bodyPr>
          <a:lst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50000"/>
              </a:lnSpc>
            </a:pPr>
            <a:r>
              <a:rPr lang="en-US" sz="1400" dirty="0">
                <a:gradFill>
                  <a:gsLst>
                    <a:gs pos="2917">
                      <a:schemeClr val="tx1"/>
                    </a:gs>
                    <a:gs pos="30000">
                      <a:schemeClr val="tx1"/>
                    </a:gs>
                  </a:gsLst>
                  <a:lin ang="5400000" scaled="0"/>
                </a:gradFill>
                <a:cs typeface="+mn-cs"/>
              </a:rPr>
              <a:t>In Modern Work culture the data will be saved with many different formats like Documents (Text, Word, Excel, PDF), Audio, Video and much more. It is difficult to collate all and bring it in one place.</a:t>
            </a:r>
          </a:p>
          <a:p>
            <a:pPr>
              <a:lnSpc>
                <a:spcPct val="150000"/>
              </a:lnSpc>
            </a:pPr>
            <a:r>
              <a:rPr lang="en-US" sz="1400" dirty="0">
                <a:gradFill>
                  <a:gsLst>
                    <a:gs pos="2917">
                      <a:schemeClr val="tx1"/>
                    </a:gs>
                    <a:gs pos="30000">
                      <a:schemeClr val="tx1"/>
                    </a:gs>
                  </a:gsLst>
                  <a:lin ang="5400000" scaled="0"/>
                </a:gradFill>
                <a:cs typeface="+mn-cs"/>
              </a:rPr>
              <a:t>Though if you try to bring it, the search system will be highly complicated, and it takes more steps for user to find a file.</a:t>
            </a:r>
          </a:p>
          <a:p>
            <a:pPr>
              <a:lnSpc>
                <a:spcPct val="150000"/>
              </a:lnSpc>
            </a:pPr>
            <a:r>
              <a:rPr lang="en-US" sz="1400" dirty="0">
                <a:gradFill>
                  <a:gsLst>
                    <a:gs pos="2917">
                      <a:schemeClr val="tx1"/>
                    </a:gs>
                    <a:gs pos="30000">
                      <a:schemeClr val="tx1"/>
                    </a:gs>
                  </a:gsLst>
                  <a:lin ang="5400000" scaled="0"/>
                </a:gradFill>
                <a:cs typeface="+mn-cs"/>
              </a:rPr>
              <a:t>There can be many barriers for the user to find a file. For example,</a:t>
            </a:r>
          </a:p>
          <a:p>
            <a:pPr lvl="1">
              <a:lnSpc>
                <a:spcPct val="150000"/>
              </a:lnSpc>
            </a:pPr>
            <a:r>
              <a:rPr lang="en-US" sz="1400" dirty="0">
                <a:gradFill>
                  <a:gsLst>
                    <a:gs pos="2917">
                      <a:schemeClr val="tx1"/>
                    </a:gs>
                    <a:gs pos="30000">
                      <a:schemeClr val="tx1"/>
                    </a:gs>
                  </a:gsLst>
                  <a:lin ang="5400000" scaled="0"/>
                </a:gradFill>
              </a:rPr>
              <a:t>Language (Typo/Accent)</a:t>
            </a:r>
          </a:p>
          <a:p>
            <a:pPr lvl="1">
              <a:lnSpc>
                <a:spcPct val="150000"/>
              </a:lnSpc>
            </a:pPr>
            <a:r>
              <a:rPr lang="en-US" sz="1400" dirty="0">
                <a:gradFill>
                  <a:gsLst>
                    <a:gs pos="2917">
                      <a:schemeClr val="tx1"/>
                    </a:gs>
                    <a:gs pos="30000">
                      <a:schemeClr val="tx1"/>
                    </a:gs>
                  </a:gsLst>
                  <a:lin ang="5400000" scaled="0"/>
                </a:gradFill>
              </a:rPr>
              <a:t>Metadata</a:t>
            </a:r>
          </a:p>
          <a:p>
            <a:pPr lvl="1">
              <a:lnSpc>
                <a:spcPct val="150000"/>
              </a:lnSpc>
            </a:pPr>
            <a:r>
              <a:rPr lang="en-US" sz="1400" dirty="0">
                <a:gradFill>
                  <a:gsLst>
                    <a:gs pos="2917">
                      <a:schemeClr val="tx1"/>
                    </a:gs>
                    <a:gs pos="30000">
                      <a:schemeClr val="tx1"/>
                    </a:gs>
                  </a:gsLst>
                  <a:lin ang="5400000" scaled="0"/>
                </a:gradFill>
              </a:rPr>
              <a:t>Content Type</a:t>
            </a:r>
          </a:p>
          <a:p>
            <a:pPr lvl="1">
              <a:lnSpc>
                <a:spcPct val="150000"/>
              </a:lnSpc>
            </a:pPr>
            <a:r>
              <a:rPr lang="en-US" sz="1400" dirty="0">
                <a:gradFill>
                  <a:gsLst>
                    <a:gs pos="2917">
                      <a:schemeClr val="tx1"/>
                    </a:gs>
                    <a:gs pos="30000">
                      <a:schemeClr val="tx1"/>
                    </a:gs>
                  </a:gsLst>
                  <a:lin ang="5400000" scaled="0"/>
                </a:gradFill>
              </a:rPr>
              <a:t>Authentication</a:t>
            </a:r>
          </a:p>
          <a:p>
            <a:pPr lvl="1">
              <a:lnSpc>
                <a:spcPct val="150000"/>
              </a:lnSpc>
            </a:pPr>
            <a:r>
              <a:rPr lang="en-US" sz="1400" dirty="0">
                <a:gradFill>
                  <a:gsLst>
                    <a:gs pos="2917">
                      <a:schemeClr val="tx1"/>
                    </a:gs>
                    <a:gs pos="30000">
                      <a:schemeClr val="tx1"/>
                    </a:gs>
                  </a:gsLst>
                  <a:lin ang="5400000" scaled="0"/>
                </a:gradFill>
              </a:rPr>
              <a:t>Applying artificial intelligence </a:t>
            </a:r>
          </a:p>
          <a:p>
            <a:pPr lvl="1">
              <a:lnSpc>
                <a:spcPct val="150000"/>
              </a:lnSpc>
            </a:pPr>
            <a:r>
              <a:rPr lang="en-US" sz="1400" dirty="0">
                <a:gradFill>
                  <a:gsLst>
                    <a:gs pos="2917">
                      <a:schemeClr val="tx1"/>
                    </a:gs>
                    <a:gs pos="30000">
                      <a:schemeClr val="tx1"/>
                    </a:gs>
                  </a:gsLst>
                  <a:lin ang="5400000" scaled="0"/>
                </a:gradFill>
              </a:rPr>
              <a:t>Performance</a:t>
            </a:r>
          </a:p>
          <a:p>
            <a:pPr>
              <a:lnSpc>
                <a:spcPct val="150000"/>
              </a:lnSpc>
            </a:pPr>
            <a:r>
              <a:rPr lang="en-US" sz="1400" dirty="0">
                <a:gradFill>
                  <a:gsLst>
                    <a:gs pos="2917">
                      <a:schemeClr val="tx1"/>
                    </a:gs>
                    <a:gs pos="30000">
                      <a:schemeClr val="tx1"/>
                    </a:gs>
                  </a:gsLst>
                  <a:lin ang="5400000" scaled="0"/>
                </a:gradFill>
                <a:cs typeface="+mn-cs"/>
              </a:rPr>
              <a:t>The solution that we suggest should be helpful in organizing and collating the data. It helps the users to arrive on the result in a simpler way.</a:t>
            </a:r>
          </a:p>
          <a:p>
            <a:endParaRPr lang="en-IN" sz="2000" dirty="0"/>
          </a:p>
        </p:txBody>
      </p:sp>
    </p:spTree>
    <p:extLst>
      <p:ext uri="{BB962C8B-B14F-4D97-AF65-F5344CB8AC3E}">
        <p14:creationId xmlns:p14="http://schemas.microsoft.com/office/powerpoint/2010/main" val="16612198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EFA9-B2C7-486D-BBA2-593F59D6FA8C}"/>
              </a:ext>
            </a:extLst>
          </p:cNvPr>
          <p:cNvSpPr>
            <a:spLocks noGrp="1"/>
          </p:cNvSpPr>
          <p:nvPr>
            <p:ph type="title"/>
          </p:nvPr>
        </p:nvSpPr>
        <p:spPr>
          <a:xfrm>
            <a:off x="441197" y="312920"/>
            <a:ext cx="8263890" cy="415499"/>
          </a:xfrm>
          <a:prstGeom prst="rect">
            <a:avLst/>
          </a:prstGeom>
        </p:spPr>
        <p:txBody>
          <a:bodyPr wrap="square" anchor="t">
            <a:normAutofit/>
          </a:bodyPr>
          <a:lstStyle/>
          <a:p>
            <a:r>
              <a:rPr lang="en-US" dirty="0"/>
              <a:t>Introduction to Solution</a:t>
            </a:r>
          </a:p>
        </p:txBody>
      </p:sp>
      <p:sp>
        <p:nvSpPr>
          <p:cNvPr id="3" name="Slide Number Placeholder 2" hidden="1">
            <a:extLst>
              <a:ext uri="{FF2B5EF4-FFF2-40B4-BE49-F238E27FC236}">
                <a16:creationId xmlns:a16="http://schemas.microsoft.com/office/drawing/2014/main" id="{7B79D984-8127-4422-A910-5B8E86F7BF41}"/>
              </a:ext>
            </a:extLst>
          </p:cNvPr>
          <p:cNvSpPr>
            <a:spLocks noGrp="1"/>
          </p:cNvSpPr>
          <p:nvPr>
            <p:ph type="sldNum" sz="quarter" idx="4294967295"/>
          </p:nvPr>
        </p:nvSpPr>
        <p:spPr>
          <a:xfrm>
            <a:off x="8661501" y="4786949"/>
            <a:ext cx="440354" cy="325469"/>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9</a:t>
            </a:fld>
            <a:endParaRPr lang="en-US">
              <a:solidFill>
                <a:prstClr val="white"/>
              </a:solidFill>
            </a:endParaRPr>
          </a:p>
        </p:txBody>
      </p:sp>
      <p:sp>
        <p:nvSpPr>
          <p:cNvPr id="4" name="TextBox 3">
            <a:extLst>
              <a:ext uri="{FF2B5EF4-FFF2-40B4-BE49-F238E27FC236}">
                <a16:creationId xmlns:a16="http://schemas.microsoft.com/office/drawing/2014/main" id="{CE1A84B8-845A-424B-982B-7022E4477D11}"/>
              </a:ext>
            </a:extLst>
          </p:cNvPr>
          <p:cNvSpPr txBox="1"/>
          <p:nvPr/>
        </p:nvSpPr>
        <p:spPr>
          <a:xfrm>
            <a:off x="381000" y="819150"/>
            <a:ext cx="8458200" cy="2949141"/>
          </a:xfrm>
          <a:prstGeom prst="rect">
            <a:avLst/>
          </a:prstGeom>
          <a:noFill/>
        </p:spPr>
        <p:txBody>
          <a:bodyPr wrap="square" lIns="0" tIns="0" rIns="0" bIns="0" rtlCol="0">
            <a:spAutoFit/>
          </a:bodyPr>
          <a:lstStyle/>
          <a:p>
            <a:pPr marL="285750"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We are using the following components in our solution</a:t>
            </a:r>
          </a:p>
          <a:p>
            <a:pPr marL="742950" lvl="1"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SaaS - Power Apps, Power Virtua Agent, Power BI and SPO</a:t>
            </a:r>
          </a:p>
          <a:p>
            <a:pPr marL="742950" lvl="1"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PaaS - Azure Cognitive Search, Cognitive Services (Speech to Text, Image to Text, Bing Spell Check), LUIS AI, Azure Media Service, Azure Function, Azure Key Vault, AppInsights and </a:t>
            </a:r>
          </a:p>
          <a:p>
            <a:pPr lvl="1" algn="just">
              <a:lnSpc>
                <a:spcPct val="200000"/>
              </a:lnSpc>
            </a:pPr>
            <a:r>
              <a:rPr lang="en-US" sz="1400" dirty="0">
                <a:gradFill>
                  <a:gsLst>
                    <a:gs pos="2917">
                      <a:schemeClr val="tx1"/>
                    </a:gs>
                    <a:gs pos="30000">
                      <a:schemeClr val="tx1"/>
                    </a:gs>
                  </a:gsLst>
                  <a:lin ang="5400000" scaled="0"/>
                </a:gradFill>
              </a:rPr>
              <a:t>      App Service.</a:t>
            </a:r>
          </a:p>
          <a:p>
            <a:pPr marL="742950" lvl="1" indent="-285750" algn="just">
              <a:lnSpc>
                <a:spcPct val="200000"/>
              </a:lnSpc>
              <a:buFont typeface="Arial" panose="020B0604020202020204" pitchFamily="34" charset="0"/>
              <a:buChar char="•"/>
            </a:pPr>
            <a:r>
              <a:rPr lang="en-US" sz="1400" dirty="0">
                <a:gradFill>
                  <a:gsLst>
                    <a:gs pos="2917">
                      <a:schemeClr val="tx1"/>
                    </a:gs>
                    <a:gs pos="30000">
                      <a:schemeClr val="tx1"/>
                    </a:gs>
                  </a:gsLst>
                  <a:lin ang="5400000" scaled="0"/>
                </a:gradFill>
              </a:rPr>
              <a:t>IaaS - Virtual Machine, MVC Web App, Azure Blob Storage, Azure Cosmos DB and Azure SQL DB</a:t>
            </a:r>
          </a:p>
          <a:p>
            <a:pPr algn="just">
              <a:lnSpc>
                <a:spcPct val="200000"/>
              </a:lnSpc>
            </a:pP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3530121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HCC16 - PPT_TEMPLATE_SCALING THE SUMMIT" val="1nlSF7vi"/>
  <p:tag name="ARTICULATE_SLIDE_THUMBNAIL_REFRESH" val="1"/>
  <p:tag name="ARTICULATE_PROJECT_OPEN" val="0"/>
  <p:tag name="ARTICULATE_SLIDE_COUNT" val="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HCC16 - PPT_Template_Scaling the summit">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3.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2091</Words>
  <Application>Microsoft Office PowerPoint</Application>
  <PresentationFormat>On-screen Show (16:9)</PresentationFormat>
  <Paragraphs>177</Paragraphs>
  <Slides>20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Consolas</vt:lpstr>
      <vt:lpstr>Segoe UI</vt:lpstr>
      <vt:lpstr>Segoe UI Semibold</vt:lpstr>
      <vt:lpstr>Wingdings</vt:lpstr>
      <vt:lpstr>HCC16 - PPT_Template_Scaling the summit</vt:lpstr>
      <vt:lpstr>White Template</vt:lpstr>
      <vt:lpstr>1_White Template</vt:lpstr>
      <vt:lpstr>PowerPoint Presentation</vt:lpstr>
      <vt:lpstr>PowerPoint Presentation</vt:lpstr>
      <vt:lpstr>Introduction of the Team with Pictures</vt:lpstr>
      <vt:lpstr>PowerPoint Presentation</vt:lpstr>
      <vt:lpstr>Power platform Urls</vt:lpstr>
      <vt:lpstr>Executive Summary</vt:lpstr>
      <vt:lpstr>Use Case / Idea</vt:lpstr>
      <vt:lpstr>What Problem are we Solving?</vt:lpstr>
      <vt:lpstr>Introduction to Solution</vt:lpstr>
      <vt:lpstr>What it does (detail it out)?</vt:lpstr>
      <vt:lpstr>What it does (detail it out) – Continued…</vt:lpstr>
      <vt:lpstr>PowerPoint Presentation</vt:lpstr>
      <vt:lpstr>Architecture Explanation</vt:lpstr>
      <vt:lpstr>PowerPoint Presentation</vt:lpstr>
      <vt:lpstr>Assumptions</vt:lpstr>
      <vt:lpstr>Technical Details (Explain why you have chosen particular components in your architecture)</vt:lpstr>
      <vt:lpstr>Demo Link and Demo File</vt:lpstr>
      <vt:lpstr>Sample Execution Flow</vt:lpstr>
      <vt:lpstr>Next Steps / Future Roadmap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Agrawal</dc:creator>
  <cp:lastModifiedBy>Karthikeyan Baskaran</cp:lastModifiedBy>
  <cp:revision>36</cp:revision>
  <dcterms:created xsi:type="dcterms:W3CDTF">2019-05-15T13:41:36Z</dcterms:created>
  <dcterms:modified xsi:type="dcterms:W3CDTF">2020-04-20T12:45:47Z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pankaga@microsoft.com</vt:lpwstr>
  </property>
  <property fmtid="{D5CDD505-2E9C-101B-9397-08002B2CF9AE}" pid="5" name="MSIP_Label_f42aa342-8706-4288-bd11-ebb85995028c_SetDate">
    <vt:lpwstr>2019-05-15T13:49:14.4653625Z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6de99c28-5804-412f-95f2-1dccd1482e03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