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Default Extension="emf" ContentType="image/x-emf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.NET 19.11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70" r:id="rId1"/>
    <p:sldMasterId id="2147483686" r:id="rId2"/>
  </p:sldMasterIdLst>
  <p:notesMasterIdLst>
    <p:notesMasterId r:id="rId3"/>
  </p:notesMasterIdLst>
  <p:handoutMasterIdLst>
    <p:handoutMasterId r:id="rId4"/>
  </p:handoutMasterIdLst>
  <p:sldIdLst>
    <p:sldId id="428" r:id="rId5"/>
    <p:sldId id="396" r:id="rId6"/>
    <p:sldId id="414" r:id="rId7"/>
    <p:sldId id="418" r:id="rId8"/>
    <p:sldId id="425" r:id="rId9"/>
    <p:sldId id="426" r:id="rId10"/>
    <p:sldId id="417" r:id="rId11"/>
    <p:sldId id="429" r:id="rId12"/>
    <p:sldId id="427" r:id="rId13"/>
  </p:sldIdLst>
  <p:sldSz cx="12192000" cy="6858000"/>
  <p:notesSz cx="6858000" cy="9144000"/>
  <p:custDataLst>
    <p:tags r:id="rId14"/>
  </p:custDataLst>
  <p:defaultTextStyle>
    <a:defPPr>
      <a:defRPr lang="en-US">
        <a:effectLst/>
      </a:defRPr>
    </a:defPPr>
    <a:lvl1pPr marL="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95" userDrawn="1">
          <p15:clr>
            <a:srgbClr val="A4A3A4"/>
          </p15:clr>
        </p15:guide>
        <p15:guide id="4" pos="91" userDrawn="1">
          <p15:clr>
            <a:srgbClr val="A4A3A4"/>
          </p15:clr>
        </p15:guide>
        <p15:guide id="5" pos="13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626262"/>
    <a:srgbClr val="FFFFFF"/>
    <a:srgbClr val="5C5C5C"/>
    <a:srgbClr val="00B050"/>
    <a:srgbClr val="3B0C9A"/>
    <a:srgbClr val="7030A0"/>
    <a:srgbClr val="FFC000"/>
    <a:srgbClr val="31859C"/>
    <a:srgbClr val="E41E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>
      <p:cViewPr varScale="1">
        <p:scale>
          <a:sx n="70" d="100"/>
          <a:sy n="70" d="100"/>
        </p:scale>
        <p:origin x="66" y="48"/>
      </p:cViewPr>
      <p:guideLst>
        <p:guide orient="horz" pos="210"/>
        <p:guide pos="3840"/>
        <p:guide pos="695"/>
        <p:guide pos="91"/>
        <p:guide pos="13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6.xml" /><Relationship Id="rId11" Type="http://schemas.openxmlformats.org/officeDocument/2006/relationships/slide" Target="slides/slide7.xml" /><Relationship Id="rId12" Type="http://schemas.openxmlformats.org/officeDocument/2006/relationships/slide" Target="slides/slide8.xml" /><Relationship Id="rId13" Type="http://schemas.openxmlformats.org/officeDocument/2006/relationships/slide" Target="slides/slide9.xml" /><Relationship Id="rId14" Type="http://schemas.openxmlformats.org/officeDocument/2006/relationships/tags" Target="tags/tag9.xml" /><Relationship Id="rId15" Type="http://schemas.openxmlformats.org/officeDocument/2006/relationships/presProps" Target="presProps.xml" /><Relationship Id="rId16" Type="http://schemas.openxmlformats.org/officeDocument/2006/relationships/viewProps" Target="viewProps.xml" /><Relationship Id="rId17" Type="http://schemas.openxmlformats.org/officeDocument/2006/relationships/theme" Target="theme/theme1.xml" /><Relationship Id="rId18" Type="http://schemas.openxmlformats.org/officeDocument/2006/relationships/tableStyles" Target="tableStyles.xml" /><Relationship Id="rId2" Type="http://schemas.openxmlformats.org/officeDocument/2006/relationships/slideMaster" Target="slideMasters/slideMaster2.xml" /><Relationship Id="rId3" Type="http://schemas.openxmlformats.org/officeDocument/2006/relationships/notesMaster" Target="notesMasters/notesMaster1.xml" /><Relationship Id="rId4" Type="http://schemas.openxmlformats.org/officeDocument/2006/relationships/handoutMaster" Target="handoutMasters/handoutMaster1.xml" /><Relationship Id="rId5" Type="http://schemas.openxmlformats.org/officeDocument/2006/relationships/slide" Target="slides/slide1.xml" /><Relationship Id="rId6" Type="http://schemas.openxmlformats.org/officeDocument/2006/relationships/slide" Target="slides/slide2.xml" /><Relationship Id="rId7" Type="http://schemas.openxmlformats.org/officeDocument/2006/relationships/slide" Target="slides/slide3.xml" /><Relationship Id="rId8" Type="http://schemas.openxmlformats.org/officeDocument/2006/relationships/slide" Target="slides/slide4.xml" /><Relationship Id="rId9" Type="http://schemas.openxmlformats.org/officeDocument/2006/relationships/slide" Target="slides/slide5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_rels/chart10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0.xlsx" /></Relationships>
</file>

<file path=ppt/charts/_rels/chart1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1.xlsx" /></Relationships>
</file>

<file path=ppt/charts/_rels/chart12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2.xlsx" /></Relationships>
</file>

<file path=ppt/charts/_rels/chart13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3.xlsx" /></Relationships>
</file>

<file path=ppt/charts/_rels/chart14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4.xlsx" /></Relationships>
</file>

<file path=ppt/charts/_rels/chart15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5.xlsx" /></Relationships>
</file>

<file path=ppt/charts/_rels/chart16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6.xlsx" /></Relationships>
</file>

<file path=ppt/charts/_rels/chart17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7.xlsx" /></Relationships>
</file>

<file path=ppt/charts/_rels/chart18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8.xlsx" /></Relationships>
</file>

<file path=ppt/charts/_rels/chart19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9.xlsx" /></Relationships>
</file>

<file path=ppt/charts/_rels/chart2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 /></Relationships>
</file>

<file path=ppt/charts/_rels/chart20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0.xlsx" /></Relationships>
</file>

<file path=ppt/charts/_rels/chart2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1.xlsx" /></Relationships>
</file>

<file path=ppt/charts/_rels/chart22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2.xlsx" /></Relationships>
</file>

<file path=ppt/charts/_rels/chart3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 /></Relationships>
</file>

<file path=ppt/charts/_rels/chart4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.xlsx" /></Relationships>
</file>

<file path=ppt/charts/_rels/chart5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.xlsx" /></Relationships>
</file>

<file path=ppt/charts/_rels/chart6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.xlsx" /></Relationships>
</file>

<file path=ppt/charts/_rels/chart7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.xlsx" /></Relationships>
</file>

<file path=ppt/charts/_rels/chart8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8.xlsx" /></Relationships>
</file>

<file path=ppt/charts/_rels/chart9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9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Morning (6am to 11am)</c:v>
                </c:pt>
              </c:strCache>
            </c:strRef>
          </c:tx>
          <c:spPr>
            <a:solidFill>
              <a:srgbClr val="E41E2B"/>
            </a:solidFill>
          </c:spPr>
          <c:invertIfNegative val="1"/>
          <c:dLbls>
            <c:dLbl>
              <c:idx val="0"/>
              <c:numFmt formatCode="0.0%" sourceLinked="0"/>
              <c:txPr>
                <a:bodyPr/>
                <a:p>
                  <a:pPr>
                    <a:defRPr sz="1200" b="0" smtId="4294967295">
                      <a:solidFill>
                        <a:srgbClr val="340298"/>
                      </a:solidFill>
                    </a:defRPr>
                  </a:pPr>
                  <a:endParaRPr sz="1200" b="0" smtId="4294967295">
                    <a:solidFill>
                      <a:srgbClr val="340298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.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</c:f>
              <c:strCache>
                <c:ptCount val="1"/>
                <c:pt idx="0">
                  <c:v>TripPercentage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0.0336350476173288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Mid-Day (11am to 2pm)</c:v>
                </c:pt>
              </c:strCache>
            </c:strRef>
          </c:tx>
          <c:spPr>
            <a:solidFill>
              <a:srgbClr val="31859C"/>
            </a:solidFill>
          </c:spPr>
          <c:invertIfNegative val="1"/>
          <c:dLbls>
            <c:dLbl>
              <c:idx val="0"/>
              <c:numFmt formatCode="0.0%" sourceLinked="0"/>
              <c:txPr>
                <a:bodyPr/>
                <a:p>
                  <a:pPr>
                    <a:defRPr sz="1200" b="0" smtId="4294967295">
                      <a:solidFill>
                        <a:srgbClr val="000000"/>
                      </a:solidFill>
                    </a:defRPr>
                  </a:pPr>
                  <a:endParaRPr sz="12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.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</c:f>
              <c:strCache>
                <c:ptCount val="1"/>
                <c:pt idx="0">
                  <c:v>TripPercentage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0.0366596855898139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Afternoon (2pm to 5pm)</c:v>
                </c:pt>
              </c:strCache>
            </c:strRef>
          </c:tx>
          <c:spPr>
            <a:solidFill>
              <a:srgbClr val="FFC000"/>
            </a:solidFill>
          </c:spPr>
          <c:invertIfNegative val="1"/>
          <c:dLbls>
            <c:dLbl>
              <c:idx val="0"/>
              <c:numFmt formatCode="0.0%" sourceLinked="0"/>
              <c:txPr>
                <a:bodyPr/>
                <a:p>
                  <a:pPr>
                    <a:defRPr sz="1200" b="0" smtId="4294967295">
                      <a:solidFill>
                        <a:srgbClr val="000000"/>
                      </a:solidFill>
                    </a:defRPr>
                  </a:pPr>
                  <a:endParaRPr sz="12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.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</c:f>
              <c:strCache>
                <c:ptCount val="1"/>
                <c:pt idx="0">
                  <c:v>TripPercentage</c:v>
                </c:pt>
              </c:strCache>
            </c:strRef>
          </c:cat>
          <c:val>
            <c:numRef>
              <c:f>Sheet1!$D$2</c:f>
              <c:numCache>
                <c:formatCode>0.0%</c:formatCode>
                <c:ptCount val="1"/>
                <c:pt idx="0">
                  <c:v>0.0308718712275864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Evening (5pm to 10pm)</c:v>
                </c:pt>
              </c:strCache>
            </c:strRef>
          </c:tx>
          <c:spPr>
            <a:solidFill>
              <a:srgbClr val="00B050"/>
            </a:solidFill>
          </c:spPr>
          <c:invertIfNegative val="1"/>
          <c:dLbls>
            <c:dLbl>
              <c:idx val="0"/>
              <c:numFmt formatCode="0.0%" sourceLinked="0"/>
              <c:txPr>
                <a:bodyPr/>
                <a:p>
                  <a:pPr>
                    <a:defRPr sz="1200" b="0" smtId="4294967295">
                      <a:solidFill>
                        <a:srgbClr val="000000"/>
                      </a:solidFill>
                    </a:defRPr>
                  </a:pPr>
                  <a:endParaRPr sz="12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.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</c:f>
              <c:strCache>
                <c:ptCount val="1"/>
                <c:pt idx="0">
                  <c:v>TripPercentage</c:v>
                </c:pt>
              </c:strCache>
            </c:strRef>
          </c:cat>
          <c:val>
            <c:numRef>
              <c:f>Sheet1!$E$2</c:f>
              <c:numCache>
                <c:formatCode>0.0%</c:formatCode>
                <c:ptCount val="1"/>
                <c:pt idx="0">
                  <c:v>0.036089507444186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Night (10pm to 6am)</c:v>
                </c:pt>
              </c:strCache>
            </c:strRef>
          </c:tx>
          <c:spPr>
            <a:solidFill>
              <a:srgbClr val="7030A0"/>
            </a:solidFill>
          </c:spPr>
          <c:invertIfNegative val="1"/>
          <c:dLbls>
            <c:dLbl>
              <c:idx val="0"/>
              <c:numFmt formatCode="0.0%" sourceLinked="0"/>
              <c:txPr>
                <a:bodyPr/>
                <a:p>
                  <a:pPr>
                    <a:defRPr sz="1200" b="0" smtId="4294967295">
                      <a:solidFill>
                        <a:srgbClr val="000000"/>
                      </a:solidFill>
                    </a:defRPr>
                  </a:pPr>
                  <a:endParaRPr sz="12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.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</c:f>
              <c:strCache>
                <c:ptCount val="1"/>
                <c:pt idx="0">
                  <c:v>TripPercentage</c:v>
                </c:pt>
              </c:strCache>
            </c:strRef>
          </c:cat>
          <c:val>
            <c:numRef>
              <c:f>Sheet1!$F$2</c:f>
              <c:numCache>
                <c:formatCode>0.0%</c:formatCode>
                <c:ptCount val="1"/>
                <c:pt idx="0">
                  <c:v>0.0425059926581176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45"/>
        <c:overlap val="-100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none"/>
        <c:txPr>
          <a:bodyPr/>
          <a:p>
            <a:pPr>
              <a:defRPr sz="900" smtId="4294967295">
                <a:latin typeface="Arial (Body)"/>
              </a:defRPr>
            </a:pPr>
            <a:endParaRPr sz="900" smtId="4294967295">
              <a:latin typeface="Arial (Body)"/>
            </a:endParaRPr>
          </a:p>
        </c:txPr>
        <c:crossAx val="66437120"/>
        <c:crosses val="autoZero"/>
        <c:auto val="0"/>
        <c:lblAlgn val="ctr"/>
        <c:lblOffset/>
        <c:tickLblSkip val="1"/>
        <c:noMultiLvlLbl val="0"/>
      </c:catAx>
      <c:valAx>
        <c:axId val="66437120"/>
        <c:scaling>
          <c:orientation/>
        </c:scaling>
        <c:delete val="1"/>
        <c:axPos val="l"/>
        <c:numFmt formatCode="General" sourceLinked="0"/>
        <c:majorTickMark val="out"/>
        <c:minorTickMark val="none"/>
        <c:crossAx val="67451136"/>
        <c:crossBetween val="between"/>
        <c:majorUnit val="0"/>
        <c:minorUnit val="0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10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Night (10pm to 6am)</c:v>
                </c:pt>
              </c:strCache>
            </c:strRef>
          </c:tx>
          <c:spPr>
            <a:solidFill>
              <a:srgbClr val="7030A0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FF0000"/>
                      </a:solidFill>
                    </a:defRPr>
                  </a:pPr>
                  <a:endParaRPr sz="700" b="0" smtId="4294967295">
                    <a:solidFill>
                      <a:srgbClr val="FF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FF0000"/>
                      </a:solidFill>
                    </a:defRPr>
                  </a:pPr>
                  <a:endParaRPr sz="700" b="0" smtId="4294967295">
                    <a:solidFill>
                      <a:srgbClr val="FF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8000"/>
                      </a:solidFill>
                    </a:defRPr>
                  </a:pPr>
                  <a:endParaRPr sz="700" b="0" smtId="4294967295">
                    <a:solidFill>
                      <a:srgbClr val="008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FF0000"/>
                      </a:solidFill>
                    </a:defRPr>
                  </a:pPr>
                  <a:endParaRPr sz="700" b="0" smtId="4294967295">
                    <a:solidFill>
                      <a:srgbClr val="FF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8000"/>
                      </a:solidFill>
                    </a:defRPr>
                  </a:pPr>
                  <a:endParaRPr sz="700" b="0" smtId="4294967295">
                    <a:solidFill>
                      <a:srgbClr val="008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Dairy Products</c:v>
                </c:pt>
                <c:pt idx="1">
                  <c:v>Fresh Produce</c:v>
                </c:pt>
                <c:pt idx="2">
                  <c:v>Eggs</c:v>
                </c:pt>
                <c:pt idx="3">
                  <c:v>Sweet Snacks</c:v>
                </c:pt>
                <c:pt idx="4">
                  <c:v>Tobacco Products</c:v>
                </c:pt>
                <c:pt idx="5">
                  <c:v>100% Juice</c:v>
                </c:pt>
                <c:pt idx="6">
                  <c:v>Personal Care Items</c:v>
                </c:pt>
                <c:pt idx="7">
                  <c:v>Salty Snacks</c:v>
                </c:pt>
                <c:pt idx="8">
                  <c:v>Plain or Flavored Milk</c:v>
                </c:pt>
                <c:pt idx="9">
                  <c:v>Gasoline/diesel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0.128661162872858</c:v>
                </c:pt>
                <c:pt idx="1">
                  <c:v>0.12965818676787</c:v>
                </c:pt>
                <c:pt idx="2">
                  <c:v>0.131646099035126</c:v>
                </c:pt>
                <c:pt idx="3">
                  <c:v>0.138328728237146</c:v>
                </c:pt>
                <c:pt idx="4">
                  <c:v>0.139227118475268</c:v>
                </c:pt>
                <c:pt idx="5">
                  <c:v>0.139345033049668</c:v>
                </c:pt>
                <c:pt idx="6">
                  <c:v>0.158733715956372</c:v>
                </c:pt>
                <c:pt idx="7">
                  <c:v>0.199067706659944</c:v>
                </c:pt>
                <c:pt idx="8">
                  <c:v>0.239038873960564</c:v>
                </c:pt>
                <c:pt idx="9">
                  <c:v>0.285742324701745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l"/>
        <c:numFmt formatCode="General" sourceLinked="1"/>
        <c:majorTickMark val="none"/>
        <c:minorTickMark val="none"/>
        <c:txPr>
          <a:bodyPr/>
          <a:p>
            <a:pPr>
              <a:defRPr sz="800" smtId="4294967295">
                <a:latin typeface="Arial (Body)"/>
              </a:defRPr>
            </a:pPr>
            <a:endParaRPr sz="800" smtId="4294967295">
              <a:latin typeface="Arial (Body)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ax val="0.3680146911635917"/>
          <c:min val="0"/>
        </c:scaling>
        <c:delete val="1"/>
        <c:axPos val="b"/>
        <c:numFmt formatCode="0%" sourceLinked="1"/>
        <c:majorTickMark val="out"/>
        <c:minorTickMark val="none"/>
        <c:txPr>
          <a:bodyPr/>
          <a:p>
            <a:pPr>
              <a:defRPr sz="800" smtId="4294967295">
                <a:latin typeface="Arial (Body)"/>
              </a:defRPr>
            </a:pPr>
            <a:endParaRPr sz="800" smtId="4294967295">
              <a:latin typeface="Arial (Body)"/>
            </a:endParaRPr>
          </a:p>
        </c:txPr>
        <c:crossAx val="67451136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1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pi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dPt>
            <c:idx val="0"/>
            <c:invertIfNegative val="1"/>
            <c:spPr>
              <a:solidFill>
                <a:srgbClr val="FF0000"/>
              </a:solidFill>
              <a:ln w="12700">
                <a:solidFill>
                  <a:srgbClr val="FFFFFF"/>
                </a:solidFill>
              </a:ln>
            </c:spPr>
          </c:dPt>
          <c:dPt>
            <c:idx val="1"/>
            <c:invertIfNegative val="1"/>
            <c:spPr>
              <a:solidFill>
                <a:srgbClr val="7F7F7F"/>
              </a:solidFill>
              <a:ln w="12700">
                <a:solidFill>
                  <a:srgbClr val="FFFFFF"/>
                </a:solidFill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0.228642053626472</c:v>
                </c:pt>
                <c:pt idx="1">
                  <c:v>0.771357946373528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360"/>
      </c:pieChart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12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pi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dPt>
            <c:idx val="0"/>
            <c:invertIfNegative val="1"/>
            <c:spPr>
              <a:solidFill>
                <a:srgbClr val="FF0000"/>
              </a:solidFill>
              <a:ln w="12700">
                <a:solidFill>
                  <a:srgbClr val="FFFFFF"/>
                </a:solidFill>
              </a:ln>
            </c:spPr>
          </c:dPt>
          <c:dPt>
            <c:idx val="1"/>
            <c:invertIfNegative val="1"/>
            <c:spPr>
              <a:solidFill>
                <a:srgbClr val="7F7F7F"/>
              </a:solidFill>
              <a:ln w="12700">
                <a:solidFill>
                  <a:srgbClr val="FFFFFF"/>
                </a:solidFill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0.274912472452353</c:v>
                </c:pt>
                <c:pt idx="1">
                  <c:v>0.725087527547647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360"/>
      </c:pieChart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13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pi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dPt>
            <c:idx val="0"/>
            <c:invertIfNegative val="1"/>
            <c:spPr>
              <a:solidFill>
                <a:srgbClr val="FF0000"/>
              </a:solidFill>
              <a:ln w="12700">
                <a:solidFill>
                  <a:srgbClr val="FFFFFF"/>
                </a:solidFill>
              </a:ln>
            </c:spPr>
          </c:dPt>
          <c:dPt>
            <c:idx val="1"/>
            <c:invertIfNegative val="1"/>
            <c:spPr>
              <a:solidFill>
                <a:srgbClr val="7F7F7F"/>
              </a:solidFill>
              <a:ln w="12700">
                <a:solidFill>
                  <a:srgbClr val="FFFFFF"/>
                </a:solidFill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0.310608347608773</c:v>
                </c:pt>
                <c:pt idx="1">
                  <c:v>0.689391652391227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360"/>
      </c:pieChart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14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pi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dPt>
            <c:idx val="0"/>
            <c:invertIfNegative val="1"/>
            <c:spPr>
              <a:solidFill>
                <a:srgbClr val="FF0000"/>
              </a:solidFill>
              <a:ln w="12700">
                <a:solidFill>
                  <a:srgbClr val="FFFFFF"/>
                </a:solidFill>
              </a:ln>
            </c:spPr>
          </c:dPt>
          <c:dPt>
            <c:idx val="1"/>
            <c:invertIfNegative val="1"/>
            <c:spPr>
              <a:solidFill>
                <a:srgbClr val="7F7F7F"/>
              </a:solidFill>
              <a:ln w="12700">
                <a:solidFill>
                  <a:srgbClr val="FFFFFF"/>
                </a:solidFill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0.276845677428685</c:v>
                </c:pt>
                <c:pt idx="1">
                  <c:v>0.723154322571315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360"/>
      </c:pieChart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15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pi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dPt>
            <c:idx val="0"/>
            <c:invertIfNegative val="1"/>
            <c:spPr>
              <a:solidFill>
                <a:srgbClr val="FF0000"/>
              </a:solidFill>
              <a:ln w="12700">
                <a:solidFill>
                  <a:srgbClr val="FFFFFF"/>
                </a:solidFill>
              </a:ln>
            </c:spPr>
          </c:dPt>
          <c:dPt>
            <c:idx val="1"/>
            <c:invertIfNegative val="1"/>
            <c:spPr>
              <a:solidFill>
                <a:srgbClr val="7F7F7F"/>
              </a:solidFill>
              <a:ln w="12700">
                <a:solidFill>
                  <a:srgbClr val="FFFFFF"/>
                </a:solidFill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0.272368913159898</c:v>
                </c:pt>
                <c:pt idx="1">
                  <c:v>0.727631086840102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360"/>
      </c:pieChart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16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Morning (6am to 11am)</c:v>
                </c:pt>
              </c:strCache>
            </c:strRef>
          </c:tx>
          <c:spPr>
            <a:solidFill>
              <a:srgbClr val="E41E2B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</a:defRPr>
                  </a:pPr>
                  <a:endParaRPr sz="700" b="0" smtId="4294967295">
                    <a:solidFill>
                      <a:srgbClr val="340298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</a:defRPr>
                  </a:pPr>
                  <a:endParaRPr sz="700" b="0" smtId="4294967295">
                    <a:solidFill>
                      <a:srgbClr val="340298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</a:defRPr>
                  </a:pPr>
                  <a:endParaRPr sz="700" b="0" smtId="4294967295">
                    <a:solidFill>
                      <a:srgbClr val="340298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</a:defRPr>
                  </a:pPr>
                  <a:endParaRPr sz="700" b="0" smtId="4294967295">
                    <a:solidFill>
                      <a:srgbClr val="340298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</a:defRPr>
                  </a:pPr>
                  <a:endParaRPr sz="700" b="0" smtId="4294967295">
                    <a:solidFill>
                      <a:srgbClr val="340298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</a:defRPr>
                  </a:pPr>
                  <a:endParaRPr sz="700" b="0" smtId="4294967295">
                    <a:solidFill>
                      <a:srgbClr val="340298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</a:defRPr>
                  </a:pPr>
                  <a:endParaRPr sz="700" b="0" smtId="4294967295">
                    <a:solidFill>
                      <a:srgbClr val="340298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</a:defRPr>
                  </a:pPr>
                  <a:endParaRPr sz="700" b="0" smtId="4294967295">
                    <a:solidFill>
                      <a:srgbClr val="340298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</a:defRPr>
                  </a:pPr>
                  <a:endParaRPr sz="700" b="0" smtId="4294967295">
                    <a:solidFill>
                      <a:srgbClr val="340298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</a:defRPr>
                  </a:pPr>
                  <a:endParaRPr sz="700" b="0" smtId="4294967295">
                    <a:solidFill>
                      <a:srgbClr val="340298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None/items were equally influential</c:v>
                </c:pt>
                <c:pt idx="1">
                  <c:v>Deli Items</c:v>
                </c:pt>
                <c:pt idx="2">
                  <c:v>Household Cleaning Products</c:v>
                </c:pt>
                <c:pt idx="3">
                  <c:v>In-Store Bakery</c:v>
                </c:pt>
                <c:pt idx="4">
                  <c:v>Pharmacy Items</c:v>
                </c:pt>
                <c:pt idx="5">
                  <c:v>Tobacco products</c:v>
                </c:pt>
                <c:pt idx="6">
                  <c:v>Fresh Produce</c:v>
                </c:pt>
                <c:pt idx="7">
                  <c:v>Milk</c:v>
                </c:pt>
                <c:pt idx="8">
                  <c:v>Fresh Meat</c:v>
                </c:pt>
                <c:pt idx="9">
                  <c:v>Gasoline/diesel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0.210057801473136</c:v>
                </c:pt>
                <c:pt idx="1">
                  <c:v>0.0132596601788728</c:v>
                </c:pt>
                <c:pt idx="2">
                  <c:v>0.0134044201313484</c:v>
                </c:pt>
                <c:pt idx="3">
                  <c:v>0.0135461127746427</c:v>
                </c:pt>
                <c:pt idx="4">
                  <c:v>0.0147488760878535</c:v>
                </c:pt>
                <c:pt idx="5">
                  <c:v>0.0297946341993558</c:v>
                </c:pt>
                <c:pt idx="6">
                  <c:v>0.0333453839190302</c:v>
                </c:pt>
                <c:pt idx="7">
                  <c:v>0.0436806544657826</c:v>
                </c:pt>
                <c:pt idx="8">
                  <c:v>0.0837831257518468</c:v>
                </c:pt>
                <c:pt idx="9">
                  <c:v>0.0878416833652359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l"/>
        <c:numFmt formatCode="General" sourceLinked="1"/>
        <c:majorTickMark val="none"/>
        <c:minorTickMark val="none"/>
        <c:txPr>
          <a:bodyPr/>
          <a:p>
            <a:pPr>
              <a:defRPr sz="800" smtId="4294967295">
                <a:latin typeface="Arial (Body)"/>
              </a:defRPr>
            </a:pPr>
            <a:endParaRPr sz="800" smtId="4294967295">
              <a:latin typeface="Arial (Body)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ax val="0.27818878051204426"/>
          <c:min val="0"/>
        </c:scaling>
        <c:delete val="1"/>
        <c:axPos val="b"/>
        <c:numFmt formatCode="0%" sourceLinked="1"/>
        <c:majorTickMark val="out"/>
        <c:minorTickMark val="none"/>
        <c:txPr>
          <a:bodyPr/>
          <a:p>
            <a:pPr>
              <a:defRPr sz="800" smtId="4294967295">
                <a:latin typeface="Arial (Body)"/>
              </a:defRPr>
            </a:pPr>
            <a:endParaRPr sz="800" smtId="4294967295">
              <a:latin typeface="Arial (Body)"/>
            </a:endParaRPr>
          </a:p>
        </c:txPr>
        <c:crossAx val="67451136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17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Mid-Day (11am to 2pm)</c:v>
                </c:pt>
              </c:strCache>
            </c:strRef>
          </c:tx>
          <c:spPr>
            <a:solidFill>
              <a:srgbClr val="31859C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8000"/>
                      </a:solidFill>
                    </a:defRPr>
                  </a:pPr>
                  <a:endParaRPr sz="700" b="0" smtId="4294967295">
                    <a:solidFill>
                      <a:srgbClr val="008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None/items were equally influential</c:v>
                </c:pt>
                <c:pt idx="1">
                  <c:v>Food Counter/Restaurant/Café Items</c:v>
                </c:pt>
                <c:pt idx="2">
                  <c:v>Personal Care Items</c:v>
                </c:pt>
                <c:pt idx="3">
                  <c:v>Deli Items</c:v>
                </c:pt>
                <c:pt idx="4">
                  <c:v>Tobacco products</c:v>
                </c:pt>
                <c:pt idx="5">
                  <c:v>Pet Food and Pet Care Items</c:v>
                </c:pt>
                <c:pt idx="6">
                  <c:v>Fresh Produce</c:v>
                </c:pt>
                <c:pt idx="7">
                  <c:v>Milk</c:v>
                </c:pt>
                <c:pt idx="8">
                  <c:v>Fresh Meat</c:v>
                </c:pt>
                <c:pt idx="9">
                  <c:v>Gasoline/diesel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0.228188780512044</c:v>
                </c:pt>
                <c:pt idx="1">
                  <c:v>0.012617738167656</c:v>
                </c:pt>
                <c:pt idx="2">
                  <c:v>0.012829858403074</c:v>
                </c:pt>
                <c:pt idx="3">
                  <c:v>0.0152094676798863</c:v>
                </c:pt>
                <c:pt idx="4">
                  <c:v>0.0152301179311179</c:v>
                </c:pt>
                <c:pt idx="5">
                  <c:v>0.0280862376578541</c:v>
                </c:pt>
                <c:pt idx="6">
                  <c:v>0.0338833432765794</c:v>
                </c:pt>
                <c:pt idx="7">
                  <c:v>0.0341293953927213</c:v>
                </c:pt>
                <c:pt idx="8">
                  <c:v>0.0695178364206708</c:v>
                </c:pt>
                <c:pt idx="9">
                  <c:v>0.0734079597466126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l"/>
        <c:numFmt formatCode="General" sourceLinked="1"/>
        <c:majorTickMark val="none"/>
        <c:minorTickMark val="none"/>
        <c:txPr>
          <a:bodyPr/>
          <a:p>
            <a:pPr>
              <a:defRPr sz="800" smtId="4294967295">
                <a:latin typeface="Arial (Body)"/>
              </a:defRPr>
            </a:pPr>
            <a:endParaRPr sz="800" smtId="4294967295">
              <a:latin typeface="Arial (Body)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ax val="0.27818878051204426"/>
          <c:min val="0"/>
        </c:scaling>
        <c:delete val="1"/>
        <c:axPos val="b"/>
        <c:numFmt formatCode="0%" sourceLinked="1"/>
        <c:majorTickMark val="out"/>
        <c:minorTickMark val="none"/>
        <c:txPr>
          <a:bodyPr/>
          <a:p>
            <a:pPr>
              <a:defRPr sz="800" smtId="4294967295">
                <a:latin typeface="Arial (Body)"/>
              </a:defRPr>
            </a:pPr>
            <a:endParaRPr sz="800" smtId="4294967295">
              <a:latin typeface="Arial (Body)"/>
            </a:endParaRPr>
          </a:p>
        </c:txPr>
        <c:crossAx val="67451136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18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Afternoon (2pm to 5pm)</c:v>
                </c:pt>
              </c:strCache>
            </c:strRef>
          </c:tx>
          <c:spPr>
            <a:solidFill>
              <a:srgbClr val="FFC000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None/items were equally influential</c:v>
                </c:pt>
                <c:pt idx="1">
                  <c:v>Deli Items</c:v>
                </c:pt>
                <c:pt idx="2">
                  <c:v>Frozen Entrees</c:v>
                </c:pt>
                <c:pt idx="3">
                  <c:v>Salty Snacks</c:v>
                </c:pt>
                <c:pt idx="4">
                  <c:v>Pet Food and Pet Care Items</c:v>
                </c:pt>
                <c:pt idx="5">
                  <c:v>Tobacco products</c:v>
                </c:pt>
                <c:pt idx="6">
                  <c:v>Milk</c:v>
                </c:pt>
                <c:pt idx="7">
                  <c:v>Fresh Produce</c:v>
                </c:pt>
                <c:pt idx="8">
                  <c:v>Fresh Meat</c:v>
                </c:pt>
                <c:pt idx="9">
                  <c:v>Gasoline/diesel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0.19192987699246</c:v>
                </c:pt>
                <c:pt idx="1">
                  <c:v>0.0131120084391169</c:v>
                </c:pt>
                <c:pt idx="2">
                  <c:v>0.0136849504120804</c:v>
                </c:pt>
                <c:pt idx="3">
                  <c:v>0.014255335520366</c:v>
                </c:pt>
                <c:pt idx="4">
                  <c:v>0.0149439676409886</c:v>
                </c:pt>
                <c:pt idx="5">
                  <c:v>0.0158331220256505</c:v>
                </c:pt>
                <c:pt idx="6">
                  <c:v>0.0333869910951877</c:v>
                </c:pt>
                <c:pt idx="7">
                  <c:v>0.035193867967286</c:v>
                </c:pt>
                <c:pt idx="8">
                  <c:v>0.0642418931158695</c:v>
                </c:pt>
                <c:pt idx="9">
                  <c:v>0.0722848501832144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l"/>
        <c:numFmt formatCode="General" sourceLinked="1"/>
        <c:majorTickMark val="none"/>
        <c:minorTickMark val="none"/>
        <c:txPr>
          <a:bodyPr/>
          <a:p>
            <a:pPr>
              <a:defRPr sz="800" smtId="4294967295">
                <a:latin typeface="Arial (Body)"/>
              </a:defRPr>
            </a:pPr>
            <a:endParaRPr sz="800" smtId="4294967295">
              <a:latin typeface="Arial (Body)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ax val="0.27818878051204426"/>
          <c:min val="0"/>
        </c:scaling>
        <c:delete val="1"/>
        <c:axPos val="b"/>
        <c:numFmt formatCode="0%" sourceLinked="1"/>
        <c:majorTickMark val="out"/>
        <c:minorTickMark val="none"/>
        <c:txPr>
          <a:bodyPr/>
          <a:p>
            <a:pPr>
              <a:defRPr sz="800" smtId="4294967295">
                <a:latin typeface="Arial (Body)"/>
              </a:defRPr>
            </a:pPr>
            <a:endParaRPr sz="800" smtId="4294967295">
              <a:latin typeface="Arial (Body)"/>
            </a:endParaRPr>
          </a:p>
        </c:txPr>
        <c:crossAx val="67451136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19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Evening (5pm to 10pm)</c:v>
                </c:pt>
              </c:strCache>
            </c:strRef>
          </c:tx>
          <c:spPr>
            <a:solidFill>
              <a:srgbClr val="00B050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8000"/>
                      </a:solidFill>
                    </a:defRPr>
                  </a:pPr>
                  <a:endParaRPr sz="700" b="0" smtId="4294967295">
                    <a:solidFill>
                      <a:srgbClr val="008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8000"/>
                      </a:solidFill>
                    </a:defRPr>
                  </a:pPr>
                  <a:endParaRPr sz="700" b="0" smtId="4294967295">
                    <a:solidFill>
                      <a:srgbClr val="008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None/items were equally influential</c:v>
                </c:pt>
                <c:pt idx="1">
                  <c:v>Tobacco products</c:v>
                </c:pt>
                <c:pt idx="2">
                  <c:v>Food Counter/Restaurant/Café Items</c:v>
                </c:pt>
                <c:pt idx="3">
                  <c:v>Salty Snacks</c:v>
                </c:pt>
                <c:pt idx="4">
                  <c:v>Personal Care Items</c:v>
                </c:pt>
                <c:pt idx="5">
                  <c:v>Pet Food and Pet Care Items</c:v>
                </c:pt>
                <c:pt idx="6">
                  <c:v>Milk</c:v>
                </c:pt>
                <c:pt idx="7">
                  <c:v>Fresh Produce</c:v>
                </c:pt>
                <c:pt idx="8">
                  <c:v>Fresh Meat</c:v>
                </c:pt>
                <c:pt idx="9">
                  <c:v>Gasoline/diesel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0.16976452986207</c:v>
                </c:pt>
                <c:pt idx="1">
                  <c:v>0.0162389087933048</c:v>
                </c:pt>
                <c:pt idx="2">
                  <c:v>0.0165830868204603</c:v>
                </c:pt>
                <c:pt idx="3">
                  <c:v>0.0178760294404526</c:v>
                </c:pt>
                <c:pt idx="4">
                  <c:v>0.0201287417868507</c:v>
                </c:pt>
                <c:pt idx="5">
                  <c:v>0.027002559696218</c:v>
                </c:pt>
                <c:pt idx="6">
                  <c:v>0.0393633506247834</c:v>
                </c:pt>
                <c:pt idx="7">
                  <c:v>0.0429425938500936</c:v>
                </c:pt>
                <c:pt idx="8">
                  <c:v>0.0629546275502735</c:v>
                </c:pt>
                <c:pt idx="9">
                  <c:v>0.0716793246695031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l"/>
        <c:numFmt formatCode="General" sourceLinked="1"/>
        <c:majorTickMark val="none"/>
        <c:minorTickMark val="none"/>
        <c:txPr>
          <a:bodyPr/>
          <a:p>
            <a:pPr>
              <a:defRPr sz="800" smtId="4294967295">
                <a:latin typeface="Arial (Body)"/>
              </a:defRPr>
            </a:pPr>
            <a:endParaRPr sz="800" smtId="4294967295">
              <a:latin typeface="Arial (Body)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ax val="0.27818878051204426"/>
          <c:min val="0"/>
        </c:scaling>
        <c:delete val="1"/>
        <c:axPos val="b"/>
        <c:numFmt formatCode="0%" sourceLinked="1"/>
        <c:majorTickMark val="out"/>
        <c:minorTickMark val="none"/>
        <c:txPr>
          <a:bodyPr/>
          <a:p>
            <a:pPr>
              <a:defRPr sz="800" smtId="4294967295">
                <a:latin typeface="Arial (Body)"/>
              </a:defRPr>
            </a:pPr>
            <a:endParaRPr sz="800" smtId="4294967295">
              <a:latin typeface="Arial (Body)"/>
            </a:endParaRPr>
          </a:p>
        </c:txPr>
        <c:crossAx val="67451136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2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Morning (6am to 11am)</c:v>
                </c:pt>
              </c:strCache>
            </c:strRef>
          </c:tx>
          <c:spPr>
            <a:solidFill>
              <a:srgbClr val="E41E2B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Sheet1!$A$2:$A$3</c:f>
              <c:strCache>
                <c:ptCount val="2"/>
                <c:pt idx="0">
                  <c:v>Chilled</c:v>
                </c:pt>
                <c:pt idx="1">
                  <c:v>Room Temperature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0.364616872145874</c:v>
                </c:pt>
                <c:pt idx="1">
                  <c:v>0.649569479626861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Mid-Day (11am to 2pm)</c:v>
                </c:pt>
              </c:strCache>
            </c:strRef>
          </c:tx>
          <c:spPr>
            <a:solidFill>
              <a:srgbClr val="31859C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FF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FF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Sheet1!$A$2:$A$3</c:f>
              <c:strCache>
                <c:ptCount val="2"/>
                <c:pt idx="0">
                  <c:v>Chilled</c:v>
                </c:pt>
                <c:pt idx="1">
                  <c:v>Room Temperature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0.41648860650339</c:v>
                </c:pt>
                <c:pt idx="1">
                  <c:v>0.593212776055637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Afternoon (2pm to 5pm)</c:v>
                </c:pt>
              </c:strCache>
            </c:strRef>
          </c:tx>
          <c:spPr>
            <a:solidFill>
              <a:srgbClr val="FFC000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8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8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FF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FF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Sheet1!$A$2:$A$3</c:f>
              <c:strCache>
                <c:ptCount val="2"/>
                <c:pt idx="0">
                  <c:v>Chilled</c:v>
                </c:pt>
                <c:pt idx="1">
                  <c:v>Room Temperature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0.436900201837788</c:v>
                </c:pt>
                <c:pt idx="1">
                  <c:v>0.567685036804586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Evening (5pm to 10pm)</c:v>
                </c:pt>
              </c:strCache>
            </c:strRef>
          </c:tx>
          <c:spPr>
            <a:solidFill>
              <a:srgbClr val="00B050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8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8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FF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FF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Sheet1!$A$2:$A$3</c:f>
              <c:strCache>
                <c:ptCount val="2"/>
                <c:pt idx="0">
                  <c:v>Chilled</c:v>
                </c:pt>
                <c:pt idx="1">
                  <c:v>Room Temperature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0.449674302757643</c:v>
                </c:pt>
                <c:pt idx="1">
                  <c:v>0.552200777298246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Night (10pm to 6am)</c:v>
                </c:pt>
              </c:strCache>
            </c:strRef>
          </c:tx>
          <c:spPr>
            <a:solidFill>
              <a:srgbClr val="7030A0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8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8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FF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FF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Sheet1!$A$2:$A$3</c:f>
              <c:strCache>
                <c:ptCount val="2"/>
                <c:pt idx="0">
                  <c:v>Chilled</c:v>
                </c:pt>
                <c:pt idx="1">
                  <c:v>Room Temperature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0.588313068935227</c:v>
                </c:pt>
                <c:pt idx="1">
                  <c:v>0.394946087302307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19"/>
        <c:overlap val="-27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xPr>
          <a:bodyPr rot="0"/>
          <a:p>
            <a:pPr>
              <a:defRPr sz="1000" b="1" smtId="4294967295">
                <a:solidFill>
                  <a:srgbClr val="595959"/>
                </a:solidFill>
                <a:latin typeface="Arial (Body)"/>
              </a:defRPr>
            </a:pPr>
            <a:endParaRPr sz="1000" b="1" smtId="4294967295">
              <a:solidFill>
                <a:srgbClr val="595959"/>
              </a:solidFill>
              <a:latin typeface="Arial (Body)"/>
            </a:endParaRPr>
          </a:p>
        </c:txPr>
        <c:crossAx val="66437120"/>
        <c:crosses val="autoZero"/>
        <c:auto val="0"/>
        <c:lblAlgn val="ctr"/>
        <c:lblOffset/>
        <c:tickLblSkip val="1"/>
        <c:noMultiLvlLbl val="0"/>
      </c:catAx>
      <c:valAx>
        <c:axId val="66437120"/>
        <c:scaling>
          <c:orientation/>
        </c:scaling>
        <c:delete val="1"/>
        <c:axPos val="l"/>
        <c:numFmt formatCode="General" sourceLinked="0"/>
        <c:majorTickMark val="out"/>
        <c:minorTickMark val="none"/>
        <c:crossAx val="67451136"/>
        <c:crossBetween val="between"/>
        <c:majorUnit val="0"/>
        <c:minorUnit val="0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20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Night (10pm to 6am)</c:v>
                </c:pt>
              </c:strCache>
            </c:strRef>
          </c:tx>
          <c:spPr>
            <a:solidFill>
              <a:srgbClr val="7030A0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8000"/>
                      </a:solidFill>
                    </a:defRPr>
                  </a:pPr>
                  <a:endParaRPr sz="700" b="0" smtId="4294967295">
                    <a:solidFill>
                      <a:srgbClr val="008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FF0000"/>
                      </a:solidFill>
                    </a:defRPr>
                  </a:pPr>
                  <a:endParaRPr sz="700" b="0" smtId="4294967295">
                    <a:solidFill>
                      <a:srgbClr val="FF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None/items were equally influential</c:v>
                </c:pt>
                <c:pt idx="1">
                  <c:v>Food Counter/Restaurant/Café Items</c:v>
                </c:pt>
                <c:pt idx="2">
                  <c:v>Personal Care Items</c:v>
                </c:pt>
                <c:pt idx="3">
                  <c:v>Pet Food and Pet Care Items</c:v>
                </c:pt>
                <c:pt idx="4">
                  <c:v>Fresh Produce</c:v>
                </c:pt>
                <c:pt idx="5">
                  <c:v>Salty Snacks</c:v>
                </c:pt>
                <c:pt idx="6">
                  <c:v>Milk</c:v>
                </c:pt>
                <c:pt idx="7">
                  <c:v>Fresh Meat</c:v>
                </c:pt>
                <c:pt idx="8">
                  <c:v>Tobacco products</c:v>
                </c:pt>
                <c:pt idx="9">
                  <c:v>Gasoline/diesel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0.208458441053266</c:v>
                </c:pt>
                <c:pt idx="1">
                  <c:v>0.0186293128068801</c:v>
                </c:pt>
                <c:pt idx="2">
                  <c:v>0.0194790015667319</c:v>
                </c:pt>
                <c:pt idx="3">
                  <c:v>0.0210556412939375</c:v>
                </c:pt>
                <c:pt idx="4">
                  <c:v>0.0232908611194974</c:v>
                </c:pt>
                <c:pt idx="5">
                  <c:v>0.0259077449359777</c:v>
                </c:pt>
                <c:pt idx="6">
                  <c:v>0.0291615463584059</c:v>
                </c:pt>
                <c:pt idx="7">
                  <c:v>0.0331846225008985</c:v>
                </c:pt>
                <c:pt idx="8">
                  <c:v>0.045985721472307</c:v>
                </c:pt>
                <c:pt idx="9">
                  <c:v>0.0876452578351586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l"/>
        <c:numFmt formatCode="General" sourceLinked="1"/>
        <c:majorTickMark val="none"/>
        <c:minorTickMark val="none"/>
        <c:txPr>
          <a:bodyPr/>
          <a:p>
            <a:pPr>
              <a:defRPr sz="800" smtId="4294967295">
                <a:latin typeface="Arial (Body)"/>
              </a:defRPr>
            </a:pPr>
            <a:endParaRPr sz="800" smtId="4294967295">
              <a:latin typeface="Arial (Body)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ax val="0.27818878051204426"/>
          <c:min val="0"/>
        </c:scaling>
        <c:delete val="1"/>
        <c:axPos val="b"/>
        <c:numFmt formatCode="0%" sourceLinked="1"/>
        <c:majorTickMark val="out"/>
        <c:minorTickMark val="none"/>
        <c:txPr>
          <a:bodyPr/>
          <a:p>
            <a:pPr>
              <a:defRPr sz="800" smtId="4294967295">
                <a:latin typeface="Arial (Body)"/>
              </a:defRPr>
            </a:pPr>
            <a:endParaRPr sz="800" smtId="4294967295">
              <a:latin typeface="Arial (Body)"/>
            </a:endParaRPr>
          </a:p>
        </c:txPr>
        <c:crossAx val="67451136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2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Morning (6am to 11am)</c:v>
                </c:pt>
              </c:strCache>
            </c:strRef>
          </c:tx>
          <c:spPr>
            <a:solidFill>
              <a:srgbClr val="E41E2B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Sheet1!$A$2:$A$7</c:f>
              <c:strCache>
                <c:ptCount val="6"/>
                <c:pt idx="0">
                  <c:v>Large Stock-Up</c:v>
                </c:pt>
                <c:pt idx="1">
                  <c:v>Grab and Go</c:v>
                </c:pt>
                <c:pt idx="2">
                  <c:v>Grab and Go Home</c:v>
                </c:pt>
                <c:pt idx="3">
                  <c:v>Need it Now</c:v>
                </c:pt>
                <c:pt idx="4">
                  <c:v>Fill In Food and Bev</c:v>
                </c:pt>
                <c:pt idx="5">
                  <c:v>Fill In Non-Food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0.185001443438368</c:v>
                </c:pt>
                <c:pt idx="1">
                  <c:v>0.156776025238534</c:v>
                </c:pt>
                <c:pt idx="2">
                  <c:v>0.282441039391222</c:v>
                </c:pt>
                <c:pt idx="3">
                  <c:v>0.052856725868321</c:v>
                </c:pt>
                <c:pt idx="4">
                  <c:v>0.193406959988599</c:v>
                </c:pt>
                <c:pt idx="5">
                  <c:v>0.129517806074955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Mid-Day (11am to 2pm)</c:v>
                </c:pt>
              </c:strCache>
            </c:strRef>
          </c:tx>
          <c:spPr>
            <a:solidFill>
              <a:srgbClr val="31859C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Sheet1!$A$2:$A$7</c:f>
              <c:strCache>
                <c:ptCount val="6"/>
                <c:pt idx="0">
                  <c:v>Large Stock-Up</c:v>
                </c:pt>
                <c:pt idx="1">
                  <c:v>Grab and Go</c:v>
                </c:pt>
                <c:pt idx="2">
                  <c:v>Grab and Go Home</c:v>
                </c:pt>
                <c:pt idx="3">
                  <c:v>Need it Now</c:v>
                </c:pt>
                <c:pt idx="4">
                  <c:v>Fill In Food and Bev</c:v>
                </c:pt>
                <c:pt idx="5">
                  <c:v>Fill In Non-Food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0.179570546636788</c:v>
                </c:pt>
                <c:pt idx="1">
                  <c:v>0.171194352099499</c:v>
                </c:pt>
                <c:pt idx="2">
                  <c:v>0.296217949311821</c:v>
                </c:pt>
                <c:pt idx="3">
                  <c:v>0.0586506055356018</c:v>
                </c:pt>
                <c:pt idx="4">
                  <c:v>0.15429580990701</c:v>
                </c:pt>
                <c:pt idx="5">
                  <c:v>0.14007073650928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Afternoon (2pm to 5pm)</c:v>
                </c:pt>
              </c:strCache>
            </c:strRef>
          </c:tx>
          <c:spPr>
            <a:solidFill>
              <a:srgbClr val="FFC000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8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8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Sheet1!$A$2:$A$7</c:f>
              <c:strCache>
                <c:ptCount val="6"/>
                <c:pt idx="0">
                  <c:v>Large Stock-Up</c:v>
                </c:pt>
                <c:pt idx="1">
                  <c:v>Grab and Go</c:v>
                </c:pt>
                <c:pt idx="2">
                  <c:v>Grab and Go Home</c:v>
                </c:pt>
                <c:pt idx="3">
                  <c:v>Need it Now</c:v>
                </c:pt>
                <c:pt idx="4">
                  <c:v>Fill In Food and Bev</c:v>
                </c:pt>
                <c:pt idx="5">
                  <c:v>Fill In Non-Food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0.167809773790941</c:v>
                </c:pt>
                <c:pt idx="1">
                  <c:v>0.125859211659723</c:v>
                </c:pt>
                <c:pt idx="2">
                  <c:v>0.374082936270218</c:v>
                </c:pt>
                <c:pt idx="3">
                  <c:v>0.035862966413208</c:v>
                </c:pt>
                <c:pt idx="4">
                  <c:v>0.172901759220573</c:v>
                </c:pt>
                <c:pt idx="5">
                  <c:v>0.123483352645336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Evening (5pm to 10pm)</c:v>
                </c:pt>
              </c:strCache>
            </c:strRef>
          </c:tx>
          <c:spPr>
            <a:solidFill>
              <a:srgbClr val="00B050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FF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FF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FF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FF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8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8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Sheet1!$A$2:$A$7</c:f>
              <c:strCache>
                <c:ptCount val="6"/>
                <c:pt idx="0">
                  <c:v>Large Stock-Up</c:v>
                </c:pt>
                <c:pt idx="1">
                  <c:v>Grab and Go</c:v>
                </c:pt>
                <c:pt idx="2">
                  <c:v>Grab and Go Home</c:v>
                </c:pt>
                <c:pt idx="3">
                  <c:v>Need it Now</c:v>
                </c:pt>
                <c:pt idx="4">
                  <c:v>Fill In Food and Bev</c:v>
                </c:pt>
                <c:pt idx="5">
                  <c:v>Fill In Non-Food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0.13754427951457</c:v>
                </c:pt>
                <c:pt idx="1">
                  <c:v>0.101308080251589</c:v>
                </c:pt>
                <c:pt idx="2">
                  <c:v>0.425849523981732</c:v>
                </c:pt>
                <c:pt idx="3">
                  <c:v>0.0701166938224221</c:v>
                </c:pt>
                <c:pt idx="4">
                  <c:v>0.153360632902703</c:v>
                </c:pt>
                <c:pt idx="5">
                  <c:v>0.111820789526984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Night (10pm to 6am)</c:v>
                </c:pt>
              </c:strCache>
            </c:strRef>
          </c:tx>
          <c:spPr>
            <a:solidFill>
              <a:srgbClr val="7030A0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FF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FF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8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8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Sheet1!$A$2:$A$7</c:f>
              <c:strCache>
                <c:ptCount val="6"/>
                <c:pt idx="0">
                  <c:v>Large Stock-Up</c:v>
                </c:pt>
                <c:pt idx="1">
                  <c:v>Grab and Go</c:v>
                </c:pt>
                <c:pt idx="2">
                  <c:v>Grab and Go Home</c:v>
                </c:pt>
                <c:pt idx="3">
                  <c:v>Need it Now</c:v>
                </c:pt>
                <c:pt idx="4">
                  <c:v>Fill In Food and Bev</c:v>
                </c:pt>
                <c:pt idx="5">
                  <c:v>Fill In Non-Food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0.0975515670074122</c:v>
                </c:pt>
                <c:pt idx="1">
                  <c:v>0.160034004364242</c:v>
                </c:pt>
                <c:pt idx="2">
                  <c:v>0.3949233795579</c:v>
                </c:pt>
                <c:pt idx="3">
                  <c:v>0.0857309952966105</c:v>
                </c:pt>
                <c:pt idx="4">
                  <c:v>0.158115493486792</c:v>
                </c:pt>
                <c:pt idx="5">
                  <c:v>0.103644560287044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19"/>
        <c:overlap val="-27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xPr>
          <a:bodyPr rot="0"/>
          <a:p>
            <a:pPr>
              <a:defRPr sz="1000" b="1" smtId="4294967295">
                <a:solidFill>
                  <a:srgbClr val="595959"/>
                </a:solidFill>
                <a:latin typeface="Arial (Body)"/>
              </a:defRPr>
            </a:pPr>
            <a:endParaRPr sz="1000" b="1" smtId="4294967295">
              <a:solidFill>
                <a:srgbClr val="595959"/>
              </a:solidFill>
              <a:latin typeface="Arial (Body)"/>
            </a:endParaRPr>
          </a:p>
        </c:txPr>
        <c:crossAx val="66437120"/>
        <c:crosses val="autoZero"/>
        <c:auto val="0"/>
        <c:lblAlgn val="ctr"/>
        <c:lblOffset/>
        <c:tickLblSkip val="1"/>
        <c:noMultiLvlLbl val="0"/>
      </c:catAx>
      <c:valAx>
        <c:axId val="66437120"/>
        <c:scaling>
          <c:orientation/>
        </c:scaling>
        <c:delete val="1"/>
        <c:axPos val="l"/>
        <c:numFmt formatCode="General" sourceLinked="0"/>
        <c:majorTickMark val="out"/>
        <c:minorTickMark val="none"/>
        <c:crossAx val="67451136"/>
        <c:crossBetween val="between"/>
        <c:majorUnit val="0"/>
        <c:minorUnit val="0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22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Morning (6am to 11am)</c:v>
                </c:pt>
              </c:strCache>
            </c:strRef>
          </c:tx>
          <c:spPr>
            <a:solidFill>
              <a:srgbClr val="E41E2B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Sheet1!$A$2:$A$7</c:f>
              <c:strCache>
                <c:ptCount val="6"/>
                <c:pt idx="0">
                  <c:v>Large Stock-Up</c:v>
                </c:pt>
                <c:pt idx="1">
                  <c:v>Grab and Go</c:v>
                </c:pt>
                <c:pt idx="2">
                  <c:v>Grab and Go Home</c:v>
                </c:pt>
                <c:pt idx="3">
                  <c:v>Need it Now</c:v>
                </c:pt>
                <c:pt idx="4">
                  <c:v>Fill In Food and Bev</c:v>
                </c:pt>
                <c:pt idx="5">
                  <c:v>Fill In Non-Food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0.185001443438368</c:v>
                </c:pt>
                <c:pt idx="1">
                  <c:v>0.156776025238534</c:v>
                </c:pt>
                <c:pt idx="2">
                  <c:v>0.282441039391222</c:v>
                </c:pt>
                <c:pt idx="3">
                  <c:v>0.052856725868321</c:v>
                </c:pt>
                <c:pt idx="4">
                  <c:v>0.193406959988599</c:v>
                </c:pt>
                <c:pt idx="5">
                  <c:v>0.129517806074955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Mid-Day (11am to 2pm)</c:v>
                </c:pt>
              </c:strCache>
            </c:strRef>
          </c:tx>
          <c:spPr>
            <a:solidFill>
              <a:srgbClr val="31859C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Sheet1!$A$2:$A$7</c:f>
              <c:strCache>
                <c:ptCount val="6"/>
                <c:pt idx="0">
                  <c:v>Large Stock-Up</c:v>
                </c:pt>
                <c:pt idx="1">
                  <c:v>Grab and Go</c:v>
                </c:pt>
                <c:pt idx="2">
                  <c:v>Grab and Go Home</c:v>
                </c:pt>
                <c:pt idx="3">
                  <c:v>Need it Now</c:v>
                </c:pt>
                <c:pt idx="4">
                  <c:v>Fill In Food and Bev</c:v>
                </c:pt>
                <c:pt idx="5">
                  <c:v>Fill In Non-Food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0.179570546636788</c:v>
                </c:pt>
                <c:pt idx="1">
                  <c:v>0.171194352099499</c:v>
                </c:pt>
                <c:pt idx="2">
                  <c:v>0.296217949311821</c:v>
                </c:pt>
                <c:pt idx="3">
                  <c:v>0.0586506055356018</c:v>
                </c:pt>
                <c:pt idx="4">
                  <c:v>0.15429580990701</c:v>
                </c:pt>
                <c:pt idx="5">
                  <c:v>0.14007073650928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Afternoon (2pm to 5pm)</c:v>
                </c:pt>
              </c:strCache>
            </c:strRef>
          </c:tx>
          <c:spPr>
            <a:solidFill>
              <a:srgbClr val="FFC000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8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8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Sheet1!$A$2:$A$7</c:f>
              <c:strCache>
                <c:ptCount val="6"/>
                <c:pt idx="0">
                  <c:v>Large Stock-Up</c:v>
                </c:pt>
                <c:pt idx="1">
                  <c:v>Grab and Go</c:v>
                </c:pt>
                <c:pt idx="2">
                  <c:v>Grab and Go Home</c:v>
                </c:pt>
                <c:pt idx="3">
                  <c:v>Need it Now</c:v>
                </c:pt>
                <c:pt idx="4">
                  <c:v>Fill In Food and Bev</c:v>
                </c:pt>
                <c:pt idx="5">
                  <c:v>Fill In Non-Food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0.167809773790941</c:v>
                </c:pt>
                <c:pt idx="1">
                  <c:v>0.125859211659723</c:v>
                </c:pt>
                <c:pt idx="2">
                  <c:v>0.374082936270218</c:v>
                </c:pt>
                <c:pt idx="3">
                  <c:v>0.035862966413208</c:v>
                </c:pt>
                <c:pt idx="4">
                  <c:v>0.172901759220573</c:v>
                </c:pt>
                <c:pt idx="5">
                  <c:v>0.123483352645336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Evening (5pm to 10pm)</c:v>
                </c:pt>
              </c:strCache>
            </c:strRef>
          </c:tx>
          <c:spPr>
            <a:solidFill>
              <a:srgbClr val="00B050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FF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FF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FF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FF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8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8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Sheet1!$A$2:$A$7</c:f>
              <c:strCache>
                <c:ptCount val="6"/>
                <c:pt idx="0">
                  <c:v>Large Stock-Up</c:v>
                </c:pt>
                <c:pt idx="1">
                  <c:v>Grab and Go</c:v>
                </c:pt>
                <c:pt idx="2">
                  <c:v>Grab and Go Home</c:v>
                </c:pt>
                <c:pt idx="3">
                  <c:v>Need it Now</c:v>
                </c:pt>
                <c:pt idx="4">
                  <c:v>Fill In Food and Bev</c:v>
                </c:pt>
                <c:pt idx="5">
                  <c:v>Fill In Non-Food</c:v>
                </c:pt>
              </c:strCache>
            </c:strRef>
          </c:cat>
          <c:val>
            <c:numRef>
              <c:f>Sheet1!$E$2:$E$7</c:f>
              <c:numCache>
                <c:formatCode>0%</c:formatCode>
                <c:ptCount val="6"/>
                <c:pt idx="0">
                  <c:v>0.13754427951457</c:v>
                </c:pt>
                <c:pt idx="1">
                  <c:v>0.101308080251589</c:v>
                </c:pt>
                <c:pt idx="2">
                  <c:v>0.425849523981732</c:v>
                </c:pt>
                <c:pt idx="3">
                  <c:v>0.0701166938224221</c:v>
                </c:pt>
                <c:pt idx="4">
                  <c:v>0.153360632902703</c:v>
                </c:pt>
                <c:pt idx="5">
                  <c:v>0.111820789526984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Night (10pm to 6am)</c:v>
                </c:pt>
              </c:strCache>
            </c:strRef>
          </c:tx>
          <c:spPr>
            <a:solidFill>
              <a:srgbClr val="7030A0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FF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FF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8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8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/>
                <a:p>
                  <a:pPr>
                    <a:defRPr sz="9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9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Sheet1!$A$2:$A$7</c:f>
              <c:strCache>
                <c:ptCount val="6"/>
                <c:pt idx="0">
                  <c:v>Large Stock-Up</c:v>
                </c:pt>
                <c:pt idx="1">
                  <c:v>Grab and Go</c:v>
                </c:pt>
                <c:pt idx="2">
                  <c:v>Grab and Go Home</c:v>
                </c:pt>
                <c:pt idx="3">
                  <c:v>Need it Now</c:v>
                </c:pt>
                <c:pt idx="4">
                  <c:v>Fill In Food and Bev</c:v>
                </c:pt>
                <c:pt idx="5">
                  <c:v>Fill In Non-Food</c:v>
                </c:pt>
              </c:strCache>
            </c:strRef>
          </c:cat>
          <c:val>
            <c:numRef>
              <c:f>Sheet1!$F$2:$F$7</c:f>
              <c:numCache>
                <c:formatCode>0%</c:formatCode>
                <c:ptCount val="6"/>
                <c:pt idx="0">
                  <c:v>0.0975515670074122</c:v>
                </c:pt>
                <c:pt idx="1">
                  <c:v>0.160034004364242</c:v>
                </c:pt>
                <c:pt idx="2">
                  <c:v>0.3949233795579</c:v>
                </c:pt>
                <c:pt idx="3">
                  <c:v>0.0857309952966105</c:v>
                </c:pt>
                <c:pt idx="4">
                  <c:v>0.158115493486792</c:v>
                </c:pt>
                <c:pt idx="5">
                  <c:v>0.103644560287044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19"/>
        <c:overlap val="-27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xPr>
          <a:bodyPr rot="0"/>
          <a:p>
            <a:pPr>
              <a:defRPr sz="1000" b="1" smtId="4294967295">
                <a:solidFill>
                  <a:srgbClr val="595959"/>
                </a:solidFill>
                <a:latin typeface="Arial (Body)"/>
              </a:defRPr>
            </a:pPr>
            <a:endParaRPr sz="1000" b="1" smtId="4294967295">
              <a:solidFill>
                <a:srgbClr val="595959"/>
              </a:solidFill>
              <a:latin typeface="Arial (Body)"/>
            </a:endParaRPr>
          </a:p>
        </c:txPr>
        <c:crossAx val="66437120"/>
        <c:crosses val="autoZero"/>
        <c:auto val="0"/>
        <c:lblAlgn val="ctr"/>
        <c:lblOffset/>
        <c:tickLblSkip val="1"/>
        <c:noMultiLvlLbl val="0"/>
      </c:catAx>
      <c:valAx>
        <c:axId val="66437120"/>
        <c:scaling>
          <c:orientation/>
        </c:scaling>
        <c:delete val="1"/>
        <c:axPos val="l"/>
        <c:numFmt formatCode="General" sourceLinked="0"/>
        <c:majorTickMark val="out"/>
        <c:minorTickMark val="none"/>
        <c:crossAx val="67451136"/>
        <c:crossBetween val="between"/>
        <c:majorUnit val="0"/>
        <c:minorUnit val="0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3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Morning (6am to 11am)</c:v>
                </c:pt>
              </c:strCache>
            </c:strRef>
          </c:tx>
          <c:spPr>
            <a:solidFill>
              <a:srgbClr val="E41E2B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Beverage Aisle; Room Temp</c:v>
                </c:pt>
                <c:pt idx="1">
                  <c:v>Refrigerated Case/Cooler, Near Checkout; Chilled</c:v>
                </c:pt>
                <c:pt idx="2">
                  <c:v>Refrigerated Case/Cooler, Back of Store; Chilled</c:v>
                </c:pt>
                <c:pt idx="3">
                  <c:v>Refrigerated Case/Cooler, Aisle of Store; Chilled</c:v>
                </c:pt>
                <c:pt idx="4">
                  <c:v>Display at End of Aisle; Room Temp</c:v>
                </c:pt>
                <c:pt idx="5">
                  <c:v>Fountain Dispenser; Chilled</c:v>
                </c:pt>
                <c:pt idx="6">
                  <c:v>Display at Entrance of Store; Room Temp</c:v>
                </c:pt>
                <c:pt idx="7">
                  <c:v>Refrigerated Case/Cooler, Deli/Bakery/Cafe; Chilled</c:v>
                </c:pt>
                <c:pt idx="8">
                  <c:v>Vending Machine; Chilled</c:v>
                </c:pt>
                <c:pt idx="9">
                  <c:v>Barrel Cooler/Bin with Ice, Front of Store; Chilled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0.55688603258653</c:v>
                </c:pt>
                <c:pt idx="1">
                  <c:v>0.0918688384970363</c:v>
                </c:pt>
                <c:pt idx="2">
                  <c:v>0.090865951127211</c:v>
                </c:pt>
                <c:pt idx="3">
                  <c:v>0.088863261037009</c:v>
                </c:pt>
                <c:pt idx="4">
                  <c:v>0.0652429756228543</c:v>
                </c:pt>
                <c:pt idx="5">
                  <c:v>0.0585673537690168</c:v>
                </c:pt>
                <c:pt idx="6">
                  <c:v>0.0323013732671089</c:v>
                </c:pt>
                <c:pt idx="7">
                  <c:v>0.0249166270948742</c:v>
                </c:pt>
                <c:pt idx="8">
                  <c:v>0.0105507906444612</c:v>
                </c:pt>
                <c:pt idx="9">
                  <c:v>0.00829811478874613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Mid-Day (11am to 2pm)</c:v>
                </c:pt>
              </c:strCache>
            </c:strRef>
          </c:tx>
          <c:spPr>
            <a:solidFill>
              <a:srgbClr val="31859C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FF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FF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8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8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FF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FF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Beverage Aisle; Room Temp</c:v>
                </c:pt>
                <c:pt idx="1">
                  <c:v>Refrigerated Case/Cooler, Near Checkout; Chilled</c:v>
                </c:pt>
                <c:pt idx="2">
                  <c:v>Refrigerated Case/Cooler, Back of Store; Chilled</c:v>
                </c:pt>
                <c:pt idx="3">
                  <c:v>Refrigerated Case/Cooler, Aisle of Store; Chilled</c:v>
                </c:pt>
                <c:pt idx="4">
                  <c:v>Display at End of Aisle; Room Temp</c:v>
                </c:pt>
                <c:pt idx="5">
                  <c:v>Fountain Dispenser; Chilled</c:v>
                </c:pt>
                <c:pt idx="6">
                  <c:v>Display at Entrance of Store; Room Temp</c:v>
                </c:pt>
                <c:pt idx="7">
                  <c:v>Refrigerated Case/Cooler, Deli/Bakery/Cafe; Chilled</c:v>
                </c:pt>
                <c:pt idx="8">
                  <c:v>Vending Machine; Chilled</c:v>
                </c:pt>
                <c:pt idx="9">
                  <c:v>Barrel Cooler/Bin with Ice, Front of Store; Chilled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0.523399983751383</c:v>
                </c:pt>
                <c:pt idx="1">
                  <c:v>0.074952331013691</c:v>
                </c:pt>
                <c:pt idx="2">
                  <c:v>0.113041500940875</c:v>
                </c:pt>
                <c:pt idx="3">
                  <c:v>0.09179783643414</c:v>
                </c:pt>
                <c:pt idx="4">
                  <c:v>0.0381447349212261</c:v>
                </c:pt>
                <c:pt idx="5">
                  <c:v>0.104450884807544</c:v>
                </c:pt>
                <c:pt idx="6">
                  <c:v>0.0330752703709496</c:v>
                </c:pt>
                <c:pt idx="7">
                  <c:v>0.0221796779901584</c:v>
                </c:pt>
                <c:pt idx="8">
                  <c:v>0.00618854238729026</c:v>
                </c:pt>
                <c:pt idx="9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Afternoon (2pm to 5pm)</c:v>
                </c:pt>
              </c:strCache>
            </c:strRef>
          </c:tx>
          <c:spPr>
            <a:solidFill>
              <a:srgbClr val="FFC000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FF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FF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FF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FF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8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8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Beverage Aisle; Room Temp</c:v>
                </c:pt>
                <c:pt idx="1">
                  <c:v>Refrigerated Case/Cooler, Near Checkout; Chilled</c:v>
                </c:pt>
                <c:pt idx="2">
                  <c:v>Refrigerated Case/Cooler, Back of Store; Chilled</c:v>
                </c:pt>
                <c:pt idx="3">
                  <c:v>Refrigerated Case/Cooler, Aisle of Store; Chilled</c:v>
                </c:pt>
                <c:pt idx="4">
                  <c:v>Display at End of Aisle; Room Temp</c:v>
                </c:pt>
                <c:pt idx="5">
                  <c:v>Fountain Dispenser; Chilled</c:v>
                </c:pt>
                <c:pt idx="6">
                  <c:v>Display at Entrance of Store; Room Temp</c:v>
                </c:pt>
                <c:pt idx="7">
                  <c:v>Refrigerated Case/Cooler, Deli/Bakery/Cafe; Chilled</c:v>
                </c:pt>
                <c:pt idx="8">
                  <c:v>Vending Machine; Chilled</c:v>
                </c:pt>
                <c:pt idx="9">
                  <c:v>Barrel Cooler/Bin with Ice, Front of Store; Chilled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0.495733868463326</c:v>
                </c:pt>
                <c:pt idx="1">
                  <c:v>0.102357318847733</c:v>
                </c:pt>
                <c:pt idx="2">
                  <c:v>0.121637546604094</c:v>
                </c:pt>
                <c:pt idx="3">
                  <c:v>0.104398008863848</c:v>
                </c:pt>
                <c:pt idx="4">
                  <c:v>0.0362253105932665</c:v>
                </c:pt>
                <c:pt idx="5">
                  <c:v>0.096625679319598</c:v>
                </c:pt>
                <c:pt idx="6">
                  <c:v>0.0353913490595454</c:v>
                </c:pt>
                <c:pt idx="7">
                  <c:v>0.011596687634176</c:v>
                </c:pt>
                <c:pt idx="8">
                  <c:v>0.0085731457688403</c:v>
                </c:pt>
                <c:pt idx="9">
                  <c:v>0.00140148749861654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Evening (5pm to 10pm)</c:v>
                </c:pt>
              </c:strCache>
            </c:strRef>
          </c:tx>
          <c:spPr>
            <a:solidFill>
              <a:srgbClr val="00B050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FF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FF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8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8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8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8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Beverage Aisle; Room Temp</c:v>
                </c:pt>
                <c:pt idx="1">
                  <c:v>Refrigerated Case/Cooler, Near Checkout; Chilled</c:v>
                </c:pt>
                <c:pt idx="2">
                  <c:v>Refrigerated Case/Cooler, Back of Store; Chilled</c:v>
                </c:pt>
                <c:pt idx="3">
                  <c:v>Refrigerated Case/Cooler, Aisle of Store; Chilled</c:v>
                </c:pt>
                <c:pt idx="4">
                  <c:v>Display at End of Aisle; Room Temp</c:v>
                </c:pt>
                <c:pt idx="5">
                  <c:v>Fountain Dispenser; Chilled</c:v>
                </c:pt>
                <c:pt idx="6">
                  <c:v>Display at Entrance of Store; Room Temp</c:v>
                </c:pt>
                <c:pt idx="7">
                  <c:v>Refrigerated Case/Cooler, Deli/Bakery/Cafe; Chilled</c:v>
                </c:pt>
                <c:pt idx="8">
                  <c:v>Vending Machine; Chilled</c:v>
                </c:pt>
                <c:pt idx="9">
                  <c:v>Barrel Cooler/Bin with Ice, Front of Store; Chilled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0.484186555693456</c:v>
                </c:pt>
                <c:pt idx="1">
                  <c:v>0.0855127357576696</c:v>
                </c:pt>
                <c:pt idx="2">
                  <c:v>0.140843396630173</c:v>
                </c:pt>
                <c:pt idx="3">
                  <c:v>0.117312512483876</c:v>
                </c:pt>
                <c:pt idx="4">
                  <c:v>0.0438377028384018</c:v>
                </c:pt>
                <c:pt idx="5">
                  <c:v>0.0894287591337292</c:v>
                </c:pt>
                <c:pt idx="6">
                  <c:v>0.0267821199268577</c:v>
                </c:pt>
                <c:pt idx="7">
                  <c:v>0.0222629503441956</c:v>
                </c:pt>
                <c:pt idx="8">
                  <c:v>0.00783818886912164</c:v>
                </c:pt>
                <c:pt idx="9">
                  <c:v>0.00369760509018909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Night (10pm to 6am)</c:v>
                </c:pt>
              </c:strCache>
            </c:strRef>
          </c:tx>
          <c:spPr>
            <a:solidFill>
              <a:srgbClr val="7030A0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FF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FF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8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8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8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8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8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8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7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Beverage Aisle; Room Temp</c:v>
                </c:pt>
                <c:pt idx="1">
                  <c:v>Refrigerated Case/Cooler, Near Checkout; Chilled</c:v>
                </c:pt>
                <c:pt idx="2">
                  <c:v>Refrigerated Case/Cooler, Back of Store; Chilled</c:v>
                </c:pt>
                <c:pt idx="3">
                  <c:v>Refrigerated Case/Cooler, Aisle of Store; Chilled</c:v>
                </c:pt>
                <c:pt idx="4">
                  <c:v>Display at End of Aisle; Room Temp</c:v>
                </c:pt>
                <c:pt idx="5">
                  <c:v>Fountain Dispenser; Chilled</c:v>
                </c:pt>
                <c:pt idx="6">
                  <c:v>Display at Entrance of Store; Room Temp</c:v>
                </c:pt>
                <c:pt idx="7">
                  <c:v>Refrigerated Case/Cooler, Deli/Bakery/Cafe; Chilled</c:v>
                </c:pt>
                <c:pt idx="8">
                  <c:v>Vending Machine; Chilled</c:v>
                </c:pt>
                <c:pt idx="9">
                  <c:v>Barrel Cooler/Bin with Ice, Front of Store; Chilled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0.353229507753946</c:v>
                </c:pt>
                <c:pt idx="1">
                  <c:v>0.109055091933576</c:v>
                </c:pt>
                <c:pt idx="2">
                  <c:v>0.218639499019609</c:v>
                </c:pt>
                <c:pt idx="3">
                  <c:v>0.152143050877936</c:v>
                </c:pt>
                <c:pt idx="4">
                  <c:v>0.0634949867711536</c:v>
                </c:pt>
                <c:pt idx="5">
                  <c:v>0.131723604326592</c:v>
                </c:pt>
                <c:pt idx="6">
                  <c:v>0.032644581058712</c:v>
                </c:pt>
                <c:pt idx="7">
                  <c:v>0.0327764576547309</c:v>
                </c:pt>
                <c:pt idx="8">
                  <c:v>0.00617775317706473</c:v>
                </c:pt>
                <c:pt idx="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xPr>
          <a:bodyPr rot="0"/>
          <a:p>
            <a:pPr>
              <a:defRPr sz="800" b="1" smtId="4294967295">
                <a:solidFill>
                  <a:srgbClr val="595959"/>
                </a:solidFill>
                <a:latin typeface="Arial (Body)"/>
              </a:defRPr>
            </a:pPr>
            <a:endParaRPr sz="800" b="1" smtId="4294967295">
              <a:solidFill>
                <a:srgbClr val="595959"/>
              </a:solidFill>
              <a:latin typeface="Arial (Body)"/>
            </a:endParaRPr>
          </a:p>
        </c:txPr>
        <c:crossAx val="66437120"/>
        <c:crosses val="autoZero"/>
        <c:auto val="0"/>
        <c:lblAlgn val="ctr"/>
        <c:lblOffset/>
        <c:tickLblSkip val="1"/>
        <c:noMultiLvlLbl val="0"/>
      </c:catAx>
      <c:valAx>
        <c:axId val="66437120"/>
        <c:scaling>
          <c:orientation/>
        </c:scaling>
        <c:delete val="1"/>
        <c:axPos val="l"/>
        <c:numFmt formatCode="General" sourceLinked="0"/>
        <c:majorTickMark val="out"/>
        <c:minorTickMark val="none"/>
        <c:crossAx val="67451136"/>
        <c:crossBetween val="between"/>
        <c:majorUnit val="0"/>
        <c:minorUnit val="0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4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Morning (6am to 11am)</c:v>
                </c:pt>
              </c:strCache>
            </c:strRef>
          </c:tx>
          <c:spPr>
            <a:solidFill>
              <a:srgbClr val="E41E2B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Sheet1!$A$2:$A$5</c:f>
              <c:strCache>
                <c:ptCount val="4"/>
                <c:pt idx="0">
                  <c:v>Myself</c:v>
                </c:pt>
                <c:pt idx="1">
                  <c:v>Adults</c:v>
                </c:pt>
                <c:pt idx="2">
                  <c:v>Teen 12-17 Years</c:v>
                </c:pt>
                <c:pt idx="3">
                  <c:v>Children 0-11 Years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0.845123839003169</c:v>
                </c:pt>
                <c:pt idx="1">
                  <c:v>0.42030120651561</c:v>
                </c:pt>
                <c:pt idx="2">
                  <c:v>0.0922994969874803</c:v>
                </c:pt>
                <c:pt idx="3">
                  <c:v>0.0660023974899355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Mid-Day (11am to 2pm)</c:v>
                </c:pt>
              </c:strCache>
            </c:strRef>
          </c:tx>
          <c:spPr>
            <a:solidFill>
              <a:srgbClr val="31859C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Sheet1!$A$2:$A$5</c:f>
              <c:strCache>
                <c:ptCount val="4"/>
                <c:pt idx="0">
                  <c:v>Myself</c:v>
                </c:pt>
                <c:pt idx="1">
                  <c:v>Adults</c:v>
                </c:pt>
                <c:pt idx="2">
                  <c:v>Teen 12-17 Years</c:v>
                </c:pt>
                <c:pt idx="3">
                  <c:v>Children 0-11 Years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0.815199710983365</c:v>
                </c:pt>
                <c:pt idx="1">
                  <c:v>0.397490661799786</c:v>
                </c:pt>
                <c:pt idx="2">
                  <c:v>0.0638101181788588</c:v>
                </c:pt>
                <c:pt idx="3">
                  <c:v>0.0509967160553363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Afternoon (2pm to 5pm)</c:v>
                </c:pt>
              </c:strCache>
            </c:strRef>
          </c:tx>
          <c:spPr>
            <a:solidFill>
              <a:srgbClr val="FFC000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Sheet1!$A$2:$A$5</c:f>
              <c:strCache>
                <c:ptCount val="4"/>
                <c:pt idx="0">
                  <c:v>Myself</c:v>
                </c:pt>
                <c:pt idx="1">
                  <c:v>Adults</c:v>
                </c:pt>
                <c:pt idx="2">
                  <c:v>Teen 12-17 Years</c:v>
                </c:pt>
                <c:pt idx="3">
                  <c:v>Children 0-11 Years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0.816566578832469</c:v>
                </c:pt>
                <c:pt idx="1">
                  <c:v>0.450309610487723</c:v>
                </c:pt>
                <c:pt idx="2">
                  <c:v>0.0780949737998081</c:v>
                </c:pt>
                <c:pt idx="3">
                  <c:v>0.0583607489891868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Evening (5pm to 10pm)</c:v>
                </c:pt>
              </c:strCache>
            </c:strRef>
          </c:tx>
          <c:spPr>
            <a:solidFill>
              <a:srgbClr val="00B050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Sheet1!$A$2:$A$5</c:f>
              <c:strCache>
                <c:ptCount val="4"/>
                <c:pt idx="0">
                  <c:v>Myself</c:v>
                </c:pt>
                <c:pt idx="1">
                  <c:v>Adults</c:v>
                </c:pt>
                <c:pt idx="2">
                  <c:v>Teen 12-17 Years</c:v>
                </c:pt>
                <c:pt idx="3">
                  <c:v>Children 0-11 Years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0.85858297893667</c:v>
                </c:pt>
                <c:pt idx="1">
                  <c:v>0.38884755834756</c:v>
                </c:pt>
                <c:pt idx="2">
                  <c:v>0.0912658441327252</c:v>
                </c:pt>
                <c:pt idx="3">
                  <c:v>0.076237014704241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Night (10pm to 6am)</c:v>
                </c:pt>
              </c:strCache>
            </c:strRef>
          </c:tx>
          <c:spPr>
            <a:solidFill>
              <a:srgbClr val="7030A0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8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8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FF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FF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Sheet1!$A$2:$A$5</c:f>
              <c:strCache>
                <c:ptCount val="4"/>
                <c:pt idx="0">
                  <c:v>Myself</c:v>
                </c:pt>
                <c:pt idx="1">
                  <c:v>Adults</c:v>
                </c:pt>
                <c:pt idx="2">
                  <c:v>Teen 12-17 Years</c:v>
                </c:pt>
                <c:pt idx="3">
                  <c:v>Children 0-11 Years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0.92067155667521</c:v>
                </c:pt>
                <c:pt idx="1">
                  <c:v>0.259304249957941</c:v>
                </c:pt>
                <c:pt idx="2">
                  <c:v>0.0554653379536032</c:v>
                </c:pt>
                <c:pt idx="3">
                  <c:v>0.0625066577044416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19"/>
        <c:overlap val="-27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xPr>
          <a:bodyPr rot="0"/>
          <a:p>
            <a:pPr>
              <a:defRPr sz="1000" b="1" smtId="4294967295">
                <a:solidFill>
                  <a:srgbClr val="595959"/>
                </a:solidFill>
                <a:latin typeface="Arial (Body)"/>
              </a:defRPr>
            </a:pPr>
            <a:endParaRPr sz="1000" b="1" smtId="4294967295">
              <a:solidFill>
                <a:srgbClr val="595959"/>
              </a:solidFill>
              <a:latin typeface="Arial (Body)"/>
            </a:endParaRPr>
          </a:p>
        </c:txPr>
        <c:crossAx val="66437120"/>
        <c:crosses val="autoZero"/>
        <c:auto val="0"/>
        <c:lblAlgn val="ctr"/>
        <c:lblOffset/>
        <c:tickLblSkip val="1"/>
        <c:noMultiLvlLbl val="0"/>
      </c:catAx>
      <c:valAx>
        <c:axId val="66437120"/>
        <c:scaling>
          <c:orientation/>
        </c:scaling>
        <c:delete val="1"/>
        <c:axPos val="l"/>
        <c:numFmt formatCode="General" sourceLinked="0"/>
        <c:majorTickMark val="out"/>
        <c:minorTickMark val="none"/>
        <c:crossAx val="67451136"/>
        <c:crossBetween val="between"/>
        <c:majorUnit val="0"/>
        <c:minorUnit val="0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5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Morning (6am to 11am)</c:v>
                </c:pt>
              </c:strCache>
            </c:strRef>
          </c:tx>
          <c:spPr>
            <a:solidFill>
              <a:srgbClr val="E41E2B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340298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340298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Sheet1!$A$2:$A$4</c:f>
              <c:strCache>
                <c:ptCount val="3"/>
                <c:pt idx="0">
                  <c:v>Immediate Consumption</c:v>
                </c:pt>
                <c:pt idx="1">
                  <c:v>Imminent Consumption</c:v>
                </c:pt>
                <c:pt idx="2">
                  <c:v>Future Consumption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0.546745831123689</c:v>
                </c:pt>
                <c:pt idx="1">
                  <c:v>0.163233102016211</c:v>
                </c:pt>
                <c:pt idx="2">
                  <c:v>0.290021066860099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Mid-Day (11am to 2pm)</c:v>
                </c:pt>
              </c:strCache>
            </c:strRef>
          </c:tx>
          <c:spPr>
            <a:solidFill>
              <a:srgbClr val="31859C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Sheet1!$A$2:$A$4</c:f>
              <c:strCache>
                <c:ptCount val="3"/>
                <c:pt idx="0">
                  <c:v>Immediate Consumption</c:v>
                </c:pt>
                <c:pt idx="1">
                  <c:v>Imminent Consumption</c:v>
                </c:pt>
                <c:pt idx="2">
                  <c:v>Future Consumption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0.530430516633743</c:v>
                </c:pt>
                <c:pt idx="1">
                  <c:v>0.224628618411332</c:v>
                </c:pt>
                <c:pt idx="2">
                  <c:v>0.244940864954926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Afternoon (2pm to 5pm)</c:v>
                </c:pt>
              </c:strCache>
            </c:strRef>
          </c:tx>
          <c:spPr>
            <a:solidFill>
              <a:srgbClr val="FFC000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Sheet1!$A$2:$A$4</c:f>
              <c:strCache>
                <c:ptCount val="3"/>
                <c:pt idx="0">
                  <c:v>Immediate Consumption</c:v>
                </c:pt>
                <c:pt idx="1">
                  <c:v>Imminent Consumption</c:v>
                </c:pt>
                <c:pt idx="2">
                  <c:v>Future Consumption</c:v>
                </c:pt>
              </c:strCache>
            </c:strRef>
          </c:cat>
          <c:val>
            <c:numRef>
              <c:f>Sheet1!$D$2:$D$4</c:f>
              <c:numCache>
                <c:formatCode>0%</c:formatCode>
                <c:ptCount val="3"/>
                <c:pt idx="0">
                  <c:v>0.562307237210807</c:v>
                </c:pt>
                <c:pt idx="1">
                  <c:v>0.211391439322887</c:v>
                </c:pt>
                <c:pt idx="2">
                  <c:v>0.226301323466306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Evening (5pm to 10pm)</c:v>
                </c:pt>
              </c:strCache>
            </c:strRef>
          </c:tx>
          <c:spPr>
            <a:solidFill>
              <a:srgbClr val="00B050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8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8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80808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80808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Sheet1!$A$2:$A$4</c:f>
              <c:strCache>
                <c:ptCount val="3"/>
                <c:pt idx="0">
                  <c:v>Immediate Consumption</c:v>
                </c:pt>
                <c:pt idx="1">
                  <c:v>Imminent Consumption</c:v>
                </c:pt>
                <c:pt idx="2">
                  <c:v>Future Consumption</c:v>
                </c:pt>
              </c:strCache>
            </c:strRef>
          </c:cat>
          <c:val>
            <c:numRef>
              <c:f>Sheet1!$E$2:$E$4</c:f>
              <c:numCache>
                <c:formatCode>0%</c:formatCode>
                <c:ptCount val="3"/>
                <c:pt idx="0">
                  <c:v>0.621851466016848</c:v>
                </c:pt>
                <c:pt idx="1">
                  <c:v>0.160213185249958</c:v>
                </c:pt>
                <c:pt idx="2">
                  <c:v>0.217935348733194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Night (10pm to 6am)</c:v>
                </c:pt>
              </c:strCache>
            </c:strRef>
          </c:tx>
          <c:spPr>
            <a:solidFill>
              <a:srgbClr val="7030A0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8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8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Arial (Body)"/>
                    </a:defRPr>
                  </a:pPr>
                  <a:endParaRPr sz="1000" b="0" smtId="4294967295">
                    <a:solidFill>
                      <a:srgbClr val="000000"/>
                    </a:solidFill>
                    <a:latin typeface="Arial (Body)"/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Sheet1!$A$2:$A$4</c:f>
              <c:strCache>
                <c:ptCount val="3"/>
                <c:pt idx="0">
                  <c:v>Immediate Consumption</c:v>
                </c:pt>
                <c:pt idx="1">
                  <c:v>Imminent Consumption</c:v>
                </c:pt>
                <c:pt idx="2">
                  <c:v>Future Consumption</c:v>
                </c:pt>
              </c:strCache>
            </c:strRef>
          </c:cat>
          <c:val>
            <c:numRef>
              <c:f>Sheet1!$F$2:$F$4</c:f>
              <c:numCache>
                <c:formatCode>0%</c:formatCode>
                <c:ptCount val="3"/>
                <c:pt idx="0">
                  <c:v>0.664331186452375</c:v>
                </c:pt>
                <c:pt idx="1">
                  <c:v>0.153585829439958</c:v>
                </c:pt>
                <c:pt idx="2">
                  <c:v>0.182082984107668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19"/>
        <c:overlap val="-27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xPr>
          <a:bodyPr rot="0"/>
          <a:p>
            <a:pPr>
              <a:defRPr sz="1000" b="1" smtId="4294967295">
                <a:solidFill>
                  <a:srgbClr val="595959"/>
                </a:solidFill>
                <a:latin typeface="Arial (Body)"/>
              </a:defRPr>
            </a:pPr>
            <a:endParaRPr sz="1000" b="1" smtId="4294967295">
              <a:solidFill>
                <a:srgbClr val="595959"/>
              </a:solidFill>
              <a:latin typeface="Arial (Body)"/>
            </a:endParaRPr>
          </a:p>
        </c:txPr>
        <c:crossAx val="66437120"/>
        <c:crosses val="autoZero"/>
        <c:auto val="0"/>
        <c:lblAlgn val="ctr"/>
        <c:lblOffset/>
        <c:tickLblSkip val="1"/>
        <c:noMultiLvlLbl val="0"/>
      </c:catAx>
      <c:valAx>
        <c:axId val="66437120"/>
        <c:scaling>
          <c:orientation/>
        </c:scaling>
        <c:delete val="1"/>
        <c:axPos val="l"/>
        <c:numFmt formatCode="General" sourceLinked="0"/>
        <c:majorTickMark val="out"/>
        <c:minorTickMark val="none"/>
        <c:crossAx val="67451136"/>
        <c:crossBetween val="between"/>
        <c:majorUnit val="0"/>
        <c:minorUnit val="0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6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Morning (6am to 11am)</c:v>
                </c:pt>
              </c:strCache>
            </c:strRef>
          </c:tx>
          <c:spPr>
            <a:solidFill>
              <a:srgbClr val="E41E2B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</a:defRPr>
                  </a:pPr>
                  <a:endParaRPr sz="700" b="0" smtId="4294967295">
                    <a:solidFill>
                      <a:srgbClr val="340298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</a:defRPr>
                  </a:pPr>
                  <a:endParaRPr sz="700" b="0" smtId="4294967295">
                    <a:solidFill>
                      <a:srgbClr val="340298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</a:defRPr>
                  </a:pPr>
                  <a:endParaRPr sz="700" b="0" smtId="4294967295">
                    <a:solidFill>
                      <a:srgbClr val="340298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</a:defRPr>
                  </a:pPr>
                  <a:endParaRPr sz="700" b="0" smtId="4294967295">
                    <a:solidFill>
                      <a:srgbClr val="340298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</a:defRPr>
                  </a:pPr>
                  <a:endParaRPr sz="700" b="0" smtId="4294967295">
                    <a:solidFill>
                      <a:srgbClr val="340298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</a:defRPr>
                  </a:pPr>
                  <a:endParaRPr sz="700" b="0" smtId="4294967295">
                    <a:solidFill>
                      <a:srgbClr val="340298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</a:defRPr>
                  </a:pPr>
                  <a:endParaRPr sz="700" b="0" smtId="4294967295">
                    <a:solidFill>
                      <a:srgbClr val="340298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</a:defRPr>
                  </a:pPr>
                  <a:endParaRPr sz="700" b="0" smtId="4294967295">
                    <a:solidFill>
                      <a:srgbClr val="340298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</a:defRPr>
                  </a:pPr>
                  <a:endParaRPr sz="700" b="0" smtId="4294967295">
                    <a:solidFill>
                      <a:srgbClr val="340298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340298"/>
                      </a:solidFill>
                    </a:defRPr>
                  </a:pPr>
                  <a:endParaRPr sz="700" b="0" smtId="4294967295">
                    <a:solidFill>
                      <a:srgbClr val="340298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Dairy Products</c:v>
                </c:pt>
                <c:pt idx="1">
                  <c:v>Household Cleaning Products</c:v>
                </c:pt>
                <c:pt idx="2">
                  <c:v>Gasoline/diesel</c:v>
                </c:pt>
                <c:pt idx="3">
                  <c:v>Eggs</c:v>
                </c:pt>
                <c:pt idx="4">
                  <c:v>Household Paper Goods</c:v>
                </c:pt>
                <c:pt idx="5">
                  <c:v>Personal Care Items</c:v>
                </c:pt>
                <c:pt idx="6">
                  <c:v>Salty Snacks</c:v>
                </c:pt>
                <c:pt idx="7">
                  <c:v>Fresh Meat</c:v>
                </c:pt>
                <c:pt idx="8">
                  <c:v>Fresh Produce</c:v>
                </c:pt>
                <c:pt idx="9">
                  <c:v>Plain or Flavored Milk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0.177727151498318</c:v>
                </c:pt>
                <c:pt idx="1">
                  <c:v>0.193725228725823</c:v>
                </c:pt>
                <c:pt idx="2">
                  <c:v>0.202928363581117</c:v>
                </c:pt>
                <c:pt idx="3">
                  <c:v>0.222200392868627</c:v>
                </c:pt>
                <c:pt idx="4">
                  <c:v>0.225015045865908</c:v>
                </c:pt>
                <c:pt idx="5">
                  <c:v>0.238809612692663</c:v>
                </c:pt>
                <c:pt idx="6">
                  <c:v>0.269615070571777</c:v>
                </c:pt>
                <c:pt idx="7">
                  <c:v>0.285957757326888</c:v>
                </c:pt>
                <c:pt idx="8">
                  <c:v>0.292937357144885</c:v>
                </c:pt>
                <c:pt idx="9">
                  <c:v>0.318014691163592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l"/>
        <c:numFmt formatCode="General" sourceLinked="1"/>
        <c:majorTickMark val="none"/>
        <c:minorTickMark val="none"/>
        <c:txPr>
          <a:bodyPr/>
          <a:p>
            <a:pPr>
              <a:defRPr sz="800" smtId="4294967295">
                <a:latin typeface="Arial (Body)"/>
              </a:defRPr>
            </a:pPr>
            <a:endParaRPr sz="800" smtId="4294967295">
              <a:latin typeface="Arial (Body)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ax val="0.3680146911635917"/>
          <c:min val="0"/>
        </c:scaling>
        <c:delete val="1"/>
        <c:axPos val="b"/>
        <c:numFmt formatCode="0%" sourceLinked="1"/>
        <c:majorTickMark val="out"/>
        <c:minorTickMark val="none"/>
        <c:txPr>
          <a:bodyPr/>
          <a:p>
            <a:pPr>
              <a:defRPr sz="800" smtId="4294967295">
                <a:latin typeface="Arial (Body)"/>
              </a:defRPr>
            </a:pPr>
            <a:endParaRPr sz="800" smtId="4294967295">
              <a:latin typeface="Arial (Body)"/>
            </a:endParaRPr>
          </a:p>
        </c:txPr>
        <c:crossAx val="67451136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7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Mid-Day (11am to 2pm)</c:v>
                </c:pt>
              </c:strCache>
            </c:strRef>
          </c:tx>
          <c:spPr>
            <a:solidFill>
              <a:srgbClr val="31859C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FF0000"/>
                      </a:solidFill>
                    </a:defRPr>
                  </a:pPr>
                  <a:endParaRPr sz="700" b="0" smtId="4294967295">
                    <a:solidFill>
                      <a:srgbClr val="FF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FF0000"/>
                      </a:solidFill>
                    </a:defRPr>
                  </a:pPr>
                  <a:endParaRPr sz="700" b="0" smtId="4294967295">
                    <a:solidFill>
                      <a:srgbClr val="FF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FF0000"/>
                      </a:solidFill>
                    </a:defRPr>
                  </a:pPr>
                  <a:endParaRPr sz="700" b="0" smtId="4294967295">
                    <a:solidFill>
                      <a:srgbClr val="FF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Household Cleaning Products</c:v>
                </c:pt>
                <c:pt idx="1">
                  <c:v>Household Paper Goods</c:v>
                </c:pt>
                <c:pt idx="2">
                  <c:v>Gasoline/diesel</c:v>
                </c:pt>
                <c:pt idx="3">
                  <c:v>Packaged Bread/Bagels/Rolls</c:v>
                </c:pt>
                <c:pt idx="4">
                  <c:v>Personal Care Items</c:v>
                </c:pt>
                <c:pt idx="5">
                  <c:v>Eggs</c:v>
                </c:pt>
                <c:pt idx="6">
                  <c:v>Fresh Meat</c:v>
                </c:pt>
                <c:pt idx="7">
                  <c:v>Salty Snacks</c:v>
                </c:pt>
                <c:pt idx="8">
                  <c:v>Fresh Produce</c:v>
                </c:pt>
                <c:pt idx="9">
                  <c:v>Plain or Flavored Milk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0.140923747746436</c:v>
                </c:pt>
                <c:pt idx="1">
                  <c:v>0.155396949941354</c:v>
                </c:pt>
                <c:pt idx="2">
                  <c:v>0.160477418904307</c:v>
                </c:pt>
                <c:pt idx="3">
                  <c:v>0.172878477807307</c:v>
                </c:pt>
                <c:pt idx="4">
                  <c:v>0.183412732953899</c:v>
                </c:pt>
                <c:pt idx="5">
                  <c:v>0.209493521372557</c:v>
                </c:pt>
                <c:pt idx="6">
                  <c:v>0.241616434366528</c:v>
                </c:pt>
                <c:pt idx="7">
                  <c:v>0.248078004596384</c:v>
                </c:pt>
                <c:pt idx="8">
                  <c:v>0.263278666257651</c:v>
                </c:pt>
                <c:pt idx="9">
                  <c:v>0.270270930270565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l"/>
        <c:numFmt formatCode="General" sourceLinked="1"/>
        <c:majorTickMark val="none"/>
        <c:minorTickMark val="none"/>
        <c:txPr>
          <a:bodyPr/>
          <a:p>
            <a:pPr>
              <a:defRPr sz="800" smtId="4294967295">
                <a:latin typeface="Arial (Body)"/>
              </a:defRPr>
            </a:pPr>
            <a:endParaRPr sz="800" smtId="4294967295">
              <a:latin typeface="Arial (Body)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ax val="0.3680146911635917"/>
          <c:min val="0"/>
        </c:scaling>
        <c:delete val="1"/>
        <c:axPos val="b"/>
        <c:numFmt formatCode="0%" sourceLinked="1"/>
        <c:majorTickMark val="out"/>
        <c:minorTickMark val="none"/>
        <c:txPr>
          <a:bodyPr/>
          <a:p>
            <a:pPr>
              <a:defRPr sz="800" smtId="4294967295">
                <a:latin typeface="Arial (Body)"/>
              </a:defRPr>
            </a:pPr>
            <a:endParaRPr sz="800" smtId="4294967295">
              <a:latin typeface="Arial (Body)"/>
            </a:endParaRPr>
          </a:p>
        </c:txPr>
        <c:crossAx val="67451136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8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Afternoon (2pm to 5pm)</c:v>
                </c:pt>
              </c:strCache>
            </c:strRef>
          </c:tx>
          <c:spPr>
            <a:solidFill>
              <a:srgbClr val="FFC000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FF0000"/>
                      </a:solidFill>
                    </a:defRPr>
                  </a:pPr>
                  <a:endParaRPr sz="700" b="0" smtId="4294967295">
                    <a:solidFill>
                      <a:srgbClr val="FF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FF0000"/>
                      </a:solidFill>
                    </a:defRPr>
                  </a:pPr>
                  <a:endParaRPr sz="700" b="0" smtId="4294967295">
                    <a:solidFill>
                      <a:srgbClr val="FF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FF0000"/>
                      </a:solidFill>
                    </a:defRPr>
                  </a:pPr>
                  <a:endParaRPr sz="700" b="0" smtId="4294967295">
                    <a:solidFill>
                      <a:srgbClr val="FF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FF0000"/>
                      </a:solidFill>
                    </a:defRPr>
                  </a:pPr>
                  <a:endParaRPr sz="700" b="0" smtId="4294967295">
                    <a:solidFill>
                      <a:srgbClr val="FF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FF0000"/>
                      </a:solidFill>
                    </a:defRPr>
                  </a:pPr>
                  <a:endParaRPr sz="700" b="0" smtId="4294967295">
                    <a:solidFill>
                      <a:srgbClr val="FF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Frozen Entrees</c:v>
                </c:pt>
                <c:pt idx="1">
                  <c:v>Candy, Gum, Mints</c:v>
                </c:pt>
                <c:pt idx="2">
                  <c:v>Cereal and Breakfast Foods</c:v>
                </c:pt>
                <c:pt idx="3">
                  <c:v>Sweet Snacks</c:v>
                </c:pt>
                <c:pt idx="4">
                  <c:v>Eggs</c:v>
                </c:pt>
                <c:pt idx="5">
                  <c:v>Personal Care Items</c:v>
                </c:pt>
                <c:pt idx="6">
                  <c:v>Fresh Meat</c:v>
                </c:pt>
                <c:pt idx="7">
                  <c:v>Fresh Produce</c:v>
                </c:pt>
                <c:pt idx="8">
                  <c:v>Plain or Flavored Milk</c:v>
                </c:pt>
                <c:pt idx="9">
                  <c:v>Salty Snacks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0.143547003882531</c:v>
                </c:pt>
                <c:pt idx="1">
                  <c:v>0.150539481986477</c:v>
                </c:pt>
                <c:pt idx="2">
                  <c:v>0.159957697184749</c:v>
                </c:pt>
                <c:pt idx="3">
                  <c:v>0.1627666451697</c:v>
                </c:pt>
                <c:pt idx="4">
                  <c:v>0.167652572798383</c:v>
                </c:pt>
                <c:pt idx="5">
                  <c:v>0.171712935231579</c:v>
                </c:pt>
                <c:pt idx="6">
                  <c:v>0.199205917358855</c:v>
                </c:pt>
                <c:pt idx="7">
                  <c:v>0.24029454998018</c:v>
                </c:pt>
                <c:pt idx="8">
                  <c:v>0.264284927596196</c:v>
                </c:pt>
                <c:pt idx="9">
                  <c:v>0.275821170393195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l"/>
        <c:numFmt formatCode="General" sourceLinked="1"/>
        <c:majorTickMark val="none"/>
        <c:minorTickMark val="none"/>
        <c:txPr>
          <a:bodyPr/>
          <a:p>
            <a:pPr>
              <a:defRPr sz="800" smtId="4294967295">
                <a:latin typeface="Arial (Body)"/>
              </a:defRPr>
            </a:pPr>
            <a:endParaRPr sz="800" smtId="4294967295">
              <a:latin typeface="Arial (Body)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ax val="0.3680146911635917"/>
          <c:min val="0"/>
        </c:scaling>
        <c:delete val="1"/>
        <c:axPos val="b"/>
        <c:numFmt formatCode="0%" sourceLinked="1"/>
        <c:majorTickMark val="out"/>
        <c:minorTickMark val="none"/>
        <c:txPr>
          <a:bodyPr/>
          <a:p>
            <a:pPr>
              <a:defRPr sz="800" smtId="4294967295">
                <a:latin typeface="Arial (Body)"/>
              </a:defRPr>
            </a:pPr>
            <a:endParaRPr sz="800" smtId="4294967295">
              <a:latin typeface="Arial (Body)"/>
            </a:endParaRPr>
          </a:p>
        </c:txPr>
        <c:crossAx val="67451136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9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Evening (5pm to 10pm)</c:v>
                </c:pt>
              </c:strCache>
            </c:strRef>
          </c:tx>
          <c:spPr>
            <a:solidFill>
              <a:srgbClr val="00B050"/>
            </a:solidFill>
          </c:spPr>
          <c:invertIfNegative val="1"/>
          <c:dLbls>
            <c:dLbl>
              <c:idx val="0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FF0000"/>
                      </a:solidFill>
                    </a:defRPr>
                  </a:pPr>
                  <a:endParaRPr sz="700" b="0" smtId="4294967295">
                    <a:solidFill>
                      <a:srgbClr val="FF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FF0000"/>
                      </a:solidFill>
                    </a:defRPr>
                  </a:pPr>
                  <a:endParaRPr sz="700" b="0" smtId="4294967295">
                    <a:solidFill>
                      <a:srgbClr val="FF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FF0000"/>
                      </a:solidFill>
                    </a:defRPr>
                  </a:pPr>
                  <a:endParaRPr sz="700" b="0" smtId="4294967295">
                    <a:solidFill>
                      <a:srgbClr val="FF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FF0000"/>
                      </a:solidFill>
                    </a:defRPr>
                  </a:pPr>
                  <a:endParaRPr sz="700" b="0" smtId="4294967295">
                    <a:solidFill>
                      <a:srgbClr val="FF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FF0000"/>
                      </a:solidFill>
                    </a:defRPr>
                  </a:pPr>
                  <a:endParaRPr sz="700" b="0" smtId="4294967295">
                    <a:solidFill>
                      <a:srgbClr val="FF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FF0000"/>
                      </a:solidFill>
                    </a:defRPr>
                  </a:pPr>
                  <a:endParaRPr sz="700" b="0" smtId="4294967295">
                    <a:solidFill>
                      <a:srgbClr val="FF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numFmt formatCode="0%" sourceLinked="0"/>
              <c:txPr>
                <a:bodyPr/>
                <a:p>
                  <a:pPr>
                    <a:defRPr sz="700" b="0" smtId="4294967295">
                      <a:solidFill>
                        <a:srgbClr val="000000"/>
                      </a:solidFill>
                    </a:defRPr>
                  </a:pPr>
                  <a:endParaRPr sz="700" b="0" smtId="4294967295">
                    <a:solidFill>
                      <a:srgbClr val="000000"/>
                    </a:solidFill>
                  </a:endParaR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extLst/>
          </c:dLbls>
          <c:cat>
            <c:strRef>
              <c:f>Sheet1!$A$2:$A$11</c:f>
              <c:strCache>
                <c:ptCount val="10"/>
                <c:pt idx="0">
                  <c:v>Cereal and Breakfast Foods</c:v>
                </c:pt>
                <c:pt idx="1">
                  <c:v>Packaged Bread/Bagels/Rolls</c:v>
                </c:pt>
                <c:pt idx="2">
                  <c:v>Eggs</c:v>
                </c:pt>
                <c:pt idx="3">
                  <c:v>Household Paper Goods</c:v>
                </c:pt>
                <c:pt idx="4">
                  <c:v>Gasoline/diesel</c:v>
                </c:pt>
                <c:pt idx="5">
                  <c:v>Personal Care Items</c:v>
                </c:pt>
                <c:pt idx="6">
                  <c:v>Fresh Produce</c:v>
                </c:pt>
                <c:pt idx="7">
                  <c:v>Fresh Meat</c:v>
                </c:pt>
                <c:pt idx="8">
                  <c:v>Plain or Flavored Milk</c:v>
                </c:pt>
                <c:pt idx="9">
                  <c:v>Salty Snacks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0.144379209439398</c:v>
                </c:pt>
                <c:pt idx="1">
                  <c:v>0.145933848373001</c:v>
                </c:pt>
                <c:pt idx="2">
                  <c:v>0.168863933716475</c:v>
                </c:pt>
                <c:pt idx="3">
                  <c:v>0.170932947859409</c:v>
                </c:pt>
                <c:pt idx="4">
                  <c:v>0.174328683739743</c:v>
                </c:pt>
                <c:pt idx="5">
                  <c:v>0.177629357792571</c:v>
                </c:pt>
                <c:pt idx="6">
                  <c:v>0.206545700764663</c:v>
                </c:pt>
                <c:pt idx="7">
                  <c:v>0.212838601227849</c:v>
                </c:pt>
                <c:pt idx="8">
                  <c:v>0.251724003182207</c:v>
                </c:pt>
                <c:pt idx="9">
                  <c:v>0.254256978385122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l"/>
        <c:numFmt formatCode="General" sourceLinked="1"/>
        <c:majorTickMark val="none"/>
        <c:minorTickMark val="none"/>
        <c:txPr>
          <a:bodyPr/>
          <a:p>
            <a:pPr>
              <a:defRPr sz="800" smtId="4294967295">
                <a:latin typeface="Arial (Body)"/>
              </a:defRPr>
            </a:pPr>
            <a:endParaRPr sz="800" smtId="4294967295">
              <a:latin typeface="Arial (Body)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ax val="0.3680146911635917"/>
          <c:min val="0"/>
        </c:scaling>
        <c:delete val="1"/>
        <c:axPos val="b"/>
        <c:numFmt formatCode="0%" sourceLinked="1"/>
        <c:majorTickMark val="out"/>
        <c:minorTickMark val="none"/>
        <c:txPr>
          <a:bodyPr/>
          <a:p>
            <a:pPr>
              <a:defRPr sz="800" smtId="4294967295">
                <a:latin typeface="Arial (Body)"/>
              </a:defRPr>
            </a:pPr>
            <a:endParaRPr sz="800" smtId="4294967295">
              <a:latin typeface="Arial (Body)"/>
            </a:endParaRPr>
          </a:p>
        </c:txPr>
        <c:crossAx val="67451136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4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2B348-2B4E-4A0D-A676-B4A886168511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D3442-8C61-45FB-B418-3DCC605D0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57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effectLst/>
        </p:spPr>
        <p:txBody>
          <a:bodyPr vert="horz" lIns="91440" tIns="45720" rIns="91440" bIns="45720" rtlCol="0"/>
          <a:lstStyle>
            <a:lvl1pPr algn="l">
              <a:defRPr sz="1200">
                <a:effectLst/>
              </a:defRPr>
            </a:lvl1pPr>
          </a:lstStyle>
          <a:p>
            <a:endParaRPr lang="en-US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effectLst/>
        </p:spPr>
        <p:txBody>
          <a:bodyPr vert="horz" lIns="91440" tIns="45720" rIns="91440" bIns="45720" rtlCol="0"/>
          <a:lstStyle>
            <a:lvl1pPr algn="r">
              <a:defRPr sz="1200">
                <a:effectLst/>
              </a:defRPr>
            </a:lvl1pPr>
          </a:lstStyle>
          <a:p>
            <a:fld id="{EC1EDAE2-AFB2-4D65-B1AE-DEC4D7994C84}" type="datetimeFigureOut">
              <a:rPr lang="en-US" smtClean="0">
                <a:effectLst/>
              </a:rPr>
              <a:t>1/18/2022</a:t>
            </a:fld>
            <a:endParaRPr lang="en-US">
              <a:effectLst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effectLst/>
        </p:spPr>
        <p:txBody>
          <a:bodyPr vert="horz" lIns="91440" tIns="45720" rIns="91440" bIns="45720" rtlCol="0"/>
          <a:lstStyle/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effectLst/>
        </p:spPr>
        <p:txBody>
          <a:bodyPr vert="horz" lIns="91440" tIns="45720" rIns="91440" bIns="45720" rtlCol="0" anchor="b"/>
          <a:lstStyle>
            <a:lvl1pPr algn="l">
              <a:defRPr sz="1200">
                <a:effectLst/>
              </a:defRPr>
            </a:lvl1pPr>
          </a:lstStyle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effectLst/>
        </p:spPr>
        <p:txBody>
          <a:bodyPr vert="horz" lIns="91440" tIns="45720" rIns="91440" bIns="45720" rtlCol="0" anchor="b"/>
          <a:lstStyle>
            <a:lvl1pPr algn="r">
              <a:defRPr sz="1200">
                <a:effectLst/>
              </a:defRPr>
            </a:lvl1pPr>
          </a:lstStyle>
          <a:p>
            <a:fld id="{ED92A493-055A-4B0B-A82A-B660A727D14D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6531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Relationship Id="rId2" Type="http://schemas.openxmlformats.org/officeDocument/2006/relationships/notesMaster" Target="../notesMasters/notesMaster1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Relationship Id="rId2" Type="http://schemas.openxmlformats.org/officeDocument/2006/relationships/notesMaster" Target="../notesMasters/notesMaster1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9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2A493-055A-4B0B-A82A-B660A727D14D}" type="slidenum">
              <a:rPr lang="en-US" smtClean="0">
                <a:effectLst/>
              </a:rPr>
              <a:t>2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18439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2A493-055A-4B0B-A82A-B660A727D14D}" type="slidenum">
              <a:rPr lang="en-US" smtClean="0">
                <a:effectLst/>
              </a:rPr>
              <a:t>3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13402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2A493-055A-4B0B-A82A-B660A727D14D}" type="slidenum">
              <a:rPr lang="en-US" smtClean="0">
                <a:effectLst/>
              </a:rPr>
              <a:t>4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31076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0985C-BB02-47BE-B3AA-D02F599142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20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0985C-BB02-47BE-B3AA-D02F599142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79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2A493-055A-4B0B-A82A-B660A727D14D}" type="slidenum">
              <a:rPr lang="en-US" smtClean="0">
                <a:effectLst/>
              </a:rPr>
              <a:t>7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8102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2A493-055A-4B0B-A82A-B660A727D14D}" type="slidenum">
              <a:rPr lang="en-US" smtClean="0">
                <a:effectLst/>
              </a:rPr>
              <a:t>8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9138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0985C-BB02-47BE-B3AA-D02F599142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59546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.emf" /><Relationship Id="rId2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emf" /><Relationship Id="rId2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emf" /><Relationship Id="rId2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1_Presentation Title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5" name="Picture 7" descr="CC_BUPM_LockUps_CCFG.ai"/>
          <p:cNvSpPr>
            <a:spLocks noChangeAspect="1"/>
          </p:cNvSpPr>
          <p:nvPr userDrawn="1"/>
        </p:nvSpPr>
        <p:spPr>
          <a:xfrm>
            <a:off x="304272" y="337345"/>
            <a:ext cx="5283729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858" tIns="52429" rIns="104858" bIns="52429"/>
          <a:lstStyle/>
          <a:p>
            <a:endParaRPr lang="en-US" sz="1800">
              <a:solidFill>
                <a:srgbClr val="000000"/>
              </a:solidFill>
              <a:effectLst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58801" y="787372"/>
            <a:ext cx="5737231" cy="1584357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400" b="1"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58801" y="2426018"/>
            <a:ext cx="5737231" cy="635002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buNone/>
              <a:defRPr sz="2300" b="1" baseline="0">
                <a:solidFill>
                  <a:schemeClr val="tx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52429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1048579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572869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2097158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621448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3145737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670027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4194316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>
                <a:effectLst/>
              </a:rPr>
              <a:t>Click to edit Master subtitle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927648" y="6623359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10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Confidential. All rights reserved. Analytics Quotient </a:t>
            </a: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229500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effectLst/>
        </p:spPr>
        <p:txBody>
          <a:bodyPr anchor="t"/>
          <a:lstStyle>
            <a:lvl1pPr algn="l">
              <a:defRPr sz="4000" b="1" cap="all"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effectLst/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5154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445" y="17192"/>
            <a:ext cx="10297451" cy="670718"/>
          </a:xfrm>
          <a:prstGeom prst="rect">
            <a:avLst/>
          </a:prstGeom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686894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445" y="17192"/>
            <a:ext cx="10297451" cy="670718"/>
          </a:xfrm>
          <a:prstGeom prst="rect">
            <a:avLst/>
          </a:prstGeom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256709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48838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3_Section Header">
    <p:bg>
      <p:bgPr>
        <a:solidFill>
          <a:srgbClr val="E31B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8875" y="2269602"/>
            <a:ext cx="6203157" cy="519906"/>
          </a:xfrm>
          <a:effectLst/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333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9425" y="4612599"/>
            <a:ext cx="10998678" cy="1362075"/>
          </a:xfrm>
          <a:effectLst/>
        </p:spPr>
        <p:txBody>
          <a:bodyPr anchor="t"/>
          <a:lstStyle>
            <a:lvl1pPr algn="l">
              <a:defRPr sz="3000" b="1" cap="none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425" y="3112412"/>
            <a:ext cx="10998678" cy="1500187"/>
          </a:xfrm>
          <a:effectLst/>
        </p:spPr>
        <p:txBody>
          <a:bodyPr lIns="0" anchor="b">
            <a:normAutofit/>
          </a:bodyPr>
          <a:lstStyle>
            <a:lvl1pPr marL="0" indent="0" algn="l">
              <a:buNone/>
              <a:defRPr sz="3333">
                <a:solidFill>
                  <a:schemeClr val="bg1"/>
                </a:solidFill>
                <a:effectLst/>
              </a:defRPr>
            </a:lvl1pPr>
            <a:lvl2pPr marL="544237" indent="0">
              <a:buNone/>
              <a:defRPr sz="2167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1088473" indent="0">
              <a:buNone/>
              <a:defRPr sz="1917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632711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2176947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721184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3265420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809657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4353894" indent="0">
              <a:buNone/>
              <a:defRPr sz="1667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29426" y="2226038"/>
            <a:ext cx="6206892" cy="0"/>
          </a:xfrm>
          <a:prstGeom prst="line">
            <a:avLst/>
          </a:prstGeom>
          <a:ln cap="rnd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829426" y="1173069"/>
            <a:ext cx="6203111" cy="952500"/>
          </a:xfrm>
          <a:prstGeom prst="rect">
            <a:avLst/>
          </a:prstGeom>
          <a:effectLst/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700" y="6592873"/>
            <a:ext cx="990600" cy="186160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lvl1pPr algn="ctr">
              <a:defRPr sz="667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>
                <a:effectLst/>
              </a:rPr>
              <a:t>Classified - 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11000" y="6592873"/>
            <a:ext cx="381000" cy="186160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lvl1pPr algn="r">
              <a:defRPr sz="667">
                <a:solidFill>
                  <a:schemeClr val="bg1"/>
                </a:solidFill>
                <a:effectLst/>
              </a:defRPr>
            </a:lvl1pPr>
          </a:lstStyle>
          <a:p>
            <a:fld id="{65DA1A64-D6F7-42C0-8C10-DEEFBBD022AB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09464504"/>
      </p:ext>
    </p:extLst>
  </p:cSld>
  <p:clrMapOvr>
    <a:masterClrMapping/>
  </p:clrMapOvr>
  <p:transition/>
  <p:timing/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1_Presentation Title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5" name="Picture 7" descr="CC_BUPM_LockUps_CCFG.ai"/>
          <p:cNvSpPr>
            <a:spLocks noChangeAspect="1"/>
          </p:cNvSpPr>
          <p:nvPr userDrawn="1"/>
        </p:nvSpPr>
        <p:spPr>
          <a:xfrm>
            <a:off x="304273" y="337347"/>
            <a:ext cx="5283729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858" tIns="52429" rIns="104858" bIns="52429"/>
          <a:lstStyle/>
          <a:p>
            <a:endParaRPr lang="en-US" sz="1800">
              <a:solidFill>
                <a:srgbClr val="000000"/>
              </a:solidFill>
              <a:effectLst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58802" y="787374"/>
            <a:ext cx="5737231" cy="1584357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400" b="1"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58802" y="2426018"/>
            <a:ext cx="5737231" cy="635002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buNone/>
              <a:defRPr sz="2300" b="1" baseline="0">
                <a:solidFill>
                  <a:schemeClr val="tx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52429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1048579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572869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2097158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621448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3145737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670027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4194316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>
                <a:effectLst/>
              </a:rPr>
              <a:t>Click to edit Master subtitle style</a:t>
            </a: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76970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pic>
        <p:nvPicPr>
          <p:cNvPr id="5" name="CC_BUPM_Spiral_Flat_Gray.eps" descr="/Users/Elise/Dropbox/cc_bupresidentmeeting/Mech/VIS Art Assets/Spiral Flat Gray/CC_BUPM_Spiral_Flat_Gray.eps"/>
          <p:cNvPicPr>
            <a:picLocks noChangeAspect="1"/>
          </p:cNvPicPr>
          <p:nvPr userDrawn="1"/>
        </p:nvPicPr>
        <p:blipFill>
          <a:blip r:embed="rId1">
            <a:alphaModFix amt="5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574" t="13553" r="0" b="13257"/>
          <a:stretch>
            <a:fillRect/>
          </a:stretch>
        </p:blipFill>
        <p:spPr>
          <a:xfrm rot="10800000">
            <a:off x="3657862" y="0"/>
            <a:ext cx="853413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33400" y="2636825"/>
            <a:ext cx="11125200" cy="1584357"/>
          </a:xfrm>
          <a:prstGeom prst="rect">
            <a:avLst/>
          </a:prstGeom>
          <a:effectLst/>
        </p:spPr>
        <p:txBody>
          <a:bodyPr anchor="ctr">
            <a:noAutofit/>
          </a:bodyPr>
          <a:lstStyle>
            <a:lvl1pPr algn="l">
              <a:lnSpc>
                <a:spcPct val="90000"/>
              </a:lnSpc>
              <a:defRPr sz="3400" b="1"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701209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</p:spTree>
    <p:extLst>
      <p:ext uri="{BB962C8B-B14F-4D97-AF65-F5344CB8AC3E}">
        <p14:creationId xmlns:p14="http://schemas.microsoft.com/office/powerpoint/2010/main" val="3185086891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4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68262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584054" y="1321594"/>
            <a:ext cx="10972271" cy="413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>
            <a:lvl2pPr>
              <a:buClr>
                <a:srgbClr val="E41E2B"/>
              </a:buClr>
            </a:lvl2pPr>
            <a:lvl3pPr>
              <a:buClr>
                <a:srgbClr val="E41E2B"/>
              </a:buClr>
            </a:lvl3pPr>
            <a:lvl4pPr>
              <a:buClr>
                <a:srgbClr val="E41E2B"/>
              </a:buClr>
            </a:lvl4pPr>
            <a:lvl5pPr>
              <a:buClr>
                <a:srgbClr val="E41E2B"/>
              </a:buClr>
            </a:lvl5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28627" y="17192"/>
            <a:ext cx="10972271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8568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pic>
        <p:nvPicPr>
          <p:cNvPr id="5" name="CC_BUPM_Spiral_Flat_Gray.eps" descr="/Users/Elise/Dropbox/cc_bupresidentmeeting/Mech/VIS Art Assets/Spiral Flat Gray/CC_BUPM_Spiral_Flat_Gray.eps"/>
          <p:cNvPicPr>
            <a:picLocks noChangeAspect="1"/>
          </p:cNvPicPr>
          <p:nvPr userDrawn="1"/>
        </p:nvPicPr>
        <p:blipFill>
          <a:blip r:embed="rId1">
            <a:alphaModFix amt="5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574" t="13553" r="0" b="13257"/>
          <a:stretch>
            <a:fillRect/>
          </a:stretch>
        </p:blipFill>
        <p:spPr>
          <a:xfrm rot="10800000">
            <a:off x="3657861" y="0"/>
            <a:ext cx="853413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33400" y="2636823"/>
            <a:ext cx="11125200" cy="1584357"/>
          </a:xfrm>
          <a:prstGeom prst="rect">
            <a:avLst/>
          </a:prstGeom>
          <a:effectLst/>
        </p:spPr>
        <p:txBody>
          <a:bodyPr anchor="ctr">
            <a:noAutofit/>
          </a:bodyPr>
          <a:lstStyle>
            <a:lvl1pPr algn="l">
              <a:lnSpc>
                <a:spcPct val="90000"/>
              </a:lnSpc>
              <a:defRPr sz="3400" b="1"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2927648" y="6623359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10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Confidential. All rights reserved. Analytics Quotient 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451469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6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795539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4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96744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445" y="17192"/>
            <a:ext cx="10297451" cy="670718"/>
          </a:xfrm>
          <a:prstGeom prst="rect">
            <a:avLst/>
          </a:prstGeom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5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644023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584054" y="1321594"/>
            <a:ext cx="10972271" cy="413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>
            <a:lvl2pPr>
              <a:buClr>
                <a:srgbClr val="E41E2B"/>
              </a:buClr>
            </a:lvl2pPr>
            <a:lvl3pPr>
              <a:buClr>
                <a:srgbClr val="E41E2B"/>
              </a:buClr>
            </a:lvl3pPr>
            <a:lvl4pPr>
              <a:buClr>
                <a:srgbClr val="E41E2B"/>
              </a:buClr>
            </a:lvl4pPr>
            <a:lvl5pPr>
              <a:buClr>
                <a:srgbClr val="E41E2B"/>
              </a:buClr>
            </a:lvl5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28627" y="17192"/>
            <a:ext cx="10972271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044482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effectLst/>
        </p:spPr>
        <p:txBody>
          <a:bodyPr anchor="t"/>
          <a:lstStyle>
            <a:lvl1pPr algn="l">
              <a:defRPr sz="4000" b="1" cap="all"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effectLst/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249273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445" y="17192"/>
            <a:ext cx="10297451" cy="670718"/>
          </a:xfrm>
          <a:prstGeom prst="rect">
            <a:avLst/>
          </a:prstGeom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effectLst/>
        </p:spPr>
        <p:txBody>
          <a:bodyPr/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>
                <a:effectLst/>
              </a:defRPr>
            </a:lvl6pPr>
            <a:lvl7pPr>
              <a:defRPr sz="1800">
                <a:effectLst/>
              </a:defRPr>
            </a:lvl7pPr>
            <a:lvl8pPr>
              <a:defRPr sz="1800">
                <a:effectLst/>
              </a:defRPr>
            </a:lvl8pPr>
            <a:lvl9pPr>
              <a:defRPr sz="1800">
                <a:effectLst/>
              </a:defRPr>
            </a:lvl9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3234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445" y="17192"/>
            <a:ext cx="10297451" cy="670718"/>
          </a:xfrm>
          <a:prstGeom prst="rect">
            <a:avLst/>
          </a:prstGeom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593120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4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119524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6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503582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4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606193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584053" y="1321594"/>
            <a:ext cx="10972271" cy="413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>
            <a:lvl2pPr>
              <a:buClr>
                <a:srgbClr val="E41E2B"/>
              </a:buClr>
            </a:lvl2pPr>
            <a:lvl3pPr>
              <a:buClr>
                <a:srgbClr val="E41E2B"/>
              </a:buClr>
            </a:lvl3pPr>
            <a:lvl4pPr>
              <a:buClr>
                <a:srgbClr val="E41E2B"/>
              </a:buClr>
            </a:lvl4pPr>
            <a:lvl5pPr>
              <a:buClr>
                <a:srgbClr val="E41E2B"/>
              </a:buClr>
            </a:lvl5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28626" y="17192"/>
            <a:ext cx="10972271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818342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6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853264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4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382197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445" y="17192"/>
            <a:ext cx="10297451" cy="670718"/>
          </a:xfrm>
          <a:prstGeom prst="rect">
            <a:avLst/>
          </a:prstGeom>
          <a:effectLst/>
        </p:spPr>
        <p:txBody>
          <a:bodyPr/>
          <a:lstStyle/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5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771807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584053" y="1321594"/>
            <a:ext cx="10972271" cy="413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>
            <a:lvl2pPr>
              <a:buClr>
                <a:srgbClr val="E41E2B"/>
              </a:buClr>
            </a:lvl2pPr>
            <a:lvl3pPr>
              <a:buClr>
                <a:srgbClr val="E41E2B"/>
              </a:buClr>
            </a:lvl3pPr>
            <a:lvl4pPr>
              <a:buClr>
                <a:srgbClr val="E41E2B"/>
              </a:buClr>
            </a:lvl4pPr>
            <a:lvl5pPr>
              <a:buClr>
                <a:srgbClr val="E41E2B"/>
              </a:buClr>
            </a:lvl5pPr>
          </a:lstStyle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28626" y="17192"/>
            <a:ext cx="10972271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11687353" y="6666839"/>
            <a:ext cx="417689" cy="18027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r"/>
            <a:fld id="{2697C0A9-8D8A-4518-80B2-0BAB321231A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r"/>
              <a:t>‹#›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373550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tags" Target="../tags/tag1.xml" /><Relationship Id="rId15" Type="http://schemas.openxmlformats.org/officeDocument/2006/relationships/tags" Target="../tags/tag2.xml" /><Relationship Id="rId16" Type="http://schemas.openxmlformats.org/officeDocument/2006/relationships/image" Target="../media/image2.emf" /><Relationship Id="rId17" Type="http://schemas.openxmlformats.org/officeDocument/2006/relationships/tags" Target="../tags/tag3.xml" /><Relationship Id="rId18" Type="http://schemas.openxmlformats.org/officeDocument/2006/relationships/tags" Target="../tags/tag4.xml" /><Relationship Id="rId19" Type="http://schemas.openxmlformats.org/officeDocument/2006/relationships/image" Target="../media/image3.png" /><Relationship Id="rId2" Type="http://schemas.openxmlformats.org/officeDocument/2006/relationships/slideLayout" Target="../slideLayouts/slideLayout2.xml" /><Relationship Id="rId20" Type="http://schemas.openxmlformats.org/officeDocument/2006/relationships/image" Target="../media/image4.png" /><Relationship Id="rId21" Type="http://schemas.openxmlformats.org/officeDocument/2006/relationships/image" Target="../media/image5.png" /><Relationship Id="rId22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Relationship Id="rId10" Type="http://schemas.openxmlformats.org/officeDocument/2006/relationships/slideLayout" Target="../slideLayouts/slideLayout23.xml" /><Relationship Id="rId11" Type="http://schemas.openxmlformats.org/officeDocument/2006/relationships/slideLayout" Target="../slideLayouts/slideLayout24.xml" /><Relationship Id="rId12" Type="http://schemas.openxmlformats.org/officeDocument/2006/relationships/slideLayout" Target="../slideLayouts/slideLayout25.xml" /><Relationship Id="rId13" Type="http://schemas.openxmlformats.org/officeDocument/2006/relationships/slideLayout" Target="../slideLayouts/slideLayout26.xml" /><Relationship Id="rId14" Type="http://schemas.openxmlformats.org/officeDocument/2006/relationships/slideLayout" Target="../slideLayouts/slideLayout27.xml" /><Relationship Id="rId15" Type="http://schemas.openxmlformats.org/officeDocument/2006/relationships/tags" Target="../tags/tag5.xml" /><Relationship Id="rId16" Type="http://schemas.openxmlformats.org/officeDocument/2006/relationships/tags" Target="../tags/tag6.xml" /><Relationship Id="rId17" Type="http://schemas.openxmlformats.org/officeDocument/2006/relationships/image" Target="../media/image2.emf" /><Relationship Id="rId18" Type="http://schemas.openxmlformats.org/officeDocument/2006/relationships/tags" Target="../tags/tag7.xml" /><Relationship Id="rId19" Type="http://schemas.openxmlformats.org/officeDocument/2006/relationships/tags" Target="../tags/tag8.xml" /><Relationship Id="rId2" Type="http://schemas.openxmlformats.org/officeDocument/2006/relationships/slideLayout" Target="../slideLayouts/slideLayout15.xml" /><Relationship Id="rId20" Type="http://schemas.openxmlformats.org/officeDocument/2006/relationships/image" Target="../media/image3.png" /><Relationship Id="rId21" Type="http://schemas.openxmlformats.org/officeDocument/2006/relationships/theme" Target="../theme/theme2.xml" /><Relationship Id="rId3" Type="http://schemas.openxmlformats.org/officeDocument/2006/relationships/slideLayout" Target="../slideLayouts/slideLayout16.xml" /><Relationship Id="rId4" Type="http://schemas.openxmlformats.org/officeDocument/2006/relationships/slideLayout" Target="../slideLayouts/slideLayout17.xml" /><Relationship Id="rId5" Type="http://schemas.openxmlformats.org/officeDocument/2006/relationships/slideLayout" Target="../slideLayouts/slideLayout18.xml" /><Relationship Id="rId6" Type="http://schemas.openxmlformats.org/officeDocument/2006/relationships/slideLayout" Target="../slideLayouts/slideLayout19.xml" /><Relationship Id="rId7" Type="http://schemas.openxmlformats.org/officeDocument/2006/relationships/slideLayout" Target="../slideLayouts/slideLayout20.xml" /><Relationship Id="rId8" Type="http://schemas.openxmlformats.org/officeDocument/2006/relationships/slideLayout" Target="../slideLayouts/slideLayout21.xml" /><Relationship Id="rId9" Type="http://schemas.openxmlformats.org/officeDocument/2006/relationships/slideLayout" Target="../slideLayouts/slideLayout2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7" name="Rectangle 16"/>
          <p:cNvSpPr/>
          <p:nvPr userDrawn="1"/>
        </p:nvSpPr>
        <p:spPr>
          <a:xfrm>
            <a:off x="262790" y="135998"/>
            <a:ext cx="11801031" cy="6722002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27" name="Slide Number Placeholder 1">
            <a:extLst>
              <a:ext uri="{FF2B5EF4-FFF2-40B4-BE49-F238E27FC236}">
                <a16:creationId xmlns:a16="http://schemas.microsoft.com/office/drawing/2014/main" id="{5139A98F-46F8-40EB-97FB-879247883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>
              <a:solidFill>
                <a:srgbClr val="80808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204CBB8-FE34-4CF6-B5E1-AF30164C916D}"/>
              </a:ext>
            </a:extLst>
          </p:cNvPr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LogoText">
            <a:extLst>
              <a:ext uri="{FF2B5EF4-FFF2-40B4-BE49-F238E27FC236}">
                <a16:creationId xmlns:a16="http://schemas.microsoft.com/office/drawing/2014/main" id="{8A48DCAE-B69F-4CDC-8C3A-6D659B723870}"/>
              </a:ext>
            </a:extLst>
          </p:cNvPr>
          <p:cNvSpPr>
            <a:spLocks noChangeArrowheads="1"/>
          </p:cNvSpPr>
          <p:nvPr userDrawn="1">
            <p:custDataLst>
              <p:tags r:id="rId14"/>
            </p:custDataLst>
          </p:nvPr>
        </p:nvSpPr>
        <p:spPr bwMode="gray">
          <a:xfrm>
            <a:off x="2032003" y="6583225"/>
            <a:ext cx="23740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808080"/>
                </a:solidFill>
              </a:rPr>
              <a:t>Collaborative Business Planning– North America Group</a:t>
            </a:r>
            <a:br>
              <a:rPr lang="en-US" sz="800">
                <a:solidFill>
                  <a:srgbClr val="808080"/>
                </a:solidFill>
              </a:rPr>
            </a:br>
            <a:endParaRPr lang="en-US" sz="800">
              <a:solidFill>
                <a:srgbClr val="808080"/>
              </a:solidFill>
            </a:endParaRPr>
          </a:p>
        </p:txBody>
      </p:sp>
      <p:sp>
        <p:nvSpPr>
          <p:cNvPr id="30" name="SlideLogoText">
            <a:extLst>
              <a:ext uri="{FF2B5EF4-FFF2-40B4-BE49-F238E27FC236}">
                <a16:creationId xmlns:a16="http://schemas.microsoft.com/office/drawing/2014/main" id="{0417241C-E4FD-438A-B8CF-7ADED74C3DEB}"/>
              </a:ext>
            </a:extLst>
          </p:cNvPr>
          <p:cNvSpPr>
            <a:spLocks noChangeArrowheads="1"/>
          </p:cNvSpPr>
          <p:nvPr userDrawn="1">
            <p:custDataLst>
              <p:tags r:id="rId15"/>
            </p:custDataLst>
          </p:nvPr>
        </p:nvSpPr>
        <p:spPr bwMode="gray">
          <a:xfrm>
            <a:off x="6996509" y="6583225"/>
            <a:ext cx="990656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808080"/>
                </a:solidFill>
              </a:rPr>
              <a:t>Classified - Internal use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5C6FBA3-F481-4C92-A926-4C7A3C652065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0480" y="6587730"/>
            <a:ext cx="501527" cy="117870"/>
          </a:xfrm>
          <a:prstGeom prst="rect">
            <a:avLst/>
          </a:prstGeom>
        </p:spPr>
      </p:pic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0387D176-F00B-44F4-8C1C-B1A9295CC6C9}"/>
              </a:ext>
            </a:extLst>
          </p:cNvPr>
          <p:cNvSpPr txBox="1"/>
          <p:nvPr userDrawn="1"/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>
              <a:solidFill>
                <a:srgbClr val="80808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668B09-D9E8-405B-A8D7-5BB72B641933}"/>
              </a:ext>
            </a:extLst>
          </p:cNvPr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lideLogoText">
            <a:extLst>
              <a:ext uri="{FF2B5EF4-FFF2-40B4-BE49-F238E27FC236}">
                <a16:creationId xmlns:a16="http://schemas.microsoft.com/office/drawing/2014/main" id="{8705F54F-E90D-48A7-984F-68EBF404CFF1}"/>
              </a:ext>
            </a:extLst>
          </p:cNvPr>
          <p:cNvSpPr>
            <a:spLocks noChangeArrowheads="1"/>
          </p:cNvSpPr>
          <p:nvPr userDrawn="1">
            <p:custDataLst>
              <p:tags r:id="rId17"/>
            </p:custDataLst>
          </p:nvPr>
        </p:nvSpPr>
        <p:spPr bwMode="gray">
          <a:xfrm>
            <a:off x="2032003" y="6583225"/>
            <a:ext cx="23740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808080"/>
                </a:solidFill>
              </a:rPr>
              <a:t>Collaborative Business Planning– North America Group</a:t>
            </a:r>
            <a:br>
              <a:rPr lang="en-US" sz="800">
                <a:solidFill>
                  <a:srgbClr val="808080"/>
                </a:solidFill>
              </a:rPr>
            </a:br>
            <a:endParaRPr lang="en-US" sz="800">
              <a:solidFill>
                <a:srgbClr val="808080"/>
              </a:solidFill>
            </a:endParaRPr>
          </a:p>
        </p:txBody>
      </p:sp>
      <p:sp>
        <p:nvSpPr>
          <p:cNvPr id="35" name="SlideLogoText">
            <a:extLst>
              <a:ext uri="{FF2B5EF4-FFF2-40B4-BE49-F238E27FC236}">
                <a16:creationId xmlns:a16="http://schemas.microsoft.com/office/drawing/2014/main" id="{15FCE8A3-29A9-4191-A509-22ECF9203564}"/>
              </a:ext>
            </a:extLst>
          </p:cNvPr>
          <p:cNvSpPr>
            <a:spLocks noChangeArrowheads="1"/>
          </p:cNvSpPr>
          <p:nvPr userDrawn="1">
            <p:custDataLst>
              <p:tags r:id="rId18"/>
            </p:custDataLst>
          </p:nvPr>
        </p:nvSpPr>
        <p:spPr bwMode="gray">
          <a:xfrm>
            <a:off x="6996509" y="6583225"/>
            <a:ext cx="990656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808080"/>
                </a:solidFill>
              </a:rPr>
              <a:t>Classified - Internal use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4DEAD69-4D8F-41E7-98FA-2B97A3254DF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0480" y="6587730"/>
            <a:ext cx="501527" cy="117870"/>
          </a:xfrm>
          <a:prstGeom prst="rect">
            <a:avLst/>
          </a:prstGeom>
        </p:spPr>
      </p:pic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8D18D9DD-3851-4EEA-8451-B4AC44CF251F}"/>
              </a:ext>
            </a:extLst>
          </p:cNvPr>
          <p:cNvSpPr txBox="1"/>
          <p:nvPr userDrawn="1"/>
        </p:nvSpPr>
        <p:spPr>
          <a:xfrm>
            <a:off x="5935980" y="6512235"/>
            <a:ext cx="1188720" cy="223392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defPPr>
              <a:defRPr lang="en-US">
                <a:effectLst/>
              </a:defRPr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Classified - Confidential</a:t>
            </a:r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32D095C4-D75E-4738-9F47-5C7D118A3B97}"/>
              </a:ext>
            </a:extLst>
          </p:cNvPr>
          <p:cNvSpPr txBox="1"/>
          <p:nvPr userDrawn="1"/>
        </p:nvSpPr>
        <p:spPr>
          <a:xfrm>
            <a:off x="11640616" y="6539848"/>
            <a:ext cx="457200" cy="223392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t>‹#›</a:t>
            </a:fld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7ECD610-F9C4-4066-A309-4E84F5B708DC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594" y="6405392"/>
            <a:ext cx="1777114" cy="403861"/>
          </a:xfrm>
          <a:prstGeom prst="rect">
            <a:avLst/>
          </a:prstGeom>
          <a:effectLst/>
        </p:spPr>
      </p:pic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EBFD74E2-B509-4433-A03C-6040559F43B1}"/>
              </a:ext>
            </a:extLst>
          </p:cNvPr>
          <p:cNvSpPr txBox="1"/>
          <p:nvPr userDrawn="1"/>
        </p:nvSpPr>
        <p:spPr>
          <a:xfrm>
            <a:off x="-37380" y="6557101"/>
            <a:ext cx="1645920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effectLst/>
              </a:rPr>
              <a:t>Source:  CCNA  iSHOP Tracker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A931C6DE-8A76-42C2-8033-BC2404D662DB}"/>
              </a:ext>
            </a:extLst>
          </p:cNvPr>
          <p:cNvSpPr txBox="1"/>
          <p:nvPr userDrawn="1"/>
        </p:nvSpPr>
        <p:spPr>
          <a:xfrm>
            <a:off x="1576223" y="6557101"/>
            <a:ext cx="5310835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effectLst/>
              </a:rPr>
              <a:t>Sample size</a:t>
            </a:r>
            <a:r>
              <a:rPr lang="en-US" sz="800" baseline="0">
                <a:effectLst/>
              </a:rPr>
              <a:t> in chart legend/label;  Grey font = Low Sample (30-99), Blank = Sample &lt; 30</a:t>
            </a:r>
          </a:p>
          <a:p>
            <a:r>
              <a:rPr lang="en-US" sz="800" baseline="0">
                <a:effectLst/>
              </a:rPr>
              <a:t>NA = Not Applicable</a:t>
            </a:r>
            <a:endParaRPr lang="en-US" sz="800">
              <a:effectLst/>
            </a:endParaRP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D108A8CC-8ABF-4142-9024-A8A1C2B4EFDE}"/>
              </a:ext>
            </a:extLst>
          </p:cNvPr>
          <p:cNvSpPr txBox="1"/>
          <p:nvPr userDrawn="1"/>
        </p:nvSpPr>
        <p:spPr>
          <a:xfrm>
            <a:off x="7491928" y="6557101"/>
            <a:ext cx="1097280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effectLst/>
              </a:rPr>
              <a:t>Significantly Higher</a:t>
            </a:r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8B28073E-DB99-489D-93A2-8F4D681B8A6E}"/>
              </a:ext>
            </a:extLst>
          </p:cNvPr>
          <p:cNvSpPr txBox="1"/>
          <p:nvPr userDrawn="1"/>
        </p:nvSpPr>
        <p:spPr>
          <a:xfrm>
            <a:off x="8664747" y="6557101"/>
            <a:ext cx="1097280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effectLst/>
              </a:rPr>
              <a:t>Significantly Lower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F1FEFA0-C3A9-4F18-91F9-A063F71FAA90}"/>
              </a:ext>
            </a:extLst>
          </p:cNvPr>
          <p:cNvSpPr/>
          <p:nvPr userDrawn="1"/>
        </p:nvSpPr>
        <p:spPr>
          <a:xfrm>
            <a:off x="7400652" y="6579604"/>
            <a:ext cx="137160" cy="13716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effectLst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F1C389E-F499-418D-93D8-1309A0A9438A}"/>
              </a:ext>
            </a:extLst>
          </p:cNvPr>
          <p:cNvSpPr/>
          <p:nvPr userDrawn="1"/>
        </p:nvSpPr>
        <p:spPr>
          <a:xfrm>
            <a:off x="8573307" y="6579604"/>
            <a:ext cx="137160" cy="137160"/>
          </a:xfrm>
          <a:prstGeom prst="ellipse">
            <a:avLst/>
          </a:prstGeom>
          <a:solidFill>
            <a:srgbClr val="E41E2B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effectLst/>
            </a:endParaRPr>
          </a:p>
        </p:txBody>
      </p:sp>
      <p:sp>
        <p:nvSpPr>
          <p:cNvPr id="46" name="Slide Number Placeholder 2">
            <a:extLst>
              <a:ext uri="{FF2B5EF4-FFF2-40B4-BE49-F238E27FC236}">
                <a16:creationId xmlns:a16="http://schemas.microsoft.com/office/drawing/2014/main" id="{4863EB68-7F74-4F50-9839-AD0A71893A8E}"/>
              </a:ext>
            </a:extLst>
          </p:cNvPr>
          <p:cNvSpPr txBox="1"/>
          <p:nvPr userDrawn="1"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A1A64-D6F7-42C0-8C10-DEEFBBD022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 pitchFamily="34" charset="0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cs typeface="Arial"/>
            </a:endParaRPr>
          </a:p>
        </p:txBody>
      </p:sp>
      <p:sp>
        <p:nvSpPr>
          <p:cNvPr id="47" name="Footer Placeholder 2">
            <a:extLst>
              <a:ext uri="{FF2B5EF4-FFF2-40B4-BE49-F238E27FC236}">
                <a16:creationId xmlns:a16="http://schemas.microsoft.com/office/drawing/2014/main" id="{BD01434D-0E69-4412-8D7D-D0572E12879A}"/>
              </a:ext>
            </a:extLst>
          </p:cNvPr>
          <p:cNvSpPr txBox="1"/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 pitchFamily="34" charset="0"/>
                <a:cs typeface="Arial"/>
              </a:rPr>
              <a:t>Classified - Confidential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6ACFF6-2483-4FC0-BEFB-0D92F472FA50}"/>
              </a:ext>
            </a:extLst>
          </p:cNvPr>
          <p:cNvSpPr txBox="1"/>
          <p:nvPr userDrawn="1"/>
        </p:nvSpPr>
        <p:spPr>
          <a:xfrm>
            <a:off x="5517533" y="6410062"/>
            <a:ext cx="39338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</a:rPr>
              <a:t>* Stat tested at 95% CL against Supermarket/Grocery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7F1D8B6-4536-44A2-BB28-D2D98ECE9480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44"/>
          <a:stretch>
            <a:fillRect/>
          </a:stretch>
        </p:blipFill>
        <p:spPr>
          <a:xfrm>
            <a:off x="124596" y="6357058"/>
            <a:ext cx="423092" cy="474527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6FEBC61-91EB-4655-8176-B59017EE4E61}"/>
              </a:ext>
            </a:extLst>
          </p:cNvPr>
          <p:cNvCxnSpPr/>
          <p:nvPr userDrawn="1"/>
        </p:nvCxnSpPr>
        <p:spPr>
          <a:xfrm flipH="1">
            <a:off x="681038" y="6357058"/>
            <a:ext cx="0" cy="45219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8F4F363-B94C-47BA-BC16-A10EE4C9B330}"/>
              </a:ext>
            </a:extLst>
          </p:cNvPr>
          <p:cNvSpPr/>
          <p:nvPr userDrawn="1"/>
        </p:nvSpPr>
        <p:spPr>
          <a:xfrm>
            <a:off x="-11168" y="6318547"/>
            <a:ext cx="12203168" cy="539453"/>
          </a:xfrm>
          <a:prstGeom prst="rect">
            <a:avLst/>
          </a:prstGeom>
          <a:solidFill>
            <a:srgbClr val="E51E2B"/>
          </a:solidFill>
          <a:ln w="9525" cap="flat" cmpd="sng" algn="ctr">
            <a:noFill/>
            <a:prstDash val="solid"/>
          </a:ln>
        </p:spPr>
        <p:txBody>
          <a:bodyPr lIns="91429" tIns="45718" rIns="91429" bIns="45718" rtlCol="0" anchor="ctr"/>
          <a:lstStyle/>
          <a:p>
            <a:pPr algn="ctr" defTabSz="1462861">
              <a:defRPr/>
            </a:pPr>
            <a:endParaRPr lang="en-US" sz="2900" kern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2" name="Footer Placeholder 4">
            <a:extLst>
              <a:ext uri="{FF2B5EF4-FFF2-40B4-BE49-F238E27FC236}">
                <a16:creationId xmlns:a16="http://schemas.microsoft.com/office/drawing/2014/main" id="{BE81219F-E62D-4F7F-BD9D-49D2C5847980}"/>
              </a:ext>
            </a:extLst>
          </p:cNvPr>
          <p:cNvSpPr txBox="1"/>
          <p:nvPr userDrawn="1"/>
        </p:nvSpPr>
        <p:spPr>
          <a:xfrm>
            <a:off x="6029139" y="6509559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t>Classified - Confidential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E83455D7-2D57-4C31-B935-4F592D4B6C0F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62" y="6433528"/>
            <a:ext cx="1777114" cy="403861"/>
          </a:xfrm>
          <a:prstGeom prst="rect">
            <a:avLst/>
          </a:prstGeom>
        </p:spPr>
      </p:pic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66EE5094-F039-4B73-9E6A-8E81C338DB7F}"/>
              </a:ext>
            </a:extLst>
          </p:cNvPr>
          <p:cNvSpPr txBox="1"/>
          <p:nvPr userDrawn="1"/>
        </p:nvSpPr>
        <p:spPr>
          <a:xfrm>
            <a:off x="623392" y="6698059"/>
            <a:ext cx="438912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t>Sample size in chart legend/label;  Grey font = Low Sample (30-99)</a:t>
            </a:r>
          </a:p>
        </p:txBody>
      </p:sp>
      <p:sp>
        <p:nvSpPr>
          <p:cNvPr id="55" name="TPandFilters">
            <a:extLst>
              <a:ext uri="{FF2B5EF4-FFF2-40B4-BE49-F238E27FC236}">
                <a16:creationId xmlns:a16="http://schemas.microsoft.com/office/drawing/2014/main" id="{59FD0B54-9B1C-4BF2-9818-DB9EC849193B}"/>
              </a:ext>
            </a:extLst>
          </p:cNvPr>
          <p:cNvSpPr txBox="1"/>
          <p:nvPr userDrawn="1"/>
        </p:nvSpPr>
        <p:spPr>
          <a:xfrm>
            <a:off x="646523" y="6334489"/>
            <a:ext cx="5475133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IN" sz="80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</a:rPr>
              <a:t>Source: CCNA iSHOP Tracker- Time Period : SEP 2019 12MMT; Base - Coca-Cola
Filters: None; Where Purchased: TOTAL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DFF6847-AA3A-46BE-896F-F5081D7BC2B6}"/>
              </a:ext>
            </a:extLst>
          </p:cNvPr>
          <p:cNvCxnSpPr/>
          <p:nvPr userDrawn="1"/>
        </p:nvCxnSpPr>
        <p:spPr>
          <a:xfrm flipH="1">
            <a:off x="681038" y="6357058"/>
            <a:ext cx="0" cy="45219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sp>
        <p:nvSpPr>
          <p:cNvPr id="57" name="StatTestAgainst">
            <a:extLst>
              <a:ext uri="{FF2B5EF4-FFF2-40B4-BE49-F238E27FC236}">
                <a16:creationId xmlns:a16="http://schemas.microsoft.com/office/drawing/2014/main" id="{08B92C8D-92B7-4D59-BC10-76DB8E3E3DE9}"/>
              </a:ext>
            </a:extLst>
          </p:cNvPr>
          <p:cNvSpPr txBox="1"/>
          <p:nvPr userDrawn="1"/>
        </p:nvSpPr>
        <p:spPr>
          <a:xfrm>
            <a:off x="7188615" y="6310400"/>
            <a:ext cx="5003385" cy="213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</a:rPr>
              <a:t> * Stat tested at 95% CL against Morning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3CD535A-7BB8-43A6-A70F-D844DF446AA4}"/>
              </a:ext>
            </a:extLst>
          </p:cNvPr>
          <p:cNvSpPr txBox="1"/>
          <p:nvPr userDrawn="1"/>
        </p:nvSpPr>
        <p:spPr>
          <a:xfrm>
            <a:off x="8420105" y="6661069"/>
            <a:ext cx="108922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20CF13F-089D-43A9-9889-2B2B80FD95DB}"/>
              </a:ext>
            </a:extLst>
          </p:cNvPr>
          <p:cNvSpPr/>
          <p:nvPr userDrawn="1"/>
        </p:nvSpPr>
        <p:spPr>
          <a:xfrm>
            <a:off x="8313403" y="6696473"/>
            <a:ext cx="118872" cy="118872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C5E5095D-0F4C-4DA6-A262-30A7134DA2D7}"/>
              </a:ext>
            </a:extLst>
          </p:cNvPr>
          <p:cNvSpPr txBox="1"/>
          <p:nvPr userDrawn="1"/>
        </p:nvSpPr>
        <p:spPr>
          <a:xfrm>
            <a:off x="7328153" y="6650064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E86AFB9-31AB-4DA4-B2CA-795585262931}"/>
              </a:ext>
            </a:extLst>
          </p:cNvPr>
          <p:cNvSpPr/>
          <p:nvPr userDrawn="1"/>
        </p:nvSpPr>
        <p:spPr>
          <a:xfrm>
            <a:off x="7247466" y="6696473"/>
            <a:ext cx="118872" cy="118872"/>
          </a:xfrm>
          <a:prstGeom prst="ellipse">
            <a:avLst/>
          </a:prstGeom>
          <a:solidFill>
            <a:srgbClr val="E41E2B"/>
          </a:solidFill>
          <a:ln w="12700" cap="flat" cmpd="sng" algn="ctr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>
              <a:defRPr/>
            </a:pPr>
            <a:endParaRPr lang="en-US" sz="800" kern="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62" name="benchmarkGroup">
            <a:extLst>
              <a:ext uri="{FF2B5EF4-FFF2-40B4-BE49-F238E27FC236}">
                <a16:creationId xmlns:a16="http://schemas.microsoft.com/office/drawing/2014/main" id="{A80CCACE-08E3-4C5E-933C-473CA509766C}"/>
              </a:ext>
            </a:extLst>
          </p:cNvPr>
          <p:cNvGrpSpPr/>
          <p:nvPr userDrawn="1"/>
        </p:nvGrpSpPr>
        <p:grpSpPr>
          <a:xfrm>
            <a:off x="7250800" y="6503186"/>
            <a:ext cx="2788677" cy="159425"/>
            <a:chOff x="7250800" y="6503186"/>
            <a:chExt cx="2788677" cy="159425"/>
          </a:xfrm>
        </p:grpSpPr>
        <p:sp>
          <p:nvSpPr>
            <p:cNvPr id="63" name="benchmark">
              <a:extLst>
                <a:ext uri="{FF2B5EF4-FFF2-40B4-BE49-F238E27FC236}">
                  <a16:creationId xmlns:a16="http://schemas.microsoft.com/office/drawing/2014/main" id="{8CFF628C-133C-488C-9461-F16DF367BA82}"/>
                </a:ext>
              </a:extLst>
            </p:cNvPr>
            <p:cNvSpPr txBox="1"/>
            <p:nvPr/>
          </p:nvSpPr>
          <p:spPr>
            <a:xfrm>
              <a:off x="7345652" y="6503186"/>
              <a:ext cx="2693825" cy="15942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defTabSz="1306220" rtl="0" eaLnBrk="1" latinLnBrk="0" hangingPunct="1">
                <a:spcBef>
                  <a:spcPct val="20000"/>
                </a:spcBef>
                <a:buClr>
                  <a:srgbClr val="E51E2B"/>
                </a:buClr>
                <a:buFont typeface="Arial" pitchFamily="34" charset="0"/>
                <a:buNone/>
                <a:defRPr sz="800" b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914400" indent="-261938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-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32776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85886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38996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92106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245216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98327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551437" indent="-326555" algn="l" defTabSz="130622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rgbClr val="FFFFFF"/>
                  </a:solidFill>
                  <a:latin typeface="Franklin Gothic Book" panose="020b0503020102020204" pitchFamily="34" charset="0"/>
                </a:rPr>
                <a:t>Benchmark – Morning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AEAB61D-71E8-453C-AFE0-42B6D4EAB464}"/>
                </a:ext>
              </a:extLst>
            </p:cNvPr>
            <p:cNvSpPr/>
            <p:nvPr/>
          </p:nvSpPr>
          <p:spPr>
            <a:xfrm>
              <a:off x="7250800" y="6531468"/>
              <a:ext cx="118872" cy="118872"/>
            </a:xfrm>
            <a:prstGeom prst="ellipse">
              <a:avLst/>
            </a:prstGeom>
            <a:solidFill>
              <a:srgbClr val="3B3BFF"/>
            </a:solidFill>
            <a:ln w="12700" cap="flat" cmpd="sng" algn="ctr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>
                <a:defRPr/>
              </a:pPr>
              <a:endParaRPr lang="en-US" sz="800" kern="0">
                <a:solidFill>
                  <a:srgbClr val="FFFFFF"/>
                </a:solidFill>
                <a:latin typeface="Franklin Gothic Book" panose="020b0503020102020204" pitchFamily="34" charset="0"/>
              </a:endParaRPr>
            </a:p>
          </p:txBody>
        </p:sp>
      </p:grp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F1EF1E10-5242-46E3-BD7B-6DEF5877E267}"/>
              </a:ext>
            </a:extLst>
          </p:cNvPr>
          <p:cNvSpPr txBox="1"/>
          <p:nvPr userDrawn="1"/>
        </p:nvSpPr>
        <p:spPr>
          <a:xfrm>
            <a:off x="11811000" y="6592873"/>
            <a:ext cx="381000" cy="186160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b="0" i="0" kern="1200">
                <a:solidFill>
                  <a:schemeClr val="bg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A1A64-D6F7-42C0-8C10-DEEFBBD022A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 pitchFamily="34" charset="0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cs typeface="Arial"/>
            </a:endParaRPr>
          </a:p>
        </p:txBody>
      </p:sp>
      <p:pic>
        <p:nvPicPr>
          <p:cNvPr id="66" name="Picture 6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FFD2C1C-F24D-49C3-9110-000C59847803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3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5" r:id="rId13"/>
  </p:sldLayoutIdLst>
  <p:transition/>
  <p:timing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200" b="1" kern="1200">
          <a:solidFill>
            <a:srgbClr val="EB1E25"/>
          </a:solidFill>
          <a:effectLst/>
          <a:latin typeface="Arial" pitchFamily="34" charset="0"/>
          <a:ea typeface="MS PGothic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5pPr>
      <a:lvl6pPr marL="52429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6pPr>
      <a:lvl7pPr marL="1048579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7pPr>
      <a:lvl8pPr marL="1572869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8pPr>
      <a:lvl9pPr marL="2097158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9pPr>
    </p:titleStyle>
    <p:bodyStyle>
      <a:lvl1pPr marL="284480" indent="-284480" algn="l" rtl="0" eaLnBrk="0" fontAlgn="base" hangingPunct="0">
        <a:spcBef>
          <a:spcPct val="20000"/>
        </a:spcBef>
        <a:spcAft>
          <a:spcPct val="0"/>
        </a:spcAft>
        <a:buClr>
          <a:srgbClr val="EB1E25"/>
        </a:buClr>
        <a:buFont typeface="Arial Narrow" pitchFamily="34" charset="0"/>
        <a:buChar char="●"/>
        <a:defRPr lang="en-US" sz="22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ＭＳ Ｐゴシック" charset="0"/>
        </a:defRPr>
      </a:lvl1pPr>
      <a:lvl2pPr marL="640080" indent="-19780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 Narrow" pitchFamily="34" charset="0"/>
        <a:buChar char="-"/>
        <a:defRPr lang="en-US" sz="20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2pPr>
      <a:lvl3pPr marL="1250157" indent="-20113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/>
        <a:buChar char="•"/>
        <a:defRPr lang="en-US" sz="17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3pPr>
      <a:lvl4pPr marL="1506855" indent="19202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/>
        <a:buChar char="•"/>
        <a:defRPr lang="en-US" sz="14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4pPr>
      <a:lvl5pPr marL="2031365" indent="19202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/>
        <a:buChar char="•"/>
        <a:defRPr lang="en-US" sz="13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5pPr>
      <a:lvl6pPr marL="2883593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407882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932172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456461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>
          <a:effectLst/>
        </a:defRPr>
      </a:defPPr>
      <a:lvl1pPr marL="0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24290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48579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72869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97158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21448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45737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670027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194316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7" name="Rectangle 16"/>
          <p:cNvSpPr/>
          <p:nvPr userDrawn="1"/>
        </p:nvSpPr>
        <p:spPr>
          <a:xfrm>
            <a:off x="262791" y="135998"/>
            <a:ext cx="11801031" cy="6722002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553733"/>
            <a:ext cx="609600" cy="304271"/>
          </a:xfrm>
          <a:prstGeom prst="rect">
            <a:avLst/>
          </a:prstGeom>
          <a:effectLst/>
        </p:spPr>
        <p:txBody>
          <a:bodyPr vert="horz" lIns="64008" tIns="0" rIns="0" bIns="0" rtlCol="0" anchor="ctr" anchorCtr="0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effectLst/>
                <a:latin typeface="Arial Narrow" pitchFamily="34" charset="0"/>
              </a:defRPr>
            </a:lvl1pPr>
          </a:lstStyle>
          <a:p>
            <a:fld id="{9936CF15-C2EA-4394-990A-188B1C0A99AF}" type="slidenum">
              <a:rPr lang="en-US" smtClean="0">
                <a:solidFill>
                  <a:srgbClr val="000000">
                    <a:tint val="75000"/>
                  </a:srgbClr>
                </a:solidFill>
                <a:effectLst/>
              </a:rPr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effectLst/>
            </a:endParaRPr>
          </a:p>
        </p:txBody>
      </p:sp>
      <p:sp>
        <p:nvSpPr>
          <p:cNvPr id="26" name="Slide Number Placeholder 1"/>
          <p:cNvSpPr txBox="1"/>
          <p:nvPr userDrawn="1"/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lang="en-US" sz="800" kern="1200" baseline="0" smtClean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>
              <a:solidFill>
                <a:srgbClr val="808080"/>
              </a:solidFill>
            </a:endParaRPr>
          </a:p>
        </p:txBody>
      </p:sp>
      <p:cxnSp>
        <p:nvCxnSpPr>
          <p:cNvPr id="27" name="Straight Connector 26"/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LogoText"/>
          <p:cNvSpPr>
            <a:spLocks noChangeArrowheads="1"/>
          </p:cNvSpPr>
          <p:nvPr userDrawn="1">
            <p:custDataLst>
              <p:tags r:id="rId15"/>
            </p:custDataLst>
          </p:nvPr>
        </p:nvSpPr>
        <p:spPr bwMode="gray">
          <a:xfrm>
            <a:off x="2032003" y="6583225"/>
            <a:ext cx="23740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808080"/>
                </a:solidFill>
              </a:rPr>
              <a:t>Collaborative Business Planning– North America Group</a:t>
            </a:r>
            <a:br>
              <a:rPr lang="en-US" sz="800">
                <a:solidFill>
                  <a:srgbClr val="808080"/>
                </a:solidFill>
              </a:rPr>
            </a:br>
            <a:endParaRPr lang="en-US" sz="800">
              <a:solidFill>
                <a:srgbClr val="808080"/>
              </a:solidFill>
            </a:endParaRPr>
          </a:p>
        </p:txBody>
      </p:sp>
      <p:sp>
        <p:nvSpPr>
          <p:cNvPr id="29" name="SlideLogoText"/>
          <p:cNvSpPr>
            <a:spLocks noChangeArrowheads="1"/>
          </p:cNvSpPr>
          <p:nvPr userDrawn="1">
            <p:custDataLst>
              <p:tags r:id="rId16"/>
            </p:custDataLst>
          </p:nvPr>
        </p:nvSpPr>
        <p:spPr bwMode="gray">
          <a:xfrm>
            <a:off x="6996509" y="6583225"/>
            <a:ext cx="990656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808080"/>
                </a:solidFill>
              </a:rPr>
              <a:t>Classified - Internal use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0480" y="6587730"/>
            <a:ext cx="501527" cy="117870"/>
          </a:xfrm>
          <a:prstGeom prst="rect">
            <a:avLst/>
          </a:prstGeom>
        </p:spPr>
      </p:pic>
      <p:sp>
        <p:nvSpPr>
          <p:cNvPr id="31" name="Slide Number Placeholder 1"/>
          <p:cNvSpPr txBox="1"/>
          <p:nvPr userDrawn="1"/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>
              <a:solidFill>
                <a:srgbClr val="808080"/>
              </a:solidFill>
            </a:endParaRPr>
          </a:p>
        </p:txBody>
      </p:sp>
      <p:cxnSp>
        <p:nvCxnSpPr>
          <p:cNvPr id="32" name="Straight Connector 31"/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lideLogoText"/>
          <p:cNvSpPr>
            <a:spLocks noChangeArrowheads="1"/>
          </p:cNvSpPr>
          <p:nvPr userDrawn="1">
            <p:custDataLst>
              <p:tags r:id="rId18"/>
            </p:custDataLst>
          </p:nvPr>
        </p:nvSpPr>
        <p:spPr bwMode="gray">
          <a:xfrm>
            <a:off x="2032003" y="6583225"/>
            <a:ext cx="23740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808080"/>
                </a:solidFill>
              </a:rPr>
              <a:t>Collaborative Business Planning– North America Group</a:t>
            </a:r>
            <a:br>
              <a:rPr lang="en-US" sz="800">
                <a:solidFill>
                  <a:srgbClr val="808080"/>
                </a:solidFill>
              </a:rPr>
            </a:br>
            <a:endParaRPr lang="en-US" sz="800">
              <a:solidFill>
                <a:srgbClr val="808080"/>
              </a:solidFill>
            </a:endParaRPr>
          </a:p>
        </p:txBody>
      </p:sp>
      <p:sp>
        <p:nvSpPr>
          <p:cNvPr id="34" name="SlideLogoText"/>
          <p:cNvSpPr>
            <a:spLocks noChangeArrowheads="1"/>
          </p:cNvSpPr>
          <p:nvPr userDrawn="1">
            <p:custDataLst>
              <p:tags r:id="rId19"/>
            </p:custDataLst>
          </p:nvPr>
        </p:nvSpPr>
        <p:spPr bwMode="gray">
          <a:xfrm>
            <a:off x="6996509" y="6583225"/>
            <a:ext cx="990656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808080"/>
                </a:solidFill>
              </a:rPr>
              <a:t>Classified - Internal use</a:t>
            </a:r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0480" y="6587730"/>
            <a:ext cx="501527" cy="117870"/>
          </a:xfrm>
          <a:prstGeom prst="rect">
            <a:avLst/>
          </a:prstGeom>
        </p:spPr>
      </p:pic>
      <p:sp>
        <p:nvSpPr>
          <p:cNvPr id="36" name="Rectangle 35"/>
          <p:cNvSpPr/>
          <p:nvPr userDrawn="1"/>
        </p:nvSpPr>
        <p:spPr>
          <a:xfrm>
            <a:off x="1532" y="6318547"/>
            <a:ext cx="12203168" cy="539453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8" rIns="91429" bIns="45718" rtlCol="0" anchor="ctr"/>
          <a:lstStyle/>
          <a:p>
            <a:pPr algn="ctr" defTabSz="1462861"/>
            <a:endParaRPr lang="en-US" sz="2900">
              <a:solidFill>
                <a:srgbClr val="FFFFFF"/>
              </a:solidFill>
              <a:effectLst/>
            </a:endParaRP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35980" y="6512235"/>
            <a:ext cx="1188720" cy="223392"/>
          </a:xfrm>
          <a:prstGeom prst="rect">
            <a:avLst/>
          </a:prstGeom>
          <a:effectLst/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>
                <a:effectLst/>
              </a:rPr>
              <a:t>Classified - Confidential</a:t>
            </a:r>
          </a:p>
        </p:txBody>
      </p:sp>
      <p:sp>
        <p:nvSpPr>
          <p:cNvPr id="38" name="Slide Number Placeholder 5"/>
          <p:cNvSpPr txBox="1"/>
          <p:nvPr userDrawn="1"/>
        </p:nvSpPr>
        <p:spPr>
          <a:xfrm>
            <a:off x="11640616" y="6539848"/>
            <a:ext cx="457200" cy="223392"/>
          </a:xfrm>
          <a:prstGeom prst="rect">
            <a:avLst/>
          </a:prstGeom>
          <a:effectLst/>
        </p:spPr>
        <p:txBody>
          <a:bodyPr vert="horz" lIns="130622" tIns="65311" rIns="91440" bIns="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DA1A64-D6F7-42C0-8C10-DEEFBBD022AB}" type="slidenum">
              <a:rPr lang="en-US" smtClean="0"/>
              <a:t>‹#›</a:t>
            </a:fld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2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594" y="6405392"/>
            <a:ext cx="1777114" cy="403861"/>
          </a:xfrm>
          <a:prstGeom prst="rect">
            <a:avLst/>
          </a:prstGeom>
          <a:effectLst/>
        </p:spPr>
      </p:pic>
      <p:sp>
        <p:nvSpPr>
          <p:cNvPr id="40" name="Text Placeholder 6"/>
          <p:cNvSpPr txBox="1"/>
          <p:nvPr userDrawn="1"/>
        </p:nvSpPr>
        <p:spPr>
          <a:xfrm>
            <a:off x="-37380" y="6557101"/>
            <a:ext cx="1645920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effectLst/>
              </a:rPr>
              <a:t>Source:  CCNA  iSHOP Tracker</a:t>
            </a:r>
          </a:p>
        </p:txBody>
      </p:sp>
      <p:sp>
        <p:nvSpPr>
          <p:cNvPr id="41" name="Text Placeholder 6"/>
          <p:cNvSpPr txBox="1"/>
          <p:nvPr userDrawn="1"/>
        </p:nvSpPr>
        <p:spPr>
          <a:xfrm>
            <a:off x="1576223" y="6557101"/>
            <a:ext cx="5310835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effectLst/>
              </a:rPr>
              <a:t>Sample size</a:t>
            </a:r>
            <a:r>
              <a:rPr lang="en-US" sz="800" baseline="0">
                <a:effectLst/>
              </a:rPr>
              <a:t> in chart legend/label;  Grey font = Low Sample (30-99), Blank = Sample &lt; 30</a:t>
            </a:r>
          </a:p>
          <a:p>
            <a:r>
              <a:rPr lang="en-US" sz="800" baseline="0">
                <a:effectLst/>
              </a:rPr>
              <a:t>NA = Not Applicable</a:t>
            </a:r>
            <a:endParaRPr lang="en-US" sz="800">
              <a:effectLst/>
            </a:endParaRPr>
          </a:p>
        </p:txBody>
      </p:sp>
      <p:sp>
        <p:nvSpPr>
          <p:cNvPr id="42" name="Text Placeholder 6"/>
          <p:cNvSpPr txBox="1"/>
          <p:nvPr userDrawn="1"/>
        </p:nvSpPr>
        <p:spPr>
          <a:xfrm>
            <a:off x="7491928" y="6557101"/>
            <a:ext cx="1097280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effectLst/>
              </a:rPr>
              <a:t>Significantly Higher</a:t>
            </a:r>
          </a:p>
        </p:txBody>
      </p:sp>
      <p:sp>
        <p:nvSpPr>
          <p:cNvPr id="43" name="Text Placeholder 6"/>
          <p:cNvSpPr txBox="1"/>
          <p:nvPr userDrawn="1"/>
        </p:nvSpPr>
        <p:spPr>
          <a:xfrm>
            <a:off x="8664747" y="6557101"/>
            <a:ext cx="1097280" cy="187325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itchFamily="34" charset="0"/>
              <a:buNone/>
              <a:defRPr sz="8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effectLst/>
              </a:rPr>
              <a:t>Significantly Lower</a:t>
            </a:r>
          </a:p>
        </p:txBody>
      </p:sp>
      <p:sp>
        <p:nvSpPr>
          <p:cNvPr id="44" name="Oval 43"/>
          <p:cNvSpPr/>
          <p:nvPr userDrawn="1"/>
        </p:nvSpPr>
        <p:spPr>
          <a:xfrm>
            <a:off x="7400652" y="6579604"/>
            <a:ext cx="137160" cy="13716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effectLst/>
            </a:endParaRPr>
          </a:p>
        </p:txBody>
      </p:sp>
      <p:sp>
        <p:nvSpPr>
          <p:cNvPr id="45" name="Oval 44"/>
          <p:cNvSpPr/>
          <p:nvPr userDrawn="1"/>
        </p:nvSpPr>
        <p:spPr>
          <a:xfrm>
            <a:off x="8573307" y="6579604"/>
            <a:ext cx="137160" cy="137160"/>
          </a:xfrm>
          <a:prstGeom prst="ellipse">
            <a:avLst/>
          </a:prstGeom>
          <a:solidFill>
            <a:srgbClr val="E41E2B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3366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ransition/>
  <p:timing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200" b="1" kern="1200">
          <a:solidFill>
            <a:srgbClr val="EB1E25"/>
          </a:solidFill>
          <a:effectLst/>
          <a:latin typeface="Arial" pitchFamily="34" charset="0"/>
          <a:ea typeface="MS PGothic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5pPr>
      <a:lvl6pPr marL="52429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6pPr>
      <a:lvl7pPr marL="1048579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7pPr>
      <a:lvl8pPr marL="1572869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8pPr>
      <a:lvl9pPr marL="2097158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9pPr>
    </p:titleStyle>
    <p:bodyStyle>
      <a:lvl1pPr marL="284480" indent="-284480" algn="l" rtl="0" eaLnBrk="0" fontAlgn="base" hangingPunct="0">
        <a:spcBef>
          <a:spcPct val="20000"/>
        </a:spcBef>
        <a:spcAft>
          <a:spcPct val="0"/>
        </a:spcAft>
        <a:buClr>
          <a:srgbClr val="EB1E25"/>
        </a:buClr>
        <a:buFont typeface="Arial Narrow" pitchFamily="34" charset="0"/>
        <a:buChar char="●"/>
        <a:defRPr lang="en-US" sz="22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ＭＳ Ｐゴシック" charset="0"/>
        </a:defRPr>
      </a:lvl1pPr>
      <a:lvl2pPr marL="640080" indent="-19780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 Narrow" pitchFamily="34" charset="0"/>
        <a:buChar char="-"/>
        <a:defRPr lang="en-US" sz="20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2pPr>
      <a:lvl3pPr marL="1250157" indent="-20113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/>
        <a:buChar char="•"/>
        <a:defRPr lang="en-US" sz="17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3pPr>
      <a:lvl4pPr marL="1506855" indent="19202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/>
        <a:buChar char="•"/>
        <a:defRPr lang="en-US" sz="14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4pPr>
      <a:lvl5pPr marL="2031365" indent="19202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/>
        <a:buChar char="•"/>
        <a:defRPr lang="en-US" sz="1300" b="1" kern="1200">
          <a:solidFill>
            <a:schemeClr val="tx1">
              <a:lumMod val="50000"/>
            </a:schemeClr>
          </a:solidFill>
          <a:effectLst/>
          <a:latin typeface="+mn-lt"/>
          <a:ea typeface="MS PGothic" pitchFamily="34" charset="-128"/>
          <a:cs typeface="+mn-cs"/>
        </a:defRPr>
      </a:lvl5pPr>
      <a:lvl6pPr marL="2883593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407882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932172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456461" indent="-262145" algn="l" defTabSz="104857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>
          <a:effectLst/>
        </a:defRPr>
      </a:defPPr>
      <a:lvl1pPr marL="0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24290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48579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72869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97158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21448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45737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670027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194316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1.xml" /><Relationship Id="rId3" Type="http://schemas.openxmlformats.org/officeDocument/2006/relationships/chart" Target="../charts/chart1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2.xml" /><Relationship Id="rId3" Type="http://schemas.openxmlformats.org/officeDocument/2006/relationships/chart" Target="../charts/chart2.xml" /><Relationship Id="rId4" Type="http://schemas.openxmlformats.org/officeDocument/2006/relationships/chart" Target="../charts/chart3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3.xml" /><Relationship Id="rId3" Type="http://schemas.openxmlformats.org/officeDocument/2006/relationships/chart" Target="../charts/chart4.xml" /><Relationship Id="rId4" Type="http://schemas.openxmlformats.org/officeDocument/2006/relationships/chart" Target="../charts/chart5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7.png" /><Relationship Id="rId4" Type="http://schemas.openxmlformats.org/officeDocument/2006/relationships/chart" Target="../charts/chart6.xml" /><Relationship Id="rId5" Type="http://schemas.openxmlformats.org/officeDocument/2006/relationships/chart" Target="../charts/chart7.xml" /><Relationship Id="rId6" Type="http://schemas.openxmlformats.org/officeDocument/2006/relationships/chart" Target="../charts/chart8.xml" /><Relationship Id="rId7" Type="http://schemas.openxmlformats.org/officeDocument/2006/relationships/chart" Target="../charts/chart9.xml" /><Relationship Id="rId8" Type="http://schemas.openxmlformats.org/officeDocument/2006/relationships/chart" Target="../charts/chart10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10" Type="http://schemas.openxmlformats.org/officeDocument/2006/relationships/chart" Target="../charts/chart18.xml" /><Relationship Id="rId11" Type="http://schemas.openxmlformats.org/officeDocument/2006/relationships/chart" Target="../charts/chart19.xml" /><Relationship Id="rId12" Type="http://schemas.openxmlformats.org/officeDocument/2006/relationships/chart" Target="../charts/chart20.xml" /><Relationship Id="rId2" Type="http://schemas.openxmlformats.org/officeDocument/2006/relationships/notesSlide" Target="../notesSlides/notesSlide5.xml" /><Relationship Id="rId3" Type="http://schemas.openxmlformats.org/officeDocument/2006/relationships/chart" Target="../charts/chart11.xml" /><Relationship Id="rId4" Type="http://schemas.openxmlformats.org/officeDocument/2006/relationships/chart" Target="../charts/chart12.xml" /><Relationship Id="rId5" Type="http://schemas.openxmlformats.org/officeDocument/2006/relationships/chart" Target="../charts/chart13.xml" /><Relationship Id="rId6" Type="http://schemas.openxmlformats.org/officeDocument/2006/relationships/chart" Target="../charts/chart14.xml" /><Relationship Id="rId7" Type="http://schemas.openxmlformats.org/officeDocument/2006/relationships/chart" Target="../charts/chart15.xml" /><Relationship Id="rId8" Type="http://schemas.openxmlformats.org/officeDocument/2006/relationships/chart" Target="../charts/chart16.xml" /><Relationship Id="rId9" Type="http://schemas.openxmlformats.org/officeDocument/2006/relationships/chart" Target="../charts/chart17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8.png" /><Relationship Id="rId4" Type="http://schemas.openxmlformats.org/officeDocument/2006/relationships/image" Target="../media/image9.png" /><Relationship Id="rId5" Type="http://schemas.openxmlformats.org/officeDocument/2006/relationships/image" Target="../media/image10.png" /><Relationship Id="rId6" Type="http://schemas.openxmlformats.org/officeDocument/2006/relationships/image" Target="../media/image11.png" /><Relationship Id="rId7" Type="http://schemas.openxmlformats.org/officeDocument/2006/relationships/image" Target="../media/image12.png" /><Relationship Id="rId8" Type="http://schemas.openxmlformats.org/officeDocument/2006/relationships/image" Target="../media/image13.png" /><Relationship Id="rId9" Type="http://schemas.openxmlformats.org/officeDocument/2006/relationships/chart" Target="../charts/chart21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8.png" /><Relationship Id="rId4" Type="http://schemas.openxmlformats.org/officeDocument/2006/relationships/image" Target="../media/image9.png" /><Relationship Id="rId5" Type="http://schemas.openxmlformats.org/officeDocument/2006/relationships/image" Target="../media/image10.png" /><Relationship Id="rId6" Type="http://schemas.openxmlformats.org/officeDocument/2006/relationships/image" Target="../media/image11.png" /><Relationship Id="rId7" Type="http://schemas.openxmlformats.org/officeDocument/2006/relationships/image" Target="../media/image12.png" /><Relationship Id="rId8" Type="http://schemas.openxmlformats.org/officeDocument/2006/relationships/image" Target="../media/image13.png" /><Relationship Id="rId9" Type="http://schemas.openxmlformats.org/officeDocument/2006/relationships/chart" Target="../charts/chart22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14.png" /><Relationship Id="rId4" Type="http://schemas.openxmlformats.org/officeDocument/2006/relationships/image" Target="../media/image15.png" /><Relationship Id="rId5" Type="http://schemas.openxmlformats.org/officeDocument/2006/relationships/image" Target="../media/image16.pn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3" name="Title"/>
          <p:cNvSpPr>
            <a:spLocks noGrp="1"/>
          </p:cNvSpPr>
          <p:nvPr>
            <p:ph type="body" sz="quarter" idx="13"/>
          </p:nvPr>
        </p:nvSpPr>
        <p:spPr>
          <a:xfrm>
            <a:off x="828874" y="2269602"/>
            <a:ext cx="7197525" cy="519906"/>
          </a:xfrm>
          <a:effectLst/>
        </p:spPr>
        <p:txBody>
          <a:bodyPr>
            <a:noAutofit/>
          </a:bodyPr>
          <a:lstStyle/>
          <a:p>
            <a:pPr algn="l"/>
            <a:r>
              <a:rPr lang="en-US" err="1">
                <a:effectLst/>
              </a:rPr>
              <a:t>iSHOP Beverage Report – Trips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165600" y="6592873"/>
            <a:ext cx="3860800" cy="186160"/>
          </a:xfrm>
          <a:effectLst/>
        </p:spPr>
        <p:txBody>
          <a:bodyPr/>
          <a:lstStyle/>
          <a:p>
            <a:pPr marL="0" marR="0" lvl="0" indent="0" algn="ctr" defTabSz="108847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66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Classified -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592873"/>
            <a:ext cx="2844800" cy="186160"/>
          </a:xfrm>
          <a:effectLst/>
        </p:spPr>
        <p:txBody>
          <a:bodyPr/>
          <a:lstStyle/>
          <a:p>
            <a:pPr marL="0" marR="0" lvl="0" indent="0" algn="r" defTabSz="108847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A1A64-D6F7-42C0-8C10-DEEFBBD022AB}" type="slidenum">
              <a:rPr kumimoji="0" lang="en-US" sz="66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pPr marL="0" marR="0" lvl="0" indent="0" algn="r" defTabSz="1088473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</a:t>
            </a:fld>
            <a:endParaRPr kumimoji="0" lang="en-US" sz="66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7" name="New shape"/>
          <p:cNvSpPr/>
          <p:nvPr/>
        </p:nvSpPr>
        <p:spPr>
          <a:xfrm>
            <a:off x="827913" y="3401949"/>
            <a:ext cx="10997946" cy="276479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3330" b="0">
                <a:solidFill>
                  <a:srgbClr val="FFFFFF"/>
                </a:solidFill>
                <a:latin typeface="Arial (Body)"/>
              </a:rPr>
              <a:t>Beverage: Coca-Cola
Comparison Points/Banner: Daypart
Morning, Mid-Day, Afternoon, Evening and Night
Where Purchased: TOTAL
Advanced Filters: None
Time period: SEP 2019 12MMT</a:t>
            </a:r>
          </a:p>
        </p:txBody>
      </p:sp>
    </p:spTree>
    <p:extLst>
      <p:ext uri="{BB962C8B-B14F-4D97-AF65-F5344CB8AC3E}">
        <p14:creationId xmlns:p14="http://schemas.microsoft.com/office/powerpoint/2010/main" val="1681233397"/>
      </p:ext>
    </p:extLst>
  </p:cSld>
  <p:clrMapOvr>
    <a:masterClrMapping/>
  </p:clrMapOvr>
  <p:transition>
    <p:fade/>
  </p:transition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19" name="Title 1"/>
          <p:cNvSpPr txBox="1"/>
          <p:nvPr/>
        </p:nvSpPr>
        <p:spPr>
          <a:xfrm>
            <a:off x="1676400" y="92679"/>
            <a:ext cx="3852933" cy="344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D80202"/>
                </a:solidFill>
                <a:latin typeface="+mj-lt"/>
                <a:ea typeface="+mj-ea"/>
                <a:cs typeface="Arial Rounded MT Bold"/>
              </a:defRPr>
            </a:lvl1pPr>
          </a:lstStyle>
          <a:p>
            <a:r>
              <a:rPr lang="en-US" sz="1800">
                <a:solidFill>
                  <a:schemeClr val="bg1"/>
                </a:solidFill>
                <a:latin typeface="Rockwell" panose="02060603020205020403" pitchFamily="18" charset="0"/>
              </a:rPr>
              <a:t>Intro Slide</a:t>
            </a:r>
            <a:endParaRPr lang="en-US" sz="1800">
              <a:solidFill>
                <a:schemeClr val="bg1"/>
              </a:solidFill>
              <a:latin typeface="Rockwell" panose="02060603020205020403" pitchFamily="18" charset="0"/>
              <a:ea typeface="Segoe UI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615240" y="1981822"/>
            <a:ext cx="10881360" cy="60002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2"/>
          <p:cNvSpPr txBox="1"/>
          <p:nvPr/>
        </p:nvSpPr>
        <p:spPr>
          <a:xfrm>
            <a:off x="320040" y="155448"/>
            <a:ext cx="11608608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kern="1200">
                <a:solidFill>
                  <a:schemeClr val="accent1"/>
                </a:solidFill>
                <a:effectLst/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E10000"/>
                </a:solidFill>
                <a:effectLst/>
                <a:latin typeface="Arial"/>
                <a:ea typeface="MS PGothic" pitchFamily="34" charset="-128"/>
                <a:cs typeface="Arial"/>
              </a:defRPr>
            </a:lvl5pPr>
            <a:lvl6pPr marL="52429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6pPr>
            <a:lvl7pPr marL="1048579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7pPr>
            <a:lvl8pPr marL="1572869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8pPr>
            <a:lvl9pPr marL="2097158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effectLst/>
                <a:latin typeface="Arial"/>
                <a:ea typeface="ＭＳ Ｐゴシック" charset="0"/>
              </a:defRPr>
            </a:lvl9pPr>
          </a:lstStyle>
          <a:p>
            <a:r>
              <a:rPr lang="en-US" sz="3200"/>
              <a:t>Scope of This Report</a:t>
            </a:r>
          </a:p>
        </p:txBody>
      </p:sp>
      <p:sp>
        <p:nvSpPr>
          <p:cNvPr id="20" name="New shape"/>
          <p:cNvSpPr/>
          <p:nvPr/>
        </p:nvSpPr>
        <p:spPr>
          <a:xfrm>
            <a:off x="283464" y="685800"/>
            <a:ext cx="11704320" cy="1014984"/>
          </a:xfrm>
          <a:prstGeom prst="rect">
            <a:avLst/>
          </a:prstGeom>
          <a:noFill/>
          <a:ln w="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16" tIns="46736" rIns="89916" bIns="46736" rtlCol="0" anchor="ctr"/>
          <a:lstStyle/>
          <a:p>
            <a:pPr algn="l"/>
            <a:r>
              <a:rPr sz="1100" b="0">
                <a:solidFill>
                  <a:srgbClr val="595959"/>
                </a:solidFill>
                <a:latin typeface="Arial (Body)"/>
              </a:rPr>
              <a:t>This report compares trips that included Coca-Cola by Daypart Morning to the trips by Daypart Mid-Day, Afternoon, Evening and Night across the key metrics in the iSHOP survey.</a:t>
            </a:r>
          </a:p>
        </p:txBody>
      </p:sp>
      <p:sp>
        <p:nvSpPr>
          <p:cNvPr id="21" name="New shape"/>
          <p:cNvSpPr/>
          <p:nvPr/>
        </p:nvSpPr>
        <p:spPr>
          <a:xfrm>
            <a:off x="7324344" y="2066544"/>
            <a:ext cx="4178808" cy="35661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900" b="0">
                <a:solidFill>
                  <a:srgbClr val="595959"/>
                </a:solidFill>
                <a:latin typeface="Arial (Body)"/>
              </a:rPr>
              <a:t>Read as: 3.4%  of total trips by Daypart Morning included Coca-Cola</a:t>
            </a:r>
          </a:p>
        </p:txBody>
      </p:sp>
      <p:sp>
        <p:nvSpPr>
          <p:cNvPr id="22" name="New shape"/>
          <p:cNvSpPr/>
          <p:nvPr/>
        </p:nvSpPr>
        <p:spPr>
          <a:xfrm>
            <a:off x="547116" y="1688338"/>
            <a:ext cx="5079492" cy="50749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1200" b="1">
                <a:solidFill>
                  <a:srgbClr val="595959"/>
                </a:solidFill>
                <a:latin typeface="Arial (Body)"/>
              </a:rPr>
              <a:t>Coca-Cola Trips</a:t>
            </a:r>
          </a:p>
        </p:txBody>
      </p:sp>
      <p:sp>
        <p:nvSpPr>
          <p:cNvPr id="23" name="New shape"/>
          <p:cNvSpPr/>
          <p:nvPr/>
        </p:nvSpPr>
        <p:spPr>
          <a:xfrm>
            <a:off x="273558" y="5806694"/>
            <a:ext cx="5461000" cy="50749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1000" b="0">
                <a:solidFill>
                  <a:srgbClr val="595959"/>
                </a:solidFill>
                <a:latin typeface="Arial (Body)"/>
              </a:rPr>
              <a:t>Sample Size: Morning (6am to 11am) 612; Mid-Day (11am to 2pm) 514; Afternoon (2pm to 5pm) 463; Evening (5pm to 10pm) 513; Night (10pm to 6am) 140</a:t>
            </a:r>
          </a:p>
        </p:txBody>
      </p:sp>
      <p:graphicFrame>
        <p:nvGraphicFramePr>
          <p:cNvPr id="24" name="ChartObject"/>
          <p:cNvGraphicFramePr/>
          <p:nvPr/>
        </p:nvGraphicFramePr>
        <p:xfrm>
          <a:off x="612648" y="2267712"/>
          <a:ext cx="10881360" cy="2688336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25" name="New shape"/>
          <p:cNvSpPr/>
          <p:nvPr/>
        </p:nvSpPr>
        <p:spPr>
          <a:xfrm>
            <a:off x="1515491" y="4946904"/>
            <a:ext cx="1651000" cy="576072"/>
          </a:xfrm>
          <a:prstGeom prst="roundRect">
            <a:avLst/>
          </a:prstGeom>
          <a:solidFill>
            <a:srgbClr val="E41E2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FFFFFF"/>
                </a:solidFill>
                <a:latin typeface="Arial (Body)"/>
              </a:rPr>
              <a:t>Morning</a:t>
            </a:r>
          </a:p>
        </p:txBody>
      </p:sp>
      <p:sp>
        <p:nvSpPr>
          <p:cNvPr id="26" name="New shape"/>
          <p:cNvSpPr/>
          <p:nvPr/>
        </p:nvSpPr>
        <p:spPr>
          <a:xfrm>
            <a:off x="3376676" y="4946904"/>
            <a:ext cx="1651000" cy="576072"/>
          </a:xfrm>
          <a:prstGeom prst="roundRect">
            <a:avLst/>
          </a:prstGeom>
          <a:solidFill>
            <a:srgbClr val="31859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FFFFFF"/>
                </a:solidFill>
                <a:latin typeface="Arial (Body)"/>
              </a:rPr>
              <a:t>Mid-Day</a:t>
            </a:r>
          </a:p>
        </p:txBody>
      </p:sp>
      <p:sp>
        <p:nvSpPr>
          <p:cNvPr id="27" name="New shape"/>
          <p:cNvSpPr/>
          <p:nvPr/>
        </p:nvSpPr>
        <p:spPr>
          <a:xfrm>
            <a:off x="5237861" y="4946904"/>
            <a:ext cx="1651000" cy="576072"/>
          </a:xfrm>
          <a:prstGeom prst="roundRect">
            <a:avLst/>
          </a:prstGeom>
          <a:solidFill>
            <a:srgbClr val="FFC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FFFFFF"/>
                </a:solidFill>
                <a:latin typeface="Arial (Body)"/>
              </a:rPr>
              <a:t>Afternoon</a:t>
            </a:r>
          </a:p>
        </p:txBody>
      </p:sp>
      <p:sp>
        <p:nvSpPr>
          <p:cNvPr id="28" name="New shape"/>
          <p:cNvSpPr/>
          <p:nvPr/>
        </p:nvSpPr>
        <p:spPr>
          <a:xfrm>
            <a:off x="7099046" y="4946904"/>
            <a:ext cx="1651000" cy="576072"/>
          </a:xfrm>
          <a:prstGeom prst="round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FFFFFF"/>
                </a:solidFill>
                <a:latin typeface="Arial (Body)"/>
              </a:rPr>
              <a:t>Evening</a:t>
            </a:r>
          </a:p>
        </p:txBody>
      </p:sp>
      <p:sp>
        <p:nvSpPr>
          <p:cNvPr id="29" name="New shape"/>
          <p:cNvSpPr/>
          <p:nvPr/>
        </p:nvSpPr>
        <p:spPr>
          <a:xfrm>
            <a:off x="8960231" y="4946904"/>
            <a:ext cx="1651000" cy="576072"/>
          </a:xfrm>
          <a:prstGeom prst="roundRect">
            <a:avLst/>
          </a:pr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FFFFFF"/>
                </a:solidFill>
                <a:latin typeface="Arial (Body)"/>
              </a:rPr>
              <a:t>Night</a:t>
            </a:r>
          </a:p>
        </p:txBody>
      </p:sp>
    </p:spTree>
    <p:extLst>
      <p:ext uri="{BB962C8B-B14F-4D97-AF65-F5344CB8AC3E}">
        <p14:creationId xmlns:p14="http://schemas.microsoft.com/office/powerpoint/2010/main" val="4207884055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3" name="Rectangle 2"/>
          <p:cNvSpPr/>
          <p:nvPr/>
        </p:nvSpPr>
        <p:spPr>
          <a:xfrm>
            <a:off x="1485596" y="782886"/>
            <a:ext cx="6986669" cy="2209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/>
          <p:cNvSpPr/>
          <p:nvPr/>
        </p:nvSpPr>
        <p:spPr>
          <a:xfrm>
            <a:off x="5626596" y="5708539"/>
            <a:ext cx="18558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>
                <a:solidFill>
                  <a:schemeClr val="bg1"/>
                </a:solidFill>
                <a:latin typeface="+mj-lt"/>
                <a:cs typeface="Arial" pitchFamily="34" charset="0"/>
              </a:rPr>
              <a:t>Honest Tea</a:t>
            </a:r>
            <a:endParaRPr lang="en-IN" sz="110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96336" y="1052736"/>
            <a:ext cx="1170432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6336" y="3717032"/>
            <a:ext cx="1170432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New shape"/>
          <p:cNvSpPr/>
          <p:nvPr/>
        </p:nvSpPr>
        <p:spPr>
          <a:xfrm>
            <a:off x="7416000" y="1301798"/>
            <a:ext cx="4572000" cy="151806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700" b="0">
                <a:solidFill>
                  <a:srgbClr val="595959"/>
                </a:solidFill>
                <a:effectLst/>
                <a:latin typeface="Arial (Body)"/>
              </a:rPr>
              <a:t>Chilled and room temperature proportions may aggregate to more than 100% due to more than one beverage being purchased on the trip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3352" y="5661248"/>
            <a:ext cx="8910496" cy="107722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700">
                <a:solidFill>
                  <a:srgbClr val="595959"/>
                </a:solidFill>
                <a:latin typeface="Arial (Body)"/>
              </a:rPr>
              <a:t>Temperature and location are only asked of the following categories: SSD, RTD Coffee, RTD Tea, Enhanced Milk, Protein Drinks, RTD Smoothies, Juice/Juice Drinks, Packaged Water, Spots Drinks and Energy Shots/Drinks.</a:t>
            </a:r>
          </a:p>
        </p:txBody>
      </p:sp>
      <p:sp>
        <p:nvSpPr>
          <p:cNvPr id="63" name="New shape"/>
          <p:cNvSpPr/>
          <p:nvPr/>
        </p:nvSpPr>
        <p:spPr>
          <a:xfrm>
            <a:off x="7415911" y="1105154"/>
            <a:ext cx="4607941" cy="17272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900" b="0">
                <a:solidFill>
                  <a:srgbClr val="595959"/>
                </a:solidFill>
                <a:latin typeface="Arial (Body)"/>
              </a:rPr>
              <a:t>Read as: 36% of Coca-Cola trips by Daypart Morning include a chilled Coca-Cola</a:t>
            </a:r>
          </a:p>
        </p:txBody>
      </p:sp>
      <p:sp>
        <p:nvSpPr>
          <p:cNvPr id="64" name="New shape"/>
          <p:cNvSpPr/>
          <p:nvPr/>
        </p:nvSpPr>
        <p:spPr>
          <a:xfrm>
            <a:off x="6455664" y="3767328"/>
            <a:ext cx="5394960" cy="35661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900" b="0">
                <a:solidFill>
                  <a:srgbClr val="595959"/>
                </a:solidFill>
                <a:latin typeface="Arial (Body)"/>
              </a:rPr>
              <a:t>Read as: 56% of Coca-Cola trips by Daypart Morning include Coca-Cola that was picked up in Beverage Aisle; Room Temp</a:t>
            </a:r>
          </a:p>
        </p:txBody>
      </p:sp>
      <p:sp>
        <p:nvSpPr>
          <p:cNvPr id="66" name="New shape"/>
          <p:cNvSpPr/>
          <p:nvPr/>
        </p:nvSpPr>
        <p:spPr>
          <a:xfrm>
            <a:off x="547116" y="701929"/>
            <a:ext cx="1907921" cy="27711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1200" b="1">
                <a:solidFill>
                  <a:srgbClr val="595959"/>
                </a:solidFill>
                <a:latin typeface="Arial (Body)"/>
              </a:rPr>
              <a:t>Coca-Cola Temperature</a:t>
            </a:r>
          </a:p>
        </p:txBody>
      </p:sp>
      <p:sp>
        <p:nvSpPr>
          <p:cNvPr id="67" name="New shape"/>
          <p:cNvSpPr/>
          <p:nvPr/>
        </p:nvSpPr>
        <p:spPr>
          <a:xfrm>
            <a:off x="547116" y="3369564"/>
            <a:ext cx="5943600" cy="27711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1200" b="1">
                <a:solidFill>
                  <a:srgbClr val="595959"/>
                </a:solidFill>
                <a:latin typeface="Arial (Body)"/>
              </a:rPr>
              <a:t>Coca-Cola Location</a:t>
            </a:r>
          </a:p>
        </p:txBody>
      </p:sp>
      <p:sp>
        <p:nvSpPr>
          <p:cNvPr id="65" name="New shape"/>
          <p:cNvSpPr/>
          <p:nvPr/>
        </p:nvSpPr>
        <p:spPr>
          <a:xfrm>
            <a:off x="320294" y="10795"/>
            <a:ext cx="8229600" cy="66954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2400" b="1">
                <a:solidFill>
                  <a:srgbClr val="E41E2B"/>
                </a:solidFill>
                <a:latin typeface="Arial (Body)"/>
              </a:rPr>
              <a:t>Temperature and Location for Coca-Cola Trips</a:t>
            </a:r>
          </a:p>
        </p:txBody>
      </p:sp>
      <p:sp>
        <p:nvSpPr>
          <p:cNvPr id="68" name="New shape"/>
          <p:cNvSpPr/>
          <p:nvPr/>
        </p:nvSpPr>
        <p:spPr>
          <a:xfrm>
            <a:off x="273558" y="5806694"/>
            <a:ext cx="5461000" cy="50749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1000" b="0">
                <a:solidFill>
                  <a:srgbClr val="595959"/>
                </a:solidFill>
                <a:latin typeface="Arial (Body)"/>
              </a:rPr>
              <a:t>Sample Size: Morning (6am to 11am) 612; Mid-Day (11am to 2pm) 514; Afternoon (2pm to 5pm) 463; Evening (5pm to 10pm) 513; Night (10pm to 6am) 140</a:t>
            </a:r>
          </a:p>
        </p:txBody>
      </p:sp>
      <p:graphicFrame>
        <p:nvGraphicFramePr>
          <p:cNvPr id="69" name="ChartObject"/>
          <p:cNvGraphicFramePr/>
          <p:nvPr/>
        </p:nvGraphicFramePr>
        <p:xfrm>
          <a:off x="265176" y="1161288"/>
          <a:ext cx="7631938" cy="2159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70" name="ChartObject"/>
          <p:cNvGraphicFramePr/>
          <p:nvPr/>
        </p:nvGraphicFramePr>
        <p:xfrm>
          <a:off x="265176" y="3712464"/>
          <a:ext cx="11942064" cy="1997964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71" name="New shape"/>
          <p:cNvSpPr/>
          <p:nvPr/>
        </p:nvSpPr>
        <p:spPr>
          <a:xfrm>
            <a:off x="7927086" y="1554480"/>
            <a:ext cx="1651000" cy="576072"/>
          </a:xfrm>
          <a:prstGeom prst="roundRect">
            <a:avLst/>
          </a:prstGeom>
          <a:solidFill>
            <a:srgbClr val="E41E2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FFFFFF"/>
                </a:solidFill>
                <a:latin typeface="Arial (Body)"/>
              </a:rPr>
              <a:t>Morning</a:t>
            </a:r>
          </a:p>
        </p:txBody>
      </p:sp>
      <p:sp>
        <p:nvSpPr>
          <p:cNvPr id="72" name="New shape"/>
          <p:cNvSpPr/>
          <p:nvPr/>
        </p:nvSpPr>
        <p:spPr>
          <a:xfrm>
            <a:off x="10072624" y="1554480"/>
            <a:ext cx="1651000" cy="576072"/>
          </a:xfrm>
          <a:prstGeom prst="roundRect">
            <a:avLst/>
          </a:prstGeom>
          <a:solidFill>
            <a:srgbClr val="31859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FFFFFF"/>
                </a:solidFill>
                <a:latin typeface="Arial (Body)"/>
              </a:rPr>
              <a:t>Mid-Day</a:t>
            </a:r>
          </a:p>
        </p:txBody>
      </p:sp>
      <p:sp>
        <p:nvSpPr>
          <p:cNvPr id="73" name="New shape"/>
          <p:cNvSpPr/>
          <p:nvPr/>
        </p:nvSpPr>
        <p:spPr>
          <a:xfrm>
            <a:off x="7927086" y="2311146"/>
            <a:ext cx="1651000" cy="576072"/>
          </a:xfrm>
          <a:prstGeom prst="roundRect">
            <a:avLst/>
          </a:prstGeom>
          <a:solidFill>
            <a:srgbClr val="FFC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FFFFFF"/>
                </a:solidFill>
                <a:latin typeface="Arial (Body)"/>
              </a:rPr>
              <a:t>Afternoon</a:t>
            </a:r>
          </a:p>
        </p:txBody>
      </p:sp>
      <p:sp>
        <p:nvSpPr>
          <p:cNvPr id="74" name="New shape"/>
          <p:cNvSpPr/>
          <p:nvPr/>
        </p:nvSpPr>
        <p:spPr>
          <a:xfrm>
            <a:off x="10072624" y="2311146"/>
            <a:ext cx="1651000" cy="576072"/>
          </a:xfrm>
          <a:prstGeom prst="round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FFFFFF"/>
                </a:solidFill>
                <a:latin typeface="Arial (Body)"/>
              </a:rPr>
              <a:t>Evening</a:t>
            </a:r>
          </a:p>
        </p:txBody>
      </p:sp>
      <p:sp>
        <p:nvSpPr>
          <p:cNvPr id="75" name="New shape"/>
          <p:cNvSpPr/>
          <p:nvPr/>
        </p:nvSpPr>
        <p:spPr>
          <a:xfrm>
            <a:off x="8974709" y="3052699"/>
            <a:ext cx="1651000" cy="576072"/>
          </a:xfrm>
          <a:prstGeom prst="roundRect">
            <a:avLst/>
          </a:pr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FFFFFF"/>
                </a:solidFill>
                <a:latin typeface="Arial (Body)"/>
              </a:rPr>
              <a:t>Night</a:t>
            </a:r>
          </a:p>
        </p:txBody>
      </p:sp>
    </p:spTree>
    <p:extLst>
      <p:ext uri="{BB962C8B-B14F-4D97-AF65-F5344CB8AC3E}">
        <p14:creationId xmlns:p14="http://schemas.microsoft.com/office/powerpoint/2010/main" val="3701703504"/>
      </p:ext>
    </p:extLst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cxnSp>
        <p:nvCxnSpPr>
          <p:cNvPr id="33" name="Straight Connector 32"/>
          <p:cNvCxnSpPr/>
          <p:nvPr/>
        </p:nvCxnSpPr>
        <p:spPr>
          <a:xfrm>
            <a:off x="296336" y="1052736"/>
            <a:ext cx="941832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96336" y="3717032"/>
            <a:ext cx="941832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696102" y="1074879"/>
            <a:ext cx="298" cy="509042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83432" y="5229200"/>
            <a:ext cx="1796790" cy="36933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900">
                <a:solidFill>
                  <a:schemeClr val="tx1">
                    <a:lumMod val="65000"/>
                    <a:lumOff val="35000"/>
                  </a:schemeClr>
                </a:solidFill>
              </a:rPr>
              <a:t>(consumption of beverage within 1 hour)</a:t>
            </a:r>
            <a:endParaRPr lang="en-IN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39170" y="5229200"/>
            <a:ext cx="1796790" cy="36933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9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IN" sz="900">
                <a:solidFill>
                  <a:schemeClr val="tx1">
                    <a:lumMod val="65000"/>
                    <a:lumOff val="35000"/>
                  </a:schemeClr>
                </a:solidFill>
              </a:rPr>
              <a:t>consumption between 1 - 4 hours</a:t>
            </a:r>
            <a:r>
              <a:rPr lang="en-US" sz="90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IN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63506" y="5229200"/>
            <a:ext cx="1796790" cy="23083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900">
                <a:solidFill>
                  <a:schemeClr val="tx1">
                    <a:lumMod val="65000"/>
                    <a:lumOff val="35000"/>
                  </a:schemeClr>
                </a:solidFill>
              </a:rPr>
              <a:t>(consumption after 4 hours)</a:t>
            </a:r>
            <a:endParaRPr lang="en-IN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1752" y="5704112"/>
            <a:ext cx="8989505" cy="107717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700">
                <a:solidFill>
                  <a:srgbClr val="595959"/>
                </a:solidFill>
                <a:effectLst/>
                <a:latin typeface="Arial (Body)"/>
              </a:rPr>
              <a:t>Intended consumer is only asked of the following categories: SSD, RTD Coffee, RTD Tea, Enhanced Milk, Protein Drinks, RTD Smoothies, Juice/Juice Drinks, Packaged Water, Spots Drinks and Energy Shots/Drinks.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1752" y="5588672"/>
            <a:ext cx="6252323" cy="107722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700">
                <a:solidFill>
                  <a:srgbClr val="595959"/>
                </a:solidFill>
                <a:effectLst/>
              </a:rPr>
              <a:t>Consumption facts determined at the category level and are not available for cross category aggregates</a:t>
            </a:r>
          </a:p>
        </p:txBody>
      </p:sp>
      <p:sp>
        <p:nvSpPr>
          <p:cNvPr id="39" name="New shape"/>
          <p:cNvSpPr/>
          <p:nvPr/>
        </p:nvSpPr>
        <p:spPr>
          <a:xfrm>
            <a:off x="4974336" y="1152144"/>
            <a:ext cx="4727448" cy="21945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900" b="0">
                <a:solidFill>
                  <a:srgbClr val="595959"/>
                </a:solidFill>
                <a:latin typeface="Arial (Body)"/>
              </a:rPr>
              <a:t>Read as: 85% of Coca-Cola purchases by Daypart Morning were intended to be consumed fully or in part by the purchaser</a:t>
            </a:r>
          </a:p>
        </p:txBody>
      </p:sp>
      <p:sp>
        <p:nvSpPr>
          <p:cNvPr id="40" name="New shape"/>
          <p:cNvSpPr/>
          <p:nvPr/>
        </p:nvSpPr>
        <p:spPr>
          <a:xfrm>
            <a:off x="4974336" y="3767328"/>
            <a:ext cx="4709160" cy="35661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900" b="0">
                <a:solidFill>
                  <a:srgbClr val="595959"/>
                </a:solidFill>
                <a:latin typeface="Arial (Body)"/>
              </a:rPr>
              <a:t>Read as: 55% of Coca-Cola purchases by Daypart Morning were consumed fully or in part within 10 minutes of purchase</a:t>
            </a:r>
          </a:p>
        </p:txBody>
      </p:sp>
      <p:sp>
        <p:nvSpPr>
          <p:cNvPr id="42" name="New shape"/>
          <p:cNvSpPr/>
          <p:nvPr/>
        </p:nvSpPr>
        <p:spPr>
          <a:xfrm>
            <a:off x="547116" y="777494"/>
            <a:ext cx="5173091" cy="27711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1200" b="1">
                <a:solidFill>
                  <a:srgbClr val="595959"/>
                </a:solidFill>
                <a:latin typeface="Arial (Body)"/>
              </a:rPr>
              <a:t>Coca-Cola Intended Consumer</a:t>
            </a:r>
          </a:p>
        </p:txBody>
      </p:sp>
      <p:sp>
        <p:nvSpPr>
          <p:cNvPr id="43" name="New shape"/>
          <p:cNvSpPr/>
          <p:nvPr/>
        </p:nvSpPr>
        <p:spPr>
          <a:xfrm>
            <a:off x="547116" y="3358769"/>
            <a:ext cx="5943600" cy="27711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1200" b="1">
                <a:solidFill>
                  <a:srgbClr val="595959"/>
                </a:solidFill>
                <a:latin typeface="Arial (Body)"/>
              </a:rPr>
              <a:t>Coca-Cola Consumption Timing</a:t>
            </a:r>
          </a:p>
        </p:txBody>
      </p:sp>
      <p:sp>
        <p:nvSpPr>
          <p:cNvPr id="41" name="New shape"/>
          <p:cNvSpPr/>
          <p:nvPr/>
        </p:nvSpPr>
        <p:spPr>
          <a:xfrm>
            <a:off x="320294" y="10795"/>
            <a:ext cx="8229600" cy="66954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2400" b="1">
                <a:solidFill>
                  <a:srgbClr val="E41E2B"/>
                </a:solidFill>
                <a:latin typeface="Arial (Body)"/>
              </a:rPr>
              <a:t>Coca-Cola Consumption in Coca-Cola Trips</a:t>
            </a:r>
          </a:p>
        </p:txBody>
      </p:sp>
      <p:sp>
        <p:nvSpPr>
          <p:cNvPr id="44" name="New shape"/>
          <p:cNvSpPr/>
          <p:nvPr/>
        </p:nvSpPr>
        <p:spPr>
          <a:xfrm>
            <a:off x="273558" y="5806694"/>
            <a:ext cx="5461000" cy="50749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1000" b="0">
                <a:solidFill>
                  <a:srgbClr val="595959"/>
                </a:solidFill>
                <a:latin typeface="Arial (Body)"/>
              </a:rPr>
              <a:t>Sample Size: Morning (6am to 11am) 612; Mid-Day (11am to 2pm) 514; Afternoon (2pm to 5pm) 463; Evening (5pm to 10pm) 513; Night (10pm to 6am) 140</a:t>
            </a:r>
          </a:p>
        </p:txBody>
      </p:sp>
      <p:graphicFrame>
        <p:nvGraphicFramePr>
          <p:cNvPr id="45" name="ChartObject"/>
          <p:cNvGraphicFramePr/>
          <p:nvPr/>
        </p:nvGraphicFramePr>
        <p:xfrm>
          <a:off x="256032" y="1435608"/>
          <a:ext cx="9226296" cy="1865376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6" name="ChartObject"/>
          <p:cNvGraphicFramePr/>
          <p:nvPr/>
        </p:nvGraphicFramePr>
        <p:xfrm>
          <a:off x="256032" y="3913632"/>
          <a:ext cx="9226296" cy="1475994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47" name="New shape"/>
          <p:cNvSpPr/>
          <p:nvPr/>
        </p:nvSpPr>
        <p:spPr>
          <a:xfrm>
            <a:off x="9912096" y="978408"/>
            <a:ext cx="1651000" cy="576072"/>
          </a:xfrm>
          <a:prstGeom prst="roundRect">
            <a:avLst/>
          </a:prstGeom>
          <a:solidFill>
            <a:srgbClr val="E41E2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FFFFFF"/>
                </a:solidFill>
                <a:latin typeface="Arial (Body)"/>
              </a:rPr>
              <a:t>Morning</a:t>
            </a:r>
          </a:p>
        </p:txBody>
      </p:sp>
      <p:sp>
        <p:nvSpPr>
          <p:cNvPr id="48" name="New shape"/>
          <p:cNvSpPr/>
          <p:nvPr/>
        </p:nvSpPr>
        <p:spPr>
          <a:xfrm>
            <a:off x="9912096" y="2121408"/>
            <a:ext cx="1651000" cy="576072"/>
          </a:xfrm>
          <a:prstGeom prst="roundRect">
            <a:avLst/>
          </a:prstGeom>
          <a:solidFill>
            <a:srgbClr val="31859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FFFFFF"/>
                </a:solidFill>
                <a:latin typeface="Arial (Body)"/>
              </a:rPr>
              <a:t>Mid-Day</a:t>
            </a:r>
          </a:p>
        </p:txBody>
      </p:sp>
      <p:sp>
        <p:nvSpPr>
          <p:cNvPr id="49" name="New shape"/>
          <p:cNvSpPr/>
          <p:nvPr/>
        </p:nvSpPr>
        <p:spPr>
          <a:xfrm>
            <a:off x="9912096" y="3264408"/>
            <a:ext cx="1651000" cy="576072"/>
          </a:xfrm>
          <a:prstGeom prst="roundRect">
            <a:avLst/>
          </a:prstGeom>
          <a:solidFill>
            <a:srgbClr val="FFC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FFFFFF"/>
                </a:solidFill>
                <a:latin typeface="Arial (Body)"/>
              </a:rPr>
              <a:t>Afternoon</a:t>
            </a:r>
          </a:p>
        </p:txBody>
      </p:sp>
      <p:sp>
        <p:nvSpPr>
          <p:cNvPr id="50" name="New shape"/>
          <p:cNvSpPr/>
          <p:nvPr/>
        </p:nvSpPr>
        <p:spPr>
          <a:xfrm>
            <a:off x="9912096" y="4407408"/>
            <a:ext cx="1651000" cy="576072"/>
          </a:xfrm>
          <a:prstGeom prst="round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FFFFFF"/>
                </a:solidFill>
                <a:latin typeface="Arial (Body)"/>
              </a:rPr>
              <a:t>Evening</a:t>
            </a:r>
          </a:p>
        </p:txBody>
      </p:sp>
      <p:sp>
        <p:nvSpPr>
          <p:cNvPr id="51" name="New shape"/>
          <p:cNvSpPr/>
          <p:nvPr/>
        </p:nvSpPr>
        <p:spPr>
          <a:xfrm>
            <a:off x="9912096" y="5550408"/>
            <a:ext cx="1651000" cy="576072"/>
          </a:xfrm>
          <a:prstGeom prst="roundRect">
            <a:avLst/>
          </a:pr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FFFFFF"/>
                </a:solidFill>
                <a:latin typeface="Arial (Body)"/>
              </a:rPr>
              <a:t>Night</a:t>
            </a:r>
          </a:p>
        </p:txBody>
      </p:sp>
    </p:spTree>
    <p:extLst>
      <p:ext uri="{BB962C8B-B14F-4D97-AF65-F5344CB8AC3E}">
        <p14:creationId xmlns:p14="http://schemas.microsoft.com/office/powerpoint/2010/main" val="1350091317"/>
      </p:ext>
    </p:ext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273558" y="5806694"/>
            <a:ext cx="5461000" cy="50749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1000" b="0">
                <a:solidFill>
                  <a:srgbClr val="595959"/>
                </a:solidFill>
                <a:latin typeface="Arial (Body)"/>
              </a:rPr>
              <a:t>Sample Size: Morning (6am to 11am) 612; Mid-Day (11am to 2pm) 514; Afternoon (2pm to 5pm) 463; Evening (5pm to 10pm) 513; Night (10pm to 6am) 140</a:t>
            </a:r>
          </a:p>
        </p:txBody>
      </p:sp>
      <p:graphicFrame>
        <p:nvGraphicFramePr>
          <p:cNvPr id="3" name="New Table"/>
          <p:cNvGraphicFramePr>
            <a:graphicFrameLocks noGrp="1"/>
          </p:cNvGraphicFramePr>
          <p:nvPr/>
        </p:nvGraphicFramePr>
        <p:xfrm>
          <a:off x="255524" y="619125"/>
          <a:ext cx="11674729" cy="5140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946"/>
                <a:gridCol w="2334946"/>
                <a:gridCol w="2334946"/>
                <a:gridCol w="2334946"/>
                <a:gridCol w="2334946"/>
              </a:tblGrid>
              <a:tr h="825500">
                <a:tc>
                  <a:txBody>
                    <a:bodyPr/>
                    <a:lstStyle/>
                    <a:p>
                      <a:pPr algn="ctr"/>
                      <a:r>
                        <a:rPr sz="1600" b="0">
                          <a:solidFill>
                            <a:srgbClr val="FFFFFF"/>
                          </a:solidFill>
                        </a:rPr>
                        <a:t>Morning</a:t>
                      </a:r>
                    </a:p>
                  </a:txBody>
                  <a:tcPr anchor="ctr">
                    <a:lnL w="23812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23812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FFFFFF"/>
                      </a:solidFill>
                      <a:prstDash val="dot"/>
                    </a:lnB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0">
                          <a:solidFill>
                            <a:srgbClr val="FFFFFF"/>
                          </a:solidFill>
                        </a:rPr>
                        <a:t>Mid-Day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23812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FFFFFF"/>
                      </a:solidFill>
                      <a:prstDash val="dot"/>
                    </a:lnB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0">
                          <a:solidFill>
                            <a:srgbClr val="FFFFFF"/>
                          </a:solidFill>
                        </a:rPr>
                        <a:t>Afternoon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23812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FFFFFF"/>
                      </a:solidFill>
                      <a:prstDash val="dot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0">
                          <a:solidFill>
                            <a:srgbClr val="FFFFFF"/>
                          </a:solidFill>
                        </a:rPr>
                        <a:t>Evening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23812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FFFFFF"/>
                      </a:solidFill>
                      <a:prstDash val="dot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0">
                          <a:solidFill>
                            <a:srgbClr val="FFFFFF"/>
                          </a:solidFill>
                        </a:rPr>
                        <a:t>Night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23812" cmpd="sng">
                      <a:solidFill>
                        <a:srgbClr val="000000"/>
                      </a:solidFill>
                    </a:lnR>
                    <a:lnT w="23812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FFFFFF"/>
                      </a:solidFill>
                      <a:prstDash val="dot"/>
                    </a:lnB>
                    <a:solidFill>
                      <a:srgbClr val="7030A0"/>
                    </a:solidFill>
                  </a:tcPr>
                </a:tc>
              </a:tr>
              <a:tr h="317500">
                <a:tc gridSpan="5">
                  <a:txBody>
                    <a:bodyPr/>
                    <a:lstStyle/>
                    <a:p>
                      <a:pPr algn="ctr" fontAlgn="ctr"/>
                      <a:r>
                        <a:rPr sz="1100">
                          <a:solidFill>
                            <a:srgbClr val="FFFFFF"/>
                          </a:solidFill>
                        </a:rPr>
                        <a:t>Average Basket Size (Items)</a:t>
                      </a:r>
                    </a:p>
                  </a:txBody>
                  <a:tcPr>
                    <a:lnL w="23812" cmpd="sng">
                      <a:solidFill>
                        <a:srgbClr val="000000"/>
                      </a:solidFill>
                    </a:lnL>
                    <a:lnR w="23812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FFFFFF"/>
                      </a:solidFill>
                      <a:prstDash val="dot"/>
                    </a:lnT>
                    <a:lnB w="12700" cmpd="sng">
                      <a:solidFill>
                        <a:srgbClr val="000000"/>
                      </a:solidFill>
                      <a:prstDash val="dot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0" cmpd="sng">
                      <a:noFill/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FFFFFF"/>
                      </a:solidFill>
                      <a:prstDash val="dot"/>
                    </a:lnT>
                    <a:lnB w="12700" cmpd="sng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0" cmpd="sng">
                      <a:noFill/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FFFFFF"/>
                      </a:solidFill>
                      <a:prstDash val="dot"/>
                    </a:lnT>
                    <a:lnB w="12700" cmpd="sng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0" cmpd="sng">
                      <a:noFill/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FFFFFF"/>
                      </a:solidFill>
                      <a:prstDash val="dot"/>
                    </a:lnT>
                    <a:lnB w="12700" cmpd="sng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0" cmpd="sng">
                      <a:noFill/>
                    </a:lnL>
                    <a:lnR w="12700" cmpd="sng"/>
                    <a:lnT w="12700" cmpd="sng">
                      <a:solidFill>
                        <a:srgbClr val="FFFFFF"/>
                      </a:solidFill>
                      <a:prstDash val="dot"/>
                    </a:lnT>
                    <a:lnB w="12700" cmpd="sng">
                      <a:solidFill>
                        <a:srgbClr val="000000"/>
                      </a:solidFill>
                      <a:prstDash val="dot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solidFill>
                            <a:srgbClr val="FFFFFF"/>
                          </a:solidFill>
                        </a:rPr>
                        <a:t>11.0</a:t>
                      </a:r>
                    </a:p>
                  </a:txBody>
                  <a:tcPr anchor="ctr">
                    <a:lnL w="23812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12700" cmpd="sng">
                      <a:solidFill>
                        <a:srgbClr val="000000"/>
                      </a:solidFill>
                      <a:prstDash val="dot"/>
                    </a:lnT>
                    <a:lnB w="23812" cmpd="sng">
                      <a:solidFill>
                        <a:srgbClr val="000000"/>
                      </a:solidFill>
                      <a:prstDash val="dot"/>
                    </a:lnB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solidFill>
                            <a:srgbClr val="FFFFFF"/>
                          </a:solidFill>
                        </a:rPr>
                        <a:t>10.0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12700" cmpd="sng">
                      <a:solidFill>
                        <a:srgbClr val="000000"/>
                      </a:solidFill>
                      <a:prstDash val="dot"/>
                    </a:lnT>
                    <a:lnB w="12700" cmpd="sng">
                      <a:solidFill>
                        <a:srgbClr val="000000"/>
                      </a:solidFill>
                      <a:prstDash val="dot"/>
                    </a:lnB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solidFill>
                            <a:srgbClr val="FFFFFF"/>
                          </a:solidFill>
                        </a:rPr>
                        <a:t>10.1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12700" cmpd="sng">
                      <a:solidFill>
                        <a:srgbClr val="000000"/>
                      </a:solidFill>
                      <a:prstDash val="dot"/>
                    </a:lnT>
                    <a:lnB w="12700" cmpd="sng">
                      <a:solidFill>
                        <a:srgbClr val="000000"/>
                      </a:solidFill>
                      <a:prstDash val="dot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solidFill>
                            <a:srgbClr val="FFFFFF"/>
                          </a:solidFill>
                        </a:rPr>
                        <a:t>8.4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12700" cmpd="sng">
                      <a:solidFill>
                        <a:srgbClr val="000000"/>
                      </a:solidFill>
                      <a:prstDash val="dot"/>
                    </a:lnT>
                    <a:lnB w="12700" cmpd="sng">
                      <a:solidFill>
                        <a:srgbClr val="000000"/>
                      </a:solidFill>
                      <a:prstDash val="dot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solidFill>
                            <a:srgbClr val="FFFFFF"/>
                          </a:solidFill>
                        </a:rPr>
                        <a:t>6.9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23812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  <a:prstDash val="dot"/>
                    </a:lnT>
                    <a:lnB w="12700" cmpd="sng">
                      <a:solidFill>
                        <a:srgbClr val="000000"/>
                      </a:solidFill>
                      <a:prstDash val="dot"/>
                    </a:lnB>
                    <a:solidFill>
                      <a:srgbClr val="7030A0"/>
                    </a:solidFill>
                  </a:tcPr>
                </a:tc>
              </a:tr>
              <a:tr h="3616706">
                <a:tc>
                  <a:txBody>
                    <a:bodyPr/>
                    <a:lstStyle/>
                    <a:p/>
                  </a:txBody>
                  <a:tcPr>
                    <a:lnL w="23812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23812" cmpd="sng">
                      <a:solidFill>
                        <a:srgbClr val="000000"/>
                      </a:solidFill>
                      <a:prstDash val="dot"/>
                    </a:lnT>
                    <a:lnB w="23812" cmpd="sng">
                      <a:solidFill>
                        <a:srgbClr val="000000"/>
                      </a:solidFill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0" cmpd="sng">
                      <a:noFill/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12700" cmpd="sng">
                      <a:solidFill>
                        <a:srgbClr val="000000"/>
                      </a:solidFill>
                      <a:prstDash val="dot"/>
                    </a:lnT>
                    <a:lnB w="23812" cmpd="sng">
                      <a:solidFill>
                        <a:srgbClr val="000000"/>
                      </a:solidFill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0" cmpd="sng">
                      <a:noFill/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12700" cmpd="sng">
                      <a:solidFill>
                        <a:srgbClr val="000000"/>
                      </a:solidFill>
                      <a:prstDash val="dot"/>
                    </a:lnT>
                    <a:lnB w="23812" cmpd="sng">
                      <a:solidFill>
                        <a:srgbClr val="000000"/>
                      </a:solidFill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0" cmpd="sng">
                      <a:noFill/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12700" cmpd="sng">
                      <a:solidFill>
                        <a:srgbClr val="000000"/>
                      </a:solidFill>
                      <a:prstDash val="dot"/>
                    </a:lnT>
                    <a:lnB w="23812" cmpd="sng">
                      <a:solidFill>
                        <a:srgbClr val="000000"/>
                      </a:solidFill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0" cmpd="sng">
                      <a:noFill/>
                      <a:prstDash val="dot"/>
                    </a:lnL>
                    <a:lnR w="23812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  <a:prstDash val="dot"/>
                    </a:lnT>
                    <a:lnB w="23812" cmpd="sng">
                      <a:solidFill>
                        <a:srgbClr val="000000"/>
                      </a:solidFill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4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957580" y="1861185"/>
            <a:ext cx="241300" cy="215900"/>
          </a:xfrm>
          <a:prstGeom prst="rect">
            <a:avLst/>
          </a:prstGeom>
        </p:spPr>
      </p:pic>
      <p:pic>
        <p:nvPicPr>
          <p:cNvPr id="5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3292526" y="1861185"/>
            <a:ext cx="241300" cy="215900"/>
          </a:xfrm>
          <a:prstGeom prst="rect">
            <a:avLst/>
          </a:prstGeom>
        </p:spPr>
      </p:pic>
      <p:pic>
        <p:nvPicPr>
          <p:cNvPr id="6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5627472" y="1861185"/>
            <a:ext cx="241300" cy="215900"/>
          </a:xfrm>
          <a:prstGeom prst="rect">
            <a:avLst/>
          </a:prstGeom>
        </p:spPr>
      </p:pic>
      <p:pic>
        <p:nvPicPr>
          <p:cNvPr id="7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7962418" y="1861185"/>
            <a:ext cx="241300" cy="215900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10297364" y="1861185"/>
            <a:ext cx="241300" cy="215900"/>
          </a:xfrm>
          <a:prstGeom prst="rect">
            <a:avLst/>
          </a:prstGeom>
        </p:spPr>
      </p:pic>
      <p:sp>
        <p:nvSpPr>
          <p:cNvPr id="9" name="New shape"/>
          <p:cNvSpPr/>
          <p:nvPr/>
        </p:nvSpPr>
        <p:spPr>
          <a:xfrm>
            <a:off x="9070848" y="5925312"/>
            <a:ext cx="3099816" cy="35661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900" b="0">
                <a:solidFill>
                  <a:srgbClr val="595959"/>
                </a:solidFill>
                <a:latin typeface="Arial (Body)"/>
              </a:rPr>
              <a:t>Read as: Coca-Cola trips by Daypart Morning contain 11.0 items on average and 32% of these also include Plain or Flavored Milk</a:t>
            </a:r>
          </a:p>
        </p:txBody>
      </p:sp>
      <p:sp>
        <p:nvSpPr>
          <p:cNvPr id="10" name="New shape"/>
          <p:cNvSpPr/>
          <p:nvPr/>
        </p:nvSpPr>
        <p:spPr>
          <a:xfrm>
            <a:off x="320294" y="10795"/>
            <a:ext cx="8229600" cy="66954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2400" b="1">
                <a:solidFill>
                  <a:srgbClr val="E41E2B"/>
                </a:solidFill>
                <a:latin typeface="Arial (Body)"/>
              </a:rPr>
              <a:t>Basket Size &amp; Contents of Coca-Cola Trips</a:t>
            </a:r>
          </a:p>
        </p:txBody>
      </p:sp>
      <p:graphicFrame>
        <p:nvGraphicFramePr>
          <p:cNvPr id="11" name="ChartObject"/>
          <p:cNvGraphicFramePr/>
          <p:nvPr/>
        </p:nvGraphicFramePr>
        <p:xfrm>
          <a:off x="255524" y="2134743"/>
          <a:ext cx="2296846" cy="3772789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12" name="ChartObject"/>
          <p:cNvGraphicFramePr/>
          <p:nvPr/>
        </p:nvGraphicFramePr>
        <p:xfrm>
          <a:off x="2590470" y="2134743"/>
          <a:ext cx="2296846" cy="3772789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graphicFrame>
        <p:nvGraphicFramePr>
          <p:cNvPr id="13" name="ChartObject"/>
          <p:cNvGraphicFramePr/>
          <p:nvPr/>
        </p:nvGraphicFramePr>
        <p:xfrm>
          <a:off x="4925416" y="2134743"/>
          <a:ext cx="2296846" cy="3772789"/>
        </p:xfrm>
        <a:graphic>
          <a:graphicData uri="http://schemas.openxmlformats.org/drawingml/2006/chart">
            <c:chart xmlns:c="http://schemas.openxmlformats.org/drawingml/2006/chart" r:id="rId6"/>
          </a:graphicData>
        </a:graphic>
      </p:graphicFrame>
      <p:graphicFrame>
        <p:nvGraphicFramePr>
          <p:cNvPr id="14" name="ChartObject"/>
          <p:cNvGraphicFramePr/>
          <p:nvPr/>
        </p:nvGraphicFramePr>
        <p:xfrm>
          <a:off x="7260361" y="2134743"/>
          <a:ext cx="2296846" cy="3772789"/>
        </p:xfrm>
        <a:graphic>
          <a:graphicData uri="http://schemas.openxmlformats.org/drawingml/2006/chart">
            <c:chart xmlns:c="http://schemas.openxmlformats.org/drawingml/2006/chart" r:id="rId7"/>
          </a:graphicData>
        </a:graphic>
      </p:graphicFrame>
      <p:graphicFrame>
        <p:nvGraphicFramePr>
          <p:cNvPr id="15" name="ChartObject"/>
          <p:cNvGraphicFramePr/>
          <p:nvPr/>
        </p:nvGraphicFramePr>
        <p:xfrm>
          <a:off x="9595307" y="2134743"/>
          <a:ext cx="2296846" cy="3772789"/>
        </p:xfrm>
        <a:graphic>
          <a:graphicData uri="http://schemas.openxmlformats.org/drawingml/2006/chart">
            <c:chart xmlns:c="http://schemas.openxmlformats.org/drawingml/2006/chart" r:id="rId8"/>
          </a:graphicData>
        </a:graphic>
      </p:graphicFrame>
    </p:spTree>
    <p:extLst>
      <p:ext uri="{BB962C8B-B14F-4D97-AF65-F5344CB8AC3E}">
        <p14:creationId xmlns:p14="http://schemas.microsoft.com/office/powerpoint/2010/main" val="3427734787"/>
      </p:ext>
    </p:extLst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7" name="New Table"/>
          <p:cNvGraphicFramePr>
            <a:graphicFrameLocks noGrp="1"/>
          </p:cNvGraphicFramePr>
          <p:nvPr/>
        </p:nvGraphicFramePr>
        <p:xfrm>
          <a:off x="255524" y="619125"/>
          <a:ext cx="11674729" cy="511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946"/>
                <a:gridCol w="2334946"/>
                <a:gridCol w="2334946"/>
                <a:gridCol w="2334946"/>
                <a:gridCol w="2334946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sz="1600" b="0">
                          <a:solidFill>
                            <a:srgbClr val="FFFFFF"/>
                          </a:solidFill>
                        </a:rPr>
                        <a:t>Morning</a:t>
                      </a:r>
                    </a:p>
                  </a:txBody>
                  <a:tcPr anchor="ctr">
                    <a:lnL w="23812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23812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  <a:prstDash val="dot"/>
                    </a:lnB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0">
                          <a:solidFill>
                            <a:srgbClr val="FFFFFF"/>
                          </a:solidFill>
                        </a:rPr>
                        <a:t>Mid-Day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23812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  <a:prstDash val="dot"/>
                    </a:lnB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0">
                          <a:solidFill>
                            <a:srgbClr val="FFFFFF"/>
                          </a:solidFill>
                        </a:rPr>
                        <a:t>Afternoon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23812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  <a:prstDash val="dot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0">
                          <a:solidFill>
                            <a:srgbClr val="FFFFFF"/>
                          </a:solidFill>
                        </a:rPr>
                        <a:t>Evening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23812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  <a:prstDash val="dot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0">
                          <a:solidFill>
                            <a:srgbClr val="FFFFFF"/>
                          </a:solidFill>
                        </a:rPr>
                        <a:t>Night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23812" cmpd="sng">
                      <a:solidFill>
                        <a:srgbClr val="000000"/>
                      </a:solidFill>
                    </a:lnR>
                    <a:lnT w="23812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  <a:prstDash val="dot"/>
                    </a:lnB>
                    <a:solidFill>
                      <a:srgbClr val="7030A0"/>
                    </a:solidFill>
                  </a:tcPr>
                </a:tc>
              </a:tr>
              <a:tr h="254000">
                <a:tc gridSpan="5">
                  <a:txBody>
                    <a:bodyPr/>
                    <a:lstStyle/>
                    <a:p>
                      <a:pPr algn="ctr"/>
                      <a:r>
                        <a:rPr sz="1200">
                          <a:solidFill>
                            <a:srgbClr val="FFFFFF"/>
                          </a:solidFill>
                        </a:rPr>
                        <a:t>Destination Item Categories</a:t>
                      </a:r>
                    </a:p>
                  </a:txBody>
                  <a:tcPr>
                    <a:lnL w="23812" cmpd="sng">
                      <a:solidFill>
                        <a:srgbClr val="000000"/>
                      </a:solidFill>
                    </a:lnL>
                    <a:lnR w="23812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  <a:prstDash val="dot"/>
                    </a:lnT>
                    <a:lnB w="12700" cmpd="sng">
                      <a:solidFill>
                        <a:srgbClr val="000000"/>
                      </a:solidFill>
                      <a:prstDash val="dot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  <a:prstDash val="dot"/>
                    </a:lnT>
                    <a:lnB w="12700" cmpd="sng">
                      <a:solidFill>
                        <a:srgbClr val="000000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  <a:prstDash val="dot"/>
                    </a:lnT>
                    <a:lnB w="12700" cmpd="sng">
                      <a:solidFill>
                        <a:srgbClr val="000000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  <a:prstDash val="dot"/>
                    </a:lnT>
                    <a:lnB w="12700" cmpd="sng">
                      <a:solidFill>
                        <a:srgbClr val="000000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/>
                    <a:lnT w="12700" cmpd="sng">
                      <a:solidFill>
                        <a:srgbClr val="000000"/>
                      </a:solidFill>
                      <a:prstDash val="dot"/>
                    </a:lnT>
                    <a:lnB w="12700" cmpd="sng">
                      <a:solidFill>
                        <a:srgbClr val="000000"/>
                      </a:solidFill>
                    </a:lnB>
                  </a:tcPr>
                </a:tc>
              </a:tr>
              <a:tr h="317500">
                <a:tc gridSpan="5">
                  <a:txBody>
                    <a:bodyPr/>
                    <a:lstStyle/>
                    <a:p/>
                  </a:txBody>
                  <a:tcPr>
                    <a:lnL w="23812" cmpd="sng">
                      <a:solidFill>
                        <a:srgbClr val="000000"/>
                      </a:solidFill>
                    </a:lnL>
                    <a:lnR w="23812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  <a:prstDash val="dot"/>
                    </a:lnT>
                    <a:lnB w="12700" cmpd="sng">
                      <a:solidFill>
                        <a:srgbClr val="000000"/>
                      </a:solidFill>
                      <a:prstDash val="dot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  <a:prstDash val="dot"/>
                    </a:lnT>
                    <a:lnB w="12700" cmpd="sng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  <a:prstDash val="dot"/>
                    </a:lnT>
                    <a:lnB w="12700" cmpd="sng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  <a:prstDash val="dot"/>
                    </a:lnT>
                    <a:lnB w="12700" cmpd="sng">
                      <a:solidFill>
                        <a:srgbClr val="000000"/>
                      </a:solidFill>
                      <a:prstDash val="dot"/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/>
                    <a:lnT w="12700" cmpd="sng">
                      <a:solidFill>
                        <a:srgbClr val="000000"/>
                      </a:solidFill>
                      <a:prstDash val="dot"/>
                    </a:lnT>
                    <a:lnB w="12700" cmpd="sng">
                      <a:solidFill>
                        <a:srgbClr val="000000"/>
                      </a:solidFill>
                      <a:prstDash val="dot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sz="1600">
                          <a:solidFill>
                            <a:srgbClr val="FFFFFF"/>
                          </a:solidFill>
                        </a:rPr>
                        <a:t>Carbonated Soft Drinks</a:t>
                      </a:r>
                    </a:p>
                  </a:txBody>
                  <a:tcPr anchor="ctr">
                    <a:lnL w="23812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12700" cmpd="sng">
                      <a:solidFill>
                        <a:srgbClr val="000000"/>
                      </a:solidFill>
                      <a:prstDash val="dot"/>
                    </a:lnT>
                    <a:lnB w="23812" cmpd="sng">
                      <a:solidFill>
                        <a:srgbClr val="000000"/>
                      </a:solidFill>
                    </a:lnB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>
                          <a:solidFill>
                            <a:srgbClr val="FFFFFF"/>
                          </a:solidFill>
                        </a:rPr>
                        <a:t>Carbonated Soft Drinks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12700" cmpd="sng">
                      <a:solidFill>
                        <a:srgbClr val="000000"/>
                      </a:solidFill>
                      <a:prstDash val="dot"/>
                    </a:lnT>
                    <a:lnB w="12700" cmpd="sng">
                      <a:solidFill>
                        <a:srgbClr val="000000"/>
                      </a:solidFill>
                    </a:lnB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>
                          <a:solidFill>
                            <a:srgbClr val="FFFFFF"/>
                          </a:solidFill>
                        </a:rPr>
                        <a:t>Carbonated Soft Drinks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12700" cmpd="sng">
                      <a:solidFill>
                        <a:srgbClr val="000000"/>
                      </a:solidFill>
                      <a:prstDash val="dot"/>
                    </a:lnT>
                    <a:lnB w="12700" cmpd="sng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>
                          <a:solidFill>
                            <a:srgbClr val="FFFFFF"/>
                          </a:solidFill>
                        </a:rPr>
                        <a:t>Carbonated Soft Drinks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12700" cmpd="sng">
                      <a:solidFill>
                        <a:srgbClr val="000000"/>
                      </a:solidFill>
                      <a:prstDash val="dot"/>
                    </a:lnT>
                    <a:lnB w="12700" cmpd="sng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>
                          <a:solidFill>
                            <a:srgbClr val="FFFFFF"/>
                          </a:solidFill>
                        </a:rPr>
                        <a:t>Carbonated Soft Drinks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23812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  <a:prstDash val="dot"/>
                    </a:lnT>
                    <a:lnB w="12700" cmpd="sng">
                      <a:solidFill>
                        <a:srgbClr val="000000"/>
                      </a:solidFill>
                    </a:lnB>
                    <a:solidFill>
                      <a:srgbClr val="7030A0"/>
                    </a:solidFill>
                  </a:tcPr>
                </a:tc>
              </a:tr>
              <a:tr h="3302000">
                <a:tc>
                  <a:txBody>
                    <a:bodyPr/>
                    <a:lstStyle/>
                    <a:p/>
                  </a:txBody>
                  <a:tcPr>
                    <a:lnL w="23812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23812" cmpd="sng">
                      <a:solidFill>
                        <a:srgbClr val="000000"/>
                      </a:solidFill>
                    </a:lnT>
                    <a:lnB w="23812" cmpd="sng">
                      <a:solidFill>
                        <a:srgbClr val="000000"/>
                      </a:solidFill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12700" cmpd="sng">
                      <a:solidFill>
                        <a:srgbClr val="000000"/>
                      </a:solidFill>
                    </a:lnT>
                    <a:lnB w="23812" cmpd="sng">
                      <a:solidFill>
                        <a:srgbClr val="000000"/>
                      </a:solidFill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12700" cmpd="sng">
                      <a:solidFill>
                        <a:srgbClr val="000000"/>
                      </a:solidFill>
                    </a:lnT>
                    <a:lnB w="23812" cmpd="sng">
                      <a:solidFill>
                        <a:srgbClr val="000000"/>
                      </a:solidFill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12700" cmpd="sng">
                      <a:solidFill>
                        <a:srgbClr val="000000"/>
                      </a:solidFill>
                    </a:lnT>
                    <a:lnB w="23812" cmpd="sng">
                      <a:solidFill>
                        <a:srgbClr val="000000"/>
                      </a:solidFill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12700" cmpd="sng">
                      <a:solidFill>
                        <a:srgbClr val="000000"/>
                      </a:solidFill>
                      <a:prstDash val="dot"/>
                    </a:lnL>
                    <a:lnR w="23812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23812" cmpd="sng">
                      <a:solidFill>
                        <a:srgbClr val="000000"/>
                      </a:solidFill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15022" y="5755262"/>
            <a:ext cx="6759930" cy="107722"/>
          </a:xfrm>
          <a:prstGeom prst="rect">
            <a:avLst/>
          </a:prstGeom>
          <a:effectLst/>
        </p:spPr>
        <p:txBody>
          <a:bodyPr wrap="square" tIns="0" bIns="0">
            <a:spAutoFit/>
          </a:bodyPr>
          <a:lstStyle/>
          <a:p>
            <a:r>
              <a:rPr lang="en-US" sz="700">
                <a:solidFill>
                  <a:srgbClr val="595959"/>
                </a:solidFill>
                <a:effectLst/>
              </a:rPr>
              <a:t>Destination item is determined at the category level and is not available for cross category aggregates</a:t>
            </a:r>
          </a:p>
        </p:txBody>
      </p:sp>
      <p:sp>
        <p:nvSpPr>
          <p:cNvPr id="4" name="New shape"/>
          <p:cNvSpPr/>
          <p:nvPr/>
        </p:nvSpPr>
        <p:spPr>
          <a:xfrm>
            <a:off x="8536940" y="5925312"/>
            <a:ext cx="3621024" cy="35661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900" b="0">
                <a:solidFill>
                  <a:srgbClr val="595959"/>
                </a:solidFill>
                <a:latin typeface="Arial (Body)"/>
              </a:rPr>
              <a:t>Read as: 23% of Coca-Cola trips by Daypart Morning have Carbonated Soft Drinks as the destination item; destination items are at the category level</a:t>
            </a:r>
          </a:p>
        </p:txBody>
      </p:sp>
      <p:sp>
        <p:nvSpPr>
          <p:cNvPr id="5" name="New shape"/>
          <p:cNvSpPr/>
          <p:nvPr/>
        </p:nvSpPr>
        <p:spPr>
          <a:xfrm>
            <a:off x="320294" y="10795"/>
            <a:ext cx="8229600" cy="66954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2400" b="1">
                <a:solidFill>
                  <a:srgbClr val="E41E2B"/>
                </a:solidFill>
                <a:latin typeface="Arial (Body)"/>
              </a:rPr>
              <a:t>Destination Item – Coca-Cola Trips</a:t>
            </a:r>
          </a:p>
        </p:txBody>
      </p:sp>
      <p:sp>
        <p:nvSpPr>
          <p:cNvPr id="6" name="New shape"/>
          <p:cNvSpPr/>
          <p:nvPr/>
        </p:nvSpPr>
        <p:spPr>
          <a:xfrm>
            <a:off x="273558" y="5806694"/>
            <a:ext cx="5461000" cy="50749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1000" b="0">
                <a:solidFill>
                  <a:srgbClr val="595959"/>
                </a:solidFill>
                <a:latin typeface="Arial (Body)"/>
              </a:rPr>
              <a:t>Sample Size: Morning (6am to 11am) 612; Mid-Day (11am to 2pm) 514; Afternoon (2pm to 5pm) 463; Evening (5pm to 10pm) 513; Night (10pm to 6am) 140</a:t>
            </a:r>
          </a:p>
        </p:txBody>
      </p:sp>
      <p:graphicFrame>
        <p:nvGraphicFramePr>
          <p:cNvPr id="8" name="ChartObject"/>
          <p:cNvGraphicFramePr/>
          <p:nvPr/>
        </p:nvGraphicFramePr>
        <p:xfrm>
          <a:off x="1054735" y="1652397"/>
          <a:ext cx="444500" cy="4445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9" name="New shape"/>
          <p:cNvSpPr/>
          <p:nvPr/>
        </p:nvSpPr>
        <p:spPr>
          <a:xfrm>
            <a:off x="1435735" y="1665097"/>
            <a:ext cx="889000" cy="40640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r>
              <a:rPr sz="1600" b="0">
                <a:solidFill>
                  <a:srgbClr val="FFFFFF"/>
                </a:solidFill>
                <a:latin typeface="Arial (Body)"/>
              </a:rPr>
              <a:t>23%</a:t>
            </a:r>
          </a:p>
        </p:txBody>
      </p:sp>
      <p:graphicFrame>
        <p:nvGraphicFramePr>
          <p:cNvPr id="10" name="ChartObject"/>
          <p:cNvGraphicFramePr/>
          <p:nvPr/>
        </p:nvGraphicFramePr>
        <p:xfrm>
          <a:off x="3389681" y="1652397"/>
          <a:ext cx="444500" cy="4445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" name="New shape"/>
          <p:cNvSpPr/>
          <p:nvPr/>
        </p:nvSpPr>
        <p:spPr>
          <a:xfrm>
            <a:off x="3770681" y="1665097"/>
            <a:ext cx="889000" cy="40640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r>
              <a:rPr sz="1600" b="0">
                <a:solidFill>
                  <a:srgbClr val="FFFFFF"/>
                </a:solidFill>
                <a:latin typeface="Arial (Body)"/>
              </a:rPr>
              <a:t>27%</a:t>
            </a:r>
          </a:p>
        </p:txBody>
      </p:sp>
      <p:graphicFrame>
        <p:nvGraphicFramePr>
          <p:cNvPr id="12" name="ChartObject"/>
          <p:cNvGraphicFramePr/>
          <p:nvPr/>
        </p:nvGraphicFramePr>
        <p:xfrm>
          <a:off x="5724627" y="1652397"/>
          <a:ext cx="444500" cy="4445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sp>
        <p:nvSpPr>
          <p:cNvPr id="13" name="New shape"/>
          <p:cNvSpPr/>
          <p:nvPr/>
        </p:nvSpPr>
        <p:spPr>
          <a:xfrm>
            <a:off x="6105627" y="1665097"/>
            <a:ext cx="889000" cy="40640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r>
              <a:rPr sz="1600" b="0">
                <a:solidFill>
                  <a:srgbClr val="FFFFFF"/>
                </a:solidFill>
                <a:latin typeface="Arial (Body)"/>
              </a:rPr>
              <a:t>31%</a:t>
            </a:r>
          </a:p>
        </p:txBody>
      </p:sp>
      <p:graphicFrame>
        <p:nvGraphicFramePr>
          <p:cNvPr id="14" name="ChartObject"/>
          <p:cNvGraphicFramePr/>
          <p:nvPr/>
        </p:nvGraphicFramePr>
        <p:xfrm>
          <a:off x="8059572" y="1652397"/>
          <a:ext cx="444500" cy="444500"/>
        </p:xfrm>
        <a:graphic>
          <a:graphicData uri="http://schemas.openxmlformats.org/drawingml/2006/chart">
            <c:chart xmlns:c="http://schemas.openxmlformats.org/drawingml/2006/chart" r:id="rId6"/>
          </a:graphicData>
        </a:graphic>
      </p:graphicFrame>
      <p:sp>
        <p:nvSpPr>
          <p:cNvPr id="15" name="New shape"/>
          <p:cNvSpPr/>
          <p:nvPr/>
        </p:nvSpPr>
        <p:spPr>
          <a:xfrm>
            <a:off x="8440572" y="1665097"/>
            <a:ext cx="889000" cy="40640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r>
              <a:rPr sz="1600" b="0">
                <a:solidFill>
                  <a:srgbClr val="FFFFFF"/>
                </a:solidFill>
                <a:latin typeface="Arial (Body)"/>
              </a:rPr>
              <a:t>28%</a:t>
            </a:r>
          </a:p>
        </p:txBody>
      </p:sp>
      <p:graphicFrame>
        <p:nvGraphicFramePr>
          <p:cNvPr id="16" name="ChartObject"/>
          <p:cNvGraphicFramePr/>
          <p:nvPr/>
        </p:nvGraphicFramePr>
        <p:xfrm>
          <a:off x="10394518" y="1652397"/>
          <a:ext cx="444500" cy="444500"/>
        </p:xfrm>
        <a:graphic>
          <a:graphicData uri="http://schemas.openxmlformats.org/drawingml/2006/chart">
            <c:chart xmlns:c="http://schemas.openxmlformats.org/drawingml/2006/chart" r:id="rId7"/>
          </a:graphicData>
        </a:graphic>
      </p:graphicFrame>
      <p:sp>
        <p:nvSpPr>
          <p:cNvPr id="17" name="New shape"/>
          <p:cNvSpPr/>
          <p:nvPr/>
        </p:nvSpPr>
        <p:spPr>
          <a:xfrm>
            <a:off x="10775518" y="1665097"/>
            <a:ext cx="889000" cy="40640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r>
              <a:rPr sz="1600" b="0">
                <a:solidFill>
                  <a:srgbClr val="FFFFFF"/>
                </a:solidFill>
                <a:latin typeface="Arial (Body)"/>
              </a:rPr>
              <a:t>27%</a:t>
            </a:r>
          </a:p>
        </p:txBody>
      </p:sp>
      <p:graphicFrame>
        <p:nvGraphicFramePr>
          <p:cNvPr id="18" name="ChartObject"/>
          <p:cNvGraphicFramePr/>
          <p:nvPr/>
        </p:nvGraphicFramePr>
        <p:xfrm>
          <a:off x="255524" y="2422779"/>
          <a:ext cx="2296846" cy="3329940"/>
        </p:xfrm>
        <a:graphic>
          <a:graphicData uri="http://schemas.openxmlformats.org/drawingml/2006/chart">
            <c:chart xmlns:c="http://schemas.openxmlformats.org/drawingml/2006/chart" r:id="rId8"/>
          </a:graphicData>
        </a:graphic>
      </p:graphicFrame>
      <p:graphicFrame>
        <p:nvGraphicFramePr>
          <p:cNvPr id="19" name="ChartObject"/>
          <p:cNvGraphicFramePr/>
          <p:nvPr/>
        </p:nvGraphicFramePr>
        <p:xfrm>
          <a:off x="2590470" y="2422779"/>
          <a:ext cx="2296846" cy="3329940"/>
        </p:xfrm>
        <a:graphic>
          <a:graphicData uri="http://schemas.openxmlformats.org/drawingml/2006/chart">
            <c:chart xmlns:c="http://schemas.openxmlformats.org/drawingml/2006/chart" r:id="rId9"/>
          </a:graphicData>
        </a:graphic>
      </p:graphicFrame>
      <p:graphicFrame>
        <p:nvGraphicFramePr>
          <p:cNvPr id="20" name="ChartObject"/>
          <p:cNvGraphicFramePr/>
          <p:nvPr/>
        </p:nvGraphicFramePr>
        <p:xfrm>
          <a:off x="4925416" y="2422779"/>
          <a:ext cx="2296846" cy="3329940"/>
        </p:xfrm>
        <a:graphic>
          <a:graphicData uri="http://schemas.openxmlformats.org/drawingml/2006/chart">
            <c:chart xmlns:c="http://schemas.openxmlformats.org/drawingml/2006/chart" r:id="rId10"/>
          </a:graphicData>
        </a:graphic>
      </p:graphicFrame>
      <p:graphicFrame>
        <p:nvGraphicFramePr>
          <p:cNvPr id="21" name="ChartObject"/>
          <p:cNvGraphicFramePr/>
          <p:nvPr/>
        </p:nvGraphicFramePr>
        <p:xfrm>
          <a:off x="7260361" y="2422779"/>
          <a:ext cx="2296846" cy="3329940"/>
        </p:xfrm>
        <a:graphic>
          <a:graphicData uri="http://schemas.openxmlformats.org/drawingml/2006/chart">
            <c:chart xmlns:c="http://schemas.openxmlformats.org/drawingml/2006/chart" r:id="rId11"/>
          </a:graphicData>
        </a:graphic>
      </p:graphicFrame>
      <p:graphicFrame>
        <p:nvGraphicFramePr>
          <p:cNvPr id="22" name="ChartObject"/>
          <p:cNvGraphicFramePr/>
          <p:nvPr/>
        </p:nvGraphicFramePr>
        <p:xfrm>
          <a:off x="9595307" y="2422779"/>
          <a:ext cx="2296846" cy="3329940"/>
        </p:xfrm>
        <a:graphic>
          <a:graphicData uri="http://schemas.openxmlformats.org/drawingml/2006/chart">
            <c:chart xmlns:c="http://schemas.openxmlformats.org/drawingml/2006/chart" r:id="rId12"/>
          </a:graphicData>
        </a:graphic>
      </p:graphicFrame>
    </p:spTree>
    <p:extLst>
      <p:ext uri="{BB962C8B-B14F-4D97-AF65-F5344CB8AC3E}">
        <p14:creationId xmlns:p14="http://schemas.microsoft.com/office/powerpoint/2010/main" val="3992854653"/>
      </p:ext>
    </p:extLst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cxnSp>
        <p:nvCxnSpPr>
          <p:cNvPr id="31" name="Straight Connector 30"/>
          <p:cNvCxnSpPr/>
          <p:nvPr/>
        </p:nvCxnSpPr>
        <p:spPr>
          <a:xfrm>
            <a:off x="9696102" y="1074879"/>
            <a:ext cx="298" cy="509042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63354" y="1052736"/>
            <a:ext cx="941832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5157192"/>
            <a:ext cx="567500" cy="567500"/>
          </a:xfrm>
          <a:prstGeom prst="rect">
            <a:avLst/>
          </a:prstGeom>
          <a:effectLst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084" y="5157192"/>
            <a:ext cx="567500" cy="567500"/>
          </a:xfrm>
          <a:prstGeom prst="rect">
            <a:avLst/>
          </a:prstGeom>
          <a:effectLst/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760" y="5157192"/>
            <a:ext cx="567500" cy="567500"/>
          </a:xfrm>
          <a:prstGeom prst="rect">
            <a:avLst/>
          </a:prstGeom>
          <a:effectLst/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436" y="5157192"/>
            <a:ext cx="567500" cy="567500"/>
          </a:xfrm>
          <a:prstGeom prst="rect">
            <a:avLst/>
          </a:prstGeom>
          <a:effectLst/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112" y="5157192"/>
            <a:ext cx="567500" cy="567500"/>
          </a:xfrm>
          <a:prstGeom prst="rect">
            <a:avLst/>
          </a:prstGeom>
          <a:effectLst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789" y="5157192"/>
            <a:ext cx="567500" cy="567500"/>
          </a:xfrm>
          <a:prstGeom prst="rect">
            <a:avLst/>
          </a:prstGeom>
          <a:effectLst/>
        </p:spPr>
      </p:pic>
      <p:sp>
        <p:nvSpPr>
          <p:cNvPr id="33" name="New shape"/>
          <p:cNvSpPr/>
          <p:nvPr/>
        </p:nvSpPr>
        <p:spPr>
          <a:xfrm>
            <a:off x="4974336" y="1152144"/>
            <a:ext cx="4727448" cy="21945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900" b="0">
                <a:solidFill>
                  <a:srgbClr val="595959"/>
                </a:solidFill>
                <a:latin typeface="Arial (Body)"/>
              </a:rPr>
              <a:t>Read as: 19% of Coca-Cola trips by Daypart Morning are stock up trips</a:t>
            </a:r>
          </a:p>
        </p:txBody>
      </p:sp>
      <p:sp>
        <p:nvSpPr>
          <p:cNvPr id="35" name="New shape"/>
          <p:cNvSpPr/>
          <p:nvPr/>
        </p:nvSpPr>
        <p:spPr>
          <a:xfrm>
            <a:off x="547116" y="467995"/>
            <a:ext cx="5173091" cy="27711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1200" b="1">
                <a:solidFill>
                  <a:srgbClr val="595959"/>
                </a:solidFill>
                <a:latin typeface="Arial (Body)"/>
              </a:rPr>
              <a:t>Coca-Cola Trip Mission</a:t>
            </a:r>
          </a:p>
        </p:txBody>
      </p:sp>
      <p:sp>
        <p:nvSpPr>
          <p:cNvPr id="34" name="New shape"/>
          <p:cNvSpPr/>
          <p:nvPr/>
        </p:nvSpPr>
        <p:spPr>
          <a:xfrm>
            <a:off x="320294" y="10795"/>
            <a:ext cx="8229600" cy="66954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2400" b="1">
                <a:solidFill>
                  <a:srgbClr val="E41E2B"/>
                </a:solidFill>
                <a:latin typeface="Arial (Body)"/>
              </a:rPr>
              <a:t>Trip Details: Trip Mission for Coca-Cola Trips</a:t>
            </a:r>
          </a:p>
        </p:txBody>
      </p:sp>
      <p:sp>
        <p:nvSpPr>
          <p:cNvPr id="36" name="New shape"/>
          <p:cNvSpPr/>
          <p:nvPr/>
        </p:nvSpPr>
        <p:spPr>
          <a:xfrm>
            <a:off x="273558" y="5806694"/>
            <a:ext cx="5461000" cy="50749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1000" b="0">
                <a:solidFill>
                  <a:srgbClr val="595959"/>
                </a:solidFill>
                <a:latin typeface="Arial (Body)"/>
              </a:rPr>
              <a:t>Sample Size: Morning (6am to 11am) 612; Mid-Day (11am to 2pm) 514; Afternoon (2pm to 5pm) 463; Evening (5pm to 10pm) 513; Night (10pm to 6am) 140</a:t>
            </a:r>
          </a:p>
        </p:txBody>
      </p:sp>
      <p:graphicFrame>
        <p:nvGraphicFramePr>
          <p:cNvPr id="37" name="ChartObject"/>
          <p:cNvGraphicFramePr/>
          <p:nvPr/>
        </p:nvGraphicFramePr>
        <p:xfrm>
          <a:off x="192024" y="1435608"/>
          <a:ext cx="9491472" cy="3736721"/>
        </p:xfrm>
        <a:graphic>
          <a:graphicData uri="http://schemas.openxmlformats.org/drawingml/2006/chart">
            <c:chart xmlns:c="http://schemas.openxmlformats.org/drawingml/2006/chart" r:id="rId9"/>
          </a:graphicData>
        </a:graphic>
      </p:graphicFrame>
      <p:sp>
        <p:nvSpPr>
          <p:cNvPr id="38" name="New shape"/>
          <p:cNvSpPr/>
          <p:nvPr/>
        </p:nvSpPr>
        <p:spPr>
          <a:xfrm>
            <a:off x="9912096" y="978408"/>
            <a:ext cx="1651000" cy="576072"/>
          </a:xfrm>
          <a:prstGeom prst="roundRect">
            <a:avLst/>
          </a:prstGeom>
          <a:solidFill>
            <a:srgbClr val="E41E2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FFFFFF"/>
                </a:solidFill>
                <a:latin typeface="Arial (Body)"/>
              </a:rPr>
              <a:t>Morning</a:t>
            </a:r>
          </a:p>
        </p:txBody>
      </p:sp>
      <p:sp>
        <p:nvSpPr>
          <p:cNvPr id="39" name="New shape"/>
          <p:cNvSpPr/>
          <p:nvPr/>
        </p:nvSpPr>
        <p:spPr>
          <a:xfrm>
            <a:off x="9912096" y="2121408"/>
            <a:ext cx="1651000" cy="576072"/>
          </a:xfrm>
          <a:prstGeom prst="roundRect">
            <a:avLst/>
          </a:prstGeom>
          <a:solidFill>
            <a:srgbClr val="31859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FFFFFF"/>
                </a:solidFill>
                <a:latin typeface="Arial (Body)"/>
              </a:rPr>
              <a:t>Mid-Day</a:t>
            </a:r>
          </a:p>
        </p:txBody>
      </p:sp>
      <p:sp>
        <p:nvSpPr>
          <p:cNvPr id="40" name="New shape"/>
          <p:cNvSpPr/>
          <p:nvPr/>
        </p:nvSpPr>
        <p:spPr>
          <a:xfrm>
            <a:off x="9912096" y="3264408"/>
            <a:ext cx="1651000" cy="576072"/>
          </a:xfrm>
          <a:prstGeom prst="roundRect">
            <a:avLst/>
          </a:prstGeom>
          <a:solidFill>
            <a:srgbClr val="FFC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FFFFFF"/>
                </a:solidFill>
                <a:latin typeface="Arial (Body)"/>
              </a:rPr>
              <a:t>Afternoon</a:t>
            </a:r>
          </a:p>
        </p:txBody>
      </p:sp>
      <p:sp>
        <p:nvSpPr>
          <p:cNvPr id="41" name="New shape"/>
          <p:cNvSpPr/>
          <p:nvPr/>
        </p:nvSpPr>
        <p:spPr>
          <a:xfrm>
            <a:off x="9912096" y="4407408"/>
            <a:ext cx="1651000" cy="576072"/>
          </a:xfrm>
          <a:prstGeom prst="round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FFFFFF"/>
                </a:solidFill>
                <a:latin typeface="Arial (Body)"/>
              </a:rPr>
              <a:t>Evening</a:t>
            </a:r>
          </a:p>
        </p:txBody>
      </p:sp>
      <p:sp>
        <p:nvSpPr>
          <p:cNvPr id="42" name="New shape"/>
          <p:cNvSpPr/>
          <p:nvPr/>
        </p:nvSpPr>
        <p:spPr>
          <a:xfrm>
            <a:off x="9912096" y="5550408"/>
            <a:ext cx="1651000" cy="576072"/>
          </a:xfrm>
          <a:prstGeom prst="roundRect">
            <a:avLst/>
          </a:pr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FFFFFF"/>
                </a:solidFill>
                <a:latin typeface="Arial (Body)"/>
              </a:rPr>
              <a:t>Night</a:t>
            </a:r>
          </a:p>
        </p:txBody>
      </p:sp>
    </p:spTree>
    <p:extLst>
      <p:ext uri="{BB962C8B-B14F-4D97-AF65-F5344CB8AC3E}">
        <p14:creationId xmlns:p14="http://schemas.microsoft.com/office/powerpoint/2010/main" val="1802411672"/>
      </p:ext>
    </p:extLst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cxnSp>
        <p:nvCxnSpPr>
          <p:cNvPr id="31" name="Straight Connector 30"/>
          <p:cNvCxnSpPr/>
          <p:nvPr/>
        </p:nvCxnSpPr>
        <p:spPr>
          <a:xfrm>
            <a:off x="9696102" y="1074879"/>
            <a:ext cx="298" cy="509042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63354" y="1052736"/>
            <a:ext cx="941832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hidden="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5157192"/>
            <a:ext cx="567500" cy="567500"/>
          </a:xfrm>
          <a:prstGeom prst="rect">
            <a:avLst/>
          </a:prstGeom>
          <a:effectLst/>
        </p:spPr>
      </p:pic>
      <p:pic>
        <p:nvPicPr>
          <p:cNvPr id="11" name="Picture 10" hidden="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084" y="5157192"/>
            <a:ext cx="567500" cy="567500"/>
          </a:xfrm>
          <a:prstGeom prst="rect">
            <a:avLst/>
          </a:prstGeom>
          <a:effectLst/>
        </p:spPr>
      </p:pic>
      <p:pic>
        <p:nvPicPr>
          <p:cNvPr id="12" name="Picture 11" hidden="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760" y="5157192"/>
            <a:ext cx="567500" cy="567500"/>
          </a:xfrm>
          <a:prstGeom prst="rect">
            <a:avLst/>
          </a:prstGeom>
          <a:effectLst/>
        </p:spPr>
      </p:pic>
      <p:pic>
        <p:nvPicPr>
          <p:cNvPr id="13" name="Picture 12" hidden="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436" y="5157192"/>
            <a:ext cx="567500" cy="567500"/>
          </a:xfrm>
          <a:prstGeom prst="rect">
            <a:avLst/>
          </a:prstGeom>
          <a:effectLst/>
        </p:spPr>
      </p:pic>
      <p:pic>
        <p:nvPicPr>
          <p:cNvPr id="14" name="Picture 13" hidden="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112" y="5157192"/>
            <a:ext cx="567500" cy="567500"/>
          </a:xfrm>
          <a:prstGeom prst="rect">
            <a:avLst/>
          </a:prstGeom>
          <a:effectLst/>
        </p:spPr>
      </p:pic>
      <p:pic>
        <p:nvPicPr>
          <p:cNvPr id="15" name="Picture 14" hidden="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789" y="5157192"/>
            <a:ext cx="567500" cy="567500"/>
          </a:xfrm>
          <a:prstGeom prst="rect">
            <a:avLst/>
          </a:prstGeom>
          <a:effectLst/>
        </p:spPr>
      </p:pic>
      <p:sp>
        <p:nvSpPr>
          <p:cNvPr id="33" name="New shape"/>
          <p:cNvSpPr/>
          <p:nvPr/>
        </p:nvSpPr>
        <p:spPr>
          <a:xfrm>
            <a:off x="4974336" y="1152144"/>
            <a:ext cx="4727448" cy="219456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900" b="0">
                <a:solidFill>
                  <a:srgbClr val="595959"/>
                </a:solidFill>
                <a:latin typeface="Arial (Body)"/>
              </a:rPr>
              <a:t>Read as: 19% of Coca-Cola trips by Daypart Morning are stock up trips</a:t>
            </a:r>
          </a:p>
        </p:txBody>
      </p:sp>
      <p:sp>
        <p:nvSpPr>
          <p:cNvPr id="35" name="New shape"/>
          <p:cNvSpPr/>
          <p:nvPr/>
        </p:nvSpPr>
        <p:spPr>
          <a:xfrm>
            <a:off x="547116" y="467995"/>
            <a:ext cx="5173091" cy="27711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1200" b="1">
                <a:solidFill>
                  <a:srgbClr val="595959"/>
                </a:solidFill>
                <a:latin typeface="Arial (Body)"/>
              </a:rPr>
              <a:t>Coca-Cola Trip Mission</a:t>
            </a:r>
          </a:p>
        </p:txBody>
      </p:sp>
      <p:sp>
        <p:nvSpPr>
          <p:cNvPr id="34" name="New shape"/>
          <p:cNvSpPr/>
          <p:nvPr/>
        </p:nvSpPr>
        <p:spPr>
          <a:xfrm>
            <a:off x="320294" y="10795"/>
            <a:ext cx="8229600" cy="66954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2400" b="1">
                <a:solidFill>
                  <a:srgbClr val="E41E2B"/>
                </a:solidFill>
                <a:latin typeface="Arial (Body)"/>
              </a:rPr>
              <a:t>Trip Details: Trip Mission for Coca-Cola Trips</a:t>
            </a:r>
          </a:p>
        </p:txBody>
      </p:sp>
      <p:sp>
        <p:nvSpPr>
          <p:cNvPr id="36" name="New shape"/>
          <p:cNvSpPr/>
          <p:nvPr/>
        </p:nvSpPr>
        <p:spPr>
          <a:xfrm>
            <a:off x="273558" y="5806694"/>
            <a:ext cx="5461000" cy="50749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1000" b="0">
                <a:solidFill>
                  <a:srgbClr val="595959"/>
                </a:solidFill>
                <a:latin typeface="Arial (Body)"/>
              </a:rPr>
              <a:t>Sample Size: Morning (6am to 11am) 612; Mid-Day (11am to 2pm) 514; Afternoon (2pm to 5pm) 463; Evening (5pm to 10pm) 513; Night (10pm to 6am) 140</a:t>
            </a:r>
          </a:p>
        </p:txBody>
      </p:sp>
      <p:graphicFrame>
        <p:nvGraphicFramePr>
          <p:cNvPr id="37" name="ChartObject"/>
          <p:cNvGraphicFramePr/>
          <p:nvPr/>
        </p:nvGraphicFramePr>
        <p:xfrm>
          <a:off x="192024" y="1435608"/>
          <a:ext cx="9491472" cy="4282821"/>
        </p:xfrm>
        <a:graphic>
          <a:graphicData uri="http://schemas.openxmlformats.org/drawingml/2006/chart">
            <c:chart xmlns:c="http://schemas.openxmlformats.org/drawingml/2006/chart" r:id="rId9"/>
          </a:graphicData>
        </a:graphic>
      </p:graphicFrame>
      <p:sp>
        <p:nvSpPr>
          <p:cNvPr id="38" name="New shape"/>
          <p:cNvSpPr/>
          <p:nvPr/>
        </p:nvSpPr>
        <p:spPr>
          <a:xfrm>
            <a:off x="9912096" y="978408"/>
            <a:ext cx="1651000" cy="576072"/>
          </a:xfrm>
          <a:prstGeom prst="roundRect">
            <a:avLst/>
          </a:prstGeom>
          <a:solidFill>
            <a:srgbClr val="E41E2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FFFFFF"/>
                </a:solidFill>
                <a:latin typeface="Arial (Body)"/>
              </a:rPr>
              <a:t>Morning</a:t>
            </a:r>
          </a:p>
        </p:txBody>
      </p:sp>
      <p:sp>
        <p:nvSpPr>
          <p:cNvPr id="39" name="New shape"/>
          <p:cNvSpPr/>
          <p:nvPr/>
        </p:nvSpPr>
        <p:spPr>
          <a:xfrm>
            <a:off x="9912096" y="2121408"/>
            <a:ext cx="1651000" cy="576072"/>
          </a:xfrm>
          <a:prstGeom prst="roundRect">
            <a:avLst/>
          </a:prstGeom>
          <a:solidFill>
            <a:srgbClr val="31859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FFFFFF"/>
                </a:solidFill>
                <a:latin typeface="Arial (Body)"/>
              </a:rPr>
              <a:t>Mid-Day</a:t>
            </a:r>
          </a:p>
        </p:txBody>
      </p:sp>
      <p:sp>
        <p:nvSpPr>
          <p:cNvPr id="40" name="New shape"/>
          <p:cNvSpPr/>
          <p:nvPr/>
        </p:nvSpPr>
        <p:spPr>
          <a:xfrm>
            <a:off x="9912096" y="3264408"/>
            <a:ext cx="1651000" cy="576072"/>
          </a:xfrm>
          <a:prstGeom prst="roundRect">
            <a:avLst/>
          </a:prstGeom>
          <a:solidFill>
            <a:srgbClr val="FFC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FFFFFF"/>
                </a:solidFill>
                <a:latin typeface="Arial (Body)"/>
              </a:rPr>
              <a:t>Afternoon</a:t>
            </a:r>
          </a:p>
        </p:txBody>
      </p:sp>
      <p:sp>
        <p:nvSpPr>
          <p:cNvPr id="41" name="New shape"/>
          <p:cNvSpPr/>
          <p:nvPr/>
        </p:nvSpPr>
        <p:spPr>
          <a:xfrm>
            <a:off x="9912096" y="4407408"/>
            <a:ext cx="1651000" cy="576072"/>
          </a:xfrm>
          <a:prstGeom prst="round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FFFFFF"/>
                </a:solidFill>
                <a:latin typeface="Arial (Body)"/>
              </a:rPr>
              <a:t>Evening</a:t>
            </a:r>
          </a:p>
        </p:txBody>
      </p:sp>
      <p:sp>
        <p:nvSpPr>
          <p:cNvPr id="42" name="New shape"/>
          <p:cNvSpPr/>
          <p:nvPr/>
        </p:nvSpPr>
        <p:spPr>
          <a:xfrm>
            <a:off x="9912096" y="5550408"/>
            <a:ext cx="1651000" cy="576072"/>
          </a:xfrm>
          <a:prstGeom prst="roundRect">
            <a:avLst/>
          </a:pr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FFFFFF"/>
                </a:solidFill>
                <a:latin typeface="Arial (Body)"/>
              </a:rPr>
              <a:t>Night</a:t>
            </a:r>
          </a:p>
        </p:txBody>
      </p:sp>
    </p:spTree>
    <p:extLst>
      <p:ext uri="{BB962C8B-B14F-4D97-AF65-F5344CB8AC3E}">
        <p14:creationId xmlns:p14="http://schemas.microsoft.com/office/powerpoint/2010/main" val="3278833114"/>
      </p:ext>
    </p:extLst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7" name="New Table"/>
          <p:cNvGraphicFramePr>
            <a:graphicFrameLocks noGrp="1"/>
          </p:cNvGraphicFramePr>
          <p:nvPr/>
        </p:nvGraphicFramePr>
        <p:xfrm>
          <a:off x="255524" y="619125"/>
          <a:ext cx="11674729" cy="5133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000"/>
                <a:gridCol w="1903146"/>
                <a:gridCol w="1903146"/>
                <a:gridCol w="1903146"/>
                <a:gridCol w="1903146"/>
                <a:gridCol w="1903146"/>
              </a:tblGrid>
              <a:tr h="1143000">
                <a:tc>
                  <a:txBody>
                    <a:bodyPr/>
                    <a:lstStyle/>
                    <a:p>
                      <a:endParaRPr>
                        <a:solidFill>
                          <a:prstClr val="black"/>
                        </a:solidFill>
                      </a:endParaRPr>
                    </a:p>
                  </a:txBody>
                  <a:tcPr>
                    <a:lnL w="23812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3812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>
                          <a:solidFill>
                            <a:srgbClr val="FFFFFF"/>
                          </a:solidFill>
                        </a:rPr>
                        <a:t>Morning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23812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>
                          <a:solidFill>
                            <a:srgbClr val="FFFFFF"/>
                          </a:solidFill>
                        </a:rPr>
                        <a:t>Mid-Day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23812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solidFill>
                      <a:srgbClr val="3185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>
                          <a:solidFill>
                            <a:srgbClr val="FFFFFF"/>
                          </a:solidFill>
                        </a:rPr>
                        <a:t>Afternoon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23812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>
                          <a:solidFill>
                            <a:srgbClr val="FFFFFF"/>
                          </a:solidFill>
                        </a:rPr>
                        <a:t>Evening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23812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>
                          <a:solidFill>
                            <a:srgbClr val="FFFFFF"/>
                          </a:solidFill>
                        </a:rPr>
                        <a:t>Night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23812" cmpd="sng">
                      <a:solidFill>
                        <a:srgbClr val="000000"/>
                      </a:solidFill>
                    </a:lnR>
                    <a:lnT w="23812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solidFill>
                      <a:srgbClr val="7030A0"/>
                    </a:solidFill>
                  </a:tcPr>
                </a:tc>
              </a:tr>
              <a:tr h="1330198">
                <a:tc>
                  <a:txBody>
                    <a:bodyPr/>
                    <a:lstStyle/>
                    <a:p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23812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>
                          <a:solidFill>
                            <a:srgbClr val="340298"/>
                          </a:solidFill>
                        </a:rPr>
                        <a:t>11.0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>
                          <a:solidFill>
                            <a:srgbClr val="000000"/>
                          </a:solidFill>
                        </a:rPr>
                        <a:t>10.0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>
                          <a:solidFill>
                            <a:srgbClr val="000000"/>
                          </a:solidFill>
                        </a:rPr>
                        <a:t>10.1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>
                          <a:solidFill>
                            <a:srgbClr val="000000"/>
                          </a:solidFill>
                        </a:rPr>
                        <a:t>8.4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>
                          <a:solidFill>
                            <a:srgbClr val="000000"/>
                          </a:solidFill>
                        </a:rPr>
                        <a:t>6.9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23812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330198">
                <a:tc>
                  <a:txBody>
                    <a:bodyPr/>
                    <a:lstStyle/>
                    <a:p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23812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>
                          <a:solidFill>
                            <a:srgbClr val="340298"/>
                          </a:solidFill>
                        </a:rPr>
                        <a:t>49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>
                          <a:solidFill>
                            <a:srgbClr val="FF0000"/>
                          </a:solidFill>
                        </a:rPr>
                        <a:t>43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>
                          <a:solidFill>
                            <a:srgbClr val="000000"/>
                          </a:solidFill>
                        </a:rPr>
                        <a:t>48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>
                          <a:solidFill>
                            <a:srgbClr val="FF0000"/>
                          </a:solidFill>
                        </a:rPr>
                        <a:t>39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>
                          <a:solidFill>
                            <a:srgbClr val="FF0000"/>
                          </a:solidFill>
                        </a:rPr>
                        <a:t>31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23812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330198">
                <a:tc>
                  <a:txBody>
                    <a:bodyPr/>
                    <a:lstStyle/>
                    <a:p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23812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23812" cmpd="sng">
                      <a:solidFill>
                        <a:srgbClr val="000000"/>
                      </a:solidFill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>
                          <a:solidFill>
                            <a:srgbClr val="340298"/>
                          </a:solidFill>
                        </a:rPr>
                        <a:t>23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12700" cmpd="sng">
                      <a:solidFill>
                        <a:srgbClr val="000000"/>
                      </a:solidFill>
                    </a:lnT>
                    <a:lnB w="23812" cmpd="sng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>
                          <a:solidFill>
                            <a:srgbClr val="000000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12700" cmpd="sng">
                      <a:solidFill>
                        <a:srgbClr val="000000"/>
                      </a:solidFill>
                    </a:lnT>
                    <a:lnB w="23812" cmpd="sng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>
                          <a:solidFill>
                            <a:srgbClr val="000000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12700" cmpd="sng">
                      <a:solidFill>
                        <a:srgbClr val="000000"/>
                      </a:solidFill>
                    </a:lnT>
                    <a:lnB w="23812" cmpd="sng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>
                          <a:solidFill>
                            <a:srgbClr val="000000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12700" cmpd="sng">
                      <a:solidFill>
                        <a:srgbClr val="000000"/>
                      </a:solidFill>
                      <a:prstDash val="dot"/>
                    </a:lnR>
                    <a:lnT w="12700" cmpd="sng">
                      <a:solidFill>
                        <a:srgbClr val="000000"/>
                      </a:solidFill>
                    </a:lnT>
                    <a:lnB w="23812" cmpd="sng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>
                          <a:solidFill>
                            <a:srgbClr val="000000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  <a:prstDash val="dot"/>
                    </a:lnL>
                    <a:lnR w="23812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23812" cmpd="sng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7317" y="2659783"/>
            <a:ext cx="1730251" cy="312955"/>
          </a:xfrm>
          <a:prstGeom prst="rect">
            <a:avLst/>
          </a:prstGeom>
          <a:effectLst/>
        </p:spPr>
        <p:txBody>
          <a:bodyPr vert="horz" wrap="square" lIns="0" tIns="0" rIns="0" bIns="0" rtlCol="0" anchor="t" anchorCtr="0">
            <a:noAutofit/>
          </a:bodyPr>
          <a:lstStyle/>
          <a:p>
            <a:pPr algn="ctr" defTabSz="1048579">
              <a:defRPr>
                <a:effectLst/>
              </a:defRPr>
            </a:pPr>
            <a:r>
              <a:rPr lang="en-US" sz="1100" b="1">
                <a:solidFill>
                  <a:srgbClr val="595959"/>
                </a:solidFill>
                <a:cs typeface="Calibri" panose="020f0502020204030204" pitchFamily="34" charset="0"/>
              </a:rPr>
              <a:t>Average Basket </a:t>
            </a:r>
          </a:p>
          <a:p>
            <a:pPr algn="ctr" defTabSz="1048579">
              <a:defRPr>
                <a:effectLst/>
              </a:defRPr>
            </a:pPr>
            <a:r>
              <a:rPr lang="en-US" sz="1100" b="1">
                <a:solidFill>
                  <a:srgbClr val="595959"/>
                </a:solidFill>
                <a:cs typeface="Calibri" panose="020f0502020204030204" pitchFamily="34" charset="0"/>
              </a:rPr>
              <a:t>Size (Items)</a:t>
            </a:r>
          </a:p>
          <a:p>
            <a:endParaRPr lang="en-US" sz="1100">
              <a:solidFill>
                <a:srgbClr val="59595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7317" y="3945292"/>
            <a:ext cx="1730251" cy="312955"/>
          </a:xfrm>
          <a:prstGeom prst="rect">
            <a:avLst/>
          </a:prstGeom>
          <a:effectLst/>
        </p:spPr>
        <p:txBody>
          <a:bodyPr vert="horz" wrap="square" lIns="0" tIns="0" rIns="0" bIns="0" rtlCol="0" anchor="t" anchorCtr="0">
            <a:noAutofit/>
          </a:bodyPr>
          <a:lstStyle/>
          <a:p>
            <a:pPr algn="ctr" defTabSz="1048579">
              <a:defRPr>
                <a:effectLst/>
              </a:defRPr>
            </a:pPr>
            <a:r>
              <a:rPr lang="en-US" sz="1100" b="1">
                <a:solidFill>
                  <a:srgbClr val="595959"/>
                </a:solidFill>
                <a:cs typeface="Calibri" panose="020f0502020204030204" pitchFamily="34" charset="0"/>
              </a:rPr>
              <a:t>Average Amount </a:t>
            </a:r>
          </a:p>
          <a:p>
            <a:pPr algn="ctr" defTabSz="1048579">
              <a:defRPr>
                <a:effectLst/>
              </a:defRPr>
            </a:pPr>
            <a:r>
              <a:rPr lang="en-US" sz="1100" b="1">
                <a:solidFill>
                  <a:srgbClr val="595959"/>
                </a:solidFill>
                <a:cs typeface="Calibri" panose="020f0502020204030204" pitchFamily="34" charset="0"/>
              </a:rPr>
              <a:t>Spent on Basket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7368" y="5248708"/>
            <a:ext cx="1826567" cy="642852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/>
          <a:p>
            <a:pPr algn="ctr" defTabSz="1048579">
              <a:defRPr>
                <a:effectLst/>
              </a:defRPr>
            </a:pPr>
            <a:r>
              <a:rPr lang="en-US" sz="1100" b="1">
                <a:solidFill>
                  <a:srgbClr val="595959"/>
                </a:solidFill>
                <a:cs typeface="Calibri" panose="020f0502020204030204" pitchFamily="34" charset="0"/>
              </a:rPr>
              <a:t>Average Amount of Time Spent in Store (Minutes)</a:t>
            </a:r>
            <a:endParaRPr lang="en-IN" sz="1100">
              <a:solidFill>
                <a:srgbClr val="595959"/>
              </a:solidFill>
            </a:endParaRPr>
          </a:p>
          <a:p>
            <a:pPr algn="ctr"/>
            <a:endParaRPr lang="en-US" sz="1100">
              <a:solidFill>
                <a:srgbClr val="595959"/>
              </a:solidFill>
            </a:endParaRPr>
          </a:p>
        </p:txBody>
      </p:sp>
      <p:pic>
        <p:nvPicPr>
          <p:cNvPr id="11" name="Picture 3" descr="C:\Users\10429\Desktop\Doll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3155256"/>
            <a:ext cx="785813" cy="762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10429\Desktop\Ti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4500538"/>
            <a:ext cx="768350" cy="74295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10429\Desktop\Baske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1844824"/>
            <a:ext cx="768350" cy="74295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New shape"/>
          <p:cNvSpPr/>
          <p:nvPr/>
        </p:nvSpPr>
        <p:spPr>
          <a:xfrm>
            <a:off x="8535543" y="5896737"/>
            <a:ext cx="3056382" cy="359918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900" b="0">
                <a:solidFill>
                  <a:srgbClr val="595959"/>
                </a:solidFill>
                <a:latin typeface="Arial (Body)"/>
              </a:rPr>
              <a:t>Read as: On average, Coca-Cola trip by Daypart Morning has a basket price of $49, contains 11.0 items and lasts 23 minutes</a:t>
            </a:r>
          </a:p>
        </p:txBody>
      </p:sp>
      <p:sp>
        <p:nvSpPr>
          <p:cNvPr id="15" name="New shape"/>
          <p:cNvSpPr/>
          <p:nvPr/>
        </p:nvSpPr>
        <p:spPr>
          <a:xfrm>
            <a:off x="320294" y="10795"/>
            <a:ext cx="8229600" cy="669544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2400" b="1">
                <a:solidFill>
                  <a:srgbClr val="E41E2B"/>
                </a:solidFill>
                <a:latin typeface="Arial (Body)"/>
              </a:rPr>
              <a:t>Trip Summary for Coca-Cola Trips</a:t>
            </a:r>
          </a:p>
        </p:txBody>
      </p:sp>
      <p:sp>
        <p:nvSpPr>
          <p:cNvPr id="16" name="New shape"/>
          <p:cNvSpPr/>
          <p:nvPr/>
        </p:nvSpPr>
        <p:spPr>
          <a:xfrm>
            <a:off x="273558" y="5806694"/>
            <a:ext cx="5461000" cy="50749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sz="1000" b="0">
                <a:solidFill>
                  <a:srgbClr val="595959"/>
                </a:solidFill>
                <a:latin typeface="Arial (Body)"/>
              </a:rPr>
              <a:t>Sample Size: Morning (6am to 11am) 612; Mid-Day (11am to 2pm) 514; Afternoon (2pm to 5pm) 463; Evening (5pm to 10pm) 513; Night (10pm to 6am) 140</a:t>
            </a:r>
          </a:p>
        </p:txBody>
      </p:sp>
    </p:spTree>
    <p:extLst>
      <p:ext uri="{BB962C8B-B14F-4D97-AF65-F5344CB8AC3E}">
        <p14:creationId xmlns:p14="http://schemas.microsoft.com/office/powerpoint/2010/main" val="29545007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NAME" val="Logo"/>
</p:tagLst>
</file>

<file path=ppt/tags/tag2.xml><?xml version="1.0" encoding="utf-8"?>
<p:tagLst xmlns:p="http://schemas.openxmlformats.org/presentationml/2006/main">
  <p:tag name="NAME" val="Logo"/>
</p:tagLst>
</file>

<file path=ppt/tags/tag3.xml><?xml version="1.0" encoding="utf-8"?>
<p:tagLst xmlns:p="http://schemas.openxmlformats.org/presentationml/2006/main">
  <p:tag name="NAME" val="Logo"/>
</p:tagLst>
</file>

<file path=ppt/tags/tag4.xml><?xml version="1.0" encoding="utf-8"?>
<p:tagLst xmlns:p="http://schemas.openxmlformats.org/presentationml/2006/main">
  <p:tag name="NAME" val="Logo"/>
</p:tagLst>
</file>

<file path=ppt/tags/tag5.xml><?xml version="1.0" encoding="utf-8"?>
<p:tagLst xmlns:p="http://schemas.openxmlformats.org/presentationml/2006/main">
  <p:tag name="NAME" val="Logo"/>
</p:tagLst>
</file>

<file path=ppt/tags/tag6.xml><?xml version="1.0" encoding="utf-8"?>
<p:tagLst xmlns:p="http://schemas.openxmlformats.org/presentationml/2006/main">
  <p:tag name="NAME" val="Logo"/>
</p:tagLst>
</file>

<file path=ppt/tags/tag7.xml><?xml version="1.0" encoding="utf-8"?>
<p:tagLst xmlns:p="http://schemas.openxmlformats.org/presentationml/2006/main">
  <p:tag name="NAME" val="Logo"/>
</p:tagLst>
</file>

<file path=ppt/tags/tag8.xml><?xml version="1.0" encoding="utf-8"?>
<p:tagLst xmlns:p="http://schemas.openxmlformats.org/presentationml/2006/main">
  <p:tag name="NAME" val="Logo"/>
</p:tagLst>
</file>

<file path=ppt/tags/tag9.xml><?xml version="1.0" encoding="utf-8"?>
<p:tagLst xmlns:p="http://schemas.openxmlformats.org/presentationml/2006/main">
  <p:tag name="AS_NET" val="4.0.30319.42000"/>
  <p:tag name="AS_OS" val="Microsoft Windows NT 10.0.17763.0"/>
  <p:tag name="AS_RELEASE_DATE" val="2019.11.14"/>
  <p:tag name="AS_TITLE" val="Aspose.Slides for .NET 4.0 Client Profile"/>
  <p:tag name="AS_VERSION" val="19.11"/>
</p:tagLst>
</file>

<file path=ppt/theme/theme1.xml><?xml version="1.0" encoding="utf-8"?>
<a:theme xmlns:r="http://schemas.openxmlformats.org/officeDocument/2006/relationships" xmlns:a="http://schemas.openxmlformats.org/drawingml/2006/main" name="1_BUPM Master">
  <a:themeElements>
    <a:clrScheme name="Custom 2">
      <a:dk1>
        <a:srgbClr val="000000"/>
      </a:dk1>
      <a:lt1>
        <a:srgbClr val="FFFFFF"/>
      </a:lt1>
      <a:dk2>
        <a:srgbClr val="333E48"/>
      </a:dk2>
      <a:lt2>
        <a:srgbClr val="FFFFFF"/>
      </a:lt2>
      <a:accent1>
        <a:srgbClr val="E41E2B"/>
      </a:accent1>
      <a:accent2>
        <a:srgbClr val="7F7F7F"/>
      </a:accent2>
      <a:accent3>
        <a:srgbClr val="31859C"/>
      </a:accent3>
      <a:accent4>
        <a:srgbClr val="FFC000"/>
      </a:accent4>
      <a:accent5>
        <a:srgbClr val="00B050"/>
      </a:accent5>
      <a:accent6>
        <a:srgbClr val="7030A0"/>
      </a:accent6>
      <a:hlink>
        <a:srgbClr val="0070C0"/>
      </a:hlink>
      <a:folHlink>
        <a:srgbClr val="FF6600"/>
      </a:folHlink>
    </a:clrScheme>
    <a:fontScheme name="Office Classic 2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 anchor="t" anchorCtr="0">
        <a:noAutofit/>
      </a:bodyPr>
      <a:lstStyle>
        <a:defPPr>
          <a:defRPr sz="20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a="http://schemas.openxmlformats.org/drawingml/2006/main" name="2_BUPM Master">
  <a:themeElements>
    <a:clrScheme name="Custom 2">
      <a:dk1>
        <a:srgbClr val="000000"/>
      </a:dk1>
      <a:lt1>
        <a:srgbClr val="FFFFFF"/>
      </a:lt1>
      <a:dk2>
        <a:srgbClr val="333E48"/>
      </a:dk2>
      <a:lt2>
        <a:srgbClr val="FFFFFF"/>
      </a:lt2>
      <a:accent1>
        <a:srgbClr val="E41E2B"/>
      </a:accent1>
      <a:accent2>
        <a:srgbClr val="7F7F7F"/>
      </a:accent2>
      <a:accent3>
        <a:srgbClr val="31859C"/>
      </a:accent3>
      <a:accent4>
        <a:srgbClr val="FFC000"/>
      </a:accent4>
      <a:accent5>
        <a:srgbClr val="00B050"/>
      </a:accent5>
      <a:accent6>
        <a:srgbClr val="7030A0"/>
      </a:accent6>
      <a:hlink>
        <a:srgbClr val="0070C0"/>
      </a:hlink>
      <a:folHlink>
        <a:srgbClr val="FF6600"/>
      </a:folHlink>
    </a:clrScheme>
    <a:fontScheme name="Office Classic 2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 anchor="t" anchorCtr="0">
        <a:noAutofit/>
      </a:bodyPr>
      <a:lstStyle>
        <a:defPPr>
          <a:defRPr sz="2000" dirty="0" smtClean="0"/>
        </a:defPPr>
      </a:lstStyle>
    </a:txDef>
  </a:objectDefaults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4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Template>
  </Template>
  <Company/>
  <PresentationFormat>Widescreen</PresentationFormat>
  <Paragraphs>83</Paragraphs>
  <Slides>9</Slides>
  <Notes>8</Notes>
  <TotalTime>7588</TotalTime>
  <HiddenSlides>0</HiddenSlides>
  <MMClips>0</MMClips>
  <ScaleCrop>0</ScaleCrop>
  <HeadingPairs>
    <vt:vector baseType="variant" size="6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21">
      <vt:lpstr>Arial</vt:lpstr>
      <vt:lpstr>Franklin Gothic Book</vt:lpstr>
      <vt:lpstr>Segoe UI</vt:lpstr>
      <vt:lpstr>MS PGothic</vt:lpstr>
      <vt:lpstr>ＭＳ Ｐゴシック</vt:lpstr>
      <vt:lpstr>Arial Narrow</vt:lpstr>
      <vt:lpstr>Calibri</vt:lpstr>
      <vt:lpstr>Calibri Light</vt:lpstr>
      <vt:lpstr>Arial Rounded MT Bold</vt:lpstr>
      <vt:lpstr>Rockwell</vt:lpstr>
      <vt:lpstr>Arial (Body)</vt:lpstr>
      <vt:lpstr>1_BUPM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19.1100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Age Groups Comparison</dc:title>
  <dc:creator>Nishanth S</dc:creator>
  <cp:lastModifiedBy>Sabat Ullah</cp:lastModifiedBy>
  <cp:revision>970</cp:revision>
  <cp:lastPrinted>2016-01-26T18:57:19.000</cp:lastPrinted>
  <dcterms:created xsi:type="dcterms:W3CDTF">2014-11-11T09:15:21Z</dcterms:created>
  <dcterms:modified xsi:type="dcterms:W3CDTF">2022-01-18T11:27:22Z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URRENTCLASS">
    <vt:lpwstr>Classified - No Category</vt:lpwstr>
  </property>
  <property fmtid="{D5CDD505-2E9C-101B-9397-08002B2CF9AE}" pid="3" name="FATIntVersion">
    <vt:i4>15</vt:i4>
  </property>
  <property fmtid="{D5CDD505-2E9C-101B-9397-08002B2CF9AE}" pid="4" name="FILEGUID">
    <vt:lpwstr>b87da217-3cf9-4f61-a560-9859314e4185</vt:lpwstr>
  </property>
  <property fmtid="{D5CDD505-2E9C-101B-9397-08002B2CF9AE}" pid="5" name="FILEOWNER">
    <vt:lpwstr>Nishanth S</vt:lpwstr>
  </property>
  <property fmtid="{D5CDD505-2E9C-101B-9397-08002B2CF9AE}" pid="6" name="IPPCLASS">
    <vt:i4>1</vt:i4>
  </property>
  <property fmtid="{D5CDD505-2E9C-101B-9397-08002B2CF9AE}" pid="7" name="MACHINEID">
    <vt:lpwstr>A80573-1109</vt:lpwstr>
  </property>
  <property fmtid="{D5CDD505-2E9C-101B-9397-08002B2CF9AE}" pid="8" name="MODFILEGUID">
    <vt:lpwstr>c5e1d6db-e30d-4dab-8dd7-35b80ac7def1</vt:lpwstr>
  </property>
  <property fmtid="{D5CDD505-2E9C-101B-9397-08002B2CF9AE}" pid="9" name="MODFILEOWNER">
    <vt:lpwstr>A64841</vt:lpwstr>
  </property>
  <property fmtid="{D5CDD505-2E9C-101B-9397-08002B2CF9AE}" pid="10" name="MODIPPCLASS">
    <vt:i4>1</vt:i4>
  </property>
  <property fmtid="{D5CDD505-2E9C-101B-9397-08002B2CF9AE}" pid="11" name="MODMACHINEID">
    <vt:lpwstr>O46130-0608</vt:lpwstr>
  </property>
</Properties>
</file>