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wdp" ContentType="image/vnd.ms-photo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9.11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448" r:id="rId4"/>
    <p:sldId id="449" r:id="rId5"/>
    <p:sldId id="450" r:id="rId6"/>
    <p:sldId id="451" r:id="rId7"/>
    <p:sldId id="452" r:id="rId8"/>
    <p:sldId id="453" r:id="rId9"/>
    <p:sldId id="454" r:id="rId10"/>
    <p:sldId id="579" r:id="rId11"/>
    <p:sldId id="529" r:id="rId12"/>
    <p:sldId id="527" r:id="rId13"/>
    <p:sldId id="530" r:id="rId14"/>
    <p:sldId id="455" r:id="rId15"/>
    <p:sldId id="566" r:id="rId16"/>
    <p:sldId id="531" r:id="rId17"/>
    <p:sldId id="456" r:id="rId18"/>
    <p:sldId id="528" r:id="rId19"/>
    <p:sldId id="567" r:id="rId20"/>
    <p:sldId id="459" r:id="rId21"/>
    <p:sldId id="577" r:id="rId22"/>
    <p:sldId id="511" r:id="rId23"/>
    <p:sldId id="512" r:id="rId24"/>
    <p:sldId id="568" r:id="rId25"/>
    <p:sldId id="514" r:id="rId26"/>
    <p:sldId id="523" r:id="rId27"/>
    <p:sldId id="516" r:id="rId28"/>
    <p:sldId id="517" r:id="rId29"/>
    <p:sldId id="573" r:id="rId30"/>
    <p:sldId id="572" r:id="rId31"/>
    <p:sldId id="578" r:id="rId32"/>
    <p:sldId id="574" r:id="rId33"/>
    <p:sldId id="569" r:id="rId34"/>
    <p:sldId id="575" r:id="rId35"/>
    <p:sldId id="524" r:id="rId36"/>
    <p:sldId id="522" r:id="rId37"/>
  </p:sldIdLst>
  <p:sldSz cx="12192000" cy="6858000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" pos="7656" userDrawn="1">
          <p15:clr>
            <a:srgbClr val="A4A3A4"/>
          </p15:clr>
        </p15:guide>
        <p15:guide id="10" pos="3727" userDrawn="1">
          <p15:clr>
            <a:srgbClr val="A4A3A4"/>
          </p15:clr>
        </p15:guide>
        <p15:guide id="12" orient="horz" pos="799" userDrawn="1">
          <p15:clr>
            <a:srgbClr val="A4A3A4"/>
          </p15:clr>
        </p15:guide>
        <p15:guide id="13" orient="horz" pos="1230" userDrawn="1">
          <p15:clr>
            <a:srgbClr val="A4A3A4"/>
          </p15:clr>
        </p15:guide>
        <p15:guide id="14" pos="4271" userDrawn="1">
          <p15:clr>
            <a:srgbClr val="A4A3A4"/>
          </p15:clr>
        </p15:guide>
        <p15:guide id="15" pos="7512" userDrawn="1">
          <p15:clr>
            <a:srgbClr val="A4A3A4"/>
          </p15:clr>
        </p15:guide>
        <p15:guide id="16" pos="302" userDrawn="1">
          <p15:clr>
            <a:srgbClr val="A4A3A4"/>
          </p15:clr>
        </p15:guide>
        <p15:guide id="19" orient="horz" pos="3498" userDrawn="1">
          <p15:clr>
            <a:srgbClr val="A4A3A4"/>
          </p15:clr>
        </p15:guide>
        <p15:guide id="20" orient="horz" pos="3407" userDrawn="1">
          <p15:clr>
            <a:srgbClr val="A4A3A4"/>
          </p15:clr>
        </p15:guide>
        <p15:guide id="21" orient="horz" pos="2040" userDrawn="1">
          <p15:clr>
            <a:srgbClr val="A4A3A4"/>
          </p15:clr>
        </p15:guide>
        <p15:guide id="22" orient="horz" pos="1680" userDrawn="1">
          <p15:clr>
            <a:srgbClr val="A4A3A4"/>
          </p15:clr>
        </p15:guide>
        <p15:guide id="23" orient="horz" pos="2616" userDrawn="1">
          <p15:clr>
            <a:srgbClr val="A4A3A4"/>
          </p15:clr>
        </p15:guide>
        <p15:guide id="24" orient="horz" pos="2472" userDrawn="1">
          <p15:clr>
            <a:srgbClr val="A4A3A4"/>
          </p15:clr>
        </p15:guide>
        <p15:guide id="25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3B7"/>
    <a:srgbClr val="3FC37B"/>
    <a:srgbClr val="3FC0DF"/>
    <a:srgbClr val="3FC000"/>
    <a:srgbClr val="0000FF"/>
    <a:srgbClr val="FAFAFA"/>
    <a:srgbClr val="00DC64"/>
    <a:srgbClr val="FF3131"/>
    <a:srgbClr val="863ABF"/>
    <a:srgbClr val="52B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2" autoAdjust="0"/>
    <p:restoredTop sz="94291" autoAdjust="0"/>
  </p:normalViewPr>
  <p:slideViewPr>
    <p:cSldViewPr snapToGrid="0" showGuides="1">
      <p:cViewPr varScale="1">
        <p:scale>
          <a:sx n="69" d="100"/>
          <a:sy n="69" d="100"/>
        </p:scale>
        <p:origin x="-462" y="-108"/>
      </p:cViewPr>
      <p:guideLst>
        <p:guide orient="horz" pos="799"/>
        <p:guide orient="horz" pos="1230"/>
        <p:guide orient="horz" pos="3498"/>
        <p:guide orient="horz" pos="3407"/>
        <p:guide orient="horz" pos="2040"/>
        <p:guide orient="horz" pos="1680"/>
        <p:guide orient="horz" pos="2616"/>
        <p:guide orient="horz" pos="2472"/>
        <p:guide orient="horz" pos="3168"/>
        <p:guide pos="7656"/>
        <p:guide pos="3727"/>
        <p:guide pos="4271"/>
        <p:guide pos="7512"/>
        <p:guide pos="3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288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handoutMaster" Target="handoutMasters/handout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slide" Target="slides/slide30.xml" /><Relationship Id="rId34" Type="http://schemas.openxmlformats.org/officeDocument/2006/relationships/slide" Target="slides/slide31.xml" /><Relationship Id="rId35" Type="http://schemas.openxmlformats.org/officeDocument/2006/relationships/slide" Target="slides/slide32.xml" /><Relationship Id="rId36" Type="http://schemas.openxmlformats.org/officeDocument/2006/relationships/slide" Target="slides/slide33.xml" /><Relationship Id="rId37" Type="http://schemas.openxmlformats.org/officeDocument/2006/relationships/slide" Target="slides/slide34.xml" /><Relationship Id="rId38" Type="http://schemas.openxmlformats.org/officeDocument/2006/relationships/tags" Target="tags/tag1.xml" /><Relationship Id="rId39" Type="http://schemas.openxmlformats.org/officeDocument/2006/relationships/presProps" Target="presProps.xml" /><Relationship Id="rId4" Type="http://schemas.openxmlformats.org/officeDocument/2006/relationships/slide" Target="slides/slide1.xml" /><Relationship Id="rId40" Type="http://schemas.openxmlformats.org/officeDocument/2006/relationships/viewProps" Target="viewProps.xml" /><Relationship Id="rId41" Type="http://schemas.openxmlformats.org/officeDocument/2006/relationships/theme" Target="theme/theme1.xml" /><Relationship Id="rId42" Type="http://schemas.openxmlformats.org/officeDocument/2006/relationships/tableStyles" Target="tableStyles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_rels/chart10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.xlsx" /></Relationships>
</file>

<file path=ppt/charts/_rels/chart1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.xlsx" /></Relationships>
</file>

<file path=ppt/charts/_rels/chart1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.xlsx" /></Relationships>
</file>

<file path=ppt/charts/_rels/chart1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3.xlsx" /></Relationships>
</file>

<file path=ppt/charts/_rels/chart1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.xlsx" /></Relationships>
</file>

<file path=ppt/charts/_rels/chart1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5.xlsx" /></Relationships>
</file>

<file path=ppt/charts/_rels/chart1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6.xlsx" /></Relationships>
</file>

<file path=ppt/charts/_rels/chart17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7.xlsx" /></Relationships>
</file>

<file path=ppt/charts/_rels/chart18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8.xlsx" /><Relationship Id="rId2" Type="http://schemas.openxmlformats.org/officeDocument/2006/relationships/chartUserShapes" Target="../drawings/drawing1.xml" /></Relationships>
</file>

<file path=ppt/charts/_rels/chart19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9.xlsx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 /></Relationships>
</file>

<file path=ppt/charts/_rels/chart20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0.xlsx" /></Relationships>
</file>

<file path=ppt/charts/_rels/chart2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.xlsx" /></Relationships>
</file>

<file path=ppt/charts/_rels/chart2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2.xlsx" /></Relationships>
</file>

<file path=ppt/charts/_rels/chart2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3.xlsx" /></Relationships>
</file>

<file path=ppt/charts/_rels/chart2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4.xlsx" /></Relationships>
</file>

<file path=ppt/charts/_rels/chart2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5.xlsx" /></Relationships>
</file>

<file path=ppt/charts/_rels/chart2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6.xlsx" /></Relationships>
</file>

<file path=ppt/charts/_rels/chart27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7.xlsx" /></Relationships>
</file>

<file path=ppt/charts/_rels/chart28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8.xlsx" /></Relationships>
</file>

<file path=ppt/charts/_rels/chart29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9.xlsx" /></Relationships>
</file>

<file path=ppt/charts/_rels/chart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 /></Relationships>
</file>

<file path=ppt/charts/_rels/chart30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0.xlsx" /></Relationships>
</file>

<file path=ppt/charts/_rels/chart3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1.xlsx" /></Relationships>
</file>

<file path=ppt/charts/_rels/chart3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2.xlsx" /></Relationships>
</file>

<file path=ppt/charts/_rels/chart3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3.xlsx" /></Relationships>
</file>

<file path=ppt/charts/_rels/chart3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.xlsx" /></Relationships>
</file>

<file path=ppt/charts/_rels/chart3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.xlsx" /><Relationship Id="rId2" Type="http://schemas.openxmlformats.org/officeDocument/2006/relationships/chartUserShapes" Target="../drawings/drawing2.xml" /></Relationships>
</file>

<file path=ppt/charts/_rels/chart3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.xlsx" /></Relationships>
</file>

<file path=ppt/charts/_rels/chart37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7.xlsx" /></Relationships>
</file>

<file path=ppt/charts/_rels/chart38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8.xlsx" /></Relationships>
</file>

<file path=ppt/charts/_rels/chart39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9.xlsx" /></Relationships>
</file>

<file path=ppt/charts/_rels/chart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 /></Relationships>
</file>

<file path=ppt/charts/_rels/chart40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0.xlsx" /></Relationships>
</file>

<file path=ppt/charts/_rels/chart4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1.xlsx" /></Relationships>
</file>

<file path=ppt/charts/_rels/chart4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2.xlsx" /></Relationships>
</file>

<file path=ppt/charts/_rels/chart4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3.xlsx" /></Relationships>
</file>

<file path=ppt/charts/_rels/chart4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.xlsx" /><Relationship Id="rId2" Type="http://schemas.microsoft.com/office/2011/relationships/chartColorStyle" Target="colors1.xml" /><Relationship Id="rId3" Type="http://schemas.microsoft.com/office/2011/relationships/chartStyle" Target="style1.xml" /></Relationships>
</file>

<file path=ppt/charts/_rels/chart4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.xlsx" /></Relationships>
</file>

<file path=ppt/charts/_rels/chart4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6.xlsx" /></Relationships>
</file>

<file path=ppt/charts/_rels/chart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 /></Relationships>
</file>

<file path=ppt/charts/_rels/chart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 /></Relationships>
</file>

<file path=ppt/charts/_rels/chart7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.xlsx" /></Relationships>
</file>

<file path=ppt/charts/_rels/chart8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.xlsx" /></Relationships>
</file>

<file path=ppt/charts/_rels/chart9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5778827518224716"/>
          <c:y val="0.16899789869785309"/>
          <c:w val="0.92474204301834106"/>
          <c:h val="0.6498951911926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0.639086338395902</c:v>
                </c:pt>
                <c:pt idx="1">
                  <c:v>0.222575822439188</c:v>
                </c:pt>
                <c:pt idx="2">
                  <c:v>0.0643871490011796</c:v>
                </c:pt>
                <c:pt idx="3">
                  <c:v>0.0526873173115323</c:v>
                </c:pt>
                <c:pt idx="4">
                  <c:v>0.0212633728521983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0.654602152087905</c:v>
                </c:pt>
                <c:pt idx="1">
                  <c:v>0.136578916477337</c:v>
                </c:pt>
                <c:pt idx="2">
                  <c:v>0.119026685131969</c:v>
                </c:pt>
                <c:pt idx="3">
                  <c:v>0.0605452960007083</c:v>
                </c:pt>
                <c:pt idx="4">
                  <c:v>0.0292469503020809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0.796184734934416</c:v>
                </c:pt>
                <c:pt idx="1">
                  <c:v>0</c:v>
                </c:pt>
                <c:pt idx="2">
                  <c:v>0.163502472773135</c:v>
                </c:pt>
                <c:pt idx="3">
                  <c:v>0</c:v>
                </c:pt>
                <c:pt idx="4">
                  <c:v>0.0403127922924484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148074496"/>
        <c:axId val="148076032"/>
      </c:barChart>
      <c:catAx>
        <c:axId val="148074496"/>
        <c:scaling>
          <c:orientation/>
        </c:scaling>
        <c:delete val="0"/>
        <c:axPos val="b"/>
        <c:numFmt formatCode="General" sourceLinked="0"/>
        <c:majorTickMark val="out"/>
        <c:minorTickMark val="none"/>
        <c:tickLblPos val="low"/>
        <c:txPr>
          <a:bodyPr rot="0"/>
          <a:p>
            <a:pPr>
              <a:defRPr sz="900" b="0" i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148076032"/>
        <c:crosses val="autoZero"/>
        <c:auto val="0"/>
        <c:lblAlgn val="ctr"/>
        <c:lblOffset/>
        <c:tickLblSkip val="1"/>
        <c:noMultiLvlLbl val="0"/>
      </c:catAx>
      <c:valAx>
        <c:axId val="148076032"/>
        <c:scaling>
          <c:orientation/>
          <c:max val="0.846184734934416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148074496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10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9813373684883118"/>
          <c:y val="0.16143761575222015"/>
          <c:w val="0.9769330620765686"/>
          <c:h val="0.612377464771270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Sheet1!$A$2:$A$10</c:f>
              <c:strCache>
                <c:ptCount val="9"/>
                <c:pt idx="0">
                  <c:v>Brand Buyers</c:v>
                </c:pt>
                <c:pt idx="1">
                  <c:v>Pleasure Shoppers</c:v>
                </c:pt>
                <c:pt idx="2">
                  <c:v>Advance Planners</c:v>
                </c:pt>
                <c:pt idx="3">
                  <c:v>Social Shoppers</c:v>
                </c:pt>
                <c:pt idx="4">
                  <c:v>Payday Shoppers</c:v>
                </c:pt>
                <c:pt idx="5">
                  <c:v>Errand Runners</c:v>
                </c:pt>
                <c:pt idx="6">
                  <c:v>Technology Embracers</c:v>
                </c:pt>
                <c:pt idx="7">
                  <c:v>Price Seekers</c:v>
                </c:pt>
                <c:pt idx="8">
                  <c:v>Quality Comparers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0.20322068799167</c:v>
                </c:pt>
                <c:pt idx="1">
                  <c:v>0.1734226521623</c:v>
                </c:pt>
                <c:pt idx="2">
                  <c:v>0.167805094145692</c:v>
                </c:pt>
                <c:pt idx="3">
                  <c:v>0.119882139193305</c:v>
                </c:pt>
                <c:pt idx="4">
                  <c:v>0.0906998154038024</c:v>
                </c:pt>
                <c:pt idx="5">
                  <c:v>0.0756874504653967</c:v>
                </c:pt>
                <c:pt idx="6">
                  <c:v>0.0755767406185238</c:v>
                </c:pt>
                <c:pt idx="7">
                  <c:v>0.0642448008851499</c:v>
                </c:pt>
                <c:pt idx="8">
                  <c:v>0.0294606191341608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Sheet1!$A$2:$A$10</c:f>
              <c:strCache>
                <c:ptCount val="9"/>
                <c:pt idx="0">
                  <c:v>Brand Buyers</c:v>
                </c:pt>
                <c:pt idx="1">
                  <c:v>Pleasure Shoppers</c:v>
                </c:pt>
                <c:pt idx="2">
                  <c:v>Advance Planners</c:v>
                </c:pt>
                <c:pt idx="3">
                  <c:v>Social Shoppers</c:v>
                </c:pt>
                <c:pt idx="4">
                  <c:v>Payday Shoppers</c:v>
                </c:pt>
                <c:pt idx="5">
                  <c:v>Errand Runners</c:v>
                </c:pt>
                <c:pt idx="6">
                  <c:v>Technology Embracers</c:v>
                </c:pt>
                <c:pt idx="7">
                  <c:v>Price Seekers</c:v>
                </c:pt>
                <c:pt idx="8">
                  <c:v>Quality Comparers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0.101686747898562</c:v>
                </c:pt>
                <c:pt idx="1">
                  <c:v>0.168444275040508</c:v>
                </c:pt>
                <c:pt idx="2">
                  <c:v>0.161107602356062</c:v>
                </c:pt>
                <c:pt idx="3">
                  <c:v>0.161168991377328</c:v>
                </c:pt>
                <c:pt idx="4">
                  <c:v>0.0559808022162569</c:v>
                </c:pt>
                <c:pt idx="5">
                  <c:v>0.0636863340514267</c:v>
                </c:pt>
                <c:pt idx="6">
                  <c:v>0.065631238596731</c:v>
                </c:pt>
                <c:pt idx="7">
                  <c:v>0.172355138377395</c:v>
                </c:pt>
                <c:pt idx="8">
                  <c:v>0.0499388700857291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Sheet1!$A$2:$A$10</c:f>
              <c:strCache>
                <c:ptCount val="9"/>
                <c:pt idx="0">
                  <c:v>Brand Buyers</c:v>
                </c:pt>
                <c:pt idx="1">
                  <c:v>Pleasure Shoppers</c:v>
                </c:pt>
                <c:pt idx="2">
                  <c:v>Advance Planners</c:v>
                </c:pt>
                <c:pt idx="3">
                  <c:v>Social Shoppers</c:v>
                </c:pt>
                <c:pt idx="4">
                  <c:v>Payday Shoppers</c:v>
                </c:pt>
                <c:pt idx="5">
                  <c:v>Errand Runners</c:v>
                </c:pt>
                <c:pt idx="6">
                  <c:v>Technology Embracers</c:v>
                </c:pt>
                <c:pt idx="7">
                  <c:v>Price Seekers</c:v>
                </c:pt>
                <c:pt idx="8">
                  <c:v>Quality Comparers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0.109266395475881</c:v>
                </c:pt>
                <c:pt idx="1">
                  <c:v>0.0686522373358778</c:v>
                </c:pt>
                <c:pt idx="2">
                  <c:v>0.196993525418903</c:v>
                </c:pt>
                <c:pt idx="3">
                  <c:v>0.104877666936313</c:v>
                </c:pt>
                <c:pt idx="4">
                  <c:v>0.231043753650253</c:v>
                </c:pt>
                <c:pt idx="5">
                  <c:v>0.0671159788340992</c:v>
                </c:pt>
                <c:pt idx="6">
                  <c:v>0.105773947609899</c:v>
                </c:pt>
                <c:pt idx="7">
                  <c:v>0.089820601851103</c:v>
                </c:pt>
                <c:pt idx="8">
                  <c:v>0.0264558928876704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227817344"/>
        <c:axId val="227818880"/>
      </c:barChart>
      <c:catAx>
        <c:axId val="227817344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227818880"/>
        <c:crosses val="autoZero"/>
        <c:auto val="0"/>
        <c:lblAlgn val="ctr"/>
        <c:lblOffset val="50"/>
        <c:tickLblSkip val="1"/>
        <c:noMultiLvlLbl val="0"/>
      </c:catAx>
      <c:valAx>
        <c:axId val="227818880"/>
        <c:scaling>
          <c:orientation/>
          <c:max val="0.281043753650253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227817344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1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170983262360096"/>
          <c:y val="0.15047070384025574"/>
          <c:w val="0.95072561502456665"/>
          <c:h val="0.635689556598663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0.125622063938847</c:v>
                </c:pt>
                <c:pt idx="1">
                  <c:v>0.146344085918011</c:v>
                </c:pt>
                <c:pt idx="2">
                  <c:v>0.144499550837792</c:v>
                </c:pt>
                <c:pt idx="3">
                  <c:v>0.114452720139242</c:v>
                </c:pt>
                <c:pt idx="4">
                  <c:v>0.119574942476589</c:v>
                </c:pt>
                <c:pt idx="5">
                  <c:v>0.166611692918911</c:v>
                </c:pt>
                <c:pt idx="6">
                  <c:v>0.182894943770608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0.12766181092906</c:v>
                </c:pt>
                <c:pt idx="1">
                  <c:v>0.124907968295796</c:v>
                </c:pt>
                <c:pt idx="2">
                  <c:v>0.152398640134851</c:v>
                </c:pt>
                <c:pt idx="3">
                  <c:v>0.142552872573862</c:v>
                </c:pt>
                <c:pt idx="4">
                  <c:v>0.13995759472489</c:v>
                </c:pt>
                <c:pt idx="5">
                  <c:v>0.169526302861748</c:v>
                </c:pt>
                <c:pt idx="6">
                  <c:v>0.142994810479794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0.241668569159261</c:v>
                </c:pt>
                <c:pt idx="1">
                  <c:v>0.0510158147098939</c:v>
                </c:pt>
                <c:pt idx="2">
                  <c:v>0.135357352322049</c:v>
                </c:pt>
                <c:pt idx="3">
                  <c:v>0.0651079401528914</c:v>
                </c:pt>
                <c:pt idx="4">
                  <c:v>0.161502887320738</c:v>
                </c:pt>
                <c:pt idx="5">
                  <c:v>0.180487413761353</c:v>
                </c:pt>
                <c:pt idx="6">
                  <c:v>0.164860022573813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154432640"/>
        <c:axId val="154434176"/>
      </c:barChart>
      <c:catAx>
        <c:axId val="154432640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baseline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baseline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154434176"/>
        <c:crosses val="autoZero"/>
        <c:auto val="0"/>
        <c:lblAlgn val="ctr"/>
        <c:lblOffset/>
        <c:tickLblSkip val="1"/>
        <c:noMultiLvlLbl val="0"/>
      </c:catAx>
      <c:valAx>
        <c:axId val="154434176"/>
        <c:scaling>
          <c:orientation/>
          <c:max val="0.291668569159261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154432640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12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6464508846402168"/>
          <c:y val="0.16340790688991547"/>
          <c:w val="0.95924299955368042"/>
          <c:h val="0.602390527725219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Sheet1!$A$2:$A$6</c:f>
              <c:strCache>
                <c:ptCount val="5"/>
                <c:pt idx="0">
                  <c:v>Morning (6AM To 11AM)</c:v>
                </c:pt>
                <c:pt idx="1">
                  <c:v>Mid-Day (11AM To 2PM)</c:v>
                </c:pt>
                <c:pt idx="2">
                  <c:v>Afternoon (2PM To 5PM)</c:v>
                </c:pt>
                <c:pt idx="3">
                  <c:v>Evening (5PM To 10PM)</c:v>
                </c:pt>
                <c:pt idx="4">
                  <c:v>Night (10PM To 6AM)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0.300928830411891</c:v>
                </c:pt>
                <c:pt idx="1">
                  <c:v>0.223470179028946</c:v>
                </c:pt>
                <c:pt idx="2">
                  <c:v>0.262048520324179</c:v>
                </c:pt>
                <c:pt idx="3">
                  <c:v>0.189768956417123</c:v>
                </c:pt>
                <c:pt idx="4">
                  <c:v>0.0237835138178608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Sheet1!$A$2:$A$6</c:f>
              <c:strCache>
                <c:ptCount val="5"/>
                <c:pt idx="0">
                  <c:v>Morning (6AM To 11AM)</c:v>
                </c:pt>
                <c:pt idx="1">
                  <c:v>Mid-Day (11AM To 2PM)</c:v>
                </c:pt>
                <c:pt idx="2">
                  <c:v>Afternoon (2PM To 5PM)</c:v>
                </c:pt>
                <c:pt idx="3">
                  <c:v>Evening (5PM To 10PM)</c:v>
                </c:pt>
                <c:pt idx="4">
                  <c:v>Night (10PM To 6AM)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0.257644877608344</c:v>
                </c:pt>
                <c:pt idx="1">
                  <c:v>0.272971716358717</c:v>
                </c:pt>
                <c:pt idx="2">
                  <c:v>0.269824240316501</c:v>
                </c:pt>
                <c:pt idx="3">
                  <c:v>0.1901264411234</c:v>
                </c:pt>
                <c:pt idx="4">
                  <c:v>0.00943272459303569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Sheet1!$A$2:$A$6</c:f>
              <c:strCache>
                <c:ptCount val="5"/>
                <c:pt idx="0">
                  <c:v>Morning (6AM To 11AM)</c:v>
                </c:pt>
                <c:pt idx="1">
                  <c:v>Mid-Day (11AM To 2PM)</c:v>
                </c:pt>
                <c:pt idx="2">
                  <c:v>Afternoon (2PM To 5PM)</c:v>
                </c:pt>
                <c:pt idx="3">
                  <c:v>Evening (5PM To 10PM)</c:v>
                </c:pt>
                <c:pt idx="4">
                  <c:v>Night (10PM To 6AM)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0.245902135489577</c:v>
                </c:pt>
                <c:pt idx="1">
                  <c:v>0.309712567734499</c:v>
                </c:pt>
                <c:pt idx="2">
                  <c:v>0.269407585160346</c:v>
                </c:pt>
                <c:pt idx="3">
                  <c:v>0.158748033063047</c:v>
                </c:pt>
                <c:pt idx="4">
                  <c:v>0.0162296785525302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228670080"/>
        <c:axId val="228680064"/>
      </c:barChart>
      <c:catAx>
        <c:axId val="228670080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baseline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baseline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228680064"/>
        <c:crosses val="autoZero"/>
        <c:auto val="0"/>
        <c:lblAlgn val="ctr"/>
        <c:lblOffset val="50"/>
        <c:tickLblSkip val="1"/>
        <c:noMultiLvlLbl val="0"/>
      </c:catAx>
      <c:valAx>
        <c:axId val="228680064"/>
        <c:scaling>
          <c:orientation/>
          <c:max val="0.35971256773449894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228670080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13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0867060869932175"/>
          <c:y val="0.070242337882518768"/>
          <c:w val="0.964945375919342"/>
          <c:h val="0.810238361358642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Sheet1!$A$2:$A$6</c:f>
              <c:strCache>
                <c:ptCount val="5"/>
                <c:pt idx="0">
                  <c:v>Alone</c:v>
                </c:pt>
                <c:pt idx="1">
                  <c:v>Spouse/Other Adult Family Members 18+</c:v>
                </c:pt>
                <c:pt idx="2">
                  <c:v>My Children &lt;18 Years</c:v>
                </c:pt>
                <c:pt idx="3">
                  <c:v>Other Non-Family Members</c:v>
                </c:pt>
                <c:pt idx="4">
                  <c:v>Other Family Members &lt;18 Years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0.729567326429884</c:v>
                </c:pt>
                <c:pt idx="1">
                  <c:v>0.186037841066821</c:v>
                </c:pt>
                <c:pt idx="2">
                  <c:v>0.0513724238320717</c:v>
                </c:pt>
                <c:pt idx="3">
                  <c:v>0.0292907835080231</c:v>
                </c:pt>
                <c:pt idx="4">
                  <c:v>0.0190911551061573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Sheet1!$A$2:$A$6</c:f>
              <c:strCache>
                <c:ptCount val="5"/>
                <c:pt idx="0">
                  <c:v>Alone</c:v>
                </c:pt>
                <c:pt idx="1">
                  <c:v>Spouse/Other Adult Family Members 18+</c:v>
                </c:pt>
                <c:pt idx="2">
                  <c:v>My Children &lt;18 Years</c:v>
                </c:pt>
                <c:pt idx="3">
                  <c:v>Other Non-Family Members</c:v>
                </c:pt>
                <c:pt idx="4">
                  <c:v>Other Family Members &lt;18 Years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0.635411227239258</c:v>
                </c:pt>
                <c:pt idx="1">
                  <c:v>0.282136341403</c:v>
                </c:pt>
                <c:pt idx="2">
                  <c:v>0.0747284214042323</c:v>
                </c:pt>
                <c:pt idx="3">
                  <c:v>0.0351579969184892</c:v>
                </c:pt>
                <c:pt idx="4">
                  <c:v>0.0196160930224897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Sheet1!$A$2:$A$6</c:f>
              <c:strCache>
                <c:ptCount val="5"/>
                <c:pt idx="0">
                  <c:v>Alone</c:v>
                </c:pt>
                <c:pt idx="1">
                  <c:v>Spouse/Other Adult Family Members 18+</c:v>
                </c:pt>
                <c:pt idx="2">
                  <c:v>My Children &lt;18 Years</c:v>
                </c:pt>
                <c:pt idx="3">
                  <c:v>Other Non-Family Members</c:v>
                </c:pt>
                <c:pt idx="4">
                  <c:v>Other Family Members &lt;18 Years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0.572142275026934</c:v>
                </c:pt>
                <c:pt idx="1">
                  <c:v>0.26681796448113</c:v>
                </c:pt>
                <c:pt idx="2">
                  <c:v>0.095970505702716</c:v>
                </c:pt>
                <c:pt idx="3">
                  <c:v>0.0553738718921843</c:v>
                </c:pt>
                <c:pt idx="4">
                  <c:v>0.0401192488181545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228622336"/>
        <c:axId val="228623872"/>
      </c:barChart>
      <c:catAx>
        <c:axId val="228622336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baseline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baseline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228623872"/>
        <c:crosses val="autoZero"/>
        <c:auto val="0"/>
        <c:lblAlgn val="ctr"/>
        <c:lblOffset val="50"/>
        <c:tickLblSkip val="1"/>
        <c:noMultiLvlLbl val="0"/>
      </c:catAx>
      <c:valAx>
        <c:axId val="228623872"/>
        <c:scaling>
          <c:orientation/>
          <c:max val="0.779567326429884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228622336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14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3066949099302292"/>
          <c:y val="0.071747034788131714"/>
          <c:w val="0.9627150297164917"/>
          <c:h val="0.801811993122100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Sheet1!$A$2:$A$8</c:f>
              <c:strCache>
                <c:ptCount val="7"/>
                <c:pt idx="0">
                  <c:v>Home</c:v>
                </c:pt>
                <c:pt idx="1">
                  <c:v>Somewhere Else</c:v>
                </c:pt>
                <c:pt idx="2">
                  <c:v>Another Store</c:v>
                </c:pt>
                <c:pt idx="3">
                  <c:v>Work Or Job Site</c:v>
                </c:pt>
                <c:pt idx="4">
                  <c:v>Someone Else`S Home</c:v>
                </c:pt>
                <c:pt idx="5">
                  <c:v>School</c:v>
                </c:pt>
                <c:pt idx="6">
                  <c:v>Restaurant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0.611777991315282</c:v>
                </c:pt>
                <c:pt idx="1">
                  <c:v>0.114935551858889</c:v>
                </c:pt>
                <c:pt idx="2">
                  <c:v>0.11394002836213</c:v>
                </c:pt>
                <c:pt idx="3">
                  <c:v>0.10001210887353</c:v>
                </c:pt>
                <c:pt idx="4">
                  <c:v>0.0257760495843004</c:v>
                </c:pt>
                <c:pt idx="5">
                  <c:v>0.0211963834593891</c:v>
                </c:pt>
                <c:pt idx="6">
                  <c:v>0.0123618865464806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Sheet1!$A$2:$A$8</c:f>
              <c:strCache>
                <c:ptCount val="7"/>
                <c:pt idx="0">
                  <c:v>Home</c:v>
                </c:pt>
                <c:pt idx="1">
                  <c:v>Somewhere Else</c:v>
                </c:pt>
                <c:pt idx="2">
                  <c:v>Another Store</c:v>
                </c:pt>
                <c:pt idx="3">
                  <c:v>Work Or Job Site</c:v>
                </c:pt>
                <c:pt idx="4">
                  <c:v>Someone Else`S Home</c:v>
                </c:pt>
                <c:pt idx="5">
                  <c:v>School</c:v>
                </c:pt>
                <c:pt idx="6">
                  <c:v>Restaurant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0.564916997468382</c:v>
                </c:pt>
                <c:pt idx="1">
                  <c:v>0.0951506293661219</c:v>
                </c:pt>
                <c:pt idx="2">
                  <c:v>0.158630517685755</c:v>
                </c:pt>
                <c:pt idx="3">
                  <c:v>0.120904243930578</c:v>
                </c:pt>
                <c:pt idx="4">
                  <c:v>0.0206899205255136</c:v>
                </c:pt>
                <c:pt idx="5">
                  <c:v>0.0146877267533586</c:v>
                </c:pt>
                <c:pt idx="6">
                  <c:v>0.0250199642702911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Sheet1!$A$2:$A$8</c:f>
              <c:strCache>
                <c:ptCount val="7"/>
                <c:pt idx="0">
                  <c:v>Home</c:v>
                </c:pt>
                <c:pt idx="1">
                  <c:v>Somewhere Else</c:v>
                </c:pt>
                <c:pt idx="2">
                  <c:v>Another Store</c:v>
                </c:pt>
                <c:pt idx="3">
                  <c:v>Work Or Job Site</c:v>
                </c:pt>
                <c:pt idx="4">
                  <c:v>Someone Else`S Home</c:v>
                </c:pt>
                <c:pt idx="5">
                  <c:v>School</c:v>
                </c:pt>
                <c:pt idx="6">
                  <c:v>Restaurant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0.52933300735317</c:v>
                </c:pt>
                <c:pt idx="1">
                  <c:v>0.118900713577508</c:v>
                </c:pt>
                <c:pt idx="2">
                  <c:v>0.121544965068664</c:v>
                </c:pt>
                <c:pt idx="3">
                  <c:v>0.128254996822101</c:v>
                </c:pt>
                <c:pt idx="4">
                  <c:v>0.0516372412598137</c:v>
                </c:pt>
                <c:pt idx="5">
                  <c:v>0.014959145146393</c:v>
                </c:pt>
                <c:pt idx="6">
                  <c:v>0.0353699307723497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255235200"/>
        <c:axId val="255236736"/>
      </c:barChart>
      <c:catAx>
        <c:axId val="255235200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baseline="0" smtId="4294967295">
                <a:latin typeface="Franklin Gothic Book" panose="020b0503020102020204" pitchFamily="34" charset="0"/>
              </a:defRPr>
            </a:pPr>
            <a:endParaRPr sz="900" b="0" i="0" baseline="0" smtId="4294967295">
              <a:latin typeface="Franklin Gothic Book" panose="020b0503020102020204" pitchFamily="34" charset="0"/>
            </a:endParaRPr>
          </a:p>
        </c:txPr>
        <c:crossAx val="255236736"/>
        <c:crosses val="autoZero"/>
        <c:auto val="0"/>
        <c:lblAlgn val="ctr"/>
        <c:lblOffset val="50"/>
        <c:tickLblSkip val="1"/>
        <c:noMultiLvlLbl val="0"/>
      </c:catAx>
      <c:valAx>
        <c:axId val="255236736"/>
        <c:scaling>
          <c:orientation/>
          <c:max val="0.661777991315282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255235200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15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0867060869932175"/>
          <c:y val="0.070242337882518768"/>
          <c:w val="0.964945375919342"/>
          <c:h val="0.810238361358642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Fill In Food And Bev</c:v>
                </c:pt>
                <c:pt idx="1">
                  <c:v>Grab And Go Home</c:v>
                </c:pt>
                <c:pt idx="2">
                  <c:v>Fill In Non-Food</c:v>
                </c:pt>
                <c:pt idx="3">
                  <c:v>Large Stock-Up</c:v>
                </c:pt>
                <c:pt idx="4">
                  <c:v>Need It Now</c:v>
                </c:pt>
                <c:pt idx="5">
                  <c:v>Grab And Go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0.337741446454854</c:v>
                </c:pt>
                <c:pt idx="1">
                  <c:v>0.316239029723356</c:v>
                </c:pt>
                <c:pt idx="2">
                  <c:v>0.126066842179599</c:v>
                </c:pt>
                <c:pt idx="3">
                  <c:v>0.113675542589798</c:v>
                </c:pt>
                <c:pt idx="4">
                  <c:v>0.0608236010693356</c:v>
                </c:pt>
                <c:pt idx="5">
                  <c:v>0.0454535379830573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Fill In Food And Bev</c:v>
                </c:pt>
                <c:pt idx="1">
                  <c:v>Grab And Go Home</c:v>
                </c:pt>
                <c:pt idx="2">
                  <c:v>Fill In Non-Food</c:v>
                </c:pt>
                <c:pt idx="3">
                  <c:v>Large Stock-Up</c:v>
                </c:pt>
                <c:pt idx="4">
                  <c:v>Need It Now</c:v>
                </c:pt>
                <c:pt idx="5">
                  <c:v>Grab And Go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0.457384222834406</c:v>
                </c:pt>
                <c:pt idx="1">
                  <c:v>0.212673443874725</c:v>
                </c:pt>
                <c:pt idx="2">
                  <c:v>0.0631786417848948</c:v>
                </c:pt>
                <c:pt idx="3">
                  <c:v>0.197510094629189</c:v>
                </c:pt>
                <c:pt idx="4">
                  <c:v>0.053876894224044</c:v>
                </c:pt>
                <c:pt idx="5">
                  <c:v>0.01537670265274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Fill In Food And Bev</c:v>
                </c:pt>
                <c:pt idx="1">
                  <c:v>Grab And Go Home</c:v>
                </c:pt>
                <c:pt idx="2">
                  <c:v>Fill In Non-Food</c:v>
                </c:pt>
                <c:pt idx="3">
                  <c:v>Large Stock-Up</c:v>
                </c:pt>
                <c:pt idx="4">
                  <c:v>Need It Now</c:v>
                </c:pt>
                <c:pt idx="5">
                  <c:v>Grab And Go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0.218913952143368</c:v>
                </c:pt>
                <c:pt idx="1">
                  <c:v>0.40634287476239</c:v>
                </c:pt>
                <c:pt idx="2">
                  <c:v>0.119259913768437</c:v>
                </c:pt>
                <c:pt idx="3">
                  <c:v>0.169859790998561</c:v>
                </c:pt>
                <c:pt idx="4">
                  <c:v>0.0856234683272442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255101952"/>
        <c:axId val="255120128"/>
      </c:barChart>
      <c:catAx>
        <c:axId val="255101952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255120128"/>
        <c:crosses val="autoZero"/>
        <c:auto val="0"/>
        <c:lblAlgn val="ctr"/>
        <c:lblOffset val="50"/>
        <c:tickLblSkip val="1"/>
        <c:noMultiLvlLbl val="0"/>
      </c:catAx>
      <c:valAx>
        <c:axId val="255120128"/>
        <c:scaling>
          <c:orientation/>
          <c:max val="0.507384222834406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255101952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16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1026397123932838"/>
          <c:y val="0.15572455525398254"/>
          <c:w val="0.95072561502456665"/>
          <c:h val="0.4965359866619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Buy All Items Needs In One Trip</c:v>
                </c:pt>
                <c:pt idx="1">
                  <c:v>Easily Find Items I Needed</c:v>
                </c:pt>
                <c:pt idx="2">
                  <c:v>Get The Closest Store That Had What I Needed</c:v>
                </c:pt>
                <c:pt idx="3">
                  <c:v>Get In And Out Quickly</c:v>
                </c:pt>
                <c:pt idx="4">
                  <c:v>Get High-Quality Products</c:v>
                </c:pt>
                <c:pt idx="5">
                  <c:v>Buy Items To Prepare Next Meal</c:v>
                </c:pt>
                <c:pt idx="6">
                  <c:v>Get Best Overall Value Possible</c:v>
                </c:pt>
                <c:pt idx="7">
                  <c:v>Save As Much Money As Possible</c:v>
                </c:pt>
                <c:pt idx="8">
                  <c:v>Take Advantage Of Stores Loyalty Program</c:v>
                </c:pt>
                <c:pt idx="9">
                  <c:v>Take Advantage Of Sale/Promotion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0.626526538594326</c:v>
                </c:pt>
                <c:pt idx="1">
                  <c:v>0.606519928953874</c:v>
                </c:pt>
                <c:pt idx="2">
                  <c:v>0.603853976477239</c:v>
                </c:pt>
                <c:pt idx="3">
                  <c:v>0.597392639293692</c:v>
                </c:pt>
                <c:pt idx="4">
                  <c:v>0.505867888335035</c:v>
                </c:pt>
                <c:pt idx="5">
                  <c:v>0.450270847527162</c:v>
                </c:pt>
                <c:pt idx="6">
                  <c:v>0.431422258862031</c:v>
                </c:pt>
                <c:pt idx="7">
                  <c:v>0.411586250674242</c:v>
                </c:pt>
                <c:pt idx="8">
                  <c:v>0.310294507257706</c:v>
                </c:pt>
                <c:pt idx="9">
                  <c:v>0.293771819941261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Buy All Items Needs In One Trip</c:v>
                </c:pt>
                <c:pt idx="1">
                  <c:v>Easily Find Items I Needed</c:v>
                </c:pt>
                <c:pt idx="2">
                  <c:v>Get The Closest Store That Had What I Needed</c:v>
                </c:pt>
                <c:pt idx="3">
                  <c:v>Get In And Out Quickly</c:v>
                </c:pt>
                <c:pt idx="4">
                  <c:v>Get High-Quality Products</c:v>
                </c:pt>
                <c:pt idx="5">
                  <c:v>Buy Items To Prepare Next Meal</c:v>
                </c:pt>
                <c:pt idx="6">
                  <c:v>Get Best Overall Value Possible</c:v>
                </c:pt>
                <c:pt idx="7">
                  <c:v>Save As Much Money As Possible</c:v>
                </c:pt>
                <c:pt idx="8">
                  <c:v>Take Advantage Of Stores Loyalty Program</c:v>
                </c:pt>
                <c:pt idx="9">
                  <c:v>Take Advantage Of Sale/Promotion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0.54860544891228</c:v>
                </c:pt>
                <c:pt idx="1">
                  <c:v>0.61754954944662</c:v>
                </c:pt>
                <c:pt idx="2">
                  <c:v>0.400844407388476</c:v>
                </c:pt>
                <c:pt idx="3">
                  <c:v>0.540940088912661</c:v>
                </c:pt>
                <c:pt idx="4">
                  <c:v>0.494669573741173</c:v>
                </c:pt>
                <c:pt idx="5">
                  <c:v>0.451834281398028</c:v>
                </c:pt>
                <c:pt idx="6">
                  <c:v>0.787184738767231</c:v>
                </c:pt>
                <c:pt idx="7">
                  <c:v>0.782005126430959</c:v>
                </c:pt>
                <c:pt idx="8">
                  <c:v>0.0595915258112546</c:v>
                </c:pt>
                <c:pt idx="9">
                  <c:v>0.268005565669165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Buy All Items Needs In One Trip</c:v>
                </c:pt>
                <c:pt idx="1">
                  <c:v>Easily Find Items I Needed</c:v>
                </c:pt>
                <c:pt idx="2">
                  <c:v>Get The Closest Store That Had What I Needed</c:v>
                </c:pt>
                <c:pt idx="3">
                  <c:v>Get In And Out Quickly</c:v>
                </c:pt>
                <c:pt idx="4">
                  <c:v>Get High-Quality Products</c:v>
                </c:pt>
                <c:pt idx="5">
                  <c:v>Buy Items To Prepare Next Meal</c:v>
                </c:pt>
                <c:pt idx="6">
                  <c:v>Get Best Overall Value Possible</c:v>
                </c:pt>
                <c:pt idx="7">
                  <c:v>Save As Much Money As Possible</c:v>
                </c:pt>
                <c:pt idx="8">
                  <c:v>Take Advantage Of Stores Loyalty Program</c:v>
                </c:pt>
                <c:pt idx="9">
                  <c:v>Take Advantage Of Sale/Promotion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0.552121606639724</c:v>
                </c:pt>
                <c:pt idx="1">
                  <c:v>0.691457680766075</c:v>
                </c:pt>
                <c:pt idx="2">
                  <c:v>0.547971412628103</c:v>
                </c:pt>
                <c:pt idx="3">
                  <c:v>0.622570182539414</c:v>
                </c:pt>
                <c:pt idx="4">
                  <c:v>0.424467761089203</c:v>
                </c:pt>
                <c:pt idx="5">
                  <c:v>0.496635817758948</c:v>
                </c:pt>
                <c:pt idx="6">
                  <c:v>0.555425656551674</c:v>
                </c:pt>
                <c:pt idx="7">
                  <c:v>0.551992492735453</c:v>
                </c:pt>
                <c:pt idx="8">
                  <c:v>0.472971001858598</c:v>
                </c:pt>
                <c:pt idx="9">
                  <c:v>0.425200331962412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255749120"/>
        <c:axId val="255771392"/>
      </c:barChart>
      <c:catAx>
        <c:axId val="255749120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baseline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baseline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255771392"/>
        <c:crosses val="autoZero"/>
        <c:auto val="0"/>
        <c:lblAlgn val="ctr"/>
        <c:lblOffset/>
        <c:tickLblSkip val="1"/>
        <c:noMultiLvlLbl val="0"/>
      </c:catAx>
      <c:valAx>
        <c:axId val="255771392"/>
        <c:scaling>
          <c:orientation/>
          <c:max val="0.837184738767231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255749120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17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1614952236413956"/>
          <c:y val="0.17407596111297607"/>
          <c:w val="0.9871634840965271"/>
          <c:h val="0.706054329872131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Take Advantage Of Coupon Or Promo</c:v>
                </c:pt>
                <c:pt idx="1">
                  <c:v>Get In And Out Quickly</c:v>
                </c:pt>
                <c:pt idx="2">
                  <c:v>Buy Specific Items</c:v>
                </c:pt>
                <c:pt idx="3">
                  <c:v>Get The Best Everyday Value</c:v>
                </c:pt>
                <c:pt idx="4">
                  <c:v>Get A Quick Drink Or Snack</c:v>
                </c:pt>
                <c:pt idx="5">
                  <c:v>Get This Over With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0.299430872914864</c:v>
                </c:pt>
                <c:pt idx="1">
                  <c:v>0.261456001693337</c:v>
                </c:pt>
                <c:pt idx="2">
                  <c:v>0.184492761894437</c:v>
                </c:pt>
                <c:pt idx="3">
                  <c:v>0.140303689603492</c:v>
                </c:pt>
                <c:pt idx="4">
                  <c:v>0.0601979912626504</c:v>
                </c:pt>
                <c:pt idx="5">
                  <c:v>0.05411868263122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Take Advantage Of Coupon Or Promo</c:v>
                </c:pt>
                <c:pt idx="1">
                  <c:v>Get In And Out Quickly</c:v>
                </c:pt>
                <c:pt idx="2">
                  <c:v>Buy Specific Items</c:v>
                </c:pt>
                <c:pt idx="3">
                  <c:v>Get The Best Everyday Value</c:v>
                </c:pt>
                <c:pt idx="4">
                  <c:v>Get A Quick Drink Or Snack</c:v>
                </c:pt>
                <c:pt idx="5">
                  <c:v>Get This Over With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0.0542021565425014</c:v>
                </c:pt>
                <c:pt idx="1">
                  <c:v>0.206921064514118</c:v>
                </c:pt>
                <c:pt idx="2">
                  <c:v>0.160158806500655</c:v>
                </c:pt>
                <c:pt idx="3">
                  <c:v>0.529334726416963</c:v>
                </c:pt>
                <c:pt idx="4">
                  <c:v>0.0190669859824306</c:v>
                </c:pt>
                <c:pt idx="5">
                  <c:v>0.0303162600433321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Take Advantage Of Coupon Or Promo</c:v>
                </c:pt>
                <c:pt idx="1">
                  <c:v>Get In And Out Quickly</c:v>
                </c:pt>
                <c:pt idx="2">
                  <c:v>Buy Specific Items</c:v>
                </c:pt>
                <c:pt idx="3">
                  <c:v>Get The Best Everyday Value</c:v>
                </c:pt>
                <c:pt idx="4">
                  <c:v>Get A Quick Drink Or Snack</c:v>
                </c:pt>
                <c:pt idx="5">
                  <c:v>Get This Over With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0.320590472121726</c:v>
                </c:pt>
                <c:pt idx="1">
                  <c:v>0.341286862605162</c:v>
                </c:pt>
                <c:pt idx="2">
                  <c:v>0.182367732440516</c:v>
                </c:pt>
                <c:pt idx="3">
                  <c:v>0.0900832295553863</c:v>
                </c:pt>
                <c:pt idx="4">
                  <c:v>0.00710095004029162</c:v>
                </c:pt>
                <c:pt idx="5">
                  <c:v>0.0585707532369169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255644800"/>
        <c:axId val="255646336"/>
      </c:barChart>
      <c:catAx>
        <c:axId val="255644800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baseline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baseline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255646336"/>
        <c:crosses val="autoZero"/>
        <c:auto val="0"/>
        <c:lblAlgn val="ctr"/>
        <c:lblOffset val="50"/>
        <c:tickLblSkip val="1"/>
        <c:noMultiLvlLbl val="0"/>
      </c:catAx>
      <c:valAx>
        <c:axId val="255646336"/>
        <c:scaling>
          <c:orientation/>
          <c:max val="0.579334726416963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255644800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18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0867060869932175"/>
          <c:y val="0.070242337882518768"/>
          <c:w val="0.964945375919342"/>
          <c:h val="0.810238361358642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Most Convenient, Saved Me Most Time</c:v>
                </c:pt>
                <c:pt idx="1">
                  <c:v>Has Specific Items Hard To Find Other Places</c:v>
                </c:pt>
                <c:pt idx="2">
                  <c:v>Has The Best Prices</c:v>
                </c:pt>
                <c:pt idx="3">
                  <c:v>Has Highest Quality Items</c:v>
                </c:pt>
                <c:pt idx="4">
                  <c:v>Some Other Motivation</c:v>
                </c:pt>
                <c:pt idx="5">
                  <c:v>Has Pharmacy/Other Services I Need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0.610082611544483</c:v>
                </c:pt>
                <c:pt idx="1">
                  <c:v>0.115297318116242</c:v>
                </c:pt>
                <c:pt idx="2">
                  <c:v>0.0968870622545573</c:v>
                </c:pt>
                <c:pt idx="3">
                  <c:v>0.0786995030652523</c:v>
                </c:pt>
                <c:pt idx="4">
                  <c:v>0.0774763106761308</c:v>
                </c:pt>
                <c:pt idx="5">
                  <c:v>0.021557194343335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Most Convenient, Saved Me Most Time</c:v>
                </c:pt>
                <c:pt idx="1">
                  <c:v>Has Specific Items Hard To Find Other Places</c:v>
                </c:pt>
                <c:pt idx="2">
                  <c:v>Has The Best Prices</c:v>
                </c:pt>
                <c:pt idx="3">
                  <c:v>Has Highest Quality Items</c:v>
                </c:pt>
                <c:pt idx="4">
                  <c:v>Some Other Motivation</c:v>
                </c:pt>
                <c:pt idx="5">
                  <c:v>Has Pharmacy/Other Services I Need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0.152013476011997</c:v>
                </c:pt>
                <c:pt idx="1">
                  <c:v>0.0974458871026074</c:v>
                </c:pt>
                <c:pt idx="2">
                  <c:v>0.680142118607725</c:v>
                </c:pt>
                <c:pt idx="3">
                  <c:v>0.0384868020656288</c:v>
                </c:pt>
                <c:pt idx="4">
                  <c:v>0.0280902693503476</c:v>
                </c:pt>
                <c:pt idx="5">
                  <c:v>0.00382144686169387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Most Convenient, Saved Me Most Time</c:v>
                </c:pt>
                <c:pt idx="1">
                  <c:v>Has Specific Items Hard To Find Other Places</c:v>
                </c:pt>
                <c:pt idx="2">
                  <c:v>Has The Best Prices</c:v>
                </c:pt>
                <c:pt idx="3">
                  <c:v>Has Highest Quality Items</c:v>
                </c:pt>
                <c:pt idx="4">
                  <c:v>Some Other Motivation</c:v>
                </c:pt>
                <c:pt idx="5">
                  <c:v>Has Pharmacy/Other Services I Need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0.522782447829179</c:v>
                </c:pt>
                <c:pt idx="1">
                  <c:v>0.116464175971877</c:v>
                </c:pt>
                <c:pt idx="2">
                  <c:v>0.268066445969474</c:v>
                </c:pt>
                <c:pt idx="3">
                  <c:v>0.0179385307129538</c:v>
                </c:pt>
                <c:pt idx="4">
                  <c:v>0.052905737934236</c:v>
                </c:pt>
                <c:pt idx="5">
                  <c:v>0.0218426615822807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255366272"/>
        <c:axId val="255367808"/>
      </c:barChart>
      <c:catAx>
        <c:axId val="255366272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baseline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baseline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255367808"/>
        <c:crosses val="autoZero"/>
        <c:auto val="0"/>
        <c:lblAlgn val="ctr"/>
        <c:lblOffset val="50"/>
        <c:tickLblSkip val="1"/>
        <c:noMultiLvlLbl val="0"/>
      </c:catAx>
      <c:valAx>
        <c:axId val="255367808"/>
        <c:scaling>
          <c:orientation/>
          <c:max val="0.730142118607725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255366272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  <c:userShapes r:id="rId2"/>
</c:chartSpace>
</file>

<file path=ppt/charts/chart19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6464547961950302"/>
          <c:y val="0.15511894226074219"/>
          <c:w val="0.95711368322372437"/>
          <c:h val="0.52950322628021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Supermarket Or Grocery Store</c:v>
                </c:pt>
                <c:pt idx="1">
                  <c:v>Mass Merchandise Super Center</c:v>
                </c:pt>
                <c:pt idx="2">
                  <c:v>Other Type Of Store</c:v>
                </c:pt>
                <c:pt idx="3">
                  <c:v>Mass Merchandise Store</c:v>
                </c:pt>
                <c:pt idx="4">
                  <c:v>Warehouse Club</c:v>
                </c:pt>
                <c:pt idx="5">
                  <c:v>Dollar Store</c:v>
                </c:pt>
                <c:pt idx="6">
                  <c:v>Ethnic Store</c:v>
                </c:pt>
                <c:pt idx="7">
                  <c:v>Local Farmers Market</c:v>
                </c:pt>
                <c:pt idx="8">
                  <c:v>Military Shoppette/Mini Mart</c:v>
                </c:pt>
                <c:pt idx="9">
                  <c:v>Natural/Health Or Organic Food Store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0.074999268807349</c:v>
                </c:pt>
                <c:pt idx="1">
                  <c:v>0.0148952363451802</c:v>
                </c:pt>
                <c:pt idx="2">
                  <c:v>0.00371206814023183</c:v>
                </c:pt>
                <c:pt idx="3">
                  <c:v>0.00346467257757232</c:v>
                </c:pt>
                <c:pt idx="4">
                  <c:v>0.00231908382515849</c:v>
                </c:pt>
                <c:pt idx="5">
                  <c:v>0.00207607100780779</c:v>
                </c:pt>
                <c:pt idx="6">
                  <c:v>0.00150576069569517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Supermarket Or Grocery Store</c:v>
                </c:pt>
                <c:pt idx="1">
                  <c:v>Mass Merchandise Super Center</c:v>
                </c:pt>
                <c:pt idx="2">
                  <c:v>Other Type Of Store</c:v>
                </c:pt>
                <c:pt idx="3">
                  <c:v>Mass Merchandise Store</c:v>
                </c:pt>
                <c:pt idx="4">
                  <c:v>Warehouse Club</c:v>
                </c:pt>
                <c:pt idx="5">
                  <c:v>Dollar Store</c:v>
                </c:pt>
                <c:pt idx="6">
                  <c:v>Ethnic Store</c:v>
                </c:pt>
                <c:pt idx="7">
                  <c:v>Local Farmers Market</c:v>
                </c:pt>
                <c:pt idx="8">
                  <c:v>Military Shoppette/Mini Mart</c:v>
                </c:pt>
                <c:pt idx="9">
                  <c:v>Natural/Health Or Organic Food Store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0.083146127177888</c:v>
                </c:pt>
                <c:pt idx="1">
                  <c:v>0.0261092207055178</c:v>
                </c:pt>
                <c:pt idx="2">
                  <c:v>0</c:v>
                </c:pt>
                <c:pt idx="3">
                  <c:v>0.0207149493623728</c:v>
                </c:pt>
                <c:pt idx="4">
                  <c:v>0.00210389677440282</c:v>
                </c:pt>
                <c:pt idx="5">
                  <c:v>0.00461623823650812</c:v>
                </c:pt>
                <c:pt idx="6">
                  <c:v>0</c:v>
                </c:pt>
                <c:pt idx="7">
                  <c:v>0.00078115646356059</c:v>
                </c:pt>
                <c:pt idx="8">
                  <c:v>0</c:v>
                </c:pt>
                <c:pt idx="9">
                  <c:v>0.00245340273876841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Supermarket Or Grocery Store</c:v>
                </c:pt>
                <c:pt idx="1">
                  <c:v>Mass Merchandise Super Center</c:v>
                </c:pt>
                <c:pt idx="2">
                  <c:v>Other Type Of Store</c:v>
                </c:pt>
                <c:pt idx="3">
                  <c:v>Mass Merchandise Store</c:v>
                </c:pt>
                <c:pt idx="4">
                  <c:v>Warehouse Club</c:v>
                </c:pt>
                <c:pt idx="5">
                  <c:v>Dollar Store</c:v>
                </c:pt>
                <c:pt idx="6">
                  <c:v>Ethnic Store</c:v>
                </c:pt>
                <c:pt idx="7">
                  <c:v>Local Farmers Market</c:v>
                </c:pt>
                <c:pt idx="8">
                  <c:v>Military Shoppette/Mini Mart</c:v>
                </c:pt>
                <c:pt idx="9">
                  <c:v>Natural/Health Or Organic Food Store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0.0830787844398462</c:v>
                </c:pt>
                <c:pt idx="1">
                  <c:v>0.0174644071393139</c:v>
                </c:pt>
                <c:pt idx="2">
                  <c:v>0</c:v>
                </c:pt>
                <c:pt idx="3">
                  <c:v>0.0368890522487726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256952576"/>
        <c:axId val="256978944"/>
      </c:barChart>
      <c:catAx>
        <c:axId val="256952576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baseline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baseline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256978944"/>
        <c:crosses val="autoZero"/>
        <c:auto val="0"/>
        <c:lblAlgn val="ctr"/>
        <c:lblOffset/>
        <c:tickLblSkip val="1"/>
        <c:noMultiLvlLbl val="0"/>
      </c:catAx>
      <c:valAx>
        <c:axId val="256978944"/>
        <c:scaling>
          <c:orientation/>
          <c:max val="0.13314612717788799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256952576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2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2865987867116928"/>
          <c:y val="0.16052396595478058"/>
          <c:w val="0.92474204301834106"/>
          <c:h val="0.626092910766601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0.476786716096124</c:v>
                </c:pt>
                <c:pt idx="1">
                  <c:v>0.523213283903877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0.440379731591493</c:v>
                </c:pt>
                <c:pt idx="1">
                  <c:v>0.559620268408507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0.360737689901516</c:v>
                </c:pt>
                <c:pt idx="1">
                  <c:v>0.639262310098483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148582400"/>
        <c:axId val="148583936"/>
      </c:barChart>
      <c:catAx>
        <c:axId val="148582400"/>
        <c:scaling>
          <c:orientation/>
        </c:scaling>
        <c:delete val="0"/>
        <c:axPos val="b"/>
        <c:numFmt formatCode="General" sourceLinked="0"/>
        <c:majorTickMark val="out"/>
        <c:minorTickMark val="none"/>
        <c:tickLblPos val="low"/>
        <c:txPr>
          <a:bodyPr rot="0" vert="horz" anchor="b" anchorCtr="1"/>
          <a:p>
            <a:pPr>
              <a:defRPr sz="900" b="0" i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148583936"/>
        <c:crosses val="autoZero"/>
        <c:auto val="0"/>
        <c:lblAlgn val="ctr"/>
        <c:lblOffset/>
        <c:tickLblSkip val="1"/>
        <c:noMultiLvlLbl val="0"/>
      </c:catAx>
      <c:valAx>
        <c:axId val="148583936"/>
        <c:scaling>
          <c:orientation/>
          <c:max val="0.689262310098483"/>
          <c:min val="0"/>
        </c:scaling>
        <c:delete val="1"/>
        <c:axPos val="r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148582400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 anchor="ctr" anchorCtr="1"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20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0867060869932175"/>
          <c:y val="0.070242337882518768"/>
          <c:w val="0.964945375919342"/>
          <c:h val="0.810238361358642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Sheet1!$A$2:$A$5</c:f>
              <c:strCache>
                <c:ptCount val="4"/>
                <c:pt idx="0">
                  <c:v>Planned The Visit Ahead Of Time</c:v>
                </c:pt>
                <c:pt idx="1">
                  <c:v>Somewhat Had The Visit Planned</c:v>
                </c:pt>
                <c:pt idx="2">
                  <c:v>Somewhat Unexpected</c:v>
                </c:pt>
                <c:pt idx="3">
                  <c:v>Completely Spur Of The Moment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0.586254680508558</c:v>
                </c:pt>
                <c:pt idx="1">
                  <c:v>0.265906135526006</c:v>
                </c:pt>
                <c:pt idx="2">
                  <c:v>0.104290930993607</c:v>
                </c:pt>
                <c:pt idx="3">
                  <c:v>0.0435482529718297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Sheet1!$A$2:$A$5</c:f>
              <c:strCache>
                <c:ptCount val="4"/>
                <c:pt idx="0">
                  <c:v>Planned The Visit Ahead Of Time</c:v>
                </c:pt>
                <c:pt idx="1">
                  <c:v>Somewhat Had The Visit Planned</c:v>
                </c:pt>
                <c:pt idx="2">
                  <c:v>Somewhat Unexpected</c:v>
                </c:pt>
                <c:pt idx="3">
                  <c:v>Completely Spur Of The Moment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0.678002686199777</c:v>
                </c:pt>
                <c:pt idx="1">
                  <c:v>0.220016397982956</c:v>
                </c:pt>
                <c:pt idx="2">
                  <c:v>0.0692376685333273</c:v>
                </c:pt>
                <c:pt idx="3">
                  <c:v>0.0327432472839401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Sheet1!$A$2:$A$5</c:f>
              <c:strCache>
                <c:ptCount val="4"/>
                <c:pt idx="0">
                  <c:v>Planned The Visit Ahead Of Time</c:v>
                </c:pt>
                <c:pt idx="1">
                  <c:v>Somewhat Had The Visit Planned</c:v>
                </c:pt>
                <c:pt idx="2">
                  <c:v>Somewhat Unexpected</c:v>
                </c:pt>
                <c:pt idx="3">
                  <c:v>Completely Spur Of The Moment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0.407020757176719</c:v>
                </c:pt>
                <c:pt idx="1">
                  <c:v>0.331312030253973</c:v>
                </c:pt>
                <c:pt idx="2">
                  <c:v>0.0849905658097429</c:v>
                </c:pt>
                <c:pt idx="3">
                  <c:v>0.176676646759565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257489152"/>
        <c:axId val="257114112"/>
      </c:barChart>
      <c:catAx>
        <c:axId val="257489152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baseline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baseline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257114112"/>
        <c:crosses val="autoZero"/>
        <c:auto val="0"/>
        <c:lblAlgn val="ctr"/>
        <c:lblOffset val="50"/>
        <c:tickLblSkip val="1"/>
        <c:noMultiLvlLbl val="0"/>
      </c:catAx>
      <c:valAx>
        <c:axId val="257114112"/>
        <c:scaling>
          <c:orientation/>
          <c:max val="0.728002686199777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257489152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2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4320779368281364"/>
          <c:y val="0.089474156498909"/>
          <c:w val="0.95711368322372437"/>
          <c:h val="0.5498312115669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Sheet1!$A$2:$A$9</c:f>
              <c:strCache>
                <c:ptCount val="8"/>
                <c:pt idx="0">
                  <c:v>Wrote A Shopping List</c:v>
                </c:pt>
                <c:pt idx="1">
                  <c:v>Checked The Pantry/Refrigerator</c:v>
                </c:pt>
                <c:pt idx="2">
                  <c:v>Reviewed A Printed Store Circular/Retailer Ad</c:v>
                </c:pt>
                <c:pt idx="3">
                  <c:v>Planned A Specific Menu Or Dish(Es)</c:v>
                </c:pt>
                <c:pt idx="4">
                  <c:v>Searched For/Gathered Paper Coupons</c:v>
                </c:pt>
                <c:pt idx="5">
                  <c:v>I Didn`T Do Any Of These Things</c:v>
                </c:pt>
                <c:pt idx="6">
                  <c:v>Compared Prices Across Stores (Not Online Or Via Smartphone/Tablet)</c:v>
                </c:pt>
                <c:pt idx="7">
                  <c:v>Received/Solicited A Recommendation About Where To Shop From A Friend Or Family Member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0.282907846231714</c:v>
                </c:pt>
                <c:pt idx="1">
                  <c:v>0.21538681116988</c:v>
                </c:pt>
                <c:pt idx="2">
                  <c:v>0.133468896989054</c:v>
                </c:pt>
                <c:pt idx="3">
                  <c:v>0.111145049441498</c:v>
                </c:pt>
                <c:pt idx="4">
                  <c:v>0.091286330398736</c:v>
                </c:pt>
                <c:pt idx="5">
                  <c:v>0.0455696851349088</c:v>
                </c:pt>
                <c:pt idx="6">
                  <c:v>0.0256285170980097</c:v>
                </c:pt>
                <c:pt idx="7">
                  <c:v>0.0031496985521597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Sheet1!$A$2:$A$9</c:f>
              <c:strCache>
                <c:ptCount val="8"/>
                <c:pt idx="0">
                  <c:v>Wrote A Shopping List</c:v>
                </c:pt>
                <c:pt idx="1">
                  <c:v>Checked The Pantry/Refrigerator</c:v>
                </c:pt>
                <c:pt idx="2">
                  <c:v>Reviewed A Printed Store Circular/Retailer Ad</c:v>
                </c:pt>
                <c:pt idx="3">
                  <c:v>Planned A Specific Menu Or Dish(Es)</c:v>
                </c:pt>
                <c:pt idx="4">
                  <c:v>Searched For/Gathered Paper Coupons</c:v>
                </c:pt>
                <c:pt idx="5">
                  <c:v>I Didn`T Do Any Of These Things</c:v>
                </c:pt>
                <c:pt idx="6">
                  <c:v>Compared Prices Across Stores (Not Online Or Via Smartphone/Tablet)</c:v>
                </c:pt>
                <c:pt idx="7">
                  <c:v>Received/Solicited A Recommendation About Where To Shop From A Friend Or Family Member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0.370033450535274</c:v>
                </c:pt>
                <c:pt idx="1">
                  <c:v>0.258491049314462</c:v>
                </c:pt>
                <c:pt idx="2">
                  <c:v>0.14309372421894</c:v>
                </c:pt>
                <c:pt idx="3">
                  <c:v>0.138973259132963</c:v>
                </c:pt>
                <c:pt idx="4">
                  <c:v>0.0154081416745016</c:v>
                </c:pt>
                <c:pt idx="5">
                  <c:v>0.0480525066991492</c:v>
                </c:pt>
                <c:pt idx="6">
                  <c:v>0.0406876640794948</c:v>
                </c:pt>
                <c:pt idx="7">
                  <c:v>0.012931916045809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Sheet1!$A$2:$A$9</c:f>
              <c:strCache>
                <c:ptCount val="8"/>
                <c:pt idx="0">
                  <c:v>Wrote A Shopping List</c:v>
                </c:pt>
                <c:pt idx="1">
                  <c:v>Checked The Pantry/Refrigerator</c:v>
                </c:pt>
                <c:pt idx="2">
                  <c:v>Reviewed A Printed Store Circular/Retailer Ad</c:v>
                </c:pt>
                <c:pt idx="3">
                  <c:v>Planned A Specific Menu Or Dish(Es)</c:v>
                </c:pt>
                <c:pt idx="4">
                  <c:v>Searched For/Gathered Paper Coupons</c:v>
                </c:pt>
                <c:pt idx="5">
                  <c:v>I Didn`T Do Any Of These Things</c:v>
                </c:pt>
                <c:pt idx="6">
                  <c:v>Compared Prices Across Stores (Not Online Or Via Smartphone/Tablet)</c:v>
                </c:pt>
                <c:pt idx="7">
                  <c:v>Received/Solicited A Recommendation About Where To Shop From A Friend Or Family Member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0.262750324854632</c:v>
                </c:pt>
                <c:pt idx="1">
                  <c:v>0.216719588113946</c:v>
                </c:pt>
                <c:pt idx="2">
                  <c:v>0.0780157441711102</c:v>
                </c:pt>
                <c:pt idx="3">
                  <c:v>0.175515410030173</c:v>
                </c:pt>
                <c:pt idx="4">
                  <c:v>0.0355256093804124</c:v>
                </c:pt>
                <c:pt idx="5">
                  <c:v>0</c:v>
                </c:pt>
                <c:pt idx="6">
                  <c:v>0.0842594365106566</c:v>
                </c:pt>
                <c:pt idx="7">
                  <c:v>0.031127341614176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257573248"/>
        <c:axId val="257574784"/>
      </c:barChart>
      <c:catAx>
        <c:axId val="257573248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baseline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baseline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257574784"/>
        <c:crosses val="autoZero"/>
        <c:auto val="0"/>
        <c:lblAlgn val="ctr"/>
        <c:lblOffset/>
        <c:tickLblSkip val="1"/>
        <c:noMultiLvlLbl val="0"/>
      </c:catAx>
      <c:valAx>
        <c:axId val="257574784"/>
        <c:scaling>
          <c:orientation/>
          <c:max val="0.42003345053527397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257573248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22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6464508846402168"/>
          <c:y val="0.16340790688991547"/>
          <c:w val="0.95924299955368042"/>
          <c:h val="0.602390527725219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Sheet1!$A$2:$A$4</c:f>
              <c:strCache>
                <c:ptCount val="3"/>
                <c:pt idx="0">
                  <c:v>Used A Computer To Prepare</c:v>
                </c:pt>
                <c:pt idx="1">
                  <c:v>Used A Smartphone To Prepare</c:v>
                </c:pt>
                <c:pt idx="2">
                  <c:v>Used A Tablet To Prepare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0.0781686965132769</c:v>
                </c:pt>
                <c:pt idx="1">
                  <c:v>0.197512763710002</c:v>
                </c:pt>
                <c:pt idx="2">
                  <c:v>0.0040599535441371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Sheet1!$A$2:$A$4</c:f>
              <c:strCache>
                <c:ptCount val="3"/>
                <c:pt idx="0">
                  <c:v>Used A Computer To Prepare</c:v>
                </c:pt>
                <c:pt idx="1">
                  <c:v>Used A Smartphone To Prepare</c:v>
                </c:pt>
                <c:pt idx="2">
                  <c:v>Used A Tablet To Prepare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0.0701728969544974</c:v>
                </c:pt>
                <c:pt idx="1">
                  <c:v>0.178299173725895</c:v>
                </c:pt>
                <c:pt idx="2">
                  <c:v>0.0110909366898542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Sheet1!$A$2:$A$4</c:f>
              <c:strCache>
                <c:ptCount val="3"/>
                <c:pt idx="0">
                  <c:v>Used A Computer To Prepare</c:v>
                </c:pt>
                <c:pt idx="1">
                  <c:v>Used A Smartphone To Prepare</c:v>
                </c:pt>
                <c:pt idx="2">
                  <c:v>Used A Tablet To Prepare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0.105309093415955</c:v>
                </c:pt>
                <c:pt idx="1">
                  <c:v>0.216775943466768</c:v>
                </c:pt>
                <c:pt idx="2">
                  <c:v>0.0229635048919817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257704320"/>
        <c:axId val="257705856"/>
      </c:barChart>
      <c:catAx>
        <c:axId val="257704320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baseline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baseline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257705856"/>
        <c:crosses val="autoZero"/>
        <c:auto val="0"/>
        <c:lblAlgn val="ctr"/>
        <c:lblOffset val="50"/>
        <c:tickLblSkip val="1"/>
        <c:noMultiLvlLbl val="0"/>
      </c:catAx>
      <c:valAx>
        <c:axId val="257705856"/>
        <c:scaling>
          <c:orientation/>
          <c:max val="0.266775943466768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257704320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23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6464547961950302"/>
          <c:y val="0.16340196132659912"/>
          <c:w val="0.95711368322372437"/>
          <c:h val="0.5212197899818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Food Items</c:v>
                </c:pt>
                <c:pt idx="1">
                  <c:v>Beverage Items</c:v>
                </c:pt>
                <c:pt idx="2">
                  <c:v>Fresh Produce</c:v>
                </c:pt>
                <c:pt idx="3">
                  <c:v>None Of These Items Were Influential</c:v>
                </c:pt>
                <c:pt idx="4">
                  <c:v>Fresh Meat</c:v>
                </c:pt>
                <c:pt idx="5">
                  <c:v>Milk</c:v>
                </c:pt>
                <c:pt idx="6">
                  <c:v>Eggs</c:v>
                </c:pt>
                <c:pt idx="7">
                  <c:v>Other Dairy Products</c:v>
                </c:pt>
                <c:pt idx="8">
                  <c:v>Deli Items</c:v>
                </c:pt>
                <c:pt idx="9">
                  <c:v>Salty Snacks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0.603442369775495</c:v>
                </c:pt>
                <c:pt idx="1">
                  <c:v>0.293266023018548</c:v>
                </c:pt>
                <c:pt idx="2">
                  <c:v>0.211029374337473</c:v>
                </c:pt>
                <c:pt idx="3">
                  <c:v>0.193761705606256</c:v>
                </c:pt>
                <c:pt idx="4">
                  <c:v>0.142882393600722</c:v>
                </c:pt>
                <c:pt idx="5">
                  <c:v>0.135268883208186</c:v>
                </c:pt>
                <c:pt idx="6">
                  <c:v>0.1027473475254</c:v>
                </c:pt>
                <c:pt idx="7">
                  <c:v>0.0576312101839895</c:v>
                </c:pt>
                <c:pt idx="8">
                  <c:v>0.051676127326768</c:v>
                </c:pt>
                <c:pt idx="9">
                  <c:v>0.0437633539785144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Food Items</c:v>
                </c:pt>
                <c:pt idx="1">
                  <c:v>Beverage Items</c:v>
                </c:pt>
                <c:pt idx="2">
                  <c:v>Fresh Produce</c:v>
                </c:pt>
                <c:pt idx="3">
                  <c:v>None Of These Items Were Influential</c:v>
                </c:pt>
                <c:pt idx="4">
                  <c:v>Fresh Meat</c:v>
                </c:pt>
                <c:pt idx="5">
                  <c:v>Milk</c:v>
                </c:pt>
                <c:pt idx="6">
                  <c:v>Eggs</c:v>
                </c:pt>
                <c:pt idx="7">
                  <c:v>Other Dairy Products</c:v>
                </c:pt>
                <c:pt idx="8">
                  <c:v>Deli Items</c:v>
                </c:pt>
                <c:pt idx="9">
                  <c:v>Salty Snacks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0.710268410349002</c:v>
                </c:pt>
                <c:pt idx="1">
                  <c:v>0.381008847144597</c:v>
                </c:pt>
                <c:pt idx="2">
                  <c:v>0.367398130248273</c:v>
                </c:pt>
                <c:pt idx="3">
                  <c:v>0.134581839914042</c:v>
                </c:pt>
                <c:pt idx="4">
                  <c:v>0.142976707104952</c:v>
                </c:pt>
                <c:pt idx="5">
                  <c:v>0.219376533517849</c:v>
                </c:pt>
                <c:pt idx="6">
                  <c:v>0.182447368574208</c:v>
                </c:pt>
                <c:pt idx="7">
                  <c:v>0.110250367657427</c:v>
                </c:pt>
                <c:pt idx="8">
                  <c:v>0.0315026900612787</c:v>
                </c:pt>
                <c:pt idx="9">
                  <c:v>0.0991992871730358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Food Items</c:v>
                </c:pt>
                <c:pt idx="1">
                  <c:v>Beverage Items</c:v>
                </c:pt>
                <c:pt idx="2">
                  <c:v>Fresh Produce</c:v>
                </c:pt>
                <c:pt idx="3">
                  <c:v>None Of These Items Were Influential</c:v>
                </c:pt>
                <c:pt idx="4">
                  <c:v>Fresh Meat</c:v>
                </c:pt>
                <c:pt idx="5">
                  <c:v>Milk</c:v>
                </c:pt>
                <c:pt idx="6">
                  <c:v>Eggs</c:v>
                </c:pt>
                <c:pt idx="7">
                  <c:v>Other Dairy Products</c:v>
                </c:pt>
                <c:pt idx="8">
                  <c:v>Deli Items</c:v>
                </c:pt>
                <c:pt idx="9">
                  <c:v>Salty Snacks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0.632436640985545</c:v>
                </c:pt>
                <c:pt idx="1">
                  <c:v>0.369564089073099</c:v>
                </c:pt>
                <c:pt idx="2">
                  <c:v>0.193120758891986</c:v>
                </c:pt>
                <c:pt idx="3">
                  <c:v>0.130794596020981</c:v>
                </c:pt>
                <c:pt idx="4">
                  <c:v>0.216723344899776</c:v>
                </c:pt>
                <c:pt idx="5">
                  <c:v>0.138623472529983</c:v>
                </c:pt>
                <c:pt idx="6">
                  <c:v>0.0901079500578297</c:v>
                </c:pt>
                <c:pt idx="7">
                  <c:v>0.0570287012376241</c:v>
                </c:pt>
                <c:pt idx="8">
                  <c:v>0.143587761526118</c:v>
                </c:pt>
                <c:pt idx="9">
                  <c:v>0.0926635115704138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257246720"/>
        <c:axId val="257248256"/>
      </c:barChart>
      <c:catAx>
        <c:axId val="257246720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baseline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baseline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257248256"/>
        <c:crosses val="autoZero"/>
        <c:auto val="0"/>
        <c:lblAlgn val="ctr"/>
        <c:lblOffset/>
        <c:tickLblSkip val="1"/>
        <c:noMultiLvlLbl val="0"/>
      </c:catAx>
      <c:valAx>
        <c:axId val="257248256"/>
        <c:scaling>
          <c:orientation/>
          <c:max val="0.760268410349002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257246720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24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27799022197723"/>
          <c:y val="0.058403916656970978"/>
          <c:w val="0.56590694189071655"/>
          <c:h val="0.56590694189071655"/>
        </c:manualLayout>
      </c:layout>
      <c:pieChart/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850" smtId="4294967295">
          <a:latin typeface="Franklin Gothic Book" panose="020b0503020102020204" pitchFamily="34" charset="0"/>
        </a:defRPr>
      </a:pPr>
      <a:endParaRPr sz="850" smtId="4294967295">
        <a:latin typeface="Franklin Gothic Book" panose="020b0503020102020204" pitchFamily="34" charset="0"/>
      </a:endParaRPr>
    </a:p>
  </c:txPr>
  <c:externalData r:id="rId1">
    <c:autoUpdate val="0"/>
  </c:externalData>
</c:chartSpace>
</file>

<file path=ppt/charts/chart25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6464547961950302"/>
          <c:y val="0.14521585404872894"/>
          <c:w val="0.95711368322372437"/>
          <c:h val="0.61716187000274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Food Items</c:v>
                </c:pt>
                <c:pt idx="1">
                  <c:v>None/Items Were Equally Influential</c:v>
                </c:pt>
                <c:pt idx="2">
                  <c:v>Beverage Items</c:v>
                </c:pt>
                <c:pt idx="3">
                  <c:v>Fresh Meat</c:v>
                </c:pt>
                <c:pt idx="4">
                  <c:v>Fresh Produce</c:v>
                </c:pt>
                <c:pt idx="5">
                  <c:v>Milk</c:v>
                </c:pt>
                <c:pt idx="6">
                  <c:v>Eggs</c:v>
                </c:pt>
                <c:pt idx="7">
                  <c:v>Deli Items</c:v>
                </c:pt>
                <c:pt idx="8">
                  <c:v>Carbonated Soft Drinks</c:v>
                </c:pt>
                <c:pt idx="9">
                  <c:v>Alcoholic Beverages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0.471261038556119</c:v>
                </c:pt>
                <c:pt idx="1">
                  <c:v>0.246513791112985</c:v>
                </c:pt>
                <c:pt idx="2">
                  <c:v>0.177319191161793</c:v>
                </c:pt>
                <c:pt idx="3">
                  <c:v>0.100397958539973</c:v>
                </c:pt>
                <c:pt idx="4">
                  <c:v>0.0952737892081573</c:v>
                </c:pt>
                <c:pt idx="5">
                  <c:v>0.0556810045962799</c:v>
                </c:pt>
                <c:pt idx="6">
                  <c:v>0.0359693056162993</c:v>
                </c:pt>
                <c:pt idx="7">
                  <c:v>0.0226837005513147</c:v>
                </c:pt>
                <c:pt idx="8">
                  <c:v>0.0216545718765458</c:v>
                </c:pt>
                <c:pt idx="9">
                  <c:v>0.0193411641467426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Food Items</c:v>
                </c:pt>
                <c:pt idx="1">
                  <c:v>None/Items Were Equally Influential</c:v>
                </c:pt>
                <c:pt idx="2">
                  <c:v>Beverage Items</c:v>
                </c:pt>
                <c:pt idx="3">
                  <c:v>Fresh Meat</c:v>
                </c:pt>
                <c:pt idx="4">
                  <c:v>Fresh Produce</c:v>
                </c:pt>
                <c:pt idx="5">
                  <c:v>Milk</c:v>
                </c:pt>
                <c:pt idx="6">
                  <c:v>Eggs</c:v>
                </c:pt>
                <c:pt idx="7">
                  <c:v>Deli Items</c:v>
                </c:pt>
                <c:pt idx="8">
                  <c:v>Carbonated Soft Drinks</c:v>
                </c:pt>
                <c:pt idx="9">
                  <c:v>Alcoholic Beverages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0.540468244534519</c:v>
                </c:pt>
                <c:pt idx="1">
                  <c:v>0.213978458378623</c:v>
                </c:pt>
                <c:pt idx="2">
                  <c:v>0.196721650842955</c:v>
                </c:pt>
                <c:pt idx="3">
                  <c:v>0.0669748869368249</c:v>
                </c:pt>
                <c:pt idx="4">
                  <c:v>0.221362430319674</c:v>
                </c:pt>
                <c:pt idx="5">
                  <c:v>0.0988348380386967</c:v>
                </c:pt>
                <c:pt idx="6">
                  <c:v>0.0411652335966678</c:v>
                </c:pt>
                <c:pt idx="7">
                  <c:v>0.00657513107283083</c:v>
                </c:pt>
                <c:pt idx="8">
                  <c:v>0.00661413150713813</c:v>
                </c:pt>
                <c:pt idx="9">
                  <c:v>0.00943911180300922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Food Items</c:v>
                </c:pt>
                <c:pt idx="1">
                  <c:v>None/Items Were Equally Influential</c:v>
                </c:pt>
                <c:pt idx="2">
                  <c:v>Beverage Items</c:v>
                </c:pt>
                <c:pt idx="3">
                  <c:v>Fresh Meat</c:v>
                </c:pt>
                <c:pt idx="4">
                  <c:v>Fresh Produce</c:v>
                </c:pt>
                <c:pt idx="5">
                  <c:v>Milk</c:v>
                </c:pt>
                <c:pt idx="6">
                  <c:v>Eggs</c:v>
                </c:pt>
                <c:pt idx="7">
                  <c:v>Deli Items</c:v>
                </c:pt>
                <c:pt idx="8">
                  <c:v>Carbonated Soft Drinks</c:v>
                </c:pt>
                <c:pt idx="9">
                  <c:v>Alcoholic Beverages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0.468172966839862</c:v>
                </c:pt>
                <c:pt idx="1">
                  <c:v>0.151429415565664</c:v>
                </c:pt>
                <c:pt idx="2">
                  <c:v>0.255193212729478</c:v>
                </c:pt>
                <c:pt idx="3">
                  <c:v>0.140348501147072</c:v>
                </c:pt>
                <c:pt idx="4">
                  <c:v>0.0512639092758968</c:v>
                </c:pt>
                <c:pt idx="5">
                  <c:v>0.0258160756216302</c:v>
                </c:pt>
                <c:pt idx="6">
                  <c:v>0</c:v>
                </c:pt>
                <c:pt idx="7">
                  <c:v>0.0530458434956714</c:v>
                </c:pt>
                <c:pt idx="8">
                  <c:v>0.0414061229887594</c:v>
                </c:pt>
                <c:pt idx="9">
                  <c:v>0.015406609774109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258175744"/>
        <c:axId val="258177280"/>
      </c:barChart>
      <c:catAx>
        <c:axId val="258175744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aseline="0" smtId="4294967295"/>
            </a:pPr>
            <a:endParaRPr sz="900" baseline="0" smtId="4294967295"/>
          </a:p>
        </c:txPr>
        <c:crossAx val="258177280"/>
        <c:crosses val="autoZero"/>
        <c:auto val="0"/>
        <c:lblAlgn val="ctr"/>
        <c:lblOffset/>
        <c:tickLblSkip val="1"/>
        <c:noMultiLvlLbl val="0"/>
      </c:catAx>
      <c:valAx>
        <c:axId val="258177280"/>
        <c:scaling>
          <c:orientation/>
          <c:max val="0.59046824453451907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258175744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850" baseline="0" smtId="4294967295">
          <a:latin typeface="Franklin Gothic Book" panose="020b0503020102020204" pitchFamily="34" charset="0"/>
        </a:defRPr>
      </a:pPr>
      <a:endParaRPr sz="850" baseline="0" smtId="4294967295">
        <a:latin typeface="Franklin Gothic Book" panose="020b0503020102020204" pitchFamily="34" charset="0"/>
      </a:endParaRPr>
    </a:p>
  </c:txPr>
  <c:externalData r:id="rId1">
    <c:autoUpdate val="0"/>
  </c:externalData>
</c:chartSpace>
</file>

<file path=ppt/charts/chart26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8965182602405548"/>
          <c:y val="0.0670759379863739"/>
          <c:w val="0.963236391544342"/>
          <c:h val="0.784317195415496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Plain Or Flavored Milk</c:v>
                </c:pt>
                <c:pt idx="2">
                  <c:v>Fresh Meat</c:v>
                </c:pt>
                <c:pt idx="3">
                  <c:v>Eggs</c:v>
                </c:pt>
                <c:pt idx="4">
                  <c:v>Dairy Products</c:v>
                </c:pt>
                <c:pt idx="5">
                  <c:v>Carbonated Soft Drinks</c:v>
                </c:pt>
                <c:pt idx="6">
                  <c:v>In-Store Bakery</c:v>
                </c:pt>
                <c:pt idx="7">
                  <c:v>Salty Snacks</c:v>
                </c:pt>
                <c:pt idx="8">
                  <c:v>Packaged Bread/Bagels/Rolls</c:v>
                </c:pt>
                <c:pt idx="9">
                  <c:v>Shelf-Stable/Canned Goods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0.405332113797056</c:v>
                </c:pt>
                <c:pt idx="1">
                  <c:v>0.25956185876526</c:v>
                </c:pt>
                <c:pt idx="2">
                  <c:v>0.240933091398604</c:v>
                </c:pt>
                <c:pt idx="3">
                  <c:v>0.195109827013496</c:v>
                </c:pt>
                <c:pt idx="4">
                  <c:v>0.191776209464457</c:v>
                </c:pt>
                <c:pt idx="5">
                  <c:v>0.142716181477108</c:v>
                </c:pt>
                <c:pt idx="6">
                  <c:v>0.139489414632998</c:v>
                </c:pt>
                <c:pt idx="7">
                  <c:v>0.138666356139177</c:v>
                </c:pt>
                <c:pt idx="8">
                  <c:v>0.125919499318593</c:v>
                </c:pt>
                <c:pt idx="9">
                  <c:v>0.115699825120435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Plain Or Flavored Milk</c:v>
                </c:pt>
                <c:pt idx="2">
                  <c:v>Fresh Meat</c:v>
                </c:pt>
                <c:pt idx="3">
                  <c:v>Eggs</c:v>
                </c:pt>
                <c:pt idx="4">
                  <c:v>Dairy Products</c:v>
                </c:pt>
                <c:pt idx="5">
                  <c:v>Carbonated Soft Drinks</c:v>
                </c:pt>
                <c:pt idx="6">
                  <c:v>In-Store Bakery</c:v>
                </c:pt>
                <c:pt idx="7">
                  <c:v>Salty Snacks</c:v>
                </c:pt>
                <c:pt idx="8">
                  <c:v>Packaged Bread/Bagels/Rolls</c:v>
                </c:pt>
                <c:pt idx="9">
                  <c:v>Shelf-Stable/Canned Goods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0.544224657494157</c:v>
                </c:pt>
                <c:pt idx="1">
                  <c:v>0.380919966702689</c:v>
                </c:pt>
                <c:pt idx="2">
                  <c:v>0.264582317478685</c:v>
                </c:pt>
                <c:pt idx="3">
                  <c:v>0.315893199754306</c:v>
                </c:pt>
                <c:pt idx="4">
                  <c:v>0.306013202153672</c:v>
                </c:pt>
                <c:pt idx="5">
                  <c:v>0.0689014711004862</c:v>
                </c:pt>
                <c:pt idx="6">
                  <c:v>0.0676981582129377</c:v>
                </c:pt>
                <c:pt idx="7">
                  <c:v>0.279930042828245</c:v>
                </c:pt>
                <c:pt idx="8">
                  <c:v>0.264632135278342</c:v>
                </c:pt>
                <c:pt idx="9">
                  <c:v>0.192630975401113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Plain Or Flavored Milk</c:v>
                </c:pt>
                <c:pt idx="2">
                  <c:v>Fresh Meat</c:v>
                </c:pt>
                <c:pt idx="3">
                  <c:v>Eggs</c:v>
                </c:pt>
                <c:pt idx="4">
                  <c:v>Dairy Products</c:v>
                </c:pt>
                <c:pt idx="5">
                  <c:v>Carbonated Soft Drinks</c:v>
                </c:pt>
                <c:pt idx="6">
                  <c:v>In-Store Bakery</c:v>
                </c:pt>
                <c:pt idx="7">
                  <c:v>Salty Snacks</c:v>
                </c:pt>
                <c:pt idx="8">
                  <c:v>Packaged Bread/Bagels/Rolls</c:v>
                </c:pt>
                <c:pt idx="9">
                  <c:v>Shelf-Stable/Canned Goods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0.406836519597192</c:v>
                </c:pt>
                <c:pt idx="1">
                  <c:v>0.245387566557915</c:v>
                </c:pt>
                <c:pt idx="2">
                  <c:v>0.258758189901171</c:v>
                </c:pt>
                <c:pt idx="3">
                  <c:v>0.136555787973323</c:v>
                </c:pt>
                <c:pt idx="4">
                  <c:v>0.205182954358225</c:v>
                </c:pt>
                <c:pt idx="5">
                  <c:v>0.188595882800289</c:v>
                </c:pt>
                <c:pt idx="6">
                  <c:v>0.0632311653384394</c:v>
                </c:pt>
                <c:pt idx="7">
                  <c:v>0.202803129203976</c:v>
                </c:pt>
                <c:pt idx="8">
                  <c:v>0.230570859570885</c:v>
                </c:pt>
                <c:pt idx="9">
                  <c:v>0.0911134595458124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255528320"/>
        <c:axId val="255538304"/>
      </c:barChart>
      <c:catAx>
        <c:axId val="255528320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baseline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baseline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255538304"/>
        <c:crosses val="autoZero"/>
        <c:auto val="0"/>
        <c:lblAlgn val="ctr"/>
        <c:lblOffset val="50"/>
        <c:tickLblSkip val="1"/>
        <c:noMultiLvlLbl val="0"/>
      </c:catAx>
      <c:valAx>
        <c:axId val="255538304"/>
        <c:scaling>
          <c:orientation/>
          <c:max val="0.59422465749415709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255528320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27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8176011294126511"/>
          <c:y val="0.059010319411754608"/>
          <c:w val="0.95711368322372437"/>
          <c:h val="0.698573231697082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Food Items</c:v>
                </c:pt>
                <c:pt idx="1">
                  <c:v>Ready To Create</c:v>
                </c:pt>
                <c:pt idx="2">
                  <c:v>Beverage Items</c:v>
                </c:pt>
                <c:pt idx="3">
                  <c:v>Fresh To Go</c:v>
                </c:pt>
                <c:pt idx="4">
                  <c:v>Ready To Serve</c:v>
                </c:pt>
                <c:pt idx="5">
                  <c:v>Snacking</c:v>
                </c:pt>
                <c:pt idx="6">
                  <c:v>Beverage Ingredients</c:v>
                </c:pt>
                <c:pt idx="7">
                  <c:v>Household Paper Goods</c:v>
                </c:pt>
                <c:pt idx="8">
                  <c:v>Personal Care Items</c:v>
                </c:pt>
                <c:pt idx="9">
                  <c:v>Household Cleaning Products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0.822175811870673</c:v>
                </c:pt>
                <c:pt idx="1">
                  <c:v>0.69241688244421</c:v>
                </c:pt>
                <c:pt idx="2">
                  <c:v>0.488792209967591</c:v>
                </c:pt>
                <c:pt idx="3">
                  <c:v>0.425714211453612</c:v>
                </c:pt>
                <c:pt idx="4">
                  <c:v>0.269631371138468</c:v>
                </c:pt>
                <c:pt idx="5">
                  <c:v>0.217593611801623</c:v>
                </c:pt>
                <c:pt idx="6">
                  <c:v>0.130327611442063</c:v>
                </c:pt>
                <c:pt idx="7">
                  <c:v>0.0992534663691648</c:v>
                </c:pt>
                <c:pt idx="8">
                  <c:v>0.0763754089098541</c:v>
                </c:pt>
                <c:pt idx="9">
                  <c:v>0.0707356277965942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Food Items</c:v>
                </c:pt>
                <c:pt idx="1">
                  <c:v>Ready To Create</c:v>
                </c:pt>
                <c:pt idx="2">
                  <c:v>Beverage Items</c:v>
                </c:pt>
                <c:pt idx="3">
                  <c:v>Fresh To Go</c:v>
                </c:pt>
                <c:pt idx="4">
                  <c:v>Ready To Serve</c:v>
                </c:pt>
                <c:pt idx="5">
                  <c:v>Snacking</c:v>
                </c:pt>
                <c:pt idx="6">
                  <c:v>Beverage Ingredients</c:v>
                </c:pt>
                <c:pt idx="7">
                  <c:v>Household Paper Goods</c:v>
                </c:pt>
                <c:pt idx="8">
                  <c:v>Personal Care Items</c:v>
                </c:pt>
                <c:pt idx="9">
                  <c:v>Household Cleaning Products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0.912478987975645</c:v>
                </c:pt>
                <c:pt idx="1">
                  <c:v>0.849490224297536</c:v>
                </c:pt>
                <c:pt idx="2">
                  <c:v>0.56335622417873</c:v>
                </c:pt>
                <c:pt idx="3">
                  <c:v>0.556739955239915</c:v>
                </c:pt>
                <c:pt idx="4">
                  <c:v>0.218040654596129</c:v>
                </c:pt>
                <c:pt idx="5">
                  <c:v>0.365608213333436</c:v>
                </c:pt>
                <c:pt idx="6">
                  <c:v>0.157539336215093</c:v>
                </c:pt>
                <c:pt idx="7">
                  <c:v>0.127563211511627</c:v>
                </c:pt>
                <c:pt idx="8">
                  <c:v>0.0646026518441818</c:v>
                </c:pt>
                <c:pt idx="9">
                  <c:v>0.0593875994396475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Food Items</c:v>
                </c:pt>
                <c:pt idx="1">
                  <c:v>Ready To Create</c:v>
                </c:pt>
                <c:pt idx="2">
                  <c:v>Beverage Items</c:v>
                </c:pt>
                <c:pt idx="3">
                  <c:v>Fresh To Go</c:v>
                </c:pt>
                <c:pt idx="4">
                  <c:v>Ready To Serve</c:v>
                </c:pt>
                <c:pt idx="5">
                  <c:v>Snacking</c:v>
                </c:pt>
                <c:pt idx="6">
                  <c:v>Beverage Ingredients</c:v>
                </c:pt>
                <c:pt idx="7">
                  <c:v>Household Paper Goods</c:v>
                </c:pt>
                <c:pt idx="8">
                  <c:v>Personal Care Items</c:v>
                </c:pt>
                <c:pt idx="9">
                  <c:v>Household Cleaning Products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0.885939606834315</c:v>
                </c:pt>
                <c:pt idx="1">
                  <c:v>0.729606921799653</c:v>
                </c:pt>
                <c:pt idx="2">
                  <c:v>0.563245957928013</c:v>
                </c:pt>
                <c:pt idx="3">
                  <c:v>0.413937469637483</c:v>
                </c:pt>
                <c:pt idx="4">
                  <c:v>0.277511845892487</c:v>
                </c:pt>
                <c:pt idx="5">
                  <c:v>0.260034502302952</c:v>
                </c:pt>
                <c:pt idx="6">
                  <c:v>0.108363499565468</c:v>
                </c:pt>
                <c:pt idx="7">
                  <c:v>0.125869996122308</c:v>
                </c:pt>
                <c:pt idx="8">
                  <c:v>0.103145672573774</c:v>
                </c:pt>
                <c:pt idx="9">
                  <c:v>0.0421969612784854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258901120"/>
        <c:axId val="258902656"/>
      </c:barChart>
      <c:catAx>
        <c:axId val="258901120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baseline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baseline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258902656"/>
        <c:crosses val="autoZero"/>
        <c:auto val="0"/>
        <c:lblAlgn val="ctr"/>
        <c:lblOffset/>
        <c:tickLblSkip val="1"/>
        <c:noMultiLvlLbl val="0"/>
      </c:catAx>
      <c:valAx>
        <c:axId val="258902656"/>
        <c:scaling>
          <c:orientation/>
          <c:max val="0.962478987975645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258901120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28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7292195707559586"/>
          <c:y val="0.070242337882518768"/>
          <c:w val="0.964945375919342"/>
          <c:h val="0.810238361358642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Eggs</c:v>
                </c:pt>
                <c:pt idx="3">
                  <c:v>Dairy Products</c:v>
                </c:pt>
                <c:pt idx="4">
                  <c:v>In-Store Bakery</c:v>
                </c:pt>
                <c:pt idx="5">
                  <c:v>Salty Snacks</c:v>
                </c:pt>
                <c:pt idx="6">
                  <c:v>Packaged Bread/Bagels/Rolls</c:v>
                </c:pt>
                <c:pt idx="7">
                  <c:v>Shelf-Stable/Canned Goods</c:v>
                </c:pt>
                <c:pt idx="8">
                  <c:v>Deli Items</c:v>
                </c:pt>
                <c:pt idx="9">
                  <c:v>Cereal And Breakfast Foods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0.405332113797056</c:v>
                </c:pt>
                <c:pt idx="1">
                  <c:v>0.240933091398604</c:v>
                </c:pt>
                <c:pt idx="2">
                  <c:v>0.195109827013496</c:v>
                </c:pt>
                <c:pt idx="3">
                  <c:v>0.191776209464457</c:v>
                </c:pt>
                <c:pt idx="4">
                  <c:v>0.139489414632998</c:v>
                </c:pt>
                <c:pt idx="5">
                  <c:v>0.138666356139177</c:v>
                </c:pt>
                <c:pt idx="6">
                  <c:v>0.125919499318593</c:v>
                </c:pt>
                <c:pt idx="7">
                  <c:v>0.115699825120435</c:v>
                </c:pt>
                <c:pt idx="8">
                  <c:v>0.10594012501849</c:v>
                </c:pt>
                <c:pt idx="9">
                  <c:v>0.101547640829896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Eggs</c:v>
                </c:pt>
                <c:pt idx="3">
                  <c:v>Dairy Products</c:v>
                </c:pt>
                <c:pt idx="4">
                  <c:v>In-Store Bakery</c:v>
                </c:pt>
                <c:pt idx="5">
                  <c:v>Salty Snacks</c:v>
                </c:pt>
                <c:pt idx="6">
                  <c:v>Packaged Bread/Bagels/Rolls</c:v>
                </c:pt>
                <c:pt idx="7">
                  <c:v>Shelf-Stable/Canned Goods</c:v>
                </c:pt>
                <c:pt idx="8">
                  <c:v>Deli Items</c:v>
                </c:pt>
                <c:pt idx="9">
                  <c:v>Cereal And Breakfast Foods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0.544224657494157</c:v>
                </c:pt>
                <c:pt idx="1">
                  <c:v>0.264582317478685</c:v>
                </c:pt>
                <c:pt idx="2">
                  <c:v>0.315893199754306</c:v>
                </c:pt>
                <c:pt idx="3">
                  <c:v>0.306013202153672</c:v>
                </c:pt>
                <c:pt idx="4">
                  <c:v>0.0676981582129377</c:v>
                </c:pt>
                <c:pt idx="5">
                  <c:v>0.279930042828245</c:v>
                </c:pt>
                <c:pt idx="6">
                  <c:v>0.264632135278342</c:v>
                </c:pt>
                <c:pt idx="7">
                  <c:v>0.192630975401113</c:v>
                </c:pt>
                <c:pt idx="8">
                  <c:v>0.114482795891217</c:v>
                </c:pt>
                <c:pt idx="9">
                  <c:v>0.175796248156561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Eggs</c:v>
                </c:pt>
                <c:pt idx="3">
                  <c:v>Dairy Products</c:v>
                </c:pt>
                <c:pt idx="4">
                  <c:v>In-Store Bakery</c:v>
                </c:pt>
                <c:pt idx="5">
                  <c:v>Salty Snacks</c:v>
                </c:pt>
                <c:pt idx="6">
                  <c:v>Packaged Bread/Bagels/Rolls</c:v>
                </c:pt>
                <c:pt idx="7">
                  <c:v>Shelf-Stable/Canned Goods</c:v>
                </c:pt>
                <c:pt idx="8">
                  <c:v>Deli Items</c:v>
                </c:pt>
                <c:pt idx="9">
                  <c:v>Cereal And Breakfast Foods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0.406836519597192</c:v>
                </c:pt>
                <c:pt idx="1">
                  <c:v>0.258758189901171</c:v>
                </c:pt>
                <c:pt idx="2">
                  <c:v>0.136555787973323</c:v>
                </c:pt>
                <c:pt idx="3">
                  <c:v>0.205182954358225</c:v>
                </c:pt>
                <c:pt idx="4">
                  <c:v>0.0632311653384394</c:v>
                </c:pt>
                <c:pt idx="5">
                  <c:v>0.202803129203976</c:v>
                </c:pt>
                <c:pt idx="6">
                  <c:v>0.230570859570885</c:v>
                </c:pt>
                <c:pt idx="7">
                  <c:v>0.0911134595458124</c:v>
                </c:pt>
                <c:pt idx="8">
                  <c:v>0.209858241133117</c:v>
                </c:pt>
                <c:pt idx="9">
                  <c:v>0.185987182005228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259248512"/>
        <c:axId val="259250048"/>
      </c:barChart>
      <c:catAx>
        <c:axId val="259248512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baseline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baseline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259250048"/>
        <c:crosses val="autoZero"/>
        <c:auto val="0"/>
        <c:lblAlgn val="ctr"/>
        <c:lblOffset val="50"/>
        <c:tickLblSkip val="1"/>
        <c:noMultiLvlLbl val="0"/>
      </c:catAx>
      <c:valAx>
        <c:axId val="259250048"/>
        <c:scaling>
          <c:orientation/>
          <c:max val="0.59422465749415709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259248512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29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193792350590229"/>
          <c:y val="0.070242337882518768"/>
          <c:w val="0.964945375919342"/>
          <c:h val="0.810238361358642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Sheet1!$A$2:$A$9</c:f>
              <c:strCache>
                <c:ptCount val="8"/>
                <c:pt idx="0">
                  <c:v>Coffee Beans, Grinds Or Powdered/Instant Coffee</c:v>
                </c:pt>
                <c:pt idx="1">
                  <c:v>Other Beverage Ingredient</c:v>
                </c:pt>
                <c:pt idx="2">
                  <c:v>Tea Bags, Tea Leaves, Or Powdered Tea Mix</c:v>
                </c:pt>
                <c:pt idx="3">
                  <c:v>Frozen Concentrate (Orange Juice, Lemonade, Etc.)</c:v>
                </c:pt>
                <c:pt idx="4">
                  <c:v>Powdered Protein Drinks Or Shakes</c:v>
                </c:pt>
                <c:pt idx="5">
                  <c:v>Liquid Flavor Enhancers (Mio, Dasani Drops, Etc.)</c:v>
                </c:pt>
                <c:pt idx="6">
                  <c:v>Powdered Soft Drinks (Crystal Light, Kool-Aid, Etc.)</c:v>
                </c:pt>
                <c:pt idx="7">
                  <c:v>Powdered Hot Chocolate/Cocoa (Swiss Miss, Nestle, Etc.)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0.0534108719549799</c:v>
                </c:pt>
                <c:pt idx="1">
                  <c:v>0.0288140461006331</c:v>
                </c:pt>
                <c:pt idx="2">
                  <c:v>0.0277565287358347</c:v>
                </c:pt>
                <c:pt idx="3">
                  <c:v>0.0247167380856262</c:v>
                </c:pt>
                <c:pt idx="4">
                  <c:v>0.00963036370935195</c:v>
                </c:pt>
                <c:pt idx="5">
                  <c:v>0.00426040702748495</c:v>
                </c:pt>
                <c:pt idx="6">
                  <c:v>0.0018473913449599</c:v>
                </c:pt>
                <c:pt idx="7">
                  <c:v>0.00160909508995584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Sheet1!$A$2:$A$9</c:f>
              <c:strCache>
                <c:ptCount val="8"/>
                <c:pt idx="0">
                  <c:v>Coffee Beans, Grinds Or Powdered/Instant Coffee</c:v>
                </c:pt>
                <c:pt idx="1">
                  <c:v>Other Beverage Ingredient</c:v>
                </c:pt>
                <c:pt idx="2">
                  <c:v>Tea Bags, Tea Leaves, Or Powdered Tea Mix</c:v>
                </c:pt>
                <c:pt idx="3">
                  <c:v>Frozen Concentrate (Orange Juice, Lemonade, Etc.)</c:v>
                </c:pt>
                <c:pt idx="4">
                  <c:v>Powdered Protein Drinks Or Shakes</c:v>
                </c:pt>
                <c:pt idx="5">
                  <c:v>Liquid Flavor Enhancers (Mio, Dasani Drops, Etc.)</c:v>
                </c:pt>
                <c:pt idx="6">
                  <c:v>Powdered Soft Drinks (Crystal Light, Kool-Aid, Etc.)</c:v>
                </c:pt>
                <c:pt idx="7">
                  <c:v>Powdered Hot Chocolate/Cocoa (Swiss Miss, Nestle, Etc.)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0.071027720154174</c:v>
                </c:pt>
                <c:pt idx="1">
                  <c:v>0.0107424179725699</c:v>
                </c:pt>
                <c:pt idx="2">
                  <c:v>0.0509111646461996</c:v>
                </c:pt>
                <c:pt idx="3">
                  <c:v>0.0191932441032507</c:v>
                </c:pt>
                <c:pt idx="4">
                  <c:v>0.00904869655008067</c:v>
                </c:pt>
                <c:pt idx="5">
                  <c:v>0.0182394470185467</c:v>
                </c:pt>
                <c:pt idx="6">
                  <c:v>0.0173124720917997</c:v>
                </c:pt>
                <c:pt idx="7">
                  <c:v>0.0205026806190626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Sheet1!$A$2:$A$9</c:f>
              <c:strCache>
                <c:ptCount val="8"/>
                <c:pt idx="0">
                  <c:v>Coffee Beans, Grinds Or Powdered/Instant Coffee</c:v>
                </c:pt>
                <c:pt idx="1">
                  <c:v>Other Beverage Ingredient</c:v>
                </c:pt>
                <c:pt idx="2">
                  <c:v>Tea Bags, Tea Leaves, Or Powdered Tea Mix</c:v>
                </c:pt>
                <c:pt idx="3">
                  <c:v>Frozen Concentrate (Orange Juice, Lemonade, Etc.)</c:v>
                </c:pt>
                <c:pt idx="4">
                  <c:v>Powdered Protein Drinks Or Shakes</c:v>
                </c:pt>
                <c:pt idx="5">
                  <c:v>Liquid Flavor Enhancers (Mio, Dasani Drops, Etc.)</c:v>
                </c:pt>
                <c:pt idx="6">
                  <c:v>Powdered Soft Drinks (Crystal Light, Kool-Aid, Etc.)</c:v>
                </c:pt>
                <c:pt idx="7">
                  <c:v>Powdered Hot Chocolate/Cocoa (Swiss Miss, Nestle, Etc.)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0.0781073687955939</c:v>
                </c:pt>
                <c:pt idx="1">
                  <c:v>0</c:v>
                </c:pt>
                <c:pt idx="2">
                  <c:v>0.0151797352312707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0.0328551602390399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259524480"/>
        <c:axId val="259526016"/>
      </c:barChart>
      <c:catAx>
        <c:axId val="259524480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aseline="0" smtId="4294967295">
                <a:latin typeface="Franklin Gothic Book" panose="020b0503020102020204" pitchFamily="34" charset="0"/>
              </a:defRPr>
            </a:pPr>
            <a:endParaRPr sz="900" baseline="0" smtId="4294967295">
              <a:latin typeface="Franklin Gothic Book" panose="020b0503020102020204" pitchFamily="34" charset="0"/>
            </a:endParaRPr>
          </a:p>
        </c:txPr>
        <c:crossAx val="259526016"/>
        <c:crosses val="autoZero"/>
        <c:auto val="0"/>
        <c:lblAlgn val="ctr"/>
        <c:lblOffset val="50"/>
        <c:tickLblSkip val="1"/>
        <c:noMultiLvlLbl val="0"/>
      </c:catAx>
      <c:valAx>
        <c:axId val="259526016"/>
        <c:scaling>
          <c:orientation/>
          <c:max val="0.12810736879559392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259524480"/>
        <c:crossBetween val="between"/>
        <c:majorUnit val="0"/>
        <c:minorUnit val="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3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1956244260072708"/>
          <c:y val="0.16348212957382202"/>
          <c:w val="0.92474204301834106"/>
          <c:h val="0.602316081523895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16-18</c:v>
                </c:pt>
                <c:pt idx="1">
                  <c:v>19-24</c:v>
                </c:pt>
                <c:pt idx="2">
                  <c:v>25-34</c:v>
                </c:pt>
                <c:pt idx="3">
                  <c:v>35-49</c:v>
                </c:pt>
                <c:pt idx="4">
                  <c:v>50-64</c:v>
                </c:pt>
                <c:pt idx="5">
                  <c:v>65-75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0.026480952544303</c:v>
                </c:pt>
                <c:pt idx="1">
                  <c:v>0.0752919386524845</c:v>
                </c:pt>
                <c:pt idx="2">
                  <c:v>0.172622398107073</c:v>
                </c:pt>
                <c:pt idx="3">
                  <c:v>0.264346839797224</c:v>
                </c:pt>
                <c:pt idx="4">
                  <c:v>0.303534111805595</c:v>
                </c:pt>
                <c:pt idx="5">
                  <c:v>0.157723759093321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16-18</c:v>
                </c:pt>
                <c:pt idx="1">
                  <c:v>19-24</c:v>
                </c:pt>
                <c:pt idx="2">
                  <c:v>25-34</c:v>
                </c:pt>
                <c:pt idx="3">
                  <c:v>35-49</c:v>
                </c:pt>
                <c:pt idx="4">
                  <c:v>50-64</c:v>
                </c:pt>
                <c:pt idx="5">
                  <c:v>65-75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0.0286634535437862</c:v>
                </c:pt>
                <c:pt idx="1">
                  <c:v>0.106868306934899</c:v>
                </c:pt>
                <c:pt idx="2">
                  <c:v>0.196062156147439</c:v>
                </c:pt>
                <c:pt idx="3">
                  <c:v>0.250476853995562</c:v>
                </c:pt>
                <c:pt idx="4">
                  <c:v>0.274164383191652</c:v>
                </c:pt>
                <c:pt idx="5">
                  <c:v>0.143764846186662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16-18</c:v>
                </c:pt>
                <c:pt idx="1">
                  <c:v>19-24</c:v>
                </c:pt>
                <c:pt idx="2">
                  <c:v>25-34</c:v>
                </c:pt>
                <c:pt idx="3">
                  <c:v>35-49</c:v>
                </c:pt>
                <c:pt idx="4">
                  <c:v>50-64</c:v>
                </c:pt>
                <c:pt idx="5">
                  <c:v>65-75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0.0338297107760083</c:v>
                </c:pt>
                <c:pt idx="1">
                  <c:v>0.0754331945762122</c:v>
                </c:pt>
                <c:pt idx="2">
                  <c:v>0.133441429706496</c:v>
                </c:pt>
                <c:pt idx="3">
                  <c:v>0.334859499260573</c:v>
                </c:pt>
                <c:pt idx="4">
                  <c:v>0.300079169720511</c:v>
                </c:pt>
                <c:pt idx="5">
                  <c:v>0.122356995960199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148866560"/>
        <c:axId val="148868096"/>
      </c:barChart>
      <c:catAx>
        <c:axId val="148866560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148868096"/>
        <c:crosses val="autoZero"/>
        <c:auto val="0"/>
        <c:lblAlgn val="ctr"/>
        <c:lblOffset val="50"/>
        <c:tickLblSkip val="1"/>
        <c:noMultiLvlLbl val="0"/>
      </c:catAx>
      <c:valAx>
        <c:axId val="148868096"/>
        <c:scaling>
          <c:orientation/>
          <c:max val="0.384859499260573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148866560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30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7654506489634514"/>
          <c:y val="0.079210951924324036"/>
          <c:w val="0.964945375919342"/>
          <c:h val="0.810238361358642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SSD Regular</c:v>
                </c:pt>
                <c:pt idx="1">
                  <c:v>Unflavored Non-Sparkling Packaged Water</c:v>
                </c:pt>
                <c:pt idx="2">
                  <c:v>SSD Diet</c:v>
                </c:pt>
                <c:pt idx="3">
                  <c:v>Enhanced Milk</c:v>
                </c:pt>
                <c:pt idx="4">
                  <c:v>RTD 100% Orange Juice</c:v>
                </c:pt>
                <c:pt idx="5">
                  <c:v>Sports Drink</c:v>
                </c:pt>
                <c:pt idx="6">
                  <c:v>RTD Tea</c:v>
                </c:pt>
                <c:pt idx="7">
                  <c:v>Bulk Water</c:v>
                </c:pt>
                <c:pt idx="8">
                  <c:v>Flavored Sparkling Packaged Water</c:v>
                </c:pt>
                <c:pt idx="9">
                  <c:v>RTD Coffee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0.0912026590453698</c:v>
                </c:pt>
                <c:pt idx="1">
                  <c:v>0.0534806015166284</c:v>
                </c:pt>
                <c:pt idx="2">
                  <c:v>0.0515135224317378</c:v>
                </c:pt>
                <c:pt idx="3">
                  <c:v>0.0480651859299662</c:v>
                </c:pt>
                <c:pt idx="4">
                  <c:v>0.037243223635504</c:v>
                </c:pt>
                <c:pt idx="5">
                  <c:v>0.0344608867741084</c:v>
                </c:pt>
                <c:pt idx="6">
                  <c:v>0.0296734506342169</c:v>
                </c:pt>
                <c:pt idx="7">
                  <c:v>0.0261653556529778</c:v>
                </c:pt>
                <c:pt idx="8">
                  <c:v>0.0259473233582733</c:v>
                </c:pt>
                <c:pt idx="9">
                  <c:v>0.0223272613345333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SSD Regular</c:v>
                </c:pt>
                <c:pt idx="1">
                  <c:v>Unflavored Non-Sparkling Packaged Water</c:v>
                </c:pt>
                <c:pt idx="2">
                  <c:v>SSD Diet</c:v>
                </c:pt>
                <c:pt idx="3">
                  <c:v>Enhanced Milk</c:v>
                </c:pt>
                <c:pt idx="4">
                  <c:v>RTD 100% Orange Juice</c:v>
                </c:pt>
                <c:pt idx="5">
                  <c:v>Sports Drink</c:v>
                </c:pt>
                <c:pt idx="6">
                  <c:v>RTD Tea</c:v>
                </c:pt>
                <c:pt idx="7">
                  <c:v>Bulk Water</c:v>
                </c:pt>
                <c:pt idx="8">
                  <c:v>Flavored Sparkling Packaged Water</c:v>
                </c:pt>
                <c:pt idx="9">
                  <c:v>RTD Coffee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0.0489659171045024</c:v>
                </c:pt>
                <c:pt idx="1">
                  <c:v>0.0532801719550563</c:v>
                </c:pt>
                <c:pt idx="2">
                  <c:v>0.0225563672511634</c:v>
                </c:pt>
                <c:pt idx="3">
                  <c:v>0.059644258886062</c:v>
                </c:pt>
                <c:pt idx="4">
                  <c:v>0.0582226763785735</c:v>
                </c:pt>
                <c:pt idx="5">
                  <c:v>0.0318894289939402</c:v>
                </c:pt>
                <c:pt idx="6">
                  <c:v>0.0246852452283101</c:v>
                </c:pt>
                <c:pt idx="7">
                  <c:v>0.0207968794360139</c:v>
                </c:pt>
                <c:pt idx="8">
                  <c:v>0.0327432160213482</c:v>
                </c:pt>
                <c:pt idx="9">
                  <c:v>0.0314986199698243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SSD Regular</c:v>
                </c:pt>
                <c:pt idx="1">
                  <c:v>Unflavored Non-Sparkling Packaged Water</c:v>
                </c:pt>
                <c:pt idx="2">
                  <c:v>SSD Diet</c:v>
                </c:pt>
                <c:pt idx="3">
                  <c:v>Enhanced Milk</c:v>
                </c:pt>
                <c:pt idx="4">
                  <c:v>RTD 100% Orange Juice</c:v>
                </c:pt>
                <c:pt idx="5">
                  <c:v>Sports Drink</c:v>
                </c:pt>
                <c:pt idx="6">
                  <c:v>RTD Tea</c:v>
                </c:pt>
                <c:pt idx="7">
                  <c:v>Bulk Water</c:v>
                </c:pt>
                <c:pt idx="8">
                  <c:v>Flavored Sparkling Packaged Water</c:v>
                </c:pt>
                <c:pt idx="9">
                  <c:v>RTD Coffee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0.14718975981153</c:v>
                </c:pt>
                <c:pt idx="1">
                  <c:v>0.0188872609287776</c:v>
                </c:pt>
                <c:pt idx="2">
                  <c:v>0.0862122894630218</c:v>
                </c:pt>
                <c:pt idx="3">
                  <c:v>0.0420366440546535</c:v>
                </c:pt>
                <c:pt idx="4">
                  <c:v>0.0503650269185594</c:v>
                </c:pt>
                <c:pt idx="5">
                  <c:v>0.0450434724293268</c:v>
                </c:pt>
                <c:pt idx="6">
                  <c:v>0.0157080783766348</c:v>
                </c:pt>
                <c:pt idx="7">
                  <c:v>0.0398254789465374</c:v>
                </c:pt>
                <c:pt idx="8">
                  <c:v>0</c:v>
                </c:pt>
                <c:pt idx="9">
                  <c:v>0.0366290746212259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259849216"/>
        <c:axId val="259961600"/>
      </c:barChart>
      <c:catAx>
        <c:axId val="259849216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baseline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baseline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259961600"/>
        <c:crosses val="autoZero"/>
        <c:auto val="0"/>
        <c:lblAlgn val="ctr"/>
        <c:lblOffset val="50"/>
        <c:tickLblSkip val="1"/>
        <c:noMultiLvlLbl val="0"/>
      </c:catAx>
      <c:valAx>
        <c:axId val="259961600"/>
        <c:scaling>
          <c:orientation/>
          <c:max val="0.19718975981152997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259849216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3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0867060869932175"/>
          <c:y val="0.070242337882518768"/>
          <c:w val="0.964945375919342"/>
          <c:h val="0.810238361358642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Gatorade</c:v>
                </c:pt>
                <c:pt idx="2">
                  <c:v>Pepsi</c:v>
                </c:pt>
                <c:pt idx="3">
                  <c:v>Dr. Pepper</c:v>
                </c:pt>
                <c:pt idx="4">
                  <c:v>Coke Zero Sugar</c:v>
                </c:pt>
                <c:pt idx="5">
                  <c:v>Store Brand Unflavored Non-Sparkling Packaged Water</c:v>
                </c:pt>
                <c:pt idx="6">
                  <c:v>Sparkling Ice</c:v>
                </c:pt>
                <c:pt idx="7">
                  <c:v>Tropicana Orange Juice</c:v>
                </c:pt>
                <c:pt idx="8">
                  <c:v>Horizon</c:v>
                </c:pt>
                <c:pt idx="9">
                  <c:v>Fairlife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0.0335383478470088</c:v>
                </c:pt>
                <c:pt idx="1">
                  <c:v>0.0289031803628836</c:v>
                </c:pt>
                <c:pt idx="2">
                  <c:v>0.0280643490601138</c:v>
                </c:pt>
                <c:pt idx="3">
                  <c:v>0.0221019438694314</c:v>
                </c:pt>
                <c:pt idx="4">
                  <c:v>0.0182986573327665</c:v>
                </c:pt>
                <c:pt idx="5">
                  <c:v>0.0168134319144339</c:v>
                </c:pt>
                <c:pt idx="6">
                  <c:v>0.0165592035163362</c:v>
                </c:pt>
                <c:pt idx="7">
                  <c:v>0.0157349107862776</c:v>
                </c:pt>
                <c:pt idx="8">
                  <c:v>0.01383156701007</c:v>
                </c:pt>
                <c:pt idx="9">
                  <c:v>0.0129531905821178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Gatorade</c:v>
                </c:pt>
                <c:pt idx="2">
                  <c:v>Pepsi</c:v>
                </c:pt>
                <c:pt idx="3">
                  <c:v>Dr. Pepper</c:v>
                </c:pt>
                <c:pt idx="4">
                  <c:v>Coke Zero Sugar</c:v>
                </c:pt>
                <c:pt idx="5">
                  <c:v>Store Brand Unflavored Non-Sparkling Packaged Water</c:v>
                </c:pt>
                <c:pt idx="6">
                  <c:v>Sparkling Ice</c:v>
                </c:pt>
                <c:pt idx="7">
                  <c:v>Tropicana Orange Juice</c:v>
                </c:pt>
                <c:pt idx="8">
                  <c:v>Horizon</c:v>
                </c:pt>
                <c:pt idx="9">
                  <c:v>Fairlife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0.018398074646225</c:v>
                </c:pt>
                <c:pt idx="1">
                  <c:v>0.0226142441720975</c:v>
                </c:pt>
                <c:pt idx="2">
                  <c:v>0.00293433346908536</c:v>
                </c:pt>
                <c:pt idx="3">
                  <c:v>0.00284321616276914</c:v>
                </c:pt>
                <c:pt idx="4">
                  <c:v>0.0020662616155535</c:v>
                </c:pt>
                <c:pt idx="5">
                  <c:v>0.0369470969356469</c:v>
                </c:pt>
                <c:pt idx="6">
                  <c:v>0.00178019031208597</c:v>
                </c:pt>
                <c:pt idx="7">
                  <c:v>0.00652342304284735</c:v>
                </c:pt>
                <c:pt idx="8">
                  <c:v>0.00795715604893117</c:v>
                </c:pt>
                <c:pt idx="9">
                  <c:v>0.00151265694598491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Gatorade</c:v>
                </c:pt>
                <c:pt idx="2">
                  <c:v>Pepsi</c:v>
                </c:pt>
                <c:pt idx="3">
                  <c:v>Dr. Pepper</c:v>
                </c:pt>
                <c:pt idx="4">
                  <c:v>Coke Zero Sugar</c:v>
                </c:pt>
                <c:pt idx="5">
                  <c:v>Store Brand Unflavored Non-Sparkling Packaged Water</c:v>
                </c:pt>
                <c:pt idx="6">
                  <c:v>Sparkling Ice</c:v>
                </c:pt>
                <c:pt idx="7">
                  <c:v>Tropicana Orange Juice</c:v>
                </c:pt>
                <c:pt idx="8">
                  <c:v>Horizon</c:v>
                </c:pt>
                <c:pt idx="9">
                  <c:v>Fairlife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0.0289436116225724</c:v>
                </c:pt>
                <c:pt idx="1">
                  <c:v>0.0152344419777318</c:v>
                </c:pt>
                <c:pt idx="2">
                  <c:v>0.0418507658207593</c:v>
                </c:pt>
                <c:pt idx="3">
                  <c:v>0.0389798218813928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0.012406425880368</c:v>
                </c:pt>
                <c:pt idx="8">
                  <c:v>0</c:v>
                </c:pt>
                <c:pt idx="9">
                  <c:v>0.0229635048919817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257977344"/>
        <c:axId val="257991424"/>
      </c:barChart>
      <c:catAx>
        <c:axId val="257977344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baseline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baseline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257991424"/>
        <c:crosses val="autoZero"/>
        <c:auto val="0"/>
        <c:lblAlgn val="ctr"/>
        <c:lblOffset val="50"/>
        <c:tickLblSkip val="1"/>
        <c:noMultiLvlLbl val="0"/>
      </c:catAx>
      <c:valAx>
        <c:axId val="257991424"/>
        <c:scaling>
          <c:orientation/>
          <c:max val="0.0918507658207593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257977344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32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5757314637303352"/>
          <c:y val="0.069027096033096313"/>
          <c:w val="0.963236391544342"/>
          <c:h val="0.788783192634582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Sheet1!$A$2:$A$5</c:f>
              <c:strCache>
                <c:ptCount val="4"/>
                <c:pt idx="0">
                  <c:v>Smartphone Used</c:v>
                </c:pt>
                <c:pt idx="1">
                  <c:v>Tablet Used</c:v>
                </c:pt>
                <c:pt idx="2">
                  <c:v>Both Used</c:v>
                </c:pt>
                <c:pt idx="3">
                  <c:v>Neither Used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0.135075395298822</c:v>
                </c:pt>
                <c:pt idx="1">
                  <c:v>0.0189055918503204</c:v>
                </c:pt>
                <c:pt idx="2">
                  <c:v>0.0130905642553317</c:v>
                </c:pt>
                <c:pt idx="3">
                  <c:v>0.859109577106189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Sheet1!$A$2:$A$5</c:f>
              <c:strCache>
                <c:ptCount val="4"/>
                <c:pt idx="0">
                  <c:v>Smartphone Used</c:v>
                </c:pt>
                <c:pt idx="1">
                  <c:v>Tablet Used</c:v>
                </c:pt>
                <c:pt idx="2">
                  <c:v>Both Used</c:v>
                </c:pt>
                <c:pt idx="3">
                  <c:v>Neither Used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0.0534153594479255</c:v>
                </c:pt>
                <c:pt idx="1">
                  <c:v>0.0091349856730445</c:v>
                </c:pt>
                <c:pt idx="2">
                  <c:v>0.0065894784750893</c:v>
                </c:pt>
                <c:pt idx="3">
                  <c:v>0.944039133354119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Sheet1!$A$2:$A$5</c:f>
              <c:strCache>
                <c:ptCount val="4"/>
                <c:pt idx="0">
                  <c:v>Smartphone Used</c:v>
                </c:pt>
                <c:pt idx="1">
                  <c:v>Tablet Used</c:v>
                </c:pt>
                <c:pt idx="2">
                  <c:v>Both Used</c:v>
                </c:pt>
                <c:pt idx="3">
                  <c:v>Neither Used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0.0761792624250038</c:v>
                </c:pt>
                <c:pt idx="1">
                  <c:v>0.0229635048919817</c:v>
                </c:pt>
                <c:pt idx="2">
                  <c:v>0.0229635048919817</c:v>
                </c:pt>
                <c:pt idx="3">
                  <c:v>0.923820737574996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260703744"/>
        <c:axId val="260705280"/>
      </c:barChart>
      <c:catAx>
        <c:axId val="260703744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baseline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baseline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260705280"/>
        <c:crosses val="autoZero"/>
        <c:auto val="0"/>
        <c:lblAlgn val="ctr"/>
        <c:lblOffset val="50"/>
        <c:tickLblSkip val="1"/>
        <c:noMultiLvlLbl val="0"/>
      </c:catAx>
      <c:valAx>
        <c:axId val="260705280"/>
        <c:scaling>
          <c:orientation/>
          <c:max val="0.99403913335411909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260703744"/>
        <c:crossBetween val="between"/>
        <c:majorUnit val="0"/>
        <c:minorUnit val="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33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5757314637303352"/>
          <c:y val="0.15299241244792938"/>
          <c:w val="0.963236391544342"/>
          <c:h val="0.614348411560058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Sheet1!$A$2:$A$12</c:f>
              <c:strCache>
                <c:ptCount val="11"/>
                <c:pt idx="0">
                  <c:v>1 Minute Or Less</c:v>
                </c:pt>
                <c:pt idx="1">
                  <c:v>2 – 3 Minutes</c:v>
                </c:pt>
                <c:pt idx="2">
                  <c:v>4 – 5 Minutes</c:v>
                </c:pt>
                <c:pt idx="3">
                  <c:v>6 – 10 Minutes</c:v>
                </c:pt>
                <c:pt idx="4">
                  <c:v>11 – 15 Minutes</c:v>
                </c:pt>
                <c:pt idx="5">
                  <c:v>16 – 20 Minutes</c:v>
                </c:pt>
                <c:pt idx="6">
                  <c:v>21 – 30 Minutes</c:v>
                </c:pt>
                <c:pt idx="7">
                  <c:v>31 – 45 Minutes</c:v>
                </c:pt>
                <c:pt idx="8">
                  <c:v>46 – 60 Minutes</c:v>
                </c:pt>
                <c:pt idx="9">
                  <c:v>61 – 90 Minutes</c:v>
                </c:pt>
                <c:pt idx="10">
                  <c:v>91 Minutes Or More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0.00277498679019376</c:v>
                </c:pt>
                <c:pt idx="1">
                  <c:v>0.0570285732702293</c:v>
                </c:pt>
                <c:pt idx="2">
                  <c:v>0.0843365502437778</c:v>
                </c:pt>
                <c:pt idx="3">
                  <c:v>0.208919269907634</c:v>
                </c:pt>
                <c:pt idx="4">
                  <c:v>0.228506788135849</c:v>
                </c:pt>
                <c:pt idx="5">
                  <c:v>0.165239523347947</c:v>
                </c:pt>
                <c:pt idx="6">
                  <c:v>0.154906486712445</c:v>
                </c:pt>
                <c:pt idx="7">
                  <c:v>0.058343793631233</c:v>
                </c:pt>
                <c:pt idx="8">
                  <c:v>0.0356852326358111</c:v>
                </c:pt>
                <c:pt idx="9">
                  <c:v>0.00425879532487994</c:v>
                </c:pt>
                <c:pt idx="1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Sheet1!$A$2:$A$12</c:f>
              <c:strCache>
                <c:ptCount val="11"/>
                <c:pt idx="0">
                  <c:v>1 Minute Or Less</c:v>
                </c:pt>
                <c:pt idx="1">
                  <c:v>2 – 3 Minutes</c:v>
                </c:pt>
                <c:pt idx="2">
                  <c:v>4 – 5 Minutes</c:v>
                </c:pt>
                <c:pt idx="3">
                  <c:v>6 – 10 Minutes</c:v>
                </c:pt>
                <c:pt idx="4">
                  <c:v>11 – 15 Minutes</c:v>
                </c:pt>
                <c:pt idx="5">
                  <c:v>16 – 20 Minutes</c:v>
                </c:pt>
                <c:pt idx="6">
                  <c:v>21 – 30 Minutes</c:v>
                </c:pt>
                <c:pt idx="7">
                  <c:v>31 – 45 Minutes</c:v>
                </c:pt>
                <c:pt idx="8">
                  <c:v>46 – 60 Minutes</c:v>
                </c:pt>
                <c:pt idx="9">
                  <c:v>61 – 90 Minutes</c:v>
                </c:pt>
                <c:pt idx="10">
                  <c:v>91 Minutes Or More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0.00492914485090866</c:v>
                </c:pt>
                <c:pt idx="1">
                  <c:v>0.0135379867872697</c:v>
                </c:pt>
                <c:pt idx="2">
                  <c:v>0.0718605169649756</c:v>
                </c:pt>
                <c:pt idx="3">
                  <c:v>0.163904435753179</c:v>
                </c:pt>
                <c:pt idx="4">
                  <c:v>0.195854503514247</c:v>
                </c:pt>
                <c:pt idx="5">
                  <c:v>0.217547769999499</c:v>
                </c:pt>
                <c:pt idx="6">
                  <c:v>0.197664180224287</c:v>
                </c:pt>
                <c:pt idx="7">
                  <c:v>0.0940128151626988</c:v>
                </c:pt>
                <c:pt idx="8">
                  <c:v>0.0318789127319562</c:v>
                </c:pt>
                <c:pt idx="9">
                  <c:v>0.00613906979299095</c:v>
                </c:pt>
                <c:pt idx="10">
                  <c:v>0.00267066421798701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Sheet1!$A$2:$A$12</c:f>
              <c:strCache>
                <c:ptCount val="11"/>
                <c:pt idx="0">
                  <c:v>1 Minute Or Less</c:v>
                </c:pt>
                <c:pt idx="1">
                  <c:v>2 – 3 Minutes</c:v>
                </c:pt>
                <c:pt idx="2">
                  <c:v>4 – 5 Minutes</c:v>
                </c:pt>
                <c:pt idx="3">
                  <c:v>6 – 10 Minutes</c:v>
                </c:pt>
                <c:pt idx="4">
                  <c:v>11 – 15 Minutes</c:v>
                </c:pt>
                <c:pt idx="5">
                  <c:v>16 – 20 Minutes</c:v>
                </c:pt>
                <c:pt idx="6">
                  <c:v>21 – 30 Minutes</c:v>
                </c:pt>
                <c:pt idx="7">
                  <c:v>31 – 45 Minutes</c:v>
                </c:pt>
                <c:pt idx="8">
                  <c:v>46 – 60 Minutes</c:v>
                </c:pt>
                <c:pt idx="9">
                  <c:v>61 – 90 Minutes</c:v>
                </c:pt>
                <c:pt idx="10">
                  <c:v>91 Minutes Or More</c:v>
                </c:pt>
              </c:strCache>
            </c:strRef>
          </c:cat>
          <c:val>
            <c:numRef>
              <c:f>Sheet1!$D$2:$D$12</c:f>
              <c:numCache>
                <c:formatCode>0%</c:formatCode>
                <c:ptCount val="11"/>
                <c:pt idx="0">
                  <c:v>0</c:v>
                </c:pt>
                <c:pt idx="1">
                  <c:v>0.0488443599512909</c:v>
                </c:pt>
                <c:pt idx="2">
                  <c:v>0.0535607759555922</c:v>
                </c:pt>
                <c:pt idx="3">
                  <c:v>0.221887683402335</c:v>
                </c:pt>
                <c:pt idx="4">
                  <c:v>0.240074662715231</c:v>
                </c:pt>
                <c:pt idx="5">
                  <c:v>0.157380266173376</c:v>
                </c:pt>
                <c:pt idx="6">
                  <c:v>0.168104230835051</c:v>
                </c:pt>
                <c:pt idx="7">
                  <c:v>0.0778311254367413</c:v>
                </c:pt>
                <c:pt idx="8">
                  <c:v>0.0171371602991121</c:v>
                </c:pt>
                <c:pt idx="9">
                  <c:v>0.0151797352312707</c:v>
                </c:pt>
                <c:pt idx="1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260065920"/>
        <c:axId val="260080000"/>
      </c:barChart>
      <c:catAx>
        <c:axId val="260065920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baseline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baseline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260080000"/>
        <c:crosses val="autoZero"/>
        <c:auto val="0"/>
        <c:lblAlgn val="ctr"/>
        <c:lblOffset val="50"/>
        <c:tickLblSkip val="1"/>
        <c:noMultiLvlLbl val="0"/>
      </c:catAx>
      <c:valAx>
        <c:axId val="260080000"/>
        <c:scaling>
          <c:orientation/>
          <c:max val="0.290074662715231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260065920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34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5757314637303352"/>
          <c:y val="0.1582673192024231"/>
          <c:w val="0.963236391544342"/>
          <c:h val="0.60961240530014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Sheet1!$A$2:$A$18</c:f>
              <c:strCache>
                <c:ptCount val="17"/>
                <c:pt idx="0">
                  <c:v>$1.00 Or Less</c:v>
                </c:pt>
                <c:pt idx="1">
                  <c:v>$1.01 - $2.00</c:v>
                </c:pt>
                <c:pt idx="2">
                  <c:v>$2.01 - $3.00</c:v>
                </c:pt>
                <c:pt idx="3">
                  <c:v>$3.01 - $4.00</c:v>
                </c:pt>
                <c:pt idx="4">
                  <c:v>$4.01 - $5.00</c:v>
                </c:pt>
                <c:pt idx="5">
                  <c:v>$5.01 - $10.00</c:v>
                </c:pt>
                <c:pt idx="6">
                  <c:v>$10.01 - $15.00</c:v>
                </c:pt>
                <c:pt idx="7">
                  <c:v>$15.01 - $20.00</c:v>
                </c:pt>
                <c:pt idx="8">
                  <c:v>$20.01 - $25.00</c:v>
                </c:pt>
                <c:pt idx="9">
                  <c:v>$25.01 - $50.00</c:v>
                </c:pt>
                <c:pt idx="10">
                  <c:v>$50.01 - $75.00</c:v>
                </c:pt>
                <c:pt idx="11">
                  <c:v>$75.01 - $100.00</c:v>
                </c:pt>
                <c:pt idx="12">
                  <c:v>$100.01 - $150.00</c:v>
                </c:pt>
                <c:pt idx="13">
                  <c:v>$150.01 - $200.00</c:v>
                </c:pt>
                <c:pt idx="14">
                  <c:v>$200.01 - $300.00</c:v>
                </c:pt>
                <c:pt idx="15">
                  <c:v>$300.01 - $400.00</c:v>
                </c:pt>
                <c:pt idx="16">
                  <c:v>$400.01 Or More</c:v>
                </c:pt>
              </c:strCache>
            </c:strRef>
          </c:cat>
          <c:val>
            <c:numRef>
              <c:f>Sheet1!$B$2:$B$18</c:f>
              <c:numCache>
                <c:formatCode>0%</c:formatCode>
                <c:ptCount val="17"/>
                <c:pt idx="0">
                  <c:v>0.0242031713681989</c:v>
                </c:pt>
                <c:pt idx="1">
                  <c:v>0.0220138389252945</c:v>
                </c:pt>
                <c:pt idx="2">
                  <c:v>0.0174052802115909</c:v>
                </c:pt>
                <c:pt idx="3">
                  <c:v>0.0262774564257181</c:v>
                </c:pt>
                <c:pt idx="4">
                  <c:v>0.0542788583464361</c:v>
                </c:pt>
                <c:pt idx="5">
                  <c:v>0.126985939266249</c:v>
                </c:pt>
                <c:pt idx="6">
                  <c:v>0.119264637011762</c:v>
                </c:pt>
                <c:pt idx="7">
                  <c:v>0.117484966066691</c:v>
                </c:pt>
                <c:pt idx="8">
                  <c:v>0.11584553341692</c:v>
                </c:pt>
                <c:pt idx="9">
                  <c:v>0.20740085847327</c:v>
                </c:pt>
                <c:pt idx="10">
                  <c:v>0.0730959457210804</c:v>
                </c:pt>
                <c:pt idx="11">
                  <c:v>0.0520236867136832</c:v>
                </c:pt>
                <c:pt idx="12">
                  <c:v>0.0379001360995131</c:v>
                </c:pt>
                <c:pt idx="13">
                  <c:v>0.00219833451377919</c:v>
                </c:pt>
                <c:pt idx="14">
                  <c:v>0.00362135743981377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Sheet1!$A$2:$A$18</c:f>
              <c:strCache>
                <c:ptCount val="17"/>
                <c:pt idx="0">
                  <c:v>$1.00 Or Less</c:v>
                </c:pt>
                <c:pt idx="1">
                  <c:v>$1.01 - $2.00</c:v>
                </c:pt>
                <c:pt idx="2">
                  <c:v>$2.01 - $3.00</c:v>
                </c:pt>
                <c:pt idx="3">
                  <c:v>$3.01 - $4.00</c:v>
                </c:pt>
                <c:pt idx="4">
                  <c:v>$4.01 - $5.00</c:v>
                </c:pt>
                <c:pt idx="5">
                  <c:v>$5.01 - $10.00</c:v>
                </c:pt>
                <c:pt idx="6">
                  <c:v>$10.01 - $15.00</c:v>
                </c:pt>
                <c:pt idx="7">
                  <c:v>$15.01 - $20.00</c:v>
                </c:pt>
                <c:pt idx="8">
                  <c:v>$20.01 - $25.00</c:v>
                </c:pt>
                <c:pt idx="9">
                  <c:v>$25.01 - $50.00</c:v>
                </c:pt>
                <c:pt idx="10">
                  <c:v>$50.01 - $75.00</c:v>
                </c:pt>
                <c:pt idx="11">
                  <c:v>$75.01 - $100.00</c:v>
                </c:pt>
                <c:pt idx="12">
                  <c:v>$100.01 - $150.00</c:v>
                </c:pt>
                <c:pt idx="13">
                  <c:v>$150.01 - $200.00</c:v>
                </c:pt>
                <c:pt idx="14">
                  <c:v>$200.01 - $300.00</c:v>
                </c:pt>
                <c:pt idx="15">
                  <c:v>$300.01 - $400.00</c:v>
                </c:pt>
                <c:pt idx="16">
                  <c:v>$400.01 Or More</c:v>
                </c:pt>
              </c:strCache>
            </c:strRef>
          </c:cat>
          <c:val>
            <c:numRef>
              <c:f>Sheet1!$C$2:$C$18</c:f>
              <c:numCache>
                <c:formatCode>0%</c:formatCode>
                <c:ptCount val="17"/>
                <c:pt idx="0">
                  <c:v>0.0141718833014467</c:v>
                </c:pt>
                <c:pt idx="1">
                  <c:v>0.0169663275155409</c:v>
                </c:pt>
                <c:pt idx="2">
                  <c:v>0.0180407413478995</c:v>
                </c:pt>
                <c:pt idx="3">
                  <c:v>0.0288749476554415</c:v>
                </c:pt>
                <c:pt idx="4">
                  <c:v>0.0262629560076956</c:v>
                </c:pt>
                <c:pt idx="5">
                  <c:v>0.129111794123716</c:v>
                </c:pt>
                <c:pt idx="6">
                  <c:v>0.12302339587889</c:v>
                </c:pt>
                <c:pt idx="7">
                  <c:v>0.137887153899708</c:v>
                </c:pt>
                <c:pt idx="8">
                  <c:v>0.107237223117742</c:v>
                </c:pt>
                <c:pt idx="9">
                  <c:v>0.193166586111067</c:v>
                </c:pt>
                <c:pt idx="10">
                  <c:v>0.105570158824793</c:v>
                </c:pt>
                <c:pt idx="11">
                  <c:v>0.0502224649179788</c:v>
                </c:pt>
                <c:pt idx="12">
                  <c:v>0.0370019545862076</c:v>
                </c:pt>
                <c:pt idx="13">
                  <c:v>0.00831454993535191</c:v>
                </c:pt>
                <c:pt idx="14">
                  <c:v>0.00320420133751402</c:v>
                </c:pt>
                <c:pt idx="15">
                  <c:v>0.000943661439008463</c:v>
                </c:pt>
                <c:pt idx="1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Sheet1!$A$2:$A$18</c:f>
              <c:strCache>
                <c:ptCount val="17"/>
                <c:pt idx="0">
                  <c:v>$1.00 Or Less</c:v>
                </c:pt>
                <c:pt idx="1">
                  <c:v>$1.01 - $2.00</c:v>
                </c:pt>
                <c:pt idx="2">
                  <c:v>$2.01 - $3.00</c:v>
                </c:pt>
                <c:pt idx="3">
                  <c:v>$3.01 - $4.00</c:v>
                </c:pt>
                <c:pt idx="4">
                  <c:v>$4.01 - $5.00</c:v>
                </c:pt>
                <c:pt idx="5">
                  <c:v>$5.01 - $10.00</c:v>
                </c:pt>
                <c:pt idx="6">
                  <c:v>$10.01 - $15.00</c:v>
                </c:pt>
                <c:pt idx="7">
                  <c:v>$15.01 - $20.00</c:v>
                </c:pt>
                <c:pt idx="8">
                  <c:v>$20.01 - $25.00</c:v>
                </c:pt>
                <c:pt idx="9">
                  <c:v>$25.01 - $50.00</c:v>
                </c:pt>
                <c:pt idx="10">
                  <c:v>$50.01 - $75.00</c:v>
                </c:pt>
                <c:pt idx="11">
                  <c:v>$75.01 - $100.00</c:v>
                </c:pt>
                <c:pt idx="12">
                  <c:v>$100.01 - $150.00</c:v>
                </c:pt>
                <c:pt idx="13">
                  <c:v>$150.01 - $200.00</c:v>
                </c:pt>
                <c:pt idx="14">
                  <c:v>$200.01 - $300.00</c:v>
                </c:pt>
                <c:pt idx="15">
                  <c:v>$300.01 - $400.00</c:v>
                </c:pt>
                <c:pt idx="16">
                  <c:v>$400.01 Or More</c:v>
                </c:pt>
              </c:strCache>
            </c:strRef>
          </c:cat>
          <c:val>
            <c:numRef>
              <c:f>Sheet1!$D$2:$D$18</c:f>
              <c:numCache>
                <c:formatCode>0%</c:formatCode>
                <c:ptCount val="17"/>
                <c:pt idx="0">
                  <c:v>0</c:v>
                </c:pt>
                <c:pt idx="1">
                  <c:v>0.0459237852007799</c:v>
                </c:pt>
                <c:pt idx="2">
                  <c:v>0.0371436622811335</c:v>
                </c:pt>
                <c:pt idx="3">
                  <c:v>0.0629974899788896</c:v>
                </c:pt>
                <c:pt idx="4">
                  <c:v>0.041121289815102</c:v>
                </c:pt>
                <c:pt idx="5">
                  <c:v>0.0426849545898923</c:v>
                </c:pt>
                <c:pt idx="6">
                  <c:v>0.154866087753066</c:v>
                </c:pt>
                <c:pt idx="7">
                  <c:v>0.192929745633659</c:v>
                </c:pt>
                <c:pt idx="8">
                  <c:v>0.112436927241264</c:v>
                </c:pt>
                <c:pt idx="9">
                  <c:v>0.161164615933769</c:v>
                </c:pt>
                <c:pt idx="10">
                  <c:v>0.056858365704591</c:v>
                </c:pt>
                <c:pt idx="11">
                  <c:v>0.0285329087574321</c:v>
                </c:pt>
                <c:pt idx="12">
                  <c:v>0.063340167110421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261698688"/>
        <c:axId val="261700224"/>
      </c:barChart>
      <c:catAx>
        <c:axId val="261698688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baseline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baseline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261700224"/>
        <c:crosses val="autoZero"/>
        <c:auto val="0"/>
        <c:lblAlgn val="ctr"/>
        <c:lblOffset val="50"/>
        <c:tickLblSkip val="1"/>
        <c:noMultiLvlLbl val="0"/>
      </c:catAx>
      <c:valAx>
        <c:axId val="261700224"/>
        <c:scaling>
          <c:orientation/>
          <c:max val="0.25740085847327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261698688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35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5757314637303352"/>
          <c:y val="0.15842343866825104"/>
          <c:w val="0.963236391544342"/>
          <c:h val="0.505668342113494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1 - 4 Items</c:v>
                </c:pt>
                <c:pt idx="1">
                  <c:v>5 – 7 Items</c:v>
                </c:pt>
                <c:pt idx="2">
                  <c:v>8 – 10 Items</c:v>
                </c:pt>
                <c:pt idx="3">
                  <c:v>11 – 15 Items</c:v>
                </c:pt>
                <c:pt idx="4">
                  <c:v>16 – 19 Items</c:v>
                </c:pt>
                <c:pt idx="5">
                  <c:v>20 – 34 Items</c:v>
                </c:pt>
                <c:pt idx="6">
                  <c:v>35 – 49 Items</c:v>
                </c:pt>
                <c:pt idx="7">
                  <c:v>50 – 74 Items</c:v>
                </c:pt>
                <c:pt idx="8">
                  <c:v>75 – 99 Items</c:v>
                </c:pt>
                <c:pt idx="9">
                  <c:v>100 Items Or More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0.535517112733045</c:v>
                </c:pt>
                <c:pt idx="1">
                  <c:v>0.170543924881637</c:v>
                </c:pt>
                <c:pt idx="2">
                  <c:v>0.104010021100927</c:v>
                </c:pt>
                <c:pt idx="3">
                  <c:v>0.0762533986945926</c:v>
                </c:pt>
                <c:pt idx="4">
                  <c:v>0.0535060679328743</c:v>
                </c:pt>
                <c:pt idx="5">
                  <c:v>0.0325439200927302</c:v>
                </c:pt>
                <c:pt idx="6">
                  <c:v>0.0175303866813254</c:v>
                </c:pt>
                <c:pt idx="7">
                  <c:v>0.00557563908961971</c:v>
                </c:pt>
                <c:pt idx="8">
                  <c:v>0.00451952879324871</c:v>
                </c:pt>
                <c:pt idx="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1 - 4 Items</c:v>
                </c:pt>
                <c:pt idx="1">
                  <c:v>5 – 7 Items</c:v>
                </c:pt>
                <c:pt idx="2">
                  <c:v>8 – 10 Items</c:v>
                </c:pt>
                <c:pt idx="3">
                  <c:v>11 – 15 Items</c:v>
                </c:pt>
                <c:pt idx="4">
                  <c:v>16 – 19 Items</c:v>
                </c:pt>
                <c:pt idx="5">
                  <c:v>20 – 34 Items</c:v>
                </c:pt>
                <c:pt idx="6">
                  <c:v>35 – 49 Items</c:v>
                </c:pt>
                <c:pt idx="7">
                  <c:v>50 – 74 Items</c:v>
                </c:pt>
                <c:pt idx="8">
                  <c:v>75 – 99 Items</c:v>
                </c:pt>
                <c:pt idx="9">
                  <c:v>100 Items Or More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0.337730043443116</c:v>
                </c:pt>
                <c:pt idx="1">
                  <c:v>0.200741458437008</c:v>
                </c:pt>
                <c:pt idx="2">
                  <c:v>0.143681566515964</c:v>
                </c:pt>
                <c:pt idx="3">
                  <c:v>0.120336836974722</c:v>
                </c:pt>
                <c:pt idx="4">
                  <c:v>0.0552556646153186</c:v>
                </c:pt>
                <c:pt idx="5">
                  <c:v>0.085038074440228</c:v>
                </c:pt>
                <c:pt idx="6">
                  <c:v>0.0407934096764976</c:v>
                </c:pt>
                <c:pt idx="7">
                  <c:v>0.0139948337934871</c:v>
                </c:pt>
                <c:pt idx="8">
                  <c:v>0.000663906820106459</c:v>
                </c:pt>
                <c:pt idx="9">
                  <c:v>0.00176420528355144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1 - 4 Items</c:v>
                </c:pt>
                <c:pt idx="1">
                  <c:v>5 – 7 Items</c:v>
                </c:pt>
                <c:pt idx="2">
                  <c:v>8 – 10 Items</c:v>
                </c:pt>
                <c:pt idx="3">
                  <c:v>11 – 15 Items</c:v>
                </c:pt>
                <c:pt idx="4">
                  <c:v>16 – 19 Items</c:v>
                </c:pt>
                <c:pt idx="5">
                  <c:v>20 – 34 Items</c:v>
                </c:pt>
                <c:pt idx="6">
                  <c:v>35 – 49 Items</c:v>
                </c:pt>
                <c:pt idx="7">
                  <c:v>50 – 74 Items</c:v>
                </c:pt>
                <c:pt idx="8">
                  <c:v>75 – 99 Items</c:v>
                </c:pt>
                <c:pt idx="9">
                  <c:v>100 Items Or More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0.519802885435935</c:v>
                </c:pt>
                <c:pt idx="1">
                  <c:v>0.107329323884314</c:v>
                </c:pt>
                <c:pt idx="2">
                  <c:v>0.145803438518872</c:v>
                </c:pt>
                <c:pt idx="3">
                  <c:v>0.0572045611623171</c:v>
                </c:pt>
                <c:pt idx="4">
                  <c:v>0.0820117092810552</c:v>
                </c:pt>
                <c:pt idx="5">
                  <c:v>0.0689608207887277</c:v>
                </c:pt>
                <c:pt idx="6">
                  <c:v>0</c:v>
                </c:pt>
                <c:pt idx="7">
                  <c:v>0.0188872609287776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261605248"/>
        <c:axId val="261606784"/>
      </c:barChart>
      <c:catAx>
        <c:axId val="261605248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261606784"/>
        <c:crosses val="autoZero"/>
        <c:auto val="0"/>
        <c:lblAlgn val="ctr"/>
        <c:lblOffset val="50"/>
        <c:tickLblSkip val="1"/>
        <c:noMultiLvlLbl val="0"/>
      </c:catAx>
      <c:valAx>
        <c:axId val="261606784"/>
        <c:scaling>
          <c:orientation/>
          <c:max val="0.58551711273304508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261605248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  <c:userShapes r:id="rId2"/>
</c:chartSpace>
</file>

<file path=ppt/charts/chart36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5757314637303352"/>
          <c:y val="0.15842343866825104"/>
          <c:w val="0.963236391544342"/>
          <c:h val="0.619977235794067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Debit Card</c:v>
                </c:pt>
                <c:pt idx="1">
                  <c:v>Credit Card</c:v>
                </c:pt>
                <c:pt idx="2">
                  <c:v>Cash</c:v>
                </c:pt>
                <c:pt idx="3">
                  <c:v>Store Loyalty Or Rewards Card</c:v>
                </c:pt>
                <c:pt idx="4">
                  <c:v>Food Stamps/Snap/Wic/Ebt</c:v>
                </c:pt>
                <c:pt idx="5">
                  <c:v>Payment By Smartphone</c:v>
                </c:pt>
                <c:pt idx="6">
                  <c:v>Gift Card</c:v>
                </c:pt>
                <c:pt idx="7">
                  <c:v>Check</c:v>
                </c:pt>
                <c:pt idx="8">
                  <c:v>Other</c:v>
                </c:pt>
                <c:pt idx="9">
                  <c:v>Payment By Tablet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0.414565248443383</c:v>
                </c:pt>
                <c:pt idx="1">
                  <c:v>0.301970893347847</c:v>
                </c:pt>
                <c:pt idx="2">
                  <c:v>0.232276787859777</c:v>
                </c:pt>
                <c:pt idx="3">
                  <c:v>0.134957461272797</c:v>
                </c:pt>
                <c:pt idx="4">
                  <c:v>0.0482944076675235</c:v>
                </c:pt>
                <c:pt idx="5">
                  <c:v>0.0123722560434866</c:v>
                </c:pt>
                <c:pt idx="6">
                  <c:v>0.00527381432996867</c:v>
                </c:pt>
                <c:pt idx="7">
                  <c:v>0.00473287792532191</c:v>
                </c:pt>
                <c:pt idx="8">
                  <c:v>0.00307212817743224</c:v>
                </c:pt>
                <c:pt idx="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Debit Card</c:v>
                </c:pt>
                <c:pt idx="1">
                  <c:v>Credit Card</c:v>
                </c:pt>
                <c:pt idx="2">
                  <c:v>Cash</c:v>
                </c:pt>
                <c:pt idx="3">
                  <c:v>Store Loyalty Or Rewards Card</c:v>
                </c:pt>
                <c:pt idx="4">
                  <c:v>Food Stamps/Snap/Wic/Ebt</c:v>
                </c:pt>
                <c:pt idx="5">
                  <c:v>Payment By Smartphone</c:v>
                </c:pt>
                <c:pt idx="6">
                  <c:v>Gift Card</c:v>
                </c:pt>
                <c:pt idx="7">
                  <c:v>Check</c:v>
                </c:pt>
                <c:pt idx="8">
                  <c:v>Other</c:v>
                </c:pt>
                <c:pt idx="9">
                  <c:v>Payment By Tablet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0.352509201464003</c:v>
                </c:pt>
                <c:pt idx="1">
                  <c:v>0.375263773328756</c:v>
                </c:pt>
                <c:pt idx="2">
                  <c:v>0.201135280261717</c:v>
                </c:pt>
                <c:pt idx="3">
                  <c:v>0.00236464496600268</c:v>
                </c:pt>
                <c:pt idx="4">
                  <c:v>0.0544344060590886</c:v>
                </c:pt>
                <c:pt idx="5">
                  <c:v>0.0196962179717703</c:v>
                </c:pt>
                <c:pt idx="6">
                  <c:v>0.0116639725705573</c:v>
                </c:pt>
                <c:pt idx="7">
                  <c:v>0.00200114657207439</c:v>
                </c:pt>
                <c:pt idx="8">
                  <c:v>0.00180378232714214</c:v>
                </c:pt>
                <c:pt idx="9">
                  <c:v>0.00101550141881927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Debit Card</c:v>
                </c:pt>
                <c:pt idx="1">
                  <c:v>Credit Card</c:v>
                </c:pt>
                <c:pt idx="2">
                  <c:v>Cash</c:v>
                </c:pt>
                <c:pt idx="3">
                  <c:v>Store Loyalty Or Rewards Card</c:v>
                </c:pt>
                <c:pt idx="4">
                  <c:v>Food Stamps/Snap/Wic/Ebt</c:v>
                </c:pt>
                <c:pt idx="5">
                  <c:v>Payment By Smartphone</c:v>
                </c:pt>
                <c:pt idx="6">
                  <c:v>Gift Card</c:v>
                </c:pt>
                <c:pt idx="7">
                  <c:v>Check</c:v>
                </c:pt>
                <c:pt idx="8">
                  <c:v>Other</c:v>
                </c:pt>
                <c:pt idx="9">
                  <c:v>Payment By Tablet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0.477091936222022</c:v>
                </c:pt>
                <c:pt idx="1">
                  <c:v>0.202805512358151</c:v>
                </c:pt>
                <c:pt idx="2">
                  <c:v>0.246904805655411</c:v>
                </c:pt>
                <c:pt idx="3">
                  <c:v>0.234738241765014</c:v>
                </c:pt>
                <c:pt idx="4">
                  <c:v>0.130187569428484</c:v>
                </c:pt>
                <c:pt idx="5">
                  <c:v>0</c:v>
                </c:pt>
                <c:pt idx="6">
                  <c:v>0.0130344466554265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267113216"/>
        <c:axId val="267114752"/>
      </c:barChart>
      <c:catAx>
        <c:axId val="267113216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baseline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baseline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267114752"/>
        <c:crosses val="autoZero"/>
        <c:auto val="0"/>
        <c:lblAlgn val="ctr"/>
        <c:lblOffset val="50"/>
        <c:tickLblSkip val="1"/>
        <c:noMultiLvlLbl val="0"/>
      </c:catAx>
      <c:valAx>
        <c:axId val="267114752"/>
        <c:scaling>
          <c:orientation/>
          <c:max val="0.527091936222022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267113216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37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4311626106500626"/>
          <c:y val="0.1666560024023056"/>
          <c:w val="0.963236391544342"/>
          <c:h val="0.600684821605682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</c:f>
              <c:strCache>
                <c:ptCount val="2"/>
                <c:pt idx="0">
                  <c:v>Used Self-Checkout Lane</c:v>
                </c:pt>
                <c:pt idx="1">
                  <c:v>Store Employee Rang Up Purchases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0.147624390019147</c:v>
                </c:pt>
                <c:pt idx="1">
                  <c:v>0.846919468846955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</c:f>
              <c:strCache>
                <c:ptCount val="2"/>
                <c:pt idx="0">
                  <c:v>Used Self-Checkout Lane</c:v>
                </c:pt>
                <c:pt idx="1">
                  <c:v>Store Employee Rang Up Purchases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0.0351194037890338</c:v>
                </c:pt>
                <c:pt idx="1">
                  <c:v>0.964029055440202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</c:f>
              <c:strCache>
                <c:ptCount val="2"/>
                <c:pt idx="0">
                  <c:v>Used Self-Checkout Lane</c:v>
                </c:pt>
                <c:pt idx="1">
                  <c:v>Store Employee Rang Up Purchases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0.372710698740159</c:v>
                </c:pt>
                <c:pt idx="1">
                  <c:v>0.627289301259841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267177984"/>
        <c:axId val="267179520"/>
      </c:barChart>
      <c:catAx>
        <c:axId val="267177984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baseline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baseline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267179520"/>
        <c:crosses val="autoZero"/>
        <c:auto val="0"/>
        <c:lblAlgn val="ctr"/>
        <c:lblOffset val="50"/>
        <c:tickLblSkip val="1"/>
        <c:noMultiLvlLbl val="0"/>
      </c:catAx>
      <c:valAx>
        <c:axId val="267179520"/>
        <c:scaling>
          <c:orientation/>
          <c:max val="1.0140290554402021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267177984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38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2922858595848083"/>
          <c:y val="0.1523839682340622"/>
          <c:w val="0.963236391544342"/>
          <c:h val="0.633425295352935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Coupons Loaded Onto Store Loyalty Or Rewards Card</c:v>
                </c:pt>
                <c:pt idx="1">
                  <c:v>Coupons Brought From Home</c:v>
                </c:pt>
                <c:pt idx="2">
                  <c:v>Coupons Redeemed Via Smartphone</c:v>
                </c:pt>
                <c:pt idx="3">
                  <c:v>Coupons Obtained In The Store</c:v>
                </c:pt>
                <c:pt idx="4">
                  <c:v>Coupons Redeemed Via Tablet</c:v>
                </c:pt>
                <c:pt idx="5">
                  <c:v>Other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0.141750436655408</c:v>
                </c:pt>
                <c:pt idx="1">
                  <c:v>0.0786276306370325</c:v>
                </c:pt>
                <c:pt idx="2">
                  <c:v>0.0412823192078841</c:v>
                </c:pt>
                <c:pt idx="3">
                  <c:v>0.0277315480521443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Coupons Loaded Onto Store Loyalty Or Rewards Card</c:v>
                </c:pt>
                <c:pt idx="1">
                  <c:v>Coupons Brought From Home</c:v>
                </c:pt>
                <c:pt idx="2">
                  <c:v>Coupons Redeemed Via Smartphone</c:v>
                </c:pt>
                <c:pt idx="3">
                  <c:v>Coupons Obtained In The Store</c:v>
                </c:pt>
                <c:pt idx="4">
                  <c:v>Coupons Redeemed Via Tablet</c:v>
                </c:pt>
                <c:pt idx="5">
                  <c:v>Other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0.00325264913675537</c:v>
                </c:pt>
                <c:pt idx="1">
                  <c:v>0.00602159485603346</c:v>
                </c:pt>
                <c:pt idx="2">
                  <c:v>0.00782984398173233</c:v>
                </c:pt>
                <c:pt idx="3">
                  <c:v>0.0010446352781765</c:v>
                </c:pt>
                <c:pt idx="4">
                  <c:v>0.000764731021820379</c:v>
                </c:pt>
                <c:pt idx="5">
                  <c:v>0.00164098937823224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Coupons Loaded Onto Store Loyalty Or Rewards Card</c:v>
                </c:pt>
                <c:pt idx="1">
                  <c:v>Coupons Brought From Home</c:v>
                </c:pt>
                <c:pt idx="2">
                  <c:v>Coupons Redeemed Via Smartphone</c:v>
                </c:pt>
                <c:pt idx="3">
                  <c:v>Coupons Obtained In The Store</c:v>
                </c:pt>
                <c:pt idx="4">
                  <c:v>Coupons Redeemed Via Tablet</c:v>
                </c:pt>
                <c:pt idx="5">
                  <c:v>Other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0.142648972823675</c:v>
                </c:pt>
                <c:pt idx="1">
                  <c:v>0.115193114889921</c:v>
                </c:pt>
                <c:pt idx="2">
                  <c:v>0.0229635048919817</c:v>
                </c:pt>
                <c:pt idx="3">
                  <c:v>0.0135793518990649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268023296"/>
        <c:axId val="268024832"/>
      </c:barChart>
      <c:catAx>
        <c:axId val="268023296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baseline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baseline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268024832"/>
        <c:crosses val="autoZero"/>
        <c:auto val="0"/>
        <c:lblAlgn val="ctr"/>
        <c:lblOffset val="50"/>
        <c:tickLblSkip val="1"/>
        <c:noMultiLvlLbl val="0"/>
      </c:catAx>
      <c:valAx>
        <c:axId val="268024832"/>
        <c:scaling>
          <c:orientation/>
          <c:max val="0.192648972823675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268023296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39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4688025936484337"/>
          <c:y val="0.13555404543876648"/>
          <c:w val="0.963236391544342"/>
          <c:h val="0.522498011589050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</c:f>
              <c:strCache>
                <c:ptCount val="2"/>
                <c:pt idx="0">
                  <c:v>Used Coupon</c:v>
                </c:pt>
                <c:pt idx="1">
                  <c:v>Did Not Use Coupon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0.221352984713849</c:v>
                </c:pt>
                <c:pt idx="1">
                  <c:v>0.778647015286151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</c:f>
              <c:strCache>
                <c:ptCount val="2"/>
                <c:pt idx="0">
                  <c:v>Used Coupon</c:v>
                </c:pt>
                <c:pt idx="1">
                  <c:v>Did Not Use Coupon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0.0161136009879277</c:v>
                </c:pt>
                <c:pt idx="1">
                  <c:v>0.983886399012072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</c:f>
              <c:strCache>
                <c:ptCount val="2"/>
                <c:pt idx="0">
                  <c:v>Used Coupon</c:v>
                </c:pt>
                <c:pt idx="1">
                  <c:v>Did Not Use Coupon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0.19804729531124</c:v>
                </c:pt>
                <c:pt idx="1">
                  <c:v>0.80195270468876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268880512"/>
        <c:axId val="268767616"/>
      </c:barChart>
      <c:catAx>
        <c:axId val="268880512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baseline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baseline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268767616"/>
        <c:crosses val="autoZero"/>
        <c:auto val="0"/>
        <c:lblAlgn val="ctr"/>
        <c:lblOffset val="50"/>
        <c:tickLblSkip val="1"/>
        <c:noMultiLvlLbl val="0"/>
      </c:catAx>
      <c:valAx>
        <c:axId val="268767616"/>
        <c:scaling>
          <c:orientation/>
          <c:max val="1.0338863990120719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268880512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4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6612429916858673"/>
          <c:y val="0.16102360188961029"/>
          <c:w val="0.92474204301834106"/>
          <c:h val="0.623772501945495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Sheet1!$A$2:$A$5</c:f>
              <c:strCache>
                <c:ptCount val="4"/>
                <c:pt idx="0">
                  <c:v>Urban</c:v>
                </c:pt>
                <c:pt idx="1">
                  <c:v>Suburban</c:v>
                </c:pt>
                <c:pt idx="2">
                  <c:v>Towns</c:v>
                </c:pt>
                <c:pt idx="3">
                  <c:v>Rural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0.196737806888497</c:v>
                </c:pt>
                <c:pt idx="1">
                  <c:v>0.310346899844146</c:v>
                </c:pt>
                <c:pt idx="2">
                  <c:v>0.257242347772888</c:v>
                </c:pt>
                <c:pt idx="3">
                  <c:v>0.235672945494469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Sheet1!$A$2:$A$5</c:f>
              <c:strCache>
                <c:ptCount val="4"/>
                <c:pt idx="0">
                  <c:v>Urban</c:v>
                </c:pt>
                <c:pt idx="1">
                  <c:v>Suburban</c:v>
                </c:pt>
                <c:pt idx="2">
                  <c:v>Towns</c:v>
                </c:pt>
                <c:pt idx="3">
                  <c:v>Rural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0.16597279072698</c:v>
                </c:pt>
                <c:pt idx="1">
                  <c:v>0.321809885778239</c:v>
                </c:pt>
                <c:pt idx="2">
                  <c:v>0.346345084804578</c:v>
                </c:pt>
                <c:pt idx="3">
                  <c:v>0.165872238690204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Sheet1!$A$2:$A$5</c:f>
              <c:strCache>
                <c:ptCount val="4"/>
                <c:pt idx="0">
                  <c:v>Urban</c:v>
                </c:pt>
                <c:pt idx="1">
                  <c:v>Suburban</c:v>
                </c:pt>
                <c:pt idx="2">
                  <c:v>Towns</c:v>
                </c:pt>
                <c:pt idx="3">
                  <c:v>Rural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0.0153015816577206</c:v>
                </c:pt>
                <c:pt idx="1">
                  <c:v>0.167181534626291</c:v>
                </c:pt>
                <c:pt idx="2">
                  <c:v>0.452954697243282</c:v>
                </c:pt>
                <c:pt idx="3">
                  <c:v>0.364562186472706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148396288"/>
        <c:axId val="148422656"/>
      </c:barChart>
      <c:catAx>
        <c:axId val="148396288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148422656"/>
        <c:crosses val="autoZero"/>
        <c:auto val="0"/>
        <c:lblAlgn val="ctr"/>
        <c:lblOffset val="50"/>
        <c:tickLblSkip val="1"/>
        <c:noMultiLvlLbl val="0"/>
      </c:catAx>
      <c:valAx>
        <c:axId val="148422656"/>
        <c:scaling>
          <c:orientation/>
          <c:max val="0.502954697243282"/>
          <c:min val="0"/>
        </c:scaling>
        <c:delete val="1"/>
        <c:axPos val="l"/>
        <c:numFmt formatCode="###,##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148396288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40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New_Series1</c:v>
                </c:pt>
              </c:strCache>
            </c:strRef>
          </c:tx>
          <c:spPr>
            <a:ln>
              <a:noFill/>
            </a:ln>
          </c:spPr>
          <c:dPt>
            <c:idx val="0"/>
            <c:invertIfNegative val="1"/>
            <c:spPr>
              <a:noFill/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1-803A-4227-BB95-34D840289248}"/>
              </c:ext>
            </c:extLst>
          </c:dPt>
          <c:dPt>
            <c:idx val="1"/>
            <c:invertIfNegative val="1"/>
            <c:spPr>
              <a:solidFill>
                <a:srgbClr val="E41E2B"/>
              </a:solidFill>
              <a:ln w="19050">
                <a:noFill/>
              </a:ln>
              <a:effectLst>
                <a:outerShdw blurRad="50800" algn="ctr" rotWithShape="0">
                  <a:schemeClr val="tx1">
                    <a:lumMod val="85000"/>
                    <a:lumOff val="15000"/>
                    <a:alpha val="57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03A-4227-BB95-34D840289248}"/>
              </c:ext>
            </c:extLst>
          </c:dPt>
          <c:dPt>
            <c:idx val="2"/>
            <c:invertIfNegative val="1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5-803A-4227-BB95-34D840289248}"/>
              </c:ext>
            </c:extLst>
          </c:dPt>
          <c:dLbls>
            <c:delete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</c:v>
                </c:pt>
                <c:pt idx="1">
                  <c:v>0.928861116074664</c:v>
                </c:pt>
                <c:pt idx="2">
                  <c:v>0.071138883925336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03A-4227-BB95-34D840289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90"/>
        <c:holeSize val="75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p>
      <a:pPr>
        <a:defRPr/>
      </a:pPr>
      <a:endParaRPr lang="en-US"/>
    </a:p>
  </c:txPr>
  <c:externalData r:id="rId1">
    <c:autoUpdate val="0"/>
  </c:externalData>
</c:chartSpace>
</file>

<file path=ppt/charts/chart4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New_Series1</c:v>
                </c:pt>
              </c:strCache>
            </c:strRef>
          </c:tx>
          <c:spPr>
            <a:ln>
              <a:noFill/>
            </a:ln>
          </c:spPr>
          <c:dPt>
            <c:idx val="0"/>
            <c:invertIfNegative val="1"/>
            <c:spPr>
              <a:noFill/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1-3E3A-4A73-B6D6-059C8EA9B747}"/>
              </c:ext>
            </c:extLst>
          </c:dPt>
          <c:dPt>
            <c:idx val="1"/>
            <c:invertIfNegative val="1"/>
            <c:spPr>
              <a:solidFill>
                <a:srgbClr val="31859C"/>
              </a:solidFill>
              <a:ln w="19050">
                <a:noFill/>
              </a:ln>
              <a:effectLst>
                <a:outerShdw blurRad="50800" algn="ctr" rotWithShape="0">
                  <a:schemeClr val="tx1">
                    <a:lumMod val="85000"/>
                    <a:lumOff val="15000"/>
                    <a:alpha val="57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E3A-4A73-B6D6-059C8EA9B747}"/>
              </c:ext>
            </c:extLst>
          </c:dPt>
          <c:dPt>
            <c:idx val="2"/>
            <c:invertIfNegative val="1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5-3E3A-4A73-B6D6-059C8EA9B747}"/>
              </c:ext>
            </c:extLst>
          </c:dPt>
          <c:dLbls>
            <c:delete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</c:v>
                </c:pt>
                <c:pt idx="1">
                  <c:v>0.950610633171152</c:v>
                </c:pt>
                <c:pt idx="2">
                  <c:v>0.049389366828848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E3A-4A73-B6D6-059C8EA9B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90"/>
        <c:holeSize val="75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p>
      <a:pPr>
        <a:defRPr/>
      </a:pPr>
      <a:endParaRPr lang="en-US"/>
    </a:p>
  </c:txPr>
  <c:externalData r:id="rId1">
    <c:autoUpdate val="0"/>
  </c:externalData>
</c:chartSpace>
</file>

<file path=ppt/charts/chart42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New_Series1</c:v>
                </c:pt>
              </c:strCache>
            </c:strRef>
          </c:tx>
          <c:spPr>
            <a:ln>
              <a:noFill/>
            </a:ln>
          </c:spPr>
          <c:dPt>
            <c:idx val="0"/>
            <c:invertIfNegative val="1"/>
            <c:spPr>
              <a:noFill/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1-0107-42AD-BD99-3D738A996F51}"/>
              </c:ext>
            </c:extLst>
          </c:dPt>
          <c:dPt>
            <c:idx val="1"/>
            <c:invertIfNegative val="1"/>
            <c:spPr>
              <a:solidFill>
                <a:srgbClr val="FFC000"/>
              </a:solidFill>
              <a:ln w="19050">
                <a:noFill/>
              </a:ln>
              <a:effectLst>
                <a:outerShdw blurRad="50800" algn="ctr" rotWithShape="0">
                  <a:schemeClr val="bg1">
                    <a:lumMod val="50000"/>
                    <a:alpha val="57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107-42AD-BD99-3D738A996F51}"/>
              </c:ext>
            </c:extLst>
          </c:dPt>
          <c:dPt>
            <c:idx val="2"/>
            <c:invertIfNegative val="1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5-0107-42AD-BD99-3D738A996F51}"/>
              </c:ext>
            </c:extLst>
          </c:dPt>
          <c:dLbls>
            <c:delete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</c:v>
                </c:pt>
                <c:pt idx="1">
                  <c:v>0.954901658920035</c:v>
                </c:pt>
                <c:pt idx="2">
                  <c:v>0.045098341079965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07-42AD-BD99-3D738A996F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90"/>
        <c:holeSize val="75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p>
      <a:pPr>
        <a:defRPr/>
      </a:pPr>
      <a:endParaRPr lang="en-US"/>
    </a:p>
  </c:txPr>
  <c:externalData r:id="rId1">
    <c:autoUpdate val="0"/>
  </c:externalData>
</c:chartSpace>
</file>

<file path=ppt/charts/chart43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3093914389610291"/>
          <c:y val="0.15834560990333557"/>
          <c:w val="0.95571625232696533"/>
          <c:h val="0.6134522557258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Ease Of Shopping</c:v>
                </c:pt>
                <c:pt idx="1">
                  <c:v>Overall Store Atmosphere</c:v>
                </c:pt>
                <c:pt idx="2">
                  <c:v>Checkout Experience</c:v>
                </c:pt>
                <c:pt idx="3">
                  <c:v>Product Selection</c:v>
                </c:pt>
                <c:pt idx="4">
                  <c:v>Service By Employees</c:v>
                </c:pt>
                <c:pt idx="5">
                  <c:v>Product Pricing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0.930829306175804</c:v>
                </c:pt>
                <c:pt idx="1">
                  <c:v>0.912480531686603</c:v>
                </c:pt>
                <c:pt idx="2">
                  <c:v>0.902294951378327</c:v>
                </c:pt>
                <c:pt idx="3">
                  <c:v>0.898846020559962</c:v>
                </c:pt>
                <c:pt idx="4">
                  <c:v>0.886141325003953</c:v>
                </c:pt>
                <c:pt idx="5">
                  <c:v>0.814330867824197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Ease Of Shopping</c:v>
                </c:pt>
                <c:pt idx="1">
                  <c:v>Overall Store Atmosphere</c:v>
                </c:pt>
                <c:pt idx="2">
                  <c:v>Checkout Experience</c:v>
                </c:pt>
                <c:pt idx="3">
                  <c:v>Product Selection</c:v>
                </c:pt>
                <c:pt idx="4">
                  <c:v>Service By Employees</c:v>
                </c:pt>
                <c:pt idx="5">
                  <c:v>Product Pricing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0.945228118783251</c:v>
                </c:pt>
                <c:pt idx="1">
                  <c:v>0.901518946816052</c:v>
                </c:pt>
                <c:pt idx="2">
                  <c:v>0.910906840282203</c:v>
                </c:pt>
                <c:pt idx="3">
                  <c:v>0.890999261587759</c:v>
                </c:pt>
                <c:pt idx="4">
                  <c:v>0.888526400317696</c:v>
                </c:pt>
                <c:pt idx="5">
                  <c:v>0.961775791377387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Ease Of Shopping</c:v>
                </c:pt>
                <c:pt idx="1">
                  <c:v>Overall Store Atmosphere</c:v>
                </c:pt>
                <c:pt idx="2">
                  <c:v>Checkout Experience</c:v>
                </c:pt>
                <c:pt idx="3">
                  <c:v>Product Selection</c:v>
                </c:pt>
                <c:pt idx="4">
                  <c:v>Service By Employees</c:v>
                </c:pt>
                <c:pt idx="5">
                  <c:v>Product Pricing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0.945048471789155</c:v>
                </c:pt>
                <c:pt idx="1">
                  <c:v>0.875829466136653</c:v>
                </c:pt>
                <c:pt idx="2">
                  <c:v>0.951095814362073</c:v>
                </c:pt>
                <c:pt idx="3">
                  <c:v>0.918592578901485</c:v>
                </c:pt>
                <c:pt idx="4">
                  <c:v>0.83024388970841</c:v>
                </c:pt>
                <c:pt idx="5">
                  <c:v>0.839371016585128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268761728"/>
        <c:axId val="271462784"/>
      </c:barChart>
      <c:catAx>
        <c:axId val="268761728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271462784"/>
        <c:crosses val="autoZero"/>
        <c:auto val="0"/>
        <c:lblAlgn val="ctr"/>
        <c:lblOffset/>
        <c:tickLblSkip val="1"/>
        <c:noMultiLvlLbl val="0"/>
      </c:catAx>
      <c:valAx>
        <c:axId val="271462784"/>
        <c:scaling>
          <c:orientation/>
          <c:max val="1.0117757913773871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268761728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44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doughnutChart/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p>
      <a:pPr>
        <a:defRPr/>
      </a:pPr>
      <a:endParaRPr lang="en-US"/>
    </a:p>
  </c:txPr>
  <c:externalData r:id="rId1">
    <c:autoUpdate val="0"/>
  </c:externalData>
</c:chartSpace>
</file>

<file path=ppt/charts/chart45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8790679052472115"/>
          <c:y val="0.071912787854671478"/>
          <c:w val="0.9627150297164917"/>
          <c:h val="0.798403322696685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Sheet1!$A$2:$A$8</c:f>
              <c:strCache>
                <c:ptCount val="7"/>
                <c:pt idx="0">
                  <c:v>Home</c:v>
                </c:pt>
                <c:pt idx="1">
                  <c:v>Another Store</c:v>
                </c:pt>
                <c:pt idx="2">
                  <c:v>Work Or Job Site</c:v>
                </c:pt>
                <c:pt idx="3">
                  <c:v>Somewhere Else</c:v>
                </c:pt>
                <c:pt idx="4">
                  <c:v>Someone Else`S Home</c:v>
                </c:pt>
                <c:pt idx="5">
                  <c:v>School</c:v>
                </c:pt>
                <c:pt idx="6">
                  <c:v>Restaurant (Fast-Food, Full-Service, Etc.)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0.767793794511326</c:v>
                </c:pt>
                <c:pt idx="1">
                  <c:v>0.105799852615728</c:v>
                </c:pt>
                <c:pt idx="2">
                  <c:v>0.0383663914760383</c:v>
                </c:pt>
                <c:pt idx="3">
                  <c:v>0.0356727730883678</c:v>
                </c:pt>
                <c:pt idx="4">
                  <c:v>0.0316700534315646</c:v>
                </c:pt>
                <c:pt idx="5">
                  <c:v>0.0114288884589088</c:v>
                </c:pt>
                <c:pt idx="6">
                  <c:v>0.00926824641806698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Sheet1!$A$2:$A$8</c:f>
              <c:strCache>
                <c:ptCount val="7"/>
                <c:pt idx="0">
                  <c:v>Home</c:v>
                </c:pt>
                <c:pt idx="1">
                  <c:v>Another Store</c:v>
                </c:pt>
                <c:pt idx="2">
                  <c:v>Work Or Job Site</c:v>
                </c:pt>
                <c:pt idx="3">
                  <c:v>Somewhere Else</c:v>
                </c:pt>
                <c:pt idx="4">
                  <c:v>Someone Else`S Home</c:v>
                </c:pt>
                <c:pt idx="5">
                  <c:v>School</c:v>
                </c:pt>
                <c:pt idx="6">
                  <c:v>Restaurant (Fast-Food, Full-Service, Etc.)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0.707692292971543</c:v>
                </c:pt>
                <c:pt idx="1">
                  <c:v>0.195252207073208</c:v>
                </c:pt>
                <c:pt idx="2">
                  <c:v>0.025299888835796</c:v>
                </c:pt>
                <c:pt idx="3">
                  <c:v>0.032031964804223</c:v>
                </c:pt>
                <c:pt idx="4">
                  <c:v>0.0187275042345387</c:v>
                </c:pt>
                <c:pt idx="5">
                  <c:v>0.00505333874373708</c:v>
                </c:pt>
                <c:pt idx="6">
                  <c:v>0.0159428033369541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Sheet1!$A$2:$A$8</c:f>
              <c:strCache>
                <c:ptCount val="7"/>
                <c:pt idx="0">
                  <c:v>Home</c:v>
                </c:pt>
                <c:pt idx="1">
                  <c:v>Another Store</c:v>
                </c:pt>
                <c:pt idx="2">
                  <c:v>Work Or Job Site</c:v>
                </c:pt>
                <c:pt idx="3">
                  <c:v>Somewhere Else</c:v>
                </c:pt>
                <c:pt idx="4">
                  <c:v>Someone Else`S Home</c:v>
                </c:pt>
                <c:pt idx="5">
                  <c:v>School</c:v>
                </c:pt>
                <c:pt idx="6">
                  <c:v>Restaurant (Fast-Food, Full-Service, Etc.)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0.856341319997558</c:v>
                </c:pt>
                <c:pt idx="1">
                  <c:v>0.0767022059068178</c:v>
                </c:pt>
                <c:pt idx="2">
                  <c:v>0.0190713401094138</c:v>
                </c:pt>
                <c:pt idx="3">
                  <c:v>0.0152344419777318</c:v>
                </c:pt>
                <c:pt idx="4">
                  <c:v>0.0326506920084787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271424512"/>
        <c:axId val="271446784"/>
      </c:barChart>
      <c:catAx>
        <c:axId val="271424512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baseline="0" smtId="4294967295">
                <a:latin typeface="Franklin Gothic Book" panose="020b0503020102020204" pitchFamily="34" charset="0"/>
              </a:defRPr>
            </a:pPr>
            <a:endParaRPr sz="900" b="0" i="0" baseline="0" smtId="4294967295">
              <a:latin typeface="Franklin Gothic Book" panose="020b0503020102020204" pitchFamily="34" charset="0"/>
            </a:endParaRPr>
          </a:p>
        </c:txPr>
        <c:crossAx val="271446784"/>
        <c:crosses val="autoZero"/>
        <c:auto val="0"/>
        <c:lblAlgn val="ctr"/>
        <c:lblOffset val="50"/>
        <c:tickLblSkip val="1"/>
        <c:noMultiLvlLbl val="0"/>
      </c:catAx>
      <c:valAx>
        <c:axId val="271446784"/>
        <c:scaling>
          <c:orientation/>
          <c:max val="0.906341319997558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271424512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46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5757314637303352"/>
          <c:y val="0.15842343866825104"/>
          <c:w val="0.963236391544342"/>
          <c:h val="0.505668342113494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Milk</c:v>
                </c:pt>
                <c:pt idx="2">
                  <c:v>Carbonated Soft Drinks</c:v>
                </c:pt>
                <c:pt idx="3">
                  <c:v>Unflavored Packaged Water</c:v>
                </c:pt>
                <c:pt idx="4">
                  <c:v>In-Store Bakery</c:v>
                </c:pt>
                <c:pt idx="5">
                  <c:v>Salty Snacks</c:v>
                </c:pt>
                <c:pt idx="6">
                  <c:v>Other Dairy Products</c:v>
                </c:pt>
                <c:pt idx="7">
                  <c:v>Candy, Gum, Mints</c:v>
                </c:pt>
                <c:pt idx="8">
                  <c:v>Pre-Packaged Prepared Foods</c:v>
                </c:pt>
                <c:pt idx="9">
                  <c:v>Eggs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0.0819753682579345</c:v>
                </c:pt>
                <c:pt idx="1">
                  <c:v>0.0500700387006789</c:v>
                </c:pt>
                <c:pt idx="2">
                  <c:v>0.0494846381039229</c:v>
                </c:pt>
                <c:pt idx="3">
                  <c:v>0.0304075521775486</c:v>
                </c:pt>
                <c:pt idx="4">
                  <c:v>0.0296284689986817</c:v>
                </c:pt>
                <c:pt idx="5">
                  <c:v>0.0290875293604373</c:v>
                </c:pt>
                <c:pt idx="6">
                  <c:v>0.028667411369956</c:v>
                </c:pt>
                <c:pt idx="7">
                  <c:v>0.0282735656777486</c:v>
                </c:pt>
                <c:pt idx="8">
                  <c:v>0.0257256514290809</c:v>
                </c:pt>
                <c:pt idx="9">
                  <c:v>0.0230553842207568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Milk</c:v>
                </c:pt>
                <c:pt idx="2">
                  <c:v>Carbonated Soft Drinks</c:v>
                </c:pt>
                <c:pt idx="3">
                  <c:v>Unflavored Packaged Water</c:v>
                </c:pt>
                <c:pt idx="4">
                  <c:v>In-Store Bakery</c:v>
                </c:pt>
                <c:pt idx="5">
                  <c:v>Salty Snacks</c:v>
                </c:pt>
                <c:pt idx="6">
                  <c:v>Other Dairy Products</c:v>
                </c:pt>
                <c:pt idx="7">
                  <c:v>Candy, Gum, Mints</c:v>
                </c:pt>
                <c:pt idx="8">
                  <c:v>Pre-Packaged Prepared Foods</c:v>
                </c:pt>
                <c:pt idx="9">
                  <c:v>Eggs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0.0629467276105567</c:v>
                </c:pt>
                <c:pt idx="1">
                  <c:v>0.0512716250208512</c:v>
                </c:pt>
                <c:pt idx="2">
                  <c:v>0.0182915477141831</c:v>
                </c:pt>
                <c:pt idx="3">
                  <c:v>0.0208294967123718</c:v>
                </c:pt>
                <c:pt idx="4">
                  <c:v>0.0136349524660626</c:v>
                </c:pt>
                <c:pt idx="5">
                  <c:v>0.0553108391553162</c:v>
                </c:pt>
                <c:pt idx="6">
                  <c:v>0.0275135783977499</c:v>
                </c:pt>
                <c:pt idx="7">
                  <c:v>0.023994933422234</c:v>
                </c:pt>
                <c:pt idx="8">
                  <c:v>0.0145985154076818</c:v>
                </c:pt>
                <c:pt idx="9">
                  <c:v>0.0212152699808688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Milk</c:v>
                </c:pt>
                <c:pt idx="2">
                  <c:v>Carbonated Soft Drinks</c:v>
                </c:pt>
                <c:pt idx="3">
                  <c:v>Unflavored Packaged Water</c:v>
                </c:pt>
                <c:pt idx="4">
                  <c:v>In-Store Bakery</c:v>
                </c:pt>
                <c:pt idx="5">
                  <c:v>Salty Snacks</c:v>
                </c:pt>
                <c:pt idx="6">
                  <c:v>Other Dairy Products</c:v>
                </c:pt>
                <c:pt idx="7">
                  <c:v>Candy, Gum, Mints</c:v>
                </c:pt>
                <c:pt idx="8">
                  <c:v>Pre-Packaged Prepared Foods</c:v>
                </c:pt>
                <c:pt idx="9">
                  <c:v>Eggs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0.146464689490344</c:v>
                </c:pt>
                <c:pt idx="1">
                  <c:v>0.0416786304733203</c:v>
                </c:pt>
                <c:pt idx="2">
                  <c:v>0.0834229980285992</c:v>
                </c:pt>
                <c:pt idx="3">
                  <c:v>0.0165157785968297</c:v>
                </c:pt>
                <c:pt idx="4">
                  <c:v>0.00710095004029162</c:v>
                </c:pt>
                <c:pt idx="5">
                  <c:v>0.0550588103293157</c:v>
                </c:pt>
                <c:pt idx="6">
                  <c:v>0.0187151255813386</c:v>
                </c:pt>
                <c:pt idx="7">
                  <c:v>0</c:v>
                </c:pt>
                <c:pt idx="8">
                  <c:v>0.0142019000805832</c:v>
                </c:pt>
                <c:pt idx="9">
                  <c:v>0.0177787647004361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272270080"/>
        <c:axId val="272271616"/>
      </c:barChart>
      <c:catAx>
        <c:axId val="272270080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272271616"/>
        <c:crosses val="autoZero"/>
        <c:auto val="0"/>
        <c:lblAlgn val="ctr"/>
        <c:lblOffset val="50"/>
        <c:tickLblSkip val="1"/>
        <c:noMultiLvlLbl val="0"/>
      </c:catAx>
      <c:valAx>
        <c:axId val="272271616"/>
        <c:scaling>
          <c:orientation/>
          <c:max val="0.196464689490344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272270080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5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2865965515375137"/>
          <c:y val="0.067875005304813385"/>
          <c:w val="0.92474204301834106"/>
          <c:h val="0.83707439899444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Sheet1!$A$2:$A$5</c:f>
              <c:strCache>
                <c:ptCount val="4"/>
                <c:pt idx="0">
                  <c:v>Single Low Income</c:v>
                </c:pt>
                <c:pt idx="1">
                  <c:v>Strugglers</c:v>
                </c:pt>
                <c:pt idx="2">
                  <c:v>Middle Class</c:v>
                </c:pt>
                <c:pt idx="3">
                  <c:v>Affluent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0.0886930555648639</c:v>
                </c:pt>
                <c:pt idx="1">
                  <c:v>0.179246123199808</c:v>
                </c:pt>
                <c:pt idx="2">
                  <c:v>0.336536004952796</c:v>
                </c:pt>
                <c:pt idx="3">
                  <c:v>0.395524816282533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Sheet1!$A$2:$A$5</c:f>
              <c:strCache>
                <c:ptCount val="4"/>
                <c:pt idx="0">
                  <c:v>Single Low Income</c:v>
                </c:pt>
                <c:pt idx="1">
                  <c:v>Strugglers</c:v>
                </c:pt>
                <c:pt idx="2">
                  <c:v>Middle Class</c:v>
                </c:pt>
                <c:pt idx="3">
                  <c:v>Affluent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0.0542154213352371</c:v>
                </c:pt>
                <c:pt idx="1">
                  <c:v>0.18644167236784</c:v>
                </c:pt>
                <c:pt idx="2">
                  <c:v>0.412443579120946</c:v>
                </c:pt>
                <c:pt idx="3">
                  <c:v>0.346899327175976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Sheet1!$A$2:$A$5</c:f>
              <c:strCache>
                <c:ptCount val="4"/>
                <c:pt idx="0">
                  <c:v>Single Low Income</c:v>
                </c:pt>
                <c:pt idx="1">
                  <c:v>Strugglers</c:v>
                </c:pt>
                <c:pt idx="2">
                  <c:v>Middle Class</c:v>
                </c:pt>
                <c:pt idx="3">
                  <c:v>Affluent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0.0757268168652513</c:v>
                </c:pt>
                <c:pt idx="1">
                  <c:v>0.260320669268179</c:v>
                </c:pt>
                <c:pt idx="2">
                  <c:v>0.419427776952776</c:v>
                </c:pt>
                <c:pt idx="3">
                  <c:v>0.244524736913794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63876480"/>
        <c:axId val="63792256"/>
      </c:barChart>
      <c:catAx>
        <c:axId val="63876480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baseline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baseline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63792256"/>
        <c:crosses val="autoZero"/>
        <c:auto val="0"/>
        <c:lblAlgn val="ctr"/>
        <c:lblOffset/>
        <c:tickLblSkip val="1"/>
        <c:noMultiLvlLbl val="0"/>
      </c:catAx>
      <c:valAx>
        <c:axId val="63792256"/>
        <c:scaling>
          <c:orientation/>
          <c:max val="0.469427776952776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63876480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6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2865920811891556"/>
          <c:y val="0.16327477991580963"/>
          <c:w val="0.92474204301834106"/>
          <c:h val="0.601022660732269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$25,000 - $49,999</c:v>
                </c:pt>
                <c:pt idx="2">
                  <c:v>$50,000 - $74,999</c:v>
                </c:pt>
                <c:pt idx="3">
                  <c:v>$75,000 - $99,999</c:v>
                </c:pt>
                <c:pt idx="4">
                  <c:v>$100,000+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0.191370602383111</c:v>
                </c:pt>
                <c:pt idx="1">
                  <c:v>0.195889416881852</c:v>
                </c:pt>
                <c:pt idx="2">
                  <c:v>0.176329278014103</c:v>
                </c:pt>
                <c:pt idx="3">
                  <c:v>0.162869264710821</c:v>
                </c:pt>
                <c:pt idx="4">
                  <c:v>0.273541438010113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$25,000 - $49,999</c:v>
                </c:pt>
                <c:pt idx="2">
                  <c:v>$50,000 - $74,999</c:v>
                </c:pt>
                <c:pt idx="3">
                  <c:v>$75,000 - $99,999</c:v>
                </c:pt>
                <c:pt idx="4">
                  <c:v>$100,000+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0.150467368471423</c:v>
                </c:pt>
                <c:pt idx="1">
                  <c:v>0.236793233533749</c:v>
                </c:pt>
                <c:pt idx="2">
                  <c:v>0.219670309941807</c:v>
                </c:pt>
                <c:pt idx="3">
                  <c:v>0.149512163567411</c:v>
                </c:pt>
                <c:pt idx="4">
                  <c:v>0.243556924485609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$25,000 - $49,999</c:v>
                </c:pt>
                <c:pt idx="2">
                  <c:v>$50,000 - $74,999</c:v>
                </c:pt>
                <c:pt idx="3">
                  <c:v>$75,000 - $99,999</c:v>
                </c:pt>
                <c:pt idx="4">
                  <c:v>$100,000+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0.186152286188555</c:v>
                </c:pt>
                <c:pt idx="1">
                  <c:v>0.290442795758319</c:v>
                </c:pt>
                <c:pt idx="2">
                  <c:v>0.299668461867848</c:v>
                </c:pt>
                <c:pt idx="3">
                  <c:v>0.0718562216730509</c:v>
                </c:pt>
                <c:pt idx="4">
                  <c:v>0.151880234512226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63918848"/>
        <c:axId val="63920384"/>
      </c:barChart>
      <c:catAx>
        <c:axId val="63918848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baseline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baseline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63920384"/>
        <c:crosses val="autoZero"/>
        <c:auto val="0"/>
        <c:lblAlgn val="ctr"/>
        <c:lblOffset val="50"/>
        <c:tickLblSkip val="1"/>
        <c:noMultiLvlLbl val="0"/>
      </c:catAx>
      <c:valAx>
        <c:axId val="63920384"/>
        <c:scaling>
          <c:orientation/>
          <c:max val="0.349668461867848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63918848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7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2865920811891556"/>
          <c:y val="0.16143761575222015"/>
          <c:w val="0.92474204301834106"/>
          <c:h val="0.610360205173492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 Or More Person Household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0.215637285083562</c:v>
                </c:pt>
                <c:pt idx="1">
                  <c:v>0.354189990323484</c:v>
                </c:pt>
                <c:pt idx="2">
                  <c:v>0.168557374048791</c:v>
                </c:pt>
                <c:pt idx="3">
                  <c:v>0.144999018912828</c:v>
                </c:pt>
                <c:pt idx="4">
                  <c:v>0.116616331631336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 Or More Person Household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0.186559571897325</c:v>
                </c:pt>
                <c:pt idx="1">
                  <c:v>0.382399216198769</c:v>
                </c:pt>
                <c:pt idx="2">
                  <c:v>0.171807420156833</c:v>
                </c:pt>
                <c:pt idx="3">
                  <c:v>0.15782284909936</c:v>
                </c:pt>
                <c:pt idx="4">
                  <c:v>0.101410942647713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 Or More Person Household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0.195652626450324</c:v>
                </c:pt>
                <c:pt idx="1">
                  <c:v>0.30989548434179</c:v>
                </c:pt>
                <c:pt idx="2">
                  <c:v>0.147762215505622</c:v>
                </c:pt>
                <c:pt idx="3">
                  <c:v>0.0925140506596259</c:v>
                </c:pt>
                <c:pt idx="4">
                  <c:v>0.254175623042637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154850816"/>
        <c:axId val="154852352"/>
      </c:barChart>
      <c:catAx>
        <c:axId val="154850816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baseline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baseline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154852352"/>
        <c:crosses val="autoZero"/>
        <c:auto val="0"/>
        <c:lblAlgn val="ctr"/>
        <c:lblOffset val="50"/>
        <c:tickLblSkip val="1"/>
        <c:noMultiLvlLbl val="0"/>
      </c:catAx>
      <c:valAx>
        <c:axId val="154852352"/>
        <c:scaling>
          <c:orientation/>
          <c:max val="0.43239921619876903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154850816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8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61669363640248775"/>
          <c:y val="0.11964335292577744"/>
          <c:w val="0.92474198341369629"/>
          <c:h val="0.632465362548828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Single/Never Married</c:v>
                </c:pt>
                <c:pt idx="3">
                  <c:v>Divorced/Separated/Widowed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0.477593239217734</c:v>
                </c:pt>
                <c:pt idx="1">
                  <c:v>0.0778089016909658</c:v>
                </c:pt>
                <c:pt idx="2">
                  <c:v>0.297481773921047</c:v>
                </c:pt>
                <c:pt idx="3">
                  <c:v>0.147116085170255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Single/Never Married</c:v>
                </c:pt>
                <c:pt idx="3">
                  <c:v>Divorced/Separated/Widowed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0.525940331632896</c:v>
                </c:pt>
                <c:pt idx="1">
                  <c:v>0.078850806641104</c:v>
                </c:pt>
                <c:pt idx="2">
                  <c:v>0.272446530838741</c:v>
                </c:pt>
                <c:pt idx="3">
                  <c:v>0.122762330887257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80808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Single/Never Married</c:v>
                </c:pt>
                <c:pt idx="3">
                  <c:v>Divorced/Separated/Widowed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0.499490888058345</c:v>
                </c:pt>
                <c:pt idx="1">
                  <c:v>0.0323285813544612</c:v>
                </c:pt>
                <c:pt idx="2">
                  <c:v>0.367109645742792</c:v>
                </c:pt>
                <c:pt idx="3">
                  <c:v>0.101070884844402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154727936"/>
        <c:axId val="154729472"/>
      </c:barChart>
      <c:catAx>
        <c:axId val="154727936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baseline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baseline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154729472"/>
        <c:crosses val="autoZero"/>
        <c:auto val="0"/>
        <c:lblAlgn val="ctr"/>
        <c:lblOffset val="20"/>
        <c:tickLblSkip val="1"/>
        <c:noMultiLvlLbl val="0"/>
      </c:catAx>
      <c:valAx>
        <c:axId val="154729472"/>
        <c:scaling>
          <c:orientation/>
          <c:max val="0.575940331632896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154727936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hart9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2865920811891556"/>
          <c:y val="0.12648822367191315"/>
          <c:w val="0.92474204301834106"/>
          <c:h val="0.639310181140899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FF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0.239393934511508</c:v>
                </c:pt>
                <c:pt idx="1">
                  <c:v>0.760606065488493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0.260714205064276</c:v>
                </c:pt>
                <c:pt idx="1">
                  <c:v>0.739285794935724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008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 rot="16200000"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sz="850" b="0" smtId="4294967295">
                    <a:solidFill>
                      <a:srgbClr val="FF0000"/>
                    </a:solidFill>
                    <a:latin typeface="Franklin Gothic Book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0.366930449125837</c:v>
                </c:pt>
                <c:pt idx="1">
                  <c:v>0.633069550874163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20"/>
        <c:axId val="154630016"/>
        <c:axId val="154631552"/>
      </c:barChart>
      <c:catAx>
        <c:axId val="154630016"/>
        <c:scaling>
          <c:orientation/>
        </c:scaling>
        <c:delete val="0"/>
        <c:axPos val="b"/>
        <c:numFmt formatCode="General" sourceLinked="0"/>
        <c:majorTickMark val="out"/>
        <c:minorTickMark val="none"/>
        <c:txPr>
          <a:bodyPr rot="0"/>
          <a:p>
            <a:pPr>
              <a:defRPr sz="900" b="0" i="0" baseline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sz="900" b="0" i="0" baseline="0" smtId="4294967295">
              <a:solidFill>
                <a:srgbClr val="404040"/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c:txPr>
        <c:crossAx val="154631552"/>
        <c:crosses val="autoZero"/>
        <c:auto val="0"/>
        <c:lblAlgn val="ctr"/>
        <c:lblOffset val="20"/>
        <c:tickLblSkip val="1"/>
        <c:noMultiLvlLbl val="0"/>
      </c:catAx>
      <c:valAx>
        <c:axId val="154631552"/>
        <c:scaling>
          <c:orientation/>
          <c:max val="0.810606065488493"/>
          <c:min val="0"/>
        </c:scaling>
        <c:delete val="1"/>
        <c:axPos val="l"/>
        <c:numFmt formatCode="0%" sourceLinked="0"/>
        <c:majorTickMark val="out"/>
        <c:minorTickMark val="none"/>
        <c:txPr>
          <a:bodyPr rot="0"/>
          <a:p>
            <a:pPr>
              <a:defRPr/>
            </a:pPr>
          </a:p>
        </c:txPr>
        <c:crossAx val="154630016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p>
      <a:pPr>
        <a:defRPr sz="600" smtId="4294967295"/>
      </a:pPr>
      <a:endParaRPr sz="600" smtId="4294967295"/>
    </a:p>
  </c:txPr>
  <c:externalData r:id="rId1">
    <c:autoUpdate val="0"/>
  </c:externalData>
</c:chartSpace>
</file>

<file path=ppt/charts/colors1.xml><?xml version="1.0" encoding="utf-8"?>
<cs:colorStyle xmlns:a="http://schemas.openxmlformats.org/drawingml/2006/main" xmlns:cs="http://schemas.microsoft.com/office/drawing/2012/chartStyle" meth="withinLinear" id="15">
  <a:schemeClr val="accent2"/>
</cs:colorStyle>
</file>

<file path=ppt/charts/style1.xml><?xml version="1.0" encoding="utf-8"?>
<cs:chartStyle xmlns:a="http://schemas.openxmlformats.org/drawingml/2006/main" xmlns:r="http://schemas.openxmlformats.org/officeDocument/2006/relationships" xmlns:cs="http://schemas.microsoft.com/office/drawing/2012/chartStyle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_rels/drawing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png" /></Relationships>
</file>

<file path=ppt/drawings/_rels/drawing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png" /></Relationships>
</file>

<file path=ppt/drawings/drawing1.xml><?xml version="1.0" encoding="utf-8"?>
<c:userShapes xmlns:cdr="http://schemas.openxmlformats.org/drawingml/2006/chartDrawing" xmlns:a="http://schemas.openxmlformats.org/drawingml/2006/main" xmlns:r="http://schemas.openxmlformats.org/officeDocument/2006/relationships" xmlns:c="http://schemas.openxmlformats.org/drawingml/2006/chart">
  <cdr:relSizeAnchor>
    <cdr:from>
      <cdr:x>0.01873</cdr:x>
      <cdr:y>0.87513</cdr:y>
    </cdr:from>
    <cdr:to>
      <cdr:x>0.9858</cdr:x>
      <cdr:y>0.94466</cdr:y>
    </cdr:to>
    <cdr:pic>
      <cdr:nvPicPr>
        <cdr:cNvPr id="2" name="Picture 1">
          <a:extLst>
            <a:ext uri="{FF2B5EF4-FFF2-40B4-BE49-F238E27FC236}">
              <a16:creationId xmlns:a16="http://schemas.microsoft.com/office/drawing/2014/main" xmlns="" id="{E542C365-E855-40A8-A11F-AEC9BEEF14FD}"/>
            </a:ext>
          </a:extLst>
        </cdr:cNvPr>
        <cdr:cNvPicPr/>
      </cdr:nvPicPr>
      <cdr:blipFill>
        <a:blip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>
          <a:fillRect/>
        </a:stretch>
      </cdr:blipFill>
      <cdr:spPr>
        <a:xfrm>
          <a:off x="222123" y="3717671"/>
          <a:ext cx="11469116" cy="295402"/>
        </a:xfrm>
        <a:prstGeom prst="rect">
          <a:avLst/>
        </a:prstGeom>
      </cdr:spPr>
    </cdr:pic>
  </cdr:relSizeAnchor>
</c:userShapes>
</file>

<file path=ppt/drawings/drawing2.xml><?xml version="1.0" encoding="utf-8"?>
<c:userShapes xmlns:cdr="http://schemas.openxmlformats.org/drawingml/2006/chartDrawing" xmlns:a="http://schemas.openxmlformats.org/drawingml/2006/main" xmlns:r="http://schemas.openxmlformats.org/officeDocument/2006/relationships" xmlns:c="http://schemas.openxmlformats.org/drawingml/2006/chart">
  <cdr:relSizeAnchor>
    <cdr:from>
      <cdr:x>0.02165</cdr:x>
      <cdr:y>0.66198</cdr:y>
    </cdr:from>
    <cdr:to>
      <cdr:x>0.98579</cdr:x>
      <cdr:y>0.7691</cdr:y>
    </cdr:to>
    <cdr:pic>
      <cdr:nvPicPr>
        <cdr:cNvPr id="2" name="Picture 1">
          <a:extLst>
            <a:ext uri="{FF2B5EF4-FFF2-40B4-BE49-F238E27FC236}">
              <a16:creationId xmlns:a16="http://schemas.microsoft.com/office/drawing/2014/main" xmlns="" id="{56028C3F-EFF8-4392-BB87-5E9E50A6237B}"/>
            </a:ext>
          </a:extLst>
        </cdr:cNvPr>
        <cdr:cNvPicPr/>
      </cdr:nvPicPr>
      <cdr:blipFill>
        <a:blip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>
          <a:fillRect/>
        </a:stretch>
      </cdr:blipFill>
      <cdr:spPr>
        <a:xfrm>
          <a:off x="257175" y="1250315"/>
          <a:ext cx="11451082" cy="202311"/>
        </a:xfrm>
        <a:prstGeom prst="rect">
          <a:avLst/>
        </a:prstGeom>
      </cdr:spPr>
    </cdr:pic>
  </cdr:relSizeAnchor>
</c:userShape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6B5B478-9391-402C-8E47-9835272355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A816A4-2417-4744-8450-9674526EF1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78034-096A-4FED-9FFE-70D2CB52F43A}" type="datetimeFigureOut">
              <a:rPr lang="en-AU" smtClean="0"/>
              <a:t>3/08/2018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0870BC-4AE4-4FB9-B7DF-7FB20A48D8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36C32ED-7E96-4D75-9847-B1FBEA3FB7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1F6B4-3AF3-4AFC-9A7F-095E97DA89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3135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ranklin Gothic Book" panose="020b0503020102020204" pitchFamily="34" charset="0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ranklin Gothic Book" panose="020b0503020102020204" pitchFamily="34" charset="0"/>
              </a:defRPr>
            </a:lvl1pPr>
          </a:lstStyle>
          <a:p>
            <a:fld id="{31CEFA39-3E36-4400-A799-1B4F79DEC1B6}" type="datetimeFigureOut">
              <a:rPr lang="en-IN" smtClean="0"/>
              <a:t>03-08-2018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ranklin Gothic Book" panose="020b0503020102020204" pitchFamily="34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ranklin Gothic Book" panose="020b0503020102020204" pitchFamily="34" charset="0"/>
              </a:defRPr>
            </a:lvl1pPr>
          </a:lstStyle>
          <a:p>
            <a:fld id="{2E68A9C0-8D56-4279-9FF5-CD4924E62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74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notesMaster" Target="../notesMasters/notesMaster1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notesMaster" Target="../notesMasters/notesMaster1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notesMaster" Target="../notesMasters/notesMaster1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notesMaster" Target="../notesMasters/notesMaster1.xml" /></Relationships>
</file>

<file path=ppt/notesSlides/_rels/notesSlide1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1.xml" /><Relationship Id="rId2" Type="http://schemas.openxmlformats.org/officeDocument/2006/relationships/notesMaster" Target="../notesMasters/notesMaster1.xml" /></Relationships>
</file>

<file path=ppt/notesSlides/_rels/notesSlide1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2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2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3.xml" /><Relationship Id="rId2" Type="http://schemas.openxmlformats.org/officeDocument/2006/relationships/notesMaster" Target="../notesMasters/notesMaster1.xml" /></Relationships>
</file>

<file path=ppt/notesSlides/_rels/notesSlide2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4.xml" /><Relationship Id="rId2" Type="http://schemas.openxmlformats.org/officeDocument/2006/relationships/notesMaster" Target="../notesMasters/notesMaster1.xml" /></Relationships>
</file>

<file path=ppt/notesSlides/_rels/notesSlide2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5.xml" /><Relationship Id="rId2" Type="http://schemas.openxmlformats.org/officeDocument/2006/relationships/notesMaster" Target="../notesMasters/notesMaster1.xml" /></Relationships>
</file>

<file path=ppt/notesSlides/_rels/notesSlide2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7.xml" /><Relationship Id="rId2" Type="http://schemas.openxmlformats.org/officeDocument/2006/relationships/notesMaster" Target="../notesMasters/notesMaster1.xml" /></Relationships>
</file>

<file path=ppt/notesSlides/_rels/notesSlide2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8.xml" /><Relationship Id="rId2" Type="http://schemas.openxmlformats.org/officeDocument/2006/relationships/notesMaster" Target="../notesMasters/notesMaster1.xml" /></Relationships>
</file>

<file path=ppt/notesSlides/_rels/notesSlide2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9.xml" /><Relationship Id="rId2" Type="http://schemas.openxmlformats.org/officeDocument/2006/relationships/notesMaster" Target="../notesMasters/notesMaster1.xml" /></Relationships>
</file>

<file path=ppt/notesSlides/_rels/notesSlide2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0.xml" /><Relationship Id="rId2" Type="http://schemas.openxmlformats.org/officeDocument/2006/relationships/notesMaster" Target="../notesMasters/notesMaster1.xml" /></Relationships>
</file>

<file path=ppt/notesSlides/_rels/notesSlide2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1.xml" /><Relationship Id="rId2" Type="http://schemas.openxmlformats.org/officeDocument/2006/relationships/notesMaster" Target="../notesMasters/notesMaster1.xml" /></Relationships>
</file>

<file path=ppt/notesSlides/_rels/notesSlide2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2.xml" /><Relationship Id="rId2" Type="http://schemas.openxmlformats.org/officeDocument/2006/relationships/notesMaster" Target="../notesMasters/notesMaster1.xml" /></Relationships>
</file>

<file path=ppt/notesSlides/_rels/notesSlide2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3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3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4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A9C0-8D56-4279-9FF5-CD4924E624E2}" type="slidenum">
              <a:rPr lang="en-IN" smtClean="0">
                <a:solidFill>
                  <a:prstClr val="black"/>
                </a:solidFill>
              </a:rPr>
              <a:t>1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977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68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834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82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471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54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940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917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91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717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85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A9C0-8D56-4279-9FF5-CD4924E624E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786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598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081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23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630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87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4289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12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356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82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257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A9C0-8D56-4279-9FF5-CD4924E624E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3872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23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A9C0-8D56-4279-9FF5-CD4924E624E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325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252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0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016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897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00860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image" Target="../media/image2.emf" /><Relationship Id="rId3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emf" /><Relationship Id="rId2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jpeg" /><Relationship Id="rId2" Type="http://schemas.openxmlformats.org/officeDocument/2006/relationships/image" Target="../media/image4.jpeg" /><Relationship Id="rId3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421462968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10944210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26"/>
          <a:stretch>
            <a:fillRect/>
          </a:stretch>
        </p:blipFill>
        <p:spPr>
          <a:xfrm>
            <a:off x="0" y="0"/>
            <a:ext cx="12192000" cy="6419022"/>
          </a:xfrm>
          <a:prstGeom prst="rect">
            <a:avLst/>
          </a:prstGeom>
          <a:effectLst/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419022"/>
            <a:ext cx="381000" cy="360011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800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5798390" y="255662"/>
            <a:ext cx="6203111" cy="952500"/>
          </a:xfrm>
          <a:prstGeom prst="rect">
            <a:avLst/>
          </a:prstGeom>
          <a:effectLst/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99051" y="1558028"/>
            <a:ext cx="4935558" cy="2674386"/>
          </a:xfrm>
          <a:effectLst/>
        </p:spPr>
        <p:txBody>
          <a:bodyPr lIns="0" anchor="ctr">
            <a:normAutofit/>
          </a:bodyPr>
          <a:lstStyle>
            <a:lvl1pPr marL="0" indent="0" algn="l">
              <a:buNone/>
              <a:defRPr sz="4000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4852618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 userDrawn="1">
  <p:cSld name="3_Section Header">
    <p:bg>
      <p:bgPr>
        <a:solidFill>
          <a:srgbClr val="E3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8875" y="2269602"/>
            <a:ext cx="6203157" cy="519906"/>
          </a:xfrm>
          <a:effectLst/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333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2" name="Selections"/>
          <p:cNvSpPr>
            <a:spLocks noGrp="1"/>
          </p:cNvSpPr>
          <p:nvPr>
            <p:ph type="title" hasCustomPrompt="1"/>
          </p:nvPr>
        </p:nvSpPr>
        <p:spPr>
          <a:xfrm>
            <a:off x="829425" y="4612599"/>
            <a:ext cx="10998678" cy="1362075"/>
          </a:xfrm>
          <a:effectLst/>
        </p:spPr>
        <p:txBody>
          <a:bodyPr anchor="t"/>
          <a:lstStyle>
            <a:lvl1pPr algn="l">
              <a:defRPr sz="3000" b="0" i="0" cap="none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425" y="3112412"/>
            <a:ext cx="10998678" cy="1500187"/>
          </a:xfrm>
          <a:effectLst/>
        </p:spPr>
        <p:txBody>
          <a:bodyPr lIns="0" anchor="b">
            <a:normAutofit/>
          </a:bodyPr>
          <a:lstStyle>
            <a:lvl1pPr marL="0" indent="0" algn="l">
              <a:buNone/>
              <a:defRPr sz="3333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29426" y="2226038"/>
            <a:ext cx="6206892" cy="0"/>
          </a:xfrm>
          <a:prstGeom prst="line">
            <a:avLst/>
          </a:prstGeom>
          <a:ln cap="rnd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829426" y="1173069"/>
            <a:ext cx="6203111" cy="952500"/>
          </a:xfrm>
          <a:prstGeom prst="rect">
            <a:avLst/>
          </a:prstGeom>
          <a:effectLst/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57268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4" t="24460" r="16127" b="7689"/>
          <a:stretch>
            <a:fillRect/>
          </a:stretch>
        </p:blipFill>
        <p:spPr>
          <a:xfrm>
            <a:off x="6104660" y="902804"/>
            <a:ext cx="6087341" cy="5514929"/>
          </a:xfrm>
          <a:prstGeom prst="rect">
            <a:avLst/>
          </a:prstGeom>
          <a:effectLst/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4" t="11145" r="25348" b="20925"/>
          <a:stretch>
            <a:fillRect/>
          </a:stretch>
        </p:blipFill>
        <p:spPr>
          <a:xfrm>
            <a:off x="0" y="905934"/>
            <a:ext cx="6121400" cy="5521371"/>
          </a:xfrm>
          <a:prstGeom prst="rect">
            <a:avLst/>
          </a:prstGeom>
          <a:effectLst/>
        </p:spPr>
      </p:pic>
      <p:sp>
        <p:nvSpPr>
          <p:cNvPr id="13" name="Rectangle 12"/>
          <p:cNvSpPr/>
          <p:nvPr userDrawn="1"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262768" y="131383"/>
            <a:ext cx="11719027" cy="685800"/>
          </a:xfrm>
          <a:effectLst/>
        </p:spPr>
        <p:txBody>
          <a:bodyPr/>
          <a:lstStyle>
            <a:lvl1pPr>
              <a:defRPr i="0"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2767" y="1027042"/>
            <a:ext cx="11647623" cy="5239924"/>
          </a:xfrm>
          <a:effectLst/>
        </p:spPr>
        <p:txBody>
          <a:bodyPr numCol="2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  <a:lvl2pPr>
              <a:defRPr sz="200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2pPr>
            <a:lvl3pPr>
              <a:defRPr sz="200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3pPr>
            <a:lvl4pPr>
              <a:defRPr sz="200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4pPr>
            <a:lvl5pPr>
              <a:defRPr sz="200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9631060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IN"/>
              <a:t>Classified -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9F8A0184-F35C-4CB6-947E-E95194273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05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1" r:id="rId2"/>
    <p:sldLayoutId id="2147483662" r:id="rId3"/>
    <p:sldLayoutId id="2147483672" r:id="rId4"/>
    <p:sldLayoutId id="2147483673" r:id="rId5"/>
  </p:sldLayoutIdLst>
  <p:transition/>
  <p:timing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8.xml" /><Relationship Id="rId3" Type="http://schemas.openxmlformats.org/officeDocument/2006/relationships/chart" Target="../charts/chart14.xml" /><Relationship Id="rId4" Type="http://schemas.openxmlformats.org/officeDocument/2006/relationships/image" Target="../media/image7.png" /><Relationship Id="rId5" Type="http://schemas.openxmlformats.org/officeDocument/2006/relationships/image" Target="../media/image5.png" /><Relationship Id="rId6" Type="http://schemas.openxmlformats.org/officeDocument/2006/relationships/image" Target="../media/image31.png" /><Relationship Id="rId7" Type="http://schemas.openxmlformats.org/officeDocument/2006/relationships/image" Target="../media/image15.png" /><Relationship Id="rId8" Type="http://schemas.openxmlformats.org/officeDocument/2006/relationships/image" Target="../media/image16.png" /><Relationship Id="rId9" Type="http://schemas.openxmlformats.org/officeDocument/2006/relationships/image" Target="../media/image17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9.xml" /><Relationship Id="rId3" Type="http://schemas.openxmlformats.org/officeDocument/2006/relationships/chart" Target="../charts/chart15.xml" /><Relationship Id="rId4" Type="http://schemas.openxmlformats.org/officeDocument/2006/relationships/image" Target="../media/image7.png" /><Relationship Id="rId5" Type="http://schemas.openxmlformats.org/officeDocument/2006/relationships/image" Target="../media/image32.png" /><Relationship Id="rId6" Type="http://schemas.openxmlformats.org/officeDocument/2006/relationships/image" Target="../media/image5.png" /><Relationship Id="rId7" Type="http://schemas.openxmlformats.org/officeDocument/2006/relationships/image" Target="../media/image15.png" /><Relationship Id="rId8" Type="http://schemas.openxmlformats.org/officeDocument/2006/relationships/image" Target="../media/image16.png" /><Relationship Id="rId9" Type="http://schemas.openxmlformats.org/officeDocument/2006/relationships/image" Target="../media/image17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6.png" /><Relationship Id="rId11" Type="http://schemas.openxmlformats.org/officeDocument/2006/relationships/image" Target="../media/image17.png" /><Relationship Id="rId2" Type="http://schemas.openxmlformats.org/officeDocument/2006/relationships/notesSlide" Target="../notesSlides/notesSlide10.xml" /><Relationship Id="rId3" Type="http://schemas.openxmlformats.org/officeDocument/2006/relationships/chart" Target="../charts/chart16.xml" /><Relationship Id="rId4" Type="http://schemas.openxmlformats.org/officeDocument/2006/relationships/image" Target="../media/image5.png" /><Relationship Id="rId5" Type="http://schemas.openxmlformats.org/officeDocument/2006/relationships/image" Target="../media/image6.png" /><Relationship Id="rId6" Type="http://schemas.openxmlformats.org/officeDocument/2006/relationships/image" Target="../media/image7.png" /><Relationship Id="rId7" Type="http://schemas.openxmlformats.org/officeDocument/2006/relationships/chart" Target="../charts/chart17.xml" /><Relationship Id="rId8" Type="http://schemas.openxmlformats.org/officeDocument/2006/relationships/image" Target="../media/image33.png" /><Relationship Id="rId9" Type="http://schemas.openxmlformats.org/officeDocument/2006/relationships/image" Target="../media/image15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7.png" /><Relationship Id="rId4" Type="http://schemas.openxmlformats.org/officeDocument/2006/relationships/chart" Target="../charts/chart18.xml" /><Relationship Id="rId5" Type="http://schemas.openxmlformats.org/officeDocument/2006/relationships/image" Target="../media/image34.png" /><Relationship Id="rId6" Type="http://schemas.openxmlformats.org/officeDocument/2006/relationships/image" Target="../media/image15.png" /><Relationship Id="rId7" Type="http://schemas.openxmlformats.org/officeDocument/2006/relationships/image" Target="../media/image16.png" /><Relationship Id="rId8" Type="http://schemas.openxmlformats.org/officeDocument/2006/relationships/image" Target="../media/image17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6.png" /><Relationship Id="rId11" Type="http://schemas.openxmlformats.org/officeDocument/2006/relationships/image" Target="../media/image17.png" /><Relationship Id="rId2" Type="http://schemas.openxmlformats.org/officeDocument/2006/relationships/notesSlide" Target="../notesSlides/notesSlide12.xml" /><Relationship Id="rId3" Type="http://schemas.openxmlformats.org/officeDocument/2006/relationships/chart" Target="../charts/chart19.xml" /><Relationship Id="rId4" Type="http://schemas.openxmlformats.org/officeDocument/2006/relationships/image" Target="../media/image6.png" /><Relationship Id="rId5" Type="http://schemas.openxmlformats.org/officeDocument/2006/relationships/image" Target="../media/image7.png" /><Relationship Id="rId6" Type="http://schemas.openxmlformats.org/officeDocument/2006/relationships/image" Target="../media/image35.png" /><Relationship Id="rId7" Type="http://schemas.openxmlformats.org/officeDocument/2006/relationships/image" Target="../media/image36.png" /><Relationship Id="rId8" Type="http://schemas.openxmlformats.org/officeDocument/2006/relationships/image" Target="../media/image5.png" /><Relationship Id="rId9" Type="http://schemas.openxmlformats.org/officeDocument/2006/relationships/image" Target="../media/image15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3.xml" /><Relationship Id="rId3" Type="http://schemas.openxmlformats.org/officeDocument/2006/relationships/chart" Target="../charts/chart20.xml" /><Relationship Id="rId4" Type="http://schemas.openxmlformats.org/officeDocument/2006/relationships/image" Target="../media/image7.png" /><Relationship Id="rId5" Type="http://schemas.openxmlformats.org/officeDocument/2006/relationships/image" Target="../media/image34.png" /><Relationship Id="rId6" Type="http://schemas.openxmlformats.org/officeDocument/2006/relationships/image" Target="../media/image5.png" /><Relationship Id="rId7" Type="http://schemas.openxmlformats.org/officeDocument/2006/relationships/image" Target="../media/image15.png" /><Relationship Id="rId8" Type="http://schemas.openxmlformats.org/officeDocument/2006/relationships/image" Target="../media/image16.png" /><Relationship Id="rId9" Type="http://schemas.openxmlformats.org/officeDocument/2006/relationships/image" Target="../media/image17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5.png" /><Relationship Id="rId11" Type="http://schemas.openxmlformats.org/officeDocument/2006/relationships/image" Target="../media/image16.png" /><Relationship Id="rId12" Type="http://schemas.openxmlformats.org/officeDocument/2006/relationships/image" Target="../media/image17.png" /><Relationship Id="rId2" Type="http://schemas.openxmlformats.org/officeDocument/2006/relationships/notesSlide" Target="../notesSlides/notesSlide14.xml" /><Relationship Id="rId3" Type="http://schemas.openxmlformats.org/officeDocument/2006/relationships/chart" Target="../charts/chart21.xml" /><Relationship Id="rId4" Type="http://schemas.openxmlformats.org/officeDocument/2006/relationships/chart" Target="../charts/chart22.xml" /><Relationship Id="rId5" Type="http://schemas.openxmlformats.org/officeDocument/2006/relationships/image" Target="../media/image6.png" /><Relationship Id="rId6" Type="http://schemas.openxmlformats.org/officeDocument/2006/relationships/image" Target="../media/image7.png" /><Relationship Id="rId7" Type="http://schemas.openxmlformats.org/officeDocument/2006/relationships/image" Target="../media/image37.png" /><Relationship Id="rId8" Type="http://schemas.openxmlformats.org/officeDocument/2006/relationships/image" Target="../media/image38.png" /><Relationship Id="rId9" Type="http://schemas.openxmlformats.org/officeDocument/2006/relationships/image" Target="../media/image5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6.png" /><Relationship Id="rId11" Type="http://schemas.openxmlformats.org/officeDocument/2006/relationships/image" Target="../media/image17.png" /><Relationship Id="rId2" Type="http://schemas.openxmlformats.org/officeDocument/2006/relationships/notesSlide" Target="../notesSlides/notesSlide15.xml" /><Relationship Id="rId3" Type="http://schemas.openxmlformats.org/officeDocument/2006/relationships/chart" Target="../charts/chart23.xml" /><Relationship Id="rId4" Type="http://schemas.openxmlformats.org/officeDocument/2006/relationships/image" Target="../media/image5.png" /><Relationship Id="rId5" Type="http://schemas.openxmlformats.org/officeDocument/2006/relationships/image" Target="../media/image7.png" /><Relationship Id="rId6" Type="http://schemas.openxmlformats.org/officeDocument/2006/relationships/chart" Target="../charts/chart24.xml" /><Relationship Id="rId7" Type="http://schemas.openxmlformats.org/officeDocument/2006/relationships/chart" Target="../charts/chart25.xml" /><Relationship Id="rId8" Type="http://schemas.openxmlformats.org/officeDocument/2006/relationships/image" Target="../media/image34.png" /><Relationship Id="rId9" Type="http://schemas.openxmlformats.org/officeDocument/2006/relationships/image" Target="../media/image15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6.xml" /><Relationship Id="rId3" Type="http://schemas.openxmlformats.org/officeDocument/2006/relationships/chart" Target="../charts/chart26.xml" /><Relationship Id="rId4" Type="http://schemas.openxmlformats.org/officeDocument/2006/relationships/image" Target="../media/image7.png" /><Relationship Id="rId5" Type="http://schemas.openxmlformats.org/officeDocument/2006/relationships/image" Target="../media/image39.png" /><Relationship Id="rId6" Type="http://schemas.openxmlformats.org/officeDocument/2006/relationships/image" Target="../media/image5.png" /><Relationship Id="rId7" Type="http://schemas.openxmlformats.org/officeDocument/2006/relationships/image" Target="../media/image15.png" /><Relationship Id="rId8" Type="http://schemas.openxmlformats.org/officeDocument/2006/relationships/image" Target="../media/image16.png" /><Relationship Id="rId9" Type="http://schemas.openxmlformats.org/officeDocument/2006/relationships/image" Target="../media/image17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7.xml" /><Relationship Id="rId3" Type="http://schemas.openxmlformats.org/officeDocument/2006/relationships/chart" Target="../charts/chart27.xml" /><Relationship Id="rId4" Type="http://schemas.openxmlformats.org/officeDocument/2006/relationships/image" Target="../media/image7.png" /><Relationship Id="rId5" Type="http://schemas.openxmlformats.org/officeDocument/2006/relationships/image" Target="../media/image40.png" /><Relationship Id="rId6" Type="http://schemas.openxmlformats.org/officeDocument/2006/relationships/image" Target="../media/image5.png" /><Relationship Id="rId7" Type="http://schemas.openxmlformats.org/officeDocument/2006/relationships/image" Target="../media/image15.png" /><Relationship Id="rId8" Type="http://schemas.openxmlformats.org/officeDocument/2006/relationships/image" Target="../media/image16.png" /><Relationship Id="rId9" Type="http://schemas.openxmlformats.org/officeDocument/2006/relationships/image" Target="../media/image17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7.png" /><Relationship Id="rId4" Type="http://schemas.openxmlformats.org/officeDocument/2006/relationships/image" Target="../media/image41.png" /><Relationship Id="rId5" Type="http://schemas.openxmlformats.org/officeDocument/2006/relationships/chart" Target="../charts/chart28.xml" /><Relationship Id="rId6" Type="http://schemas.openxmlformats.org/officeDocument/2006/relationships/image" Target="../media/image5.png" /><Relationship Id="rId7" Type="http://schemas.openxmlformats.org/officeDocument/2006/relationships/image" Target="../media/image15.png" /><Relationship Id="rId8" Type="http://schemas.openxmlformats.org/officeDocument/2006/relationships/image" Target="../media/image16.png" /><Relationship Id="rId9" Type="http://schemas.openxmlformats.org/officeDocument/2006/relationships/image" Target="../media/image17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7.png" /><Relationship Id="rId4" Type="http://schemas.openxmlformats.org/officeDocument/2006/relationships/chart" Target="../charts/chart29.xml" /><Relationship Id="rId5" Type="http://schemas.openxmlformats.org/officeDocument/2006/relationships/image" Target="../media/image42.png" /><Relationship Id="rId6" Type="http://schemas.openxmlformats.org/officeDocument/2006/relationships/image" Target="../media/image5.png" /><Relationship Id="rId7" Type="http://schemas.openxmlformats.org/officeDocument/2006/relationships/image" Target="../media/image15.png" /><Relationship Id="rId8" Type="http://schemas.openxmlformats.org/officeDocument/2006/relationships/image" Target="../media/image16.png" /><Relationship Id="rId9" Type="http://schemas.openxmlformats.org/officeDocument/2006/relationships/image" Target="../media/image17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7.png" /><Relationship Id="rId4" Type="http://schemas.openxmlformats.org/officeDocument/2006/relationships/image" Target="../media/image43.png" /><Relationship Id="rId5" Type="http://schemas.openxmlformats.org/officeDocument/2006/relationships/chart" Target="../charts/chart30.xml" /><Relationship Id="rId6" Type="http://schemas.openxmlformats.org/officeDocument/2006/relationships/image" Target="../media/image5.png" /><Relationship Id="rId7" Type="http://schemas.openxmlformats.org/officeDocument/2006/relationships/image" Target="../media/image15.png" /><Relationship Id="rId8" Type="http://schemas.openxmlformats.org/officeDocument/2006/relationships/image" Target="../media/image16.png" /><Relationship Id="rId9" Type="http://schemas.openxmlformats.org/officeDocument/2006/relationships/image" Target="../media/image17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7.png" /><Relationship Id="rId4" Type="http://schemas.openxmlformats.org/officeDocument/2006/relationships/image" Target="../media/image44.png" /><Relationship Id="rId5" Type="http://schemas.openxmlformats.org/officeDocument/2006/relationships/chart" Target="../charts/chart31.xml" /><Relationship Id="rId6" Type="http://schemas.openxmlformats.org/officeDocument/2006/relationships/image" Target="../media/image5.png" /><Relationship Id="rId7" Type="http://schemas.openxmlformats.org/officeDocument/2006/relationships/image" Target="../media/image15.png" /><Relationship Id="rId8" Type="http://schemas.openxmlformats.org/officeDocument/2006/relationships/image" Target="../media/image16.png" /><Relationship Id="rId9" Type="http://schemas.openxmlformats.org/officeDocument/2006/relationships/image" Target="../media/image17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22.xml" /><Relationship Id="rId3" Type="http://schemas.openxmlformats.org/officeDocument/2006/relationships/chart" Target="../charts/chart32.xml" /><Relationship Id="rId4" Type="http://schemas.openxmlformats.org/officeDocument/2006/relationships/image" Target="../media/image7.png" /><Relationship Id="rId5" Type="http://schemas.openxmlformats.org/officeDocument/2006/relationships/image" Target="../media/image45.png" /><Relationship Id="rId6" Type="http://schemas.openxmlformats.org/officeDocument/2006/relationships/image" Target="../media/image5.png" /><Relationship Id="rId7" Type="http://schemas.openxmlformats.org/officeDocument/2006/relationships/image" Target="../media/image15.png" /><Relationship Id="rId8" Type="http://schemas.openxmlformats.org/officeDocument/2006/relationships/image" Target="../media/image16.png" /><Relationship Id="rId9" Type="http://schemas.openxmlformats.org/officeDocument/2006/relationships/image" Target="../media/image17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6.png" /><Relationship Id="rId11" Type="http://schemas.openxmlformats.org/officeDocument/2006/relationships/image" Target="../media/image17.png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6.png" /><Relationship Id="rId4" Type="http://schemas.openxmlformats.org/officeDocument/2006/relationships/image" Target="../media/image7.png" /><Relationship Id="rId5" Type="http://schemas.openxmlformats.org/officeDocument/2006/relationships/image" Target="../media/image46.png" /><Relationship Id="rId6" Type="http://schemas.openxmlformats.org/officeDocument/2006/relationships/image" Target="../media/image47.png" /><Relationship Id="rId7" Type="http://schemas.openxmlformats.org/officeDocument/2006/relationships/chart" Target="../charts/chart33.xml" /><Relationship Id="rId8" Type="http://schemas.openxmlformats.org/officeDocument/2006/relationships/image" Target="../media/image5.png" /><Relationship Id="rId9" Type="http://schemas.openxmlformats.org/officeDocument/2006/relationships/image" Target="../media/image15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6.png" /><Relationship Id="rId11" Type="http://schemas.openxmlformats.org/officeDocument/2006/relationships/image" Target="../media/image17.png" /><Relationship Id="rId2" Type="http://schemas.openxmlformats.org/officeDocument/2006/relationships/notesSlide" Target="../notesSlides/notesSlide24.xml" /><Relationship Id="rId3" Type="http://schemas.openxmlformats.org/officeDocument/2006/relationships/chart" Target="../charts/chart34.xml" /><Relationship Id="rId4" Type="http://schemas.openxmlformats.org/officeDocument/2006/relationships/image" Target="../media/image6.png" /><Relationship Id="rId5" Type="http://schemas.openxmlformats.org/officeDocument/2006/relationships/image" Target="../media/image7.png" /><Relationship Id="rId6" Type="http://schemas.openxmlformats.org/officeDocument/2006/relationships/image" Target="../media/image48.png" /><Relationship Id="rId7" Type="http://schemas.openxmlformats.org/officeDocument/2006/relationships/image" Target="../media/image49.png" /><Relationship Id="rId8" Type="http://schemas.openxmlformats.org/officeDocument/2006/relationships/image" Target="../media/image5.png" /><Relationship Id="rId9" Type="http://schemas.openxmlformats.org/officeDocument/2006/relationships/image" Target="../media/image15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6.png" /><Relationship Id="rId4" Type="http://schemas.openxmlformats.org/officeDocument/2006/relationships/image" Target="../media/image7.png" /><Relationship Id="rId5" Type="http://schemas.openxmlformats.org/officeDocument/2006/relationships/chart" Target="../charts/chart35.xml" /><Relationship Id="rId6" Type="http://schemas.openxmlformats.org/officeDocument/2006/relationships/image" Target="../media/image39.png" /><Relationship Id="rId7" Type="http://schemas.openxmlformats.org/officeDocument/2006/relationships/image" Target="../media/image15.png" /><Relationship Id="rId8" Type="http://schemas.openxmlformats.org/officeDocument/2006/relationships/image" Target="../media/image16.png" /><Relationship Id="rId9" Type="http://schemas.openxmlformats.org/officeDocument/2006/relationships/image" Target="../media/image17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3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5.png" /><Relationship Id="rId11" Type="http://schemas.openxmlformats.org/officeDocument/2006/relationships/image" Target="../media/image16.png" /><Relationship Id="rId12" Type="http://schemas.openxmlformats.org/officeDocument/2006/relationships/image" Target="../media/image17.png" /><Relationship Id="rId2" Type="http://schemas.openxmlformats.org/officeDocument/2006/relationships/notesSlide" Target="../notesSlides/notesSlide26.xml" /><Relationship Id="rId3" Type="http://schemas.openxmlformats.org/officeDocument/2006/relationships/chart" Target="../charts/chart36.xml" /><Relationship Id="rId4" Type="http://schemas.openxmlformats.org/officeDocument/2006/relationships/image" Target="../media/image5.png" /><Relationship Id="rId5" Type="http://schemas.openxmlformats.org/officeDocument/2006/relationships/image" Target="../media/image6.png" /><Relationship Id="rId6" Type="http://schemas.openxmlformats.org/officeDocument/2006/relationships/image" Target="../media/image7.png" /><Relationship Id="rId7" Type="http://schemas.openxmlformats.org/officeDocument/2006/relationships/image" Target="../media/image50.png" /><Relationship Id="rId8" Type="http://schemas.openxmlformats.org/officeDocument/2006/relationships/image" Target="../media/image51.png" /><Relationship Id="rId9" Type="http://schemas.openxmlformats.org/officeDocument/2006/relationships/chart" Target="../charts/chart37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5.png" /><Relationship Id="rId11" Type="http://schemas.openxmlformats.org/officeDocument/2006/relationships/image" Target="../media/image16.png" /><Relationship Id="rId12" Type="http://schemas.openxmlformats.org/officeDocument/2006/relationships/image" Target="../media/image17.png" /><Relationship Id="rId2" Type="http://schemas.openxmlformats.org/officeDocument/2006/relationships/notesSlide" Target="../notesSlides/notesSlide27.xml" /><Relationship Id="rId3" Type="http://schemas.openxmlformats.org/officeDocument/2006/relationships/chart" Target="../charts/chart38.xml" /><Relationship Id="rId4" Type="http://schemas.openxmlformats.org/officeDocument/2006/relationships/image" Target="../media/image5.png" /><Relationship Id="rId5" Type="http://schemas.openxmlformats.org/officeDocument/2006/relationships/image" Target="../media/image6.png" /><Relationship Id="rId6" Type="http://schemas.openxmlformats.org/officeDocument/2006/relationships/image" Target="../media/image50.png" /><Relationship Id="rId7" Type="http://schemas.openxmlformats.org/officeDocument/2006/relationships/image" Target="../media/image7.png" /><Relationship Id="rId8" Type="http://schemas.openxmlformats.org/officeDocument/2006/relationships/image" Target="../media/image51.png" /><Relationship Id="rId9" Type="http://schemas.openxmlformats.org/officeDocument/2006/relationships/chart" Target="../charts/chart39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chart" Target="../charts/chart42.xml" /><Relationship Id="rId11" Type="http://schemas.openxmlformats.org/officeDocument/2006/relationships/chart" Target="../charts/chart43.xml" /><Relationship Id="rId12" Type="http://schemas.openxmlformats.org/officeDocument/2006/relationships/chart" Target="../charts/chart44.xml" /><Relationship Id="rId13" Type="http://schemas.openxmlformats.org/officeDocument/2006/relationships/image" Target="../media/image5.png" /><Relationship Id="rId14" Type="http://schemas.openxmlformats.org/officeDocument/2006/relationships/image" Target="../media/image15.png" /><Relationship Id="rId15" Type="http://schemas.openxmlformats.org/officeDocument/2006/relationships/image" Target="../media/image16.png" /><Relationship Id="rId16" Type="http://schemas.openxmlformats.org/officeDocument/2006/relationships/image" Target="../media/image17.png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6.png" /><Relationship Id="rId4" Type="http://schemas.openxmlformats.org/officeDocument/2006/relationships/image" Target="../media/image7.png" /><Relationship Id="rId5" Type="http://schemas.openxmlformats.org/officeDocument/2006/relationships/image" Target="../media/image52.png" /><Relationship Id="rId6" Type="http://schemas.openxmlformats.org/officeDocument/2006/relationships/image" Target="../media/image53.png" /><Relationship Id="rId7" Type="http://schemas.openxmlformats.org/officeDocument/2006/relationships/chart" Target="../charts/chart40.xml" /><Relationship Id="rId8" Type="http://schemas.openxmlformats.org/officeDocument/2006/relationships/image" Target="../media/image54.png" /><Relationship Id="rId9" Type="http://schemas.openxmlformats.org/officeDocument/2006/relationships/chart" Target="../charts/chart41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29.xml" /><Relationship Id="rId3" Type="http://schemas.openxmlformats.org/officeDocument/2006/relationships/chart" Target="../charts/chart45.xml" /><Relationship Id="rId4" Type="http://schemas.openxmlformats.org/officeDocument/2006/relationships/image" Target="../media/image7.png" /><Relationship Id="rId5" Type="http://schemas.openxmlformats.org/officeDocument/2006/relationships/image" Target="../media/image5.png" /><Relationship Id="rId6" Type="http://schemas.openxmlformats.org/officeDocument/2006/relationships/image" Target="../media/image55.png" /><Relationship Id="rId7" Type="http://schemas.openxmlformats.org/officeDocument/2006/relationships/image" Target="../media/image15.png" /><Relationship Id="rId8" Type="http://schemas.openxmlformats.org/officeDocument/2006/relationships/image" Target="../media/image16.png" /><Relationship Id="rId9" Type="http://schemas.openxmlformats.org/officeDocument/2006/relationships/image" Target="../media/image17.png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6.png" /><Relationship Id="rId11" Type="http://schemas.openxmlformats.org/officeDocument/2006/relationships/image" Target="../media/image17.png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6.png" /><Relationship Id="rId4" Type="http://schemas.openxmlformats.org/officeDocument/2006/relationships/image" Target="../media/image7.png" /><Relationship Id="rId5" Type="http://schemas.openxmlformats.org/officeDocument/2006/relationships/image" Target="../media/image56.png" /><Relationship Id="rId6" Type="http://schemas.openxmlformats.org/officeDocument/2006/relationships/image" Target="../media/image57.png" /><Relationship Id="rId7" Type="http://schemas.openxmlformats.org/officeDocument/2006/relationships/chart" Target="../charts/chart46.xml" /><Relationship Id="rId8" Type="http://schemas.openxmlformats.org/officeDocument/2006/relationships/image" Target="../media/image5.png" /><Relationship Id="rId9" Type="http://schemas.openxmlformats.org/officeDocument/2006/relationships/image" Target="../media/image15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microsoft.com/office/2007/relationships/hdphoto" Target="../media/image11.wdp" /><Relationship Id="rId11" Type="http://schemas.openxmlformats.org/officeDocument/2006/relationships/image" Target="../media/image12.png" /><Relationship Id="rId12" Type="http://schemas.microsoft.com/office/2007/relationships/hdphoto" Target="../media/image13.wdp" /><Relationship Id="rId13" Type="http://schemas.openxmlformats.org/officeDocument/2006/relationships/chart" Target="../charts/chart2.xml" /><Relationship Id="rId14" Type="http://schemas.openxmlformats.org/officeDocument/2006/relationships/chart" Target="../charts/chart3.xml" /><Relationship Id="rId15" Type="http://schemas.openxmlformats.org/officeDocument/2006/relationships/chart" Target="../charts/chart4.xml" /><Relationship Id="rId16" Type="http://schemas.openxmlformats.org/officeDocument/2006/relationships/image" Target="../media/image14.png" /><Relationship Id="rId17" Type="http://schemas.openxmlformats.org/officeDocument/2006/relationships/image" Target="../media/image15.png" /><Relationship Id="rId18" Type="http://schemas.openxmlformats.org/officeDocument/2006/relationships/image" Target="../media/image16.png" /><Relationship Id="rId19" Type="http://schemas.openxmlformats.org/officeDocument/2006/relationships/image" Target="../media/image17.png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5.png" /><Relationship Id="rId4" Type="http://schemas.openxmlformats.org/officeDocument/2006/relationships/chart" Target="../charts/chart1.xml" /><Relationship Id="rId5" Type="http://schemas.openxmlformats.org/officeDocument/2006/relationships/image" Target="../media/image6.png" /><Relationship Id="rId6" Type="http://schemas.openxmlformats.org/officeDocument/2006/relationships/image" Target="../media/image7.png" /><Relationship Id="rId7" Type="http://schemas.openxmlformats.org/officeDocument/2006/relationships/image" Target="../media/image8.png" /><Relationship Id="rId8" Type="http://schemas.microsoft.com/office/2007/relationships/hdphoto" Target="../media/image9.wdp" /><Relationship Id="rId9" Type="http://schemas.openxmlformats.org/officeDocument/2006/relationships/image" Target="../media/image10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microsoft.com/office/2007/relationships/hdphoto" Target="../media/image21.wdp" /><Relationship Id="rId11" Type="http://schemas.openxmlformats.org/officeDocument/2006/relationships/image" Target="../media/image22.png" /><Relationship Id="rId12" Type="http://schemas.openxmlformats.org/officeDocument/2006/relationships/image" Target="../media/image15.png" /><Relationship Id="rId13" Type="http://schemas.openxmlformats.org/officeDocument/2006/relationships/image" Target="../media/image16.png" /><Relationship Id="rId14" Type="http://schemas.openxmlformats.org/officeDocument/2006/relationships/image" Target="../media/image17.png" /><Relationship Id="rId2" Type="http://schemas.openxmlformats.org/officeDocument/2006/relationships/image" Target="../media/image5.png" /><Relationship Id="rId3" Type="http://schemas.openxmlformats.org/officeDocument/2006/relationships/image" Target="../media/image18.png" /><Relationship Id="rId4" Type="http://schemas.openxmlformats.org/officeDocument/2006/relationships/image" Target="../media/image7.png" /><Relationship Id="rId5" Type="http://schemas.openxmlformats.org/officeDocument/2006/relationships/chart" Target="../charts/chart5.xml" /><Relationship Id="rId6" Type="http://schemas.openxmlformats.org/officeDocument/2006/relationships/chart" Target="../charts/chart6.xml" /><Relationship Id="rId7" Type="http://schemas.openxmlformats.org/officeDocument/2006/relationships/chart" Target="../charts/chart7.xml" /><Relationship Id="rId8" Type="http://schemas.openxmlformats.org/officeDocument/2006/relationships/image" Target="../media/image19.png" /><Relationship Id="rId9" Type="http://schemas.openxmlformats.org/officeDocument/2006/relationships/image" Target="../media/image20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chart" Target="../charts/chart9.xml" /><Relationship Id="rId11" Type="http://schemas.openxmlformats.org/officeDocument/2006/relationships/chart" Target="../charts/chart10.xml" /><Relationship Id="rId12" Type="http://schemas.openxmlformats.org/officeDocument/2006/relationships/image" Target="../media/image15.png" /><Relationship Id="rId13" Type="http://schemas.openxmlformats.org/officeDocument/2006/relationships/image" Target="../media/image16.png" /><Relationship Id="rId14" Type="http://schemas.openxmlformats.org/officeDocument/2006/relationships/image" Target="../media/image17.png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5.png" /><Relationship Id="rId4" Type="http://schemas.openxmlformats.org/officeDocument/2006/relationships/chart" Target="../charts/chart8.xml" /><Relationship Id="rId5" Type="http://schemas.openxmlformats.org/officeDocument/2006/relationships/image" Target="../media/image6.png" /><Relationship Id="rId6" Type="http://schemas.openxmlformats.org/officeDocument/2006/relationships/image" Target="../media/image7.png" /><Relationship Id="rId7" Type="http://schemas.openxmlformats.org/officeDocument/2006/relationships/image" Target="../media/image23.png" /><Relationship Id="rId8" Type="http://schemas.openxmlformats.org/officeDocument/2006/relationships/image" Target="../media/image24.png" /><Relationship Id="rId9" Type="http://schemas.openxmlformats.org/officeDocument/2006/relationships/image" Target="../media/image25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microsoft.com/office/2007/relationships/hdphoto" Target="../media/image28.wdp" /><Relationship Id="rId11" Type="http://schemas.openxmlformats.org/officeDocument/2006/relationships/image" Target="../media/image29.png" /><Relationship Id="rId12" Type="http://schemas.openxmlformats.org/officeDocument/2006/relationships/image" Target="../media/image15.png" /><Relationship Id="rId13" Type="http://schemas.openxmlformats.org/officeDocument/2006/relationships/image" Target="../media/image16.png" /><Relationship Id="rId14" Type="http://schemas.openxmlformats.org/officeDocument/2006/relationships/image" Target="../media/image17.png" /><Relationship Id="rId2" Type="http://schemas.openxmlformats.org/officeDocument/2006/relationships/notesSlide" Target="../notesSlides/notesSlide6.xml" /><Relationship Id="rId3" Type="http://schemas.openxmlformats.org/officeDocument/2006/relationships/chart" Target="../charts/chart11.xml" /><Relationship Id="rId4" Type="http://schemas.openxmlformats.org/officeDocument/2006/relationships/image" Target="../media/image5.png" /><Relationship Id="rId5" Type="http://schemas.openxmlformats.org/officeDocument/2006/relationships/chart" Target="../charts/chart12.xml" /><Relationship Id="rId6" Type="http://schemas.openxmlformats.org/officeDocument/2006/relationships/image" Target="../media/image6.png" /><Relationship Id="rId7" Type="http://schemas.openxmlformats.org/officeDocument/2006/relationships/image" Target="../media/image7.png" /><Relationship Id="rId8" Type="http://schemas.openxmlformats.org/officeDocument/2006/relationships/image" Target="../media/image26.png" /><Relationship Id="rId9" Type="http://schemas.openxmlformats.org/officeDocument/2006/relationships/image" Target="../media/image27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5.png" /><Relationship Id="rId4" Type="http://schemas.openxmlformats.org/officeDocument/2006/relationships/chart" Target="../charts/chart13.xml" /><Relationship Id="rId5" Type="http://schemas.openxmlformats.org/officeDocument/2006/relationships/image" Target="../media/image7.png" /><Relationship Id="rId6" Type="http://schemas.openxmlformats.org/officeDocument/2006/relationships/image" Target="../media/image30.png" /><Relationship Id="rId7" Type="http://schemas.openxmlformats.org/officeDocument/2006/relationships/image" Target="../media/image15.png" /><Relationship Id="rId8" Type="http://schemas.openxmlformats.org/officeDocument/2006/relationships/image" Target="../media/image16.png" /><Relationship Id="rId9" Type="http://schemas.openxmlformats.org/officeDocument/2006/relationships/image" Target="../media/image17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3" name="Title"/>
          <p:cNvSpPr>
            <a:spLocks noGrp="1"/>
          </p:cNvSpPr>
          <p:nvPr>
            <p:ph type="body" sz="quarter" idx="13"/>
          </p:nvPr>
        </p:nvSpPr>
        <p:spPr>
          <a:xfrm>
            <a:off x="828875" y="2269602"/>
            <a:ext cx="6345912" cy="519906"/>
          </a:xfrm>
          <a:effectLst/>
        </p:spPr>
        <p:txBody>
          <a:bodyPr>
            <a:noAutofit/>
          </a:bodyPr>
          <a:lstStyle/>
          <a:p>
            <a:pPr algn="l"/>
            <a:r>
              <a:rPr lang="en-US" sz="4000" err="1">
                <a:latin typeface="Franklin Gothic Book" panose="020b0503020102020204" pitchFamily="34" charset="0"/>
                <a:cs typeface="Arial" panose="020b0604020202020204" pitchFamily="34" charset="0"/>
              </a:rPr>
              <a:t>iSHOP - P2P Report</a:t>
            </a:r>
          </a:p>
        </p:txBody>
      </p:sp>
      <p:sp>
        <p:nvSpPr>
          <p:cNvPr id="9" name="Filter_Timeperiod"/>
          <p:cNvSpPr>
            <a:spLocks noGrp="1"/>
          </p:cNvSpPr>
          <p:nvPr>
            <p:ph type="title"/>
          </p:nvPr>
        </p:nvSpPr>
        <p:spPr>
          <a:xfrm>
            <a:off x="723256" y="3557510"/>
            <a:ext cx="10998678" cy="2651903"/>
          </a:xfrm>
          <a:effectLst/>
        </p:spPr>
        <p:txBody>
          <a:bodyPr vert="horz" lIns="0" tIns="45720" rIns="9144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3600"/>
              <a:t>Albertsons, ALDI, BI-LO
Base - Total Trips ,Filters - None
SEP 2019 12MMT</a:t>
            </a:r>
          </a:p>
        </p:txBody>
      </p:sp>
      <p:sp>
        <p:nvSpPr>
          <p:cNvPr id="7" name="Footer Placeholder 4"/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2422F08-125B-42B7-A79F-4FE98897D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1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939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99" name="Pre-Visit_Origin_Chart"/>
          <p:cNvGraphicFramePr/>
          <p:nvPr>
            <p:extLst>
              <p:ext uri="{D42A27DB-BD31-4B8C-83A1-F6EECF244321}">
                <p14:modId xmlns:p14="http://schemas.microsoft.com/office/powerpoint/2010/main" val="1131780350"/>
              </p:ext>
            </p:extLst>
          </p:nvPr>
        </p:nvGraphicFramePr>
        <p:xfrm>
          <a:off x="200824" y="1376429"/>
          <a:ext cx="11879613" cy="4144464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8" name="Rectangle 77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7" name="Picture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95" name="Picture 9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4988603"/>
            <a:ext cx="11451101" cy="17423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329919" y="742218"/>
            <a:ext cx="11584420" cy="544039"/>
            <a:chOff x="329919" y="742218"/>
            <a:chExt cx="11584420" cy="54403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919" y="742218"/>
              <a:ext cx="372822" cy="358062"/>
            </a:xfrm>
            <a:prstGeom prst="rect">
              <a:avLst/>
            </a:prstGeom>
          </p:spPr>
        </p:pic>
        <p:sp>
          <p:nvSpPr>
            <p:cNvPr id="81" name="Header"/>
            <p:cNvSpPr txBox="1"/>
            <p:nvPr/>
          </p:nvSpPr>
          <p:spPr>
            <a:xfrm>
              <a:off x="797718" y="764116"/>
              <a:ext cx="108643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Pre-Trip Origin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scription"/>
            <p:cNvSpPr txBox="1"/>
            <p:nvPr/>
          </p:nvSpPr>
          <p:spPr>
            <a:xfrm>
              <a:off x="664145" y="1070813"/>
              <a:ext cx="10904463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61% Of Trips To Albertsons Have Origin At Home</a:t>
              </a:r>
            </a:p>
          </p:txBody>
        </p:sp>
      </p:grpSp>
      <p:graphicFrame>
        <p:nvGraphicFramePr>
          <p:cNvPr id="39" name="TableLegends">
            <a:extLst>
              <a:ext uri="{FF2B5EF4-FFF2-40B4-BE49-F238E27FC236}">
                <a16:creationId xmlns:a16="http://schemas.microsoft.com/office/drawing/2014/main" xmlns="" id="{DBB5C4E8-1A86-498F-B543-F1698A49A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60096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2828">
                <a:tc>
                  <a:txBody>
                    <a:bodyPr vert="horz" wrap="square"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(394)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(1,008)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BI-LO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(50)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Slide Number Placeholder 2">
            <a:extLst>
              <a:ext uri="{FF2B5EF4-FFF2-40B4-BE49-F238E27FC236}">
                <a16:creationId xmlns:a16="http://schemas.microsoft.com/office/drawing/2014/main" xmlns="" id="{AF49B55D-97C2-4D83-9888-58DE8ABA1140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10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Footer Placeholder 2">
            <a:extLst>
              <a:ext uri="{FF2B5EF4-FFF2-40B4-BE49-F238E27FC236}">
                <a16:creationId xmlns:a16="http://schemas.microsoft.com/office/drawing/2014/main" xmlns="" id="{9B21E86F-5EC0-4B85-9893-845929F9AAB6}"/>
              </a:ext>
            </a:extLst>
          </p:cNvPr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E6C1CB9-C61C-4166-99DC-6C8A61FC615C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90379A88-C746-49D2-9E97-6CA510EA8C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D12A2723-19AC-4069-B8D8-861965891340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288738DD-75D0-4434-BFE7-F85A47550C7A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47" name="Footer Placeholder 4">
            <a:extLst>
              <a:ext uri="{FF2B5EF4-FFF2-40B4-BE49-F238E27FC236}">
                <a16:creationId xmlns:a16="http://schemas.microsoft.com/office/drawing/2014/main" xmlns="" id="{82595FDA-6C70-4E68-A6E5-8A2B37623C8C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4090667D-AC8D-433F-BBC5-CF22956F390D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49" name="Text Placeholder 6">
            <a:extLst>
              <a:ext uri="{FF2B5EF4-FFF2-40B4-BE49-F238E27FC236}">
                <a16:creationId xmlns:a16="http://schemas.microsoft.com/office/drawing/2014/main" xmlns="" id="{269B6FBD-27E5-47BB-9D7C-234C72DE2B8C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50" name="TPandFilters">
            <a:extLst>
              <a:ext uri="{FF2B5EF4-FFF2-40B4-BE49-F238E27FC236}">
                <a16:creationId xmlns:a16="http://schemas.microsoft.com/office/drawing/2014/main" xmlns="" id="{995448B0-FA23-4287-B8B3-362BEA42B2B6}"/>
              </a:ext>
            </a:extLst>
          </p:cNvPr>
          <p:cNvSpPr txBox="1"/>
          <p:nvPr/>
        </p:nvSpPr>
        <p:spPr>
          <a:xfrm>
            <a:off x="646524" y="6334489"/>
            <a:ext cx="485997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Source: CCNA iSHOP Tracker- Time Period : SEP 2019 12MMT ; Base - Total Trips; % Trips
Filters: None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AE3FDB0C-EE1E-4E9B-9B1B-5FE4E87B6015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tatTestAgainst">
            <a:extLst>
              <a:ext uri="{FF2B5EF4-FFF2-40B4-BE49-F238E27FC236}">
                <a16:creationId xmlns:a16="http://schemas.microsoft.com/office/drawing/2014/main" xmlns="" id="{D35992D8-5815-4D72-8D21-0B0060ADC629}"/>
              </a:ext>
            </a:extLst>
          </p:cNvPr>
          <p:cNvSpPr txBox="1"/>
          <p:nvPr/>
        </p:nvSpPr>
        <p:spPr>
          <a:xfrm>
            <a:off x="7063325" y="6333771"/>
            <a:ext cx="4866077" cy="213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Albertsons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xmlns="" id="{B5A32BBF-739C-4EBA-9AF1-7647CF632713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D7AB6536-C258-4F4C-899C-6CB9016B12A3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xmlns="" id="{22910FB8-3B6A-46FB-A12E-514759B2FC9E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0984304C-644A-4B42-BA79-11D8865C6690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58" name="benchmarkGroup">
            <a:extLst>
              <a:ext uri="{FF2B5EF4-FFF2-40B4-BE49-F238E27FC236}">
                <a16:creationId xmlns:a16="http://schemas.microsoft.com/office/drawing/2014/main" xmlns="" id="{0533FBF3-ECFB-46DC-9CFF-3C060DF69E78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59" name="benchmark">
              <a:extLst>
                <a:ext uri="{FF2B5EF4-FFF2-40B4-BE49-F238E27FC236}">
                  <a16:creationId xmlns:a16="http://schemas.microsoft.com/office/drawing/2014/main" xmlns="" id="{A51061D4-CF9E-428F-A101-5561EB32EFCE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Albertsons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189D132D-4F33-4388-8E50-1697CD9765F9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61" name="Slide Number Placeholder 5">
            <a:extLst>
              <a:ext uri="{FF2B5EF4-FFF2-40B4-BE49-F238E27FC236}">
                <a16:creationId xmlns:a16="http://schemas.microsoft.com/office/drawing/2014/main" xmlns="" id="{A4AAA978-EFA9-46A4-A5B6-EFFA4461215F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10</a:t>
            </a:fld>
            <a:endParaRPr lang="en-US"/>
          </a:p>
        </p:txBody>
      </p:sp>
      <p:pic>
        <p:nvPicPr>
          <p:cNvPr id="62" name="Picture 6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08016FA-3808-4E49-B295-07F893B7AF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64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 Pre-Shop </a:t>
            </a:r>
            <a:endParaRPr lang="en-US" b="1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56345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73" name="TripMission_Chart"/>
          <p:cNvGraphicFramePr/>
          <p:nvPr>
            <p:extLst>
              <p:ext uri="{D42A27DB-BD31-4B8C-83A1-F6EECF244321}">
                <p14:modId xmlns:p14="http://schemas.microsoft.com/office/powerpoint/2010/main" val="762330366"/>
              </p:ext>
            </p:extLst>
          </p:nvPr>
        </p:nvGraphicFramePr>
        <p:xfrm>
          <a:off x="238124" y="1318573"/>
          <a:ext cx="11859691" cy="424815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350646" y="696037"/>
            <a:ext cx="11563693" cy="590220"/>
            <a:chOff x="350646" y="696037"/>
            <a:chExt cx="11563693" cy="590220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643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Trip Mission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1031119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34% Of Trips To Albertsons Are For Fill In Food And Bev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46" y="696037"/>
              <a:ext cx="396000" cy="396000"/>
            </a:xfrm>
            <a:prstGeom prst="rect">
              <a:avLst/>
            </a:prstGeom>
          </p:spPr>
        </p:pic>
      </p:grpSp>
      <p:graphicFrame>
        <p:nvGraphicFramePr>
          <p:cNvPr id="46" name="TableLegends">
            <a:extLst>
              <a:ext uri="{FF2B5EF4-FFF2-40B4-BE49-F238E27FC236}">
                <a16:creationId xmlns:a16="http://schemas.microsoft.com/office/drawing/2014/main" xmlns="" id="{A1120F3A-3B7D-473E-B324-68B663213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60096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2828">
                <a:tc>
                  <a:txBody>
                    <a:bodyPr vert="horz" wrap="square"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(394)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(1,008)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BI-LO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(50)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4E7949CB-3B73-4890-A429-2EFAE3CC05D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5044875"/>
            <a:ext cx="11451101" cy="174239"/>
          </a:xfrm>
          <a:prstGeom prst="rect">
            <a:avLst/>
          </a:prstGeom>
        </p:spPr>
      </p:pic>
      <p:sp>
        <p:nvSpPr>
          <p:cNvPr id="47" name="Slide Number Placeholder 2">
            <a:extLst>
              <a:ext uri="{FF2B5EF4-FFF2-40B4-BE49-F238E27FC236}">
                <a16:creationId xmlns:a16="http://schemas.microsoft.com/office/drawing/2014/main" xmlns="" id="{4CAFB35B-01A4-4017-B56C-43692B011960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11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Footer Placeholder 2">
            <a:extLst>
              <a:ext uri="{FF2B5EF4-FFF2-40B4-BE49-F238E27FC236}">
                <a16:creationId xmlns:a16="http://schemas.microsoft.com/office/drawing/2014/main" xmlns="" id="{8274A37A-DAA6-4A24-ABA7-AAC8EE9D7873}"/>
              </a:ext>
            </a:extLst>
          </p:cNvPr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4EE34FD-B37C-4485-8AE5-EFEED4BAFF34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043A0258-E734-4CA9-8FD7-9DB65CAE64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69AADACF-11C4-43BE-968B-96BFA6182956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489DAF24-E1EE-45F2-85A3-D59DCE5E8F1B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xmlns="" id="{CEDA071F-1354-4B52-8E5A-42E5B1683358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F9E050E0-D2E9-4502-8BA4-9DB91A54AA29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58" name="Text Placeholder 6">
            <a:extLst>
              <a:ext uri="{FF2B5EF4-FFF2-40B4-BE49-F238E27FC236}">
                <a16:creationId xmlns:a16="http://schemas.microsoft.com/office/drawing/2014/main" xmlns="" id="{F3E458ED-79C4-459A-B61A-C367943A4AC1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59" name="TPandFilters">
            <a:extLst>
              <a:ext uri="{FF2B5EF4-FFF2-40B4-BE49-F238E27FC236}">
                <a16:creationId xmlns:a16="http://schemas.microsoft.com/office/drawing/2014/main" xmlns="" id="{8C392D58-53D4-45D0-93F7-041526CC1CBF}"/>
              </a:ext>
            </a:extLst>
          </p:cNvPr>
          <p:cNvSpPr txBox="1"/>
          <p:nvPr/>
        </p:nvSpPr>
        <p:spPr>
          <a:xfrm>
            <a:off x="646524" y="6334489"/>
            <a:ext cx="485997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Source: CCNA iSHOP Tracker- Time Period : SEP 2019 12MMT ; Base - Total Trips; % Trips
Filters: None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411E42CA-2EC9-4A5C-8313-259082049BF2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tatTestAgainst">
            <a:extLst>
              <a:ext uri="{FF2B5EF4-FFF2-40B4-BE49-F238E27FC236}">
                <a16:creationId xmlns:a16="http://schemas.microsoft.com/office/drawing/2014/main" xmlns="" id="{07C82782-FBCB-4709-B766-CABC9307AA7B}"/>
              </a:ext>
            </a:extLst>
          </p:cNvPr>
          <p:cNvSpPr txBox="1"/>
          <p:nvPr/>
        </p:nvSpPr>
        <p:spPr>
          <a:xfrm>
            <a:off x="7063325" y="6333771"/>
            <a:ext cx="4866077" cy="213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Albertsons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xmlns="" id="{6821E6F7-C046-4041-8CEF-91E54D3C5C05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D6B953E2-7304-4905-93BA-7BF9318B40C8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xmlns="" id="{781CD15E-240A-425C-BCAC-02CC2A2DDBCF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CB51AEE3-EDBB-4BFF-BAAB-AAA10E107DF8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6" name="benchmarkGroup">
            <a:extLst>
              <a:ext uri="{FF2B5EF4-FFF2-40B4-BE49-F238E27FC236}">
                <a16:creationId xmlns:a16="http://schemas.microsoft.com/office/drawing/2014/main" xmlns="" id="{B3A5E603-7C9D-47A7-A6B9-8861BE9BA94F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7" name="benchmark">
              <a:extLst>
                <a:ext uri="{FF2B5EF4-FFF2-40B4-BE49-F238E27FC236}">
                  <a16:creationId xmlns:a16="http://schemas.microsoft.com/office/drawing/2014/main" xmlns="" id="{F84F3B22-2F39-49DA-892A-E010D45177F1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Albertsons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A6889442-2E90-4C9A-AF4D-6C722B60F12C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xmlns="" id="{B3769050-60B5-402E-BB45-2D46AB9801EB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11</a:t>
            </a:fld>
            <a:endParaRPr lang="en-US"/>
          </a:p>
        </p:txBody>
      </p:sp>
      <p:pic>
        <p:nvPicPr>
          <p:cNvPr id="70" name="Picture 6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A54E9F13-280B-4CC2-BC7A-1D419E9A53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4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 Pre-Shop </a:t>
            </a:r>
            <a:endParaRPr lang="en-US" b="1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37427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9" name="Reason_For_Store_Choice_Top2Box_Chart"/>
          <p:cNvGraphicFramePr/>
          <p:nvPr>
            <p:extLst>
              <p:ext uri="{D42A27DB-BD31-4B8C-83A1-F6EECF244321}">
                <p14:modId xmlns:p14="http://schemas.microsoft.com/office/powerpoint/2010/main" val="863524534"/>
              </p:ext>
            </p:extLst>
          </p:nvPr>
        </p:nvGraphicFramePr>
        <p:xfrm>
          <a:off x="495961" y="3937000"/>
          <a:ext cx="11437084" cy="1910784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pic>
        <p:nvPicPr>
          <p:cNvPr id="46" name="Picture 4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46" y="2696221"/>
            <a:ext cx="11201062" cy="252000"/>
          </a:xfrm>
          <a:prstGeom prst="rect">
            <a:avLst/>
          </a:prstGeom>
        </p:spPr>
      </p:pic>
      <p:cxnSp>
        <p:nvCxnSpPr>
          <p:cNvPr id="64" name="Straight Connector 63"/>
          <p:cNvCxnSpPr/>
          <p:nvPr/>
        </p:nvCxnSpPr>
        <p:spPr>
          <a:xfrm>
            <a:off x="8712958" y="5616071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3313874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8723523" y="5808497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282390" y="5731599"/>
            <a:ext cx="43712" cy="12717"/>
          </a:xfrm>
          <a:prstGeom prst="line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703144" y="5336471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1934227" y="5393476"/>
            <a:ext cx="197" cy="169411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8703144" y="5336471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11934227" y="5393476"/>
            <a:ext cx="197" cy="169411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508943" y="5393476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24773" y="5565271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24773" y="5565271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0" name="Picture 11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3" y="5179150"/>
            <a:ext cx="10764000" cy="252000"/>
          </a:xfrm>
          <a:prstGeom prst="rect">
            <a:avLst/>
          </a:prstGeom>
        </p:spPr>
      </p:pic>
      <p:graphicFrame>
        <p:nvGraphicFramePr>
          <p:cNvPr id="73" name="Reason_For_Store_Choice_Chart">
            <a:extLst>
              <a:ext uri="{FF2B5EF4-FFF2-40B4-BE49-F238E27FC236}">
                <a16:creationId xmlns:a16="http://schemas.microsoft.com/office/drawing/2014/main" xmlns="" id="{1E9F4B42-D70B-4C34-9B6A-09DF2A5D8C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3416007"/>
              </p:ext>
            </p:extLst>
          </p:nvPr>
        </p:nvGraphicFramePr>
        <p:xfrm>
          <a:off x="536600" y="1251958"/>
          <a:ext cx="11314554" cy="1663923"/>
        </p:xfrm>
        <a:graphic>
          <a:graphicData uri="http://schemas.openxmlformats.org/drawingml/2006/chart">
            <c:chart xmlns:c="http://schemas.openxmlformats.org/drawingml/2006/chart" r:id="rId7"/>
          </a:graphicData>
        </a:graphic>
      </p:graphicFrame>
      <p:grpSp>
        <p:nvGrpSpPr>
          <p:cNvPr id="2" name="Header1"/>
          <p:cNvGrpSpPr/>
          <p:nvPr/>
        </p:nvGrpSpPr>
        <p:grpSpPr>
          <a:xfrm>
            <a:off x="406146" y="708413"/>
            <a:ext cx="11509329" cy="577844"/>
            <a:chOff x="406146" y="708413"/>
            <a:chExt cx="11509329" cy="577844"/>
          </a:xfrm>
        </p:grpSpPr>
        <p:sp>
          <p:nvSpPr>
            <p:cNvPr id="26" name="Header"/>
            <p:cNvSpPr txBox="1"/>
            <p:nvPr/>
          </p:nvSpPr>
          <p:spPr>
            <a:xfrm>
              <a:off x="680214" y="764116"/>
              <a:ext cx="10926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Reason for Store Choice Segment</a:t>
              </a:r>
              <a:endParaRPr lang="en-US" b="1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1696400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Description"/>
            <p:cNvSpPr txBox="1"/>
            <p:nvPr/>
          </p:nvSpPr>
          <p:spPr>
            <a:xfrm>
              <a:off x="664145" y="1070813"/>
              <a:ext cx="10997972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30% Of Trips To Albertsons Are To Take Advantage Of Coupon Or Promo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xmlns="" id="{5C62F9B6-5006-4812-B27F-0740B7054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146" y="708413"/>
              <a:ext cx="374400" cy="374400"/>
            </a:xfrm>
            <a:prstGeom prst="rect">
              <a:avLst/>
            </a:prstGeom>
          </p:spPr>
        </p:pic>
      </p:grpSp>
      <p:grpSp>
        <p:nvGrpSpPr>
          <p:cNvPr id="6" name="Header2"/>
          <p:cNvGrpSpPr/>
          <p:nvPr/>
        </p:nvGrpSpPr>
        <p:grpSpPr>
          <a:xfrm>
            <a:off x="403144" y="3396930"/>
            <a:ext cx="11512331" cy="556328"/>
            <a:chOff x="403144" y="3396930"/>
            <a:chExt cx="11512331" cy="556328"/>
          </a:xfrm>
        </p:grpSpPr>
        <p:sp>
          <p:nvSpPr>
            <p:cNvPr id="80" name="Description"/>
            <p:cNvSpPr txBox="1"/>
            <p:nvPr/>
          </p:nvSpPr>
          <p:spPr>
            <a:xfrm>
              <a:off x="662543" y="3737814"/>
              <a:ext cx="10944359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63% Of Trips To Albertsons Was To Buy All Items Needs In One Trip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34400" y="3770519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662542" y="3456294"/>
              <a:ext cx="11131865" cy="335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Reason for Store Choice-Top 2 Box (Top 10 for Albertsons) 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1700620" y="3897743"/>
              <a:ext cx="207297" cy="0"/>
            </a:xfrm>
            <a:prstGeom prst="line">
              <a:avLst/>
            </a:prstGeom>
            <a:ln w="508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1696400" y="376415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1700620" y="3897743"/>
              <a:ext cx="207297" cy="0"/>
            </a:xfrm>
            <a:prstGeom prst="line">
              <a:avLst/>
            </a:prstGeom>
            <a:ln w="508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xmlns="" id="{E5D49E1A-E446-4A23-83C4-845BF3EC5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44" y="3396930"/>
              <a:ext cx="374400" cy="374400"/>
            </a:xfrm>
            <a:prstGeom prst="rect">
              <a:avLst/>
            </a:prstGeom>
          </p:spPr>
        </p:pic>
      </p:grpSp>
      <p:graphicFrame>
        <p:nvGraphicFramePr>
          <p:cNvPr id="76" name="TableLegends">
            <a:extLst>
              <a:ext uri="{FF2B5EF4-FFF2-40B4-BE49-F238E27FC236}">
                <a16:creationId xmlns:a16="http://schemas.microsoft.com/office/drawing/2014/main" xmlns="" id="{2EA3A9EF-F68D-49BD-80EF-719915737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60096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2828">
                <a:tc>
                  <a:txBody>
                    <a:bodyPr vert="horz" wrap="square"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(394)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(1,008)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BI-LO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(50)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8" name="Slide Number Placeholder 2">
            <a:extLst>
              <a:ext uri="{FF2B5EF4-FFF2-40B4-BE49-F238E27FC236}">
                <a16:creationId xmlns:a16="http://schemas.microsoft.com/office/drawing/2014/main" xmlns="" id="{A7D09EBE-18A9-49E2-93B6-C727CE156AF2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12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Footer Placeholder 2">
            <a:extLst>
              <a:ext uri="{FF2B5EF4-FFF2-40B4-BE49-F238E27FC236}">
                <a16:creationId xmlns:a16="http://schemas.microsoft.com/office/drawing/2014/main" xmlns="" id="{2009CE26-F36F-40E0-ADD1-3CA9435A83C6}"/>
              </a:ext>
            </a:extLst>
          </p:cNvPr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B1F560F3-BCEE-43A0-B539-18332B2FA3B0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xmlns="" id="{28ECDD0D-13AA-458E-9CEA-793274D256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A58635B2-4A1A-4BF6-BBD6-DDE8678331E1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90F4AA73-C795-4971-B4AF-69DC09D76A25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8" name="Footer Placeholder 4">
            <a:extLst>
              <a:ext uri="{FF2B5EF4-FFF2-40B4-BE49-F238E27FC236}">
                <a16:creationId xmlns:a16="http://schemas.microsoft.com/office/drawing/2014/main" xmlns="" id="{D932321F-4715-48FE-9B55-7CDF4A970C25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xmlns="" id="{9B0EE23A-70E5-4889-8024-1F08AEFBAF07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90" name="Text Placeholder 6">
            <a:extLst>
              <a:ext uri="{FF2B5EF4-FFF2-40B4-BE49-F238E27FC236}">
                <a16:creationId xmlns:a16="http://schemas.microsoft.com/office/drawing/2014/main" xmlns="" id="{842E0DA0-727B-45BA-8276-CA103A835021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92" name="TPandFilters">
            <a:extLst>
              <a:ext uri="{FF2B5EF4-FFF2-40B4-BE49-F238E27FC236}">
                <a16:creationId xmlns:a16="http://schemas.microsoft.com/office/drawing/2014/main" xmlns="" id="{1E784E45-9F58-45A9-A414-5F7627F2EC78}"/>
              </a:ext>
            </a:extLst>
          </p:cNvPr>
          <p:cNvSpPr txBox="1"/>
          <p:nvPr/>
        </p:nvSpPr>
        <p:spPr>
          <a:xfrm>
            <a:off x="646524" y="6334489"/>
            <a:ext cx="485997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Source: CCNA iSHOP Tracker- Time Period : SEP 2019 12MMT ; Base - Total Trips; % Trips
Filters: None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7E2371EA-1BF3-400E-B52C-0A39F28CF01E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StatTestAgainst">
            <a:extLst>
              <a:ext uri="{FF2B5EF4-FFF2-40B4-BE49-F238E27FC236}">
                <a16:creationId xmlns:a16="http://schemas.microsoft.com/office/drawing/2014/main" xmlns="" id="{50B71D80-0CDA-4EE1-8790-D6197CE0774C}"/>
              </a:ext>
            </a:extLst>
          </p:cNvPr>
          <p:cNvSpPr txBox="1"/>
          <p:nvPr/>
        </p:nvSpPr>
        <p:spPr>
          <a:xfrm>
            <a:off x="7063325" y="6333771"/>
            <a:ext cx="4866077" cy="213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Albertsons</a:t>
            </a:r>
          </a:p>
        </p:txBody>
      </p:sp>
      <p:sp>
        <p:nvSpPr>
          <p:cNvPr id="95" name="Text Placeholder 6">
            <a:extLst>
              <a:ext uri="{FF2B5EF4-FFF2-40B4-BE49-F238E27FC236}">
                <a16:creationId xmlns:a16="http://schemas.microsoft.com/office/drawing/2014/main" xmlns="" id="{24759C93-9701-4B6C-A9B2-B134BC79BF65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xmlns="" id="{9658E76F-8A55-4365-9B9C-D4DD6141790A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97" name="Text Placeholder 6">
            <a:extLst>
              <a:ext uri="{FF2B5EF4-FFF2-40B4-BE49-F238E27FC236}">
                <a16:creationId xmlns:a16="http://schemas.microsoft.com/office/drawing/2014/main" xmlns="" id="{B03A7514-973C-4FEC-8161-D5F58B5596A3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xmlns="" id="{EF49FC27-7296-4066-BE66-E142FBBA4441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99" name="benchmarkGroup">
            <a:extLst>
              <a:ext uri="{FF2B5EF4-FFF2-40B4-BE49-F238E27FC236}">
                <a16:creationId xmlns:a16="http://schemas.microsoft.com/office/drawing/2014/main" xmlns="" id="{A88F8727-AF26-45D4-A25E-D9E9590EB7D4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100" name="benchmark">
              <a:extLst>
                <a:ext uri="{FF2B5EF4-FFF2-40B4-BE49-F238E27FC236}">
                  <a16:creationId xmlns:a16="http://schemas.microsoft.com/office/drawing/2014/main" xmlns="" id="{2D300E4F-C857-4D73-B042-18263CCD3DFF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Albertsons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xmlns="" id="{AEE32A22-0611-476C-8F16-AEA69C9E40CE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02" name="Slide Number Placeholder 5">
            <a:extLst>
              <a:ext uri="{FF2B5EF4-FFF2-40B4-BE49-F238E27FC236}">
                <a16:creationId xmlns:a16="http://schemas.microsoft.com/office/drawing/2014/main" xmlns="" id="{6EFEA287-D853-40D4-A397-D73A4769D940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12</a:t>
            </a:fld>
            <a:endParaRPr lang="en-US"/>
          </a:p>
        </p:txBody>
      </p:sp>
      <p:pic>
        <p:nvPicPr>
          <p:cNvPr id="103" name="Picture 10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C603A29-FF8F-45A0-B17F-24CD060F76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62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 Pre-Shop </a:t>
            </a:r>
            <a:endParaRPr lang="en-US" b="1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6226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aphicFrame>
        <p:nvGraphicFramePr>
          <p:cNvPr id="18" name="Claimed_Visit_Motivation_Chart">
            <a:extLst>
              <a:ext uri="{FF2B5EF4-FFF2-40B4-BE49-F238E27FC236}">
                <a16:creationId xmlns:a16="http://schemas.microsoft.com/office/drawing/2014/main" xmlns="" id="{D87E93D5-DC06-47A9-AF83-606827C95C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839379"/>
              </p:ext>
            </p:extLst>
          </p:nvPr>
        </p:nvGraphicFramePr>
        <p:xfrm>
          <a:off x="238124" y="1318571"/>
          <a:ext cx="11859691" cy="424815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pSp>
        <p:nvGrpSpPr>
          <p:cNvPr id="2" name="Header1"/>
          <p:cNvGrpSpPr/>
          <p:nvPr/>
        </p:nvGrpSpPr>
        <p:grpSpPr>
          <a:xfrm>
            <a:off x="296891" y="725520"/>
            <a:ext cx="11617448" cy="599929"/>
            <a:chOff x="296891" y="725520"/>
            <a:chExt cx="11617448" cy="599929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906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Claimed Visit Motivation</a:t>
              </a:r>
              <a:endParaRPr lang="en-US" b="1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91" y="725520"/>
              <a:ext cx="384485" cy="384485"/>
            </a:xfrm>
            <a:prstGeom prst="rect">
              <a:avLst/>
            </a:prstGeom>
          </p:spPr>
        </p:pic>
        <p:sp>
          <p:nvSpPr>
            <p:cNvPr id="20" name="Description">
              <a:extLst>
                <a:ext uri="{FF2B5EF4-FFF2-40B4-BE49-F238E27FC236}">
                  <a16:creationId xmlns:a16="http://schemas.microsoft.com/office/drawing/2014/main" xmlns="" id="{1B2DA32D-B7E4-49C6-8726-EF0197CE4748}"/>
                </a:ext>
              </a:extLst>
            </p:cNvPr>
            <p:cNvSpPr txBox="1"/>
            <p:nvPr/>
          </p:nvSpPr>
          <p:spPr>
            <a:xfrm>
              <a:off x="664144" y="1110005"/>
              <a:ext cx="11031119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61% Of Trips To Albertsons Have “Most Convenient, Saved Me Most Time” As The Claimed Visit Motivation</a:t>
              </a:r>
            </a:p>
          </p:txBody>
        </p:sp>
      </p:grpSp>
      <p:graphicFrame>
        <p:nvGraphicFramePr>
          <p:cNvPr id="47" name="TableLegends">
            <a:extLst>
              <a:ext uri="{FF2B5EF4-FFF2-40B4-BE49-F238E27FC236}">
                <a16:creationId xmlns:a16="http://schemas.microsoft.com/office/drawing/2014/main" xmlns="" id="{A06FD221-B090-4F3E-9884-C4A947512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60096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2828">
                <a:tc>
                  <a:txBody>
                    <a:bodyPr vert="horz" wrap="square"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(394)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(1,008)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BI-LO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(50)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xmlns="" id="{5BD8B69C-03A6-467E-887E-8296D365783F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Footer Placeholder 2">
            <a:extLst>
              <a:ext uri="{FF2B5EF4-FFF2-40B4-BE49-F238E27FC236}">
                <a16:creationId xmlns:a16="http://schemas.microsoft.com/office/drawing/2014/main" xmlns="" id="{26F993AC-B1C7-48DE-991C-3BBC4BB7C641}"/>
              </a:ext>
            </a:extLst>
          </p:cNvPr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2246713B-C2C8-47FD-8A99-05F0F6C01095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74EBDA3A-4FAC-447E-B343-712F17C5D5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FAAD6C97-2C6A-4C83-A324-CA3AFA7D58C6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36C3D7A1-C32B-4543-AC31-98AE774678D4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xmlns="" id="{72400F70-43FA-4E89-87D2-EFB6AB234F1E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4E67F020-4D33-4ABE-B094-0A40FD775E14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58" name="Text Placeholder 6">
            <a:extLst>
              <a:ext uri="{FF2B5EF4-FFF2-40B4-BE49-F238E27FC236}">
                <a16:creationId xmlns:a16="http://schemas.microsoft.com/office/drawing/2014/main" xmlns="" id="{957A68A7-8437-4CAB-88E1-BDEBB53A48B5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59" name="TPandFilters">
            <a:extLst>
              <a:ext uri="{FF2B5EF4-FFF2-40B4-BE49-F238E27FC236}">
                <a16:creationId xmlns:a16="http://schemas.microsoft.com/office/drawing/2014/main" xmlns="" id="{B31A3C90-48B3-43A0-BD5D-10E80D97627A}"/>
              </a:ext>
            </a:extLst>
          </p:cNvPr>
          <p:cNvSpPr txBox="1"/>
          <p:nvPr/>
        </p:nvSpPr>
        <p:spPr>
          <a:xfrm>
            <a:off x="646524" y="6334489"/>
            <a:ext cx="485997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Source: CCNA iSHOP Tracker- Time Period : SEP 2019 12MMT ; Base - Total Trips; % Trips
Filters: None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2CC88AE8-12D8-426E-8794-E07A977AB6B2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tatTestAgainst">
            <a:extLst>
              <a:ext uri="{FF2B5EF4-FFF2-40B4-BE49-F238E27FC236}">
                <a16:creationId xmlns:a16="http://schemas.microsoft.com/office/drawing/2014/main" xmlns="" id="{3AECC4A7-CBD2-41BC-A961-70A700A55882}"/>
              </a:ext>
            </a:extLst>
          </p:cNvPr>
          <p:cNvSpPr txBox="1"/>
          <p:nvPr/>
        </p:nvSpPr>
        <p:spPr>
          <a:xfrm>
            <a:off x="7063325" y="6333771"/>
            <a:ext cx="4866077" cy="213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Albertsons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xmlns="" id="{31130482-498A-40EC-AB31-B30DAA039863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DD7E1265-1E7E-46B3-8205-6C98CD0486E7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xmlns="" id="{8EDAD255-B217-4F8C-BA0B-215E581EE9AC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80313379-21FF-45E6-8D42-7CBF22028C3E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6" name="benchmarkGroup">
            <a:extLst>
              <a:ext uri="{FF2B5EF4-FFF2-40B4-BE49-F238E27FC236}">
                <a16:creationId xmlns:a16="http://schemas.microsoft.com/office/drawing/2014/main" xmlns="" id="{1650D8F6-B6D9-4D66-8D6C-86C89429DC53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7" name="benchmark">
              <a:extLst>
                <a:ext uri="{FF2B5EF4-FFF2-40B4-BE49-F238E27FC236}">
                  <a16:creationId xmlns:a16="http://schemas.microsoft.com/office/drawing/2014/main" xmlns="" id="{AE40BF58-7F52-4DB1-9F0C-DF33106C2CB6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Albertsons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F619BFEE-9603-475F-88EB-087AB2C74C49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xmlns="" id="{083FE6FD-27D1-42A9-B36B-F9FFDD93C2FB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13</a:t>
            </a:fld>
            <a:endParaRPr lang="en-US"/>
          </a:p>
        </p:txBody>
      </p:sp>
      <p:pic>
        <p:nvPicPr>
          <p:cNvPr id="70" name="Picture 6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E440D68D-77EC-4198-8C6B-55E07A065F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1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 Pre-Shop </a:t>
            </a:r>
            <a:endParaRPr lang="en-US" b="1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27988"/>
      </p:ext>
    </p:ext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9" name="Type_Of_Other_Stores_Considered_Chart"/>
          <p:cNvGraphicFramePr/>
          <p:nvPr>
            <p:extLst>
              <p:ext uri="{D42A27DB-BD31-4B8C-83A1-F6EECF244321}">
                <p14:modId xmlns:p14="http://schemas.microsoft.com/office/powerpoint/2010/main" val="2737874980"/>
              </p:ext>
            </p:extLst>
          </p:nvPr>
        </p:nvGraphicFramePr>
        <p:xfrm>
          <a:off x="112544" y="3900533"/>
          <a:ext cx="11928486" cy="1941465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84686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13" name="Header2"/>
          <p:cNvGrpSpPr/>
          <p:nvPr/>
        </p:nvGrpSpPr>
        <p:grpSpPr>
          <a:xfrm>
            <a:off x="345763" y="3393920"/>
            <a:ext cx="11569712" cy="559338"/>
            <a:chOff x="345763" y="3393920"/>
            <a:chExt cx="11569712" cy="559338"/>
          </a:xfrm>
        </p:grpSpPr>
        <p:sp>
          <p:nvSpPr>
            <p:cNvPr id="80" name="Description"/>
            <p:cNvSpPr txBox="1"/>
            <p:nvPr/>
          </p:nvSpPr>
          <p:spPr>
            <a:xfrm>
              <a:off x="662543" y="3737814"/>
              <a:ext cx="10906065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7% Of Trips To Albertsons Considered Other Supermarket Or Grocery Store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697701" y="3764153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200" y="3436642"/>
              <a:ext cx="10897200" cy="335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Type Of Other Stores Considered (Top 10 for Albertsons) 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11696400" y="376415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63" y="3393920"/>
              <a:ext cx="380915" cy="380915"/>
            </a:xfrm>
            <a:prstGeom prst="rect">
              <a:avLst/>
            </a:prstGeom>
          </p:spPr>
        </p:pic>
      </p:grpSp>
      <p:grpSp>
        <p:nvGrpSpPr>
          <p:cNvPr id="12" name="Header1"/>
          <p:cNvGrpSpPr/>
          <p:nvPr/>
        </p:nvGrpSpPr>
        <p:grpSpPr>
          <a:xfrm>
            <a:off x="344507" y="690217"/>
            <a:ext cx="11570968" cy="596040"/>
            <a:chOff x="344507" y="690217"/>
            <a:chExt cx="11570968" cy="596040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926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Another Store Considered</a:t>
              </a:r>
              <a:endParaRPr 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1696400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Description"/>
            <p:cNvSpPr txBox="1"/>
            <p:nvPr/>
          </p:nvSpPr>
          <p:spPr>
            <a:xfrm>
              <a:off x="664145" y="1070813"/>
              <a:ext cx="10997972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10% Of Trips To Albertsons Considered Another Store.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507" y="690217"/>
              <a:ext cx="383426" cy="381600"/>
            </a:xfrm>
            <a:prstGeom prst="rect">
              <a:avLst/>
            </a:prstGeom>
          </p:spPr>
        </p:pic>
      </p:grpSp>
      <p:grpSp>
        <p:nvGrpSpPr>
          <p:cNvPr id="8" name="Another_Store_Considered1">
            <a:extLst>
              <a:ext uri="{FF2B5EF4-FFF2-40B4-BE49-F238E27FC236}">
                <a16:creationId xmlns:a16="http://schemas.microsoft.com/office/drawing/2014/main" xmlns="" id="{3C196702-FC03-4F13-BF0B-5E075E7C183E}"/>
              </a:ext>
            </a:extLst>
          </p:cNvPr>
          <p:cNvGrpSpPr/>
          <p:nvPr/>
        </p:nvGrpSpPr>
        <p:grpSpPr>
          <a:xfrm>
            <a:off x="2076895" y="1674901"/>
            <a:ext cx="1331259" cy="650837"/>
            <a:chOff x="2133595" y="1705087"/>
            <a:chExt cx="1331259" cy="650837"/>
          </a:xfrm>
        </p:grpSpPr>
        <p:sp>
          <p:nvSpPr>
            <p:cNvPr id="7" name="Another_Store_Considered"/>
            <p:cNvSpPr/>
            <p:nvPr/>
          </p:nvSpPr>
          <p:spPr>
            <a:xfrm>
              <a:off x="2194112" y="1761565"/>
              <a:ext cx="1210235" cy="537882"/>
            </a:xfrm>
            <a:prstGeom prst="roundRect">
              <a:avLst/>
            </a:prstGeom>
            <a:noFill/>
            <a:ln w="28575">
              <a:solidFill>
                <a:srgbClr val="E739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FF"/>
                  </a:solidFill>
                  <a:latin typeface="Franklin Gothic Book" panose="020b0503020102020204" pitchFamily="34" charset="0"/>
                </a:rPr>
                <a:t>10%</a:t>
              </a:r>
            </a:p>
          </p:txBody>
        </p:sp>
        <p:sp>
          <p:nvSpPr>
            <p:cNvPr id="34" name="Rounded Rectangle 6">
              <a:extLst>
                <a:ext uri="{FF2B5EF4-FFF2-40B4-BE49-F238E27FC236}">
                  <a16:creationId xmlns:a16="http://schemas.microsoft.com/office/drawing/2014/main" xmlns="" id="{6B995C67-620C-4092-9E7C-199F5DD33959}"/>
                </a:ext>
              </a:extLst>
            </p:cNvPr>
            <p:cNvSpPr/>
            <p:nvPr/>
          </p:nvSpPr>
          <p:spPr>
            <a:xfrm>
              <a:off x="2133595" y="1705087"/>
              <a:ext cx="1331259" cy="650837"/>
            </a:xfrm>
            <a:prstGeom prst="roundRect">
              <a:avLst/>
            </a:prstGeom>
            <a:noFill/>
            <a:ln w="28575">
              <a:solidFill>
                <a:srgbClr val="E739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70C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9" name="Another_Store_Considered2">
            <a:extLst>
              <a:ext uri="{FF2B5EF4-FFF2-40B4-BE49-F238E27FC236}">
                <a16:creationId xmlns:a16="http://schemas.microsoft.com/office/drawing/2014/main" xmlns="" id="{11A33258-C63F-4F5F-8B8F-9A8CA68CFD40}"/>
              </a:ext>
            </a:extLst>
          </p:cNvPr>
          <p:cNvGrpSpPr/>
          <p:nvPr/>
        </p:nvGrpSpPr>
        <p:grpSpPr>
          <a:xfrm>
            <a:off x="5419495" y="1676600"/>
            <a:ext cx="1331259" cy="650837"/>
            <a:chOff x="4709293" y="1705087"/>
            <a:chExt cx="1331259" cy="650837"/>
          </a:xfrm>
        </p:grpSpPr>
        <p:sp>
          <p:nvSpPr>
            <p:cNvPr id="30" name="Another_Store_Considered"/>
            <p:cNvSpPr/>
            <p:nvPr/>
          </p:nvSpPr>
          <p:spPr>
            <a:xfrm>
              <a:off x="4769810" y="1761565"/>
              <a:ext cx="1210235" cy="537882"/>
            </a:xfrm>
            <a:prstGeom prst="roundRect">
              <a:avLst/>
            </a:prstGeom>
            <a:noFill/>
            <a:ln w="28575">
              <a:solidFill>
                <a:srgbClr val="3C9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8000"/>
                  </a:solidFill>
                  <a:latin typeface="Franklin Gothic Book" panose="020b0503020102020204" pitchFamily="34" charset="0"/>
                </a:rPr>
                <a:t>14%</a:t>
              </a:r>
            </a:p>
          </p:txBody>
        </p:sp>
        <p:sp>
          <p:nvSpPr>
            <p:cNvPr id="35" name="Rounded Rectangle 29">
              <a:extLst>
                <a:ext uri="{FF2B5EF4-FFF2-40B4-BE49-F238E27FC236}">
                  <a16:creationId xmlns:a16="http://schemas.microsoft.com/office/drawing/2014/main" xmlns="" id="{FE3A0C8A-01EF-4C7F-8112-CB69C7D8582F}"/>
                </a:ext>
              </a:extLst>
            </p:cNvPr>
            <p:cNvSpPr/>
            <p:nvPr/>
          </p:nvSpPr>
          <p:spPr>
            <a:xfrm>
              <a:off x="4709293" y="1705087"/>
              <a:ext cx="1331259" cy="650837"/>
            </a:xfrm>
            <a:prstGeom prst="roundRect">
              <a:avLst/>
            </a:prstGeom>
            <a:noFill/>
            <a:ln w="28575">
              <a:solidFill>
                <a:srgbClr val="3C9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1" name="Another_Store_Considered3">
            <a:extLst>
              <a:ext uri="{FF2B5EF4-FFF2-40B4-BE49-F238E27FC236}">
                <a16:creationId xmlns:a16="http://schemas.microsoft.com/office/drawing/2014/main" xmlns="" id="{B2530708-7884-4B0A-BE35-DA2D857C92B3}"/>
              </a:ext>
            </a:extLst>
          </p:cNvPr>
          <p:cNvGrpSpPr/>
          <p:nvPr/>
        </p:nvGrpSpPr>
        <p:grpSpPr>
          <a:xfrm>
            <a:off x="8865376" y="1674901"/>
            <a:ext cx="1331259" cy="650837"/>
            <a:chOff x="7571896" y="1711566"/>
            <a:chExt cx="1331259" cy="650837"/>
          </a:xfrm>
        </p:grpSpPr>
        <p:sp>
          <p:nvSpPr>
            <p:cNvPr id="31" name="Another_Store_Considered"/>
            <p:cNvSpPr/>
            <p:nvPr/>
          </p:nvSpPr>
          <p:spPr>
            <a:xfrm>
              <a:off x="7631252" y="1768044"/>
              <a:ext cx="1210235" cy="53788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808080"/>
                  </a:solidFill>
                  <a:latin typeface="Franklin Gothic Book" panose="020b0503020102020204" pitchFamily="34" charset="0"/>
                </a:rPr>
                <a:t>14%</a:t>
              </a:r>
            </a:p>
          </p:txBody>
        </p:sp>
        <p:sp>
          <p:nvSpPr>
            <p:cNvPr id="36" name="Rounded Rectangle 30">
              <a:extLst>
                <a:ext uri="{FF2B5EF4-FFF2-40B4-BE49-F238E27FC236}">
                  <a16:creationId xmlns:a16="http://schemas.microsoft.com/office/drawing/2014/main" xmlns="" id="{B6AB56F2-E096-44E8-94F6-FB47316E4EAA}"/>
                </a:ext>
              </a:extLst>
            </p:cNvPr>
            <p:cNvSpPr/>
            <p:nvPr/>
          </p:nvSpPr>
          <p:spPr>
            <a:xfrm>
              <a:off x="7571896" y="1711566"/>
              <a:ext cx="1331259" cy="650837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  <a:latin typeface="Franklin Gothic Book" panose="020b0503020102020204" pitchFamily="34" charset="0"/>
              </a:endParaRPr>
            </a:p>
          </p:txBody>
        </p:sp>
      </p:grpSp>
      <p:graphicFrame>
        <p:nvGraphicFramePr>
          <p:cNvPr id="67" name="TableLegends">
            <a:extLst>
              <a:ext uri="{FF2B5EF4-FFF2-40B4-BE49-F238E27FC236}">
                <a16:creationId xmlns:a16="http://schemas.microsoft.com/office/drawing/2014/main" xmlns="" id="{9E582A53-F7C2-462A-9A15-1C4E4ADF3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60096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2828">
                <a:tc>
                  <a:txBody>
                    <a:bodyPr vert="horz" wrap="square"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(394)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(1,008)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BI-LO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(50)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8" name="Picture 67">
            <a:extLst>
              <a:ext uri="{FF2B5EF4-FFF2-40B4-BE49-F238E27FC236}">
                <a16:creationId xmlns:a16="http://schemas.microsoft.com/office/drawing/2014/main" xmlns="" id="{BBDD225F-4ADA-4208-9A2C-B5B897461C53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8" y="5213687"/>
            <a:ext cx="11451101" cy="371187"/>
          </a:xfrm>
          <a:prstGeom prst="rect">
            <a:avLst/>
          </a:prstGeom>
        </p:spPr>
      </p:pic>
      <p:sp>
        <p:nvSpPr>
          <p:cNvPr id="69" name="Slide Number Placeholder 2">
            <a:extLst>
              <a:ext uri="{FF2B5EF4-FFF2-40B4-BE49-F238E27FC236}">
                <a16:creationId xmlns:a16="http://schemas.microsoft.com/office/drawing/2014/main" xmlns="" id="{5BA36EFE-1213-4441-9F2F-6282C2CA0AE4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Footer Placeholder 2">
            <a:extLst>
              <a:ext uri="{FF2B5EF4-FFF2-40B4-BE49-F238E27FC236}">
                <a16:creationId xmlns:a16="http://schemas.microsoft.com/office/drawing/2014/main" xmlns="" id="{6BA9CCD3-F304-4B40-AB88-83DB3903AD34}"/>
              </a:ext>
            </a:extLst>
          </p:cNvPr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7F2C89FE-E670-4F35-ACCE-BE908CBFC4FC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xmlns="" id="{52EB8B56-D658-4563-B47B-FFD7565205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6B3237A0-5281-4DE5-B97E-6762E86048D1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AEC2B9E-1ECC-4F63-BB70-B047BF301C9F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7" name="Footer Placeholder 4">
            <a:extLst>
              <a:ext uri="{FF2B5EF4-FFF2-40B4-BE49-F238E27FC236}">
                <a16:creationId xmlns:a16="http://schemas.microsoft.com/office/drawing/2014/main" xmlns="" id="{75B81BD9-E495-4A19-9A49-DA26C145C76C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xmlns="" id="{306903FC-2E36-49D2-9F81-7D9988CB6AF6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79" name="Text Placeholder 6">
            <a:extLst>
              <a:ext uri="{FF2B5EF4-FFF2-40B4-BE49-F238E27FC236}">
                <a16:creationId xmlns:a16="http://schemas.microsoft.com/office/drawing/2014/main" xmlns="" id="{29255C3F-6A25-41FF-859A-1B60FC32D3FF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81" name="TPandFilters">
            <a:extLst>
              <a:ext uri="{FF2B5EF4-FFF2-40B4-BE49-F238E27FC236}">
                <a16:creationId xmlns:a16="http://schemas.microsoft.com/office/drawing/2014/main" xmlns="" id="{63CF3AAB-605E-4C0F-BBEC-9AD38A5767FD}"/>
              </a:ext>
            </a:extLst>
          </p:cNvPr>
          <p:cNvSpPr txBox="1"/>
          <p:nvPr/>
        </p:nvSpPr>
        <p:spPr>
          <a:xfrm>
            <a:off x="646524" y="6334489"/>
            <a:ext cx="485997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Source: CCNA iSHOP Tracker- Time Period : SEP 2019 12MMT ; Base - Total Trips; % Trips
Filters: None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E4AB18C3-22A6-442B-AA15-59B3295BCBAA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tatTestAgainst">
            <a:extLst>
              <a:ext uri="{FF2B5EF4-FFF2-40B4-BE49-F238E27FC236}">
                <a16:creationId xmlns:a16="http://schemas.microsoft.com/office/drawing/2014/main" xmlns="" id="{C921D409-7A1F-474B-954E-BF53C0DB161E}"/>
              </a:ext>
            </a:extLst>
          </p:cNvPr>
          <p:cNvSpPr txBox="1"/>
          <p:nvPr/>
        </p:nvSpPr>
        <p:spPr>
          <a:xfrm>
            <a:off x="7063325" y="6333771"/>
            <a:ext cx="4866077" cy="213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Albertsons</a:t>
            </a:r>
          </a:p>
        </p:txBody>
      </p:sp>
      <p:sp>
        <p:nvSpPr>
          <p:cNvPr id="85" name="Text Placeholder 6">
            <a:extLst>
              <a:ext uri="{FF2B5EF4-FFF2-40B4-BE49-F238E27FC236}">
                <a16:creationId xmlns:a16="http://schemas.microsoft.com/office/drawing/2014/main" xmlns="" id="{A604A6C8-C9C9-46C9-89CA-04EB20503210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961C8515-8018-4753-90D3-C1D4C7E99352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7" name="Text Placeholder 6">
            <a:extLst>
              <a:ext uri="{FF2B5EF4-FFF2-40B4-BE49-F238E27FC236}">
                <a16:creationId xmlns:a16="http://schemas.microsoft.com/office/drawing/2014/main" xmlns="" id="{6EF14489-AB0B-4322-A38B-945CEEE8C28C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A7E2FA07-CCDD-4FD7-8007-F41AAD8F5415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9" name="benchmarkGroup">
            <a:extLst>
              <a:ext uri="{FF2B5EF4-FFF2-40B4-BE49-F238E27FC236}">
                <a16:creationId xmlns:a16="http://schemas.microsoft.com/office/drawing/2014/main" xmlns="" id="{BF928EA9-002C-405D-93F4-1FD2F3CA1C1E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90" name="benchmark">
              <a:extLst>
                <a:ext uri="{FF2B5EF4-FFF2-40B4-BE49-F238E27FC236}">
                  <a16:creationId xmlns:a16="http://schemas.microsoft.com/office/drawing/2014/main" xmlns="" id="{181AA04B-C90B-49A9-A4AD-A857FBB4D2AE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Albertsons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A8994E6F-0897-49CF-AF4B-E20B371819F0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92" name="Slide Number Placeholder 5">
            <a:extLst>
              <a:ext uri="{FF2B5EF4-FFF2-40B4-BE49-F238E27FC236}">
                <a16:creationId xmlns:a16="http://schemas.microsoft.com/office/drawing/2014/main" xmlns="" id="{35F345A0-8D06-4A59-B38D-CFC6E293A82D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14</a:t>
            </a:fld>
            <a:endParaRPr lang="en-US"/>
          </a:p>
        </p:txBody>
      </p:sp>
      <p:pic>
        <p:nvPicPr>
          <p:cNvPr id="93" name="Picture 9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83EA6AB6-CE21-4CF5-B554-BC62D164D9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95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 Pre-Shop </a:t>
            </a:r>
            <a:endParaRPr lang="en-US" b="1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0195"/>
      </p:ext>
    </p:ext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73" name="Trip_Planing_Chart"/>
          <p:cNvGraphicFramePr/>
          <p:nvPr>
            <p:extLst>
              <p:ext uri="{D42A27DB-BD31-4B8C-83A1-F6EECF244321}">
                <p14:modId xmlns:p14="http://schemas.microsoft.com/office/powerpoint/2010/main" val="4274047068"/>
              </p:ext>
            </p:extLst>
          </p:nvPr>
        </p:nvGraphicFramePr>
        <p:xfrm>
          <a:off x="167786" y="1274331"/>
          <a:ext cx="11859691" cy="424815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96891" y="725520"/>
            <a:ext cx="11617448" cy="560737"/>
            <a:chOff x="296891" y="725520"/>
            <a:chExt cx="11617448" cy="560737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643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Trip Planning</a:t>
              </a:r>
              <a:endParaRPr lang="en-US" b="1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1031119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59% Of Trips To Albertsons Were Planned Ahead Of Time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91" y="725520"/>
              <a:ext cx="384485" cy="384485"/>
            </a:xfrm>
            <a:prstGeom prst="rect">
              <a:avLst/>
            </a:prstGeom>
          </p:spPr>
        </p:pic>
      </p:grpSp>
      <p:graphicFrame>
        <p:nvGraphicFramePr>
          <p:cNvPr id="47" name="TableLegends">
            <a:extLst>
              <a:ext uri="{FF2B5EF4-FFF2-40B4-BE49-F238E27FC236}">
                <a16:creationId xmlns:a16="http://schemas.microsoft.com/office/drawing/2014/main" xmlns="" id="{0CCDAD15-B6DA-4E0F-97A7-C1242543A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60096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2828">
                <a:tc>
                  <a:txBody>
                    <a:bodyPr vert="horz" wrap="square"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(394)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(1,008)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BI-LO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(50)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D596CE95-EC77-4EBD-94E3-7A5851F55F1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01" y="5003322"/>
            <a:ext cx="11434531" cy="201724"/>
          </a:xfrm>
          <a:prstGeom prst="rect">
            <a:avLst/>
          </a:prstGeom>
        </p:spPr>
      </p:pic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xmlns="" id="{D1BB29F0-8B6B-43F8-A167-3B7B37C6772D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Footer Placeholder 2">
            <a:extLst>
              <a:ext uri="{FF2B5EF4-FFF2-40B4-BE49-F238E27FC236}">
                <a16:creationId xmlns:a16="http://schemas.microsoft.com/office/drawing/2014/main" xmlns="" id="{0F377E4F-AC86-43EB-B743-32EA68B346D3}"/>
              </a:ext>
            </a:extLst>
          </p:cNvPr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CE5BBBB-AB05-4609-9133-044CD0C37489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BDCCBAEE-45B7-4002-94F1-AFAF65F3CA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97E0DC4D-722B-478A-8F39-6633DDEFE2A0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DE88614A-1B50-4E9A-8C5A-F20AB634E257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xmlns="" id="{A16225A4-95EC-4D30-B074-A11319E4E6DC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EB6E5181-A346-45C5-B6C5-30E028AD46F7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59" name="Text Placeholder 6">
            <a:extLst>
              <a:ext uri="{FF2B5EF4-FFF2-40B4-BE49-F238E27FC236}">
                <a16:creationId xmlns:a16="http://schemas.microsoft.com/office/drawing/2014/main" xmlns="" id="{930B4646-093B-441D-8D6A-50E2B4E263FE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60" name="TPandFilters">
            <a:extLst>
              <a:ext uri="{FF2B5EF4-FFF2-40B4-BE49-F238E27FC236}">
                <a16:creationId xmlns:a16="http://schemas.microsoft.com/office/drawing/2014/main" xmlns="" id="{C208BE21-A2C1-40A7-BF65-8342E2555FEE}"/>
              </a:ext>
            </a:extLst>
          </p:cNvPr>
          <p:cNvSpPr txBox="1"/>
          <p:nvPr/>
        </p:nvSpPr>
        <p:spPr>
          <a:xfrm>
            <a:off x="646524" y="6334489"/>
            <a:ext cx="485997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Source: CCNA iSHOP Tracker- Time Period : SEP 2019 12MMT ; Base - Total Trips; % Trips
Filters: None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9F93C200-2CE7-409A-874D-AB729BDFF5A7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tatTestAgainst">
            <a:extLst>
              <a:ext uri="{FF2B5EF4-FFF2-40B4-BE49-F238E27FC236}">
                <a16:creationId xmlns:a16="http://schemas.microsoft.com/office/drawing/2014/main" xmlns="" id="{B417E997-D1AA-4FB6-8554-B5B4ED6F6FBD}"/>
              </a:ext>
            </a:extLst>
          </p:cNvPr>
          <p:cNvSpPr txBox="1"/>
          <p:nvPr/>
        </p:nvSpPr>
        <p:spPr>
          <a:xfrm>
            <a:off x="7063325" y="6333771"/>
            <a:ext cx="4866077" cy="213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Albertsons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xmlns="" id="{03C21494-45C8-43FC-902E-A4F5BA20E299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37AD38CC-E11A-438A-B6FA-5A53598FBBF5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xmlns="" id="{6FF20CC6-6B9B-409B-869F-7108EAA97A55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F1C7E26F-DCF6-412A-8DAE-43F8185D5DF9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7" name="benchmarkGroup">
            <a:extLst>
              <a:ext uri="{FF2B5EF4-FFF2-40B4-BE49-F238E27FC236}">
                <a16:creationId xmlns:a16="http://schemas.microsoft.com/office/drawing/2014/main" xmlns="" id="{BD128500-AC9D-4C84-B77D-2BC1BDEC04C0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8" name="benchmark">
              <a:extLst>
                <a:ext uri="{FF2B5EF4-FFF2-40B4-BE49-F238E27FC236}">
                  <a16:creationId xmlns:a16="http://schemas.microsoft.com/office/drawing/2014/main" xmlns="" id="{2D1B306C-7BD8-41AD-9753-5F35F5FF5260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Albertsons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A57FA6A8-F138-43B2-9216-92888AAA8456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0" name="Slide Number Placeholder 5">
            <a:extLst>
              <a:ext uri="{FF2B5EF4-FFF2-40B4-BE49-F238E27FC236}">
                <a16:creationId xmlns:a16="http://schemas.microsoft.com/office/drawing/2014/main" xmlns="" id="{9B1EF68D-0F5A-4781-8AB1-24F3A6938CAC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15</a:t>
            </a:fld>
            <a:endParaRPr lang="en-US"/>
          </a:p>
        </p:txBody>
      </p:sp>
      <p:pic>
        <p:nvPicPr>
          <p:cNvPr id="72" name="Picture 7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0D6D8403-AD92-4AFC-B64D-F3CFFF85E7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2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 Pre-Shop </a:t>
            </a:r>
            <a:endParaRPr lang="en-US" b="1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81158"/>
      </p:ext>
    </p:extLst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9" name="Trip_Preparation_Type_Chart"/>
          <p:cNvGraphicFramePr/>
          <p:nvPr>
            <p:extLst>
              <p:ext uri="{D42A27DB-BD31-4B8C-83A1-F6EECF244321}">
                <p14:modId xmlns:p14="http://schemas.microsoft.com/office/powerpoint/2010/main" val="3918781307"/>
              </p:ext>
            </p:extLst>
          </p:nvPr>
        </p:nvGraphicFramePr>
        <p:xfrm>
          <a:off x="154745" y="3910818"/>
          <a:ext cx="11905498" cy="2225123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0" name="Device_Used_Chart"/>
          <p:cNvGraphicFramePr/>
          <p:nvPr>
            <p:extLst>
              <p:ext uri="{D42A27DB-BD31-4B8C-83A1-F6EECF244321}">
                <p14:modId xmlns:p14="http://schemas.microsoft.com/office/powerpoint/2010/main" val="1449250308"/>
              </p:ext>
            </p:extLst>
          </p:nvPr>
        </p:nvGraphicFramePr>
        <p:xfrm>
          <a:off x="169330" y="1258121"/>
          <a:ext cx="11928486" cy="1855406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84686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6" name="Header2"/>
          <p:cNvGrpSpPr/>
          <p:nvPr/>
        </p:nvGrpSpPr>
        <p:grpSpPr>
          <a:xfrm>
            <a:off x="342036" y="3408379"/>
            <a:ext cx="11573439" cy="544879"/>
            <a:chOff x="342036" y="3408379"/>
            <a:chExt cx="11573439" cy="544879"/>
          </a:xfrm>
        </p:grpSpPr>
        <p:sp>
          <p:nvSpPr>
            <p:cNvPr id="80" name="Description"/>
            <p:cNvSpPr txBox="1"/>
            <p:nvPr/>
          </p:nvSpPr>
          <p:spPr>
            <a:xfrm>
              <a:off x="662543" y="3737814"/>
              <a:ext cx="11033857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28% Of Trips To Albertsons Involved “Wrote A Shopping List“ As A Trip Preparation Type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34400" y="3770519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200" y="3436642"/>
              <a:ext cx="10834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Trip Preparation Type</a:t>
              </a:r>
              <a:endParaRPr 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11696400" y="376415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xmlns="" id="{7C1DE655-ABFF-4963-A491-8FA8674A8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036" y="3408379"/>
              <a:ext cx="391838" cy="375253"/>
            </a:xfrm>
            <a:prstGeom prst="rect">
              <a:avLst/>
            </a:prstGeom>
          </p:spPr>
        </p:pic>
      </p:grpSp>
      <p:grpSp>
        <p:nvGrpSpPr>
          <p:cNvPr id="2" name="Header1"/>
          <p:cNvGrpSpPr/>
          <p:nvPr/>
        </p:nvGrpSpPr>
        <p:grpSpPr>
          <a:xfrm>
            <a:off x="368338" y="751002"/>
            <a:ext cx="11547137" cy="535255"/>
            <a:chOff x="368338" y="751002"/>
            <a:chExt cx="11547137" cy="535255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926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Device Used for Trip Preparation</a:t>
              </a:r>
              <a:endParaRPr 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1696400" y="1111264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Description"/>
            <p:cNvSpPr txBox="1"/>
            <p:nvPr/>
          </p:nvSpPr>
          <p:spPr>
            <a:xfrm>
              <a:off x="664145" y="1070813"/>
              <a:ext cx="11012040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8% Of Trips To Albertsons Used A Computer To Prepare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8" y="751002"/>
              <a:ext cx="349985" cy="349985"/>
            </a:xfrm>
            <a:prstGeom prst="rect">
              <a:avLst/>
            </a:prstGeom>
          </p:spPr>
        </p:pic>
      </p:grpSp>
      <p:graphicFrame>
        <p:nvGraphicFramePr>
          <p:cNvPr id="55" name="TableLegends">
            <a:extLst>
              <a:ext uri="{FF2B5EF4-FFF2-40B4-BE49-F238E27FC236}">
                <a16:creationId xmlns:a16="http://schemas.microsoft.com/office/drawing/2014/main" xmlns="" id="{A1DF88EC-6491-407E-8FAE-F747055A5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849645"/>
              </p:ext>
            </p:extLst>
          </p:nvPr>
        </p:nvGraphicFramePr>
        <p:xfrm>
          <a:off x="0" y="6010968"/>
          <a:ext cx="60096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2828">
                <a:tc>
                  <a:txBody>
                    <a:bodyPr vert="horz" wrap="square"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(394)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(1,008)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BI-LO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(50)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F3B173CF-9898-4F7B-950A-C3B79C71F9D2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7" y="2668085"/>
            <a:ext cx="11437034" cy="243927"/>
          </a:xfrm>
          <a:prstGeom prst="rect">
            <a:avLst/>
          </a:prstGeom>
        </p:spPr>
      </p:pic>
      <p:pic>
        <p:nvPicPr>
          <p:cNvPr id="57" name="Picture 56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34" y="5301738"/>
            <a:ext cx="11297295" cy="606692"/>
          </a:xfrm>
          <a:prstGeom prst="rect">
            <a:avLst/>
          </a:prstGeom>
        </p:spPr>
      </p:pic>
      <p:sp>
        <p:nvSpPr>
          <p:cNvPr id="58" name="Slide Number Placeholder 2">
            <a:extLst>
              <a:ext uri="{FF2B5EF4-FFF2-40B4-BE49-F238E27FC236}">
                <a16:creationId xmlns:a16="http://schemas.microsoft.com/office/drawing/2014/main" xmlns="" id="{8FC8464B-BA38-45B8-84DB-C35811A0F1EB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Footer Placeholder 2">
            <a:extLst>
              <a:ext uri="{FF2B5EF4-FFF2-40B4-BE49-F238E27FC236}">
                <a16:creationId xmlns:a16="http://schemas.microsoft.com/office/drawing/2014/main" xmlns="" id="{1A3A92FF-8EAD-4B75-BC23-3CBAD8ED3E73}"/>
              </a:ext>
            </a:extLst>
          </p:cNvPr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EFDAD0CC-990F-4D30-BA1A-845CD0F01508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xmlns="" id="{899B58D5-3702-403D-99A7-0B49B78E54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CBB0BEB3-C1FA-4200-BA2D-F67DEA21485D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BAA3016-103A-4057-9C92-1A01FECBDEAF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xmlns="" id="{C69B9458-5DEA-4BA5-9741-D4BB78920978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5DEB0D22-56DF-47F5-A52C-87E2EFBD0C52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68" name="Text Placeholder 6">
            <a:extLst>
              <a:ext uri="{FF2B5EF4-FFF2-40B4-BE49-F238E27FC236}">
                <a16:creationId xmlns:a16="http://schemas.microsoft.com/office/drawing/2014/main" xmlns="" id="{70B98DD7-9B1B-4551-80AF-1B26BB8D9861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69" name="TPandFilters">
            <a:extLst>
              <a:ext uri="{FF2B5EF4-FFF2-40B4-BE49-F238E27FC236}">
                <a16:creationId xmlns:a16="http://schemas.microsoft.com/office/drawing/2014/main" xmlns="" id="{4C6405C1-6F60-4208-8022-74B5E5A1D5F7}"/>
              </a:ext>
            </a:extLst>
          </p:cNvPr>
          <p:cNvSpPr txBox="1"/>
          <p:nvPr/>
        </p:nvSpPr>
        <p:spPr>
          <a:xfrm>
            <a:off x="646524" y="6334489"/>
            <a:ext cx="485997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Source: CCNA iSHOP Tracker- Time Period : SEP 2019 12MMT ; Base - Total Trips; % Trips
Filters: None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72107CBB-2C48-4364-A458-CF159D35287F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tatTestAgainst">
            <a:extLst>
              <a:ext uri="{FF2B5EF4-FFF2-40B4-BE49-F238E27FC236}">
                <a16:creationId xmlns:a16="http://schemas.microsoft.com/office/drawing/2014/main" xmlns="" id="{33E8DAA4-303E-49D1-986A-1D331A8E7922}"/>
              </a:ext>
            </a:extLst>
          </p:cNvPr>
          <p:cNvSpPr txBox="1"/>
          <p:nvPr/>
        </p:nvSpPr>
        <p:spPr>
          <a:xfrm>
            <a:off x="7063325" y="6333771"/>
            <a:ext cx="4866077" cy="213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Albertsons</a:t>
            </a:r>
          </a:p>
        </p:txBody>
      </p:sp>
      <p:sp>
        <p:nvSpPr>
          <p:cNvPr id="75" name="Text Placeholder 6">
            <a:extLst>
              <a:ext uri="{FF2B5EF4-FFF2-40B4-BE49-F238E27FC236}">
                <a16:creationId xmlns:a16="http://schemas.microsoft.com/office/drawing/2014/main" xmlns="" id="{09E75DC9-3F1E-448B-89DD-E3AA94CC7FBB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ECD3B2E8-0077-41F5-BD64-49567B1E07DA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7" name="Text Placeholder 6">
            <a:extLst>
              <a:ext uri="{FF2B5EF4-FFF2-40B4-BE49-F238E27FC236}">
                <a16:creationId xmlns:a16="http://schemas.microsoft.com/office/drawing/2014/main" xmlns="" id="{2410BE9E-3A29-4536-A3CC-B94D231B29B4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xmlns="" id="{5D972920-5891-4722-AE28-A2399948F6DD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79" name="benchmarkGroup">
            <a:extLst>
              <a:ext uri="{FF2B5EF4-FFF2-40B4-BE49-F238E27FC236}">
                <a16:creationId xmlns:a16="http://schemas.microsoft.com/office/drawing/2014/main" xmlns="" id="{6CC74815-7DBE-4718-B1FE-74B7039ABCF6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81" name="benchmark">
              <a:extLst>
                <a:ext uri="{FF2B5EF4-FFF2-40B4-BE49-F238E27FC236}">
                  <a16:creationId xmlns:a16="http://schemas.microsoft.com/office/drawing/2014/main" xmlns="" id="{7FA544D6-B071-4A3E-96B0-80A342FEF9D3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Albertsons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B159A3F9-23AB-480E-AFD6-AFEF11541AE7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4" name="Slide Number Placeholder 5">
            <a:extLst>
              <a:ext uri="{FF2B5EF4-FFF2-40B4-BE49-F238E27FC236}">
                <a16:creationId xmlns:a16="http://schemas.microsoft.com/office/drawing/2014/main" xmlns="" id="{2BEA5EB0-914D-4F53-A888-D9E443E84A56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16</a:t>
            </a:fld>
            <a:endParaRPr lang="en-US"/>
          </a:p>
        </p:txBody>
      </p:sp>
      <p:pic>
        <p:nvPicPr>
          <p:cNvPr id="85" name="Picture 8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569857C1-44E2-4B72-B520-B787936A71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50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 Pre-Shop </a:t>
            </a:r>
            <a:endParaRPr lang="en-US" b="1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319600"/>
      </p:ext>
    </p:extLst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3" name="All_Destinatiton_Chart">
            <a:extLst>
              <a:ext uri="{FF2B5EF4-FFF2-40B4-BE49-F238E27FC236}">
                <a16:creationId xmlns:a16="http://schemas.microsoft.com/office/drawing/2014/main" xmlns="" id="{EEF94960-CF20-4041-855E-82FB62A267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0721939"/>
              </p:ext>
            </p:extLst>
          </p:nvPr>
        </p:nvGraphicFramePr>
        <p:xfrm>
          <a:off x="94698" y="4112915"/>
          <a:ext cx="11928486" cy="187893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502FB724-2EB8-4669-ABEF-E49CB70CE7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53" y="2952179"/>
            <a:ext cx="11053069" cy="252000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aphicFrame>
        <p:nvGraphicFramePr>
          <p:cNvPr id="57" name="Chart 56"/>
          <p:cNvGraphicFramePr/>
          <p:nvPr>
            <p:extLst>
              <p:ext uri="{D42A27DB-BD31-4B8C-83A1-F6EECF244321}">
                <p14:modId xmlns:p14="http://schemas.microsoft.com/office/powerpoint/2010/main" val="2678975514"/>
              </p:ext>
            </p:extLst>
          </p:nvPr>
        </p:nvGraphicFramePr>
        <p:xfrm>
          <a:off x="1489720" y="4283971"/>
          <a:ext cx="1028028" cy="951928"/>
        </p:xfrm>
        <a:graphic>
          <a:graphicData uri="http://schemas.openxmlformats.org/drawingml/2006/chart">
            <c:chart xmlns:c="http://schemas.openxmlformats.org/drawingml/2006/chart" r:id="rId6"/>
          </a:graphicData>
        </a:graphic>
      </p:graphicFrame>
      <p:graphicFrame>
        <p:nvGraphicFramePr>
          <p:cNvPr id="31" name="Most_Destination_Chart">
            <a:extLst>
              <a:ext uri="{FF2B5EF4-FFF2-40B4-BE49-F238E27FC236}">
                <a16:creationId xmlns:a16="http://schemas.microsoft.com/office/drawing/2014/main" xmlns="" id="{2A6B246B-F7BB-45A8-BB9D-A80BB11E0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60143"/>
              </p:ext>
            </p:extLst>
          </p:nvPr>
        </p:nvGraphicFramePr>
        <p:xfrm>
          <a:off x="73014" y="1317230"/>
          <a:ext cx="11928486" cy="2159327"/>
        </p:xfrm>
        <a:graphic>
          <a:graphicData uri="http://schemas.openxmlformats.org/drawingml/2006/chart">
            <c:chart xmlns:c="http://schemas.openxmlformats.org/drawingml/2006/chart" r:id="rId7"/>
          </a:graphicData>
        </a:graphic>
      </p:graphicFrame>
      <p:grpSp>
        <p:nvGrpSpPr>
          <p:cNvPr id="2" name="Header1"/>
          <p:cNvGrpSpPr/>
          <p:nvPr/>
        </p:nvGrpSpPr>
        <p:grpSpPr>
          <a:xfrm>
            <a:off x="296891" y="725520"/>
            <a:ext cx="11617448" cy="560737"/>
            <a:chOff x="296891" y="725520"/>
            <a:chExt cx="11617448" cy="560737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79504" cy="335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Most Important Destination Item (Top 10 for Albertsons)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91" y="725520"/>
              <a:ext cx="384485" cy="384485"/>
            </a:xfrm>
            <a:prstGeom prst="rect">
              <a:avLst/>
            </a:prstGeom>
          </p:spPr>
        </p:pic>
        <p:sp>
          <p:nvSpPr>
            <p:cNvPr id="30" name="Description">
              <a:extLst>
                <a:ext uri="{FF2B5EF4-FFF2-40B4-BE49-F238E27FC236}">
                  <a16:creationId xmlns:a16="http://schemas.microsoft.com/office/drawing/2014/main" xmlns="" id="{D8673D0C-0CB1-4220-90F7-DCAB10C6DBCA}"/>
                </a:ext>
              </a:extLst>
            </p:cNvPr>
            <p:cNvSpPr txBox="1"/>
            <p:nvPr/>
          </p:nvSpPr>
          <p:spPr>
            <a:xfrm>
              <a:off x="664145" y="1070813"/>
              <a:ext cx="11031119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47% Of Trips To Albertsons Have Food Items As The Most Important Destination Item</a:t>
              </a:r>
            </a:p>
          </p:txBody>
        </p:sp>
      </p:grpSp>
      <p:grpSp>
        <p:nvGrpSpPr>
          <p:cNvPr id="6" name="Header2"/>
          <p:cNvGrpSpPr/>
          <p:nvPr/>
        </p:nvGrpSpPr>
        <p:grpSpPr>
          <a:xfrm>
            <a:off x="360209" y="3549340"/>
            <a:ext cx="11617448" cy="592594"/>
            <a:chOff x="360209" y="3549340"/>
            <a:chExt cx="11617448" cy="592594"/>
          </a:xfrm>
        </p:grpSpPr>
        <p:sp>
          <p:nvSpPr>
            <p:cNvPr id="18" name="Header"/>
            <p:cNvSpPr txBox="1"/>
            <p:nvPr/>
          </p:nvSpPr>
          <p:spPr>
            <a:xfrm>
              <a:off x="861036" y="3587936"/>
              <a:ext cx="10897546" cy="335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All Destination Items (Top 10 for Albertsons)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797718" y="392649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758582" y="391102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209" y="3549340"/>
              <a:ext cx="384485" cy="384485"/>
            </a:xfrm>
            <a:prstGeom prst="rect">
              <a:avLst/>
            </a:prstGeom>
          </p:spPr>
        </p:pic>
        <p:sp>
          <p:nvSpPr>
            <p:cNvPr id="34" name="Description">
              <a:extLst>
                <a:ext uri="{FF2B5EF4-FFF2-40B4-BE49-F238E27FC236}">
                  <a16:creationId xmlns:a16="http://schemas.microsoft.com/office/drawing/2014/main" xmlns="" id="{6E7AE27A-E9E0-4276-90A4-DDBE3B0CC5DC}"/>
                </a:ext>
              </a:extLst>
            </p:cNvPr>
            <p:cNvSpPr txBox="1"/>
            <p:nvPr/>
          </p:nvSpPr>
          <p:spPr>
            <a:xfrm>
              <a:off x="681376" y="3926491"/>
              <a:ext cx="11013888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60% Of Trips To Albertsons Have Food Items As A Destination Item </a:t>
              </a:r>
            </a:p>
          </p:txBody>
        </p:sp>
      </p:grpSp>
      <p:graphicFrame>
        <p:nvGraphicFramePr>
          <p:cNvPr id="58" name="TableLegends">
            <a:extLst>
              <a:ext uri="{FF2B5EF4-FFF2-40B4-BE49-F238E27FC236}">
                <a16:creationId xmlns:a16="http://schemas.microsoft.com/office/drawing/2014/main" xmlns="" id="{92A7A097-EDCB-494B-92C4-87C1B5352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60096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2828">
                <a:tc>
                  <a:txBody>
                    <a:bodyPr vert="horz" wrap="square"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(394)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(1,008)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BI-LO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(50)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58">
            <a:extLst>
              <a:ext uri="{FF2B5EF4-FFF2-40B4-BE49-F238E27FC236}">
                <a16:creationId xmlns:a16="http://schemas.microsoft.com/office/drawing/2014/main" xmlns="" id="{2CCB5598-73F5-493D-B09C-478E637B991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6" y="5396567"/>
            <a:ext cx="11451101" cy="300848"/>
          </a:xfrm>
          <a:prstGeom prst="rect">
            <a:avLst/>
          </a:prstGeom>
        </p:spPr>
      </p:pic>
      <p:sp>
        <p:nvSpPr>
          <p:cNvPr id="60" name="Slide Number Placeholder 2">
            <a:extLst>
              <a:ext uri="{FF2B5EF4-FFF2-40B4-BE49-F238E27FC236}">
                <a16:creationId xmlns:a16="http://schemas.microsoft.com/office/drawing/2014/main" xmlns="" id="{800609D1-D6CA-492D-B837-EB2663F44DBD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Footer Placeholder 2">
            <a:extLst>
              <a:ext uri="{FF2B5EF4-FFF2-40B4-BE49-F238E27FC236}">
                <a16:creationId xmlns:a16="http://schemas.microsoft.com/office/drawing/2014/main" xmlns="" id="{EFCB86F0-8D5E-4053-BBFC-82A94B1B38BB}"/>
              </a:ext>
            </a:extLst>
          </p:cNvPr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69C406A8-FA58-4BAA-84C2-A0732093D212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xmlns="" id="{DB6DBE3E-3789-4D1D-BBCF-CE1DA7E8EF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AED1CD5F-D901-45B2-AD82-F2624F324AA2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45E651A7-E8B6-41DC-AA13-ACDB99E3A51C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xmlns="" id="{F02F374C-0562-4E41-8023-23F206804897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F6E9A7CD-8024-4B43-9672-F2E426892A91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68" name="Text Placeholder 6">
            <a:extLst>
              <a:ext uri="{FF2B5EF4-FFF2-40B4-BE49-F238E27FC236}">
                <a16:creationId xmlns:a16="http://schemas.microsoft.com/office/drawing/2014/main" xmlns="" id="{8FABB59E-1623-4CC0-899B-77A324A3ACB0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69" name="TPandFilters">
            <a:extLst>
              <a:ext uri="{FF2B5EF4-FFF2-40B4-BE49-F238E27FC236}">
                <a16:creationId xmlns:a16="http://schemas.microsoft.com/office/drawing/2014/main" xmlns="" id="{E3E7DBE7-2D3A-48BC-A4AF-165878EA0A66}"/>
              </a:ext>
            </a:extLst>
          </p:cNvPr>
          <p:cNvSpPr txBox="1"/>
          <p:nvPr/>
        </p:nvSpPr>
        <p:spPr>
          <a:xfrm>
            <a:off x="646524" y="6334489"/>
            <a:ext cx="485997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Source: CCNA iSHOP Tracker- Time Period : SEP 2019 12MMT ; Base - Total Trips; % Trips
Filters: None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753A37EC-B502-4D18-95F0-2879CBBD1557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tatTestAgainst">
            <a:extLst>
              <a:ext uri="{FF2B5EF4-FFF2-40B4-BE49-F238E27FC236}">
                <a16:creationId xmlns:a16="http://schemas.microsoft.com/office/drawing/2014/main" xmlns="" id="{DD75C4AF-DD83-43B7-B6C8-DEECB63CFF90}"/>
              </a:ext>
            </a:extLst>
          </p:cNvPr>
          <p:cNvSpPr txBox="1"/>
          <p:nvPr/>
        </p:nvSpPr>
        <p:spPr>
          <a:xfrm>
            <a:off x="7063325" y="6333771"/>
            <a:ext cx="4866077" cy="213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Albertsons</a:t>
            </a:r>
          </a:p>
        </p:txBody>
      </p:sp>
      <p:sp>
        <p:nvSpPr>
          <p:cNvPr id="73" name="Text Placeholder 6">
            <a:extLst>
              <a:ext uri="{FF2B5EF4-FFF2-40B4-BE49-F238E27FC236}">
                <a16:creationId xmlns:a16="http://schemas.microsoft.com/office/drawing/2014/main" xmlns="" id="{5838E4D3-2C19-4B07-B3A2-C75A4D009B0C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xmlns="" id="{BA10A2A7-95E6-41C4-B94F-29AEE3B15D01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5" name="Text Placeholder 6">
            <a:extLst>
              <a:ext uri="{FF2B5EF4-FFF2-40B4-BE49-F238E27FC236}">
                <a16:creationId xmlns:a16="http://schemas.microsoft.com/office/drawing/2014/main" xmlns="" id="{3C908E69-B926-4C78-9C03-BE6D86E8AEB1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35A4FD53-68FB-4C2D-B209-DAE75C80416F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77" name="benchmarkGroup">
            <a:extLst>
              <a:ext uri="{FF2B5EF4-FFF2-40B4-BE49-F238E27FC236}">
                <a16:creationId xmlns:a16="http://schemas.microsoft.com/office/drawing/2014/main" xmlns="" id="{C50922E3-8F55-484A-9262-50F40359880E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78" name="benchmark">
              <a:extLst>
                <a:ext uri="{FF2B5EF4-FFF2-40B4-BE49-F238E27FC236}">
                  <a16:creationId xmlns:a16="http://schemas.microsoft.com/office/drawing/2014/main" xmlns="" id="{4DE7D68A-F133-4568-8275-097D3936E838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Albertsons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A6A41008-0161-471A-A351-BCE1ADA57AF0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0" name="Slide Number Placeholder 5">
            <a:extLst>
              <a:ext uri="{FF2B5EF4-FFF2-40B4-BE49-F238E27FC236}">
                <a16:creationId xmlns:a16="http://schemas.microsoft.com/office/drawing/2014/main" xmlns="" id="{3C2A3714-6336-4700-999B-18257E661795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17</a:t>
            </a:fld>
            <a:endParaRPr lang="en-US"/>
          </a:p>
        </p:txBody>
      </p:sp>
      <p:pic>
        <p:nvPicPr>
          <p:cNvPr id="81" name="Picture 8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F53899EF-4454-477B-A045-11D25E9ACB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51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 Pre-Shop </a:t>
            </a:r>
            <a:endParaRPr lang="en-US" b="1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501473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>
            <a:normAutofit/>
          </a:bodyPr>
          <a:lstStyle/>
          <a:p>
            <a:pPr lvl="0"/>
            <a:r>
              <a:rPr lang="en-US" u="none">
                <a:effectLst/>
                <a:latin typeface="Franklin Gothic Book" panose="020b0503020102020204" pitchFamily="34" charset="0"/>
              </a:rPr>
              <a:t>P2P Report     </a:t>
            </a:r>
          </a:p>
          <a:p>
            <a:pPr lvl="0"/>
            <a:r>
              <a:rPr lang="en-US">
                <a:latin typeface="Franklin Gothic Book" panose="020b0503020102020204" pitchFamily="34" charset="0"/>
              </a:rPr>
              <a:t>In</a:t>
            </a:r>
            <a:r>
              <a:rPr lang="en-US" u="none">
                <a:effectLst/>
                <a:latin typeface="Franklin Gothic Book" panose="020b0503020102020204" pitchFamily="34" charset="0"/>
              </a:rPr>
              <a:t>-Store</a:t>
            </a:r>
          </a:p>
        </p:txBody>
      </p:sp>
      <p:sp>
        <p:nvSpPr>
          <p:cNvPr id="5" name="Footer Placeholder 4"/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49319E6-02D2-4F05-B24C-6A07986CB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B29E7EC-8D36-4E10-AE24-837259504B80}"/>
              </a:ext>
            </a:extLst>
          </p:cNvPr>
          <p:cNvSpPr/>
          <p:nvPr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>
              <a:solidFill>
                <a:srgbClr val="FFFFFF"/>
              </a:solidFill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5931A4B1-4C41-46B2-BEF9-CA9FFC354321}"/>
              </a:ext>
            </a:extLst>
          </p:cNvPr>
          <p:cNvSpPr txBox="1"/>
          <p:nvPr/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Classified -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24448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6" name="Item_Purchased_Chart"/>
          <p:cNvGraphicFramePr/>
          <p:nvPr>
            <p:extLst>
              <p:ext uri="{D42A27DB-BD31-4B8C-83A1-F6EECF244321}">
                <p14:modId xmlns:p14="http://schemas.microsoft.com/office/powerpoint/2010/main" val="1208072914"/>
              </p:ext>
            </p:extLst>
          </p:nvPr>
        </p:nvGraphicFramePr>
        <p:xfrm>
          <a:off x="169330" y="1448785"/>
          <a:ext cx="11877053" cy="446081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309492" y="764116"/>
            <a:ext cx="11604847" cy="522141"/>
            <a:chOff x="309492" y="764116"/>
            <a:chExt cx="11604847" cy="522141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97546" cy="335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Item Purchased- Details (Top 10 for Albertsons)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escription"/>
            <p:cNvSpPr txBox="1"/>
            <p:nvPr/>
          </p:nvSpPr>
          <p:spPr>
            <a:xfrm>
              <a:off x="664145" y="1070813"/>
              <a:ext cx="11031119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 41% Of Trips To Albertsons Involved Purchase Of Fresh Produce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xmlns="" id="{14313225-BC0E-4737-BA16-CB96F2A7D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92" y="764116"/>
              <a:ext cx="424908" cy="424908"/>
            </a:xfrm>
            <a:prstGeom prst="rect">
              <a:avLst/>
            </a:prstGeom>
          </p:spPr>
        </p:pic>
      </p:grpSp>
      <p:graphicFrame>
        <p:nvGraphicFramePr>
          <p:cNvPr id="46" name="TableLegends">
            <a:extLst>
              <a:ext uri="{FF2B5EF4-FFF2-40B4-BE49-F238E27FC236}">
                <a16:creationId xmlns:a16="http://schemas.microsoft.com/office/drawing/2014/main" xmlns="" id="{97F617CA-110D-40E1-8725-DA0590765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60096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2828">
                <a:tc>
                  <a:txBody>
                    <a:bodyPr vert="horz" wrap="square"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(394)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(1,008)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BI-LO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(50)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6338245D-C3F4-4E03-8EB8-C41D8982697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5227754"/>
            <a:ext cx="11451101" cy="314915"/>
          </a:xfrm>
          <a:prstGeom prst="rect">
            <a:avLst/>
          </a:prstGeom>
        </p:spPr>
      </p:pic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xmlns="" id="{57F9F7AC-8335-4AFF-9D37-2D6FEBEEEE13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Footer Placeholder 2">
            <a:extLst>
              <a:ext uri="{FF2B5EF4-FFF2-40B4-BE49-F238E27FC236}">
                <a16:creationId xmlns:a16="http://schemas.microsoft.com/office/drawing/2014/main" xmlns="" id="{F52C16B5-F323-48EF-A3F4-4E5FD56ECCF4}"/>
              </a:ext>
            </a:extLst>
          </p:cNvPr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A79DC2A-CFD5-4A3F-80C8-F26F3C5E452A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36A3614C-7117-4DF7-AD56-8F190AE7C8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9BF1055-E4B8-47E7-BD5C-CCD672828630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951E6E2A-148E-4804-8F4D-52FCD70C948F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xmlns="" id="{08B2346B-9485-4576-AEC0-D152D09906EF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2D7C158E-821E-47FB-8F08-D18D71E87B3E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57" name="Text Placeholder 6">
            <a:extLst>
              <a:ext uri="{FF2B5EF4-FFF2-40B4-BE49-F238E27FC236}">
                <a16:creationId xmlns:a16="http://schemas.microsoft.com/office/drawing/2014/main" xmlns="" id="{B927A3A1-53F5-4962-84AA-B9D2EE65A660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58" name="TPandFilters">
            <a:extLst>
              <a:ext uri="{FF2B5EF4-FFF2-40B4-BE49-F238E27FC236}">
                <a16:creationId xmlns:a16="http://schemas.microsoft.com/office/drawing/2014/main" xmlns="" id="{35CA2A84-628B-43CC-B0D0-3CFE64127622}"/>
              </a:ext>
            </a:extLst>
          </p:cNvPr>
          <p:cNvSpPr txBox="1"/>
          <p:nvPr/>
        </p:nvSpPr>
        <p:spPr>
          <a:xfrm>
            <a:off x="646524" y="6334489"/>
            <a:ext cx="485997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Source: CCNA iSHOP Tracker- Time Period : SEP 2019 12MMT ; Base - Total Trips; % Trips
Filters: None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2FEDCDEE-DD76-4440-9C93-4AF2B1D9AF7B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tatTestAgainst">
            <a:extLst>
              <a:ext uri="{FF2B5EF4-FFF2-40B4-BE49-F238E27FC236}">
                <a16:creationId xmlns:a16="http://schemas.microsoft.com/office/drawing/2014/main" xmlns="" id="{E2EF88A9-BF65-4929-AAEE-0C18B2DBC743}"/>
              </a:ext>
            </a:extLst>
          </p:cNvPr>
          <p:cNvSpPr txBox="1"/>
          <p:nvPr/>
        </p:nvSpPr>
        <p:spPr>
          <a:xfrm>
            <a:off x="7063325" y="6333771"/>
            <a:ext cx="4866077" cy="213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Albertsons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xmlns="" id="{3813BAD7-5CCD-4A3C-BE60-58DA3A746220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71F41D04-33D9-4005-BCFC-79C3622B7307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xmlns="" id="{11CBF5AB-1522-4799-A34C-C0375A901B90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51617EC5-1D3E-4264-9DBF-985D34032E24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5" name="benchmarkGroup">
            <a:extLst>
              <a:ext uri="{FF2B5EF4-FFF2-40B4-BE49-F238E27FC236}">
                <a16:creationId xmlns:a16="http://schemas.microsoft.com/office/drawing/2014/main" xmlns="" id="{9F1ADD19-8204-490E-9DA6-ADEE667511A7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6" name="benchmark">
              <a:extLst>
                <a:ext uri="{FF2B5EF4-FFF2-40B4-BE49-F238E27FC236}">
                  <a16:creationId xmlns:a16="http://schemas.microsoft.com/office/drawing/2014/main" xmlns="" id="{FF8102BA-7193-4CEC-920A-26F5002D56E6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Albertsons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F7BBF67E-83C2-470C-8A8A-F6C923FC4636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68" name="Slide Number Placeholder 5">
            <a:extLst>
              <a:ext uri="{FF2B5EF4-FFF2-40B4-BE49-F238E27FC236}">
                <a16:creationId xmlns:a16="http://schemas.microsoft.com/office/drawing/2014/main" xmlns="" id="{E0E15EB4-8428-4999-B7A3-6D664D093D04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19</a:t>
            </a:fld>
            <a:endParaRPr lang="en-US"/>
          </a:p>
        </p:txBody>
      </p:sp>
      <p:pic>
        <p:nvPicPr>
          <p:cNvPr id="69" name="Picture 6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4E96E30F-FD6D-4414-91A3-3D25F8D9B3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0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 In-Store</a:t>
            </a:r>
            <a:endParaRPr lang="en-US" b="1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56321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40404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Table of Contents</a:t>
            </a:r>
          </a:p>
        </p:txBody>
      </p:sp>
      <p:sp>
        <p:nvSpPr>
          <p:cNvPr id="5" name="New shape"/>
          <p:cNvSpPr/>
          <p:nvPr/>
        </p:nvSpPr>
        <p:spPr>
          <a:xfrm>
            <a:off x="211667" y="952500"/>
            <a:ext cx="6350000" cy="529167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>
              <a:buFontTx/>
              <a:buChar char="•"/>
            </a:pPr>
            <a:r>
              <a:rPr sz="2400" b="1">
                <a:solidFill>
                  <a:srgbClr val="FFFFFF"/>
                </a:solidFill>
                <a:latin typeface="Franklin Gothic Book" panose="020b0503020102020204" pitchFamily="34" charset="0"/>
              </a:rPr>
              <a:t> </a:t>
            </a:r>
            <a:r>
              <a:rPr lang="en-US" sz="2400" err="1">
                <a:solidFill>
                  <a:srgbClr val="FFFFFF"/>
                </a:solidFill>
                <a:latin typeface="Franklin Gothic Book" panose="020b0503020102020204" pitchFamily="34" charset="0"/>
              </a:rPr>
              <a:t>iSHOP -</a:t>
            </a:r>
            <a:r>
              <a:rPr sz="2400">
                <a:solidFill>
                  <a:srgbClr val="FFFFFF"/>
                </a:solidFill>
                <a:latin typeface="Franklin Gothic Book" panose="020b0503020102020204" pitchFamily="34" charset="0"/>
              </a:rPr>
              <a:t> </a:t>
            </a:r>
            <a:r>
              <a:rPr lang="en-US" sz="2400">
                <a:solidFill>
                  <a:srgbClr val="FFFFFF"/>
                </a:solidFill>
                <a:latin typeface="Franklin Gothic Book" panose="020b0503020102020204" pitchFamily="34" charset="0"/>
              </a:rPr>
              <a:t>P2P Report</a:t>
            </a:r>
            <a:endParaRPr sz="2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423333" y="2790006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endParaRPr lang="en-US" sz="2400" b="1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6" name="Footer Placeholder 4"/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17" name="New shape"/>
          <p:cNvSpPr/>
          <p:nvPr/>
        </p:nvSpPr>
        <p:spPr>
          <a:xfrm>
            <a:off x="394252" y="1495813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IN" sz="2400">
                <a:solidFill>
                  <a:srgbClr val="FFFFFF"/>
                </a:solidFill>
                <a:latin typeface="Franklin Gothic Book" panose="020b0503020102020204" pitchFamily="34" charset="0"/>
              </a:rPr>
              <a:t> - Trip Demographics (Pg. 3-6)</a:t>
            </a:r>
          </a:p>
        </p:txBody>
      </p:sp>
      <p:sp>
        <p:nvSpPr>
          <p:cNvPr id="9" name="New shape"/>
          <p:cNvSpPr/>
          <p:nvPr/>
        </p:nvSpPr>
        <p:spPr>
          <a:xfrm>
            <a:off x="394252" y="1943585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sz="2400">
                <a:solidFill>
                  <a:srgbClr val="FFFFFF"/>
                </a:solidFill>
                <a:latin typeface="Franklin Gothic Book" panose="020b0503020102020204" pitchFamily="34" charset="0"/>
              </a:rPr>
              <a:t> - </a:t>
            </a:r>
            <a:r>
              <a:rPr lang="en-US" sz="2400">
                <a:solidFill>
                  <a:srgbClr val="FFFFFF"/>
                </a:solidFill>
                <a:latin typeface="Franklin Gothic Book" panose="020b0503020102020204" pitchFamily="34" charset="0"/>
              </a:rPr>
              <a:t>Pre-Shop</a:t>
            </a:r>
            <a:r>
              <a:rPr sz="2400">
                <a:solidFill>
                  <a:srgbClr val="FFFFFF"/>
                </a:solidFill>
                <a:latin typeface="Franklin Gothic Book" panose="020b0503020102020204" pitchFamily="34" charset="0"/>
              </a:rPr>
              <a:t> (Pg. </a:t>
            </a:r>
            <a:r>
              <a:rPr lang="en-US" sz="2400">
                <a:solidFill>
                  <a:srgbClr val="FFFFFF"/>
                </a:solidFill>
                <a:latin typeface="Franklin Gothic Book" panose="020b0503020102020204" pitchFamily="34" charset="0"/>
              </a:rPr>
              <a:t>7-17</a:t>
            </a:r>
            <a:r>
              <a:rPr sz="2400">
                <a:solidFill>
                  <a:srgbClr val="FFFFFF"/>
                </a:solidFill>
                <a:latin typeface="Franklin Gothic Book" panose="020b0503020102020204" pitchFamily="34" charset="0"/>
              </a:rPr>
              <a:t>)</a:t>
            </a:r>
            <a:endParaRPr lang="en-US" sz="2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" name="New shape"/>
          <p:cNvSpPr/>
          <p:nvPr/>
        </p:nvSpPr>
        <p:spPr>
          <a:xfrm>
            <a:off x="394252" y="2361441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sz="2400">
                <a:solidFill>
                  <a:srgbClr val="FFFFFF"/>
                </a:solidFill>
                <a:latin typeface="Franklin Gothic Book" panose="020b0503020102020204" pitchFamily="34" charset="0"/>
              </a:rPr>
              <a:t> - </a:t>
            </a:r>
            <a:r>
              <a:rPr lang="en-US" sz="2400">
                <a:solidFill>
                  <a:srgbClr val="FFFFFF"/>
                </a:solidFill>
                <a:latin typeface="Franklin Gothic Book" panose="020b0503020102020204" pitchFamily="34" charset="0"/>
              </a:rPr>
              <a:t>In-Store </a:t>
            </a:r>
            <a:r>
              <a:rPr sz="2400">
                <a:solidFill>
                  <a:srgbClr val="FFFFFF"/>
                </a:solidFill>
                <a:latin typeface="Franklin Gothic Book" panose="020b0503020102020204" pitchFamily="34" charset="0"/>
              </a:rPr>
              <a:t>(Pg. </a:t>
            </a:r>
            <a:r>
              <a:rPr lang="en-US" sz="2400">
                <a:solidFill>
                  <a:srgbClr val="FFFFFF"/>
                </a:solidFill>
                <a:latin typeface="Franklin Gothic Book" panose="020b0503020102020204" pitchFamily="34" charset="0"/>
              </a:rPr>
              <a:t>18-25</a:t>
            </a:r>
            <a:r>
              <a:rPr sz="2400">
                <a:solidFill>
                  <a:srgbClr val="FFFFFF"/>
                </a:solidFill>
                <a:latin typeface="Franklin Gothic Book" panose="020b0503020102020204" pitchFamily="34" charset="0"/>
              </a:rPr>
              <a:t>)</a:t>
            </a:r>
            <a:endParaRPr lang="en-US" sz="2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" name="Slide Number Placeholder 5"/>
          <p:cNvSpPr txBox="1"/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3" name="New shape"/>
          <p:cNvSpPr/>
          <p:nvPr/>
        </p:nvSpPr>
        <p:spPr>
          <a:xfrm>
            <a:off x="394252" y="2779297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sz="2400">
                <a:solidFill>
                  <a:srgbClr val="FFFFFF"/>
                </a:solidFill>
                <a:latin typeface="Franklin Gothic Book" panose="020b0503020102020204" pitchFamily="34" charset="0"/>
              </a:rPr>
              <a:t> - </a:t>
            </a:r>
            <a:r>
              <a:rPr lang="en-US" sz="2400">
                <a:solidFill>
                  <a:srgbClr val="FFFFFF"/>
                </a:solidFill>
                <a:latin typeface="Franklin Gothic Book" panose="020b0503020102020204" pitchFamily="34" charset="0"/>
              </a:rPr>
              <a:t>Trip Summary </a:t>
            </a:r>
            <a:r>
              <a:rPr sz="2400">
                <a:solidFill>
                  <a:srgbClr val="FFFFFF"/>
                </a:solidFill>
                <a:latin typeface="Franklin Gothic Book" panose="020b0503020102020204" pitchFamily="34" charset="0"/>
              </a:rPr>
              <a:t>(Pg. </a:t>
            </a:r>
            <a:r>
              <a:rPr lang="en-US" sz="2400">
                <a:solidFill>
                  <a:srgbClr val="FFFFFF"/>
                </a:solidFill>
                <a:latin typeface="Franklin Gothic Book" panose="020b0503020102020204" pitchFamily="34" charset="0"/>
              </a:rPr>
              <a:t>26-34</a:t>
            </a:r>
            <a:r>
              <a:rPr sz="2400">
                <a:solidFill>
                  <a:srgbClr val="FFFFFF"/>
                </a:solidFill>
                <a:latin typeface="Franklin Gothic Book" panose="020b0503020102020204" pitchFamily="34" charset="0"/>
              </a:rPr>
              <a:t>)</a:t>
            </a:r>
            <a:endParaRPr lang="en-US" sz="2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New shape"/>
          <p:cNvSpPr/>
          <p:nvPr/>
        </p:nvSpPr>
        <p:spPr>
          <a:xfrm>
            <a:off x="394252" y="3197154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sz="2400">
                <a:solidFill>
                  <a:srgbClr val="FFFFFF"/>
                </a:solidFill>
                <a:latin typeface="Franklin Gothic Book" panose="020b0503020102020204" pitchFamily="34" charset="0"/>
              </a:rPr>
              <a:t> </a:t>
            </a:r>
            <a:endParaRPr lang="en-US" sz="2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16377F8-2C67-461F-9CA0-EE8B0D7B6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9289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1" name="Departments_Purchased_Chart">
            <a:extLst>
              <a:ext uri="{FF2B5EF4-FFF2-40B4-BE49-F238E27FC236}">
                <a16:creationId xmlns:a16="http://schemas.microsoft.com/office/drawing/2014/main" xmlns="" id="{1A46CCD1-FFD0-4C97-8362-355F5F6DF1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6136670"/>
              </p:ext>
            </p:extLst>
          </p:nvPr>
        </p:nvGraphicFramePr>
        <p:xfrm>
          <a:off x="117695" y="1255212"/>
          <a:ext cx="11928486" cy="5047863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12141" y="612200"/>
            <a:ext cx="11702198" cy="674057"/>
            <a:chOff x="212141" y="612200"/>
            <a:chExt cx="11702198" cy="674057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97546" cy="335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Departments Purchased (Top 10 for Albertsons)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1031119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82% Of Trips To Albertsons Involved Purchase Of Food Items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41" y="612200"/>
              <a:ext cx="566527" cy="468000"/>
            </a:xfrm>
            <a:prstGeom prst="rect">
              <a:avLst/>
            </a:prstGeom>
          </p:spPr>
        </p:pic>
      </p:grpSp>
      <p:graphicFrame>
        <p:nvGraphicFramePr>
          <p:cNvPr id="50" name="TableLegends">
            <a:extLst>
              <a:ext uri="{FF2B5EF4-FFF2-40B4-BE49-F238E27FC236}">
                <a16:creationId xmlns:a16="http://schemas.microsoft.com/office/drawing/2014/main" xmlns="" id="{360669EA-E088-46A7-AB63-BDB10E44C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60096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2828">
                <a:tc>
                  <a:txBody>
                    <a:bodyPr vert="horz" wrap="square"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(394)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(1,008)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BI-LO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(50)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B745000F-2A9C-4BAD-B18A-BB67DCAF643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8" y="5058941"/>
            <a:ext cx="11422966" cy="328985"/>
          </a:xfrm>
          <a:prstGeom prst="rect">
            <a:avLst/>
          </a:prstGeom>
        </p:spPr>
      </p:pic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xmlns="" id="{CD23BC8D-DC6F-4449-9121-A14410157079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Footer Placeholder 2">
            <a:extLst>
              <a:ext uri="{FF2B5EF4-FFF2-40B4-BE49-F238E27FC236}">
                <a16:creationId xmlns:a16="http://schemas.microsoft.com/office/drawing/2014/main" xmlns="" id="{81A44CED-B1F1-4C41-8023-8287945C1D37}"/>
              </a:ext>
            </a:extLst>
          </p:cNvPr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A84EE95-CD97-43F5-A6D4-177F73D7A5F6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4A5747A6-2BDA-4FD5-B484-A268BBC509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D26BE3EF-97E8-4279-85F2-911D0DA320C3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67BF2AA5-BF89-447E-A943-075EAFCAD1C6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xmlns="" id="{86D0B05E-0A2C-45F0-8DDB-E16360B49E39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xmlns="" id="{F6A7323B-9FDE-4FC3-81A9-A74849AEA2E6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60" name="Text Placeholder 6">
            <a:extLst>
              <a:ext uri="{FF2B5EF4-FFF2-40B4-BE49-F238E27FC236}">
                <a16:creationId xmlns:a16="http://schemas.microsoft.com/office/drawing/2014/main" xmlns="" id="{374F0418-0F00-4082-A6B2-9F976A44FDDF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61" name="TPandFilters">
            <a:extLst>
              <a:ext uri="{FF2B5EF4-FFF2-40B4-BE49-F238E27FC236}">
                <a16:creationId xmlns:a16="http://schemas.microsoft.com/office/drawing/2014/main" xmlns="" id="{F6127FB0-B580-48D3-9962-4D3E8DEDC4CF}"/>
              </a:ext>
            </a:extLst>
          </p:cNvPr>
          <p:cNvSpPr txBox="1"/>
          <p:nvPr/>
        </p:nvSpPr>
        <p:spPr>
          <a:xfrm>
            <a:off x="646524" y="6334489"/>
            <a:ext cx="485997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Source: CCNA iSHOP Tracker- Time Period : SEP 2019 12MMT ; Base - Total Trips; % Trips
Filters: None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43390834-EF0B-4821-B88A-B2F60EF57DF4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tatTestAgainst">
            <a:extLst>
              <a:ext uri="{FF2B5EF4-FFF2-40B4-BE49-F238E27FC236}">
                <a16:creationId xmlns:a16="http://schemas.microsoft.com/office/drawing/2014/main" xmlns="" id="{593A05FE-DD5B-45C2-953B-BDF7A9313748}"/>
              </a:ext>
            </a:extLst>
          </p:cNvPr>
          <p:cNvSpPr txBox="1"/>
          <p:nvPr/>
        </p:nvSpPr>
        <p:spPr>
          <a:xfrm>
            <a:off x="7063325" y="6333771"/>
            <a:ext cx="4866077" cy="213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Albertsons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xmlns="" id="{F1979327-B138-45ED-9C7E-C79A3BE74E4E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F7A565C4-1D0B-45DD-A567-71ADF6266C0C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xmlns="" id="{5404AF0F-7A2A-4027-B0CB-0EB606AB9616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B9B52EE0-BBBC-4700-A009-AB8A0F4CBE78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8" name="benchmarkGroup">
            <a:extLst>
              <a:ext uri="{FF2B5EF4-FFF2-40B4-BE49-F238E27FC236}">
                <a16:creationId xmlns:a16="http://schemas.microsoft.com/office/drawing/2014/main" xmlns="" id="{73DE648E-4AD1-437D-A002-0E65436EA604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9" name="benchmark">
              <a:extLst>
                <a:ext uri="{FF2B5EF4-FFF2-40B4-BE49-F238E27FC236}">
                  <a16:creationId xmlns:a16="http://schemas.microsoft.com/office/drawing/2014/main" xmlns="" id="{A98EB708-32BB-487A-AF63-976C64A7B96E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Albertsons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8351C64A-006A-463E-923A-A9DD85ACB1D7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2" name="Slide Number Placeholder 5">
            <a:extLst>
              <a:ext uri="{FF2B5EF4-FFF2-40B4-BE49-F238E27FC236}">
                <a16:creationId xmlns:a16="http://schemas.microsoft.com/office/drawing/2014/main" xmlns="" id="{FAC43023-EB8D-481E-8D3A-2BF3F0B6612E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20</a:t>
            </a:fld>
            <a:endParaRPr lang="en-US"/>
          </a:p>
        </p:txBody>
      </p:sp>
      <p:pic>
        <p:nvPicPr>
          <p:cNvPr id="73" name="Picture 7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6CDB9F5-5A4A-4C5B-A3E0-FD97BBA267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2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 In-Store</a:t>
            </a:r>
            <a:endParaRPr lang="en-US" b="1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570318"/>
      </p:ext>
    </p:extLst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40699" y="668091"/>
            <a:ext cx="11673640" cy="618166"/>
            <a:chOff x="240699" y="668091"/>
            <a:chExt cx="11673640" cy="618166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97546" cy="335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Food Categories Purchased (Top 10 for Albertsons)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1031119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41% Of Trips To Albertsons Involved Purchase Of Fresh Produce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699" y="668091"/>
              <a:ext cx="568766" cy="468000"/>
            </a:xfrm>
            <a:prstGeom prst="rect">
              <a:avLst/>
            </a:prstGeom>
          </p:spPr>
        </p:pic>
      </p:grpSp>
      <p:graphicFrame>
        <p:nvGraphicFramePr>
          <p:cNvPr id="73" name="Food_Categories_Purchased_Chart"/>
          <p:cNvGraphicFramePr/>
          <p:nvPr>
            <p:extLst>
              <p:ext uri="{D42A27DB-BD31-4B8C-83A1-F6EECF244321}">
                <p14:modId xmlns:p14="http://schemas.microsoft.com/office/powerpoint/2010/main" val="2910011408"/>
              </p:ext>
            </p:extLst>
          </p:nvPr>
        </p:nvGraphicFramePr>
        <p:xfrm>
          <a:off x="181847" y="1276368"/>
          <a:ext cx="11859691" cy="424815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47" name="TableLegends">
            <a:extLst>
              <a:ext uri="{FF2B5EF4-FFF2-40B4-BE49-F238E27FC236}">
                <a16:creationId xmlns:a16="http://schemas.microsoft.com/office/drawing/2014/main" xmlns="" id="{C3F66F54-F54B-4D12-9812-2A55FD350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60096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2828">
                <a:tc>
                  <a:txBody>
                    <a:bodyPr vert="horz" wrap="square"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(394)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(1,008)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BI-LO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(50)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643CAF92-6C9D-45C0-84CB-898817A302B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5002671"/>
            <a:ext cx="11451101" cy="328984"/>
          </a:xfrm>
          <a:prstGeom prst="rect">
            <a:avLst/>
          </a:prstGeom>
        </p:spPr>
      </p:pic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xmlns="" id="{431B4CA3-902F-47F9-9285-C2DA108797F5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Footer Placeholder 2">
            <a:extLst>
              <a:ext uri="{FF2B5EF4-FFF2-40B4-BE49-F238E27FC236}">
                <a16:creationId xmlns:a16="http://schemas.microsoft.com/office/drawing/2014/main" xmlns="" id="{A8604EB1-8596-4069-98CD-5F7A24EC29D0}"/>
              </a:ext>
            </a:extLst>
          </p:cNvPr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9E82E2A-FE92-4A44-8897-AAD09E487A50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7CA61A7E-6D4F-4CC6-94E5-AC3CF9C0B9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820D30DC-402B-44DC-8556-58B296615C24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4C07D563-DA27-4ACD-A36B-2DFD79E2CD39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xmlns="" id="{F2025FA5-87DC-45F7-9914-4A4012451792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F746A510-A1D8-4A6A-BDD2-40E8A7D297F1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59" name="Text Placeholder 6">
            <a:extLst>
              <a:ext uri="{FF2B5EF4-FFF2-40B4-BE49-F238E27FC236}">
                <a16:creationId xmlns:a16="http://schemas.microsoft.com/office/drawing/2014/main" xmlns="" id="{4C11217A-6E3B-4971-9055-8C9F3677E337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60" name="TPandFilters">
            <a:extLst>
              <a:ext uri="{FF2B5EF4-FFF2-40B4-BE49-F238E27FC236}">
                <a16:creationId xmlns:a16="http://schemas.microsoft.com/office/drawing/2014/main" xmlns="" id="{A50FC652-06C4-417F-A1AE-64F17F970569}"/>
              </a:ext>
            </a:extLst>
          </p:cNvPr>
          <p:cNvSpPr txBox="1"/>
          <p:nvPr/>
        </p:nvSpPr>
        <p:spPr>
          <a:xfrm>
            <a:off x="646524" y="6334489"/>
            <a:ext cx="485997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Source: CCNA iSHOP Tracker- Time Period : SEP 2019 12MMT ; Base - Total Trips; % Trips
Filters: None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08B86A72-F846-496B-B4AC-0EF02440DBF6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tatTestAgainst">
            <a:extLst>
              <a:ext uri="{FF2B5EF4-FFF2-40B4-BE49-F238E27FC236}">
                <a16:creationId xmlns:a16="http://schemas.microsoft.com/office/drawing/2014/main" xmlns="" id="{5C51B6E4-6715-42A4-8D65-8BC987466ED7}"/>
              </a:ext>
            </a:extLst>
          </p:cNvPr>
          <p:cNvSpPr txBox="1"/>
          <p:nvPr/>
        </p:nvSpPr>
        <p:spPr>
          <a:xfrm>
            <a:off x="7063325" y="6333771"/>
            <a:ext cx="4866077" cy="213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Albertsons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xmlns="" id="{EE6FE845-1C5C-4423-ACBF-3953786F6D84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1A2AFEAC-DD02-448C-BAB8-EA918BB0DAA2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xmlns="" id="{609BB711-D98B-4A18-8066-7B3D6FEC9465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00861DF1-C8F3-4FAD-97EE-76FD8C31E9BB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7" name="benchmarkGroup">
            <a:extLst>
              <a:ext uri="{FF2B5EF4-FFF2-40B4-BE49-F238E27FC236}">
                <a16:creationId xmlns:a16="http://schemas.microsoft.com/office/drawing/2014/main" xmlns="" id="{CE2A1E45-EC39-47A1-84EC-BB4393275D7D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8" name="benchmark">
              <a:extLst>
                <a:ext uri="{FF2B5EF4-FFF2-40B4-BE49-F238E27FC236}">
                  <a16:creationId xmlns:a16="http://schemas.microsoft.com/office/drawing/2014/main" xmlns="" id="{B9295E1D-DE8C-4B46-831D-D09CFB805BF0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Albertsons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51C1E1C6-6ECD-41F0-8AC6-3DFD2A29959D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0" name="Slide Number Placeholder 5">
            <a:extLst>
              <a:ext uri="{FF2B5EF4-FFF2-40B4-BE49-F238E27FC236}">
                <a16:creationId xmlns:a16="http://schemas.microsoft.com/office/drawing/2014/main" xmlns="" id="{C955A8B4-1D4D-472B-9C53-ADA952B53D2D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21</a:t>
            </a:fld>
            <a:endParaRPr lang="en-US"/>
          </a:p>
        </p:txBody>
      </p:sp>
      <p:pic>
        <p:nvPicPr>
          <p:cNvPr id="72" name="Picture 7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61FA52B-B116-449A-8127-87BB3BD050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2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 In-Store</a:t>
            </a:r>
            <a:endParaRPr lang="en-US" b="1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170270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aphicFrame>
        <p:nvGraphicFramePr>
          <p:cNvPr id="21" name="Bev_Ingredient_Categories_Purchased_Chart">
            <a:extLst>
              <a:ext uri="{FF2B5EF4-FFF2-40B4-BE49-F238E27FC236}">
                <a16:creationId xmlns:a16="http://schemas.microsoft.com/office/drawing/2014/main" xmlns="" id="{7EFB4A87-C356-4857-ADEC-205CE80602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201207"/>
              </p:ext>
            </p:extLst>
          </p:nvPr>
        </p:nvGraphicFramePr>
        <p:xfrm>
          <a:off x="182879" y="1266088"/>
          <a:ext cx="11859691" cy="424815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pSp>
        <p:nvGrpSpPr>
          <p:cNvPr id="2" name="Header1"/>
          <p:cNvGrpSpPr/>
          <p:nvPr/>
        </p:nvGrpSpPr>
        <p:grpSpPr>
          <a:xfrm>
            <a:off x="346196" y="710261"/>
            <a:ext cx="11568143" cy="567044"/>
            <a:chOff x="346196" y="710261"/>
            <a:chExt cx="11568143" cy="567044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643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Beverage Ingredient Categories Purchased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46138" y="1061861"/>
              <a:ext cx="11049126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5% Of Trips To Albertsons Involved Purchase Of Coffee Beans, Grinds Or Powdered/Instant Coffee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DF951879-5142-4EEC-9991-183EE653D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196" y="710261"/>
              <a:ext cx="369718" cy="349889"/>
            </a:xfrm>
            <a:prstGeom prst="rect">
              <a:avLst/>
            </a:prstGeom>
            <a:solidFill>
              <a:schemeClr val="accent6"/>
            </a:solidFill>
          </p:spPr>
        </p:pic>
      </p:grpSp>
      <p:graphicFrame>
        <p:nvGraphicFramePr>
          <p:cNvPr id="50" name="TableLegends">
            <a:extLst>
              <a:ext uri="{FF2B5EF4-FFF2-40B4-BE49-F238E27FC236}">
                <a16:creationId xmlns:a16="http://schemas.microsoft.com/office/drawing/2014/main" xmlns="" id="{36FE22DD-0BFD-4F22-A042-8FA5F984C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60096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2828">
                <a:tc>
                  <a:txBody>
                    <a:bodyPr vert="horz" wrap="square"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(394)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(1,008)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BI-LO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(50)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47E8DAF1-BD13-4B2C-8D3A-B73C65BA676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4988603"/>
            <a:ext cx="11451101" cy="286781"/>
          </a:xfrm>
          <a:prstGeom prst="rect">
            <a:avLst/>
          </a:prstGeom>
        </p:spPr>
      </p:pic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xmlns="" id="{11A03B2A-822C-447E-AC9A-F942C7E9C49C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Footer Placeholder 2">
            <a:extLst>
              <a:ext uri="{FF2B5EF4-FFF2-40B4-BE49-F238E27FC236}">
                <a16:creationId xmlns:a16="http://schemas.microsoft.com/office/drawing/2014/main" xmlns="" id="{AD49D1A4-B343-460E-B127-9BA6EE2505E4}"/>
              </a:ext>
            </a:extLst>
          </p:cNvPr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B6D77E0-9C7C-463E-BC1B-9846BAEEA2E8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5CB16061-ADD7-4672-82D6-02858980AD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CF2C4E25-3D30-4AF3-9437-A86FA2553414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6509D8AA-CDBF-496A-8628-AF6185562744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xmlns="" id="{CF85F3D1-B621-4A77-9126-6095310BD507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xmlns="" id="{AE6370D9-A85F-418F-974C-4CA5EC5F2B19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60" name="Text Placeholder 6">
            <a:extLst>
              <a:ext uri="{FF2B5EF4-FFF2-40B4-BE49-F238E27FC236}">
                <a16:creationId xmlns:a16="http://schemas.microsoft.com/office/drawing/2014/main" xmlns="" id="{2A1CB667-37D1-4EA4-8F35-4DFC54E86DC6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61" name="TPandFilters">
            <a:extLst>
              <a:ext uri="{FF2B5EF4-FFF2-40B4-BE49-F238E27FC236}">
                <a16:creationId xmlns:a16="http://schemas.microsoft.com/office/drawing/2014/main" xmlns="" id="{49D787AC-9D48-4D7C-91EA-786AB903115E}"/>
              </a:ext>
            </a:extLst>
          </p:cNvPr>
          <p:cNvSpPr txBox="1"/>
          <p:nvPr/>
        </p:nvSpPr>
        <p:spPr>
          <a:xfrm>
            <a:off x="646524" y="6334489"/>
            <a:ext cx="485997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Source: CCNA iSHOP Tracker- Time Period : SEP 2019 12MMT ; Base - Total Trips; % Trips
Filters: None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D2D52EDC-011A-4D08-828C-C17F07C1399C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tatTestAgainst">
            <a:extLst>
              <a:ext uri="{FF2B5EF4-FFF2-40B4-BE49-F238E27FC236}">
                <a16:creationId xmlns:a16="http://schemas.microsoft.com/office/drawing/2014/main" xmlns="" id="{760FA8E7-A959-401B-A2C0-9EBB99ADD8FC}"/>
              </a:ext>
            </a:extLst>
          </p:cNvPr>
          <p:cNvSpPr txBox="1"/>
          <p:nvPr/>
        </p:nvSpPr>
        <p:spPr>
          <a:xfrm>
            <a:off x="7063325" y="6333771"/>
            <a:ext cx="4866077" cy="213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Albertsons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xmlns="" id="{496E7C32-41B5-4C8D-BBB5-F92E03D3B4D6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4FBFDCE6-D652-4619-B7EF-B67C391E577C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xmlns="" id="{A4298783-290A-418C-B7C4-EB330CC310E9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3CFD25BC-0D3F-4E82-A945-0893A56D806A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8" name="benchmarkGroup">
            <a:extLst>
              <a:ext uri="{FF2B5EF4-FFF2-40B4-BE49-F238E27FC236}">
                <a16:creationId xmlns:a16="http://schemas.microsoft.com/office/drawing/2014/main" xmlns="" id="{85B3FCC1-6FAE-41EB-AE14-FDDBB6794174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9" name="benchmark">
              <a:extLst>
                <a:ext uri="{FF2B5EF4-FFF2-40B4-BE49-F238E27FC236}">
                  <a16:creationId xmlns:a16="http://schemas.microsoft.com/office/drawing/2014/main" xmlns="" id="{3BF68349-34E1-4DD7-9DE1-273A0BD55421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Albertsons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4902FCF1-A2D5-4942-AEA6-5F8D87843C07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2" name="Slide Number Placeholder 5">
            <a:extLst>
              <a:ext uri="{FF2B5EF4-FFF2-40B4-BE49-F238E27FC236}">
                <a16:creationId xmlns:a16="http://schemas.microsoft.com/office/drawing/2014/main" xmlns="" id="{0AAC163A-F9FC-4332-BA7D-A199B7A053D2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22</a:t>
            </a:fld>
            <a:endParaRPr lang="en-US"/>
          </a:p>
        </p:txBody>
      </p:sp>
      <p:pic>
        <p:nvPicPr>
          <p:cNvPr id="73" name="Picture 7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F7B6DAC-D187-488A-8A07-0C10DD8D06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2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 In-Store</a:t>
            </a:r>
            <a:endParaRPr lang="en-US" b="1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358500"/>
      </p:ext>
    </p:extLst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52088" y="716343"/>
            <a:ext cx="11662251" cy="569914"/>
            <a:chOff x="252088" y="716343"/>
            <a:chExt cx="11662251" cy="569914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97546" cy="335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Beverage Categories Purchased (Top 10 for Albertsons)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1031119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9% Of Trips To Albertsons Involved Purchase Of  SSD Regular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088" y="716343"/>
              <a:ext cx="466118" cy="448854"/>
            </a:xfrm>
            <a:prstGeom prst="rect">
              <a:avLst/>
            </a:prstGeom>
            <a:noFill/>
          </p:spPr>
        </p:pic>
      </p:grpSp>
      <p:graphicFrame>
        <p:nvGraphicFramePr>
          <p:cNvPr id="73" name="Bev_Categories_Purchased_Chart"/>
          <p:cNvGraphicFramePr/>
          <p:nvPr>
            <p:extLst>
              <p:ext uri="{D42A27DB-BD31-4B8C-83A1-F6EECF244321}">
                <p14:modId xmlns:p14="http://schemas.microsoft.com/office/powerpoint/2010/main" val="3102398612"/>
              </p:ext>
            </p:extLst>
          </p:nvPr>
        </p:nvGraphicFramePr>
        <p:xfrm>
          <a:off x="181853" y="1248235"/>
          <a:ext cx="11859691" cy="424815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47" name="TableLegends">
            <a:extLst>
              <a:ext uri="{FF2B5EF4-FFF2-40B4-BE49-F238E27FC236}">
                <a16:creationId xmlns:a16="http://schemas.microsoft.com/office/drawing/2014/main" xmlns="" id="{C02FFC84-2709-4A5F-86F1-6C387BFAB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60096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2828">
                <a:tc>
                  <a:txBody>
                    <a:bodyPr vert="horz" wrap="square"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(394)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(1,008)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BI-LO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(50)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8A6784C3-23CF-498A-8B79-2F3E1BF842A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5002671"/>
            <a:ext cx="11394831" cy="399323"/>
          </a:xfrm>
          <a:prstGeom prst="rect">
            <a:avLst/>
          </a:prstGeom>
        </p:spPr>
      </p:pic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xmlns="" id="{AA1DD73A-3061-401B-8A0B-A94EFABA38FA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23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Footer Placeholder 2">
            <a:extLst>
              <a:ext uri="{FF2B5EF4-FFF2-40B4-BE49-F238E27FC236}">
                <a16:creationId xmlns:a16="http://schemas.microsoft.com/office/drawing/2014/main" xmlns="" id="{98D4A437-CDBF-4112-82EC-E67A6A5BB6AC}"/>
              </a:ext>
            </a:extLst>
          </p:cNvPr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FDB12B5-1B55-49B0-922C-8F6225CCF49B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B0414386-5ED6-4CE8-8EFA-4A12D27A71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D67AE17D-7E6B-4659-B1D9-7CB44881C362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C230E82A-2CF7-4D9E-9E3C-6C8C0D0DC6A1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xmlns="" id="{5C36F2EA-0B89-4C42-B686-794CA70EE0D8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001087E5-C317-44E2-A812-0B9D9A16D6BA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59" name="Text Placeholder 6">
            <a:extLst>
              <a:ext uri="{FF2B5EF4-FFF2-40B4-BE49-F238E27FC236}">
                <a16:creationId xmlns:a16="http://schemas.microsoft.com/office/drawing/2014/main" xmlns="" id="{22A9CE02-FAFB-44D8-AD9D-BE5E9D74F286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60" name="TPandFilters">
            <a:extLst>
              <a:ext uri="{FF2B5EF4-FFF2-40B4-BE49-F238E27FC236}">
                <a16:creationId xmlns:a16="http://schemas.microsoft.com/office/drawing/2014/main" xmlns="" id="{109FB129-975D-4F6F-B980-72C2009340C9}"/>
              </a:ext>
            </a:extLst>
          </p:cNvPr>
          <p:cNvSpPr txBox="1"/>
          <p:nvPr/>
        </p:nvSpPr>
        <p:spPr>
          <a:xfrm>
            <a:off x="646524" y="6334489"/>
            <a:ext cx="485997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Source: CCNA iSHOP Tracker- Time Period : SEP 2019 12MMT ; Base - Total Trips; % Trips
Filters: None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647591FC-FC53-4CE5-BF8D-D28DBA9A680E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tatTestAgainst">
            <a:extLst>
              <a:ext uri="{FF2B5EF4-FFF2-40B4-BE49-F238E27FC236}">
                <a16:creationId xmlns:a16="http://schemas.microsoft.com/office/drawing/2014/main" xmlns="" id="{67846CD2-BF8C-4FF0-BB51-8774FEAE069E}"/>
              </a:ext>
            </a:extLst>
          </p:cNvPr>
          <p:cNvSpPr txBox="1"/>
          <p:nvPr/>
        </p:nvSpPr>
        <p:spPr>
          <a:xfrm>
            <a:off x="7063325" y="6333771"/>
            <a:ext cx="4866077" cy="213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Albertsons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xmlns="" id="{3F813382-66DF-418A-BB19-158A8BA38144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DB3279EF-DC24-4FE3-8624-78E6DD558F5C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xmlns="" id="{8827A268-BDB2-4AD5-9C9B-0933547377A2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0C863981-AFB2-4521-856E-7F95D55BF474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7" name="benchmarkGroup">
            <a:extLst>
              <a:ext uri="{FF2B5EF4-FFF2-40B4-BE49-F238E27FC236}">
                <a16:creationId xmlns:a16="http://schemas.microsoft.com/office/drawing/2014/main" xmlns="" id="{A652139A-1181-488F-9241-FEDDF0BF590F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8" name="benchmark">
              <a:extLst>
                <a:ext uri="{FF2B5EF4-FFF2-40B4-BE49-F238E27FC236}">
                  <a16:creationId xmlns:a16="http://schemas.microsoft.com/office/drawing/2014/main" xmlns="" id="{2645DB3B-3562-4BD5-8AB8-4FD4C6F870DD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Albertsons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A8909FC7-5DF7-4425-96B8-C2F570CE611F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0" name="Slide Number Placeholder 5">
            <a:extLst>
              <a:ext uri="{FF2B5EF4-FFF2-40B4-BE49-F238E27FC236}">
                <a16:creationId xmlns:a16="http://schemas.microsoft.com/office/drawing/2014/main" xmlns="" id="{DF5FE95D-A77C-4318-9B90-FCFC5E03A1E3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23</a:t>
            </a:fld>
            <a:endParaRPr lang="en-US"/>
          </a:p>
        </p:txBody>
      </p:sp>
      <p:pic>
        <p:nvPicPr>
          <p:cNvPr id="72" name="Picture 7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8782441E-8DA1-42B4-9B3F-1C9A319834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2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 In-Store</a:t>
            </a:r>
            <a:endParaRPr lang="en-US" b="1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24973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09828" y="658985"/>
            <a:ext cx="11704511" cy="627272"/>
            <a:chOff x="209828" y="658985"/>
            <a:chExt cx="11704511" cy="627272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97546" cy="335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Top Brand Across Categories (Top 10 for Albertsons)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1031119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3% Of Trips To Albertsons Involved Purchase Of Coca-Cola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828" y="658985"/>
              <a:ext cx="566526" cy="468000"/>
            </a:xfrm>
            <a:prstGeom prst="rect">
              <a:avLst/>
            </a:prstGeom>
          </p:spPr>
        </p:pic>
      </p:grpSp>
      <p:graphicFrame>
        <p:nvGraphicFramePr>
          <p:cNvPr id="73" name="Brand_Categories_Purchased_Chart"/>
          <p:cNvGraphicFramePr/>
          <p:nvPr>
            <p:extLst>
              <p:ext uri="{D42A27DB-BD31-4B8C-83A1-F6EECF244321}">
                <p14:modId xmlns:p14="http://schemas.microsoft.com/office/powerpoint/2010/main" val="3161893908"/>
              </p:ext>
            </p:extLst>
          </p:nvPr>
        </p:nvGraphicFramePr>
        <p:xfrm>
          <a:off x="238124" y="1290435"/>
          <a:ext cx="11859691" cy="424815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47" name="TableLegends">
            <a:extLst>
              <a:ext uri="{FF2B5EF4-FFF2-40B4-BE49-F238E27FC236}">
                <a16:creationId xmlns:a16="http://schemas.microsoft.com/office/drawing/2014/main" xmlns="" id="{6CDF3B30-1AE2-420B-9AB7-A1AB4B19A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60096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2828">
                <a:tc>
                  <a:txBody>
                    <a:bodyPr vert="horz" wrap="square"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(394)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(1,008)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BI-LO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(50)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9FDB68FC-7ECC-415B-B657-71D298C4F47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5016739"/>
            <a:ext cx="11451101" cy="455593"/>
          </a:xfrm>
          <a:prstGeom prst="rect">
            <a:avLst/>
          </a:prstGeom>
        </p:spPr>
      </p:pic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xmlns="" id="{9F4D5470-DE93-4944-8738-E4BD79383B95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24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Footer Placeholder 2">
            <a:extLst>
              <a:ext uri="{FF2B5EF4-FFF2-40B4-BE49-F238E27FC236}">
                <a16:creationId xmlns:a16="http://schemas.microsoft.com/office/drawing/2014/main" xmlns="" id="{18EA5E94-70F4-47D9-A22F-29B10061F582}"/>
              </a:ext>
            </a:extLst>
          </p:cNvPr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4573D32-9594-4BD2-A849-7DA362446290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70435DC4-42A0-4FFB-B8F7-04007DC24E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BAAC3224-D6CD-4780-824A-96C774FC34D5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B5BDEE35-CB60-426F-AF36-36ED09FF5F1B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xmlns="" id="{A58ACFE9-A8B5-4011-8EFE-B3C1608F6342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0754EDE3-10C5-41C3-BEF6-3F74ECA0EE00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59" name="Text Placeholder 6">
            <a:extLst>
              <a:ext uri="{FF2B5EF4-FFF2-40B4-BE49-F238E27FC236}">
                <a16:creationId xmlns:a16="http://schemas.microsoft.com/office/drawing/2014/main" xmlns="" id="{9E216E1B-022B-46BD-AF66-7E48354CC4C8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60" name="TPandFilters">
            <a:extLst>
              <a:ext uri="{FF2B5EF4-FFF2-40B4-BE49-F238E27FC236}">
                <a16:creationId xmlns:a16="http://schemas.microsoft.com/office/drawing/2014/main" xmlns="" id="{F594C072-DECF-49FE-9C79-BC8BBA8D5DF8}"/>
              </a:ext>
            </a:extLst>
          </p:cNvPr>
          <p:cNvSpPr txBox="1"/>
          <p:nvPr/>
        </p:nvSpPr>
        <p:spPr>
          <a:xfrm>
            <a:off x="646524" y="6334489"/>
            <a:ext cx="485997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Source: CCNA iSHOP Tracker- Time Period : SEP 2019 12MMT ; Base - Total Trips; % Trips
Filters: None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02692382-91DE-4AA8-8568-B8A33858E87D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tatTestAgainst">
            <a:extLst>
              <a:ext uri="{FF2B5EF4-FFF2-40B4-BE49-F238E27FC236}">
                <a16:creationId xmlns:a16="http://schemas.microsoft.com/office/drawing/2014/main" xmlns="" id="{1B1D7505-79A2-4E24-A422-9B5FFE9DDA72}"/>
              </a:ext>
            </a:extLst>
          </p:cNvPr>
          <p:cNvSpPr txBox="1"/>
          <p:nvPr/>
        </p:nvSpPr>
        <p:spPr>
          <a:xfrm>
            <a:off x="7063325" y="6333771"/>
            <a:ext cx="4866077" cy="213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Albertsons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xmlns="" id="{0142AAF8-285F-4CB6-9241-CAE055898D1D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07AC0D2E-AE6A-412D-8442-3FFDD7C644E7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xmlns="" id="{CB38E446-F358-4E5A-A898-28CBA1AE8998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99E0ADAE-BB5C-4F24-83A1-0BFB53C60584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7" name="benchmarkGroup">
            <a:extLst>
              <a:ext uri="{FF2B5EF4-FFF2-40B4-BE49-F238E27FC236}">
                <a16:creationId xmlns:a16="http://schemas.microsoft.com/office/drawing/2014/main" xmlns="" id="{EE01EE22-48E4-43DE-9C37-86173ED3D880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8" name="benchmark">
              <a:extLst>
                <a:ext uri="{FF2B5EF4-FFF2-40B4-BE49-F238E27FC236}">
                  <a16:creationId xmlns:a16="http://schemas.microsoft.com/office/drawing/2014/main" xmlns="" id="{0CAFA9ED-2E6A-4789-8A9A-71BCC7BA18CF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Albertsons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CA171825-18E4-4E5B-A756-6D951FFBE2C7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0" name="Slide Number Placeholder 5">
            <a:extLst>
              <a:ext uri="{FF2B5EF4-FFF2-40B4-BE49-F238E27FC236}">
                <a16:creationId xmlns:a16="http://schemas.microsoft.com/office/drawing/2014/main" xmlns="" id="{44DEF7E0-332C-4F22-9A7F-E1C7CE738062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24</a:t>
            </a:fld>
            <a:endParaRPr lang="en-US"/>
          </a:p>
        </p:txBody>
      </p:sp>
      <p:pic>
        <p:nvPicPr>
          <p:cNvPr id="72" name="Picture 7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41A1612-06CC-4BD8-934E-363CDE4D0E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1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 In-Store</a:t>
            </a:r>
            <a:endParaRPr lang="en-US" b="1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52901"/>
      </p:ext>
    </p:extLst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6" name="Device_Used_InStore_Chart"/>
          <p:cNvGraphicFramePr/>
          <p:nvPr>
            <p:extLst>
              <p:ext uri="{D42A27DB-BD31-4B8C-83A1-F6EECF244321}">
                <p14:modId xmlns:p14="http://schemas.microsoft.com/office/powerpoint/2010/main" val="3053368368"/>
              </p:ext>
            </p:extLst>
          </p:nvPr>
        </p:nvGraphicFramePr>
        <p:xfrm>
          <a:off x="175999" y="1245451"/>
          <a:ext cx="11877053" cy="4553922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414603" y="721642"/>
            <a:ext cx="11499736" cy="564615"/>
            <a:chOff x="414603" y="721642"/>
            <a:chExt cx="11499736" cy="564615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906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Devices Used In Store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escription"/>
            <p:cNvSpPr txBox="1"/>
            <p:nvPr/>
          </p:nvSpPr>
          <p:spPr>
            <a:xfrm>
              <a:off x="664145" y="1070813"/>
              <a:ext cx="11031119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14% Of Trips To Albertsons Involved Usage Of Smartphone In-Store</a:t>
              </a: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603" y="721642"/>
              <a:ext cx="324517" cy="432000"/>
            </a:xfrm>
            <a:prstGeom prst="rect">
              <a:avLst/>
            </a:prstGeom>
          </p:spPr>
        </p:pic>
      </p:grpSp>
      <p:graphicFrame>
        <p:nvGraphicFramePr>
          <p:cNvPr id="48" name="TableLegends">
            <a:extLst>
              <a:ext uri="{FF2B5EF4-FFF2-40B4-BE49-F238E27FC236}">
                <a16:creationId xmlns:a16="http://schemas.microsoft.com/office/drawing/2014/main" xmlns="" id="{B425C772-4ECD-45E4-8D7C-572400BF0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60096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2828">
                <a:tc>
                  <a:txBody>
                    <a:bodyPr vert="horz" wrap="square"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(394)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(1,008)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BI-LO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(50)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DE084DE3-F414-4985-A879-D04FBEB1731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5143346"/>
            <a:ext cx="11451101" cy="174239"/>
          </a:xfrm>
          <a:prstGeom prst="rect">
            <a:avLst/>
          </a:prstGeom>
        </p:spPr>
      </p:pic>
      <p:sp>
        <p:nvSpPr>
          <p:cNvPr id="46" name="Slide Number Placeholder 2">
            <a:extLst>
              <a:ext uri="{FF2B5EF4-FFF2-40B4-BE49-F238E27FC236}">
                <a16:creationId xmlns:a16="http://schemas.microsoft.com/office/drawing/2014/main" xmlns="" id="{816BCAEF-178C-478F-95A1-26BC677322B7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25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Footer Placeholder 2">
            <a:extLst>
              <a:ext uri="{FF2B5EF4-FFF2-40B4-BE49-F238E27FC236}">
                <a16:creationId xmlns:a16="http://schemas.microsoft.com/office/drawing/2014/main" xmlns="" id="{074EE793-5C63-40DD-A3AA-A714EDB57EB3}"/>
              </a:ext>
            </a:extLst>
          </p:cNvPr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2CC49817-56AB-436B-B730-3121A6429495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776CEB3B-26E0-4ECC-A2AC-3A1F3FB5E0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385E8C19-5B02-4769-A545-A17659AF834C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A526E7FE-B660-41EE-B0D9-0641A82CDFF8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xmlns="" id="{57F47560-3D69-4E2F-938C-E3432A2D78F2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C4BC9901-08F6-4BBE-ABE4-000F7E15F2FB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58" name="Text Placeholder 6">
            <a:extLst>
              <a:ext uri="{FF2B5EF4-FFF2-40B4-BE49-F238E27FC236}">
                <a16:creationId xmlns:a16="http://schemas.microsoft.com/office/drawing/2014/main" xmlns="" id="{EF1E4F97-AEA1-40CD-BF0C-FFEBB93EE88B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59" name="TPandFilters">
            <a:extLst>
              <a:ext uri="{FF2B5EF4-FFF2-40B4-BE49-F238E27FC236}">
                <a16:creationId xmlns:a16="http://schemas.microsoft.com/office/drawing/2014/main" xmlns="" id="{3BB1BDDE-8031-4420-AE11-BAE048E6EB53}"/>
              </a:ext>
            </a:extLst>
          </p:cNvPr>
          <p:cNvSpPr txBox="1"/>
          <p:nvPr/>
        </p:nvSpPr>
        <p:spPr>
          <a:xfrm>
            <a:off x="646524" y="6334489"/>
            <a:ext cx="485997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Source: CCNA iSHOP Tracker- Time Period : SEP 2019 12MMT ; Base - Total Trips; % Trips
Filters: None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4E5274A6-32D5-40C8-891E-43FA6A0270CF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tatTestAgainst">
            <a:extLst>
              <a:ext uri="{FF2B5EF4-FFF2-40B4-BE49-F238E27FC236}">
                <a16:creationId xmlns:a16="http://schemas.microsoft.com/office/drawing/2014/main" xmlns="" id="{68F83333-7CD4-44CA-9470-7323F2BE1DDE}"/>
              </a:ext>
            </a:extLst>
          </p:cNvPr>
          <p:cNvSpPr txBox="1"/>
          <p:nvPr/>
        </p:nvSpPr>
        <p:spPr>
          <a:xfrm>
            <a:off x="7063325" y="6333771"/>
            <a:ext cx="4866077" cy="213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Albertsons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xmlns="" id="{4CE0EA16-56BE-43C6-9171-DAF2D7FC5113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D0FB705F-E4AA-4985-88BC-A8DE1638B86F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xmlns="" id="{31E089B1-97D4-4B62-BD8D-18230703E3E3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9661A8B7-7E95-47EE-99D5-0A32B394E274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6" name="benchmarkGroup">
            <a:extLst>
              <a:ext uri="{FF2B5EF4-FFF2-40B4-BE49-F238E27FC236}">
                <a16:creationId xmlns:a16="http://schemas.microsoft.com/office/drawing/2014/main" xmlns="" id="{A33916CC-722B-45E4-A4D7-942037709643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7" name="benchmark">
              <a:extLst>
                <a:ext uri="{FF2B5EF4-FFF2-40B4-BE49-F238E27FC236}">
                  <a16:creationId xmlns:a16="http://schemas.microsoft.com/office/drawing/2014/main" xmlns="" id="{18001941-BF48-4D19-9035-7B2A519D27E9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Albertsons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373A0F69-30AF-42A0-AB0F-3F871A4AE15B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xmlns="" id="{1E214A36-5BA5-4B85-80DF-F3458DE86EDC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25</a:t>
            </a:fld>
            <a:endParaRPr lang="en-US"/>
          </a:p>
        </p:txBody>
      </p:sp>
      <p:pic>
        <p:nvPicPr>
          <p:cNvPr id="70" name="Picture 6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E179E2B7-8794-4A47-9F28-5839A02A72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1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 In-Store</a:t>
            </a:r>
            <a:endParaRPr lang="en-US" b="1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3474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299050" y="1558028"/>
            <a:ext cx="6035489" cy="2674386"/>
          </a:xfrm>
          <a:effectLst/>
        </p:spPr>
        <p:txBody>
          <a:bodyPr>
            <a:normAutofit/>
          </a:bodyPr>
          <a:lstStyle/>
          <a:p>
            <a:pPr lvl="0"/>
            <a:r>
              <a:rPr lang="en-US" sz="4000" u="none">
                <a:effectLst/>
              </a:rPr>
              <a:t>P2P Report</a:t>
            </a:r>
          </a:p>
          <a:p>
            <a:pPr lvl="0"/>
            <a:r>
              <a:rPr lang="en-US"/>
              <a:t>Trip Summary</a:t>
            </a:r>
          </a:p>
        </p:txBody>
      </p:sp>
      <p:sp>
        <p:nvSpPr>
          <p:cNvPr id="5" name="Footer Placeholder 4"/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BCBA2AA-4C37-46BC-9599-F44A6C11C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9DBA3FE-3140-4D1B-853A-54CC8DDC0431}"/>
              </a:ext>
            </a:extLst>
          </p:cNvPr>
          <p:cNvSpPr/>
          <p:nvPr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>
              <a:solidFill>
                <a:srgbClr val="FFFFFF"/>
              </a:solidFill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EBAF0248-3DC4-496D-82D8-2598081711DF}"/>
              </a:ext>
            </a:extLst>
          </p:cNvPr>
          <p:cNvSpPr txBox="1"/>
          <p:nvPr/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Classified -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103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34" name="main_h"/>
          <p:cNvSpPr txBox="1"/>
          <p:nvPr/>
        </p:nvSpPr>
        <p:spPr>
          <a:xfrm>
            <a:off x="221419" y="121489"/>
            <a:ext cx="11685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Trip Summary</a:t>
            </a:r>
            <a:endParaRPr lang="en-US" b="1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grpSp>
        <p:nvGrpSpPr>
          <p:cNvPr id="5" name="Header2"/>
          <p:cNvGrpSpPr/>
          <p:nvPr/>
        </p:nvGrpSpPr>
        <p:grpSpPr>
          <a:xfrm>
            <a:off x="367653" y="3430800"/>
            <a:ext cx="11547822" cy="522458"/>
            <a:chOff x="367653" y="3430800"/>
            <a:chExt cx="11547822" cy="522458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32770" y="3766454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200" y="3430800"/>
              <a:ext cx="5257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Time Spent – Detail</a:t>
              </a:r>
            </a:p>
          </p:txBody>
        </p:sp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653" y="3446373"/>
              <a:ext cx="365440" cy="351904"/>
            </a:xfrm>
            <a:prstGeom prst="rect">
              <a:avLst/>
            </a:prstGeom>
          </p:spPr>
        </p:pic>
        <p:sp>
          <p:nvSpPr>
            <p:cNvPr id="77" name="Description"/>
            <p:cNvSpPr txBox="1"/>
            <p:nvPr/>
          </p:nvSpPr>
          <p:spPr>
            <a:xfrm>
              <a:off x="662543" y="3737814"/>
              <a:ext cx="11033857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0% Of Trips To Albertsons Are For 1 Minute Or Less</a:t>
              </a:r>
            </a:p>
          </p:txBody>
        </p:sp>
      </p:grpSp>
      <p:grpSp>
        <p:nvGrpSpPr>
          <p:cNvPr id="64" name="Average_Time_Spent2">
            <a:extLst>
              <a:ext uri="{FF2B5EF4-FFF2-40B4-BE49-F238E27FC236}">
                <a16:creationId xmlns:a16="http://schemas.microsoft.com/office/drawing/2014/main" xmlns="" id="{9E8EC41E-A6CE-42E9-ACB2-EDF6E1B9C71A}"/>
              </a:ext>
            </a:extLst>
          </p:cNvPr>
          <p:cNvGrpSpPr/>
          <p:nvPr/>
        </p:nvGrpSpPr>
        <p:grpSpPr>
          <a:xfrm>
            <a:off x="5296947" y="1524064"/>
            <a:ext cx="1664892" cy="1472691"/>
            <a:chOff x="2927648" y="1460891"/>
            <a:chExt cx="1664892" cy="1472691"/>
          </a:xfrm>
        </p:grpSpPr>
        <p:sp>
          <p:nvSpPr>
            <p:cNvPr id="65" name="Time_Rect_2_1">
              <a:extLst>
                <a:ext uri="{FF2B5EF4-FFF2-40B4-BE49-F238E27FC236}">
                  <a16:creationId xmlns:a16="http://schemas.microsoft.com/office/drawing/2014/main" xmlns="" id="{88DA5A31-9EDD-435F-B7DB-3576CBF2F179}"/>
                </a:ext>
              </a:extLst>
            </p:cNvPr>
            <p:cNvSpPr/>
            <p:nvPr/>
          </p:nvSpPr>
          <p:spPr>
            <a:xfrm>
              <a:off x="3156248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66" name="Time_RectOut_2">
              <a:extLst>
                <a:ext uri="{FF2B5EF4-FFF2-40B4-BE49-F238E27FC236}">
                  <a16:creationId xmlns:a16="http://schemas.microsoft.com/office/drawing/2014/main" xmlns="" id="{4FE64EDE-164E-4E88-A45D-0CFE95330A80}"/>
                </a:ext>
              </a:extLst>
            </p:cNvPr>
            <p:cNvSpPr/>
            <p:nvPr/>
          </p:nvSpPr>
          <p:spPr>
            <a:xfrm>
              <a:off x="2927648" y="1512276"/>
              <a:ext cx="1664892" cy="984738"/>
            </a:xfrm>
            <a:prstGeom prst="roundRect">
              <a:avLst>
                <a:gd name="adj" fmla="val 6575"/>
              </a:avLst>
            </a:prstGeom>
            <a:solidFill>
              <a:srgbClr val="31859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800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67" name="Time_RectInn_2">
              <a:extLst>
                <a:ext uri="{FF2B5EF4-FFF2-40B4-BE49-F238E27FC236}">
                  <a16:creationId xmlns:a16="http://schemas.microsoft.com/office/drawing/2014/main" xmlns="" id="{763514B1-8B9E-447F-A543-BFBFF912ADE6}"/>
                </a:ext>
              </a:extLst>
            </p:cNvPr>
            <p:cNvSpPr/>
            <p:nvPr/>
          </p:nvSpPr>
          <p:spPr>
            <a:xfrm>
              <a:off x="3033478" y="1605632"/>
              <a:ext cx="1453232" cy="674560"/>
            </a:xfrm>
            <a:prstGeom prst="roundRect">
              <a:avLst>
                <a:gd name="adj" fmla="val 6575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68" name="Time_Rect_2_2">
              <a:extLst>
                <a:ext uri="{FF2B5EF4-FFF2-40B4-BE49-F238E27FC236}">
                  <a16:creationId xmlns:a16="http://schemas.microsoft.com/office/drawing/2014/main" xmlns="" id="{52DBF706-C401-4E3E-B599-2B09A26CEC5B}"/>
                </a:ext>
              </a:extLst>
            </p:cNvPr>
            <p:cNvSpPr/>
            <p:nvPr/>
          </p:nvSpPr>
          <p:spPr>
            <a:xfrm>
              <a:off x="4309184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69" name="Time_Oval_2">
              <a:extLst>
                <a:ext uri="{FF2B5EF4-FFF2-40B4-BE49-F238E27FC236}">
                  <a16:creationId xmlns:a16="http://schemas.microsoft.com/office/drawing/2014/main" xmlns="" id="{89491F9C-B314-41F2-8534-9EF8AE0EE2AE}"/>
                </a:ext>
              </a:extLst>
            </p:cNvPr>
            <p:cNvSpPr/>
            <p:nvPr/>
          </p:nvSpPr>
          <p:spPr>
            <a:xfrm>
              <a:off x="3701371" y="2329961"/>
              <a:ext cx="184639" cy="105508"/>
            </a:xfrm>
            <a:prstGeom prst="ellipse">
              <a:avLst/>
            </a:prstGeom>
            <a:solidFill>
              <a:srgbClr val="39ABB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70" name="Average_Time_Spent">
              <a:extLst>
                <a:ext uri="{FF2B5EF4-FFF2-40B4-BE49-F238E27FC236}">
                  <a16:creationId xmlns:a16="http://schemas.microsoft.com/office/drawing/2014/main" xmlns="" id="{4106E7DC-23B9-42CA-A3CA-610097EB194E}"/>
                </a:ext>
              </a:extLst>
            </p:cNvPr>
            <p:cNvSpPr/>
            <p:nvPr/>
          </p:nvSpPr>
          <p:spPr>
            <a:xfrm>
              <a:off x="3102174" y="1340543"/>
              <a:ext cx="1291330" cy="11887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3600">
                  <a:solidFill>
                    <a:srgbClr val="000000"/>
                  </a:solidFill>
                  <a:latin typeface="Digital-7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00:19</a:t>
              </a:r>
            </a:p>
          </p:txBody>
        </p:sp>
        <p:sp>
          <p:nvSpPr>
            <p:cNvPr id="72" name="Time_Minlabel_2">
              <a:extLst>
                <a:ext uri="{FF2B5EF4-FFF2-40B4-BE49-F238E27FC236}">
                  <a16:creationId xmlns:a16="http://schemas.microsoft.com/office/drawing/2014/main" xmlns="" id="{8B511CEF-6F3D-4D08-B445-7737DE23E5FE}"/>
                </a:ext>
              </a:extLst>
            </p:cNvPr>
            <p:cNvSpPr/>
            <p:nvPr/>
          </p:nvSpPr>
          <p:spPr>
            <a:xfrm>
              <a:off x="3291840" y="2595028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>
                  <a:solidFill>
                    <a:srgbClr val="1F1F1F"/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Minutes</a:t>
              </a:r>
              <a:endParaRPr lang="en-US" sz="1600">
                <a:solidFill>
                  <a:srgbClr val="00B05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ime_TopRect_2">
              <a:extLst>
                <a:ext uri="{FF2B5EF4-FFF2-40B4-BE49-F238E27FC236}">
                  <a16:creationId xmlns:a16="http://schemas.microsoft.com/office/drawing/2014/main" xmlns="" id="{F9DB95B3-8DB8-4855-A3DD-0F0C94E62FBF}"/>
                </a:ext>
              </a:extLst>
            </p:cNvPr>
            <p:cNvSpPr/>
            <p:nvPr/>
          </p:nvSpPr>
          <p:spPr>
            <a:xfrm>
              <a:off x="3359696" y="1460891"/>
              <a:ext cx="773723" cy="457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78" name="Average_Time_Spent3">
            <a:extLst>
              <a:ext uri="{FF2B5EF4-FFF2-40B4-BE49-F238E27FC236}">
                <a16:creationId xmlns:a16="http://schemas.microsoft.com/office/drawing/2014/main" xmlns="" id="{2E1444D7-8007-4EAF-9DBF-1BB18483D0F1}"/>
              </a:ext>
            </a:extLst>
          </p:cNvPr>
          <p:cNvGrpSpPr/>
          <p:nvPr/>
        </p:nvGrpSpPr>
        <p:grpSpPr>
          <a:xfrm>
            <a:off x="8664415" y="1560812"/>
            <a:ext cx="1664892" cy="1472691"/>
            <a:chOff x="5303912" y="1460891"/>
            <a:chExt cx="1664892" cy="1472691"/>
          </a:xfrm>
        </p:grpSpPr>
        <p:sp>
          <p:nvSpPr>
            <p:cNvPr id="79" name="Time_Rect_3_1">
              <a:extLst>
                <a:ext uri="{FF2B5EF4-FFF2-40B4-BE49-F238E27FC236}">
                  <a16:creationId xmlns:a16="http://schemas.microsoft.com/office/drawing/2014/main" xmlns="" id="{1E06804A-4301-4264-9D52-D553FFD1819C}"/>
                </a:ext>
              </a:extLst>
            </p:cNvPr>
            <p:cNvSpPr/>
            <p:nvPr/>
          </p:nvSpPr>
          <p:spPr>
            <a:xfrm>
              <a:off x="5532512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80" name="Time_RectOut_3">
              <a:extLst>
                <a:ext uri="{FF2B5EF4-FFF2-40B4-BE49-F238E27FC236}">
                  <a16:creationId xmlns:a16="http://schemas.microsoft.com/office/drawing/2014/main" xmlns="" id="{A62F68F9-20EE-4C00-911A-BE7A7FA30C4C}"/>
                </a:ext>
              </a:extLst>
            </p:cNvPr>
            <p:cNvSpPr/>
            <p:nvPr/>
          </p:nvSpPr>
          <p:spPr>
            <a:xfrm>
              <a:off x="5303912" y="1512276"/>
              <a:ext cx="1664892" cy="984739"/>
            </a:xfrm>
            <a:prstGeom prst="roundRect">
              <a:avLst>
                <a:gd name="adj" fmla="val 6575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800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81" name="Time_RectInn_3">
              <a:extLst>
                <a:ext uri="{FF2B5EF4-FFF2-40B4-BE49-F238E27FC236}">
                  <a16:creationId xmlns:a16="http://schemas.microsoft.com/office/drawing/2014/main" xmlns="" id="{964B0D9E-2BE6-45E5-9F3D-7A6D37CE42D8}"/>
                </a:ext>
              </a:extLst>
            </p:cNvPr>
            <p:cNvSpPr/>
            <p:nvPr/>
          </p:nvSpPr>
          <p:spPr>
            <a:xfrm>
              <a:off x="5409742" y="1605631"/>
              <a:ext cx="1453232" cy="674561"/>
            </a:xfrm>
            <a:prstGeom prst="roundRect">
              <a:avLst>
                <a:gd name="adj" fmla="val 6575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82" name="Time_Rect_3_2">
              <a:extLst>
                <a:ext uri="{FF2B5EF4-FFF2-40B4-BE49-F238E27FC236}">
                  <a16:creationId xmlns:a16="http://schemas.microsoft.com/office/drawing/2014/main" xmlns="" id="{E3E9E654-6DE6-4D1E-B4D7-CF133164C725}"/>
                </a:ext>
              </a:extLst>
            </p:cNvPr>
            <p:cNvSpPr/>
            <p:nvPr/>
          </p:nvSpPr>
          <p:spPr>
            <a:xfrm>
              <a:off x="6685448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83" name="Time_Oval_3">
              <a:extLst>
                <a:ext uri="{FF2B5EF4-FFF2-40B4-BE49-F238E27FC236}">
                  <a16:creationId xmlns:a16="http://schemas.microsoft.com/office/drawing/2014/main" xmlns="" id="{3A369741-90F2-4F5E-9D3C-5647470927D6}"/>
                </a:ext>
              </a:extLst>
            </p:cNvPr>
            <p:cNvSpPr/>
            <p:nvPr/>
          </p:nvSpPr>
          <p:spPr>
            <a:xfrm>
              <a:off x="6077635" y="2329961"/>
              <a:ext cx="184639" cy="105508"/>
            </a:xfrm>
            <a:prstGeom prst="ellipse">
              <a:avLst/>
            </a:prstGeom>
            <a:solidFill>
              <a:srgbClr val="FECD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85" name="Average_Time_Spent">
              <a:extLst>
                <a:ext uri="{FF2B5EF4-FFF2-40B4-BE49-F238E27FC236}">
                  <a16:creationId xmlns:a16="http://schemas.microsoft.com/office/drawing/2014/main" xmlns="" id="{C9741628-803A-45E4-8E6F-D80AF64759A6}"/>
                </a:ext>
              </a:extLst>
            </p:cNvPr>
            <p:cNvSpPr/>
            <p:nvPr/>
          </p:nvSpPr>
          <p:spPr>
            <a:xfrm>
              <a:off x="5478437" y="1340543"/>
              <a:ext cx="1291330" cy="11887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3600">
                  <a:solidFill>
                    <a:srgbClr val="808080"/>
                  </a:solidFill>
                  <a:latin typeface="Digital-7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00:17</a:t>
              </a:r>
            </a:p>
          </p:txBody>
        </p:sp>
        <p:sp>
          <p:nvSpPr>
            <p:cNvPr id="86" name="Time_Minlabel_3">
              <a:extLst>
                <a:ext uri="{FF2B5EF4-FFF2-40B4-BE49-F238E27FC236}">
                  <a16:creationId xmlns:a16="http://schemas.microsoft.com/office/drawing/2014/main" xmlns="" id="{9CBB2CDF-E8ED-476D-829E-57D1A1E7E99C}"/>
                </a:ext>
              </a:extLst>
            </p:cNvPr>
            <p:cNvSpPr/>
            <p:nvPr/>
          </p:nvSpPr>
          <p:spPr>
            <a:xfrm>
              <a:off x="5668104" y="2595028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>
                  <a:solidFill>
                    <a:srgbClr val="1F1F1F"/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Minutes</a:t>
              </a:r>
              <a:endParaRPr lang="en-US" sz="1600">
                <a:solidFill>
                  <a:srgbClr val="00B05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ime_TopRect_3">
              <a:extLst>
                <a:ext uri="{FF2B5EF4-FFF2-40B4-BE49-F238E27FC236}">
                  <a16:creationId xmlns:a16="http://schemas.microsoft.com/office/drawing/2014/main" xmlns="" id="{0564F7D1-12E4-4A29-AC9D-50BEE154F288}"/>
                </a:ext>
              </a:extLst>
            </p:cNvPr>
            <p:cNvSpPr/>
            <p:nvPr/>
          </p:nvSpPr>
          <p:spPr>
            <a:xfrm>
              <a:off x="5735960" y="1460891"/>
              <a:ext cx="773723" cy="457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2" name="Header1"/>
          <p:cNvGrpSpPr/>
          <p:nvPr/>
        </p:nvGrpSpPr>
        <p:grpSpPr>
          <a:xfrm>
            <a:off x="293722" y="718969"/>
            <a:ext cx="11623369" cy="567288"/>
            <a:chOff x="293722" y="718969"/>
            <a:chExt cx="11623369" cy="567288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9488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Average Time Spent </a:t>
              </a:r>
              <a:endParaRPr lang="en-US" b="1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722" y="718969"/>
              <a:ext cx="394706" cy="380088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11698016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Description"/>
            <p:cNvSpPr txBox="1"/>
            <p:nvPr/>
          </p:nvSpPr>
          <p:spPr>
            <a:xfrm>
              <a:off x="664145" y="1070813"/>
              <a:ext cx="11033871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</a:rPr>
                <a:t>Read As: Average Time Spent For Trips To Albertsons Is 17 Minutes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1009C79B-AE7A-41E6-97CE-BE668825C801}"/>
                </a:ext>
              </a:extLst>
            </p:cNvPr>
            <p:cNvCxnSpPr/>
            <p:nvPr/>
          </p:nvCxnSpPr>
          <p:spPr>
            <a:xfrm>
              <a:off x="741534" y="1099057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7" name="Time_Spent_Chart">
            <a:extLst>
              <a:ext uri="{FF2B5EF4-FFF2-40B4-BE49-F238E27FC236}">
                <a16:creationId xmlns:a16="http://schemas.microsoft.com/office/drawing/2014/main" xmlns="" id="{B3E179DB-8BB3-4A54-9A61-BC7ECC22CA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7095169"/>
              </p:ext>
            </p:extLst>
          </p:nvPr>
        </p:nvGraphicFramePr>
        <p:xfrm>
          <a:off x="124447" y="3961196"/>
          <a:ext cx="11877053" cy="1858955"/>
        </p:xfrm>
        <a:graphic>
          <a:graphicData uri="http://schemas.openxmlformats.org/drawingml/2006/chart">
            <c:chart xmlns:c="http://schemas.openxmlformats.org/drawingml/2006/chart" r:id="rId7"/>
          </a:graphicData>
        </a:graphic>
      </p:graphicFrame>
      <p:grpSp>
        <p:nvGrpSpPr>
          <p:cNvPr id="174" name="Average_Time_Spent1">
            <a:extLst>
              <a:ext uri="{FF2B5EF4-FFF2-40B4-BE49-F238E27FC236}">
                <a16:creationId xmlns:a16="http://schemas.microsoft.com/office/drawing/2014/main" xmlns="" id="{DE43AFB3-4654-4747-B86A-1D3DFED83DAE}"/>
              </a:ext>
            </a:extLst>
          </p:cNvPr>
          <p:cNvGrpSpPr/>
          <p:nvPr/>
        </p:nvGrpSpPr>
        <p:grpSpPr>
          <a:xfrm>
            <a:off x="1894835" y="1486921"/>
            <a:ext cx="1664892" cy="1472691"/>
            <a:chOff x="685800" y="1460891"/>
            <a:chExt cx="1664892" cy="1472691"/>
          </a:xfrm>
        </p:grpSpPr>
        <p:sp>
          <p:nvSpPr>
            <p:cNvPr id="175" name="Time_Rect_1">
              <a:extLst>
                <a:ext uri="{FF2B5EF4-FFF2-40B4-BE49-F238E27FC236}">
                  <a16:creationId xmlns:a16="http://schemas.microsoft.com/office/drawing/2014/main" xmlns="" id="{2AC92B3B-DD6D-4D1F-9E54-B2E2B8B929D5}"/>
                </a:ext>
              </a:extLst>
            </p:cNvPr>
            <p:cNvSpPr/>
            <p:nvPr/>
          </p:nvSpPr>
          <p:spPr>
            <a:xfrm>
              <a:off x="914400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176" name="Time_RectOut_1">
              <a:extLst>
                <a:ext uri="{FF2B5EF4-FFF2-40B4-BE49-F238E27FC236}">
                  <a16:creationId xmlns:a16="http://schemas.microsoft.com/office/drawing/2014/main" xmlns="" id="{CC3AF235-1AE3-4407-AF3F-1BE2BA44DD14}"/>
                </a:ext>
              </a:extLst>
            </p:cNvPr>
            <p:cNvSpPr/>
            <p:nvPr/>
          </p:nvSpPr>
          <p:spPr>
            <a:xfrm>
              <a:off x="685800" y="1512276"/>
              <a:ext cx="1664892" cy="984739"/>
            </a:xfrm>
            <a:prstGeom prst="roundRect">
              <a:avLst>
                <a:gd name="adj" fmla="val 6575"/>
              </a:avLst>
            </a:prstGeom>
            <a:solidFill>
              <a:srgbClr val="E8424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0FF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77" name="Time_RectInn_1">
              <a:extLst>
                <a:ext uri="{FF2B5EF4-FFF2-40B4-BE49-F238E27FC236}">
                  <a16:creationId xmlns:a16="http://schemas.microsoft.com/office/drawing/2014/main" xmlns="" id="{DE178998-0896-4DAE-A42C-BE4FD1F00E59}"/>
                </a:ext>
              </a:extLst>
            </p:cNvPr>
            <p:cNvSpPr/>
            <p:nvPr/>
          </p:nvSpPr>
          <p:spPr>
            <a:xfrm>
              <a:off x="791630" y="1605631"/>
              <a:ext cx="1453232" cy="674561"/>
            </a:xfrm>
            <a:prstGeom prst="roundRect">
              <a:avLst>
                <a:gd name="adj" fmla="val 6575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178" name="Time_Rect_2">
              <a:extLst>
                <a:ext uri="{FF2B5EF4-FFF2-40B4-BE49-F238E27FC236}">
                  <a16:creationId xmlns:a16="http://schemas.microsoft.com/office/drawing/2014/main" xmlns="" id="{05C1436A-D472-452F-AABE-BB47118B0C54}"/>
                </a:ext>
              </a:extLst>
            </p:cNvPr>
            <p:cNvSpPr/>
            <p:nvPr/>
          </p:nvSpPr>
          <p:spPr>
            <a:xfrm>
              <a:off x="2067336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179" name="Time_Oval_1">
              <a:extLst>
                <a:ext uri="{FF2B5EF4-FFF2-40B4-BE49-F238E27FC236}">
                  <a16:creationId xmlns:a16="http://schemas.microsoft.com/office/drawing/2014/main" xmlns="" id="{9079EC06-562F-4240-887E-473FE433D686}"/>
                </a:ext>
              </a:extLst>
            </p:cNvPr>
            <p:cNvSpPr/>
            <p:nvPr/>
          </p:nvSpPr>
          <p:spPr>
            <a:xfrm>
              <a:off x="1459523" y="2329961"/>
              <a:ext cx="184639" cy="10550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180" name="Average_Time_Spent">
              <a:extLst>
                <a:ext uri="{FF2B5EF4-FFF2-40B4-BE49-F238E27FC236}">
                  <a16:creationId xmlns:a16="http://schemas.microsoft.com/office/drawing/2014/main" xmlns="" id="{2E070586-8854-4C69-9C33-10D84F84CAE6}"/>
                </a:ext>
              </a:extLst>
            </p:cNvPr>
            <p:cNvSpPr/>
            <p:nvPr/>
          </p:nvSpPr>
          <p:spPr>
            <a:xfrm>
              <a:off x="860326" y="1340543"/>
              <a:ext cx="1291330" cy="11887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3600">
                  <a:solidFill>
                    <a:srgbClr val="0000FF"/>
                  </a:solidFill>
                  <a:latin typeface="Digital-7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00:17</a:t>
              </a:r>
            </a:p>
          </p:txBody>
        </p:sp>
        <p:sp>
          <p:nvSpPr>
            <p:cNvPr id="181" name="Time_Minlabel_1">
              <a:extLst>
                <a:ext uri="{FF2B5EF4-FFF2-40B4-BE49-F238E27FC236}">
                  <a16:creationId xmlns:a16="http://schemas.microsoft.com/office/drawing/2014/main" xmlns="" id="{F8226ABE-944C-4054-9FDC-E9AEB920AD36}"/>
                </a:ext>
              </a:extLst>
            </p:cNvPr>
            <p:cNvSpPr/>
            <p:nvPr/>
          </p:nvSpPr>
          <p:spPr>
            <a:xfrm>
              <a:off x="1049992" y="2595028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>
                  <a:solidFill>
                    <a:srgbClr val="1F1F1F"/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Minutes</a:t>
              </a:r>
              <a:endParaRPr lang="en-US" sz="1600">
                <a:solidFill>
                  <a:srgbClr val="00B05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Time_TopRect_1">
              <a:extLst>
                <a:ext uri="{FF2B5EF4-FFF2-40B4-BE49-F238E27FC236}">
                  <a16:creationId xmlns:a16="http://schemas.microsoft.com/office/drawing/2014/main" xmlns="" id="{F842418E-66F9-452F-930D-60C02FA4FF2F}"/>
                </a:ext>
              </a:extLst>
            </p:cNvPr>
            <p:cNvSpPr/>
            <p:nvPr/>
          </p:nvSpPr>
          <p:spPr>
            <a:xfrm>
              <a:off x="1120336" y="1460891"/>
              <a:ext cx="773723" cy="457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</p:grpSp>
      <p:graphicFrame>
        <p:nvGraphicFramePr>
          <p:cNvPr id="183" name="TableLegends">
            <a:extLst>
              <a:ext uri="{FF2B5EF4-FFF2-40B4-BE49-F238E27FC236}">
                <a16:creationId xmlns:a16="http://schemas.microsoft.com/office/drawing/2014/main" xmlns="" id="{A527E62B-670F-400F-994E-627645076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60096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2828">
                <a:tc>
                  <a:txBody>
                    <a:bodyPr vert="horz" wrap="square"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(394)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(1,008)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BI-LO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(50)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11" name="Picture 110">
            <a:extLst>
              <a:ext uri="{FF2B5EF4-FFF2-40B4-BE49-F238E27FC236}">
                <a16:creationId xmlns:a16="http://schemas.microsoft.com/office/drawing/2014/main" xmlns="" id="{56028C3F-EFF8-4392-BB87-5E9E50A6237B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5368433"/>
            <a:ext cx="11451101" cy="202373"/>
          </a:xfrm>
          <a:prstGeom prst="rect">
            <a:avLst/>
          </a:prstGeom>
        </p:spPr>
      </p:pic>
      <p:sp>
        <p:nvSpPr>
          <p:cNvPr id="108" name="Slide Number Placeholder 2">
            <a:extLst>
              <a:ext uri="{FF2B5EF4-FFF2-40B4-BE49-F238E27FC236}">
                <a16:creationId xmlns:a16="http://schemas.microsoft.com/office/drawing/2014/main" xmlns="" id="{568CAEDE-4251-4E66-B0C8-EF3167209FDF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27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Footer Placeholder 2">
            <a:extLst>
              <a:ext uri="{FF2B5EF4-FFF2-40B4-BE49-F238E27FC236}">
                <a16:creationId xmlns:a16="http://schemas.microsoft.com/office/drawing/2014/main" xmlns="" id="{03E9ADC9-49B5-427C-B4E1-5AA0BE636BE7}"/>
              </a:ext>
            </a:extLst>
          </p:cNvPr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681422A7-DD32-4870-B191-B3D7323A5A20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xmlns="" id="{132596DF-9EAD-43BE-B983-65D81BECD4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BC5BA0C-2D27-4F04-9240-E280AF1A7AC0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8DB9D865-1125-4CB5-8156-42C909A0440F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15" name="Footer Placeholder 4">
            <a:extLst>
              <a:ext uri="{FF2B5EF4-FFF2-40B4-BE49-F238E27FC236}">
                <a16:creationId xmlns:a16="http://schemas.microsoft.com/office/drawing/2014/main" xmlns="" id="{4ADF5352-7044-4AD1-A27B-A3A868BBDB63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xmlns="" id="{C055D836-4871-4EB3-83D0-103019CDA726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117" name="Text Placeholder 6">
            <a:extLst>
              <a:ext uri="{FF2B5EF4-FFF2-40B4-BE49-F238E27FC236}">
                <a16:creationId xmlns:a16="http://schemas.microsoft.com/office/drawing/2014/main" xmlns="" id="{8A765030-1906-4580-8571-30F1AD923DE8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118" name="TPandFilters">
            <a:extLst>
              <a:ext uri="{FF2B5EF4-FFF2-40B4-BE49-F238E27FC236}">
                <a16:creationId xmlns:a16="http://schemas.microsoft.com/office/drawing/2014/main" xmlns="" id="{73464766-EF9D-4311-96AF-6F7A0AB16D3C}"/>
              </a:ext>
            </a:extLst>
          </p:cNvPr>
          <p:cNvSpPr txBox="1"/>
          <p:nvPr/>
        </p:nvSpPr>
        <p:spPr>
          <a:xfrm>
            <a:off x="646524" y="6334489"/>
            <a:ext cx="485997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Source: CCNA iSHOP Tracker- Time Period : SEP 2019 12MMT ; Base - Total Trips; % Trips
Filters: None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xmlns="" id="{360CE1FF-97CD-4596-9396-083D0EF8B23D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StatTestAgainst">
            <a:extLst>
              <a:ext uri="{FF2B5EF4-FFF2-40B4-BE49-F238E27FC236}">
                <a16:creationId xmlns:a16="http://schemas.microsoft.com/office/drawing/2014/main" xmlns="" id="{78BB953B-1A6A-4AAA-8702-AE81E75E4D49}"/>
              </a:ext>
            </a:extLst>
          </p:cNvPr>
          <p:cNvSpPr txBox="1"/>
          <p:nvPr/>
        </p:nvSpPr>
        <p:spPr>
          <a:xfrm>
            <a:off x="7063325" y="6333771"/>
            <a:ext cx="4866077" cy="213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Albertsons</a:t>
            </a:r>
          </a:p>
        </p:txBody>
      </p:sp>
      <p:sp>
        <p:nvSpPr>
          <p:cNvPr id="121" name="Text Placeholder 6">
            <a:extLst>
              <a:ext uri="{FF2B5EF4-FFF2-40B4-BE49-F238E27FC236}">
                <a16:creationId xmlns:a16="http://schemas.microsoft.com/office/drawing/2014/main" xmlns="" id="{D3786020-4637-4A43-978C-C445B511F998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xmlns="" id="{F1B6402A-61AF-4614-93D2-1DD9765F9F09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23" name="Text Placeholder 6">
            <a:extLst>
              <a:ext uri="{FF2B5EF4-FFF2-40B4-BE49-F238E27FC236}">
                <a16:creationId xmlns:a16="http://schemas.microsoft.com/office/drawing/2014/main" xmlns="" id="{1BBF0C31-74B8-4328-9170-148363DD9694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xmlns="" id="{2098CE68-EC93-4FB0-852C-0709F615127F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25" name="benchmarkGroup">
            <a:extLst>
              <a:ext uri="{FF2B5EF4-FFF2-40B4-BE49-F238E27FC236}">
                <a16:creationId xmlns:a16="http://schemas.microsoft.com/office/drawing/2014/main" xmlns="" id="{4A49189E-D791-466B-8603-4D5C86B5B2A8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126" name="benchmark">
              <a:extLst>
                <a:ext uri="{FF2B5EF4-FFF2-40B4-BE49-F238E27FC236}">
                  <a16:creationId xmlns:a16="http://schemas.microsoft.com/office/drawing/2014/main" xmlns="" id="{6FBBE409-F14B-4C65-8F3F-514759272BD1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Albertsons</a:t>
              </a: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xmlns="" id="{1273052C-53C0-41AC-8A0B-E7DE81C64013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28" name="Slide Number Placeholder 5">
            <a:extLst>
              <a:ext uri="{FF2B5EF4-FFF2-40B4-BE49-F238E27FC236}">
                <a16:creationId xmlns:a16="http://schemas.microsoft.com/office/drawing/2014/main" xmlns="" id="{C2F29F25-D1E4-41A1-AD63-C080C8B164BA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27</a:t>
            </a:fld>
            <a:endParaRPr lang="en-US"/>
          </a:p>
        </p:txBody>
      </p:sp>
      <p:pic>
        <p:nvPicPr>
          <p:cNvPr id="129" name="Picture 12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1DD0D35-AF52-4962-95F3-6F26891F17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062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81" name="Expenditure_Chart">
            <a:extLst>
              <a:ext uri="{FF2B5EF4-FFF2-40B4-BE49-F238E27FC236}">
                <a16:creationId xmlns:a16="http://schemas.microsoft.com/office/drawing/2014/main" xmlns="" id="{A8B9F1A4-0A2B-416A-9403-B5D10AF910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0344790"/>
              </p:ext>
            </p:extLst>
          </p:nvPr>
        </p:nvGraphicFramePr>
        <p:xfrm>
          <a:off x="198329" y="3973840"/>
          <a:ext cx="11877053" cy="1897568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9" name="Header2"/>
          <p:cNvGrpSpPr/>
          <p:nvPr/>
        </p:nvGrpSpPr>
        <p:grpSpPr>
          <a:xfrm>
            <a:off x="280528" y="3356992"/>
            <a:ext cx="11634947" cy="596266"/>
            <a:chOff x="280528" y="3356992"/>
            <a:chExt cx="11634947" cy="596266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32770" y="3766454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200" y="3430800"/>
              <a:ext cx="108629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Expenditure – Detail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528" y="3356992"/>
              <a:ext cx="516694" cy="497556"/>
            </a:xfrm>
            <a:prstGeom prst="rect">
              <a:avLst/>
            </a:prstGeom>
          </p:spPr>
        </p:pic>
        <p:sp>
          <p:nvSpPr>
            <p:cNvPr id="45" name="Description"/>
            <p:cNvSpPr txBox="1"/>
            <p:nvPr/>
          </p:nvSpPr>
          <p:spPr>
            <a:xfrm>
              <a:off x="662543" y="3737814"/>
              <a:ext cx="10906065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2% Of Trips To Albertsons Involved An Expenditure Of $1.00 Or Less</a:t>
              </a:r>
            </a:p>
          </p:txBody>
        </p:sp>
      </p:grpSp>
      <p:grpSp>
        <p:nvGrpSpPr>
          <p:cNvPr id="7" name="Header1"/>
          <p:cNvGrpSpPr/>
          <p:nvPr/>
        </p:nvGrpSpPr>
        <p:grpSpPr>
          <a:xfrm>
            <a:off x="320672" y="764116"/>
            <a:ext cx="11596419" cy="522141"/>
            <a:chOff x="320672" y="764116"/>
            <a:chExt cx="11596419" cy="522141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906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Expenditure – Average Per Trip</a:t>
              </a:r>
              <a:endParaRPr lang="en-US" b="1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5894" y="1102670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8016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Description"/>
            <p:cNvSpPr txBox="1"/>
            <p:nvPr/>
          </p:nvSpPr>
          <p:spPr>
            <a:xfrm>
              <a:off x="664145" y="1070813"/>
              <a:ext cx="11032255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Average Expenditure Per Trip To Albertsons Is $30.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672" y="774745"/>
              <a:ext cx="330944" cy="330944"/>
            </a:xfrm>
            <a:prstGeom prst="rect">
              <a:avLst/>
            </a:prstGeom>
          </p:spPr>
        </p:pic>
      </p:grpSp>
      <p:grpSp>
        <p:nvGrpSpPr>
          <p:cNvPr id="39" name="Average_Expenditure1">
            <a:extLst>
              <a:ext uri="{FF2B5EF4-FFF2-40B4-BE49-F238E27FC236}">
                <a16:creationId xmlns:a16="http://schemas.microsoft.com/office/drawing/2014/main" xmlns="" id="{A0AA8533-0738-450F-83D8-488B28338580}"/>
              </a:ext>
            </a:extLst>
          </p:cNvPr>
          <p:cNvGrpSpPr/>
          <p:nvPr/>
        </p:nvGrpSpPr>
        <p:grpSpPr>
          <a:xfrm>
            <a:off x="1985026" y="1846651"/>
            <a:ext cx="1687639" cy="782010"/>
            <a:chOff x="734452" y="1632990"/>
            <a:chExt cx="1808086" cy="902906"/>
          </a:xfrm>
        </p:grpSpPr>
        <p:sp>
          <p:nvSpPr>
            <p:cNvPr id="42" name="Rect_Out_1">
              <a:extLst>
                <a:ext uri="{FF2B5EF4-FFF2-40B4-BE49-F238E27FC236}">
                  <a16:creationId xmlns:a16="http://schemas.microsoft.com/office/drawing/2014/main" xmlns="" id="{C8FDA824-62C0-4AF0-A24D-637FB234BCF6}"/>
                </a:ext>
              </a:extLst>
            </p:cNvPr>
            <p:cNvSpPr/>
            <p:nvPr/>
          </p:nvSpPr>
          <p:spPr>
            <a:xfrm>
              <a:off x="734452" y="1632990"/>
              <a:ext cx="1808086" cy="902906"/>
            </a:xfrm>
            <a:prstGeom prst="rect">
              <a:avLst/>
            </a:prstGeom>
            <a:solidFill>
              <a:srgbClr val="E41E2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black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4" name="Plaque 43">
              <a:extLst>
                <a:ext uri="{FF2B5EF4-FFF2-40B4-BE49-F238E27FC236}">
                  <a16:creationId xmlns:a16="http://schemas.microsoft.com/office/drawing/2014/main" xmlns="" id="{63730CAC-B1B7-4C32-9D57-3B5C1A1E6608}"/>
                </a:ext>
              </a:extLst>
            </p:cNvPr>
            <p:cNvSpPr/>
            <p:nvPr/>
          </p:nvSpPr>
          <p:spPr>
            <a:xfrm>
              <a:off x="735338" y="1634096"/>
              <a:ext cx="1807200" cy="901800"/>
            </a:xfrm>
            <a:prstGeom prst="plaqu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48" name="Rect_Inn_1">
              <a:extLst>
                <a:ext uri="{FF2B5EF4-FFF2-40B4-BE49-F238E27FC236}">
                  <a16:creationId xmlns:a16="http://schemas.microsoft.com/office/drawing/2014/main" xmlns="" id="{290CB4BB-375D-4AD8-8198-0202EA09AFE0}"/>
                </a:ext>
              </a:extLst>
            </p:cNvPr>
            <p:cNvSpPr/>
            <p:nvPr/>
          </p:nvSpPr>
          <p:spPr>
            <a:xfrm>
              <a:off x="836241" y="1723268"/>
              <a:ext cx="1612545" cy="725051"/>
            </a:xfrm>
            <a:prstGeom prst="plaque">
              <a:avLst/>
            </a:prstGeom>
            <a:solidFill>
              <a:schemeClr val="bg1"/>
            </a:solidFill>
            <a:ln>
              <a:solidFill>
                <a:srgbClr val="E41E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0FF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458D7FD2-D95D-488D-92F9-D2F1A77F2C51}"/>
                </a:ext>
              </a:extLst>
            </p:cNvPr>
            <p:cNvSpPr/>
            <p:nvPr/>
          </p:nvSpPr>
          <p:spPr>
            <a:xfrm>
              <a:off x="1393399" y="1675082"/>
              <a:ext cx="459656" cy="815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51" name="Average_Expenditure">
              <a:extLst>
                <a:ext uri="{FF2B5EF4-FFF2-40B4-BE49-F238E27FC236}">
                  <a16:creationId xmlns:a16="http://schemas.microsoft.com/office/drawing/2014/main" xmlns="" id="{95ABAB5C-1D80-4F34-9767-208F4ACF4680}"/>
                </a:ext>
              </a:extLst>
            </p:cNvPr>
            <p:cNvSpPr/>
            <p:nvPr/>
          </p:nvSpPr>
          <p:spPr>
            <a:xfrm>
              <a:off x="835435" y="1822203"/>
              <a:ext cx="1614158" cy="52788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2400">
                  <a:solidFill>
                    <a:srgbClr val="0000FF"/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$30</a:t>
              </a:r>
            </a:p>
          </p:txBody>
        </p:sp>
      </p:grpSp>
      <p:grpSp>
        <p:nvGrpSpPr>
          <p:cNvPr id="52" name="Average_Expenditure3">
            <a:extLst>
              <a:ext uri="{FF2B5EF4-FFF2-40B4-BE49-F238E27FC236}">
                <a16:creationId xmlns:a16="http://schemas.microsoft.com/office/drawing/2014/main" xmlns="" id="{CBBB2F92-AFCE-4FFC-A83F-249FA8801A7D}"/>
              </a:ext>
            </a:extLst>
          </p:cNvPr>
          <p:cNvGrpSpPr/>
          <p:nvPr/>
        </p:nvGrpSpPr>
        <p:grpSpPr>
          <a:xfrm>
            <a:off x="8422058" y="1842211"/>
            <a:ext cx="1688479" cy="786861"/>
            <a:chOff x="5179826" y="1629835"/>
            <a:chExt cx="1808986" cy="908507"/>
          </a:xfrm>
        </p:grpSpPr>
        <p:sp>
          <p:nvSpPr>
            <p:cNvPr id="53" name="Rect_Out_3">
              <a:extLst>
                <a:ext uri="{FF2B5EF4-FFF2-40B4-BE49-F238E27FC236}">
                  <a16:creationId xmlns:a16="http://schemas.microsoft.com/office/drawing/2014/main" xmlns="" id="{CC8FC8F0-AC41-4CE0-84EB-3BC54440D4AA}"/>
                </a:ext>
              </a:extLst>
            </p:cNvPr>
            <p:cNvSpPr/>
            <p:nvPr/>
          </p:nvSpPr>
          <p:spPr>
            <a:xfrm>
              <a:off x="5180726" y="1632734"/>
              <a:ext cx="1808086" cy="905608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black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5" name="Plaque 54">
              <a:extLst>
                <a:ext uri="{FF2B5EF4-FFF2-40B4-BE49-F238E27FC236}">
                  <a16:creationId xmlns:a16="http://schemas.microsoft.com/office/drawing/2014/main" xmlns="" id="{A47225B6-8340-4C0D-B6C2-05DC96279EBE}"/>
                </a:ext>
              </a:extLst>
            </p:cNvPr>
            <p:cNvSpPr/>
            <p:nvPr/>
          </p:nvSpPr>
          <p:spPr>
            <a:xfrm>
              <a:off x="5179826" y="1629835"/>
              <a:ext cx="1807200" cy="906061"/>
            </a:xfrm>
            <a:prstGeom prst="plaqu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56" name="Rect_Inn_3">
              <a:extLst>
                <a:ext uri="{FF2B5EF4-FFF2-40B4-BE49-F238E27FC236}">
                  <a16:creationId xmlns:a16="http://schemas.microsoft.com/office/drawing/2014/main" xmlns="" id="{44C89FD4-DEDB-4100-843B-F505AAFA8D74}"/>
                </a:ext>
              </a:extLst>
            </p:cNvPr>
            <p:cNvSpPr/>
            <p:nvPr/>
          </p:nvSpPr>
          <p:spPr>
            <a:xfrm>
              <a:off x="5282515" y="1723012"/>
              <a:ext cx="1612545" cy="725051"/>
            </a:xfrm>
            <a:prstGeom prst="plaqu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BEDE0DC4-9512-4166-A7C5-B65C096220BC}"/>
                </a:ext>
              </a:extLst>
            </p:cNvPr>
            <p:cNvSpPr/>
            <p:nvPr/>
          </p:nvSpPr>
          <p:spPr>
            <a:xfrm>
              <a:off x="5839673" y="1674826"/>
              <a:ext cx="459656" cy="815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58" name="Average_Expenditure">
              <a:extLst>
                <a:ext uri="{FF2B5EF4-FFF2-40B4-BE49-F238E27FC236}">
                  <a16:creationId xmlns:a16="http://schemas.microsoft.com/office/drawing/2014/main" xmlns="" id="{563EB025-0E67-4EF4-8292-A9619011092C}"/>
                </a:ext>
              </a:extLst>
            </p:cNvPr>
            <p:cNvSpPr/>
            <p:nvPr/>
          </p:nvSpPr>
          <p:spPr>
            <a:xfrm>
              <a:off x="5279922" y="1821947"/>
              <a:ext cx="1615945" cy="52788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2400">
                  <a:solidFill>
                    <a:srgbClr val="808080"/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$29</a:t>
              </a:r>
            </a:p>
          </p:txBody>
        </p:sp>
      </p:grpSp>
      <p:grpSp>
        <p:nvGrpSpPr>
          <p:cNvPr id="59" name="Average_Expenditure2">
            <a:extLst>
              <a:ext uri="{FF2B5EF4-FFF2-40B4-BE49-F238E27FC236}">
                <a16:creationId xmlns:a16="http://schemas.microsoft.com/office/drawing/2014/main" xmlns="" id="{536585DA-0063-4262-A1B9-5E54854DE4F4}"/>
              </a:ext>
            </a:extLst>
          </p:cNvPr>
          <p:cNvGrpSpPr/>
          <p:nvPr/>
        </p:nvGrpSpPr>
        <p:grpSpPr>
          <a:xfrm>
            <a:off x="5236587" y="1843468"/>
            <a:ext cx="1688479" cy="785729"/>
            <a:chOff x="2956689" y="1631142"/>
            <a:chExt cx="1808986" cy="907200"/>
          </a:xfrm>
        </p:grpSpPr>
        <p:sp>
          <p:nvSpPr>
            <p:cNvPr id="60" name="Rect_Out_2">
              <a:extLst>
                <a:ext uri="{FF2B5EF4-FFF2-40B4-BE49-F238E27FC236}">
                  <a16:creationId xmlns:a16="http://schemas.microsoft.com/office/drawing/2014/main" xmlns="" id="{F8400436-A62A-4EE3-9308-837C16EF7C73}"/>
                </a:ext>
              </a:extLst>
            </p:cNvPr>
            <p:cNvSpPr/>
            <p:nvPr/>
          </p:nvSpPr>
          <p:spPr>
            <a:xfrm>
              <a:off x="2957589" y="1631142"/>
              <a:ext cx="1808086" cy="905608"/>
            </a:xfrm>
            <a:prstGeom prst="rect">
              <a:avLst/>
            </a:prstGeom>
            <a:solidFill>
              <a:srgbClr val="31859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black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82633CC3-DBF4-439C-8F7A-A161ADDE9736}"/>
                </a:ext>
              </a:extLst>
            </p:cNvPr>
            <p:cNvSpPr/>
            <p:nvPr/>
          </p:nvSpPr>
          <p:spPr>
            <a:xfrm>
              <a:off x="3616536" y="1673234"/>
              <a:ext cx="459656" cy="815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62" name="Plaque 61">
              <a:extLst>
                <a:ext uri="{FF2B5EF4-FFF2-40B4-BE49-F238E27FC236}">
                  <a16:creationId xmlns:a16="http://schemas.microsoft.com/office/drawing/2014/main" xmlns="" id="{BE1CEC97-F2AD-4E90-8436-AE9643235CC6}"/>
                </a:ext>
              </a:extLst>
            </p:cNvPr>
            <p:cNvSpPr/>
            <p:nvPr/>
          </p:nvSpPr>
          <p:spPr>
            <a:xfrm>
              <a:off x="2956689" y="1631142"/>
              <a:ext cx="1808986" cy="907200"/>
            </a:xfrm>
            <a:prstGeom prst="plaqu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64" name="Rect_Inn_2">
              <a:extLst>
                <a:ext uri="{FF2B5EF4-FFF2-40B4-BE49-F238E27FC236}">
                  <a16:creationId xmlns:a16="http://schemas.microsoft.com/office/drawing/2014/main" xmlns="" id="{553D5E29-9C78-48FD-9403-9E6532AB4473}"/>
                </a:ext>
              </a:extLst>
            </p:cNvPr>
            <p:cNvSpPr/>
            <p:nvPr/>
          </p:nvSpPr>
          <p:spPr>
            <a:xfrm>
              <a:off x="3059378" y="1721420"/>
              <a:ext cx="1612545" cy="725051"/>
            </a:xfrm>
            <a:prstGeom prst="plaque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800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2198CE4B-47C4-45B5-B3C1-DBD5ACDF739D}"/>
                </a:ext>
              </a:extLst>
            </p:cNvPr>
            <p:cNvSpPr/>
            <p:nvPr/>
          </p:nvSpPr>
          <p:spPr>
            <a:xfrm>
              <a:off x="3631804" y="1680021"/>
              <a:ext cx="459656" cy="815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66" name="Average_Expenditure">
              <a:extLst>
                <a:ext uri="{FF2B5EF4-FFF2-40B4-BE49-F238E27FC236}">
                  <a16:creationId xmlns:a16="http://schemas.microsoft.com/office/drawing/2014/main" xmlns="" id="{FDD3D0A2-2136-456B-A059-59D2EF517083}"/>
                </a:ext>
              </a:extLst>
            </p:cNvPr>
            <p:cNvSpPr/>
            <p:nvPr/>
          </p:nvSpPr>
          <p:spPr>
            <a:xfrm>
              <a:off x="3056786" y="1820354"/>
              <a:ext cx="1615945" cy="52788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2400">
                  <a:solidFill>
                    <a:srgbClr val="000000"/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$33</a:t>
              </a:r>
            </a:p>
          </p:txBody>
        </p:sp>
      </p:grpSp>
      <p:graphicFrame>
        <p:nvGraphicFramePr>
          <p:cNvPr id="123" name="TableLegends">
            <a:extLst>
              <a:ext uri="{FF2B5EF4-FFF2-40B4-BE49-F238E27FC236}">
                <a16:creationId xmlns:a16="http://schemas.microsoft.com/office/drawing/2014/main" xmlns="" id="{8AABA08E-7F54-4136-B64E-B6A69A4DB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60096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2828">
                <a:tc>
                  <a:txBody>
                    <a:bodyPr vert="horz" wrap="square"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(394)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(1,008)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BI-LO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(50)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9" name="Picture 88">
            <a:extLst>
              <a:ext uri="{FF2B5EF4-FFF2-40B4-BE49-F238E27FC236}">
                <a16:creationId xmlns:a16="http://schemas.microsoft.com/office/drawing/2014/main" xmlns="" id="{604546BF-939C-4E68-817C-475707502C14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2" y="5410637"/>
            <a:ext cx="11451101" cy="300845"/>
          </a:xfrm>
          <a:prstGeom prst="rect">
            <a:avLst/>
          </a:prstGeom>
        </p:spPr>
      </p:pic>
      <p:sp>
        <p:nvSpPr>
          <p:cNvPr id="90" name="Slide Number Placeholder 2">
            <a:extLst>
              <a:ext uri="{FF2B5EF4-FFF2-40B4-BE49-F238E27FC236}">
                <a16:creationId xmlns:a16="http://schemas.microsoft.com/office/drawing/2014/main" xmlns="" id="{36D6974D-1A40-4BFC-B7F2-8DB2F8B45724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28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Footer Placeholder 2">
            <a:extLst>
              <a:ext uri="{FF2B5EF4-FFF2-40B4-BE49-F238E27FC236}">
                <a16:creationId xmlns:a16="http://schemas.microsoft.com/office/drawing/2014/main" xmlns="" id="{EA5B4694-D3EF-4A7D-BAF1-3FF8A627CD6D}"/>
              </a:ext>
            </a:extLst>
          </p:cNvPr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678AE38A-9B53-471B-AC51-2BBA55E92F3E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xmlns="" id="{0B10EAB8-F284-4B23-881E-71DF895620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493FFC0D-2966-4CD4-874D-099837EBBD5D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CD5C61F7-A7C5-42D1-99DD-E533CE5488E9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96" name="Footer Placeholder 4">
            <a:extLst>
              <a:ext uri="{FF2B5EF4-FFF2-40B4-BE49-F238E27FC236}">
                <a16:creationId xmlns:a16="http://schemas.microsoft.com/office/drawing/2014/main" xmlns="" id="{E99F4282-FF32-4DB6-A09D-6AAB9A0A901A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xmlns="" id="{59249D1E-5B88-4792-A7B4-5CCF0107B606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98" name="Text Placeholder 6">
            <a:extLst>
              <a:ext uri="{FF2B5EF4-FFF2-40B4-BE49-F238E27FC236}">
                <a16:creationId xmlns:a16="http://schemas.microsoft.com/office/drawing/2014/main" xmlns="" id="{2796B2A6-7BEA-4070-A86C-808D3E2B0E9D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99" name="TPandFilters">
            <a:extLst>
              <a:ext uri="{FF2B5EF4-FFF2-40B4-BE49-F238E27FC236}">
                <a16:creationId xmlns:a16="http://schemas.microsoft.com/office/drawing/2014/main" xmlns="" id="{A75B4F3D-4F5E-41A5-82B2-8C50104B9DA2}"/>
              </a:ext>
            </a:extLst>
          </p:cNvPr>
          <p:cNvSpPr txBox="1"/>
          <p:nvPr/>
        </p:nvSpPr>
        <p:spPr>
          <a:xfrm>
            <a:off x="646524" y="6334489"/>
            <a:ext cx="485997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Source: CCNA iSHOP Tracker- Time Period : SEP 2019 12MMT ; Base - Total Trips; % Trips
Filters: None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B2B92783-0529-45F5-AA97-9DC4A042D0C5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tatTestAgainst">
            <a:extLst>
              <a:ext uri="{FF2B5EF4-FFF2-40B4-BE49-F238E27FC236}">
                <a16:creationId xmlns:a16="http://schemas.microsoft.com/office/drawing/2014/main" xmlns="" id="{1A358833-7B12-45C5-8532-1A6EAAA38CDB}"/>
              </a:ext>
            </a:extLst>
          </p:cNvPr>
          <p:cNvSpPr txBox="1"/>
          <p:nvPr/>
        </p:nvSpPr>
        <p:spPr>
          <a:xfrm>
            <a:off x="7063325" y="6333771"/>
            <a:ext cx="4866077" cy="213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Albertsons</a:t>
            </a:r>
          </a:p>
        </p:txBody>
      </p:sp>
      <p:sp>
        <p:nvSpPr>
          <p:cNvPr id="102" name="Text Placeholder 6">
            <a:extLst>
              <a:ext uri="{FF2B5EF4-FFF2-40B4-BE49-F238E27FC236}">
                <a16:creationId xmlns:a16="http://schemas.microsoft.com/office/drawing/2014/main" xmlns="" id="{78E18A46-E470-43CE-AA1E-9535C5555C8D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xmlns="" id="{648F4B7B-4085-4394-B53D-DB97A4EA71EE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04" name="Text Placeholder 6">
            <a:extLst>
              <a:ext uri="{FF2B5EF4-FFF2-40B4-BE49-F238E27FC236}">
                <a16:creationId xmlns:a16="http://schemas.microsoft.com/office/drawing/2014/main" xmlns="" id="{CE0A75EC-44D3-483C-844B-10E2A1BA607D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xmlns="" id="{6B8B2607-1756-4F1D-9905-57D9E0FD3FFD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06" name="benchmarkGroup">
            <a:extLst>
              <a:ext uri="{FF2B5EF4-FFF2-40B4-BE49-F238E27FC236}">
                <a16:creationId xmlns:a16="http://schemas.microsoft.com/office/drawing/2014/main" xmlns="" id="{CC9BCE7F-5968-4CBE-80A5-92D50CEB3779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107" name="benchmark">
              <a:extLst>
                <a:ext uri="{FF2B5EF4-FFF2-40B4-BE49-F238E27FC236}">
                  <a16:creationId xmlns:a16="http://schemas.microsoft.com/office/drawing/2014/main" xmlns="" id="{C6175A2E-8A15-484B-9F1C-22443639CFEC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Albertsons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xmlns="" id="{532438B0-796E-40E9-8408-ED3A8B798035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xmlns="" id="{1FB5CD83-AF64-4249-9C50-08B6F83C682F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28</a:t>
            </a:fld>
            <a:endParaRPr lang="en-US"/>
          </a:p>
        </p:txBody>
      </p:sp>
      <p:pic>
        <p:nvPicPr>
          <p:cNvPr id="117" name="Picture 11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50753B02-A5F2-4F16-B46E-C2418682EB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79" name="main_h"/>
          <p:cNvSpPr txBox="1"/>
          <p:nvPr/>
        </p:nvSpPr>
        <p:spPr>
          <a:xfrm>
            <a:off x="221419" y="121489"/>
            <a:ext cx="11685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Trip Summary</a:t>
            </a:r>
            <a:endParaRPr lang="en-US" b="1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08602"/>
      </p:ext>
    </p:extLst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aphicFrame>
        <p:nvGraphicFramePr>
          <p:cNvPr id="36" name="Numbeof_Items_Purchased_Chart"/>
          <p:cNvGraphicFramePr/>
          <p:nvPr>
            <p:extLst>
              <p:ext uri="{D42A27DB-BD31-4B8C-83A1-F6EECF244321}">
                <p14:modId xmlns:p14="http://schemas.microsoft.com/office/powerpoint/2010/main" val="4114076530"/>
              </p:ext>
            </p:extLst>
          </p:nvPr>
        </p:nvGraphicFramePr>
        <p:xfrm>
          <a:off x="175999" y="3980980"/>
          <a:ext cx="11877053" cy="1888742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grpSp>
        <p:nvGrpSpPr>
          <p:cNvPr id="2" name="Average_NumOf_Items1"/>
          <p:cNvGrpSpPr/>
          <p:nvPr/>
        </p:nvGrpSpPr>
        <p:grpSpPr>
          <a:xfrm>
            <a:off x="2112991" y="1824552"/>
            <a:ext cx="1529488" cy="1026687"/>
            <a:chOff x="979854" y="1824552"/>
            <a:chExt cx="1529488" cy="1026687"/>
          </a:xfrm>
        </p:grpSpPr>
        <p:sp>
          <p:nvSpPr>
            <p:cNvPr id="32" name="Rounded Rectangle 28">
              <a:extLst>
                <a:ext uri="{FF2B5EF4-FFF2-40B4-BE49-F238E27FC236}">
                  <a16:creationId xmlns:a16="http://schemas.microsoft.com/office/drawing/2014/main" xmlns="" id="{0D236167-88EC-4841-A80F-543AA7997C17}"/>
                </a:ext>
              </a:extLst>
            </p:cNvPr>
            <p:cNvSpPr/>
            <p:nvPr/>
          </p:nvSpPr>
          <p:spPr>
            <a:xfrm>
              <a:off x="979854" y="1824552"/>
              <a:ext cx="1529488" cy="650837"/>
            </a:xfrm>
            <a:prstGeom prst="roundRect">
              <a:avLst/>
            </a:prstGeom>
            <a:solidFill>
              <a:srgbClr val="E73944"/>
            </a:solidFill>
            <a:ln w="28575">
              <a:solidFill>
                <a:srgbClr val="E739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  <a:latin typeface="Franklin Gothic Book" panose="020b0503020102020204" pitchFamily="34" charset="0"/>
                </a:rPr>
                <a:t>53%</a:t>
              </a:r>
              <a:endParaRPr lang="en-IN">
                <a:solidFill>
                  <a:srgbClr val="0070C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29" name="Average_NumOf_Items"/>
            <p:cNvSpPr/>
            <p:nvPr/>
          </p:nvSpPr>
          <p:spPr>
            <a:xfrm>
              <a:off x="1137447" y="1882057"/>
              <a:ext cx="1264040" cy="53788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E739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FF"/>
                  </a:solidFill>
                  <a:latin typeface="Franklin Gothic Book" panose="020b0503020102020204" pitchFamily="34" charset="0"/>
                </a:rPr>
                <a:t>8</a:t>
              </a:r>
            </a:p>
          </p:txBody>
        </p:sp>
        <p:sp>
          <p:nvSpPr>
            <p:cNvPr id="50" name="Time_Minlabel_1">
              <a:extLst>
                <a:ext uri="{FF2B5EF4-FFF2-40B4-BE49-F238E27FC236}">
                  <a16:creationId xmlns:a16="http://schemas.microsoft.com/office/drawing/2014/main" xmlns="" id="{13C94168-AA19-4EF9-B0BC-259FB3BEA188}"/>
                </a:ext>
              </a:extLst>
            </p:cNvPr>
            <p:cNvSpPr/>
            <p:nvPr/>
          </p:nvSpPr>
          <p:spPr>
            <a:xfrm>
              <a:off x="1252731" y="2512685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>
                  <a:solidFill>
                    <a:srgbClr val="1F1F1F"/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Items</a:t>
              </a:r>
              <a:endParaRPr lang="en-US" sz="1600">
                <a:solidFill>
                  <a:srgbClr val="00B05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Average_NumOf_Items2"/>
          <p:cNvGrpSpPr/>
          <p:nvPr/>
        </p:nvGrpSpPr>
        <p:grpSpPr>
          <a:xfrm>
            <a:off x="5273076" y="1868487"/>
            <a:ext cx="1529488" cy="995608"/>
            <a:chOff x="3006802" y="1868487"/>
            <a:chExt cx="1529488" cy="995608"/>
          </a:xfrm>
        </p:grpSpPr>
        <p:sp>
          <p:nvSpPr>
            <p:cNvPr id="43" name="Rounded Rectangle 32">
              <a:extLst>
                <a:ext uri="{FF2B5EF4-FFF2-40B4-BE49-F238E27FC236}">
                  <a16:creationId xmlns:a16="http://schemas.microsoft.com/office/drawing/2014/main" xmlns="" id="{81EE6818-8694-4016-B8C9-C28759930138}"/>
                </a:ext>
              </a:extLst>
            </p:cNvPr>
            <p:cNvSpPr/>
            <p:nvPr/>
          </p:nvSpPr>
          <p:spPr>
            <a:xfrm>
              <a:off x="3006802" y="1868487"/>
              <a:ext cx="1529488" cy="650837"/>
            </a:xfrm>
            <a:prstGeom prst="roundRect">
              <a:avLst/>
            </a:prstGeom>
            <a:solidFill>
              <a:srgbClr val="3C9DB8"/>
            </a:solidFill>
            <a:ln w="28575">
              <a:solidFill>
                <a:srgbClr val="3C9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B050"/>
                  </a:solidFill>
                  <a:latin typeface="Franklin Gothic Book" panose="020b0503020102020204" pitchFamily="34" charset="0"/>
                </a:rPr>
                <a:t>68%</a:t>
              </a:r>
              <a:endParaRPr lang="en-IN">
                <a:solidFill>
                  <a:srgbClr val="00B05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3" name="Average_NumOf_Items"/>
            <p:cNvSpPr/>
            <p:nvPr/>
          </p:nvSpPr>
          <p:spPr>
            <a:xfrm>
              <a:off x="3139528" y="1924965"/>
              <a:ext cx="1264040" cy="53788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3C9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8000"/>
                  </a:solidFill>
                  <a:latin typeface="Franklin Gothic Book" panose="020b0503020102020204" pitchFamily="34" charset="0"/>
                </a:rPr>
                <a:t>11</a:t>
              </a:r>
            </a:p>
          </p:txBody>
        </p:sp>
        <p:sp>
          <p:nvSpPr>
            <p:cNvPr id="51" name="Time_Minlabel_1">
              <a:extLst>
                <a:ext uri="{FF2B5EF4-FFF2-40B4-BE49-F238E27FC236}">
                  <a16:creationId xmlns:a16="http://schemas.microsoft.com/office/drawing/2014/main" xmlns="" id="{B5A88742-8CCB-4947-8F07-9BC4489D08F8}"/>
                </a:ext>
              </a:extLst>
            </p:cNvPr>
            <p:cNvSpPr/>
            <p:nvPr/>
          </p:nvSpPr>
          <p:spPr>
            <a:xfrm>
              <a:off x="3254810" y="2525541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>
                  <a:solidFill>
                    <a:srgbClr val="1F1F1F"/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Items</a:t>
              </a:r>
              <a:endParaRPr lang="en-US" sz="1600">
                <a:solidFill>
                  <a:srgbClr val="00B05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Header1"/>
          <p:cNvGrpSpPr/>
          <p:nvPr/>
        </p:nvGrpSpPr>
        <p:grpSpPr>
          <a:xfrm>
            <a:off x="309492" y="764116"/>
            <a:ext cx="11604847" cy="522141"/>
            <a:chOff x="309492" y="764116"/>
            <a:chExt cx="11604847" cy="522141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920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Average Number of Items</a:t>
              </a:r>
              <a:endParaRPr 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escription"/>
            <p:cNvSpPr txBox="1"/>
            <p:nvPr/>
          </p:nvSpPr>
          <p:spPr>
            <a:xfrm>
              <a:off x="664145" y="1070813"/>
              <a:ext cx="11031119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Average Number Of Items Purchased For Trips To Albertsons Is 8 Items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xmlns="" id="{4E964BEC-CE9E-41B0-9C53-DE4AD91EB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92" y="764116"/>
              <a:ext cx="424908" cy="424908"/>
            </a:xfrm>
            <a:prstGeom prst="rect">
              <a:avLst/>
            </a:prstGeom>
          </p:spPr>
        </p:pic>
      </p:grpSp>
      <p:grpSp>
        <p:nvGrpSpPr>
          <p:cNvPr id="12" name="Header2"/>
          <p:cNvGrpSpPr/>
          <p:nvPr/>
        </p:nvGrpSpPr>
        <p:grpSpPr>
          <a:xfrm>
            <a:off x="201036" y="3430800"/>
            <a:ext cx="11714439" cy="522458"/>
            <a:chOff x="201036" y="3430800"/>
            <a:chExt cx="11714439" cy="522458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35742" y="3766454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200" y="3430800"/>
              <a:ext cx="10848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Number of Items Purchased - Details</a:t>
              </a:r>
              <a:endParaRPr 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Description"/>
            <p:cNvSpPr txBox="1"/>
            <p:nvPr/>
          </p:nvSpPr>
          <p:spPr>
            <a:xfrm>
              <a:off x="662543" y="3737814"/>
              <a:ext cx="11032721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54% Of Trips To Albertsons Involved The Purchase Of 1 - 4 Items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xmlns="" id="{3C1CA0B5-55FB-4D5D-8AB6-794348785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36" y="3477173"/>
              <a:ext cx="424908" cy="424908"/>
            </a:xfrm>
            <a:prstGeom prst="rect">
              <a:avLst/>
            </a:prstGeom>
          </p:spPr>
        </p:pic>
      </p:grpSp>
      <p:grpSp>
        <p:nvGrpSpPr>
          <p:cNvPr id="7" name="Average_NumOf_Items3"/>
          <p:cNvGrpSpPr/>
          <p:nvPr/>
        </p:nvGrpSpPr>
        <p:grpSpPr>
          <a:xfrm>
            <a:off x="8613261" y="1874704"/>
            <a:ext cx="1529488" cy="999603"/>
            <a:chOff x="5213850" y="1874704"/>
            <a:chExt cx="1529488" cy="999603"/>
          </a:xfrm>
        </p:grpSpPr>
        <p:sp>
          <p:nvSpPr>
            <p:cNvPr id="44" name="Rounded Rectangle 34">
              <a:extLst>
                <a:ext uri="{FF2B5EF4-FFF2-40B4-BE49-F238E27FC236}">
                  <a16:creationId xmlns:a16="http://schemas.microsoft.com/office/drawing/2014/main" xmlns="" id="{CDA328CE-1DF7-4376-884E-5449ADF223BF}"/>
                </a:ext>
              </a:extLst>
            </p:cNvPr>
            <p:cNvSpPr/>
            <p:nvPr/>
          </p:nvSpPr>
          <p:spPr>
            <a:xfrm>
              <a:off x="5213850" y="1874704"/>
              <a:ext cx="1529488" cy="650837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Franklin Gothic Book" panose="020b0503020102020204" pitchFamily="34" charset="0"/>
                </a:rPr>
                <a:t>55%</a:t>
              </a:r>
              <a:endParaRPr lang="en-IN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5" name="Average_NumOf_Items"/>
            <p:cNvSpPr/>
            <p:nvPr/>
          </p:nvSpPr>
          <p:spPr>
            <a:xfrm>
              <a:off x="5306113" y="1931181"/>
              <a:ext cx="1264040" cy="53788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rgbClr val="808080"/>
                  </a:solidFill>
                  <a:latin typeface="Franklin Gothic Book" panose="020b0503020102020204" pitchFamily="34" charset="0"/>
                </a:rPr>
                <a:t>8</a:t>
              </a:r>
            </a:p>
          </p:txBody>
        </p:sp>
        <p:sp>
          <p:nvSpPr>
            <p:cNvPr id="83" name="Time_Minlabel_1">
              <a:extLst>
                <a:ext uri="{FF2B5EF4-FFF2-40B4-BE49-F238E27FC236}">
                  <a16:creationId xmlns:a16="http://schemas.microsoft.com/office/drawing/2014/main" xmlns="" id="{CD9D3077-B91E-4851-8834-57BF437ADE38}"/>
                </a:ext>
              </a:extLst>
            </p:cNvPr>
            <p:cNvSpPr/>
            <p:nvPr/>
          </p:nvSpPr>
          <p:spPr>
            <a:xfrm>
              <a:off x="5421397" y="2535753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>
                  <a:solidFill>
                    <a:srgbClr val="1F1F1F"/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Items</a:t>
              </a:r>
              <a:endParaRPr lang="en-US" sz="1600">
                <a:solidFill>
                  <a:srgbClr val="00B05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84" name="TableLegends">
            <a:extLst>
              <a:ext uri="{FF2B5EF4-FFF2-40B4-BE49-F238E27FC236}">
                <a16:creationId xmlns:a16="http://schemas.microsoft.com/office/drawing/2014/main" xmlns="" id="{96FE3F9E-9811-4C08-BA78-13F63C22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60096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2828">
                <a:tc>
                  <a:txBody>
                    <a:bodyPr vert="horz" wrap="square"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(394)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(1,008)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BI-LO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(50)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0" name="Slide Number Placeholder 2">
            <a:extLst>
              <a:ext uri="{FF2B5EF4-FFF2-40B4-BE49-F238E27FC236}">
                <a16:creationId xmlns:a16="http://schemas.microsoft.com/office/drawing/2014/main" xmlns="" id="{F2289050-4434-41B1-ABF3-CEA9CA80F442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29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Footer Placeholder 2">
            <a:extLst>
              <a:ext uri="{FF2B5EF4-FFF2-40B4-BE49-F238E27FC236}">
                <a16:creationId xmlns:a16="http://schemas.microsoft.com/office/drawing/2014/main" xmlns="" id="{6B13E60D-7658-4CEA-B08F-67677A58E950}"/>
              </a:ext>
            </a:extLst>
          </p:cNvPr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D74D0C96-0970-4591-9488-0BFEA15035BB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xmlns="" id="{7EBAE53E-7E61-46DD-B87B-4C7BF6CE57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8C1F3EAC-AF79-4710-B974-8B8381F07270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AA43BF84-3AD7-4F17-97CB-D79843D287C2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2" name="Footer Placeholder 4">
            <a:extLst>
              <a:ext uri="{FF2B5EF4-FFF2-40B4-BE49-F238E27FC236}">
                <a16:creationId xmlns:a16="http://schemas.microsoft.com/office/drawing/2014/main" xmlns="" id="{63577C3F-46D8-404C-A7D7-9EFCDE87E93B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xmlns="" id="{5FA3CA8A-5344-4BA6-BFCE-8FDC00B6033C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86" name="Text Placeholder 6">
            <a:extLst>
              <a:ext uri="{FF2B5EF4-FFF2-40B4-BE49-F238E27FC236}">
                <a16:creationId xmlns:a16="http://schemas.microsoft.com/office/drawing/2014/main" xmlns="" id="{91D0009B-9CB7-475E-A54E-8E5B315F9F3E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87" name="TPandFilters">
            <a:extLst>
              <a:ext uri="{FF2B5EF4-FFF2-40B4-BE49-F238E27FC236}">
                <a16:creationId xmlns:a16="http://schemas.microsoft.com/office/drawing/2014/main" xmlns="" id="{CB1E9E17-0721-4D25-B20A-A6BAE1A6EB71}"/>
              </a:ext>
            </a:extLst>
          </p:cNvPr>
          <p:cNvSpPr txBox="1"/>
          <p:nvPr/>
        </p:nvSpPr>
        <p:spPr>
          <a:xfrm>
            <a:off x="646524" y="6334489"/>
            <a:ext cx="485997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Source: CCNA iSHOP Tracker- Time Period : SEP 2019 12MMT ; Base - Total Trips; % Trips
Filters: None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0115F174-4E15-4DC2-BEE9-C015DF3664B8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StatTestAgainst">
            <a:extLst>
              <a:ext uri="{FF2B5EF4-FFF2-40B4-BE49-F238E27FC236}">
                <a16:creationId xmlns:a16="http://schemas.microsoft.com/office/drawing/2014/main" xmlns="" id="{4A8877D3-A965-47A7-B0B2-548ACDD31FEE}"/>
              </a:ext>
            </a:extLst>
          </p:cNvPr>
          <p:cNvSpPr txBox="1"/>
          <p:nvPr/>
        </p:nvSpPr>
        <p:spPr>
          <a:xfrm>
            <a:off x="7063325" y="6333771"/>
            <a:ext cx="4866077" cy="213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Albertsons</a:t>
            </a:r>
          </a:p>
        </p:txBody>
      </p:sp>
      <p:sp>
        <p:nvSpPr>
          <p:cNvPr id="90" name="Text Placeholder 6">
            <a:extLst>
              <a:ext uri="{FF2B5EF4-FFF2-40B4-BE49-F238E27FC236}">
                <a16:creationId xmlns:a16="http://schemas.microsoft.com/office/drawing/2014/main" xmlns="" id="{95C49E04-8DE6-464F-9ED2-2D705FF6C003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xmlns="" id="{6CC63982-8E24-4DAE-B93A-EB9F76E5F78A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xmlns="" id="{C49A8C87-1DB0-4519-B79D-796406DBCE7D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xmlns="" id="{23A21FCF-896A-4E4A-9E99-2B820195D3BC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94" name="benchmarkGroup">
            <a:extLst>
              <a:ext uri="{FF2B5EF4-FFF2-40B4-BE49-F238E27FC236}">
                <a16:creationId xmlns:a16="http://schemas.microsoft.com/office/drawing/2014/main" xmlns="" id="{1B80117B-653E-49A7-A16A-34512F9BD32E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95" name="benchmark">
              <a:extLst>
                <a:ext uri="{FF2B5EF4-FFF2-40B4-BE49-F238E27FC236}">
                  <a16:creationId xmlns:a16="http://schemas.microsoft.com/office/drawing/2014/main" xmlns="" id="{49840F98-F3CE-4838-B7DD-758CC7E51DE9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Albertsons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xmlns="" id="{EF1526FE-A2E5-44D9-9756-2E087491EE27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97" name="Slide Number Placeholder 5">
            <a:extLst>
              <a:ext uri="{FF2B5EF4-FFF2-40B4-BE49-F238E27FC236}">
                <a16:creationId xmlns:a16="http://schemas.microsoft.com/office/drawing/2014/main" xmlns="" id="{A5A4C718-8805-4338-8576-46B2E0B878D8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29</a:t>
            </a:fld>
            <a:endParaRPr lang="en-US"/>
          </a:p>
        </p:txBody>
      </p:sp>
      <p:pic>
        <p:nvPicPr>
          <p:cNvPr id="98" name="Picture 9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0EAB4344-5B30-4DB3-8E6C-19F907FC20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66" name="main_h"/>
          <p:cNvSpPr txBox="1"/>
          <p:nvPr/>
        </p:nvSpPr>
        <p:spPr>
          <a:xfrm>
            <a:off x="221419" y="121489"/>
            <a:ext cx="11685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Trip Summary</a:t>
            </a:r>
            <a:endParaRPr lang="en-US" b="1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21395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>
            <a:normAutofit/>
          </a:bodyPr>
          <a:lstStyle/>
          <a:p>
            <a:pPr lvl="0"/>
            <a:r>
              <a:rPr lang="en-US" sz="4000" u="none">
                <a:effectLst/>
                <a:latin typeface="Franklin Gothic Book" panose="020b0503020102020204" pitchFamily="34" charset="0"/>
              </a:rPr>
              <a:t>P2P Report    </a:t>
            </a:r>
          </a:p>
          <a:p>
            <a:pPr lvl="0"/>
            <a:r>
              <a:rPr lang="en-US">
                <a:latin typeface="Franklin Gothic Book" panose="020b0503020102020204" pitchFamily="34" charset="0"/>
              </a:rPr>
              <a:t>Trip</a:t>
            </a:r>
            <a:r>
              <a:rPr lang="en-US" sz="4000" u="none">
                <a:effectLst/>
                <a:latin typeface="Franklin Gothic Book" panose="020b0503020102020204" pitchFamily="34" charset="0"/>
              </a:rPr>
              <a:t> Demographics</a:t>
            </a:r>
          </a:p>
        </p:txBody>
      </p:sp>
      <p:sp>
        <p:nvSpPr>
          <p:cNvPr id="5" name="Footer Placeholder 4"/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CDF3D35-53EF-4D4A-B8D3-77E8829EB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BC89C1-6BB6-47FD-99E3-CC2BD6CFB520}"/>
              </a:ext>
            </a:extLst>
          </p:cNvPr>
          <p:cNvSpPr/>
          <p:nvPr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>
              <a:solidFill>
                <a:srgbClr val="FFFFFF"/>
              </a:solidFill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AA6CFD58-E3B5-4313-B808-63A6A85FAD5F}"/>
              </a:ext>
            </a:extLst>
          </p:cNvPr>
          <p:cNvSpPr txBox="1"/>
          <p:nvPr/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Classified -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17328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6" name="Payment_Method_Chart"/>
          <p:cNvGraphicFramePr/>
          <p:nvPr>
            <p:extLst>
              <p:ext uri="{D42A27DB-BD31-4B8C-83A1-F6EECF244321}">
                <p14:modId xmlns:p14="http://schemas.microsoft.com/office/powerpoint/2010/main" val="4046350529"/>
              </p:ext>
            </p:extLst>
          </p:nvPr>
        </p:nvGraphicFramePr>
        <p:xfrm>
          <a:off x="38100" y="3966906"/>
          <a:ext cx="12014952" cy="1888742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pic>
        <p:nvPicPr>
          <p:cNvPr id="46" name="Picture 4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37" y="5426128"/>
            <a:ext cx="11539066" cy="341625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6" name="Header2"/>
          <p:cNvGrpSpPr/>
          <p:nvPr/>
        </p:nvGrpSpPr>
        <p:grpSpPr>
          <a:xfrm>
            <a:off x="248400" y="3312000"/>
            <a:ext cx="11667075" cy="641258"/>
            <a:chOff x="248400" y="3312000"/>
            <a:chExt cx="11667075" cy="641258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35742" y="3766454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200" y="3430800"/>
              <a:ext cx="10834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Payment method</a:t>
              </a:r>
            </a:p>
          </p:txBody>
        </p:sp>
        <p:sp>
          <p:nvSpPr>
            <p:cNvPr id="38" name="Description"/>
            <p:cNvSpPr txBox="1"/>
            <p:nvPr/>
          </p:nvSpPr>
          <p:spPr>
            <a:xfrm>
              <a:off x="662543" y="3737814"/>
              <a:ext cx="11032721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41% Of Trips To Albertsons Involved Payment By Debit Card</a:t>
              </a: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00" y="3312000"/>
              <a:ext cx="470780" cy="453343"/>
            </a:xfrm>
            <a:prstGeom prst="rect">
              <a:avLst/>
            </a:prstGeom>
            <a:noFill/>
          </p:spPr>
        </p:pic>
      </p:grpSp>
      <p:grpSp>
        <p:nvGrpSpPr>
          <p:cNvPr id="2" name="Header1"/>
          <p:cNvGrpSpPr/>
          <p:nvPr/>
        </p:nvGrpSpPr>
        <p:grpSpPr>
          <a:xfrm>
            <a:off x="273932" y="611999"/>
            <a:ext cx="11640407" cy="674258"/>
            <a:chOff x="273932" y="611999"/>
            <a:chExt cx="11640407" cy="674258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503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Use of Self Check out</a:t>
              </a:r>
              <a:endParaRPr 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escription"/>
            <p:cNvSpPr txBox="1"/>
            <p:nvPr/>
          </p:nvSpPr>
          <p:spPr>
            <a:xfrm>
              <a:off x="664145" y="1070813"/>
              <a:ext cx="11032255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15% Of Trips To Albertsons Included Purchasers Who Used Self-Checkout Lane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932" y="611999"/>
              <a:ext cx="436651" cy="540000"/>
            </a:xfrm>
            <a:prstGeom prst="rect">
              <a:avLst/>
            </a:prstGeom>
          </p:spPr>
        </p:pic>
      </p:grpSp>
      <p:graphicFrame>
        <p:nvGraphicFramePr>
          <p:cNvPr id="32" name="Use_Self_CheckOut_Chart"/>
          <p:cNvGraphicFramePr/>
          <p:nvPr>
            <p:extLst>
              <p:ext uri="{D42A27DB-BD31-4B8C-83A1-F6EECF244321}">
                <p14:modId xmlns:p14="http://schemas.microsoft.com/office/powerpoint/2010/main" val="5487793"/>
              </p:ext>
            </p:extLst>
          </p:nvPr>
        </p:nvGraphicFramePr>
        <p:xfrm>
          <a:off x="12721" y="1300320"/>
          <a:ext cx="11877053" cy="1858955"/>
        </p:xfrm>
        <a:graphic>
          <a:graphicData uri="http://schemas.openxmlformats.org/drawingml/2006/chart">
            <c:chart xmlns:c="http://schemas.openxmlformats.org/drawingml/2006/chart" r:id="rId9"/>
          </a:graphicData>
        </a:graphic>
      </p:graphicFrame>
      <p:graphicFrame>
        <p:nvGraphicFramePr>
          <p:cNvPr id="61" name="TableLegends">
            <a:extLst>
              <a:ext uri="{FF2B5EF4-FFF2-40B4-BE49-F238E27FC236}">
                <a16:creationId xmlns:a16="http://schemas.microsoft.com/office/drawing/2014/main" xmlns="" id="{48C80112-4F4F-48D3-B9A7-7F247BA91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60096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2828">
                <a:tc>
                  <a:txBody>
                    <a:bodyPr vert="horz" wrap="square"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(394)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(1,008)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BI-LO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(50)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2" name="Picture 61">
            <a:extLst>
              <a:ext uri="{FF2B5EF4-FFF2-40B4-BE49-F238E27FC236}">
                <a16:creationId xmlns:a16="http://schemas.microsoft.com/office/drawing/2014/main" xmlns="" id="{C1C68364-1898-43F3-8D88-D2603F558D3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2" y="2723707"/>
            <a:ext cx="11451101" cy="202373"/>
          </a:xfrm>
          <a:prstGeom prst="rect">
            <a:avLst/>
          </a:prstGeom>
        </p:spPr>
      </p:pic>
      <p:sp>
        <p:nvSpPr>
          <p:cNvPr id="64" name="Slide Number Placeholder 2">
            <a:extLst>
              <a:ext uri="{FF2B5EF4-FFF2-40B4-BE49-F238E27FC236}">
                <a16:creationId xmlns:a16="http://schemas.microsoft.com/office/drawing/2014/main" xmlns="" id="{81DE23D6-76AF-4A7D-B6C3-AD04A0285835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30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Footer Placeholder 2">
            <a:extLst>
              <a:ext uri="{FF2B5EF4-FFF2-40B4-BE49-F238E27FC236}">
                <a16:creationId xmlns:a16="http://schemas.microsoft.com/office/drawing/2014/main" xmlns="" id="{E2F417A9-8F5F-40D0-9D1E-0B0AAB76BDCC}"/>
              </a:ext>
            </a:extLst>
          </p:cNvPr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273A2A7-1D94-4E6C-ACAD-CBD7C52B46F9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36501DDD-4ED0-49D2-96C5-2ADF22FF66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C7667F2A-06A7-4175-B92A-AB4D9C36DB62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134A9835-D127-47C6-94FA-EF4C6B0F2389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xmlns="" id="{C1230DB5-29AC-44FE-B027-B8713B00D856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xmlns="" id="{3BFB66F4-3A16-4137-9379-38AC9730A0EE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73" name="Text Placeholder 6">
            <a:extLst>
              <a:ext uri="{FF2B5EF4-FFF2-40B4-BE49-F238E27FC236}">
                <a16:creationId xmlns:a16="http://schemas.microsoft.com/office/drawing/2014/main" xmlns="" id="{254C1FD2-4001-4828-A709-2E76B704BF21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74" name="TPandFilters">
            <a:extLst>
              <a:ext uri="{FF2B5EF4-FFF2-40B4-BE49-F238E27FC236}">
                <a16:creationId xmlns:a16="http://schemas.microsoft.com/office/drawing/2014/main" xmlns="" id="{51E4936C-9AA9-47F5-95A5-A0BA21A51DF8}"/>
              </a:ext>
            </a:extLst>
          </p:cNvPr>
          <p:cNvSpPr txBox="1"/>
          <p:nvPr/>
        </p:nvSpPr>
        <p:spPr>
          <a:xfrm>
            <a:off x="646524" y="6334489"/>
            <a:ext cx="485997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Source: CCNA iSHOP Tracker- Time Period : SEP 2019 12MMT ; Base - Total Trips; % Trips
Filters: None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68997E0F-CC86-4C8B-872F-E9D9CF463258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StatTestAgainst">
            <a:extLst>
              <a:ext uri="{FF2B5EF4-FFF2-40B4-BE49-F238E27FC236}">
                <a16:creationId xmlns:a16="http://schemas.microsoft.com/office/drawing/2014/main" xmlns="" id="{E2FA6827-2B44-4CE2-A5C7-603F5B5031CD}"/>
              </a:ext>
            </a:extLst>
          </p:cNvPr>
          <p:cNvSpPr txBox="1"/>
          <p:nvPr/>
        </p:nvSpPr>
        <p:spPr>
          <a:xfrm>
            <a:off x="7063325" y="6333771"/>
            <a:ext cx="4866077" cy="213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Albertsons</a:t>
            </a:r>
          </a:p>
        </p:txBody>
      </p:sp>
      <p:sp>
        <p:nvSpPr>
          <p:cNvPr id="77" name="Text Placeholder 6">
            <a:extLst>
              <a:ext uri="{FF2B5EF4-FFF2-40B4-BE49-F238E27FC236}">
                <a16:creationId xmlns:a16="http://schemas.microsoft.com/office/drawing/2014/main" xmlns="" id="{3D62EE2A-9D2C-4B0A-874A-C3309D97E2CC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xmlns="" id="{CC7F4EA9-8264-40F3-A18F-93D2CCDC5F13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9" name="Text Placeholder 6">
            <a:extLst>
              <a:ext uri="{FF2B5EF4-FFF2-40B4-BE49-F238E27FC236}">
                <a16:creationId xmlns:a16="http://schemas.microsoft.com/office/drawing/2014/main" xmlns="" id="{8FC6792E-1B2A-4716-9F53-C4F2318ADFD4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xmlns="" id="{18AEBBC9-7881-4EC2-998F-2A63E35701A2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1" name="benchmarkGroup">
            <a:extLst>
              <a:ext uri="{FF2B5EF4-FFF2-40B4-BE49-F238E27FC236}">
                <a16:creationId xmlns:a16="http://schemas.microsoft.com/office/drawing/2014/main" xmlns="" id="{7AD84A9D-0515-4081-A061-EEA982D9E3D0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82" name="benchmark">
              <a:extLst>
                <a:ext uri="{FF2B5EF4-FFF2-40B4-BE49-F238E27FC236}">
                  <a16:creationId xmlns:a16="http://schemas.microsoft.com/office/drawing/2014/main" xmlns="" id="{A8F75E6C-FA96-45A5-8A5E-DCFA9C7B88A2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Albertsons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EF0AC663-DE22-4167-BC42-76123DE1BE41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4" name="Slide Number Placeholder 5">
            <a:extLst>
              <a:ext uri="{FF2B5EF4-FFF2-40B4-BE49-F238E27FC236}">
                <a16:creationId xmlns:a16="http://schemas.microsoft.com/office/drawing/2014/main" xmlns="" id="{8FCF7EA1-FE48-4A6A-B568-B7381E9D08FD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30</a:t>
            </a:fld>
            <a:endParaRPr lang="en-US"/>
          </a:p>
        </p:txBody>
      </p:sp>
      <p:pic>
        <p:nvPicPr>
          <p:cNvPr id="85" name="Picture 8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3371025B-A965-4B9B-9D44-AA6BEC92CF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50" name="main_h"/>
          <p:cNvSpPr txBox="1"/>
          <p:nvPr/>
        </p:nvSpPr>
        <p:spPr>
          <a:xfrm>
            <a:off x="221419" y="121489"/>
            <a:ext cx="11685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Trip Summary</a:t>
            </a:r>
            <a:endParaRPr lang="en-US" b="1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444695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2" name="TypeOf_Coupon_Used_Chart">
            <a:extLst>
              <a:ext uri="{FF2B5EF4-FFF2-40B4-BE49-F238E27FC236}">
                <a16:creationId xmlns:a16="http://schemas.microsoft.com/office/drawing/2014/main" xmlns="" id="{D43F9241-AD01-4C62-BBC8-312B69F2EB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9020473"/>
              </p:ext>
            </p:extLst>
          </p:nvPr>
        </p:nvGraphicFramePr>
        <p:xfrm>
          <a:off x="175999" y="3966906"/>
          <a:ext cx="11877053" cy="1888742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pic>
        <p:nvPicPr>
          <p:cNvPr id="46" name="Picture 4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9" y="5443037"/>
            <a:ext cx="11526255" cy="338783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Header2"/>
          <p:cNvGrpSpPr/>
          <p:nvPr/>
        </p:nvGrpSpPr>
        <p:grpSpPr>
          <a:xfrm>
            <a:off x="248400" y="3312000"/>
            <a:ext cx="11667075" cy="641258"/>
            <a:chOff x="248400" y="3312000"/>
            <a:chExt cx="11667075" cy="641258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35742" y="3766454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200" y="3430800"/>
              <a:ext cx="10848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Type Of Coupon Used</a:t>
              </a:r>
            </a:p>
          </p:txBody>
        </p:sp>
        <p:sp>
          <p:nvSpPr>
            <p:cNvPr id="38" name="Description"/>
            <p:cNvSpPr txBox="1"/>
            <p:nvPr/>
          </p:nvSpPr>
          <p:spPr>
            <a:xfrm>
              <a:off x="662543" y="3737814"/>
              <a:ext cx="11032721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14% Of Trips To Albertsons Involved Usage Of Coupons Loaded Onto Store Loyalty Or Rewards Card</a:t>
              </a: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00" y="3312000"/>
              <a:ext cx="470780" cy="453343"/>
            </a:xfrm>
            <a:prstGeom prst="rect">
              <a:avLst/>
            </a:prstGeom>
            <a:noFill/>
          </p:spPr>
        </p:pic>
      </p:grpSp>
      <p:grpSp>
        <p:nvGrpSpPr>
          <p:cNvPr id="2" name="Header1"/>
          <p:cNvGrpSpPr/>
          <p:nvPr/>
        </p:nvGrpSpPr>
        <p:grpSpPr>
          <a:xfrm>
            <a:off x="-76200" y="581023"/>
            <a:ext cx="12268200" cy="705234"/>
            <a:chOff x="-76200" y="581023"/>
            <a:chExt cx="12268200" cy="705234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503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Use of Coupons</a:t>
              </a:r>
              <a:endParaRPr 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200" y="581023"/>
              <a:ext cx="12268200" cy="230029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escription"/>
            <p:cNvSpPr txBox="1"/>
            <p:nvPr/>
          </p:nvSpPr>
          <p:spPr>
            <a:xfrm>
              <a:off x="664145" y="1070813"/>
              <a:ext cx="11031119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22% Trips To Albertsons Involved Usage Of Coupon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932" y="611999"/>
              <a:ext cx="436651" cy="540000"/>
            </a:xfrm>
            <a:prstGeom prst="rect">
              <a:avLst/>
            </a:prstGeom>
          </p:spPr>
        </p:pic>
      </p:grpSp>
      <p:graphicFrame>
        <p:nvGraphicFramePr>
          <p:cNvPr id="30" name="UseOf_Coupons_Chart">
            <a:extLst>
              <a:ext uri="{FF2B5EF4-FFF2-40B4-BE49-F238E27FC236}">
                <a16:creationId xmlns:a16="http://schemas.microsoft.com/office/drawing/2014/main" xmlns="" id="{5A2D223F-76C2-46D0-B374-09C3C03422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784579"/>
              </p:ext>
            </p:extLst>
          </p:nvPr>
        </p:nvGraphicFramePr>
        <p:xfrm>
          <a:off x="273932" y="1250559"/>
          <a:ext cx="11877053" cy="2175302"/>
        </p:xfrm>
        <a:graphic>
          <a:graphicData uri="http://schemas.openxmlformats.org/drawingml/2006/chart">
            <c:chart xmlns:c="http://schemas.openxmlformats.org/drawingml/2006/chart" r:id="rId9"/>
          </a:graphicData>
        </a:graphic>
      </p:graphicFrame>
      <p:graphicFrame>
        <p:nvGraphicFramePr>
          <p:cNvPr id="61" name="TableLegends">
            <a:extLst>
              <a:ext uri="{FF2B5EF4-FFF2-40B4-BE49-F238E27FC236}">
                <a16:creationId xmlns:a16="http://schemas.microsoft.com/office/drawing/2014/main" xmlns="" id="{4FD113E4-D098-468D-BA43-6928647C2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60096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2828">
                <a:tc>
                  <a:txBody>
                    <a:bodyPr vert="horz" wrap="square"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(394)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(1,008)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BI-LO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(50)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2" name="Picture 61">
            <a:extLst>
              <a:ext uri="{FF2B5EF4-FFF2-40B4-BE49-F238E27FC236}">
                <a16:creationId xmlns:a16="http://schemas.microsoft.com/office/drawing/2014/main" xmlns="" id="{D5E6DC32-BBC1-4400-B2AF-5EEEEE8CD96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7" y="2681504"/>
            <a:ext cx="11451101" cy="202373"/>
          </a:xfrm>
          <a:prstGeom prst="rect">
            <a:avLst/>
          </a:prstGeom>
        </p:spPr>
      </p:pic>
      <p:sp>
        <p:nvSpPr>
          <p:cNvPr id="64" name="Slide Number Placeholder 2">
            <a:extLst>
              <a:ext uri="{FF2B5EF4-FFF2-40B4-BE49-F238E27FC236}">
                <a16:creationId xmlns:a16="http://schemas.microsoft.com/office/drawing/2014/main" xmlns="" id="{B5860D29-FFBD-42B0-8665-D97226893752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31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Footer Placeholder 2">
            <a:extLst>
              <a:ext uri="{FF2B5EF4-FFF2-40B4-BE49-F238E27FC236}">
                <a16:creationId xmlns:a16="http://schemas.microsoft.com/office/drawing/2014/main" xmlns="" id="{50CC558B-62DE-4585-BAC6-B29860EA92DB}"/>
              </a:ext>
            </a:extLst>
          </p:cNvPr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45DC6F4-456E-4892-80A2-0235EC7A66AD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99DBDEBC-2F58-4DCC-A7FD-9F353C40FF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C8587E5E-8E19-4A35-BE97-BC62E1CCC43C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D14B3F89-DBA8-4077-B739-914461B5B56E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xmlns="" id="{475D3864-C829-4FCA-AFED-7C9D93A929CB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xmlns="" id="{1F9F2C81-213A-452A-9EE3-D7FAC4C7C1B7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73" name="Text Placeholder 6">
            <a:extLst>
              <a:ext uri="{FF2B5EF4-FFF2-40B4-BE49-F238E27FC236}">
                <a16:creationId xmlns:a16="http://schemas.microsoft.com/office/drawing/2014/main" xmlns="" id="{DB75582D-7A9A-4CF4-8BE2-EE3C60ADFC0E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74" name="TPandFilters">
            <a:extLst>
              <a:ext uri="{FF2B5EF4-FFF2-40B4-BE49-F238E27FC236}">
                <a16:creationId xmlns:a16="http://schemas.microsoft.com/office/drawing/2014/main" xmlns="" id="{C87F8E02-FD46-41D6-96E1-3542DBD86405}"/>
              </a:ext>
            </a:extLst>
          </p:cNvPr>
          <p:cNvSpPr txBox="1"/>
          <p:nvPr/>
        </p:nvSpPr>
        <p:spPr>
          <a:xfrm>
            <a:off x="646524" y="6334489"/>
            <a:ext cx="485997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Source: CCNA iSHOP Tracker- Time Period : SEP 2019 12MMT ; Base - Total Trips; % Trips
Filters: None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D072C048-49C0-43BD-A881-07BC6331C79D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StatTestAgainst">
            <a:extLst>
              <a:ext uri="{FF2B5EF4-FFF2-40B4-BE49-F238E27FC236}">
                <a16:creationId xmlns:a16="http://schemas.microsoft.com/office/drawing/2014/main" xmlns="" id="{1D35BD6C-29EF-497A-B8C0-920D6E549684}"/>
              </a:ext>
            </a:extLst>
          </p:cNvPr>
          <p:cNvSpPr txBox="1"/>
          <p:nvPr/>
        </p:nvSpPr>
        <p:spPr>
          <a:xfrm>
            <a:off x="7063325" y="6333771"/>
            <a:ext cx="4866077" cy="213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Albertsons</a:t>
            </a:r>
          </a:p>
        </p:txBody>
      </p:sp>
      <p:sp>
        <p:nvSpPr>
          <p:cNvPr id="77" name="Text Placeholder 6">
            <a:extLst>
              <a:ext uri="{FF2B5EF4-FFF2-40B4-BE49-F238E27FC236}">
                <a16:creationId xmlns:a16="http://schemas.microsoft.com/office/drawing/2014/main" xmlns="" id="{3709FF50-5BEC-4D15-95F9-9D7E82F65005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xmlns="" id="{ABE1D3C6-E7E8-4408-A5C9-DCBD8956DAA3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9" name="Text Placeholder 6">
            <a:extLst>
              <a:ext uri="{FF2B5EF4-FFF2-40B4-BE49-F238E27FC236}">
                <a16:creationId xmlns:a16="http://schemas.microsoft.com/office/drawing/2014/main" xmlns="" id="{297516F0-FECF-4BC7-962A-073D25269A1F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xmlns="" id="{21B1325B-4C59-467D-BAD1-9AFB34F88B07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1" name="benchmarkGroup">
            <a:extLst>
              <a:ext uri="{FF2B5EF4-FFF2-40B4-BE49-F238E27FC236}">
                <a16:creationId xmlns:a16="http://schemas.microsoft.com/office/drawing/2014/main" xmlns="" id="{EFA44B00-164E-4891-9B10-45EA6C0B14BF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82" name="benchmark">
              <a:extLst>
                <a:ext uri="{FF2B5EF4-FFF2-40B4-BE49-F238E27FC236}">
                  <a16:creationId xmlns:a16="http://schemas.microsoft.com/office/drawing/2014/main" xmlns="" id="{6C682FAB-BE2D-44F1-80F0-B7128B1CF86D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Albertsons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9077D17F-4803-4FF2-8207-C02A67F435B3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4" name="Slide Number Placeholder 5">
            <a:extLst>
              <a:ext uri="{FF2B5EF4-FFF2-40B4-BE49-F238E27FC236}">
                <a16:creationId xmlns:a16="http://schemas.microsoft.com/office/drawing/2014/main" xmlns="" id="{5C883F12-8F35-417E-BB6E-EA4756F3C297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31</a:t>
            </a:fld>
            <a:endParaRPr lang="en-US"/>
          </a:p>
        </p:txBody>
      </p:sp>
      <p:pic>
        <p:nvPicPr>
          <p:cNvPr id="85" name="Picture 8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3DC3C263-531B-4070-A622-5B50011EE7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50" name="main_h"/>
          <p:cNvSpPr txBox="1"/>
          <p:nvPr/>
        </p:nvSpPr>
        <p:spPr>
          <a:xfrm>
            <a:off x="221419" y="121489"/>
            <a:ext cx="11685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Trip Summary</a:t>
            </a:r>
            <a:endParaRPr lang="en-US" b="1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19378"/>
      </p:ext>
    </p:extLst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60489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6" name="Header1"/>
          <p:cNvGrpSpPr/>
          <p:nvPr/>
        </p:nvGrpSpPr>
        <p:grpSpPr>
          <a:xfrm>
            <a:off x="334666" y="678025"/>
            <a:ext cx="11582425" cy="608232"/>
            <a:chOff x="334666" y="678025"/>
            <a:chExt cx="11582425" cy="608232"/>
          </a:xfrm>
        </p:grpSpPr>
        <p:sp>
          <p:nvSpPr>
            <p:cNvPr id="26" name="Header"/>
            <p:cNvSpPr txBox="1"/>
            <p:nvPr/>
          </p:nvSpPr>
          <p:spPr>
            <a:xfrm>
              <a:off x="797719" y="764116"/>
              <a:ext cx="10878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Overall Satisfaction – Top 2 Box</a:t>
              </a:r>
              <a:endParaRPr lang="en-US" b="1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5894" y="1102670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666" y="678025"/>
              <a:ext cx="394707" cy="380088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11698016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Description"/>
            <p:cNvSpPr txBox="1"/>
            <p:nvPr/>
          </p:nvSpPr>
          <p:spPr>
            <a:xfrm>
              <a:off x="664145" y="1070813"/>
              <a:ext cx="11033871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93% Is The Overall Satisfaction (Top 2 Box) For Albertsons</a:t>
              </a:r>
            </a:p>
          </p:txBody>
        </p:sp>
      </p:grpSp>
      <p:grpSp>
        <p:nvGrpSpPr>
          <p:cNvPr id="12" name="Header2"/>
          <p:cNvGrpSpPr/>
          <p:nvPr/>
        </p:nvGrpSpPr>
        <p:grpSpPr>
          <a:xfrm>
            <a:off x="339687" y="3421758"/>
            <a:ext cx="11575788" cy="541014"/>
            <a:chOff x="339687" y="3421758"/>
            <a:chExt cx="11575788" cy="541014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34400" y="3770756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696400" y="3748302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803144" y="3435102"/>
              <a:ext cx="5257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Detailed Satisfaction – Top 2 Box</a:t>
              </a:r>
            </a:p>
          </p:txBody>
        </p:sp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687" y="3421758"/>
              <a:ext cx="370214" cy="356502"/>
            </a:xfrm>
            <a:prstGeom prst="rect">
              <a:avLst/>
            </a:prstGeom>
          </p:spPr>
        </p:pic>
        <p:sp>
          <p:nvSpPr>
            <p:cNvPr id="44" name="Description"/>
            <p:cNvSpPr txBox="1"/>
            <p:nvPr/>
          </p:nvSpPr>
          <p:spPr>
            <a:xfrm>
              <a:off x="664145" y="3747328"/>
              <a:ext cx="11032255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 93% Is The Detailed Satisfaction-Top 2 Box For Ease Of Shopping For Total Trips To Albertsons </a:t>
              </a:r>
            </a:p>
          </p:txBody>
        </p:sp>
      </p:grpSp>
      <p:grpSp>
        <p:nvGrpSpPr>
          <p:cNvPr id="7" name="Overall_Satisfaction1"/>
          <p:cNvGrpSpPr/>
          <p:nvPr/>
        </p:nvGrpSpPr>
        <p:grpSpPr>
          <a:xfrm>
            <a:off x="1289900" y="1419989"/>
            <a:ext cx="2350478" cy="2324922"/>
            <a:chOff x="662543" y="1515177"/>
            <a:chExt cx="2350478" cy="2324922"/>
          </a:xfrm>
        </p:grpSpPr>
        <p:graphicFrame>
          <p:nvGraphicFramePr>
            <p:cNvPr id="191" name="donut_chart"/>
            <p:cNvGraphicFramePr/>
            <p:nvPr>
              <p:extLst/>
            </p:nvPr>
          </p:nvGraphicFramePr>
          <p:xfrm>
            <a:off x="662543" y="1515177"/>
            <a:ext cx="2350478" cy="2324922"/>
          </p:xfrm>
          <a:graphic>
            <a:graphicData uri="http://schemas.openxmlformats.org/drawingml/2006/chart">
              <c:chart xmlns:c="http://schemas.openxmlformats.org/drawingml/2006/chart" r:id="rId7"/>
            </a:graphicData>
          </a:graphic>
        </p:graphicFrame>
        <p:pic>
          <p:nvPicPr>
            <p:cNvPr id="192" name="val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1451" y="2671550"/>
              <a:ext cx="635187" cy="70863"/>
            </a:xfrm>
            <a:prstGeom prst="rect">
              <a:avLst/>
            </a:prstGeom>
          </p:spPr>
        </p:pic>
        <p:sp>
          <p:nvSpPr>
            <p:cNvPr id="2" name="Overall_Satisfaction"/>
            <p:cNvSpPr txBox="1"/>
            <p:nvPr/>
          </p:nvSpPr>
          <p:spPr>
            <a:xfrm>
              <a:off x="1540139" y="2322248"/>
              <a:ext cx="614680" cy="365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>
                  <a:solidFill>
                    <a:srgbClr val="0000FF"/>
                  </a:solidFill>
                  <a:latin typeface="Franklin Gothic Book" panose="020b0503020102020204" pitchFamily="34" charset="0"/>
                </a:rPr>
                <a:t>93%</a:t>
              </a:r>
            </a:p>
          </p:txBody>
        </p:sp>
      </p:grpSp>
      <p:grpSp>
        <p:nvGrpSpPr>
          <p:cNvPr id="10" name="Overall_Satisfaction2"/>
          <p:cNvGrpSpPr/>
          <p:nvPr/>
        </p:nvGrpSpPr>
        <p:grpSpPr>
          <a:xfrm>
            <a:off x="4822937" y="1413092"/>
            <a:ext cx="2350478" cy="2324922"/>
            <a:chOff x="2858121" y="1515177"/>
            <a:chExt cx="2350478" cy="2324922"/>
          </a:xfrm>
        </p:grpSpPr>
        <p:graphicFrame>
          <p:nvGraphicFramePr>
            <p:cNvPr id="194" name="donut_chart"/>
            <p:cNvGraphicFramePr/>
            <p:nvPr>
              <p:extLst/>
            </p:nvPr>
          </p:nvGraphicFramePr>
          <p:xfrm>
            <a:off x="2858121" y="1515177"/>
            <a:ext cx="2350478" cy="2324922"/>
          </p:xfrm>
          <a:graphic>
            <a:graphicData uri="http://schemas.openxmlformats.org/drawingml/2006/chart">
              <c:chart xmlns:c="http://schemas.openxmlformats.org/drawingml/2006/chart" r:id="rId9"/>
            </a:graphicData>
          </a:graphic>
        </p:graphicFrame>
        <p:pic>
          <p:nvPicPr>
            <p:cNvPr id="195" name="val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5766" y="2671550"/>
              <a:ext cx="635187" cy="70863"/>
            </a:xfrm>
            <a:prstGeom prst="rect">
              <a:avLst/>
            </a:prstGeom>
          </p:spPr>
        </p:pic>
        <p:sp>
          <p:nvSpPr>
            <p:cNvPr id="9" name="Overall_Satisfaction"/>
            <p:cNvSpPr txBox="1"/>
            <p:nvPr/>
          </p:nvSpPr>
          <p:spPr>
            <a:xfrm>
              <a:off x="3744454" y="2322248"/>
              <a:ext cx="614680" cy="365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95%</a:t>
              </a:r>
            </a:p>
          </p:txBody>
        </p:sp>
      </p:grpSp>
      <p:grpSp>
        <p:nvGrpSpPr>
          <p:cNvPr id="11" name="Overall_Satisfaction3"/>
          <p:cNvGrpSpPr/>
          <p:nvPr/>
        </p:nvGrpSpPr>
        <p:grpSpPr>
          <a:xfrm>
            <a:off x="8199135" y="1407004"/>
            <a:ext cx="2350478" cy="2324922"/>
            <a:chOff x="4700061" y="1472021"/>
            <a:chExt cx="2350478" cy="2324922"/>
          </a:xfrm>
        </p:grpSpPr>
        <p:graphicFrame>
          <p:nvGraphicFramePr>
            <p:cNvPr id="197" name="donut_chart"/>
            <p:cNvGraphicFramePr/>
            <p:nvPr>
              <p:extLst>
                <p:ext uri="{D42A27DB-BD31-4B8C-83A1-F6EECF244321}">
                  <p14:modId xmlns:p14="http://schemas.microsoft.com/office/powerpoint/2010/main" val="2066335497"/>
                </p:ext>
              </p:extLst>
            </p:nvPr>
          </p:nvGraphicFramePr>
          <p:xfrm>
            <a:off x="4700061" y="1472021"/>
            <a:ext cx="2350478" cy="2324922"/>
          </p:xfrm>
          <a:graphic>
            <a:graphicData uri="http://schemas.openxmlformats.org/drawingml/2006/chart">
              <c:chart xmlns:c="http://schemas.openxmlformats.org/drawingml/2006/chart" r:id="rId10"/>
            </a:graphicData>
          </a:graphic>
        </p:graphicFrame>
        <p:pic>
          <p:nvPicPr>
            <p:cNvPr id="198" name="val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2437" y="2628761"/>
              <a:ext cx="635187" cy="70863"/>
            </a:xfrm>
            <a:prstGeom prst="rect">
              <a:avLst/>
            </a:prstGeom>
          </p:spPr>
        </p:pic>
        <p:sp>
          <p:nvSpPr>
            <p:cNvPr id="45" name="Overall_Satisfaction"/>
            <p:cNvSpPr txBox="1"/>
            <p:nvPr/>
          </p:nvSpPr>
          <p:spPr>
            <a:xfrm>
              <a:off x="5555047" y="2321736"/>
              <a:ext cx="614680" cy="365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>
                  <a:solidFill>
                    <a:srgbClr val="808080"/>
                  </a:solidFill>
                  <a:latin typeface="Franklin Gothic Book" panose="020b0503020102020204" pitchFamily="34" charset="0"/>
                </a:rPr>
                <a:t>95%</a:t>
              </a:r>
            </a:p>
          </p:txBody>
        </p:sp>
      </p:grpSp>
      <p:graphicFrame>
        <p:nvGraphicFramePr>
          <p:cNvPr id="51" name="Detailed_Satisfaction_Chart">
            <a:extLst>
              <a:ext uri="{FF2B5EF4-FFF2-40B4-BE49-F238E27FC236}">
                <a16:creationId xmlns:a16="http://schemas.microsoft.com/office/drawing/2014/main" xmlns="" id="{CAD72C85-17C0-429C-A34C-408AF9E745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7923204"/>
              </p:ext>
            </p:extLst>
          </p:nvPr>
        </p:nvGraphicFramePr>
        <p:xfrm>
          <a:off x="106073" y="3981442"/>
          <a:ext cx="11979853" cy="1888742"/>
        </p:xfrm>
        <a:graphic>
          <a:graphicData uri="http://schemas.openxmlformats.org/drawingml/2006/chart">
            <c:chart xmlns:c="http://schemas.openxmlformats.org/drawingml/2006/chart" r:id="rId11"/>
          </a:graphicData>
        </a:graphic>
      </p:graphicFrame>
      <p:graphicFrame>
        <p:nvGraphicFramePr>
          <p:cNvPr id="83" name="donut_chart">
            <a:extLst>
              <a:ext uri="{FF2B5EF4-FFF2-40B4-BE49-F238E27FC236}">
                <a16:creationId xmlns:a16="http://schemas.microsoft.com/office/drawing/2014/main" xmlns="" id="{9510DFB7-868E-4479-A8F4-002610D854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6183279"/>
              </p:ext>
            </p:extLst>
          </p:nvPr>
        </p:nvGraphicFramePr>
        <p:xfrm>
          <a:off x="8536365" y="1306373"/>
          <a:ext cx="2210821" cy="1605081"/>
        </p:xfrm>
        <a:graphic>
          <a:graphicData uri="http://schemas.openxmlformats.org/drawingml/2006/chart">
            <c:chart xmlns:c="http://schemas.openxmlformats.org/drawingml/2006/chart" r:id="rId12"/>
          </a:graphicData>
        </a:graphic>
      </p:graphicFrame>
      <p:graphicFrame>
        <p:nvGraphicFramePr>
          <p:cNvPr id="84" name="TableLegends">
            <a:extLst>
              <a:ext uri="{FF2B5EF4-FFF2-40B4-BE49-F238E27FC236}">
                <a16:creationId xmlns:a16="http://schemas.microsoft.com/office/drawing/2014/main" xmlns="" id="{A518CC0B-B44F-430C-A00A-8B4995144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60096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2828">
                <a:tc>
                  <a:txBody>
                    <a:bodyPr vert="horz" wrap="square"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(394)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(1,008)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BI-LO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(50)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3" name="Picture 72">
            <a:extLst>
              <a:ext uri="{FF2B5EF4-FFF2-40B4-BE49-F238E27FC236}">
                <a16:creationId xmlns:a16="http://schemas.microsoft.com/office/drawing/2014/main" xmlns="" id="{24AB434F-2B67-4E4F-8527-43D2BD994B3D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5424705"/>
            <a:ext cx="11451101" cy="216440"/>
          </a:xfrm>
          <a:prstGeom prst="rect">
            <a:avLst/>
          </a:prstGeom>
        </p:spPr>
      </p:pic>
      <p:sp>
        <p:nvSpPr>
          <p:cNvPr id="74" name="Slide Number Placeholder 2">
            <a:extLst>
              <a:ext uri="{FF2B5EF4-FFF2-40B4-BE49-F238E27FC236}">
                <a16:creationId xmlns:a16="http://schemas.microsoft.com/office/drawing/2014/main" xmlns="" id="{7DEEE906-300A-4656-91BD-4E25185D8BEF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32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Footer Placeholder 2">
            <a:extLst>
              <a:ext uri="{FF2B5EF4-FFF2-40B4-BE49-F238E27FC236}">
                <a16:creationId xmlns:a16="http://schemas.microsoft.com/office/drawing/2014/main" xmlns="" id="{FF83A83E-D892-4AAE-9D6B-4537D6AE1195}"/>
              </a:ext>
            </a:extLst>
          </p:cNvPr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F97A1672-1D90-4496-8FB9-2AAD47378B02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xmlns="" id="{217EF3B6-DEC3-4B73-A3BD-EC14D041E2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166E5ECF-0AF4-4212-B5A3-0189ADA94792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ADE17046-8E15-4702-9DD7-68FCBA4C4194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0" name="Footer Placeholder 4">
            <a:extLst>
              <a:ext uri="{FF2B5EF4-FFF2-40B4-BE49-F238E27FC236}">
                <a16:creationId xmlns:a16="http://schemas.microsoft.com/office/drawing/2014/main" xmlns="" id="{D5D2F29A-9BBD-4C16-9ED6-02AABA2CF504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xmlns="" id="{45B3791E-5228-4424-82E0-D0BAA7A4E28F}"/>
              </a:ext>
            </a:extLst>
          </p:cNvPr>
          <p:cNvPicPr>
            <a:picLocks noChangeAspect="1"/>
          </p:cNvPicPr>
          <p:nvPr/>
        </p:nvPicPr>
        <p:blipFill>
          <a:blip r:embed="rId1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82" name="Text Placeholder 6">
            <a:extLst>
              <a:ext uri="{FF2B5EF4-FFF2-40B4-BE49-F238E27FC236}">
                <a16:creationId xmlns:a16="http://schemas.microsoft.com/office/drawing/2014/main" xmlns="" id="{492C9570-B4DD-4B5C-BC38-EE3313845BE7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85" name="TPandFilters">
            <a:extLst>
              <a:ext uri="{FF2B5EF4-FFF2-40B4-BE49-F238E27FC236}">
                <a16:creationId xmlns:a16="http://schemas.microsoft.com/office/drawing/2014/main" xmlns="" id="{834E116B-033E-4ACD-9AB1-6E6DBF8A259A}"/>
              </a:ext>
            </a:extLst>
          </p:cNvPr>
          <p:cNvSpPr txBox="1"/>
          <p:nvPr/>
        </p:nvSpPr>
        <p:spPr>
          <a:xfrm>
            <a:off x="646524" y="6334489"/>
            <a:ext cx="485997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Source: CCNA iSHOP Tracker- Time Period : SEP 2019 12MMT ; Base - Total Trips; % Trips
Filters: None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6C7897FE-E247-4850-849E-1418D6EA4642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StatTestAgainst">
            <a:extLst>
              <a:ext uri="{FF2B5EF4-FFF2-40B4-BE49-F238E27FC236}">
                <a16:creationId xmlns:a16="http://schemas.microsoft.com/office/drawing/2014/main" xmlns="" id="{42B91868-CBB1-40EE-94C8-76C1D910C83E}"/>
              </a:ext>
            </a:extLst>
          </p:cNvPr>
          <p:cNvSpPr txBox="1"/>
          <p:nvPr/>
        </p:nvSpPr>
        <p:spPr>
          <a:xfrm>
            <a:off x="7063325" y="6333771"/>
            <a:ext cx="4866077" cy="213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Albertsons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xmlns="" id="{066024F5-CD2E-4C5C-BB61-C2A4687DA488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xmlns="" id="{2FA2084A-9959-4E2A-BAAF-FD3BC4A26672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90" name="Text Placeholder 6">
            <a:extLst>
              <a:ext uri="{FF2B5EF4-FFF2-40B4-BE49-F238E27FC236}">
                <a16:creationId xmlns:a16="http://schemas.microsoft.com/office/drawing/2014/main" xmlns="" id="{626FF5A3-4051-4C48-A3D5-E4FEF4756F0D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xmlns="" id="{7A5387CA-765A-4F08-A2C9-A82C147C5543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92" name="benchmarkGroup">
            <a:extLst>
              <a:ext uri="{FF2B5EF4-FFF2-40B4-BE49-F238E27FC236}">
                <a16:creationId xmlns:a16="http://schemas.microsoft.com/office/drawing/2014/main" xmlns="" id="{6B1343F1-5674-4046-AC1A-745516D6814D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93" name="benchmark">
              <a:extLst>
                <a:ext uri="{FF2B5EF4-FFF2-40B4-BE49-F238E27FC236}">
                  <a16:creationId xmlns:a16="http://schemas.microsoft.com/office/drawing/2014/main" xmlns="" id="{FCECDAE8-A39D-4A74-B8FE-5D506B968AEB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Albertsons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xmlns="" id="{BAC21F44-D6DE-4DE3-A346-A3BB015F2558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95" name="Slide Number Placeholder 5">
            <a:extLst>
              <a:ext uri="{FF2B5EF4-FFF2-40B4-BE49-F238E27FC236}">
                <a16:creationId xmlns:a16="http://schemas.microsoft.com/office/drawing/2014/main" xmlns="" id="{C4F8F3F7-B072-4189-B0AB-A5493B6239D6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32</a:t>
            </a:fld>
            <a:endParaRPr lang="en-US"/>
          </a:p>
        </p:txBody>
      </p:sp>
      <p:pic>
        <p:nvPicPr>
          <p:cNvPr id="96" name="Picture 95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20D8BA13-901E-47D0-874B-F4BC64EDF8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97" name="main_h"/>
          <p:cNvSpPr txBox="1"/>
          <p:nvPr/>
        </p:nvSpPr>
        <p:spPr>
          <a:xfrm>
            <a:off x="221419" y="121489"/>
            <a:ext cx="11685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Trip Summary</a:t>
            </a:r>
            <a:endParaRPr lang="en-US" b="1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556083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99" name="Location_After_Chart"/>
          <p:cNvGraphicFramePr/>
          <p:nvPr>
            <p:extLst>
              <p:ext uri="{D42A27DB-BD31-4B8C-83A1-F6EECF244321}">
                <p14:modId xmlns:p14="http://schemas.microsoft.com/office/powerpoint/2010/main" val="3220884149"/>
              </p:ext>
            </p:extLst>
          </p:nvPr>
        </p:nvGraphicFramePr>
        <p:xfrm>
          <a:off x="302526" y="1357945"/>
          <a:ext cx="11879613" cy="4212088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8" name="Rectangle 77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7" name="Picture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95" name="Picture 9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16" y="5015512"/>
            <a:ext cx="11358390" cy="175466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302526" y="675883"/>
            <a:ext cx="11611813" cy="610374"/>
            <a:chOff x="302526" y="675883"/>
            <a:chExt cx="11611813" cy="610374"/>
          </a:xfrm>
        </p:grpSpPr>
        <p:sp>
          <p:nvSpPr>
            <p:cNvPr id="81" name="Header"/>
            <p:cNvSpPr txBox="1"/>
            <p:nvPr/>
          </p:nvSpPr>
          <p:spPr>
            <a:xfrm>
              <a:off x="797718" y="764116"/>
              <a:ext cx="1082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Location After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scription"/>
            <p:cNvSpPr txBox="1"/>
            <p:nvPr/>
          </p:nvSpPr>
          <p:spPr>
            <a:xfrm>
              <a:off x="664145" y="1070813"/>
              <a:ext cx="11031119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77% Of Trips To Albertsons Have Destination After Trip As Home</a:t>
              </a: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26" y="675883"/>
              <a:ext cx="466119" cy="448855"/>
            </a:xfrm>
            <a:prstGeom prst="rect">
              <a:avLst/>
            </a:prstGeom>
            <a:noFill/>
          </p:spPr>
        </p:pic>
      </p:grpSp>
      <p:graphicFrame>
        <p:nvGraphicFramePr>
          <p:cNvPr id="39" name="TableLegends">
            <a:extLst>
              <a:ext uri="{FF2B5EF4-FFF2-40B4-BE49-F238E27FC236}">
                <a16:creationId xmlns:a16="http://schemas.microsoft.com/office/drawing/2014/main" xmlns="" id="{FDD3B4A4-504C-4A71-9E98-463524ED2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60096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2828">
                <a:tc>
                  <a:txBody>
                    <a:bodyPr vert="horz" wrap="square"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(394)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(1,008)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BI-LO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(50)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Slide Number Placeholder 2">
            <a:extLst>
              <a:ext uri="{FF2B5EF4-FFF2-40B4-BE49-F238E27FC236}">
                <a16:creationId xmlns:a16="http://schemas.microsoft.com/office/drawing/2014/main" xmlns="" id="{BD179E0E-74A3-4B16-AE3D-9393A5FC1038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33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Footer Placeholder 2">
            <a:extLst>
              <a:ext uri="{FF2B5EF4-FFF2-40B4-BE49-F238E27FC236}">
                <a16:creationId xmlns:a16="http://schemas.microsoft.com/office/drawing/2014/main" xmlns="" id="{CE2B9D3C-426D-4788-BF76-A5C0A79C2F99}"/>
              </a:ext>
            </a:extLst>
          </p:cNvPr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AE33D1F-0192-47DA-8D22-2B3B3F0EFE01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D2E72FDC-32B2-4D90-8238-1500D7B34C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071F5101-8AD0-48AF-BA64-5A58FEAC215A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DED8BD3-55A7-4F8B-A29A-5309402EB3F4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47" name="Footer Placeholder 4">
            <a:extLst>
              <a:ext uri="{FF2B5EF4-FFF2-40B4-BE49-F238E27FC236}">
                <a16:creationId xmlns:a16="http://schemas.microsoft.com/office/drawing/2014/main" xmlns="" id="{8F4F3913-268A-4CA9-8D7B-EFB47ADF9FB4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4C2F55B7-22EB-4768-A0C8-CC6E1030265B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49" name="Text Placeholder 6">
            <a:extLst>
              <a:ext uri="{FF2B5EF4-FFF2-40B4-BE49-F238E27FC236}">
                <a16:creationId xmlns:a16="http://schemas.microsoft.com/office/drawing/2014/main" xmlns="" id="{8C218093-7D96-4518-9E26-5C144F738C47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50" name="TPandFilters">
            <a:extLst>
              <a:ext uri="{FF2B5EF4-FFF2-40B4-BE49-F238E27FC236}">
                <a16:creationId xmlns:a16="http://schemas.microsoft.com/office/drawing/2014/main" xmlns="" id="{EDBBD828-C0B0-404F-B498-FA97C76CB3B7}"/>
              </a:ext>
            </a:extLst>
          </p:cNvPr>
          <p:cNvSpPr txBox="1"/>
          <p:nvPr/>
        </p:nvSpPr>
        <p:spPr>
          <a:xfrm>
            <a:off x="646524" y="6334489"/>
            <a:ext cx="485997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Source: CCNA iSHOP Tracker- Time Period : SEP 2019 12MMT ; Base - Total Trips; % Trips
Filters: None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21DDF488-FA03-47B3-9BEB-4876BB0190B6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tatTestAgainst">
            <a:extLst>
              <a:ext uri="{FF2B5EF4-FFF2-40B4-BE49-F238E27FC236}">
                <a16:creationId xmlns:a16="http://schemas.microsoft.com/office/drawing/2014/main" xmlns="" id="{7661AA35-8315-4CCB-BD7F-98F1A54438D0}"/>
              </a:ext>
            </a:extLst>
          </p:cNvPr>
          <p:cNvSpPr txBox="1"/>
          <p:nvPr/>
        </p:nvSpPr>
        <p:spPr>
          <a:xfrm>
            <a:off x="7063325" y="6333771"/>
            <a:ext cx="4866077" cy="213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Albertsons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xmlns="" id="{200E8C2C-C601-46CF-A2F8-62310773B3F3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F43D9263-C03F-47E7-86D1-F42E0170CC6A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xmlns="" id="{3D82FBBB-1296-4A34-BC92-3EC824C4603B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748622AC-D224-48AF-BD37-6537529BFB3D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58" name="benchmarkGroup">
            <a:extLst>
              <a:ext uri="{FF2B5EF4-FFF2-40B4-BE49-F238E27FC236}">
                <a16:creationId xmlns:a16="http://schemas.microsoft.com/office/drawing/2014/main" xmlns="" id="{B3DC4FE7-7FDE-44E5-A458-7C17A6DA5086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59" name="benchmark">
              <a:extLst>
                <a:ext uri="{FF2B5EF4-FFF2-40B4-BE49-F238E27FC236}">
                  <a16:creationId xmlns:a16="http://schemas.microsoft.com/office/drawing/2014/main" xmlns="" id="{FE135C5B-1D12-46AD-9C52-30DE5C42F13E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Albertsons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66377DCF-DB96-4430-87BA-4F7EBDFFE30E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61" name="Slide Number Placeholder 5">
            <a:extLst>
              <a:ext uri="{FF2B5EF4-FFF2-40B4-BE49-F238E27FC236}">
                <a16:creationId xmlns:a16="http://schemas.microsoft.com/office/drawing/2014/main" xmlns="" id="{6208817D-9D5E-49E0-B0E5-E7C6BE62E9E7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33</a:t>
            </a:fld>
            <a:endParaRPr lang="en-US"/>
          </a:p>
        </p:txBody>
      </p:sp>
      <p:pic>
        <p:nvPicPr>
          <p:cNvPr id="62" name="Picture 6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DC5DD8A6-8741-4D92-90F4-69B870E012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0" name="main_h"/>
          <p:cNvSpPr txBox="1"/>
          <p:nvPr/>
        </p:nvSpPr>
        <p:spPr>
          <a:xfrm>
            <a:off x="221419" y="121489"/>
            <a:ext cx="11685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Trip Summary</a:t>
            </a:r>
            <a:endParaRPr lang="en-US" b="1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189443"/>
      </p:ext>
    </p:extLst>
  </p:cSld>
  <p:clrMapOvr>
    <a:masterClrMapping/>
  </p:clrMapOvr>
  <p:transition/>
  <p:timing/>
</p:sld>
</file>

<file path=ppt/slides/slide3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43759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11" name="Header1"/>
          <p:cNvGrpSpPr/>
          <p:nvPr/>
        </p:nvGrpSpPr>
        <p:grpSpPr>
          <a:xfrm>
            <a:off x="200668" y="764116"/>
            <a:ext cx="11713671" cy="522141"/>
            <a:chOff x="200668" y="764116"/>
            <a:chExt cx="11713671" cy="522141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97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% Of Trips Purchased Immediate Consumption</a:t>
              </a:r>
              <a:endParaRPr 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escription"/>
            <p:cNvSpPr txBox="1"/>
            <p:nvPr/>
          </p:nvSpPr>
          <p:spPr>
            <a:xfrm>
              <a:off x="664145" y="1070813"/>
              <a:ext cx="11031119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39% Of Trips to Albertsons Included The Purchase Of Items For Immediate Consumption</a:t>
              </a: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68" y="803986"/>
              <a:ext cx="499327" cy="414124"/>
            </a:xfrm>
            <a:prstGeom prst="rect">
              <a:avLst/>
            </a:prstGeom>
          </p:spPr>
        </p:pic>
      </p:grpSp>
      <p:grpSp>
        <p:nvGrpSpPr>
          <p:cNvPr id="12" name="Header2"/>
          <p:cNvGrpSpPr/>
          <p:nvPr/>
        </p:nvGrpSpPr>
        <p:grpSpPr>
          <a:xfrm>
            <a:off x="192717" y="3349871"/>
            <a:ext cx="11722758" cy="603387"/>
            <a:chOff x="192717" y="3349871"/>
            <a:chExt cx="11722758" cy="603387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35742" y="3766454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200" y="3430800"/>
              <a:ext cx="10896064" cy="335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Items Purchased for Immediate Consumption (Top 10 for Albertsons)</a:t>
              </a:r>
            </a:p>
          </p:txBody>
        </p:sp>
        <p:sp>
          <p:nvSpPr>
            <p:cNvPr id="38" name="Description"/>
            <p:cNvSpPr txBox="1"/>
            <p:nvPr/>
          </p:nvSpPr>
          <p:spPr>
            <a:xfrm>
              <a:off x="662542" y="3737814"/>
              <a:ext cx="11033857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8% Of Trips To Albertsons Included The Purchase Of Fresh Produce For Immediate Consumption</a:t>
              </a: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17" y="3349871"/>
              <a:ext cx="486959" cy="486959"/>
            </a:xfrm>
            <a:prstGeom prst="rect">
              <a:avLst/>
            </a:prstGeom>
          </p:spPr>
        </p:pic>
      </p:grpSp>
      <p:grpSp>
        <p:nvGrpSpPr>
          <p:cNvPr id="2" name="Immediate_Consumption1"/>
          <p:cNvGrpSpPr/>
          <p:nvPr/>
        </p:nvGrpSpPr>
        <p:grpSpPr>
          <a:xfrm>
            <a:off x="1955753" y="1801882"/>
            <a:ext cx="1464385" cy="650837"/>
            <a:chOff x="772776" y="1801882"/>
            <a:chExt cx="1464385" cy="650837"/>
          </a:xfrm>
        </p:grpSpPr>
        <p:sp>
          <p:nvSpPr>
            <p:cNvPr id="32" name="Rounded Rectangle 28">
              <a:extLst>
                <a:ext uri="{FF2B5EF4-FFF2-40B4-BE49-F238E27FC236}">
                  <a16:creationId xmlns:a16="http://schemas.microsoft.com/office/drawing/2014/main" xmlns="" id="{0D236167-88EC-4841-A80F-543AA7997C17}"/>
                </a:ext>
              </a:extLst>
            </p:cNvPr>
            <p:cNvSpPr/>
            <p:nvPr/>
          </p:nvSpPr>
          <p:spPr>
            <a:xfrm>
              <a:off x="772776" y="1801882"/>
              <a:ext cx="1464385" cy="650837"/>
            </a:xfrm>
            <a:prstGeom prst="roundRect">
              <a:avLst/>
            </a:prstGeom>
            <a:solidFill>
              <a:srgbClr val="E73944"/>
            </a:solidFill>
            <a:ln w="28575">
              <a:solidFill>
                <a:srgbClr val="E739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  <a:latin typeface="Franklin Gothic Book" panose="020b0503020102020204" pitchFamily="34" charset="0"/>
                </a:rPr>
                <a:t>53%</a:t>
              </a:r>
              <a:endParaRPr lang="en-IN">
                <a:solidFill>
                  <a:srgbClr val="0070C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29" name="Immediate_Consumption"/>
            <p:cNvSpPr/>
            <p:nvPr/>
          </p:nvSpPr>
          <p:spPr>
            <a:xfrm>
              <a:off x="899853" y="1858360"/>
              <a:ext cx="1210235" cy="53788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E739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FF"/>
                  </a:solidFill>
                  <a:latin typeface="Franklin Gothic Book" panose="020b0503020102020204" pitchFamily="34" charset="0"/>
                </a:rPr>
                <a:t>39%</a:t>
              </a:r>
            </a:p>
          </p:txBody>
        </p:sp>
      </p:grpSp>
      <p:grpSp>
        <p:nvGrpSpPr>
          <p:cNvPr id="6" name="Immediate_Consumption2"/>
          <p:cNvGrpSpPr/>
          <p:nvPr/>
        </p:nvGrpSpPr>
        <p:grpSpPr>
          <a:xfrm>
            <a:off x="5278782" y="1801882"/>
            <a:ext cx="1464385" cy="650837"/>
            <a:chOff x="2912829" y="1801882"/>
            <a:chExt cx="1464385" cy="650837"/>
          </a:xfrm>
        </p:grpSpPr>
        <p:sp>
          <p:nvSpPr>
            <p:cNvPr id="43" name="Rounded Rectangle 32">
              <a:extLst>
                <a:ext uri="{FF2B5EF4-FFF2-40B4-BE49-F238E27FC236}">
                  <a16:creationId xmlns:a16="http://schemas.microsoft.com/office/drawing/2014/main" xmlns="" id="{81EE6818-8694-4016-B8C9-C28759930138}"/>
                </a:ext>
              </a:extLst>
            </p:cNvPr>
            <p:cNvSpPr/>
            <p:nvPr/>
          </p:nvSpPr>
          <p:spPr>
            <a:xfrm>
              <a:off x="2912829" y="1801882"/>
              <a:ext cx="1464385" cy="650837"/>
            </a:xfrm>
            <a:prstGeom prst="roundRect">
              <a:avLst/>
            </a:prstGeom>
            <a:solidFill>
              <a:srgbClr val="3C9DB8"/>
            </a:solidFill>
            <a:ln w="28575">
              <a:solidFill>
                <a:srgbClr val="3C9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B050"/>
                  </a:solidFill>
                  <a:latin typeface="Franklin Gothic Book" panose="020b0503020102020204" pitchFamily="34" charset="0"/>
                </a:rPr>
                <a:t>68%</a:t>
              </a:r>
              <a:endParaRPr lang="en-IN">
                <a:solidFill>
                  <a:srgbClr val="00B05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3" name="Immediate_Consumption"/>
            <p:cNvSpPr/>
            <p:nvPr/>
          </p:nvSpPr>
          <p:spPr>
            <a:xfrm>
              <a:off x="3039903" y="1858360"/>
              <a:ext cx="1210235" cy="53788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3C9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30%</a:t>
              </a:r>
            </a:p>
          </p:txBody>
        </p:sp>
      </p:grpSp>
      <p:grpSp>
        <p:nvGrpSpPr>
          <p:cNvPr id="7" name="Immediate_Consumption3"/>
          <p:cNvGrpSpPr/>
          <p:nvPr/>
        </p:nvGrpSpPr>
        <p:grpSpPr>
          <a:xfrm>
            <a:off x="8611948" y="1798669"/>
            <a:ext cx="1464385" cy="662857"/>
            <a:chOff x="5063018" y="1798669"/>
            <a:chExt cx="1464385" cy="662857"/>
          </a:xfrm>
        </p:grpSpPr>
        <p:sp>
          <p:nvSpPr>
            <p:cNvPr id="44" name="Rounded Rectangle 34">
              <a:extLst>
                <a:ext uri="{FF2B5EF4-FFF2-40B4-BE49-F238E27FC236}">
                  <a16:creationId xmlns:a16="http://schemas.microsoft.com/office/drawing/2014/main" xmlns="" id="{CDA328CE-1DF7-4376-884E-5449ADF223BF}"/>
                </a:ext>
              </a:extLst>
            </p:cNvPr>
            <p:cNvSpPr/>
            <p:nvPr/>
          </p:nvSpPr>
          <p:spPr>
            <a:xfrm>
              <a:off x="5063018" y="1798669"/>
              <a:ext cx="1464385" cy="662857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Franklin Gothic Book" panose="020b0503020102020204" pitchFamily="34" charset="0"/>
                </a:rPr>
                <a:t>55%</a:t>
              </a:r>
              <a:endParaRPr lang="en-IN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5" name="Immediate_Consumption"/>
            <p:cNvSpPr/>
            <p:nvPr/>
          </p:nvSpPr>
          <p:spPr>
            <a:xfrm>
              <a:off x="5142132" y="1871077"/>
              <a:ext cx="1306156" cy="49710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808080"/>
                  </a:solidFill>
                  <a:latin typeface="Franklin Gothic Book" panose="020b0503020102020204" pitchFamily="34" charset="0"/>
                </a:rPr>
                <a:t>40%</a:t>
              </a:r>
            </a:p>
          </p:txBody>
        </p:sp>
      </p:grpSp>
      <p:graphicFrame>
        <p:nvGraphicFramePr>
          <p:cNvPr id="41" name="ImmediateConsumption_Top10_Chart"/>
          <p:cNvGraphicFramePr/>
          <p:nvPr>
            <p:extLst>
              <p:ext uri="{D42A27DB-BD31-4B8C-83A1-F6EECF244321}">
                <p14:modId xmlns:p14="http://schemas.microsoft.com/office/powerpoint/2010/main" val="1084577407"/>
              </p:ext>
            </p:extLst>
          </p:nvPr>
        </p:nvGraphicFramePr>
        <p:xfrm>
          <a:off x="175999" y="4093516"/>
          <a:ext cx="11877053" cy="1888742"/>
        </p:xfrm>
        <a:graphic>
          <a:graphicData uri="http://schemas.openxmlformats.org/drawingml/2006/chart">
            <c:chart xmlns:c="http://schemas.openxmlformats.org/drawingml/2006/chart" r:id="rId7"/>
          </a:graphicData>
        </a:graphic>
      </p:graphicFrame>
      <p:graphicFrame>
        <p:nvGraphicFramePr>
          <p:cNvPr id="72" name="TableLegends">
            <a:extLst>
              <a:ext uri="{FF2B5EF4-FFF2-40B4-BE49-F238E27FC236}">
                <a16:creationId xmlns:a16="http://schemas.microsoft.com/office/drawing/2014/main" xmlns="" id="{6498E02C-AAEA-4AA4-A6CC-D279B60FB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60096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2828">
                <a:tc>
                  <a:txBody>
                    <a:bodyPr vert="horz" wrap="square"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(394)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(1,008)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BI-LO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(50)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3" name="Picture 72">
            <a:extLst>
              <a:ext uri="{FF2B5EF4-FFF2-40B4-BE49-F238E27FC236}">
                <a16:creationId xmlns:a16="http://schemas.microsoft.com/office/drawing/2014/main" xmlns="" id="{D987C4B8-18CA-41BC-A082-716A28811CD0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5340297"/>
            <a:ext cx="11451101" cy="300847"/>
          </a:xfrm>
          <a:prstGeom prst="rect">
            <a:avLst/>
          </a:prstGeom>
        </p:spPr>
      </p:pic>
      <p:sp>
        <p:nvSpPr>
          <p:cNvPr id="74" name="Slide Number Placeholder 2">
            <a:extLst>
              <a:ext uri="{FF2B5EF4-FFF2-40B4-BE49-F238E27FC236}">
                <a16:creationId xmlns:a16="http://schemas.microsoft.com/office/drawing/2014/main" xmlns="" id="{EDFEE4A4-E856-4749-8EFC-6CD9CE1AEC96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34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Footer Placeholder 2">
            <a:extLst>
              <a:ext uri="{FF2B5EF4-FFF2-40B4-BE49-F238E27FC236}">
                <a16:creationId xmlns:a16="http://schemas.microsoft.com/office/drawing/2014/main" xmlns="" id="{607D3FC0-7D6F-4CE9-BB2D-0E9489B8FC9A}"/>
              </a:ext>
            </a:extLst>
          </p:cNvPr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058413B4-3E93-4CF7-8D07-6E375F330E2B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xmlns="" id="{1C53B72A-3140-47B8-A0A8-3B43A69394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8D767C8A-CE61-4F8C-B8F7-90D54AA03020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5E915634-4307-4679-9ADB-021C79EF3423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0" name="Footer Placeholder 4">
            <a:extLst>
              <a:ext uri="{FF2B5EF4-FFF2-40B4-BE49-F238E27FC236}">
                <a16:creationId xmlns:a16="http://schemas.microsoft.com/office/drawing/2014/main" xmlns="" id="{A623FB03-1114-4587-987F-3E4141B7D45F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xmlns="" id="{2D4E277B-2CFF-46D5-98F5-BD561CE04A1C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82" name="Text Placeholder 6">
            <a:extLst>
              <a:ext uri="{FF2B5EF4-FFF2-40B4-BE49-F238E27FC236}">
                <a16:creationId xmlns:a16="http://schemas.microsoft.com/office/drawing/2014/main" xmlns="" id="{D3A62362-13DF-46EA-8BE2-9F960883776E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83" name="TPandFilters">
            <a:extLst>
              <a:ext uri="{FF2B5EF4-FFF2-40B4-BE49-F238E27FC236}">
                <a16:creationId xmlns:a16="http://schemas.microsoft.com/office/drawing/2014/main" xmlns="" id="{67239030-E0C4-469B-8387-FA4529B9ACE9}"/>
              </a:ext>
            </a:extLst>
          </p:cNvPr>
          <p:cNvSpPr txBox="1"/>
          <p:nvPr/>
        </p:nvSpPr>
        <p:spPr>
          <a:xfrm>
            <a:off x="646524" y="6334489"/>
            <a:ext cx="485997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Source: CCNA iSHOP Tracker- Time Period : SEP 2019 12MMT ; Base - Total Trips; % Trips
Filters: None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87E236C4-1E9F-4C28-A15B-7CF4C157F727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tatTestAgainst">
            <a:extLst>
              <a:ext uri="{FF2B5EF4-FFF2-40B4-BE49-F238E27FC236}">
                <a16:creationId xmlns:a16="http://schemas.microsoft.com/office/drawing/2014/main" xmlns="" id="{5788DA41-476C-4D04-8684-EC7A2B0C32AD}"/>
              </a:ext>
            </a:extLst>
          </p:cNvPr>
          <p:cNvSpPr txBox="1"/>
          <p:nvPr/>
        </p:nvSpPr>
        <p:spPr>
          <a:xfrm>
            <a:off x="7063325" y="6333771"/>
            <a:ext cx="4866077" cy="213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Albertsons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xmlns="" id="{9C859F0E-513D-4E83-BC18-B7FEEDB9F060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3298B317-CDDE-464C-9F70-988B727789E5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xmlns="" id="{B4595D3D-6E92-4DAE-8FA9-861C93A66F7D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xmlns="" id="{CBF13C9C-583D-4AEC-91EC-28229D7229D0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90" name="benchmarkGroup">
            <a:extLst>
              <a:ext uri="{FF2B5EF4-FFF2-40B4-BE49-F238E27FC236}">
                <a16:creationId xmlns:a16="http://schemas.microsoft.com/office/drawing/2014/main" xmlns="" id="{9E28C53B-D5D3-45BE-BAFB-A1E05AB17113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91" name="benchmark">
              <a:extLst>
                <a:ext uri="{FF2B5EF4-FFF2-40B4-BE49-F238E27FC236}">
                  <a16:creationId xmlns:a16="http://schemas.microsoft.com/office/drawing/2014/main" xmlns="" id="{2D3AA4EF-04C1-40D9-86F8-53E84837D9B1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Albertsons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xmlns="" id="{FBDCF608-C94F-40EF-9D01-F2F76B6BAE87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xmlns="" id="{F5523BCE-52AB-4619-AE58-742D33582C10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34</a:t>
            </a:fld>
            <a:endParaRPr lang="en-US"/>
          </a:p>
        </p:txBody>
      </p:sp>
      <p:pic>
        <p:nvPicPr>
          <p:cNvPr id="94" name="Picture 9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41FA7FDF-AB3E-4529-852E-3723F5285F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62" name="main_h"/>
          <p:cNvSpPr txBox="1"/>
          <p:nvPr/>
        </p:nvSpPr>
        <p:spPr>
          <a:xfrm>
            <a:off x="221419" y="121489"/>
            <a:ext cx="11685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Trip Summary</a:t>
            </a:r>
            <a:endParaRPr lang="en-US" b="1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300601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1" y="5414563"/>
            <a:ext cx="5324666" cy="207455"/>
          </a:xfrm>
          <a:prstGeom prst="rect">
            <a:avLst/>
          </a:prstGeom>
        </p:spPr>
      </p:pic>
      <p:pic>
        <p:nvPicPr>
          <p:cNvPr id="61" name="Picture 6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81" y="5406944"/>
            <a:ext cx="5436000" cy="207455"/>
          </a:xfrm>
          <a:prstGeom prst="rect">
            <a:avLst/>
          </a:prstGeom>
        </p:spPr>
      </p:pic>
      <p:graphicFrame>
        <p:nvGraphicFramePr>
          <p:cNvPr id="62" name="Race-Ethnicity_Chart"/>
          <p:cNvGraphicFramePr/>
          <p:nvPr>
            <p:extLst>
              <p:ext uri="{D42A27DB-BD31-4B8C-83A1-F6EECF244321}">
                <p14:modId xmlns:p14="http://schemas.microsoft.com/office/powerpoint/2010/main" val="3441245139"/>
              </p:ext>
            </p:extLst>
          </p:nvPr>
        </p:nvGraphicFramePr>
        <p:xfrm>
          <a:off x="355038" y="3928297"/>
          <a:ext cx="5901092" cy="1827033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pic>
        <p:nvPicPr>
          <p:cNvPr id="27" name="Picture 2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69" y="2688161"/>
            <a:ext cx="5400000" cy="20745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30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 Trip Demographics</a:t>
            </a:r>
            <a:endParaRPr lang="en-US" b="1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3" name="Header1"/>
          <p:cNvGrpSpPr/>
          <p:nvPr/>
        </p:nvGrpSpPr>
        <p:grpSpPr>
          <a:xfrm>
            <a:off x="330613" y="764116"/>
            <a:ext cx="5660612" cy="522141"/>
            <a:chOff x="330613" y="764116"/>
            <a:chExt cx="5660612" cy="522141"/>
          </a:xfrm>
        </p:grpSpPr>
        <p:sp>
          <p:nvSpPr>
            <p:cNvPr id="31" name="Header"/>
            <p:cNvSpPr txBox="1"/>
            <p:nvPr/>
          </p:nvSpPr>
          <p:spPr>
            <a:xfrm>
              <a:off x="797718" y="764116"/>
              <a:ext cx="5193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Gender</a:t>
              </a:r>
              <a:endParaRPr lang="en-US" b="1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5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613" y="818249"/>
              <a:ext cx="402812" cy="372601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733324" y="1102670"/>
              <a:ext cx="519350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06000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Description"/>
            <p:cNvSpPr txBox="1"/>
            <p:nvPr/>
          </p:nvSpPr>
          <p:spPr>
            <a:xfrm>
              <a:off x="664145" y="1070813"/>
              <a:ext cx="5188017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48% Of Trips To Albertsons Are By Male</a:t>
              </a:r>
            </a:p>
          </p:txBody>
        </p:sp>
      </p:grpSp>
      <p:grpSp>
        <p:nvGrpSpPr>
          <p:cNvPr id="6" name="Header2"/>
          <p:cNvGrpSpPr/>
          <p:nvPr/>
        </p:nvGrpSpPr>
        <p:grpSpPr>
          <a:xfrm>
            <a:off x="6352911" y="740457"/>
            <a:ext cx="5656797" cy="545800"/>
            <a:chOff x="6352911" y="740457"/>
            <a:chExt cx="5656797" cy="545800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6777989" y="110267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Header"/>
            <p:cNvSpPr txBox="1"/>
            <p:nvPr/>
          </p:nvSpPr>
          <p:spPr>
            <a:xfrm>
              <a:off x="6850331" y="764116"/>
              <a:ext cx="5159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Age</a:t>
              </a:r>
              <a:endParaRPr lang="en-US" b="1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5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911" y="740457"/>
              <a:ext cx="362211" cy="362211"/>
            </a:xfrm>
            <a:prstGeom prst="rect">
              <a:avLst/>
            </a:prstGeom>
          </p:spPr>
        </p:pic>
        <p:cxnSp>
          <p:nvCxnSpPr>
            <p:cNvPr id="67" name="Straight Connector 66"/>
            <p:cNvCxnSpPr/>
            <p:nvPr/>
          </p:nvCxnSpPr>
          <p:spPr>
            <a:xfrm>
              <a:off x="11696914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escription"/>
            <p:cNvSpPr txBox="1"/>
            <p:nvPr/>
          </p:nvSpPr>
          <p:spPr>
            <a:xfrm>
              <a:off x="6707206" y="1070813"/>
              <a:ext cx="5188017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3% Of Trips To Albertsons Are By 16-18 Year Old</a:t>
              </a:r>
            </a:p>
          </p:txBody>
        </p:sp>
      </p:grpSp>
      <p:grpSp>
        <p:nvGrpSpPr>
          <p:cNvPr id="7" name="Header3"/>
          <p:cNvGrpSpPr/>
          <p:nvPr/>
        </p:nvGrpSpPr>
        <p:grpSpPr>
          <a:xfrm>
            <a:off x="422683" y="3379778"/>
            <a:ext cx="5634318" cy="573480"/>
            <a:chOff x="422683" y="3379778"/>
            <a:chExt cx="5634318" cy="573480"/>
          </a:xfrm>
        </p:grpSpPr>
        <p:sp>
          <p:nvSpPr>
            <p:cNvPr id="53" name="Header"/>
            <p:cNvSpPr txBox="1"/>
            <p:nvPr/>
          </p:nvSpPr>
          <p:spPr>
            <a:xfrm>
              <a:off x="799200" y="3430669"/>
              <a:ext cx="5257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Race/ Ethnicity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83" y="3379778"/>
              <a:ext cx="310332" cy="377267"/>
            </a:xfrm>
            <a:prstGeom prst="rect">
              <a:avLst/>
            </a:prstGeom>
          </p:spPr>
        </p:pic>
        <p:cxnSp>
          <p:nvCxnSpPr>
            <p:cNvPr id="68" name="Straight Connector 67"/>
            <p:cNvCxnSpPr/>
            <p:nvPr/>
          </p:nvCxnSpPr>
          <p:spPr>
            <a:xfrm>
              <a:off x="734400" y="376560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7060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Description"/>
            <p:cNvSpPr txBox="1"/>
            <p:nvPr/>
          </p:nvSpPr>
          <p:spPr>
            <a:xfrm>
              <a:off x="662543" y="3737814"/>
              <a:ext cx="5188017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64% Of Trips To Albertsons Are By White</a:t>
              </a:r>
            </a:p>
          </p:txBody>
        </p:sp>
      </p:grpSp>
      <p:graphicFrame>
        <p:nvGraphicFramePr>
          <p:cNvPr id="63" name="Gender_Chart"/>
          <p:cNvGraphicFramePr/>
          <p:nvPr>
            <p:extLst>
              <p:ext uri="{D42A27DB-BD31-4B8C-83A1-F6EECF244321}">
                <p14:modId xmlns:p14="http://schemas.microsoft.com/office/powerpoint/2010/main" val="4289750946"/>
              </p:ext>
            </p:extLst>
          </p:nvPr>
        </p:nvGraphicFramePr>
        <p:xfrm>
          <a:off x="238125" y="1244060"/>
          <a:ext cx="5882986" cy="1846908"/>
        </p:xfrm>
        <a:graphic>
          <a:graphicData uri="http://schemas.openxmlformats.org/drawingml/2006/chart">
            <c:chart xmlns:c="http://schemas.openxmlformats.org/drawingml/2006/chart" r:id="rId13"/>
          </a:graphicData>
        </a:graphic>
      </p:graphicFrame>
      <p:graphicFrame>
        <p:nvGraphicFramePr>
          <p:cNvPr id="26" name="Age_Chart"/>
          <p:cNvGraphicFramePr/>
          <p:nvPr>
            <p:extLst>
              <p:ext uri="{D42A27DB-BD31-4B8C-83A1-F6EECF244321}">
                <p14:modId xmlns:p14="http://schemas.microsoft.com/office/powerpoint/2010/main" val="3740498400"/>
              </p:ext>
            </p:extLst>
          </p:nvPr>
        </p:nvGraphicFramePr>
        <p:xfrm>
          <a:off x="6371490" y="1285769"/>
          <a:ext cx="5820521" cy="1844226"/>
        </p:xfrm>
        <a:graphic>
          <a:graphicData uri="http://schemas.openxmlformats.org/drawingml/2006/chart">
            <c:chart xmlns:c="http://schemas.openxmlformats.org/drawingml/2006/chart" r:id="rId14"/>
          </a:graphicData>
        </a:graphic>
      </p:graphicFrame>
      <p:graphicFrame>
        <p:nvGraphicFramePr>
          <p:cNvPr id="51" name="Density_Chart">
            <a:extLst>
              <a:ext uri="{FF2B5EF4-FFF2-40B4-BE49-F238E27FC236}">
                <a16:creationId xmlns:a16="http://schemas.microsoft.com/office/drawing/2014/main" xmlns="" id="{81277137-2375-49EF-A243-6E9A9AFCFF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2608635"/>
              </p:ext>
            </p:extLst>
          </p:nvPr>
        </p:nvGraphicFramePr>
        <p:xfrm>
          <a:off x="6202139" y="3931919"/>
          <a:ext cx="5882986" cy="1903367"/>
        </p:xfrm>
        <a:graphic>
          <a:graphicData uri="http://schemas.openxmlformats.org/drawingml/2006/chart">
            <c:chart xmlns:c="http://schemas.openxmlformats.org/drawingml/2006/chart" r:id="rId15"/>
          </a:graphicData>
        </a:graphic>
      </p:graphicFrame>
      <p:grpSp>
        <p:nvGrpSpPr>
          <p:cNvPr id="8" name="Header4"/>
          <p:cNvGrpSpPr/>
          <p:nvPr/>
        </p:nvGrpSpPr>
        <p:grpSpPr>
          <a:xfrm>
            <a:off x="6325410" y="3374077"/>
            <a:ext cx="5735567" cy="579181"/>
            <a:chOff x="6325410" y="3374077"/>
            <a:chExt cx="5735567" cy="579181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6778800" y="376560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Header"/>
            <p:cNvSpPr txBox="1"/>
            <p:nvPr/>
          </p:nvSpPr>
          <p:spPr>
            <a:xfrm>
              <a:off x="6850800" y="3430669"/>
              <a:ext cx="52101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Density</a:t>
              </a: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Description"/>
            <p:cNvSpPr txBox="1"/>
            <p:nvPr/>
          </p:nvSpPr>
          <p:spPr>
            <a:xfrm>
              <a:off x="6705603" y="3737814"/>
              <a:ext cx="5188017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20% Of Trips To Albertsons Are By Urban </a:t>
              </a:r>
            </a:p>
          </p:txBody>
        </p:sp>
        <p:pic>
          <p:nvPicPr>
            <p:cNvPr id="5" name="Picture 4" descr="A picture containing weapon, brass knucks, window, bicycle&#10;&#10;Description generated with high confidence">
              <a:extLst>
                <a:ext uri="{FF2B5EF4-FFF2-40B4-BE49-F238E27FC236}">
                  <a16:creationId xmlns:a16="http://schemas.microsoft.com/office/drawing/2014/main" xmlns="" id="{D773028C-674D-438F-B9B5-CE20ACD9B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5410" y="3374077"/>
              <a:ext cx="411292" cy="377268"/>
            </a:xfrm>
            <a:prstGeom prst="rect">
              <a:avLst/>
            </a:prstGeom>
          </p:spPr>
        </p:pic>
      </p:grpSp>
      <p:graphicFrame>
        <p:nvGraphicFramePr>
          <p:cNvPr id="83" name="TableLegends">
            <a:extLst>
              <a:ext uri="{FF2B5EF4-FFF2-40B4-BE49-F238E27FC236}">
                <a16:creationId xmlns:a16="http://schemas.microsoft.com/office/drawing/2014/main" xmlns="" id="{00E49FCC-5F4C-4B1D-BA98-EDB68DFA8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60096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2828">
                <a:tc>
                  <a:txBody>
                    <a:bodyPr vert="horz" wrap="square"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(394)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(1,008)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BI-LO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(50)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4" name="Picture 83">
            <a:extLst>
              <a:ext uri="{FF2B5EF4-FFF2-40B4-BE49-F238E27FC236}">
                <a16:creationId xmlns:a16="http://schemas.microsoft.com/office/drawing/2014/main" xmlns="" id="{30C009C3-72F7-4226-B4AD-3B961FAAF58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09" y="2688369"/>
            <a:ext cx="5364000" cy="208988"/>
          </a:xfrm>
          <a:prstGeom prst="rect">
            <a:avLst/>
          </a:prstGeom>
        </p:spPr>
      </p:pic>
      <p:sp>
        <p:nvSpPr>
          <p:cNvPr id="106" name="Slide Number Placeholder 2">
            <a:extLst>
              <a:ext uri="{FF2B5EF4-FFF2-40B4-BE49-F238E27FC236}">
                <a16:creationId xmlns:a16="http://schemas.microsoft.com/office/drawing/2014/main" xmlns="" id="{6274F16A-1F06-45F4-9849-A2ADC29FD645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Footer Placeholder 2">
            <a:extLst>
              <a:ext uri="{FF2B5EF4-FFF2-40B4-BE49-F238E27FC236}">
                <a16:creationId xmlns:a16="http://schemas.microsoft.com/office/drawing/2014/main" xmlns="" id="{2796D189-3334-4596-A5DA-847ECB98E9BD}"/>
              </a:ext>
            </a:extLst>
          </p:cNvPr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2B63A725-8BB7-40E8-9E47-998F7E73BF28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xmlns="" id="{C4627C18-BC57-4142-8584-7412BDA18BC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xmlns="" id="{96D86B68-1389-4FEC-826A-1614C1EDE57D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5F217A6D-57B7-4FDB-86A2-8713A1EB626E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12" name="Footer Placeholder 4">
            <a:extLst>
              <a:ext uri="{FF2B5EF4-FFF2-40B4-BE49-F238E27FC236}">
                <a16:creationId xmlns:a16="http://schemas.microsoft.com/office/drawing/2014/main" xmlns="" id="{23B4B23A-4039-4DB4-B9D3-487610680E19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xmlns="" id="{BAEE8DC4-CCF6-4F0D-9FA8-F465780EB622}"/>
              </a:ext>
            </a:extLst>
          </p:cNvPr>
          <p:cNvPicPr>
            <a:picLocks noChangeAspect="1"/>
          </p:cNvPicPr>
          <p:nvPr/>
        </p:nvPicPr>
        <p:blipFill>
          <a:blip r:embed="rId1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114" name="Text Placeholder 6">
            <a:extLst>
              <a:ext uri="{FF2B5EF4-FFF2-40B4-BE49-F238E27FC236}">
                <a16:creationId xmlns:a16="http://schemas.microsoft.com/office/drawing/2014/main" xmlns="" id="{0894A641-45C5-4492-BCD6-3106A776D795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115" name="TPandFilters">
            <a:extLst>
              <a:ext uri="{FF2B5EF4-FFF2-40B4-BE49-F238E27FC236}">
                <a16:creationId xmlns:a16="http://schemas.microsoft.com/office/drawing/2014/main" xmlns="" id="{AD909E89-0DC4-4B77-8F24-09C7239CF4BE}"/>
              </a:ext>
            </a:extLst>
          </p:cNvPr>
          <p:cNvSpPr txBox="1"/>
          <p:nvPr/>
        </p:nvSpPr>
        <p:spPr>
          <a:xfrm>
            <a:off x="646524" y="6334489"/>
            <a:ext cx="485997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Source: CCNA iSHOP Tracker- Time Period : SEP 2019 12MMT ; Base - Total Trips; % Trips
Filters: None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xmlns="" id="{19E81677-EF9A-4B7C-AA16-FE61D6696FC0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StatTestAgainst">
            <a:extLst>
              <a:ext uri="{FF2B5EF4-FFF2-40B4-BE49-F238E27FC236}">
                <a16:creationId xmlns:a16="http://schemas.microsoft.com/office/drawing/2014/main" xmlns="" id="{FFA36214-FF71-4DEB-A5AF-ACC94703563C}"/>
              </a:ext>
            </a:extLst>
          </p:cNvPr>
          <p:cNvSpPr txBox="1"/>
          <p:nvPr/>
        </p:nvSpPr>
        <p:spPr>
          <a:xfrm>
            <a:off x="7063325" y="6333771"/>
            <a:ext cx="4866077" cy="213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Albertsons</a:t>
            </a:r>
          </a:p>
        </p:txBody>
      </p:sp>
      <p:sp>
        <p:nvSpPr>
          <p:cNvPr id="118" name="Text Placeholder 6">
            <a:extLst>
              <a:ext uri="{FF2B5EF4-FFF2-40B4-BE49-F238E27FC236}">
                <a16:creationId xmlns:a16="http://schemas.microsoft.com/office/drawing/2014/main" xmlns="" id="{AE731178-DAC6-4FAC-BB81-4D68D2C55F51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xmlns="" id="{F6D5F5B5-4F45-4E58-B29F-4B66C50698D4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20" name="Text Placeholder 6">
            <a:extLst>
              <a:ext uri="{FF2B5EF4-FFF2-40B4-BE49-F238E27FC236}">
                <a16:creationId xmlns:a16="http://schemas.microsoft.com/office/drawing/2014/main" xmlns="" id="{D5974B91-DD7D-4477-9C5A-60C34A35BD78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xmlns="" id="{FAE9F9B4-6524-412D-AC34-2A0F1F2AD955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22" name="benchmarkGroup">
            <a:extLst>
              <a:ext uri="{FF2B5EF4-FFF2-40B4-BE49-F238E27FC236}">
                <a16:creationId xmlns:a16="http://schemas.microsoft.com/office/drawing/2014/main" xmlns="" id="{56B2965E-D9AF-40D5-BFC0-E9FF924B79F6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123" name="benchmark">
              <a:extLst>
                <a:ext uri="{FF2B5EF4-FFF2-40B4-BE49-F238E27FC236}">
                  <a16:creationId xmlns:a16="http://schemas.microsoft.com/office/drawing/2014/main" xmlns="" id="{3165E90B-9E02-4B33-B2B8-F4AC2C23B87A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Albertsons</a:t>
              </a: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xmlns="" id="{D1E5DE45-0E8F-4858-BFBD-2C2B73968323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25" name="Slide Number Placeholder 5">
            <a:extLst>
              <a:ext uri="{FF2B5EF4-FFF2-40B4-BE49-F238E27FC236}">
                <a16:creationId xmlns:a16="http://schemas.microsoft.com/office/drawing/2014/main" xmlns="" id="{8E7F7B66-B4EB-4EB8-8359-A27DB791737B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4</a:t>
            </a:fld>
            <a:endParaRPr lang="en-US"/>
          </a:p>
        </p:txBody>
      </p:sp>
      <p:pic>
        <p:nvPicPr>
          <p:cNvPr id="126" name="Picture 125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2931F27D-CA61-40AB-8703-E4E09B21A43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71171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7" name="Picture 2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68" y="2702231"/>
            <a:ext cx="5400000" cy="20745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9" name="Picture 2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70" y="3251860"/>
            <a:ext cx="5445575" cy="201334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61" name="Picture 6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37" y="5384071"/>
            <a:ext cx="5436000" cy="20745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7" y="5380907"/>
            <a:ext cx="5324666" cy="207455"/>
          </a:xfrm>
          <a:prstGeom prst="rect">
            <a:avLst/>
          </a:prstGeom>
        </p:spPr>
      </p:pic>
      <p:graphicFrame>
        <p:nvGraphicFramePr>
          <p:cNvPr id="62" name="Socioeconomic_Level_Chart"/>
          <p:cNvGraphicFramePr/>
          <p:nvPr>
            <p:extLst>
              <p:ext uri="{D42A27DB-BD31-4B8C-83A1-F6EECF244321}">
                <p14:modId xmlns:p14="http://schemas.microsoft.com/office/powerpoint/2010/main" val="3155467035"/>
              </p:ext>
            </p:extLst>
          </p:nvPr>
        </p:nvGraphicFramePr>
        <p:xfrm>
          <a:off x="238125" y="1286258"/>
          <a:ext cx="5901092" cy="4555742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26" name="HH_Income_Chart"/>
          <p:cNvGraphicFramePr/>
          <p:nvPr>
            <p:extLst>
              <p:ext uri="{D42A27DB-BD31-4B8C-83A1-F6EECF244321}">
                <p14:modId xmlns:p14="http://schemas.microsoft.com/office/powerpoint/2010/main" val="4019635269"/>
              </p:ext>
            </p:extLst>
          </p:nvPr>
        </p:nvGraphicFramePr>
        <p:xfrm>
          <a:off x="6244401" y="1286257"/>
          <a:ext cx="5882986" cy="1855406"/>
        </p:xfrm>
        <a:graphic>
          <a:graphicData uri="http://schemas.openxmlformats.org/drawingml/2006/chart">
            <c:chart xmlns:c="http://schemas.openxmlformats.org/drawingml/2006/chart" r:id="rId6"/>
          </a:graphicData>
        </a:graphic>
      </p:graphicFrame>
      <p:graphicFrame>
        <p:nvGraphicFramePr>
          <p:cNvPr id="65" name="HH_Size_Chart"/>
          <p:cNvGraphicFramePr/>
          <p:nvPr>
            <p:extLst>
              <p:ext uri="{D42A27DB-BD31-4B8C-83A1-F6EECF244321}">
                <p14:modId xmlns:p14="http://schemas.microsoft.com/office/powerpoint/2010/main" val="2646990729"/>
              </p:ext>
            </p:extLst>
          </p:nvPr>
        </p:nvGraphicFramePr>
        <p:xfrm>
          <a:off x="6229589" y="3953259"/>
          <a:ext cx="5882986" cy="1888742"/>
        </p:xfrm>
        <a:graphic>
          <a:graphicData uri="http://schemas.openxmlformats.org/drawingml/2006/chart">
            <c:chart xmlns:c="http://schemas.openxmlformats.org/drawingml/2006/chart" r:id="rId7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811000" y="6592873"/>
            <a:ext cx="381000" cy="186160"/>
          </a:xfrm>
        </p:spPr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  <a:latin typeface="Franklin Gothic Book" panose="020b0503020102020204" pitchFamily="34" charset="0"/>
              </a:rPr>
              <a:t>5</a:t>
            </a:fld>
            <a:endParaRPr lang="en-US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2" name="Header1"/>
          <p:cNvGrpSpPr/>
          <p:nvPr/>
        </p:nvGrpSpPr>
        <p:grpSpPr>
          <a:xfrm>
            <a:off x="345718" y="764116"/>
            <a:ext cx="5645507" cy="522141"/>
            <a:chOff x="345718" y="764116"/>
            <a:chExt cx="5645507" cy="522141"/>
          </a:xfrm>
        </p:grpSpPr>
        <p:sp>
          <p:nvSpPr>
            <p:cNvPr id="31" name="Header"/>
            <p:cNvSpPr txBox="1"/>
            <p:nvPr/>
          </p:nvSpPr>
          <p:spPr>
            <a:xfrm>
              <a:off x="797718" y="764116"/>
              <a:ext cx="5193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Socioeconomic Level</a:t>
              </a:r>
              <a:endParaRPr lang="en-US" b="1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18" y="818249"/>
              <a:ext cx="372601" cy="372601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733324" y="1102670"/>
              <a:ext cx="519350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06000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Description"/>
            <p:cNvSpPr txBox="1"/>
            <p:nvPr/>
          </p:nvSpPr>
          <p:spPr>
            <a:xfrm>
              <a:off x="664145" y="1070813"/>
              <a:ext cx="5188017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9% Of Trips To Albertsons Are By Single Low Income</a:t>
              </a:r>
            </a:p>
          </p:txBody>
        </p:sp>
      </p:grpSp>
      <p:grpSp>
        <p:nvGrpSpPr>
          <p:cNvPr id="4" name="Header2"/>
          <p:cNvGrpSpPr/>
          <p:nvPr/>
        </p:nvGrpSpPr>
        <p:grpSpPr>
          <a:xfrm>
            <a:off x="6335036" y="744663"/>
            <a:ext cx="5674672" cy="541594"/>
            <a:chOff x="6335036" y="744663"/>
            <a:chExt cx="5674672" cy="541594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5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5036" y="744663"/>
              <a:ext cx="411520" cy="345677"/>
            </a:xfrm>
            <a:prstGeom prst="rect">
              <a:avLst/>
            </a:prstGeom>
          </p:spPr>
        </p:pic>
        <p:cxnSp>
          <p:nvCxnSpPr>
            <p:cNvPr id="73" name="Straight Connector 72"/>
            <p:cNvCxnSpPr/>
            <p:nvPr/>
          </p:nvCxnSpPr>
          <p:spPr>
            <a:xfrm>
              <a:off x="6777989" y="110267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Header"/>
            <p:cNvSpPr txBox="1"/>
            <p:nvPr/>
          </p:nvSpPr>
          <p:spPr>
            <a:xfrm>
              <a:off x="6850331" y="764116"/>
              <a:ext cx="5159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HH Income</a:t>
              </a:r>
              <a:endParaRPr lang="en-US" b="1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1696914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Description"/>
            <p:cNvSpPr txBox="1"/>
            <p:nvPr/>
          </p:nvSpPr>
          <p:spPr>
            <a:xfrm>
              <a:off x="6707206" y="1070813"/>
              <a:ext cx="5188017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19% Of Trips To Albertsons Are By Individuals Having Less Than $25,000 HH Incomes</a:t>
              </a:r>
            </a:p>
          </p:txBody>
        </p:sp>
      </p:grpSp>
      <p:grpSp>
        <p:nvGrpSpPr>
          <p:cNvPr id="5" name="Header3"/>
          <p:cNvGrpSpPr/>
          <p:nvPr/>
        </p:nvGrpSpPr>
        <p:grpSpPr>
          <a:xfrm>
            <a:off x="6328786" y="3387850"/>
            <a:ext cx="5732191" cy="565408"/>
            <a:chOff x="6328786" y="3387850"/>
            <a:chExt cx="5732191" cy="565408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6778800" y="376560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Header"/>
            <p:cNvSpPr txBox="1"/>
            <p:nvPr/>
          </p:nvSpPr>
          <p:spPr>
            <a:xfrm>
              <a:off x="6850800" y="3430669"/>
              <a:ext cx="52101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HH Size</a:t>
              </a: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786" y="3387850"/>
              <a:ext cx="359926" cy="345677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escription"/>
            <p:cNvSpPr txBox="1"/>
            <p:nvPr/>
          </p:nvSpPr>
          <p:spPr>
            <a:xfrm>
              <a:off x="6705604" y="3737814"/>
              <a:ext cx="5188017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22% Of Trips To Albertsons Are By 1 Person Household Members</a:t>
              </a:r>
            </a:p>
          </p:txBody>
        </p:sp>
      </p:grpSp>
      <p:sp>
        <p:nvSpPr>
          <p:cNvPr id="42" name="Footer Placeholder 2">
            <a:extLst>
              <a:ext uri="{FF2B5EF4-FFF2-40B4-BE49-F238E27FC236}">
                <a16:creationId xmlns:a16="http://schemas.microsoft.com/office/drawing/2014/main" xmlns="" id="{D46DD071-E63C-4052-9117-26AAE747955C}"/>
              </a:ext>
            </a:extLst>
          </p:cNvPr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1352DF7-68C8-415E-AA05-1E3365FC4BED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40A237D8-01DC-4675-B019-F2C0D8E322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E7C2906-4C04-438C-A742-C52307934435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15BF331B-74DF-4E7F-AD03-0560540157A7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xmlns="" id="{5218C55C-0CE4-4BD1-8B31-4D70A1DC4629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B7E68E50-1132-4761-A184-C9120BBE2CA2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56" name="Text Placeholder 6">
            <a:extLst>
              <a:ext uri="{FF2B5EF4-FFF2-40B4-BE49-F238E27FC236}">
                <a16:creationId xmlns:a16="http://schemas.microsoft.com/office/drawing/2014/main" xmlns="" id="{A5201E63-F6B4-4D73-84CA-8A137CDACD8C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58" name="TPandFilters">
            <a:extLst>
              <a:ext uri="{FF2B5EF4-FFF2-40B4-BE49-F238E27FC236}">
                <a16:creationId xmlns:a16="http://schemas.microsoft.com/office/drawing/2014/main" xmlns="" id="{D2BFCEA2-D9E6-40B4-B455-BCD2BCE45D48}"/>
              </a:ext>
            </a:extLst>
          </p:cNvPr>
          <p:cNvSpPr txBox="1"/>
          <p:nvPr/>
        </p:nvSpPr>
        <p:spPr>
          <a:xfrm>
            <a:off x="646524" y="6334489"/>
            <a:ext cx="485997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Source: CCNA iSHOP Tracker- Time Period : SEP 2019 12MMT ; Base - Total Trips; % Trips
Filters: None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1D6BAB66-BB72-4FC4-900E-42974B3F6E19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tatTestAgainst">
            <a:extLst>
              <a:ext uri="{FF2B5EF4-FFF2-40B4-BE49-F238E27FC236}">
                <a16:creationId xmlns:a16="http://schemas.microsoft.com/office/drawing/2014/main" xmlns="" id="{59EEC1A7-64EC-4041-ACB4-EB9E509B1F2B}"/>
              </a:ext>
            </a:extLst>
          </p:cNvPr>
          <p:cNvSpPr txBox="1"/>
          <p:nvPr/>
        </p:nvSpPr>
        <p:spPr>
          <a:xfrm>
            <a:off x="7063325" y="6333771"/>
            <a:ext cx="4866077" cy="213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Albertsons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xmlns="" id="{8AE25844-3292-4303-95C0-BE663F49EFB5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43EE4D1E-869B-4C0D-9500-254C8657B3A5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xmlns="" id="{383D89DA-6CED-4C8A-A95E-8C675DBE2201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01AE03CB-CFC4-4193-A8A0-A8AA07805E6F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" name="benchmarkGroup"/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70" name="benchmark">
              <a:extLst>
                <a:ext uri="{FF2B5EF4-FFF2-40B4-BE49-F238E27FC236}">
                  <a16:creationId xmlns:a16="http://schemas.microsoft.com/office/drawing/2014/main" xmlns="" id="{49EC6823-3BBC-4116-A2A0-4EB333921D77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Albertsons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6786DC26-2F89-4F6F-A1DB-2975858BD4A5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5" name="Slide Number Placeholder 5">
            <a:extLst>
              <a:ext uri="{FF2B5EF4-FFF2-40B4-BE49-F238E27FC236}">
                <a16:creationId xmlns:a16="http://schemas.microsoft.com/office/drawing/2014/main" xmlns="" id="{516BA714-B66E-4CED-A739-5571682B08B1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5</a:t>
            </a:fld>
            <a:endParaRPr lang="en-US"/>
          </a:p>
        </p:txBody>
      </p:sp>
      <p:pic>
        <p:nvPicPr>
          <p:cNvPr id="76" name="Picture 75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09B4174B-C0BC-4B52-B409-1A5F48CB57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graphicFrame>
        <p:nvGraphicFramePr>
          <p:cNvPr id="77" name="TableLegends">
            <a:extLst>
              <a:ext uri="{FF2B5EF4-FFF2-40B4-BE49-F238E27FC236}">
                <a16:creationId xmlns:a16="http://schemas.microsoft.com/office/drawing/2014/main" xmlns="" id="{E0A1FE7E-A56B-475C-889D-EA4EE48B1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60096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2828">
                <a:tc>
                  <a:txBody>
                    <a:bodyPr vert="horz" wrap="square"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(394)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(1,008)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BI-LO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(50)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8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 Trip Demographics</a:t>
            </a:r>
            <a:endParaRPr lang="en-US" b="1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5129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6" name="Picture 7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9" y="2702645"/>
            <a:ext cx="5377913" cy="207455"/>
          </a:xfrm>
          <a:prstGeom prst="rect">
            <a:avLst/>
          </a:prstGeom>
        </p:spPr>
      </p:pic>
      <p:graphicFrame>
        <p:nvGraphicFramePr>
          <p:cNvPr id="84" name="Marital_Status_Chart"/>
          <p:cNvGraphicFramePr/>
          <p:nvPr>
            <p:extLst>
              <p:ext uri="{D42A27DB-BD31-4B8C-83A1-F6EECF244321}">
                <p14:modId xmlns:p14="http://schemas.microsoft.com/office/powerpoint/2010/main" val="4009678268"/>
              </p:ext>
            </p:extLst>
          </p:nvPr>
        </p:nvGraphicFramePr>
        <p:xfrm>
          <a:off x="504722" y="1324136"/>
          <a:ext cx="5882986" cy="1855406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255" y="2702042"/>
            <a:ext cx="5324666" cy="207455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5" name="Header1"/>
          <p:cNvGrpSpPr/>
          <p:nvPr/>
        </p:nvGrpSpPr>
        <p:grpSpPr>
          <a:xfrm>
            <a:off x="279651" y="691404"/>
            <a:ext cx="5711574" cy="594853"/>
            <a:chOff x="279651" y="691404"/>
            <a:chExt cx="5711574" cy="594853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5193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Marital Status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3324" y="1102670"/>
              <a:ext cx="519350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706000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651" y="691404"/>
              <a:ext cx="450142" cy="432321"/>
            </a:xfrm>
            <a:prstGeom prst="rect">
              <a:avLst/>
            </a:prstGeom>
          </p:spPr>
        </p:pic>
        <p:sp>
          <p:nvSpPr>
            <p:cNvPr id="40" name="Description"/>
            <p:cNvSpPr txBox="1"/>
            <p:nvPr/>
          </p:nvSpPr>
          <p:spPr>
            <a:xfrm>
              <a:off x="664145" y="1070813"/>
              <a:ext cx="5188017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48% Of Trips To Albertsons Are By Married Individuals</a:t>
              </a:r>
            </a:p>
          </p:txBody>
        </p:sp>
      </p:grpSp>
      <p:grpSp>
        <p:nvGrpSpPr>
          <p:cNvPr id="6" name="Header2"/>
          <p:cNvGrpSpPr/>
          <p:nvPr/>
        </p:nvGrpSpPr>
        <p:grpSpPr>
          <a:xfrm>
            <a:off x="6329722" y="709090"/>
            <a:ext cx="5680455" cy="577167"/>
            <a:chOff x="6329722" y="709090"/>
            <a:chExt cx="5680455" cy="577167"/>
          </a:xfrm>
        </p:grpSpPr>
        <p:sp>
          <p:nvSpPr>
            <p:cNvPr id="29" name="Header"/>
            <p:cNvSpPr txBox="1"/>
            <p:nvPr/>
          </p:nvSpPr>
          <p:spPr>
            <a:xfrm>
              <a:off x="6850800" y="764116"/>
              <a:ext cx="5159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Parental Identification</a:t>
              </a:r>
              <a:endParaRPr lang="en-US" b="1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765152" y="1102670"/>
              <a:ext cx="515937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9722" y="709090"/>
              <a:ext cx="408586" cy="392409"/>
            </a:xfrm>
            <a:prstGeom prst="rect">
              <a:avLst/>
            </a:prstGeom>
          </p:spPr>
        </p:pic>
        <p:cxnSp>
          <p:nvCxnSpPr>
            <p:cNvPr id="48" name="Straight Connector 47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escription"/>
            <p:cNvSpPr txBox="1"/>
            <p:nvPr/>
          </p:nvSpPr>
          <p:spPr>
            <a:xfrm>
              <a:off x="6707206" y="1070813"/>
              <a:ext cx="5188017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24% Of Trips To Albertsons Are By Parent Of Child &lt;18 In HH</a:t>
              </a:r>
            </a:p>
          </p:txBody>
        </p:sp>
      </p:grpSp>
      <p:grpSp>
        <p:nvGrpSpPr>
          <p:cNvPr id="9" name="Header3"/>
          <p:cNvGrpSpPr/>
          <p:nvPr/>
        </p:nvGrpSpPr>
        <p:grpSpPr>
          <a:xfrm>
            <a:off x="316131" y="3352013"/>
            <a:ext cx="11599344" cy="601245"/>
            <a:chOff x="316131" y="3352013"/>
            <a:chExt cx="11599344" cy="601245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735742" y="3753202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Header"/>
            <p:cNvSpPr txBox="1"/>
            <p:nvPr/>
          </p:nvSpPr>
          <p:spPr>
            <a:xfrm>
              <a:off x="799200" y="3443326"/>
              <a:ext cx="108629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Attitudinal Segmentation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31" y="3352013"/>
              <a:ext cx="463114" cy="463114"/>
            </a:xfrm>
            <a:prstGeom prst="rect">
              <a:avLst/>
            </a:prstGeom>
          </p:spPr>
        </p:pic>
        <p:sp>
          <p:nvSpPr>
            <p:cNvPr id="42" name="Description"/>
            <p:cNvSpPr txBox="1"/>
            <p:nvPr/>
          </p:nvSpPr>
          <p:spPr>
            <a:xfrm>
              <a:off x="662543" y="3737814"/>
              <a:ext cx="11032721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20% Of Trips To Albertsons Are By Brand Buyers</a:t>
              </a:r>
            </a:p>
          </p:txBody>
        </p:sp>
      </p:grpSp>
      <p:graphicFrame>
        <p:nvGraphicFramePr>
          <p:cNvPr id="75" name="Parental_Identification_Chart"/>
          <p:cNvGraphicFramePr/>
          <p:nvPr>
            <p:extLst>
              <p:ext uri="{D42A27DB-BD31-4B8C-83A1-F6EECF244321}">
                <p14:modId xmlns:p14="http://schemas.microsoft.com/office/powerpoint/2010/main" val="2317566417"/>
              </p:ext>
            </p:extLst>
          </p:nvPr>
        </p:nvGraphicFramePr>
        <p:xfrm>
          <a:off x="6244401" y="1286257"/>
          <a:ext cx="5882986" cy="1855406"/>
        </p:xfrm>
        <a:graphic>
          <a:graphicData uri="http://schemas.openxmlformats.org/drawingml/2006/chart">
            <c:chart xmlns:c="http://schemas.openxmlformats.org/drawingml/2006/chart" r:id="rId10"/>
          </a:graphicData>
        </a:graphic>
      </p:graphicFrame>
      <p:graphicFrame>
        <p:nvGraphicFramePr>
          <p:cNvPr id="36" name="Attitudinal_Segmentation_Chart">
            <a:extLst>
              <a:ext uri="{FF2B5EF4-FFF2-40B4-BE49-F238E27FC236}">
                <a16:creationId xmlns:a16="http://schemas.microsoft.com/office/drawing/2014/main" xmlns="" id="{C2D08C95-D1C2-4FA9-B659-1868554BF0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3415633"/>
              </p:ext>
            </p:extLst>
          </p:nvPr>
        </p:nvGraphicFramePr>
        <p:xfrm>
          <a:off x="240864" y="3911613"/>
          <a:ext cx="11710272" cy="1888742"/>
        </p:xfrm>
        <a:graphic>
          <a:graphicData uri="http://schemas.openxmlformats.org/drawingml/2006/chart">
            <c:chart xmlns:c="http://schemas.openxmlformats.org/drawingml/2006/chart" r:id="rId11"/>
          </a:graphicData>
        </a:graphic>
      </p:graphicFrame>
      <p:graphicFrame>
        <p:nvGraphicFramePr>
          <p:cNvPr id="61" name="TableLegends">
            <a:extLst>
              <a:ext uri="{FF2B5EF4-FFF2-40B4-BE49-F238E27FC236}">
                <a16:creationId xmlns:a16="http://schemas.microsoft.com/office/drawing/2014/main" xmlns="" id="{5133C703-C3A0-4AEF-BFB0-A14169E27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60096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2828">
                <a:tc>
                  <a:txBody>
                    <a:bodyPr vert="horz" wrap="square"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(394)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(1,008)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BI-LO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(50)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2" name="Picture 61">
            <a:extLst>
              <a:ext uri="{FF2B5EF4-FFF2-40B4-BE49-F238E27FC236}">
                <a16:creationId xmlns:a16="http://schemas.microsoft.com/office/drawing/2014/main" xmlns="" id="{5D6D3094-3427-4CC4-B975-A3ECDDC6C5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2" y="5362503"/>
            <a:ext cx="11451101" cy="194235"/>
          </a:xfrm>
          <a:prstGeom prst="rect">
            <a:avLst/>
          </a:prstGeom>
        </p:spPr>
      </p:pic>
      <p:sp>
        <p:nvSpPr>
          <p:cNvPr id="64" name="Slide Number Placeholder 2">
            <a:extLst>
              <a:ext uri="{FF2B5EF4-FFF2-40B4-BE49-F238E27FC236}">
                <a16:creationId xmlns:a16="http://schemas.microsoft.com/office/drawing/2014/main" xmlns="" id="{05B669C7-A75E-4104-BC7F-4F8002E75042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Footer Placeholder 2">
            <a:extLst>
              <a:ext uri="{FF2B5EF4-FFF2-40B4-BE49-F238E27FC236}">
                <a16:creationId xmlns:a16="http://schemas.microsoft.com/office/drawing/2014/main" xmlns="" id="{CF287A6B-DC6F-42E2-983D-557AB1D18512}"/>
              </a:ext>
            </a:extLst>
          </p:cNvPr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D1662FD-997E-4225-AAEC-D116559BED03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4C7B6561-B6DB-438B-9B3F-6182938C07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50BF19CA-F97E-492B-A818-81EE76456525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4EE2E226-BC88-41DD-B371-184695044F03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xmlns="" id="{6FD0B7F9-E066-4B5F-9E04-F49184E3F7BC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xmlns="" id="{A8EC6DF7-5163-435F-B298-168CE405BBA0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73" name="Text Placeholder 6">
            <a:extLst>
              <a:ext uri="{FF2B5EF4-FFF2-40B4-BE49-F238E27FC236}">
                <a16:creationId xmlns:a16="http://schemas.microsoft.com/office/drawing/2014/main" xmlns="" id="{C101A805-A080-4AA4-A8FF-7CE3AF255007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74" name="TPandFilters">
            <a:extLst>
              <a:ext uri="{FF2B5EF4-FFF2-40B4-BE49-F238E27FC236}">
                <a16:creationId xmlns:a16="http://schemas.microsoft.com/office/drawing/2014/main" xmlns="" id="{99DCD3DB-5F53-4B83-B37B-610B1297E3EE}"/>
              </a:ext>
            </a:extLst>
          </p:cNvPr>
          <p:cNvSpPr txBox="1"/>
          <p:nvPr/>
        </p:nvSpPr>
        <p:spPr>
          <a:xfrm>
            <a:off x="646524" y="6334489"/>
            <a:ext cx="485997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Source: CCNA iSHOP Tracker- Time Period : SEP 2019 12MMT ; Base - Total Trips; % Trips
Filters: None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8E2D6FEF-B14F-4411-ACEC-592828C70BFC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tatTestAgainst">
            <a:extLst>
              <a:ext uri="{FF2B5EF4-FFF2-40B4-BE49-F238E27FC236}">
                <a16:creationId xmlns:a16="http://schemas.microsoft.com/office/drawing/2014/main" xmlns="" id="{34AEE2CD-969E-4010-9711-940403C5646F}"/>
              </a:ext>
            </a:extLst>
          </p:cNvPr>
          <p:cNvSpPr txBox="1"/>
          <p:nvPr/>
        </p:nvSpPr>
        <p:spPr>
          <a:xfrm>
            <a:off x="7063325" y="6333771"/>
            <a:ext cx="4866077" cy="213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Albertsons</a:t>
            </a:r>
          </a:p>
        </p:txBody>
      </p:sp>
      <p:sp>
        <p:nvSpPr>
          <p:cNvPr id="79" name="Text Placeholder 6">
            <a:extLst>
              <a:ext uri="{FF2B5EF4-FFF2-40B4-BE49-F238E27FC236}">
                <a16:creationId xmlns:a16="http://schemas.microsoft.com/office/drawing/2014/main" xmlns="" id="{9849B156-1459-49A9-83C3-42491ADA4676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xmlns="" id="{670F2B2E-BB82-4EDF-8F46-6871A96B3C3A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2" name="Text Placeholder 6">
            <a:extLst>
              <a:ext uri="{FF2B5EF4-FFF2-40B4-BE49-F238E27FC236}">
                <a16:creationId xmlns:a16="http://schemas.microsoft.com/office/drawing/2014/main" xmlns="" id="{63870991-703B-425C-80E6-F4967A58702B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829D63A5-1BAB-4556-8DAB-A3F80C5EEF67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6" name="benchmarkGroup">
            <a:extLst>
              <a:ext uri="{FF2B5EF4-FFF2-40B4-BE49-F238E27FC236}">
                <a16:creationId xmlns:a16="http://schemas.microsoft.com/office/drawing/2014/main" xmlns="" id="{9770DEE3-EEF9-443D-8C61-5B3992FEE8F7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87" name="benchmark">
              <a:extLst>
                <a:ext uri="{FF2B5EF4-FFF2-40B4-BE49-F238E27FC236}">
                  <a16:creationId xmlns:a16="http://schemas.microsoft.com/office/drawing/2014/main" xmlns="" id="{A8FEEE00-AA53-4B8D-A6E3-A98D2EF3C211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Albertsons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6F79DAED-C981-4DC0-A2AB-8B5DB21A2B7F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9" name="Slide Number Placeholder 5">
            <a:extLst>
              <a:ext uri="{FF2B5EF4-FFF2-40B4-BE49-F238E27FC236}">
                <a16:creationId xmlns:a16="http://schemas.microsoft.com/office/drawing/2014/main" xmlns="" id="{98622FE2-3396-44A5-A0A7-39D0CA7195EA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6</a:t>
            </a:fld>
            <a:endParaRPr lang="en-US"/>
          </a:p>
        </p:txBody>
      </p:sp>
      <p:pic>
        <p:nvPicPr>
          <p:cNvPr id="90" name="Picture 8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96317880-8CDE-473B-884A-F3AAB9C7EE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57" name="main_h"/>
          <p:cNvSpPr txBox="1"/>
          <p:nvPr/>
        </p:nvSpPr>
        <p:spPr>
          <a:xfrm>
            <a:off x="169329" y="137538"/>
            <a:ext cx="117461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 Trip Demographics</a:t>
            </a:r>
            <a:endParaRPr lang="en-US" b="1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137156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>
            <a:normAutofit/>
          </a:bodyPr>
          <a:lstStyle/>
          <a:p>
            <a:pPr lvl="0"/>
            <a:r>
              <a:rPr lang="en-US" u="none">
                <a:effectLst/>
                <a:latin typeface="Franklin Gothic Book" panose="020b0503020102020204" pitchFamily="34" charset="0"/>
              </a:rPr>
              <a:t>P2P Report     </a:t>
            </a:r>
          </a:p>
          <a:p>
            <a:pPr lvl="0"/>
            <a:r>
              <a:rPr lang="en-US">
                <a:latin typeface="Franklin Gothic Book" panose="020b0503020102020204" pitchFamily="34" charset="0"/>
              </a:rPr>
              <a:t>Pre-Shop</a:t>
            </a:r>
            <a:endParaRPr lang="en-US" u="none"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52E46E7-BAF9-484E-A576-44DC9B255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6DB765E-8861-4B07-99F7-128EA8F513A0}"/>
              </a:ext>
            </a:extLst>
          </p:cNvPr>
          <p:cNvSpPr/>
          <p:nvPr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>
              <a:solidFill>
                <a:srgbClr val="FFFFFF"/>
              </a:solidFill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A1F996C4-B1C0-4BE6-A049-0B064E9ECAED}"/>
              </a:ext>
            </a:extLst>
          </p:cNvPr>
          <p:cNvSpPr txBox="1"/>
          <p:nvPr/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Classified -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83389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9" name="Day_of_the_Week_Chart"/>
          <p:cNvGraphicFramePr/>
          <p:nvPr>
            <p:extLst>
              <p:ext uri="{D42A27DB-BD31-4B8C-83A1-F6EECF244321}">
                <p14:modId xmlns:p14="http://schemas.microsoft.com/office/powerpoint/2010/main" val="3267946748"/>
              </p:ext>
            </p:extLst>
          </p:nvPr>
        </p:nvGraphicFramePr>
        <p:xfrm>
          <a:off x="477613" y="3971321"/>
          <a:ext cx="11740290" cy="204057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1795D798-1E64-4954-A43D-9A5B4217B658}"/>
              </a:ext>
            </a:extLst>
          </p:cNvPr>
          <p:cNvSpPr/>
          <p:nvPr/>
        </p:nvSpPr>
        <p:spPr>
          <a:xfrm>
            <a:off x="477613" y="4071492"/>
            <a:ext cx="8088527" cy="17478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6" name="Picture 4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46" y="2696221"/>
            <a:ext cx="11201062" cy="252000"/>
          </a:xfrm>
          <a:prstGeom prst="rect">
            <a:avLst/>
          </a:prstGeom>
        </p:spPr>
      </p:pic>
      <p:graphicFrame>
        <p:nvGraphicFramePr>
          <p:cNvPr id="40" name="Daypart_Chart"/>
          <p:cNvGraphicFramePr/>
          <p:nvPr>
            <p:extLst>
              <p:ext uri="{D42A27DB-BD31-4B8C-83A1-F6EECF244321}">
                <p14:modId xmlns:p14="http://schemas.microsoft.com/office/powerpoint/2010/main" val="2586790851"/>
              </p:ext>
            </p:extLst>
          </p:nvPr>
        </p:nvGraphicFramePr>
        <p:xfrm>
          <a:off x="169330" y="1286257"/>
          <a:ext cx="11928486" cy="1855406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8712958" y="5703753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3313874"/>
            <a:ext cx="12192000" cy="222397"/>
          </a:xfrm>
          <a:prstGeom prst="rect">
            <a:avLst/>
          </a:prstGeom>
        </p:spPr>
      </p:pic>
      <p:sp>
        <p:nvSpPr>
          <p:cNvPr id="5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 Pre-Shop </a:t>
            </a:r>
            <a:endParaRPr lang="en-US" b="1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8581292" y="4071938"/>
            <a:ext cx="3251200" cy="17600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8723523" y="5896179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8" idx="2"/>
          </p:cNvCxnSpPr>
          <p:nvPr/>
        </p:nvCxnSpPr>
        <p:spPr>
          <a:xfrm>
            <a:off x="10206892" y="5831998"/>
            <a:ext cx="119210" cy="0"/>
          </a:xfrm>
          <a:prstGeom prst="line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Header2"/>
          <p:cNvGrpSpPr/>
          <p:nvPr/>
        </p:nvGrpSpPr>
        <p:grpSpPr>
          <a:xfrm>
            <a:off x="337677" y="3436642"/>
            <a:ext cx="11577798" cy="516616"/>
            <a:chOff x="337677" y="3436642"/>
            <a:chExt cx="11577798" cy="516616"/>
          </a:xfrm>
        </p:grpSpPr>
        <p:sp>
          <p:nvSpPr>
            <p:cNvPr id="80" name="Description"/>
            <p:cNvSpPr txBox="1"/>
            <p:nvPr/>
          </p:nvSpPr>
          <p:spPr>
            <a:xfrm>
              <a:off x="662543" y="3737814"/>
              <a:ext cx="11033857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13% Of Trips To Albertsons Are On Monday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34400" y="3770519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200" y="3436642"/>
              <a:ext cx="10834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Day of the Week</a:t>
              </a:r>
            </a:p>
          </p:txBody>
        </p:sp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677" y="3461992"/>
              <a:ext cx="316569" cy="304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cxnSp>
          <p:nvCxnSpPr>
            <p:cNvPr id="48" name="Straight Connector 47"/>
            <p:cNvCxnSpPr/>
            <p:nvPr/>
          </p:nvCxnSpPr>
          <p:spPr>
            <a:xfrm>
              <a:off x="11700620" y="3897743"/>
              <a:ext cx="207297" cy="0"/>
            </a:xfrm>
            <a:prstGeom prst="line">
              <a:avLst/>
            </a:prstGeom>
            <a:ln w="508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1696400" y="376415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1700620" y="3897743"/>
              <a:ext cx="207297" cy="0"/>
            </a:xfrm>
            <a:prstGeom prst="line">
              <a:avLst/>
            </a:prstGeom>
            <a:ln w="508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>
            <a:grpSpLocks noChangeAspect="1"/>
          </p:cNvGrpSpPr>
          <p:nvPr/>
        </p:nvGrpSpPr>
        <p:grpSpPr>
          <a:xfrm>
            <a:off x="11648696" y="4068634"/>
            <a:ext cx="180000" cy="180000"/>
            <a:chOff x="11577895" y="3882683"/>
            <a:chExt cx="356330" cy="356330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>
            <a:grpSpLocks noChangeAspect="1"/>
          </p:cNvGrpSpPr>
          <p:nvPr/>
        </p:nvGrpSpPr>
        <p:grpSpPr>
          <a:xfrm>
            <a:off x="8388465" y="4071492"/>
            <a:ext cx="180000" cy="180000"/>
            <a:chOff x="11577895" y="3882683"/>
            <a:chExt cx="356330" cy="35633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>
            <a:grpSpLocks noChangeAspect="1"/>
          </p:cNvGrpSpPr>
          <p:nvPr/>
        </p:nvGrpSpPr>
        <p:grpSpPr>
          <a:xfrm flipH="1">
            <a:off x="473128" y="4071492"/>
            <a:ext cx="180000" cy="180000"/>
            <a:chOff x="11577895" y="3882683"/>
            <a:chExt cx="356330" cy="35633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>
            <a:grpSpLocks noChangeAspect="1"/>
          </p:cNvGrpSpPr>
          <p:nvPr/>
        </p:nvGrpSpPr>
        <p:grpSpPr>
          <a:xfrm flipH="1">
            <a:off x="8599804" y="4070484"/>
            <a:ext cx="180000" cy="180000"/>
            <a:chOff x="11577895" y="3882683"/>
            <a:chExt cx="356330" cy="35633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>
            <a:grpSpLocks noChangeAspect="1"/>
          </p:cNvGrpSpPr>
          <p:nvPr/>
        </p:nvGrpSpPr>
        <p:grpSpPr>
          <a:xfrm rot="16200000" flipH="1">
            <a:off x="8589295" y="5636988"/>
            <a:ext cx="180000" cy="180000"/>
            <a:chOff x="11577895" y="3882683"/>
            <a:chExt cx="356330" cy="35633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>
            <a:grpSpLocks noChangeAspect="1"/>
          </p:cNvGrpSpPr>
          <p:nvPr/>
        </p:nvGrpSpPr>
        <p:grpSpPr>
          <a:xfrm rot="16200000" flipH="1" flipV="1">
            <a:off x="11651554" y="5636423"/>
            <a:ext cx="180000" cy="180000"/>
            <a:chOff x="11577895" y="3882683"/>
            <a:chExt cx="356330" cy="35633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9799364" y="3920930"/>
            <a:ext cx="1010531" cy="367692"/>
            <a:chOff x="9799364" y="3833248"/>
            <a:chExt cx="1010531" cy="367692"/>
          </a:xfrm>
        </p:grpSpPr>
        <p:sp>
          <p:nvSpPr>
            <p:cNvPr id="117" name="Rectangle 116"/>
            <p:cNvSpPr/>
            <p:nvPr/>
          </p:nvSpPr>
          <p:spPr>
            <a:xfrm>
              <a:off x="9799365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WEEKEND</a:t>
              </a:r>
              <a:endParaRPr lang="en-IN" sz="1000" b="1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799364" y="4155221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solidFill>
                <a:srgbClr val="E842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  <a:latin typeface="Franklin Gothic Book" panose="020b0503020102020204" pitchFamily="34" charset="0"/>
              </a:endParaRPr>
            </a:p>
          </p:txBody>
        </p:sp>
      </p:grpSp>
      <p:pic>
        <p:nvPicPr>
          <p:cNvPr id="119" name="Picture 118"/>
          <p:cNvPicPr/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-100000"/>
                    </a14:imgEffect>
                    <a14:imgEffect>
                      <a14:brightnessContrast bright="33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8" y="5699898"/>
            <a:ext cx="8063999" cy="48401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310743" y="735173"/>
            <a:ext cx="11604732" cy="551084"/>
            <a:chOff x="310743" y="735173"/>
            <a:chExt cx="11604732" cy="551084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926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Daypart</a:t>
              </a:r>
              <a:endParaRPr lang="en-US" b="1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43" y="735173"/>
              <a:ext cx="387960" cy="372601"/>
            </a:xfrm>
            <a:prstGeom prst="rect">
              <a:avLst/>
            </a:prstGeom>
          </p:spPr>
        </p:pic>
        <p:cxnSp>
          <p:nvCxnSpPr>
            <p:cNvPr id="43" name="Straight Connector 42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1696400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Description"/>
            <p:cNvSpPr txBox="1"/>
            <p:nvPr/>
          </p:nvSpPr>
          <p:spPr>
            <a:xfrm>
              <a:off x="664145" y="1070813"/>
              <a:ext cx="11040175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30% Of Trips To Albertsons Are At Morning (6AM To 11AM)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066551" y="3920930"/>
            <a:ext cx="1010530" cy="367691"/>
            <a:chOff x="4066551" y="3833248"/>
            <a:chExt cx="1010530" cy="367691"/>
          </a:xfrm>
        </p:grpSpPr>
        <p:sp>
          <p:nvSpPr>
            <p:cNvPr id="114" name="Rectangle 113"/>
            <p:cNvSpPr/>
            <p:nvPr/>
          </p:nvSpPr>
          <p:spPr>
            <a:xfrm>
              <a:off x="4066551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WEEKDAYS</a:t>
              </a:r>
              <a:endParaRPr lang="en-IN" sz="1000" b="1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066551" y="4155220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01" name="Group 100"/>
          <p:cNvGrpSpPr>
            <a:grpSpLocks noChangeAspect="1"/>
          </p:cNvGrpSpPr>
          <p:nvPr/>
        </p:nvGrpSpPr>
        <p:grpSpPr>
          <a:xfrm rot="16200000" flipH="1" flipV="1">
            <a:off x="8386141" y="5636423"/>
            <a:ext cx="180000" cy="180000"/>
            <a:chOff x="11577895" y="3882683"/>
            <a:chExt cx="356330" cy="35633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>
            <a:grpSpLocks noChangeAspect="1"/>
          </p:cNvGrpSpPr>
          <p:nvPr/>
        </p:nvGrpSpPr>
        <p:grpSpPr>
          <a:xfrm rot="16200000" flipH="1">
            <a:off x="477098" y="5636422"/>
            <a:ext cx="180000" cy="180000"/>
            <a:chOff x="11577895" y="3882683"/>
            <a:chExt cx="356330" cy="35633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/>
          <p:nvPr/>
        </p:nvCxnSpPr>
        <p:spPr>
          <a:xfrm flipH="1">
            <a:off x="8703144" y="5424153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1934227" y="5481158"/>
            <a:ext cx="197" cy="169411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8703144" y="5424153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11934227" y="5481158"/>
            <a:ext cx="197" cy="169411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508943" y="5481158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24773" y="5652953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24773" y="5652953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0" name="Picture 11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8" y="5570467"/>
            <a:ext cx="11211951" cy="228692"/>
          </a:xfrm>
          <a:prstGeom prst="rect">
            <a:avLst/>
          </a:prstGeom>
        </p:spPr>
      </p:pic>
      <p:graphicFrame>
        <p:nvGraphicFramePr>
          <p:cNvPr id="134" name="TableLegends">
            <a:extLst>
              <a:ext uri="{FF2B5EF4-FFF2-40B4-BE49-F238E27FC236}">
                <a16:creationId xmlns:a16="http://schemas.microsoft.com/office/drawing/2014/main" xmlns="" id="{817F38B5-4416-4B69-B0AF-C8E1A2CC5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60096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2828">
                <a:tc>
                  <a:txBody>
                    <a:bodyPr vert="horz" wrap="square"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(394)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(1,008)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BI-LO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(50)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5" name="Slide Number Placeholder 2">
            <a:extLst>
              <a:ext uri="{FF2B5EF4-FFF2-40B4-BE49-F238E27FC236}">
                <a16:creationId xmlns:a16="http://schemas.microsoft.com/office/drawing/2014/main" xmlns="" id="{A65258FE-BB61-461E-BD5F-7491C09A7CE4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Footer Placeholder 2">
            <a:extLst>
              <a:ext uri="{FF2B5EF4-FFF2-40B4-BE49-F238E27FC236}">
                <a16:creationId xmlns:a16="http://schemas.microsoft.com/office/drawing/2014/main" xmlns="" id="{CE1F274E-49F3-432E-8E3C-054E4E35930C}"/>
              </a:ext>
            </a:extLst>
          </p:cNvPr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671EF312-9F8E-4098-9E2B-E9724CAC11C1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xmlns="" id="{F60E2022-F20C-48B5-8805-D61AF97A53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xmlns="" id="{AB0857B7-E015-4417-83C0-2C01D6D3F2B9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xmlns="" id="{224F9218-352B-4893-959B-080477CD45A2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41" name="Footer Placeholder 4">
            <a:extLst>
              <a:ext uri="{FF2B5EF4-FFF2-40B4-BE49-F238E27FC236}">
                <a16:creationId xmlns:a16="http://schemas.microsoft.com/office/drawing/2014/main" xmlns="" id="{A199B041-6EF2-4BDF-9FFB-55C9888DC482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xmlns="" id="{613F9FF0-CB76-4500-976B-BB144489F20A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143" name="Text Placeholder 6">
            <a:extLst>
              <a:ext uri="{FF2B5EF4-FFF2-40B4-BE49-F238E27FC236}">
                <a16:creationId xmlns:a16="http://schemas.microsoft.com/office/drawing/2014/main" xmlns="" id="{5E2230C6-EA87-4268-9C33-400432120EF5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144" name="TPandFilters">
            <a:extLst>
              <a:ext uri="{FF2B5EF4-FFF2-40B4-BE49-F238E27FC236}">
                <a16:creationId xmlns:a16="http://schemas.microsoft.com/office/drawing/2014/main" xmlns="" id="{56010F58-9204-4025-9076-DCEC087888F4}"/>
              </a:ext>
            </a:extLst>
          </p:cNvPr>
          <p:cNvSpPr txBox="1"/>
          <p:nvPr/>
        </p:nvSpPr>
        <p:spPr>
          <a:xfrm>
            <a:off x="646524" y="6334489"/>
            <a:ext cx="485997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Source: CCNA iSHOP Tracker- Time Period : SEP 2019 12MMT ; Base - Total Trips; % Trips
Filters: None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xmlns="" id="{00BCD230-F67B-4A75-8EF8-8A10E74A7612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StatTestAgainst">
            <a:extLst>
              <a:ext uri="{FF2B5EF4-FFF2-40B4-BE49-F238E27FC236}">
                <a16:creationId xmlns:a16="http://schemas.microsoft.com/office/drawing/2014/main" xmlns="" id="{A7FE1521-613E-485C-8F29-2CD4C736D0BE}"/>
              </a:ext>
            </a:extLst>
          </p:cNvPr>
          <p:cNvSpPr txBox="1"/>
          <p:nvPr/>
        </p:nvSpPr>
        <p:spPr>
          <a:xfrm>
            <a:off x="7063325" y="6333771"/>
            <a:ext cx="4866077" cy="213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Albertsons</a:t>
            </a:r>
          </a:p>
        </p:txBody>
      </p:sp>
      <p:sp>
        <p:nvSpPr>
          <p:cNvPr id="147" name="Text Placeholder 6">
            <a:extLst>
              <a:ext uri="{FF2B5EF4-FFF2-40B4-BE49-F238E27FC236}">
                <a16:creationId xmlns:a16="http://schemas.microsoft.com/office/drawing/2014/main" xmlns="" id="{AC2E299B-847B-4575-8796-6A3707829E65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xmlns="" id="{33ACCC17-6FDC-4D01-8661-E4F9388FF51C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49" name="Text Placeholder 6">
            <a:extLst>
              <a:ext uri="{FF2B5EF4-FFF2-40B4-BE49-F238E27FC236}">
                <a16:creationId xmlns:a16="http://schemas.microsoft.com/office/drawing/2014/main" xmlns="" id="{C3AEC749-8D25-49A4-A407-EE7B82812B1D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xmlns="" id="{DE2CA19E-21E8-4569-B059-800DA4F41BF5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51" name="benchmarkGroup">
            <a:extLst>
              <a:ext uri="{FF2B5EF4-FFF2-40B4-BE49-F238E27FC236}">
                <a16:creationId xmlns:a16="http://schemas.microsoft.com/office/drawing/2014/main" xmlns="" id="{2576FDA3-1E3B-4B4E-9CF1-2F4D2D67E114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152" name="benchmark">
              <a:extLst>
                <a:ext uri="{FF2B5EF4-FFF2-40B4-BE49-F238E27FC236}">
                  <a16:creationId xmlns:a16="http://schemas.microsoft.com/office/drawing/2014/main" xmlns="" id="{513C3D37-35B5-4A94-9BE3-7D4C4A6891DE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Albertsons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xmlns="" id="{8A608B73-F40C-4581-91CE-045C9CC1D24B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54" name="Slide Number Placeholder 5">
            <a:extLst>
              <a:ext uri="{FF2B5EF4-FFF2-40B4-BE49-F238E27FC236}">
                <a16:creationId xmlns:a16="http://schemas.microsoft.com/office/drawing/2014/main" xmlns="" id="{16AE05C5-AADB-4EF7-BD90-9E96030B99E0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8</a:t>
            </a:fld>
            <a:endParaRPr lang="en-US"/>
          </a:p>
        </p:txBody>
      </p:sp>
      <p:pic>
        <p:nvPicPr>
          <p:cNvPr id="155" name="Picture 15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45B560A-FB5E-46EC-91FA-90D43F7BA6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74945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8" name="Picture 4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77" y="5051668"/>
            <a:ext cx="11053069" cy="252000"/>
          </a:xfrm>
          <a:prstGeom prst="rect">
            <a:avLst/>
          </a:prstGeom>
        </p:spPr>
      </p:pic>
      <p:graphicFrame>
        <p:nvGraphicFramePr>
          <p:cNvPr id="73" name="Location_Prior_Chart"/>
          <p:cNvGraphicFramePr/>
          <p:nvPr>
            <p:extLst>
              <p:ext uri="{D42A27DB-BD31-4B8C-83A1-F6EECF244321}">
                <p14:modId xmlns:p14="http://schemas.microsoft.com/office/powerpoint/2010/main" val="2573036269"/>
              </p:ext>
            </p:extLst>
          </p:nvPr>
        </p:nvGraphicFramePr>
        <p:xfrm>
          <a:off x="238124" y="1318573"/>
          <a:ext cx="11859691" cy="424815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33153" y="734636"/>
            <a:ext cx="11681186" cy="551621"/>
            <a:chOff x="233153" y="734636"/>
            <a:chExt cx="11681186" cy="551621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503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anose="020b0604020202020204" pitchFamily="34" charset="0"/>
                </a:rPr>
                <a:t>Companion Detail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1012040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73% Of Trips To Albertsons Are Alone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53" y="734636"/>
              <a:ext cx="469241" cy="324000"/>
            </a:xfrm>
            <a:prstGeom prst="rect">
              <a:avLst/>
            </a:prstGeom>
          </p:spPr>
        </p:pic>
      </p:grpSp>
      <p:graphicFrame>
        <p:nvGraphicFramePr>
          <p:cNvPr id="46" name="TableLegends">
            <a:extLst>
              <a:ext uri="{FF2B5EF4-FFF2-40B4-BE49-F238E27FC236}">
                <a16:creationId xmlns:a16="http://schemas.microsoft.com/office/drawing/2014/main" xmlns="" id="{0B0932F6-9AC9-4E78-86D5-8B4745C5A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60096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2828">
                <a:tc>
                  <a:txBody>
                    <a:bodyPr vert="horz" wrap="square"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(394)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(1,008)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BI-LO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(50)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Slide Number Placeholder 2">
            <a:extLst>
              <a:ext uri="{FF2B5EF4-FFF2-40B4-BE49-F238E27FC236}">
                <a16:creationId xmlns:a16="http://schemas.microsoft.com/office/drawing/2014/main" xmlns="" id="{34E90FCB-A178-4088-8717-B06E8D4D84F0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Footer Placeholder 2">
            <a:extLst>
              <a:ext uri="{FF2B5EF4-FFF2-40B4-BE49-F238E27FC236}">
                <a16:creationId xmlns:a16="http://schemas.microsoft.com/office/drawing/2014/main" xmlns="" id="{8B155852-5D59-4706-9285-4BBA86185628}"/>
              </a:ext>
            </a:extLst>
          </p:cNvPr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846DE3B-54B6-4AA1-87F4-DB63BE659C4A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9DB87350-6594-4157-B7FA-F23024D7E3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F5D9B3EF-F7CE-4405-8EE2-E3FAAA36D0C2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F47CC562-6CCB-431B-B08C-2180B4C11BA0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xmlns="" id="{B8C2184C-4739-4422-9EFD-B0CCE1D6BD13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3EF0953A-3466-43D4-BD33-22CF5920D6B0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57" name="Text Placeholder 6">
            <a:extLst>
              <a:ext uri="{FF2B5EF4-FFF2-40B4-BE49-F238E27FC236}">
                <a16:creationId xmlns:a16="http://schemas.microsoft.com/office/drawing/2014/main" xmlns="" id="{10FC896F-A181-4774-8145-B07FF4877CE9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58" name="TPandFilters">
            <a:extLst>
              <a:ext uri="{FF2B5EF4-FFF2-40B4-BE49-F238E27FC236}">
                <a16:creationId xmlns:a16="http://schemas.microsoft.com/office/drawing/2014/main" xmlns="" id="{1C83F76E-CD42-4E86-834F-D70E53B2369B}"/>
              </a:ext>
            </a:extLst>
          </p:cNvPr>
          <p:cNvSpPr txBox="1"/>
          <p:nvPr/>
        </p:nvSpPr>
        <p:spPr>
          <a:xfrm>
            <a:off x="646524" y="6334489"/>
            <a:ext cx="485997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Source: CCNA iSHOP Tracker- Time Period : SEP 2019 12MMT ; Base - Total Trips; % Trips
Filters: None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77659931-EA0A-4BA4-BE33-A7EFB7E364ED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tatTestAgainst">
            <a:extLst>
              <a:ext uri="{FF2B5EF4-FFF2-40B4-BE49-F238E27FC236}">
                <a16:creationId xmlns:a16="http://schemas.microsoft.com/office/drawing/2014/main" xmlns="" id="{813570A7-7AB6-4CDD-859E-F9F4918D355F}"/>
              </a:ext>
            </a:extLst>
          </p:cNvPr>
          <p:cNvSpPr txBox="1"/>
          <p:nvPr/>
        </p:nvSpPr>
        <p:spPr>
          <a:xfrm>
            <a:off x="7063325" y="6333771"/>
            <a:ext cx="4866077" cy="213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* Stat tested at 95% CL against Albertsons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xmlns="" id="{8A6039F8-8DDA-4968-B588-AC35E081D1BA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36DBF8CD-6EC1-491B-9E49-FBB710188381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xmlns="" id="{87F6B4A6-D0E5-4EE7-AE81-E06B28155758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2A0B2DEF-71B5-4FAF-8629-34DFF438A6A7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5" name="benchmarkGroup">
            <a:extLst>
              <a:ext uri="{FF2B5EF4-FFF2-40B4-BE49-F238E27FC236}">
                <a16:creationId xmlns:a16="http://schemas.microsoft.com/office/drawing/2014/main" xmlns="" id="{77403B20-6563-4AD1-9302-ED6F1F58F02C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6" name="benchmark">
              <a:extLst>
                <a:ext uri="{FF2B5EF4-FFF2-40B4-BE49-F238E27FC236}">
                  <a16:creationId xmlns:a16="http://schemas.microsoft.com/office/drawing/2014/main" xmlns="" id="{A8846C3A-1C94-4133-B482-262EF24D5D18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Albertsons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EB20F67A-DB10-4E86-906B-D44CFF5D2E72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68" name="Slide Number Placeholder 5">
            <a:extLst>
              <a:ext uri="{FF2B5EF4-FFF2-40B4-BE49-F238E27FC236}">
                <a16:creationId xmlns:a16="http://schemas.microsoft.com/office/drawing/2014/main" xmlns="" id="{1D3ABDF4-0A00-45E0-9436-3BE2BDC08F6C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9</a:t>
            </a:fld>
            <a:endParaRPr lang="en-US"/>
          </a:p>
        </p:txBody>
      </p:sp>
      <p:pic>
        <p:nvPicPr>
          <p:cNvPr id="69" name="Picture 6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21A324F8-586A-4AD3-A2A6-CA1A88F608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1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rPr>
              <a:t> Pre-Shop </a:t>
            </a:r>
            <a:endParaRPr lang="en-US" b="1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74753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19.11.14"/>
  <p:tag name="AS_TITLE" val="Aspose.Slides for .NET 4.0 Client Profile"/>
  <p:tag name="AS_VERSION" val="19.11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Custom</PresentationFormat>
  <Paragraphs>492</Paragraphs>
  <Slides>34</Slides>
  <Notes>30</Notes>
  <TotalTime>23519</TotalTime>
  <HiddenSlides>0</HiddenSlides>
  <MMClips>0</MMClips>
  <ScaleCrop>0</ScaleCrop>
  <HeadingPairs>
    <vt:vector baseType="variant" size="6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baseType="lpstr" size="43">
      <vt:lpstr>Arial</vt:lpstr>
      <vt:lpstr>Calibri Light</vt:lpstr>
      <vt:lpstr>Calibri</vt:lpstr>
      <vt:lpstr>Franklin Gothic Book</vt:lpstr>
      <vt:lpstr>Segoe UI</vt:lpstr>
      <vt:lpstr>Century Gothic</vt:lpstr>
      <vt:lpstr>Digital-7</vt:lpstr>
      <vt:lpstr>Tahoma</vt:lpstr>
      <vt:lpstr>Office Theme</vt:lpstr>
      <vt:lpstr>Albertsons, ALDI, BI-LO
Base - Total Trips ,Filters - None
SEP 2019 12MMT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19.1100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AQ</dc:creator>
  <cp:lastModifiedBy>Harshavardhan Reddy KV</cp:lastModifiedBy>
  <cp:revision>2452</cp:revision>
  <dcterms:created xsi:type="dcterms:W3CDTF">2017-02-17T10:10:41Z</dcterms:created>
  <dcterms:modified xsi:type="dcterms:W3CDTF">2021-05-27T17:25:10Z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URRENTCLASS">
    <vt:lpwstr>Classified - No Category</vt:lpwstr>
  </property>
  <property fmtid="{D5CDD505-2E9C-101B-9397-08002B2CF9AE}" pid="3" name="FATIntVersion">
    <vt:i4>15</vt:i4>
  </property>
  <property fmtid="{D5CDD505-2E9C-101B-9397-08002B2CF9AE}" pid="4" name="FILEGUID">
    <vt:lpwstr>a3e0c0a4-91de-419b-8e3e-e6cc3780c1e2</vt:lpwstr>
  </property>
  <property fmtid="{D5CDD505-2E9C-101B-9397-08002B2CF9AE}" pid="5" name="FILEOWNER">
    <vt:lpwstr>AQ</vt:lpwstr>
  </property>
  <property fmtid="{D5CDD505-2E9C-101B-9397-08002B2CF9AE}" pid="6" name="IPPCLASS">
    <vt:i4>1</vt:i4>
  </property>
  <property fmtid="{D5CDD505-2E9C-101B-9397-08002B2CF9AE}" pid="7" name="MACHINEID">
    <vt:lpwstr>O46130-0608</vt:lpwstr>
  </property>
  <property fmtid="{D5CDD505-2E9C-101B-9397-08002B2CF9AE}" pid="8" name="MODFILEGUID">
    <vt:lpwstr>4934d1ad-ef84-42c8-a5b5-3100e66819dc</vt:lpwstr>
  </property>
  <property fmtid="{D5CDD505-2E9C-101B-9397-08002B2CF9AE}" pid="9" name="MODFILEOWNER">
    <vt:lpwstr>A64841</vt:lpwstr>
  </property>
  <property fmtid="{D5CDD505-2E9C-101B-9397-08002B2CF9AE}" pid="10" name="MODIPPCLASS">
    <vt:i4>1</vt:i4>
  </property>
  <property fmtid="{D5CDD505-2E9C-101B-9397-08002B2CF9AE}" pid="11" name="MODMACHINEID">
    <vt:lpwstr>O46130-0608</vt:lpwstr>
  </property>
</Properties>
</file>